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 id="2147483684" r:id="rId6"/>
  </p:sldMasterIdLst>
  <p:notesMasterIdLst>
    <p:notesMasterId r:id="rId27"/>
  </p:notesMasterIdLst>
  <p:handoutMasterIdLst>
    <p:handoutMasterId r:id="rId28"/>
  </p:handoutMasterIdLst>
  <p:sldIdLst>
    <p:sldId id="267" r:id="rId7"/>
    <p:sldId id="408" r:id="rId8"/>
    <p:sldId id="339" r:id="rId9"/>
    <p:sldId id="361" r:id="rId10"/>
    <p:sldId id="379" r:id="rId11"/>
    <p:sldId id="383" r:id="rId12"/>
    <p:sldId id="384" r:id="rId13"/>
    <p:sldId id="398" r:id="rId14"/>
    <p:sldId id="399" r:id="rId15"/>
    <p:sldId id="400" r:id="rId16"/>
    <p:sldId id="397" r:id="rId17"/>
    <p:sldId id="396" r:id="rId18"/>
    <p:sldId id="401" r:id="rId19"/>
    <p:sldId id="409" r:id="rId20"/>
    <p:sldId id="410" r:id="rId21"/>
    <p:sldId id="411" r:id="rId22"/>
    <p:sldId id="412" r:id="rId23"/>
    <p:sldId id="413" r:id="rId24"/>
    <p:sldId id="414" r:id="rId25"/>
    <p:sldId id="316" r:id="rId2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AE3F3"/>
    <a:srgbClr val="5B9BD5"/>
    <a:srgbClr val="FFCC66"/>
    <a:srgbClr val="66CCFF"/>
    <a:srgbClr val="99FF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93784" autoAdjust="0"/>
  </p:normalViewPr>
  <p:slideViewPr>
    <p:cSldViewPr snapToGrid="0">
      <p:cViewPr>
        <p:scale>
          <a:sx n="110" d="100"/>
          <a:sy n="110" d="100"/>
        </p:scale>
        <p:origin x="498" y="-16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79E73F6-E227-4238-8557-B579A0085B3E}" type="datetimeFigureOut">
              <a:rPr kumimoji="1" lang="ja-JP" altLang="en-US" smtClean="0"/>
              <a:t>2022/12/27</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11D5BD9-7CD7-4747-A4C9-CE1DFC7B80EB}" type="slidenum">
              <a:rPr kumimoji="1" lang="ja-JP" altLang="en-US" smtClean="0"/>
              <a:t>‹#›</a:t>
            </a:fld>
            <a:endParaRPr kumimoji="1" lang="ja-JP" altLang="en-US"/>
          </a:p>
        </p:txBody>
      </p:sp>
    </p:spTree>
    <p:extLst>
      <p:ext uri="{BB962C8B-B14F-4D97-AF65-F5344CB8AC3E}">
        <p14:creationId xmlns:p14="http://schemas.microsoft.com/office/powerpoint/2010/main" val="4065801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50375" cy="498966"/>
          </a:xfrm>
          <a:prstGeom prst="rect">
            <a:avLst/>
          </a:prstGeom>
        </p:spPr>
        <p:txBody>
          <a:bodyPr vert="horz" lIns="92187" tIns="46097" rIns="92187" bIns="4609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221" y="0"/>
            <a:ext cx="2950374" cy="498966"/>
          </a:xfrm>
          <a:prstGeom prst="rect">
            <a:avLst/>
          </a:prstGeom>
        </p:spPr>
        <p:txBody>
          <a:bodyPr vert="horz" lIns="92187" tIns="46097" rIns="92187" bIns="46097" rtlCol="0"/>
          <a:lstStyle>
            <a:lvl1pPr algn="r">
              <a:defRPr sz="1200"/>
            </a:lvl1pPr>
          </a:lstStyle>
          <a:p>
            <a:fld id="{B0338111-97D9-4D54-8D73-1CDBE5F242F3}" type="datetimeFigureOut">
              <a:rPr kumimoji="1" lang="ja-JP" altLang="en-US" smtClean="0"/>
              <a:t>2022/12/27</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187" tIns="46097" rIns="92187" bIns="46097" rtlCol="0" anchor="ctr"/>
          <a:lstStyle/>
          <a:p>
            <a:endParaRPr lang="ja-JP" altLang="en-US" dirty="0"/>
          </a:p>
        </p:txBody>
      </p:sp>
      <p:sp>
        <p:nvSpPr>
          <p:cNvPr id="5" name="ノート プレースホルダー 4"/>
          <p:cNvSpPr>
            <a:spLocks noGrp="1"/>
          </p:cNvSpPr>
          <p:nvPr>
            <p:ph type="body" sz="quarter" idx="3"/>
          </p:nvPr>
        </p:nvSpPr>
        <p:spPr>
          <a:xfrm>
            <a:off x="680246" y="4783357"/>
            <a:ext cx="5446723" cy="3913364"/>
          </a:xfrm>
          <a:prstGeom prst="rect">
            <a:avLst/>
          </a:prstGeom>
        </p:spPr>
        <p:txBody>
          <a:bodyPr vert="horz" lIns="92187" tIns="46097" rIns="92187" bIns="460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40372"/>
            <a:ext cx="2950375" cy="498966"/>
          </a:xfrm>
          <a:prstGeom prst="rect">
            <a:avLst/>
          </a:prstGeom>
        </p:spPr>
        <p:txBody>
          <a:bodyPr vert="horz" lIns="92187" tIns="46097" rIns="92187" bIns="4609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187" tIns="46097" rIns="92187" bIns="46097" rtlCol="0" anchor="b"/>
          <a:lstStyle>
            <a:lvl1pPr algn="r">
              <a:defRPr sz="1200"/>
            </a:lvl1pPr>
          </a:lstStyle>
          <a:p>
            <a:fld id="{2581634D-05D3-4D41-9B38-B57F14B38952}" type="slidenum">
              <a:rPr kumimoji="1" lang="ja-JP" altLang="en-US" smtClean="0"/>
              <a:t>‹#›</a:t>
            </a:fld>
            <a:endParaRPr kumimoji="1" lang="ja-JP" altLang="en-US" dirty="0"/>
          </a:p>
        </p:txBody>
      </p:sp>
    </p:spTree>
    <p:extLst>
      <p:ext uri="{BB962C8B-B14F-4D97-AF65-F5344CB8AC3E}">
        <p14:creationId xmlns:p14="http://schemas.microsoft.com/office/powerpoint/2010/main" val="16479971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1</a:t>
            </a:fld>
            <a:endParaRPr kumimoji="1" lang="ja-JP" altLang="en-US" dirty="0"/>
          </a:p>
        </p:txBody>
      </p:sp>
    </p:spTree>
    <p:extLst>
      <p:ext uri="{BB962C8B-B14F-4D97-AF65-F5344CB8AC3E}">
        <p14:creationId xmlns:p14="http://schemas.microsoft.com/office/powerpoint/2010/main" val="183854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14</a:t>
            </a:fld>
            <a:endParaRPr kumimoji="1" lang="ja-JP" altLang="en-US" dirty="0"/>
          </a:p>
        </p:txBody>
      </p:sp>
    </p:spTree>
    <p:extLst>
      <p:ext uri="{BB962C8B-B14F-4D97-AF65-F5344CB8AC3E}">
        <p14:creationId xmlns:p14="http://schemas.microsoft.com/office/powerpoint/2010/main" val="85378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49279">
              <a:defRPr/>
            </a:pPr>
            <a:fld id="{54E77E6D-4318-4181-B329-ED3A8DAEF872}" type="slidenum">
              <a:rPr kumimoji="1" lang="ja-JP" altLang="en-US">
                <a:solidFill>
                  <a:prstClr val="black"/>
                </a:solidFill>
                <a:latin typeface="游ゴシック" panose="020F0502020204030204"/>
                <a:ea typeface="游ゴシック" panose="020B0400000000000000" pitchFamily="50" charset="-128"/>
              </a:rPr>
              <a:pPr defTabSz="449279">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0003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49279">
              <a:defRPr/>
            </a:pPr>
            <a:fld id="{54E77E6D-4318-4181-B329-ED3A8DAEF872}" type="slidenum">
              <a:rPr kumimoji="1" lang="ja-JP" altLang="en-US">
                <a:solidFill>
                  <a:prstClr val="black"/>
                </a:solidFill>
                <a:latin typeface="游ゴシック" panose="020F0502020204030204"/>
                <a:ea typeface="游ゴシック" panose="020B0400000000000000" pitchFamily="50" charset="-128"/>
              </a:rPr>
              <a:pPr defTabSz="449279">
                <a:defRPr/>
              </a:pPr>
              <a:t>17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6085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49279">
              <a:defRPr/>
            </a:pPr>
            <a:fld id="{54E77E6D-4318-4181-B329-ED3A8DAEF872}" type="slidenum">
              <a:rPr kumimoji="1" lang="ja-JP" altLang="en-US">
                <a:solidFill>
                  <a:prstClr val="black"/>
                </a:solidFill>
                <a:latin typeface="游ゴシック" panose="020F0502020204030204"/>
                <a:ea typeface="游ゴシック" panose="020B0400000000000000" pitchFamily="50" charset="-128"/>
              </a:rPr>
              <a:pPr defTabSz="449279">
                <a:defRPr/>
              </a:pPr>
              <a:t>18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7034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49279">
              <a:defRPr/>
            </a:pPr>
            <a:fld id="{54E77E6D-4318-4181-B329-ED3A8DAEF872}" type="slidenum">
              <a:rPr kumimoji="1" lang="ja-JP" altLang="en-US">
                <a:solidFill>
                  <a:prstClr val="black"/>
                </a:solidFill>
                <a:latin typeface="游ゴシック" panose="020F0502020204030204"/>
                <a:ea typeface="游ゴシック" panose="020B0400000000000000" pitchFamily="50" charset="-128"/>
              </a:rPr>
              <a:pPr defTabSz="449279">
                <a:defRPr/>
              </a:pPr>
              <a:t>19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5770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3015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76888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71773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D3D94C-3142-4351-9DEF-3E27690E18EB}"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72855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2FA445-3D1C-459B-960B-779862727200}"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621978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3BD88C4-1876-49D8-AF68-D8481564F45D}"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199754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C15D1C-8FEB-4FED-9627-3D4FDEB6475A}" type="datetime1">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1521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5247F26-2629-4481-8A33-D70D8B5F05DF}" type="datetime1">
              <a:rPr kumimoji="1" lang="ja-JP" altLang="en-US" smtClean="0"/>
              <a:t>2022/12/27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8734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A8FC22-9FBD-4DA0-9AB7-4CB56BF1CC17}" type="datetime1">
              <a:rPr kumimoji="1" lang="ja-JP" altLang="en-US" smtClean="0"/>
              <a:t>2022/12/27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31893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5D090-6F20-416D-99D8-11AC275BA969}" type="datetime1">
              <a:rPr kumimoji="1" lang="ja-JP" altLang="en-US" smtClean="0"/>
              <a:t>2022/12/27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5905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5A1325-EFFD-4E22-8DEF-3511944085CB}" type="datetime1">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42906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304454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78E0CC-60AD-4215-976B-4F6FF02958A1}" type="datetime1">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13816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AD4C5C-327B-4715-BAB3-CCD253B88DAE}"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450381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74EB86-F99C-4DCF-B680-236956674B49}"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32825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4FC2D8-EE2E-4247-9630-A4EB9C9AEBA5}"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622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E850A9-2649-4B67-9D69-E800A01DEA8E}"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136443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38D1E0-7C4D-4843-A211-706127AE13B2}"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53734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38A2D5A-2D46-4739-89D9-6924FC027602}" type="datetime1">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66614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C5A9A1-3A47-4241-80D1-C1CEB0D7C8E5}" type="datetime1">
              <a:rPr kumimoji="1" lang="ja-JP" altLang="en-US" smtClean="0"/>
              <a:t>2022/12/27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47843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D2770A-5880-4724-A4FC-C3CB444B7A75}" type="datetime1">
              <a:rPr kumimoji="1" lang="ja-JP" altLang="en-US" smtClean="0"/>
              <a:t>2022/12/27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021634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4F4F0-3381-424F-B2CA-76FE90A6E551}" type="datetime1">
              <a:rPr kumimoji="1" lang="ja-JP" altLang="en-US" smtClean="0"/>
              <a:t>2022/12/27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77120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029351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084EC2-6556-4F2E-AE00-35E8C750DFFC}" type="datetime1">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51962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545E44-2E18-447F-BCE9-3D4FCA45DA6F}" type="datetime1">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05032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91362D-A9BD-4CC8-A7E0-2BE61E8CF641}"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692563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CD3378-F8FE-4738-9DA7-0610C056775F}"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71357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208772" y="6492876"/>
            <a:ext cx="929690" cy="365125"/>
          </a:xfrm>
          <a:prstGeom prst="rect">
            <a:avLst/>
          </a:prstGeom>
        </p:spPr>
        <p:txBody>
          <a:bodyPr/>
          <a:lstStyle>
            <a:lvl1pPr algn="r">
              <a:defRPr sz="1477">
                <a:latin typeface="BIZ UDPゴシック" panose="020B0400000000000000" pitchFamily="50" charset="-128"/>
                <a:ea typeface="BIZ UDPゴシック" panose="020B0400000000000000" pitchFamily="50" charset="-128"/>
              </a:defRPr>
            </a:lvl1pPr>
          </a:lstStyle>
          <a:p>
            <a:fld id="{E61EF540-5CB6-483A-A4DA-F9E60F8B4EFB}" type="slidenum">
              <a:rPr kumimoji="1" lang="ja-JP" altLang="en-US" smtClean="0"/>
              <a:pPr/>
              <a:t>‹#›</a:t>
            </a:fld>
            <a:endParaRPr kumimoji="1" lang="ja-JP" altLang="en-US" dirty="0"/>
          </a:p>
        </p:txBody>
      </p:sp>
    </p:spTree>
    <p:extLst>
      <p:ext uri="{BB962C8B-B14F-4D97-AF65-F5344CB8AC3E}">
        <p14:creationId xmlns:p14="http://schemas.microsoft.com/office/powerpoint/2010/main" val="32098729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79119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96902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90029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21699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89868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2022/12/27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81287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1C0B-2D4B-49BF-9C8D-68C0B5C13C7B}" type="datetimeFigureOut">
              <a:rPr kumimoji="1" lang="ja-JP" altLang="en-US" smtClean="0"/>
              <a:t>2022/12/27</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403099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B7D00-7BCF-4FA4-B107-BDE36314D3AB}" type="datetime1">
              <a:rPr kumimoji="1" lang="ja-JP" altLang="en-US" smtClean="0"/>
              <a:t>2022/12/27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886313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6BED7-6C73-47DA-AEC8-0FC3CE2458CB}" type="datetime1">
              <a:rPr kumimoji="1" lang="ja-JP" altLang="en-US" smtClean="0"/>
              <a:t>2022/12/27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04517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9.xml"/><Relationship Id="rId5" Type="http://schemas.openxmlformats.org/officeDocument/2006/relationships/image" Target="../media/image11.emf"/><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9.xml"/><Relationship Id="rId6" Type="http://schemas.openxmlformats.org/officeDocument/2006/relationships/image" Target="../media/image16.emf"/><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 Id="rId5" Type="http://schemas.openxmlformats.org/officeDocument/2006/relationships/image" Target="../media/image7.tif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777760"/>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6"/>
          <p:cNvSpPr txBox="1"/>
          <p:nvPr/>
        </p:nvSpPr>
        <p:spPr>
          <a:xfrm>
            <a:off x="5728227" y="373325"/>
            <a:ext cx="341577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本部（大阪府市）会議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145117" y="5203585"/>
            <a:ext cx="8998883" cy="13099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大阪府・大阪市 副首都推進局</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0" y="2635088"/>
            <a:ext cx="9144000" cy="958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改定ビジョンにおける柱建て</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と</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これまでの</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に関する記載について</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2004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78976"/>
            <a:ext cx="9144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民間の知恵と工夫を活かした取組～都市魅力の</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向上</a:t>
            </a:r>
            <a:r>
              <a:rPr kumimoji="1" lang="ja-JP" altLang="en-US" sz="16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と大阪の発展に向けたインパクト創出～</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正方形/長方形 7"/>
          <p:cNvSpPr/>
          <p:nvPr/>
        </p:nvSpPr>
        <p:spPr>
          <a:xfrm>
            <a:off x="228601" y="556075"/>
            <a:ext cx="5682457" cy="2560858"/>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16000" tIns="144000" rIns="216000" bIns="144000" rtlCol="0" anchor="t" anchorCtr="0">
            <a:noAutofit/>
          </a:bodyPr>
          <a:lstStyle/>
          <a:p>
            <a:pPr marL="285750" marR="0" lvl="0" indent="-285750" algn="l" defTabSz="457200" rtl="0" eaLnBrk="1" fontAlgn="auto" latinLnBrk="0" hangingPunct="1">
              <a:spcBef>
                <a:spcPts val="0"/>
              </a:spcBef>
              <a:spcAft>
                <a:spcPts val="0"/>
              </a:spcAft>
              <a:buClrTx/>
              <a:buSzTx/>
              <a:buFont typeface="BIZ UDゴシック" panose="020B0400000000000000" pitchFamily="49" charset="-128"/>
              <a:buChar char="○"/>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民間活力を活かした都市</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魅力</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向上</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等に関する主な実績</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として</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経営改善やポテンシャルの更なる有効活用に向けた、</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でも先駆的な</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取組で</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ある</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大阪城公園パークマネジメント事業</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（Ｐ</a:t>
            </a:r>
            <a:r>
              <a:rPr kumimoji="1" lang="en-US" altLang="ja-JP"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МО</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の実施</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dirty="0" smtClean="0">
                <a:solidFill>
                  <a:prstClr val="black"/>
                </a:solidFill>
                <a:latin typeface="BIZ UDゴシック" panose="020B0400000000000000" pitchFamily="49" charset="-128"/>
                <a:ea typeface="BIZ UDゴシック" panose="020B0400000000000000" pitchFamily="49" charset="-128"/>
              </a:rPr>
              <a:t>ＰＰＰ</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事業</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による</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天王寺公園エントランスエリアのリニューアルオープン</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などが挙げられる</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457200" rtl="0" eaLnBrk="1" fontAlgn="auto" latinLnBrk="0" hangingPunct="1">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85750" marR="0" lvl="0" indent="-285750" algn="l" defTabSz="457200" rtl="0" eaLnBrk="1" fontAlgn="auto" latinLnBrk="0" hangingPunct="1">
              <a:spcBef>
                <a:spcPts val="0"/>
              </a:spcBef>
              <a:spcAft>
                <a:spcPts val="0"/>
              </a:spcAft>
              <a:buClrTx/>
              <a:buSzTx/>
              <a:buFont typeface="BIZ UDゴシック" panose="020B0400000000000000" pitchFamily="49" charset="-128"/>
              <a:buChar char="○"/>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また、</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大阪発展の起爆剤</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として、構想から数年で開催決定にいたった</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大阪・関西万博</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や、国へ法整備を要望して実現した</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ＩＲの立地推進</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の取組は、民間の知恵と工夫を活かしつつ、大阪がリードする形で国を動かしてきた取組といえる。</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2" name="グループ化 1"/>
          <p:cNvGrpSpPr/>
          <p:nvPr/>
        </p:nvGrpSpPr>
        <p:grpSpPr>
          <a:xfrm>
            <a:off x="228600" y="3432838"/>
            <a:ext cx="2839641" cy="3120299"/>
            <a:chOff x="6123172" y="391129"/>
            <a:chExt cx="2839641" cy="3120299"/>
          </a:xfrm>
        </p:grpSpPr>
        <p:sp>
          <p:nvSpPr>
            <p:cNvPr id="10" name="角丸四角形 9"/>
            <p:cNvSpPr/>
            <p:nvPr/>
          </p:nvSpPr>
          <p:spPr>
            <a:xfrm>
              <a:off x="6136344" y="409054"/>
              <a:ext cx="2826469" cy="3102374"/>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11" name="グループ化 10"/>
            <p:cNvGrpSpPr/>
            <p:nvPr/>
          </p:nvGrpSpPr>
          <p:grpSpPr>
            <a:xfrm>
              <a:off x="6123172" y="391129"/>
              <a:ext cx="2826478" cy="1679136"/>
              <a:chOff x="162558" y="587293"/>
              <a:chExt cx="3650122" cy="1874281"/>
            </a:xfrm>
          </p:grpSpPr>
          <p:sp>
            <p:nvSpPr>
              <p:cNvPr id="12" name="テキスト ボックス 11"/>
              <p:cNvSpPr txBox="1"/>
              <p:nvPr/>
            </p:nvSpPr>
            <p:spPr>
              <a:xfrm>
                <a:off x="162558" y="954202"/>
                <a:ext cx="3650122" cy="1507372"/>
              </a:xfrm>
              <a:prstGeom prst="rect">
                <a:avLst/>
              </a:prstGeom>
              <a:noFill/>
              <a:ln>
                <a:noFill/>
              </a:ln>
            </p:spPr>
            <p:txBody>
              <a:bodyPr wrap="square" lIns="118169" tIns="59084" rIns="93046" bIns="59084" rtlCol="0" anchor="t" anchorCtr="0">
                <a:spAutoFit/>
              </a:bodyPr>
              <a:lstStyle/>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未来社会の実験場として</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Society5.0</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社会を体現すること、ポストコロナの時代を生きていけることに希望を持つことができるような「いのち輝く未来社会」 </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をテーマとして開催。</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政府</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、地元自治体、経済界などオールジャパン体制で準備中。</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62558" y="587293"/>
                <a:ext cx="2307354" cy="35431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a:t>
                </a:r>
                <a:r>
                  <a:rPr kumimoji="0"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万博</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 name="グループ化 2"/>
          <p:cNvGrpSpPr/>
          <p:nvPr/>
        </p:nvGrpSpPr>
        <p:grpSpPr>
          <a:xfrm>
            <a:off x="3182467" y="3450763"/>
            <a:ext cx="2826477" cy="3112681"/>
            <a:chOff x="228600" y="3576668"/>
            <a:chExt cx="2826477" cy="3112681"/>
          </a:xfrm>
        </p:grpSpPr>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52" y="4995319"/>
              <a:ext cx="2607039" cy="1498101"/>
            </a:xfrm>
            <a:prstGeom prst="rect">
              <a:avLst/>
            </a:prstGeom>
          </p:spPr>
        </p:pic>
        <p:sp>
          <p:nvSpPr>
            <p:cNvPr id="16" name="角丸四角形 15"/>
            <p:cNvSpPr/>
            <p:nvPr/>
          </p:nvSpPr>
          <p:spPr>
            <a:xfrm>
              <a:off x="228608" y="3582802"/>
              <a:ext cx="2826469" cy="3106547"/>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18" name="グループ化 17"/>
            <p:cNvGrpSpPr/>
            <p:nvPr/>
          </p:nvGrpSpPr>
          <p:grpSpPr>
            <a:xfrm>
              <a:off x="228600" y="3576668"/>
              <a:ext cx="2826477" cy="1342154"/>
              <a:chOff x="179558" y="918950"/>
              <a:chExt cx="3650122" cy="1352910"/>
            </a:xfrm>
          </p:grpSpPr>
          <p:sp>
            <p:nvSpPr>
              <p:cNvPr id="19" name="テキスト ボックス 18"/>
              <p:cNvSpPr txBox="1"/>
              <p:nvPr/>
            </p:nvSpPr>
            <p:spPr>
              <a:xfrm>
                <a:off x="179558" y="1220852"/>
                <a:ext cx="3650122" cy="1051008"/>
              </a:xfrm>
              <a:prstGeom prst="rect">
                <a:avLst/>
              </a:prstGeom>
              <a:noFill/>
              <a:ln>
                <a:noFill/>
              </a:ln>
            </p:spPr>
            <p:txBody>
              <a:bodyPr wrap="square" lIns="118169" tIns="59084" rIns="93046" bIns="59084" rtlCol="0" anchor="t" anchorCtr="0">
                <a:spAutoFit/>
              </a:bodyPr>
              <a:lstStyle/>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民間の知恵と工夫を最大限に活かす民設民営の</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プロジェクト。</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「大阪・夢洲地区特定複合観光施設区域の整備に関する計画」について、国へ認定申請済</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1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79558" y="918950"/>
                <a:ext cx="2307353" cy="30190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p>
            </p:txBody>
          </p:sp>
        </p:grpSp>
      </p:grpSp>
      <p:grpSp>
        <p:nvGrpSpPr>
          <p:cNvPr id="31" name="グループ化 30"/>
          <p:cNvGrpSpPr/>
          <p:nvPr/>
        </p:nvGrpSpPr>
        <p:grpSpPr>
          <a:xfrm>
            <a:off x="6123168" y="602339"/>
            <a:ext cx="2940703" cy="5950797"/>
            <a:chOff x="4688574" y="812266"/>
            <a:chExt cx="3287053" cy="2894928"/>
          </a:xfrm>
        </p:grpSpPr>
        <p:pic>
          <p:nvPicPr>
            <p:cNvPr id="33" name="図 32"/>
            <p:cNvPicPr>
              <a:picLocks noChangeAspect="1"/>
            </p:cNvPicPr>
            <p:nvPr/>
          </p:nvPicPr>
          <p:blipFill>
            <a:blip r:embed="rId3"/>
            <a:stretch>
              <a:fillRect/>
            </a:stretch>
          </p:blipFill>
          <p:spPr>
            <a:xfrm>
              <a:off x="5302798" y="2884340"/>
              <a:ext cx="2470697" cy="667646"/>
            </a:xfrm>
            <a:prstGeom prst="rect">
              <a:avLst/>
            </a:prstGeom>
          </p:spPr>
        </p:pic>
        <p:sp>
          <p:nvSpPr>
            <p:cNvPr id="32" name="角丸四角形 31"/>
            <p:cNvSpPr/>
            <p:nvPr/>
          </p:nvSpPr>
          <p:spPr>
            <a:xfrm>
              <a:off x="4688574" y="853510"/>
              <a:ext cx="3265637" cy="2853684"/>
            </a:xfrm>
            <a:prstGeom prst="roundRect">
              <a:avLst>
                <a:gd name="adj" fmla="val 6325"/>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ts val="1560"/>
                </a:lnSpc>
                <a:spcBef>
                  <a:spcPts val="0"/>
                </a:spcBef>
                <a:spcAft>
                  <a:spcPts val="0"/>
                </a:spcAft>
                <a:buClrTx/>
                <a:buSzTx/>
                <a:buFontTx/>
                <a:buNone/>
                <a:tabLst/>
                <a:defRPr/>
              </a:pPr>
              <a:endPar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endParaRPr>
            </a:p>
            <a:p>
              <a:pPr marL="285750" marR="0" lvl="0" indent="-285750" algn="l" defTabSz="457200" rtl="0" eaLnBrk="1" fontAlgn="auto" latinLnBrk="0" hangingPunct="1">
                <a:lnSpc>
                  <a:spcPts val="1500"/>
                </a:lnSpc>
                <a:spcBef>
                  <a:spcPts val="0"/>
                </a:spcBef>
                <a:spcAft>
                  <a:spcPts val="0"/>
                </a:spcAft>
                <a:buClrTx/>
                <a:buSzTx/>
                <a:buFont typeface="Meiryo UI" panose="020B0604030504040204" pitchFamily="50" charset="-128"/>
                <a:buChar char="○"/>
                <a:tabLst/>
                <a:defRPr/>
              </a:pPr>
              <a:r>
                <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rPr>
                <a:t>2015</a:t>
              </a:r>
              <a:r>
                <a:rPr kumimoji="1" lang="ja-JP" altLang="en-US" sz="1300" b="0" i="0" u="none" strike="noStrike" kern="1200" cap="none" spc="0" normalizeH="0" baseline="0" noProof="0" dirty="0" smtClean="0">
                  <a:ln>
                    <a:noFill/>
                  </a:ln>
                  <a:solidFill>
                    <a:prstClr val="black"/>
                  </a:solidFill>
                  <a:effectLst/>
                  <a:uLnTx/>
                  <a:uFillTx/>
                  <a:latin typeface="Meiryo UI"/>
                  <a:ea typeface="Meiryo UI"/>
                  <a:cs typeface="+mn-cs"/>
                </a:rPr>
                <a:t>年</a:t>
              </a:r>
              <a:r>
                <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rPr>
                <a:t>4</a:t>
              </a:r>
              <a:r>
                <a:rPr kumimoji="1" lang="ja-JP" altLang="en-US" sz="1300" b="0" i="0" u="none" strike="noStrike" kern="1200" cap="none" spc="0" normalizeH="0" baseline="0" noProof="0" dirty="0" smtClean="0">
                  <a:ln>
                    <a:noFill/>
                  </a:ln>
                  <a:solidFill>
                    <a:prstClr val="black"/>
                  </a:solidFill>
                  <a:effectLst/>
                  <a:uLnTx/>
                  <a:uFillTx/>
                  <a:latin typeface="Meiryo UI"/>
                  <a:ea typeface="Meiryo UI"/>
                  <a:cs typeface="+mn-cs"/>
                </a:rPr>
                <a:t>月より、大阪城パークマネジメント事業（</a:t>
              </a:r>
              <a:r>
                <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rPr>
                <a:t>PMO</a:t>
              </a:r>
              <a:r>
                <a:rPr kumimoji="1" lang="ja-JP" altLang="en-US" sz="1300" b="0" i="0" u="none" strike="noStrike" kern="1200" cap="none" spc="0" normalizeH="0" baseline="0" noProof="0" dirty="0" smtClean="0">
                  <a:ln>
                    <a:noFill/>
                  </a:ln>
                  <a:solidFill>
                    <a:prstClr val="black"/>
                  </a:solidFill>
                  <a:effectLst/>
                  <a:uLnTx/>
                  <a:uFillTx/>
                  <a:latin typeface="Meiryo UI"/>
                  <a:ea typeface="Meiryo UI"/>
                  <a:cs typeface="+mn-cs"/>
                </a:rPr>
                <a:t>）による飲食店やショップの充実、駅前エリアの整備、園内周遊システムによる回遊性向上などの取組を実施。</a:t>
              </a:r>
              <a:endPar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endParaRPr>
            </a:p>
            <a:p>
              <a:pPr marL="285750" marR="0" lvl="0" indent="-285750" algn="l" defTabSz="457200" rtl="0" eaLnBrk="1" fontAlgn="auto" latinLnBrk="0" hangingPunct="1">
                <a:lnSpc>
                  <a:spcPts val="1500"/>
                </a:lnSpc>
                <a:spcBef>
                  <a:spcPts val="0"/>
                </a:spcBef>
                <a:spcAft>
                  <a:spcPts val="0"/>
                </a:spcAft>
                <a:buClrTx/>
                <a:buSzTx/>
                <a:buFont typeface="Meiryo UI" panose="020B0604030504040204" pitchFamily="50" charset="-128"/>
                <a:buChar char="○"/>
                <a:tabLst/>
                <a:defRPr/>
              </a:pPr>
              <a:endParaRPr kumimoji="1" lang="en-US" altLang="ja-JP" sz="1300" b="0" i="0" u="none" strike="noStrike" kern="1200" cap="none" spc="0" normalizeH="0" baseline="0" noProof="0" dirty="0">
                <a:ln>
                  <a:noFill/>
                </a:ln>
                <a:solidFill>
                  <a:prstClr val="black"/>
                </a:solidFill>
                <a:effectLst/>
                <a:uLnTx/>
                <a:uFillTx/>
                <a:latin typeface="Meiryo UI"/>
                <a:ea typeface="Meiryo UI"/>
                <a:cs typeface="+mn-cs"/>
              </a:endParaRPr>
            </a:p>
            <a:p>
              <a:pPr marL="285750" marR="0" lvl="0" indent="-285750" algn="l" defTabSz="457200" rtl="0" eaLnBrk="1" fontAlgn="auto" latinLnBrk="0" hangingPunct="1">
                <a:lnSpc>
                  <a:spcPts val="1500"/>
                </a:lnSpc>
                <a:spcBef>
                  <a:spcPts val="0"/>
                </a:spcBef>
                <a:spcAft>
                  <a:spcPts val="0"/>
                </a:spcAft>
                <a:buClrTx/>
                <a:buSzTx/>
                <a:buFont typeface="Meiryo UI" panose="020B0604030504040204" pitchFamily="50" charset="-128"/>
                <a:buChar char="○"/>
                <a:tabLst/>
                <a:defRPr/>
              </a:pPr>
              <a:r>
                <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rPr>
                <a:t>2015</a:t>
              </a:r>
              <a:r>
                <a:rPr kumimoji="1" lang="ja-JP" altLang="en-US" sz="1300" b="0" i="0" u="none" strike="noStrike" kern="1200" cap="none" spc="0" normalizeH="0" baseline="0" noProof="0" dirty="0" smtClean="0">
                  <a:ln>
                    <a:noFill/>
                  </a:ln>
                  <a:solidFill>
                    <a:prstClr val="black"/>
                  </a:solidFill>
                  <a:effectLst/>
                  <a:uLnTx/>
                  <a:uFillTx/>
                  <a:latin typeface="Meiryo UI"/>
                  <a:ea typeface="Meiryo UI"/>
                  <a:cs typeface="+mn-cs"/>
                </a:rPr>
                <a:t>年</a:t>
              </a:r>
              <a:r>
                <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rPr>
                <a:t>10</a:t>
              </a:r>
              <a:r>
                <a:rPr kumimoji="1" lang="ja-JP" altLang="en-US" sz="1300" b="0" i="0" u="none" strike="noStrike" kern="1200" cap="none" spc="0" normalizeH="0" baseline="0" noProof="0" dirty="0" smtClean="0">
                  <a:ln>
                    <a:noFill/>
                  </a:ln>
                  <a:solidFill>
                    <a:prstClr val="black"/>
                  </a:solidFill>
                  <a:effectLst/>
                  <a:uLnTx/>
                  <a:uFillTx/>
                  <a:latin typeface="Meiryo UI"/>
                  <a:ea typeface="Meiryo UI"/>
                  <a:cs typeface="+mn-cs"/>
                </a:rPr>
                <a:t>月に天王寺公園エントランスエリアがリニューアルオープン。</a:t>
              </a:r>
              <a:r>
                <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rPr>
                <a:t/>
              </a:r>
              <a:br>
                <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rPr>
              </a:br>
              <a:r>
                <a:rPr kumimoji="1" lang="ja-JP" altLang="en-US" sz="1300" b="0" i="0" u="none" strike="noStrike" kern="1200" cap="none" spc="0" normalizeH="0" baseline="0" noProof="0" dirty="0" smtClean="0">
                  <a:ln>
                    <a:noFill/>
                  </a:ln>
                  <a:solidFill>
                    <a:prstClr val="black"/>
                  </a:solidFill>
                  <a:effectLst/>
                  <a:uLnTx/>
                  <a:uFillTx/>
                  <a:latin typeface="Meiryo UI"/>
                  <a:ea typeface="Meiryo UI"/>
                  <a:cs typeface="+mn-cs"/>
                </a:rPr>
                <a:t>中心に大規模な芝生広場を整備するなど、シンボル性の高い景観を形成。</a:t>
              </a:r>
              <a:endPar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34" name="正方形/長方形 33">
              <a:extLst>
                <a:ext uri="{FF2B5EF4-FFF2-40B4-BE49-F238E27FC236}">
                  <a16:creationId xmlns:a16="http://schemas.microsoft.com/office/drawing/2014/main" id="{8ACAD880-B161-5340-A65A-D40630EFBD93}"/>
                </a:ext>
              </a:extLst>
            </p:cNvPr>
            <p:cNvSpPr/>
            <p:nvPr/>
          </p:nvSpPr>
          <p:spPr>
            <a:xfrm>
              <a:off x="5230692" y="2708437"/>
              <a:ext cx="2744935" cy="9732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en-US" altLang="ja-JP" sz="700" b="0" i="0" u="none" strike="noStrike" kern="1200" cap="none" spc="0" normalizeH="0" baseline="0" noProof="0" dirty="0">
                  <a:ln>
                    <a:noFill/>
                  </a:ln>
                  <a:solidFill>
                    <a:prstClr val="black"/>
                  </a:solidFill>
                  <a:effectLst/>
                  <a:uLnTx/>
                  <a:uFillTx/>
                  <a:latin typeface="Meiryo UI"/>
                  <a:ea typeface="Meiryo UI"/>
                  <a:cs typeface="+mn-cs"/>
                </a:rPr>
                <a:t>JO-TERRACE</a:t>
              </a:r>
              <a:r>
                <a:rPr kumimoji="0" lang="ja-JP" altLang="en-US" sz="700" b="0" i="0" u="none" strike="noStrike" kern="1200" cap="none" spc="0" normalizeH="0" baseline="0" noProof="0" dirty="0">
                  <a:ln>
                    <a:noFill/>
                  </a:ln>
                  <a:solidFill>
                    <a:prstClr val="black"/>
                  </a:solidFill>
                  <a:effectLst/>
                  <a:uLnTx/>
                  <a:uFillTx/>
                  <a:latin typeface="Meiryo UI"/>
                  <a:ea typeface="Meiryo UI"/>
                  <a:cs typeface="+mn-cs"/>
                </a:rPr>
                <a:t>　</a:t>
              </a:r>
              <a:r>
                <a:rPr kumimoji="0" lang="en-US" altLang="ja-JP" sz="700" b="0" i="0" u="none" strike="noStrike" kern="1200" cap="none" spc="0" normalizeH="0" baseline="0" noProof="0" dirty="0" smtClean="0">
                  <a:ln>
                    <a:noFill/>
                  </a:ln>
                  <a:solidFill>
                    <a:prstClr val="black"/>
                  </a:solidFill>
                  <a:effectLst/>
                  <a:uLnTx/>
                  <a:uFillTx/>
                  <a:latin typeface="Meiryo UI"/>
                  <a:ea typeface="Meiryo UI"/>
                  <a:cs typeface="+mn-cs"/>
                </a:rPr>
                <a:t>OSAKA</a:t>
              </a:r>
              <a:r>
                <a:rPr kumimoji="0" lang="ja-JP" altLang="en-US" sz="700" b="0" i="0" u="none" strike="noStrike" kern="1200" cap="none" spc="0" normalizeH="0" baseline="0" noProof="0" dirty="0" smtClean="0">
                  <a:ln>
                    <a:noFill/>
                  </a:ln>
                  <a:solidFill>
                    <a:prstClr val="black"/>
                  </a:solidFill>
                  <a:effectLst/>
                  <a:uLnTx/>
                  <a:uFillTx/>
                  <a:latin typeface="Meiryo UI"/>
                  <a:ea typeface="Meiryo UI"/>
                  <a:cs typeface="+mn-cs"/>
                </a:rPr>
                <a:t>　（</a:t>
              </a:r>
              <a:r>
                <a:rPr kumimoji="0" lang="ja-JP" altLang="en-US" sz="700" b="0" i="0" u="none" strike="noStrike" kern="1200" cap="none" spc="0" normalizeH="0" baseline="0" noProof="0" dirty="0">
                  <a:ln>
                    <a:noFill/>
                  </a:ln>
                  <a:solidFill>
                    <a:prstClr val="black"/>
                  </a:solidFill>
                  <a:effectLst/>
                  <a:uLnTx/>
                  <a:uFillTx/>
                  <a:latin typeface="Meiryo UI"/>
                  <a:ea typeface="Meiryo UI"/>
                  <a:cs typeface="+mn-cs"/>
                </a:rPr>
                <a:t>物販・飲食施設））</a:t>
              </a:r>
            </a:p>
          </p:txBody>
        </p:sp>
        <p:sp>
          <p:nvSpPr>
            <p:cNvPr id="35" name="正方形/長方形 34">
              <a:extLst>
                <a:ext uri="{FF2B5EF4-FFF2-40B4-BE49-F238E27FC236}">
                  <a16:creationId xmlns:a16="http://schemas.microsoft.com/office/drawing/2014/main" id="{8ACAD880-B161-5340-A65A-D40630EFBD93}"/>
                </a:ext>
              </a:extLst>
            </p:cNvPr>
            <p:cNvSpPr/>
            <p:nvPr/>
          </p:nvSpPr>
          <p:spPr>
            <a:xfrm>
              <a:off x="5302797" y="3544569"/>
              <a:ext cx="2401968" cy="9732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smtClean="0">
                  <a:ln>
                    <a:noFill/>
                  </a:ln>
                  <a:solidFill>
                    <a:prstClr val="black"/>
                  </a:solidFill>
                  <a:effectLst/>
                  <a:uLnTx/>
                  <a:uFillTx/>
                  <a:latin typeface="Meiryo UI"/>
                  <a:ea typeface="Meiryo UI"/>
                  <a:cs typeface="+mn-cs"/>
                </a:rPr>
                <a:t>（天王寺公園エントランスエリア）</a:t>
              </a:r>
              <a:endParaRPr kumimoji="0"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6" name="角丸四角形 35"/>
            <p:cNvSpPr/>
            <p:nvPr/>
          </p:nvSpPr>
          <p:spPr>
            <a:xfrm>
              <a:off x="4695646" y="812266"/>
              <a:ext cx="3251468" cy="151811"/>
            </a:xfrm>
            <a:prstGeom prst="roundRect">
              <a:avLst>
                <a:gd name="adj" fmla="val 2135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民間</a:t>
              </a:r>
              <a:r>
                <a:rPr kumimoji="0"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活力の導入に</a:t>
              </a:r>
              <a:r>
                <a:rPr kumimoji="0"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よる公園の魅力向上</a:t>
              </a:r>
              <a:endParaRPr kumimoji="0"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図 3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321184" y="2086811"/>
              <a:ext cx="2452312" cy="635801"/>
            </a:xfrm>
            <a:prstGeom prst="rect">
              <a:avLst/>
            </a:prstGeom>
            <a:ln>
              <a:solidFill>
                <a:schemeClr val="tx1"/>
              </a:solidFill>
            </a:ln>
          </p:spPr>
        </p:pic>
      </p:grpSp>
      <p:pic>
        <p:nvPicPr>
          <p:cNvPr id="24" name="図 23"/>
          <p:cNvPicPr>
            <a:picLocks noChangeAspect="1"/>
          </p:cNvPicPr>
          <p:nvPr/>
        </p:nvPicPr>
        <p:blipFill>
          <a:blip r:embed="rId5"/>
          <a:stretch>
            <a:fillRect/>
          </a:stretch>
        </p:blipFill>
        <p:spPr>
          <a:xfrm>
            <a:off x="369283" y="5082548"/>
            <a:ext cx="2590032" cy="1347363"/>
          </a:xfrm>
          <a:prstGeom prst="rect">
            <a:avLst/>
          </a:prstGeom>
        </p:spPr>
      </p:pic>
      <p:sp>
        <p:nvSpPr>
          <p:cNvPr id="26" name="正方形/長方形 25"/>
          <p:cNvSpPr/>
          <p:nvPr/>
        </p:nvSpPr>
        <p:spPr>
          <a:xfrm>
            <a:off x="8659573" y="0"/>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９</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8" name="正方形/長方形 27">
            <a:extLst>
              <a:ext uri="{FF2B5EF4-FFF2-40B4-BE49-F238E27FC236}">
                <a16:creationId xmlns:a16="http://schemas.microsoft.com/office/drawing/2014/main" id="{F22BCF5A-1C7C-450E-B958-AFA477B8C913}"/>
              </a:ext>
            </a:extLst>
          </p:cNvPr>
          <p:cNvSpPr/>
          <p:nvPr/>
        </p:nvSpPr>
        <p:spPr>
          <a:xfrm>
            <a:off x="423520" y="6393295"/>
            <a:ext cx="1858669"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a:t>
            </a:r>
            <a:r>
              <a:rPr kumimoji="0" lang="en-US" altLang="ja-JP"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2025</a:t>
            </a:r>
            <a:r>
              <a:rPr kumimoji="0"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年日本国際博覧会出展参加説明会資料</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F22BCF5A-1C7C-450E-B958-AFA477B8C913}"/>
              </a:ext>
            </a:extLst>
          </p:cNvPr>
          <p:cNvSpPr/>
          <p:nvPr/>
        </p:nvSpPr>
        <p:spPr>
          <a:xfrm>
            <a:off x="3255158" y="6371905"/>
            <a:ext cx="1262280"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：大阪</a:t>
            </a:r>
            <a:r>
              <a:rPr kumimoji="0" lang="en-US" altLang="ja-JP"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IR</a:t>
            </a:r>
            <a:r>
              <a:rPr kumimoji="0"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基本構想</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58573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789" y="141527"/>
            <a:ext cx="9906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持続的な経済成長のための取組～世界に誇れる都市空間の創造～</a:t>
            </a:r>
            <a:endParaRPr kumimoji="1" lang="en-US" altLang="ja-JP" sz="1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0" name="正方形/長方形 19"/>
          <p:cNvSpPr/>
          <p:nvPr/>
        </p:nvSpPr>
        <p:spPr>
          <a:xfrm>
            <a:off x="228600" y="496302"/>
            <a:ext cx="8753369" cy="848084"/>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144000" rtlCol="0" anchor="ctr" anchorCtr="0"/>
          <a:lstStyle/>
          <a:p>
            <a:pPr marL="285750" marR="0" lvl="0" indent="-285750" algn="l" defTabSz="457200" rtl="0" eaLnBrk="1" fontAlgn="auto" latinLnBrk="0" hangingPunct="1">
              <a:lnSpc>
                <a:spcPts val="2000"/>
              </a:lnSpc>
              <a:spcBef>
                <a:spcPts val="0"/>
              </a:spcBef>
              <a:spcAft>
                <a:spcPts val="0"/>
              </a:spcAft>
              <a:buClrTx/>
              <a:buSzTx/>
              <a:buFont typeface="BIZ UDゴシック" panose="020B0400000000000000" pitchFamily="49" charset="-128"/>
              <a:buChar char="○"/>
              <a:tabLst/>
              <a:defRPr/>
            </a:pP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グローバル競争力の更なる強化</a:t>
            </a: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に向け、</a:t>
            </a:r>
            <a:r>
              <a:rPr kumimoji="1" lang="ja-JP" altLang="en-US" sz="14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うめきた２期</a:t>
            </a:r>
            <a:r>
              <a:rPr kumimoji="1" lang="ja-JP" altLang="en-US"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の民間開発を推進するとともに、ＪＲ</a:t>
            </a:r>
            <a:r>
              <a:rPr kumimoji="1" lang="ja-JP" altLang="en-US" sz="14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東海道</a:t>
            </a:r>
            <a:r>
              <a:rPr kumimoji="1" lang="ja-JP" altLang="en-US" sz="14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線支線の</a:t>
            </a:r>
            <a:r>
              <a:rPr kumimoji="1" lang="ja-JP" altLang="en-US" sz="14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地下化及び新駅設置、</a:t>
            </a:r>
            <a:r>
              <a:rPr kumimoji="1" lang="ja-JP" altLang="en-US" sz="14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なにわ筋の整備</a:t>
            </a: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などといった国際的広域拠点と都心部との結節強化に</a:t>
            </a:r>
            <a:r>
              <a:rPr kumimoji="1" lang="ja-JP" altLang="en-US"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着手</a:t>
            </a: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した</a:t>
            </a:r>
            <a:r>
              <a:rPr kumimoji="1" lang="ja-JP" altLang="en-US"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21" name="角丸四角形 20"/>
          <p:cNvSpPr/>
          <p:nvPr/>
        </p:nvSpPr>
        <p:spPr>
          <a:xfrm>
            <a:off x="235997" y="1411674"/>
            <a:ext cx="2768425" cy="3222147"/>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35" name="グループ化 34"/>
          <p:cNvGrpSpPr/>
          <p:nvPr/>
        </p:nvGrpSpPr>
        <p:grpSpPr>
          <a:xfrm>
            <a:off x="177945" y="1401608"/>
            <a:ext cx="2826477" cy="1207144"/>
            <a:chOff x="179558" y="874910"/>
            <a:chExt cx="3650122" cy="1196029"/>
          </a:xfrm>
        </p:grpSpPr>
        <p:sp>
          <p:nvSpPr>
            <p:cNvPr id="37" name="テキスト ボックス 36"/>
            <p:cNvSpPr txBox="1"/>
            <p:nvPr/>
          </p:nvSpPr>
          <p:spPr>
            <a:xfrm>
              <a:off x="179558" y="1220852"/>
              <a:ext cx="3650122" cy="850087"/>
            </a:xfrm>
            <a:prstGeom prst="rect">
              <a:avLst/>
            </a:prstGeom>
            <a:noFill/>
            <a:ln>
              <a:noFill/>
            </a:ln>
          </p:spPr>
          <p:txBody>
            <a:bodyPr wrap="square" lIns="118169" tIns="59084" rIns="93046" bIns="59084" rtlCol="0" anchor="t" anchorCtr="0">
              <a:spAutoFit/>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ja-JP" altLang="en-US" sz="1200" dirty="0" smtClean="0">
                  <a:latin typeface="Meiryo UI"/>
                  <a:ea typeface="Meiryo UI"/>
                </a:rPr>
                <a:t>「みどり」と「イノベーション」の融合拠点の実現を目指し、大阪関西万博の前年の</a:t>
              </a:r>
              <a:r>
                <a:rPr lang="en-US" altLang="ja-JP" sz="1200" dirty="0" smtClean="0">
                  <a:latin typeface="Meiryo UI"/>
                  <a:ea typeface="Meiryo UI"/>
                </a:rPr>
                <a:t>2024</a:t>
              </a:r>
              <a:r>
                <a:rPr lang="ja-JP" altLang="en-US" sz="1200" dirty="0" smtClean="0">
                  <a:latin typeface="Meiryo UI"/>
                  <a:ea typeface="Meiryo UI"/>
                </a:rPr>
                <a:t>年夏頃の一部先行</a:t>
              </a:r>
              <a:r>
                <a:rPr lang="ja-JP" altLang="en-US" sz="1200" dirty="0" err="1" smtClean="0">
                  <a:latin typeface="Meiryo UI"/>
                  <a:ea typeface="Meiryo UI"/>
                </a:rPr>
                <a:t>ま</a:t>
              </a:r>
              <a:r>
                <a:rPr lang="ja-JP" altLang="en-US" sz="1200" dirty="0" smtClean="0">
                  <a:latin typeface="Meiryo UI"/>
                  <a:ea typeface="Meiryo UI"/>
                </a:rPr>
                <a:t>ちびらきに向け、民間整備等を着実に推進。</a:t>
              </a:r>
              <a:endParaRPr kumimoji="0" lang="en-US" altLang="ja-JP" sz="1200" b="0" i="0" u="none" strike="noStrike" kern="1200" cap="none" spc="0" normalizeH="0" baseline="0" noProof="0" dirty="0">
                <a:ln>
                  <a:noFill/>
                </a:ln>
                <a:effectLst/>
                <a:uLnTx/>
                <a:uFillTx/>
                <a:latin typeface="Meiryo UI"/>
                <a:ea typeface="Meiryo UI"/>
              </a:endParaRPr>
            </a:p>
          </p:txBody>
        </p:sp>
        <p:sp>
          <p:nvSpPr>
            <p:cNvPr id="38" name="角丸四角形 37"/>
            <p:cNvSpPr/>
            <p:nvPr/>
          </p:nvSpPr>
          <p:spPr>
            <a:xfrm>
              <a:off x="244416" y="874910"/>
              <a:ext cx="2565702" cy="30190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期のまちづくり</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テキスト ボックス 44"/>
          <p:cNvSpPr txBox="1"/>
          <p:nvPr/>
        </p:nvSpPr>
        <p:spPr>
          <a:xfrm>
            <a:off x="-53789" y="4678866"/>
            <a:ext cx="9144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都市機能の充実</a:t>
            </a:r>
            <a:r>
              <a:rPr kumimoji="1" lang="ja-JP" altLang="en-US" sz="16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を支える府市の制度</a:t>
            </a:r>
            <a:r>
              <a:rPr kumimoji="1" lang="ja-JP" altLang="en-US" sz="1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に対する</a:t>
            </a:r>
            <a:r>
              <a:rPr kumimoji="1" lang="ja-JP" altLang="en-US" sz="16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取組</a:t>
            </a:r>
            <a:endParaRPr kumimoji="1" lang="en-US" altLang="ja-JP" sz="1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46" name="正方形/長方形 45"/>
          <p:cNvSpPr/>
          <p:nvPr/>
        </p:nvSpPr>
        <p:spPr>
          <a:xfrm>
            <a:off x="184282" y="5086344"/>
            <a:ext cx="8743898" cy="1566294"/>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144000" rtlCol="0" anchor="t" anchorCtr="0"/>
          <a:lstStyle/>
          <a:p>
            <a:pPr marL="285750" marR="0" lvl="0" indent="-285750" algn="l" defTabSz="457200" rtl="0" eaLnBrk="1" fontAlgn="auto" latinLnBrk="0" hangingPunct="1">
              <a:lnSpc>
                <a:spcPts val="1600"/>
              </a:lnSpc>
              <a:spcBef>
                <a:spcPts val="0"/>
              </a:spcBef>
              <a:spcAft>
                <a:spcPts val="0"/>
              </a:spcAft>
              <a:buClrTx/>
              <a:buSzTx/>
              <a:buFont typeface="BIZ UDゴシック" panose="020B0400000000000000" pitchFamily="49" charset="-128"/>
              <a:buChar char="○"/>
              <a:tabLst/>
              <a:defRPr/>
            </a:pPr>
            <a:r>
              <a:rPr kumimoji="1" lang="ja-JP" altLang="en-US"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府</a:t>
            </a: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市の一体的な行政運営の推進に向けた取組と</a:t>
            </a:r>
            <a:r>
              <a:rPr kumimoji="1" lang="ja-JP" altLang="en-US"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して、</a:t>
            </a:r>
            <a:r>
              <a:rPr kumimoji="1" lang="ja-JP" altLang="en-US" sz="14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成長戦略</a:t>
            </a: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をはじめとする大阪の各種戦略の</a:t>
            </a:r>
            <a:r>
              <a:rPr kumimoji="1" lang="ja-JP" altLang="en-US"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一元化</a:t>
            </a: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や</a:t>
            </a:r>
            <a:r>
              <a:rPr kumimoji="1" lang="ja-JP" altLang="en-US"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a:t>
            </a:r>
            <a:r>
              <a:rPr kumimoji="1" lang="ja-JP" altLang="en-US" sz="14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市共同による副首都推進局や万博推進局</a:t>
            </a:r>
            <a:r>
              <a:rPr kumimoji="1" lang="ja-JP" altLang="en-US" sz="14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、ＩＲ推進局</a:t>
            </a:r>
            <a:r>
              <a:rPr kumimoji="1" lang="ja-JP" altLang="en-US" sz="14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、大阪都市計画局、大阪港湾局の設置</a:t>
            </a: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が挙げられる</a:t>
            </a:r>
            <a:r>
              <a:rPr kumimoji="1" lang="ja-JP" altLang="en-US"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BIZ UDゴシック" panose="020B0400000000000000" pitchFamily="49" charset="-128"/>
              <a:buChar char="○"/>
              <a:tabLst/>
              <a:defRPr/>
            </a:pPr>
            <a:endParaRPr kumimoji="1" lang="en-US" altLang="ja-JP"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285750" indent="-285750">
              <a:lnSpc>
                <a:spcPts val="1600"/>
              </a:lnSpc>
              <a:buFont typeface="BIZ UDゴシック" panose="020B0400000000000000" pitchFamily="49" charset="-128"/>
              <a:buChar char="○"/>
              <a:defRPr/>
            </a:pPr>
            <a:r>
              <a:rPr kumimoji="1" lang="ja-JP" altLang="en-US" sz="1400" dirty="0" smtClean="0">
                <a:solidFill>
                  <a:prstClr val="black"/>
                </a:solidFill>
                <a:latin typeface="BIZ UDゴシック" panose="020B0400000000000000" pitchFamily="49" charset="-128"/>
                <a:ea typeface="BIZ UDゴシック" panose="020B0400000000000000" pitchFamily="49" charset="-128"/>
              </a:rPr>
              <a:t>　なお</a:t>
            </a:r>
            <a:r>
              <a:rPr kumimoji="1" lang="ja-JP" altLang="en-US" sz="1400" dirty="0">
                <a:solidFill>
                  <a:prstClr val="black"/>
                </a:solidFill>
                <a:latin typeface="BIZ UDゴシック" panose="020B0400000000000000" pitchFamily="49" charset="-128"/>
                <a:ea typeface="BIZ UDゴシック" panose="020B0400000000000000" pitchFamily="49" charset="-128"/>
              </a:rPr>
              <a:t>、こうした府市一体となった取組に加え、</a:t>
            </a:r>
            <a:r>
              <a:rPr kumimoji="1" lang="ja-JP" altLang="en-US" sz="1400" dirty="0">
                <a:solidFill>
                  <a:schemeClr val="tx1"/>
                </a:solidFill>
                <a:latin typeface="BIZ UDゴシック" panose="020B0400000000000000" pitchFamily="49" charset="-128"/>
                <a:ea typeface="BIZ UDゴシック" panose="020B0400000000000000" pitchFamily="49" charset="-128"/>
              </a:rPr>
              <a:t>府市それぞれで行った財政再建の</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取組などにより</a:t>
            </a:r>
            <a:r>
              <a:rPr kumimoji="1" lang="ja-JP" altLang="en-US" sz="1400" dirty="0">
                <a:solidFill>
                  <a:schemeClr val="tx1"/>
                </a:solidFill>
                <a:latin typeface="BIZ UDゴシック" panose="020B0400000000000000" pitchFamily="49" charset="-128"/>
                <a:ea typeface="BIZ UDゴシック" panose="020B0400000000000000" pitchFamily="49" charset="-128"/>
              </a:rPr>
              <a:t>、府市ともに財政効果が発現。教育・子育て環境の充実などに取組中。</a:t>
            </a:r>
          </a:p>
          <a:p>
            <a:pPr marL="285750" lvl="0" indent="-285750">
              <a:lnSpc>
                <a:spcPts val="1600"/>
              </a:lnSpc>
              <a:buFont typeface="BIZ UDゴシック" panose="020B0400000000000000" pitchFamily="49" charset="-128"/>
              <a:buChar char="○"/>
              <a:defRPr/>
            </a:pPr>
            <a:endParaRPr kumimoji="1" lang="en-US" altLang="ja-JP"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grpSp>
        <p:nvGrpSpPr>
          <p:cNvPr id="47" name="グループ化 46"/>
          <p:cNvGrpSpPr/>
          <p:nvPr/>
        </p:nvGrpSpPr>
        <p:grpSpPr>
          <a:xfrm>
            <a:off x="3114044" y="1411674"/>
            <a:ext cx="5852769" cy="3162174"/>
            <a:chOff x="4660828" y="135884"/>
            <a:chExt cx="4442362" cy="3162174"/>
          </a:xfrm>
        </p:grpSpPr>
        <p:sp>
          <p:nvSpPr>
            <p:cNvPr id="48" name="角丸四角形 47"/>
            <p:cNvSpPr/>
            <p:nvPr/>
          </p:nvSpPr>
          <p:spPr>
            <a:xfrm>
              <a:off x="4669960" y="151571"/>
              <a:ext cx="4433230" cy="3146487"/>
            </a:xfrm>
            <a:prstGeom prst="roundRect">
              <a:avLst>
                <a:gd name="adj" fmla="val 4542"/>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srgbClr val="FF0000"/>
                </a:solidFill>
                <a:effectLst/>
                <a:uLnTx/>
                <a:uFillTx/>
                <a:latin typeface="Meiryo UI"/>
                <a:ea typeface="Meiryo UI"/>
                <a:cs typeface="+mn-cs"/>
              </a:endParaRPr>
            </a:p>
          </p:txBody>
        </p:sp>
        <p:pic>
          <p:nvPicPr>
            <p:cNvPr id="49" name="図 48"/>
            <p:cNvPicPr>
              <a:picLocks noChangeAspect="1"/>
            </p:cNvPicPr>
            <p:nvPr/>
          </p:nvPicPr>
          <p:blipFill>
            <a:blip r:embed="rId2"/>
            <a:stretch>
              <a:fillRect/>
            </a:stretch>
          </p:blipFill>
          <p:spPr>
            <a:xfrm>
              <a:off x="7075531" y="422275"/>
              <a:ext cx="1736685" cy="2846571"/>
            </a:xfrm>
            <a:prstGeom prst="rect">
              <a:avLst/>
            </a:prstGeom>
          </p:spPr>
        </p:pic>
        <p:sp>
          <p:nvSpPr>
            <p:cNvPr id="50" name="テキスト ボックス 49"/>
            <p:cNvSpPr txBox="1"/>
            <p:nvPr/>
          </p:nvSpPr>
          <p:spPr>
            <a:xfrm>
              <a:off x="4736908" y="1596070"/>
              <a:ext cx="2338619" cy="1505985"/>
            </a:xfrm>
            <a:prstGeom prst="rect">
              <a:avLst/>
            </a:prstGeom>
            <a:solidFill>
              <a:schemeClr val="accent5">
                <a:lumMod val="20000"/>
                <a:lumOff val="80000"/>
              </a:schemeClr>
            </a:solidFill>
            <a:ln>
              <a:noFill/>
            </a:ln>
          </p:spPr>
          <p:txBody>
            <a:bodyPr wrap="square" lIns="36000" tIns="36000" rIns="36000" bIns="0" rtlCol="0" anchor="t" anchorCtr="0">
              <a:spAutoFit/>
            </a:bodyPr>
            <a:lstStyle/>
            <a:p>
              <a:pPr marL="144000" marR="0" lvl="0" indent="-144000" algn="l"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smtClean="0">
                  <a:ln>
                    <a:noFill/>
                  </a:ln>
                  <a:effectLst/>
                  <a:uLnTx/>
                  <a:uFillTx/>
                  <a:latin typeface="+mn-ea"/>
                </a:rPr>
                <a:t>＜</a:t>
              </a:r>
              <a:r>
                <a:rPr kumimoji="0" lang="en-US" altLang="ja-JP" sz="1050" b="1" i="0" u="none" strike="noStrike" kern="1200" cap="none" spc="0" normalizeH="0" baseline="0" noProof="0" dirty="0">
                  <a:ln>
                    <a:noFill/>
                  </a:ln>
                  <a:effectLst/>
                  <a:uLnTx/>
                  <a:uFillTx/>
                  <a:latin typeface="+mn-ea"/>
                </a:rPr>
                <a:t> JR</a:t>
              </a:r>
              <a:r>
                <a:rPr kumimoji="0" lang="ja-JP" altLang="en-US" sz="1050" b="1" i="0" u="none" strike="noStrike" kern="1200" cap="none" spc="0" normalizeH="0" baseline="0" noProof="0" dirty="0">
                  <a:ln>
                    <a:noFill/>
                  </a:ln>
                  <a:effectLst/>
                  <a:uLnTx/>
                  <a:uFillTx/>
                  <a:latin typeface="+mn-ea"/>
                </a:rPr>
                <a:t>東海道線支線の</a:t>
              </a:r>
              <a:r>
                <a:rPr kumimoji="0" lang="ja-JP" altLang="en-US" sz="1050" b="1" i="0" u="none" strike="noStrike" kern="1200" cap="none" spc="0" normalizeH="0" baseline="0" noProof="0" dirty="0" smtClean="0">
                  <a:ln>
                    <a:noFill/>
                  </a:ln>
                  <a:effectLst/>
                  <a:uLnTx/>
                  <a:uFillTx/>
                  <a:latin typeface="+mn-ea"/>
                </a:rPr>
                <a:t>地下化</a:t>
              </a:r>
              <a:r>
                <a:rPr lang="ja-JP" altLang="en-US" sz="1050" b="1" dirty="0" smtClean="0">
                  <a:latin typeface="+mn-ea"/>
                </a:rPr>
                <a:t>及び</a:t>
              </a:r>
              <a:r>
                <a:rPr kumimoji="0" lang="ja-JP" altLang="en-US" sz="1050" b="1" i="0" u="none" strike="noStrike" kern="1200" cap="none" spc="0" normalizeH="0" baseline="0" noProof="0" dirty="0" smtClean="0">
                  <a:ln>
                    <a:noFill/>
                  </a:ln>
                  <a:effectLst/>
                  <a:uLnTx/>
                  <a:uFillTx/>
                  <a:latin typeface="+mn-ea"/>
                </a:rPr>
                <a:t>新駅設置、なにわ筋の整備効果＞</a:t>
              </a:r>
              <a:endParaRPr kumimoji="0" lang="en-US" altLang="ja-JP" sz="1050" b="1" i="0" u="none" strike="noStrike" kern="1200" cap="none" spc="0" normalizeH="0" baseline="0" noProof="0" dirty="0" smtClean="0">
                <a:ln>
                  <a:noFill/>
                </a:ln>
                <a:effectLst/>
                <a:uLnTx/>
                <a:uFillTx/>
                <a:latin typeface="+mn-ea"/>
              </a:endParaRPr>
            </a:p>
            <a:p>
              <a:pPr lvl="0">
                <a:spcBef>
                  <a:spcPts val="600"/>
                </a:spcBef>
                <a:defRPr/>
              </a:pPr>
              <a:r>
                <a:rPr kumimoji="0" lang="ja-JP" altLang="en-US" sz="1050" b="0" i="0" u="none" strike="noStrike" kern="1200" cap="none" spc="0" normalizeH="0" baseline="0" noProof="0" dirty="0" smtClean="0">
                  <a:ln>
                    <a:noFill/>
                  </a:ln>
                  <a:effectLst/>
                  <a:uLnTx/>
                  <a:uFillTx/>
                  <a:latin typeface="+mn-ea"/>
                </a:rPr>
                <a:t>　</a:t>
              </a:r>
              <a:r>
                <a:rPr kumimoji="0" lang="en-US" altLang="ja-JP" sz="1050" b="0" i="0" u="none" strike="noStrike" kern="1200" cap="none" spc="0" normalizeH="0" baseline="0" noProof="0" dirty="0" smtClean="0">
                  <a:ln>
                    <a:noFill/>
                  </a:ln>
                  <a:effectLst/>
                  <a:uLnTx/>
                  <a:uFillTx/>
                  <a:latin typeface="+mn-ea"/>
                </a:rPr>
                <a:t>JR</a:t>
              </a:r>
              <a:r>
                <a:rPr kumimoji="0" lang="ja-JP" altLang="en-US" sz="1050" b="0" i="0" u="none" strike="noStrike" kern="1200" cap="none" spc="0" normalizeH="0" baseline="0" noProof="0" dirty="0">
                  <a:ln>
                    <a:noFill/>
                  </a:ln>
                  <a:effectLst/>
                  <a:uLnTx/>
                  <a:uFillTx/>
                  <a:latin typeface="+mn-ea"/>
                </a:rPr>
                <a:t>東海道線支線の地下化やうめきた地区と関空を直結</a:t>
              </a:r>
              <a:r>
                <a:rPr kumimoji="0" lang="ja-JP" altLang="en-US" sz="1050" b="0" i="0" u="none" strike="noStrike" kern="1200" cap="none" spc="0" normalizeH="0" baseline="0" noProof="0" dirty="0" smtClean="0">
                  <a:ln>
                    <a:noFill/>
                  </a:ln>
                  <a:effectLst/>
                  <a:uLnTx/>
                  <a:uFillTx/>
                  <a:latin typeface="+mn-ea"/>
                </a:rPr>
                <a:t>する新駅設置</a:t>
              </a:r>
              <a:r>
                <a:rPr lang="ja-JP" altLang="en-US" sz="1050" dirty="0" smtClean="0">
                  <a:latin typeface="+mn-ea"/>
                </a:rPr>
                <a:t>（</a:t>
              </a:r>
              <a:r>
                <a:rPr lang="ja-JP" altLang="en-US" sz="1050" dirty="0">
                  <a:latin typeface="+mn-ea"/>
                </a:rPr>
                <a:t>大阪駅の新たな地下ホームと</a:t>
              </a:r>
              <a:r>
                <a:rPr lang="ja-JP" altLang="en-US" sz="1050" dirty="0" smtClean="0">
                  <a:latin typeface="+mn-ea"/>
                </a:rPr>
                <a:t>して整備）</a:t>
              </a:r>
              <a:r>
                <a:rPr kumimoji="0" lang="ja-JP" altLang="en-US" sz="1050" b="0" i="0" u="none" strike="noStrike" kern="1200" cap="none" spc="0" normalizeH="0" baseline="0" noProof="0" dirty="0" err="1" smtClean="0">
                  <a:ln>
                    <a:noFill/>
                  </a:ln>
                  <a:effectLst/>
                  <a:uLnTx/>
                  <a:uFillTx/>
                  <a:latin typeface="+mn-ea"/>
                </a:rPr>
                <a:t>、</a:t>
              </a:r>
              <a:r>
                <a:rPr kumimoji="0" lang="ja-JP" altLang="en-US" sz="1050" b="0" i="0" u="none" strike="noStrike" kern="1200" cap="none" spc="0" normalizeH="0" baseline="0" noProof="0" dirty="0">
                  <a:ln>
                    <a:noFill/>
                  </a:ln>
                  <a:effectLst/>
                  <a:uLnTx/>
                  <a:uFillTx/>
                  <a:latin typeface="+mn-ea"/>
                </a:rPr>
                <a:t>なにわ筋線の整備により、アクセス時間は約</a:t>
              </a:r>
              <a:r>
                <a:rPr kumimoji="0" lang="en-US" altLang="ja-JP" sz="1050" b="0" i="0" u="none" strike="noStrike" kern="1200" cap="none" spc="0" normalizeH="0" baseline="0" noProof="0" dirty="0">
                  <a:ln>
                    <a:noFill/>
                  </a:ln>
                  <a:effectLst/>
                  <a:uLnTx/>
                  <a:uFillTx/>
                  <a:latin typeface="+mn-ea"/>
                </a:rPr>
                <a:t>2/3</a:t>
              </a:r>
              <a:r>
                <a:rPr kumimoji="0" lang="ja-JP" altLang="en-US" sz="1050" b="0" i="0" u="none" strike="noStrike" kern="1200" cap="none" spc="0" normalizeH="0" baseline="0" noProof="0" dirty="0">
                  <a:ln>
                    <a:noFill/>
                  </a:ln>
                  <a:effectLst/>
                  <a:uLnTx/>
                  <a:uFillTx/>
                  <a:latin typeface="+mn-ea"/>
                </a:rPr>
                <a:t>に短縮</a:t>
              </a:r>
              <a:r>
                <a:rPr kumimoji="0" lang="ja-JP" altLang="en-US" sz="1050" b="0" i="0" u="none" strike="noStrike" kern="1200" cap="none" spc="0" normalizeH="0" baseline="0" noProof="0" dirty="0" smtClean="0">
                  <a:ln>
                    <a:noFill/>
                  </a:ln>
                  <a:effectLst/>
                  <a:uLnTx/>
                  <a:uFillTx/>
                  <a:latin typeface="+mn-ea"/>
                </a:rPr>
                <a:t>可能</a:t>
              </a:r>
              <a:endParaRPr kumimoji="0" lang="en-US" altLang="ja-JP" sz="1050" b="0" i="0" u="none" strike="noStrike" kern="1200" cap="none" spc="0" normalizeH="0" baseline="0" noProof="0" dirty="0" smtClean="0">
                <a:ln>
                  <a:noFill/>
                </a:ln>
                <a:effectLst/>
                <a:uLnTx/>
                <a:uFillTx/>
                <a:latin typeface="+mn-ea"/>
              </a:endParaRPr>
            </a:p>
            <a:p>
              <a:pPr lvl="0">
                <a:spcBef>
                  <a:spcPts val="600"/>
                </a:spcBef>
                <a:defRPr/>
              </a:pPr>
              <a:r>
                <a:rPr kumimoji="0" lang="ja-JP" altLang="en-US" sz="1000" b="0" i="0" u="none" strike="noStrike" kern="1200" cap="none" spc="0" normalizeH="0" baseline="0" noProof="0" dirty="0" smtClean="0">
                  <a:ln>
                    <a:noFill/>
                  </a:ln>
                  <a:effectLst/>
                  <a:uLnTx/>
                  <a:uFillTx/>
                  <a:latin typeface="+mn-ea"/>
                </a:rPr>
                <a:t>　</a:t>
              </a:r>
              <a:r>
                <a:rPr lang="en-US" altLang="ja-JP" sz="1000" dirty="0">
                  <a:latin typeface="+mn-ea"/>
                </a:rPr>
                <a:t>[</a:t>
              </a:r>
              <a:r>
                <a:rPr lang="ja-JP" altLang="en-US" sz="1000" dirty="0">
                  <a:latin typeface="+mn-ea"/>
                </a:rPr>
                <a:t>主要国際空港からの都心アクセス</a:t>
              </a:r>
              <a:r>
                <a:rPr lang="en-US" altLang="ja-JP" sz="1000" dirty="0">
                  <a:latin typeface="+mn-ea"/>
                </a:rPr>
                <a:t>]</a:t>
              </a:r>
            </a:p>
            <a:p>
              <a:pPr lvl="0">
                <a:spcBef>
                  <a:spcPts val="300"/>
                </a:spcBef>
                <a:defRPr/>
              </a:pPr>
              <a:r>
                <a:rPr lang="ja-JP" altLang="en-US" sz="1000" dirty="0">
                  <a:latin typeface="+mn-ea"/>
                </a:rPr>
                <a:t>    現在 </a:t>
              </a:r>
              <a:r>
                <a:rPr lang="en-US" altLang="ja-JP" sz="1000" dirty="0">
                  <a:latin typeface="+mn-ea"/>
                </a:rPr>
                <a:t>64</a:t>
              </a:r>
              <a:r>
                <a:rPr lang="ja-JP" altLang="en-US" sz="1000" dirty="0">
                  <a:latin typeface="+mn-ea"/>
                </a:rPr>
                <a:t>分</a:t>
              </a:r>
              <a:r>
                <a:rPr lang="en-US" altLang="ja-JP" sz="800" dirty="0">
                  <a:latin typeface="+mn-ea"/>
                </a:rPr>
                <a:t>※</a:t>
              </a:r>
              <a:r>
                <a:rPr lang="ja-JP" altLang="en-US" sz="1000" dirty="0">
                  <a:latin typeface="+mn-ea"/>
                </a:rPr>
                <a:t>　⇒　整備後 </a:t>
              </a:r>
              <a:r>
                <a:rPr lang="en-US" altLang="ja-JP" sz="1000" dirty="0">
                  <a:latin typeface="+mn-ea"/>
                </a:rPr>
                <a:t>44</a:t>
              </a:r>
              <a:r>
                <a:rPr lang="ja-JP" altLang="en-US" sz="1000" dirty="0">
                  <a:latin typeface="+mn-ea"/>
                </a:rPr>
                <a:t>分</a:t>
              </a:r>
            </a:p>
          </p:txBody>
        </p:sp>
        <p:sp>
          <p:nvSpPr>
            <p:cNvPr id="51" name="角丸四角形 50"/>
            <p:cNvSpPr/>
            <p:nvPr/>
          </p:nvSpPr>
          <p:spPr>
            <a:xfrm>
              <a:off x="4660828" y="135884"/>
              <a:ext cx="4442361" cy="306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300" b="1" i="0" u="none" strike="noStrike" kern="1200" cap="none" spc="0" normalizeH="0" baseline="0" noProof="0" dirty="0">
                  <a:ln>
                    <a:noFill/>
                  </a:ln>
                  <a:solidFill>
                    <a:prstClr val="white"/>
                  </a:solidFill>
                  <a:effectLst/>
                  <a:uLnTx/>
                  <a:uFillTx/>
                  <a:latin typeface="Meiryo UI"/>
                  <a:ea typeface="Meiryo UI"/>
                  <a:cs typeface="+mn-cs"/>
                </a:rPr>
                <a:t>JR</a:t>
              </a:r>
              <a:r>
                <a:rPr kumimoji="0" lang="ja-JP" altLang="en-US" sz="1300" b="1" i="0" u="none" strike="noStrike" kern="1200" cap="none" spc="0" normalizeH="0" baseline="0" noProof="0" dirty="0">
                  <a:ln>
                    <a:noFill/>
                  </a:ln>
                  <a:solidFill>
                    <a:prstClr val="white"/>
                  </a:solidFill>
                  <a:effectLst/>
                  <a:uLnTx/>
                  <a:uFillTx/>
                  <a:latin typeface="Meiryo UI"/>
                  <a:ea typeface="Meiryo UI"/>
                  <a:cs typeface="+mn-cs"/>
                </a:rPr>
                <a:t>東海道線支線の</a:t>
              </a:r>
              <a:r>
                <a:rPr kumimoji="0" lang="ja-JP" altLang="en-US" sz="1300" b="1" i="0" u="none" strike="noStrike" kern="1200" cap="none" spc="0" normalizeH="0" baseline="0" noProof="0" dirty="0" smtClean="0">
                  <a:ln>
                    <a:noFill/>
                  </a:ln>
                  <a:solidFill>
                    <a:prstClr val="white"/>
                  </a:solidFill>
                  <a:effectLst/>
                  <a:uLnTx/>
                  <a:uFillTx/>
                  <a:latin typeface="Meiryo UI"/>
                  <a:ea typeface="Meiryo UI"/>
                  <a:cs typeface="+mn-cs"/>
                </a:rPr>
                <a:t>地下化</a:t>
              </a:r>
              <a:r>
                <a:rPr kumimoji="0" lang="ja-JP" altLang="en-US" sz="1300" b="1" i="0" u="none" strike="noStrike" kern="1200" cap="none" spc="0" normalizeH="0" baseline="0" noProof="0" dirty="0" smtClean="0">
                  <a:ln>
                    <a:noFill/>
                  </a:ln>
                  <a:solidFill>
                    <a:schemeClr val="bg1"/>
                  </a:solidFill>
                  <a:effectLst/>
                  <a:uLnTx/>
                  <a:uFillTx/>
                  <a:latin typeface="Meiryo UI"/>
                  <a:ea typeface="Meiryo UI"/>
                  <a:cs typeface="+mn-cs"/>
                </a:rPr>
                <a:t>及び新駅設置、</a:t>
              </a:r>
              <a:r>
                <a:rPr kumimoji="0" lang="ja-JP" altLang="en-US" sz="1300" b="1" i="0" u="none" strike="noStrike" kern="1200" cap="none" spc="0" normalizeH="0" baseline="0" noProof="0" dirty="0">
                  <a:ln>
                    <a:noFill/>
                  </a:ln>
                  <a:solidFill>
                    <a:schemeClr val="bg1"/>
                  </a:solidFill>
                  <a:effectLst/>
                  <a:uLnTx/>
                  <a:uFillTx/>
                  <a:latin typeface="Meiryo UI"/>
                  <a:ea typeface="Meiryo UI"/>
                  <a:cs typeface="+mn-cs"/>
                </a:rPr>
                <a:t>なにわ筋の</a:t>
              </a:r>
              <a:r>
                <a:rPr kumimoji="0" lang="ja-JP" altLang="en-US" sz="1300" b="1" i="0" u="none" strike="noStrike" kern="1200" cap="none" spc="0" normalizeH="0" baseline="0" noProof="0" dirty="0" smtClean="0">
                  <a:ln>
                    <a:noFill/>
                  </a:ln>
                  <a:solidFill>
                    <a:schemeClr val="bg1"/>
                  </a:solidFill>
                  <a:effectLst/>
                  <a:uLnTx/>
                  <a:uFillTx/>
                  <a:latin typeface="Meiryo UI"/>
                  <a:ea typeface="Meiryo UI"/>
                </a:rPr>
                <a:t>整備</a:t>
              </a:r>
              <a:endParaRPr kumimoji="0" lang="en-US" altLang="ja-JP" sz="1300" b="1" i="0" u="none" strike="noStrike" kern="1200" cap="none" spc="0" normalizeH="0" baseline="0" noProof="0" dirty="0">
                <a:ln>
                  <a:noFill/>
                </a:ln>
                <a:solidFill>
                  <a:schemeClr val="bg1"/>
                </a:solidFill>
                <a:effectLst/>
                <a:uLnTx/>
                <a:uFillTx/>
                <a:latin typeface="Meiryo UI"/>
                <a:ea typeface="Meiryo UI"/>
                <a:cs typeface="Meiryo UI" panose="020B0604030504040204" pitchFamily="50" charset="-128"/>
              </a:endParaRPr>
            </a:p>
          </p:txBody>
        </p:sp>
        <p:sp>
          <p:nvSpPr>
            <p:cNvPr id="52" name="正方形/長方形 10"/>
            <p:cNvSpPr>
              <a:spLocks noChangeArrowheads="1"/>
            </p:cNvSpPr>
            <p:nvPr/>
          </p:nvSpPr>
          <p:spPr bwMode="auto">
            <a:xfrm>
              <a:off x="5970558" y="3060760"/>
              <a:ext cx="1431800" cy="200055"/>
            </a:xfrm>
            <a:prstGeom prst="rect">
              <a:avLst/>
            </a:prstGeom>
            <a:noFill/>
            <a:ln w="9525">
              <a:noFill/>
              <a:miter lim="800000"/>
              <a:headEnd/>
              <a:tailEnd/>
            </a:ln>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smtClean="0">
                  <a:ln>
                    <a:noFill/>
                  </a:ln>
                  <a:effectLst/>
                  <a:uLnTx/>
                  <a:uFillTx/>
                  <a:latin typeface="ＭＳ ゴシック" pitchFamily="49" charset="-128"/>
                  <a:ea typeface="ＭＳ ゴシック" pitchFamily="49" charset="-128"/>
                  <a:cs typeface="+mn-cs"/>
                </a:rPr>
                <a:t>※</a:t>
              </a:r>
              <a:r>
                <a:rPr kumimoji="0" lang="ja-JP" altLang="en-US" sz="700" b="0" i="0" u="none" strike="noStrike" kern="1200" cap="none" spc="0" normalizeH="0" baseline="0" noProof="0" dirty="0" smtClean="0">
                  <a:ln>
                    <a:noFill/>
                  </a:ln>
                  <a:effectLst/>
                  <a:uLnTx/>
                  <a:uFillTx/>
                  <a:latin typeface="ＭＳ ゴシック" pitchFamily="49" charset="-128"/>
                  <a:ea typeface="ＭＳ ゴシック" pitchFamily="49" charset="-128"/>
                  <a:cs typeface="+mn-cs"/>
                </a:rPr>
                <a:t>　ＪＲ関空</a:t>
              </a:r>
              <a:r>
                <a:rPr kumimoji="0" lang="ja-JP" altLang="en-US" sz="700" b="0" i="0" u="none" strike="noStrike" kern="1200" cap="none" spc="0" normalizeH="0" baseline="0" noProof="0" dirty="0">
                  <a:ln>
                    <a:noFill/>
                  </a:ln>
                  <a:effectLst/>
                  <a:uLnTx/>
                  <a:uFillTx/>
                  <a:latin typeface="ＭＳ ゴシック" pitchFamily="49" charset="-128"/>
                  <a:ea typeface="ＭＳ ゴシック" pitchFamily="49" charset="-128"/>
                  <a:cs typeface="+mn-cs"/>
                </a:rPr>
                <a:t>快速</a:t>
              </a:r>
              <a:r>
                <a:rPr kumimoji="0" lang="ja-JP" altLang="en-US" sz="700" b="0" i="0" u="none" strike="noStrike" kern="1200" cap="none" spc="0" normalizeH="0" baseline="0" noProof="0" dirty="0" smtClean="0">
                  <a:ln>
                    <a:noFill/>
                  </a:ln>
                  <a:effectLst/>
                  <a:uLnTx/>
                  <a:uFillTx/>
                  <a:latin typeface="ＭＳ ゴシック" pitchFamily="49" charset="-128"/>
                  <a:ea typeface="ＭＳ ゴシック" pitchFamily="49" charset="-128"/>
                  <a:cs typeface="+mn-cs"/>
                </a:rPr>
                <a:t>利用</a:t>
              </a:r>
              <a:endParaRPr kumimoji="0" lang="en-US" altLang="ja-JP" sz="700" b="0" i="0" u="none" strike="noStrike" kern="1200" cap="none" spc="0" normalizeH="0" baseline="0" noProof="0" dirty="0">
                <a:ln>
                  <a:noFill/>
                </a:ln>
                <a:effectLst/>
                <a:uLnTx/>
                <a:uFillTx/>
                <a:latin typeface="ＭＳ ゴシック" pitchFamily="49" charset="-128"/>
                <a:ea typeface="ＭＳ ゴシック" pitchFamily="49" charset="-128"/>
                <a:cs typeface="+mn-cs"/>
              </a:endParaRPr>
            </a:p>
          </p:txBody>
        </p:sp>
        <p:sp>
          <p:nvSpPr>
            <p:cNvPr id="53" name="テキスト ボックス 52"/>
            <p:cNvSpPr txBox="1"/>
            <p:nvPr/>
          </p:nvSpPr>
          <p:spPr>
            <a:xfrm>
              <a:off x="4669960" y="494685"/>
              <a:ext cx="2360642" cy="1042652"/>
            </a:xfrm>
            <a:prstGeom prst="rect">
              <a:avLst/>
            </a:prstGeom>
            <a:noFill/>
            <a:ln>
              <a:noFill/>
            </a:ln>
          </p:spPr>
          <p:txBody>
            <a:bodyPr wrap="square" lIns="118169" tIns="59084" rIns="93046" bIns="59084" rtlCol="0" anchor="ctr" anchorCtr="0">
              <a:spAutoFit/>
            </a:bodyPr>
            <a:lstStyle/>
            <a:p>
              <a:pPr marL="171450" marR="0" lvl="0" indent="-1714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0" lang="ja-JP" altLang="en-US" sz="1200" b="0" i="0" u="none" strike="noStrike" kern="1200" cap="none" spc="0" normalizeH="0" baseline="0" noProof="0" dirty="0" smtClean="0">
                  <a:ln>
                    <a:noFill/>
                  </a:ln>
                  <a:effectLst/>
                  <a:uLnTx/>
                  <a:uFillTx/>
                  <a:latin typeface="Meiryo UI"/>
                  <a:ea typeface="Meiryo UI"/>
                  <a:cs typeface="+mn-cs"/>
                </a:rPr>
                <a:t>成長</a:t>
              </a:r>
              <a:r>
                <a:rPr kumimoji="0" lang="ja-JP" altLang="en-US" sz="1200" b="0" i="0" u="none" strike="noStrike" kern="1200" cap="none" spc="0" normalizeH="0" baseline="0" noProof="0" dirty="0">
                  <a:ln>
                    <a:noFill/>
                  </a:ln>
                  <a:effectLst/>
                  <a:uLnTx/>
                  <a:uFillTx/>
                  <a:latin typeface="Meiryo UI"/>
                  <a:ea typeface="Meiryo UI"/>
                  <a:cs typeface="+mn-cs"/>
                </a:rPr>
                <a:t>資源の「源泉」である</a:t>
              </a:r>
              <a:r>
                <a:rPr kumimoji="0" lang="ja-JP" altLang="en-US" sz="1200" b="0" i="0" u="none" strike="noStrike" kern="1200" cap="none" spc="0" normalizeH="0" baseline="0" noProof="0" dirty="0" smtClean="0">
                  <a:ln>
                    <a:noFill/>
                  </a:ln>
                  <a:effectLst/>
                  <a:uLnTx/>
                  <a:uFillTx/>
                  <a:latin typeface="Meiryo UI"/>
                  <a:ea typeface="Meiryo UI"/>
                  <a:cs typeface="+mn-cs"/>
                </a:rPr>
                <a:t>国土軸（</a:t>
              </a:r>
              <a:r>
                <a:rPr kumimoji="0" lang="ja-JP" altLang="en-US" sz="1200" b="0" i="0" u="none" strike="noStrike" kern="1200" cap="none" spc="0" normalizeH="0" baseline="0" noProof="0" dirty="0">
                  <a:ln>
                    <a:noFill/>
                  </a:ln>
                  <a:effectLst/>
                  <a:uLnTx/>
                  <a:uFillTx/>
                  <a:latin typeface="Meiryo UI"/>
                  <a:ea typeface="Meiryo UI"/>
                  <a:cs typeface="+mn-cs"/>
                </a:rPr>
                <a:t>リニア・北陸新幹線、新名神</a:t>
              </a:r>
              <a:r>
                <a:rPr kumimoji="0" lang="ja-JP" altLang="en-US" sz="1200" b="0" i="0" u="none" strike="noStrike" kern="1200" cap="none" spc="0" normalizeH="0" baseline="0" noProof="0" dirty="0" smtClean="0">
                  <a:ln>
                    <a:noFill/>
                  </a:ln>
                  <a:effectLst/>
                  <a:uLnTx/>
                  <a:uFillTx/>
                  <a:latin typeface="Meiryo UI"/>
                  <a:ea typeface="Meiryo UI"/>
                  <a:cs typeface="+mn-cs"/>
                </a:rPr>
                <a:t>高速等</a:t>
              </a:r>
              <a:r>
                <a:rPr kumimoji="0" lang="ja-JP" altLang="en-US" sz="1200" b="0" i="0" u="none" strike="noStrike" kern="1200" cap="none" spc="0" normalizeH="0" baseline="0" noProof="0" dirty="0">
                  <a:ln>
                    <a:noFill/>
                  </a:ln>
                  <a:effectLst/>
                  <a:uLnTx/>
                  <a:uFillTx/>
                  <a:latin typeface="Meiryo UI"/>
                  <a:ea typeface="Meiryo UI"/>
                  <a:cs typeface="+mn-cs"/>
                </a:rPr>
                <a:t>）</a:t>
              </a:r>
              <a:r>
                <a:rPr kumimoji="0" lang="ja-JP" altLang="en-US" sz="1200" b="0" i="0" u="none" strike="noStrike" kern="1200" cap="none" spc="0" normalizeH="0" baseline="0" noProof="0" dirty="0" smtClean="0">
                  <a:ln>
                    <a:noFill/>
                  </a:ln>
                  <a:effectLst/>
                  <a:uLnTx/>
                  <a:uFillTx/>
                  <a:latin typeface="Meiryo UI"/>
                  <a:ea typeface="Meiryo UI"/>
                  <a:cs typeface="+mn-cs"/>
                </a:rPr>
                <a:t>や</a:t>
              </a:r>
              <a:r>
                <a:rPr kumimoji="0" lang="en-US" altLang="ja-JP" sz="1200" b="0" i="0" u="none" strike="noStrike" kern="1200" cap="none" spc="0" normalizeH="0" baseline="0" noProof="0" dirty="0" smtClean="0">
                  <a:ln>
                    <a:noFill/>
                  </a:ln>
                  <a:effectLst/>
                  <a:uLnTx/>
                  <a:uFillTx/>
                  <a:latin typeface="Meiryo UI"/>
                  <a:ea typeface="Meiryo UI"/>
                  <a:cs typeface="+mn-cs"/>
                </a:rPr>
                <a:t/>
              </a:r>
              <a:br>
                <a:rPr kumimoji="0" lang="en-US" altLang="ja-JP" sz="1200" b="0" i="0" u="none" strike="noStrike" kern="1200" cap="none" spc="0" normalizeH="0" baseline="0" noProof="0" dirty="0" smtClean="0">
                  <a:ln>
                    <a:noFill/>
                  </a:ln>
                  <a:effectLst/>
                  <a:uLnTx/>
                  <a:uFillTx/>
                  <a:latin typeface="Meiryo UI"/>
                  <a:ea typeface="Meiryo UI"/>
                  <a:cs typeface="+mn-cs"/>
                </a:rPr>
              </a:br>
              <a:r>
                <a:rPr kumimoji="0" lang="ja-JP" altLang="en-US" sz="1200" b="0" i="0" u="none" strike="noStrike" kern="1200" cap="none" spc="0" normalizeH="0" baseline="0" noProof="0" dirty="0" smtClean="0">
                  <a:ln>
                    <a:noFill/>
                  </a:ln>
                  <a:effectLst/>
                  <a:uLnTx/>
                  <a:uFillTx/>
                  <a:latin typeface="Meiryo UI"/>
                  <a:ea typeface="Meiryo UI"/>
                  <a:cs typeface="+mn-cs"/>
                </a:rPr>
                <a:t>国際的</a:t>
              </a:r>
              <a:r>
                <a:rPr kumimoji="0" lang="ja-JP" altLang="en-US" sz="1200" b="0" i="0" u="none" strike="noStrike" kern="1200" cap="none" spc="0" normalizeH="0" baseline="0" noProof="0" dirty="0">
                  <a:ln>
                    <a:noFill/>
                  </a:ln>
                  <a:effectLst/>
                  <a:uLnTx/>
                  <a:uFillTx/>
                  <a:latin typeface="Meiryo UI"/>
                  <a:ea typeface="Meiryo UI"/>
                  <a:cs typeface="+mn-cs"/>
                </a:rPr>
                <a:t>広域拠点（関空、</a:t>
              </a:r>
              <a:r>
                <a:rPr kumimoji="0" lang="ja-JP" altLang="en-US" sz="1200" b="0" i="0" u="none" strike="noStrike" kern="1200" cap="none" spc="0" normalizeH="0" baseline="0" noProof="0" dirty="0" smtClean="0">
                  <a:ln>
                    <a:noFill/>
                  </a:ln>
                  <a:effectLst/>
                  <a:uLnTx/>
                  <a:uFillTx/>
                  <a:latin typeface="Meiryo UI"/>
                  <a:ea typeface="Meiryo UI"/>
                  <a:cs typeface="+mn-cs"/>
                </a:rPr>
                <a:t>臨海部</a:t>
              </a:r>
              <a:r>
                <a:rPr kumimoji="0" lang="ja-JP" altLang="en-US" sz="1200" b="0" i="0" u="none" strike="noStrike" kern="1200" cap="none" spc="0" normalizeH="0" baseline="0" noProof="0" dirty="0">
                  <a:ln>
                    <a:noFill/>
                  </a:ln>
                  <a:effectLst/>
                  <a:uLnTx/>
                  <a:uFillTx/>
                  <a:latin typeface="Meiryo UI"/>
                  <a:ea typeface="Meiryo UI"/>
                  <a:cs typeface="+mn-cs"/>
                </a:rPr>
                <a:t>）と</a:t>
              </a:r>
              <a:r>
                <a:rPr kumimoji="0" lang="ja-JP" altLang="en-US" sz="1200" b="0" i="0" u="none" strike="noStrike" kern="1200" cap="none" spc="0" normalizeH="0" baseline="0" noProof="0" dirty="0" smtClean="0">
                  <a:ln>
                    <a:noFill/>
                  </a:ln>
                  <a:effectLst/>
                  <a:uLnTx/>
                  <a:uFillTx/>
                  <a:latin typeface="Meiryo UI"/>
                  <a:ea typeface="Meiryo UI"/>
                  <a:cs typeface="+mn-cs"/>
                </a:rPr>
                <a:t>、</a:t>
              </a:r>
              <a:r>
                <a:rPr kumimoji="0" lang="en-US" altLang="ja-JP" sz="1200" b="0" i="0" u="none" strike="noStrike" kern="1200" cap="none" spc="0" normalizeH="0" baseline="0" noProof="0" dirty="0" smtClean="0">
                  <a:ln>
                    <a:noFill/>
                  </a:ln>
                  <a:effectLst/>
                  <a:uLnTx/>
                  <a:uFillTx/>
                  <a:latin typeface="Meiryo UI"/>
                  <a:ea typeface="Meiryo UI"/>
                  <a:cs typeface="+mn-cs"/>
                </a:rPr>
                <a:t/>
              </a:r>
              <a:br>
                <a:rPr kumimoji="0" lang="en-US" altLang="ja-JP" sz="1200" b="0" i="0" u="none" strike="noStrike" kern="1200" cap="none" spc="0" normalizeH="0" baseline="0" noProof="0" dirty="0" smtClean="0">
                  <a:ln>
                    <a:noFill/>
                  </a:ln>
                  <a:effectLst/>
                  <a:uLnTx/>
                  <a:uFillTx/>
                  <a:latin typeface="Meiryo UI"/>
                  <a:ea typeface="Meiryo UI"/>
                  <a:cs typeface="+mn-cs"/>
                </a:rPr>
              </a:br>
              <a:r>
                <a:rPr kumimoji="0" lang="ja-JP" altLang="en-US" sz="1200" b="0" i="0" u="none" strike="noStrike" kern="1200" cap="none" spc="0" normalizeH="0" baseline="0" noProof="0" dirty="0" smtClean="0">
                  <a:ln>
                    <a:noFill/>
                  </a:ln>
                  <a:effectLst/>
                  <a:uLnTx/>
                  <a:uFillTx/>
                  <a:latin typeface="Meiryo UI"/>
                  <a:ea typeface="Meiryo UI"/>
                  <a:cs typeface="+mn-cs"/>
                </a:rPr>
                <a:t>「</a:t>
              </a:r>
              <a:r>
                <a:rPr kumimoji="0" lang="ja-JP" altLang="en-US" sz="1200" b="0" i="0" u="none" strike="noStrike" kern="1200" cap="none" spc="0" normalizeH="0" baseline="0" noProof="0" dirty="0">
                  <a:ln>
                    <a:noFill/>
                  </a:ln>
                  <a:effectLst/>
                  <a:uLnTx/>
                  <a:uFillTx/>
                  <a:latin typeface="Meiryo UI"/>
                  <a:ea typeface="Meiryo UI"/>
                  <a:cs typeface="+mn-cs"/>
                </a:rPr>
                <a:t>成長エンジン」である</a:t>
              </a:r>
              <a:r>
                <a:rPr kumimoji="0" lang="ja-JP" altLang="en-US" sz="1200" b="0" i="0" u="none" strike="noStrike" kern="1200" cap="none" spc="0" normalizeH="0" baseline="0" noProof="0" dirty="0" smtClean="0">
                  <a:ln>
                    <a:noFill/>
                  </a:ln>
                  <a:effectLst/>
                  <a:uLnTx/>
                  <a:uFillTx/>
                  <a:latin typeface="Meiryo UI"/>
                  <a:ea typeface="Meiryo UI"/>
                  <a:cs typeface="+mn-cs"/>
                </a:rPr>
                <a:t>都心部</a:t>
              </a:r>
              <a:r>
                <a:rPr kumimoji="0" lang="ja-JP" altLang="en-US" sz="1200" b="0" i="0" u="none" strike="noStrike" kern="1200" cap="none" spc="0" normalizeH="0" baseline="0" noProof="0" dirty="0">
                  <a:ln>
                    <a:noFill/>
                  </a:ln>
                  <a:effectLst/>
                  <a:uLnTx/>
                  <a:uFillTx/>
                  <a:latin typeface="Meiryo UI"/>
                  <a:ea typeface="Meiryo UI"/>
                  <a:cs typeface="+mn-cs"/>
                </a:rPr>
                <a:t>との結節強化を実施。</a:t>
              </a:r>
            </a:p>
          </p:txBody>
        </p:sp>
      </p:grpSp>
      <p:sp>
        <p:nvSpPr>
          <p:cNvPr id="22" name="正方形/長方形 21"/>
          <p:cNvSpPr/>
          <p:nvPr/>
        </p:nvSpPr>
        <p:spPr>
          <a:xfrm>
            <a:off x="8620243" y="6576953"/>
            <a:ext cx="61587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10</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2" name="図 31"/>
          <p:cNvPicPr>
            <a:picLocks noChangeAspect="1"/>
          </p:cNvPicPr>
          <p:nvPr/>
        </p:nvPicPr>
        <p:blipFill>
          <a:blip r:embed="rId3"/>
          <a:stretch>
            <a:fillRect/>
          </a:stretch>
        </p:blipFill>
        <p:spPr>
          <a:xfrm>
            <a:off x="300564" y="2631560"/>
            <a:ext cx="1268262" cy="870735"/>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513" y="3661558"/>
            <a:ext cx="1274768" cy="718756"/>
          </a:xfrm>
          <a:prstGeom prst="rect">
            <a:avLst/>
          </a:prstGeom>
        </p:spPr>
      </p:pic>
      <p:pic>
        <p:nvPicPr>
          <p:cNvPr id="34" name="図 3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9867" y="3661558"/>
            <a:ext cx="1249656" cy="718756"/>
          </a:xfrm>
          <a:prstGeom prst="rect">
            <a:avLst/>
          </a:prstGeom>
        </p:spPr>
      </p:pic>
      <p:sp>
        <p:nvSpPr>
          <p:cNvPr id="39" name="テキスト ボックス 38"/>
          <p:cNvSpPr txBox="1"/>
          <p:nvPr/>
        </p:nvSpPr>
        <p:spPr>
          <a:xfrm>
            <a:off x="325573" y="4358705"/>
            <a:ext cx="2531462" cy="276999"/>
          </a:xfrm>
          <a:prstGeom prst="rect">
            <a:avLst/>
          </a:prstGeom>
          <a:noFill/>
        </p:spPr>
        <p:txBody>
          <a:bodyPr wrap="none" rtlCol="0">
            <a:spAutoFit/>
          </a:bodyPr>
          <a:lstStyle/>
          <a:p>
            <a:r>
              <a:rPr kumimoji="1" lang="en-US" altLang="ja-JP" sz="600" dirty="0" smtClean="0"/>
              <a:t>2022</a:t>
            </a:r>
            <a:r>
              <a:rPr kumimoji="1" lang="ja-JP" altLang="en-US" sz="600" dirty="0" smtClean="0"/>
              <a:t>年</a:t>
            </a:r>
            <a:r>
              <a:rPr kumimoji="1" lang="ja-JP" altLang="en-US" sz="600" dirty="0"/>
              <a:t>５</a:t>
            </a:r>
            <a:r>
              <a:rPr kumimoji="1" lang="ja-JP" altLang="en-US" sz="600" dirty="0" smtClean="0"/>
              <a:t>月</a:t>
            </a:r>
            <a:r>
              <a:rPr kumimoji="1" lang="ja-JP" altLang="en-US" sz="600" dirty="0"/>
              <a:t>時点のイメージパースであり、今後変更となる可能性があります</a:t>
            </a:r>
            <a:r>
              <a:rPr kumimoji="1" lang="ja-JP" altLang="en-US" sz="600" dirty="0" smtClean="0"/>
              <a:t>。</a:t>
            </a:r>
            <a:endParaRPr kumimoji="1" lang="en-US" altLang="ja-JP" sz="600" dirty="0" smtClean="0"/>
          </a:p>
          <a:p>
            <a:r>
              <a:rPr kumimoji="1" lang="ja-JP" altLang="en-US" sz="600" dirty="0" smtClean="0"/>
              <a:t>（</a:t>
            </a:r>
            <a:r>
              <a:rPr kumimoji="1" lang="ja-JP" altLang="en-US" sz="600" dirty="0"/>
              <a:t>提供：うめきた</a:t>
            </a:r>
            <a:r>
              <a:rPr kumimoji="1" lang="en-US" altLang="ja-JP" sz="600" dirty="0"/>
              <a:t>2</a:t>
            </a:r>
            <a:r>
              <a:rPr kumimoji="1" lang="ja-JP" altLang="en-US" sz="600" dirty="0"/>
              <a:t>期開発事業者）</a:t>
            </a:r>
          </a:p>
        </p:txBody>
      </p:sp>
      <p:sp>
        <p:nvSpPr>
          <p:cNvPr id="41" name="テキスト ボックス 40"/>
          <p:cNvSpPr txBox="1"/>
          <p:nvPr/>
        </p:nvSpPr>
        <p:spPr>
          <a:xfrm>
            <a:off x="1559523" y="3454325"/>
            <a:ext cx="1309974" cy="184666"/>
          </a:xfrm>
          <a:prstGeom prst="rect">
            <a:avLst/>
          </a:prstGeom>
          <a:noFill/>
        </p:spPr>
        <p:txBody>
          <a:bodyPr wrap="none" rtlCol="0">
            <a:spAutoFit/>
          </a:bodyPr>
          <a:lstStyle/>
          <a:p>
            <a:r>
              <a:rPr kumimoji="1" lang="ja-JP" altLang="en-US" sz="600" dirty="0" smtClean="0"/>
              <a:t>（</a:t>
            </a:r>
            <a:r>
              <a:rPr kumimoji="1" lang="ja-JP" altLang="en-US" sz="600" dirty="0"/>
              <a:t>提供：うめきた</a:t>
            </a:r>
            <a:r>
              <a:rPr kumimoji="1" lang="en-US" altLang="ja-JP" sz="600" dirty="0"/>
              <a:t>2</a:t>
            </a:r>
            <a:r>
              <a:rPr kumimoji="1" lang="ja-JP" altLang="en-US" sz="600" dirty="0"/>
              <a:t>期開発事</a:t>
            </a:r>
            <a:r>
              <a:rPr kumimoji="1" lang="ja-JP" altLang="en-US" sz="600" dirty="0" smtClean="0"/>
              <a:t>業者）</a:t>
            </a:r>
            <a:endParaRPr kumimoji="1" lang="ja-JP" altLang="en-US" sz="600" dirty="0"/>
          </a:p>
        </p:txBody>
      </p:sp>
      <p:sp>
        <p:nvSpPr>
          <p:cNvPr id="42" name="テキスト ボックス 41"/>
          <p:cNvSpPr txBox="1"/>
          <p:nvPr/>
        </p:nvSpPr>
        <p:spPr>
          <a:xfrm>
            <a:off x="309867" y="2631560"/>
            <a:ext cx="1022504" cy="100901"/>
          </a:xfrm>
          <a:prstGeom prst="rect">
            <a:avLst/>
          </a:prstGeom>
          <a:solidFill>
            <a:schemeClr val="bg1"/>
          </a:solidFill>
          <a:ln>
            <a:solidFill>
              <a:schemeClr val="tx1"/>
            </a:solidFill>
          </a:ln>
        </p:spPr>
        <p:txBody>
          <a:bodyPr wrap="none" tIns="0" bIns="0" rtlCol="0" anchor="ctr">
            <a:noAutofit/>
          </a:bodyPr>
          <a:lstStyle/>
          <a:p>
            <a:r>
              <a:rPr kumimoji="1" lang="ja-JP" altLang="en-US" sz="600" dirty="0" smtClean="0"/>
              <a:t>開発前のうめきた（</a:t>
            </a:r>
            <a:r>
              <a:rPr kumimoji="1" lang="en-US" altLang="ja-JP" sz="600" dirty="0" smtClean="0"/>
              <a:t>2004</a:t>
            </a:r>
            <a:r>
              <a:rPr kumimoji="1" lang="ja-JP" altLang="en-US" sz="600" dirty="0" smtClean="0"/>
              <a:t>年）</a:t>
            </a:r>
            <a:endParaRPr kumimoji="1" lang="ja-JP" altLang="en-US" sz="600" dirty="0"/>
          </a:p>
        </p:txBody>
      </p:sp>
      <p:sp>
        <p:nvSpPr>
          <p:cNvPr id="44" name="テキスト ボックス 43"/>
          <p:cNvSpPr txBox="1"/>
          <p:nvPr/>
        </p:nvSpPr>
        <p:spPr>
          <a:xfrm>
            <a:off x="309867" y="3611107"/>
            <a:ext cx="2600414" cy="106721"/>
          </a:xfrm>
          <a:prstGeom prst="rect">
            <a:avLst/>
          </a:prstGeom>
          <a:solidFill>
            <a:schemeClr val="bg1"/>
          </a:solidFill>
          <a:ln>
            <a:solidFill>
              <a:schemeClr val="tx1"/>
            </a:solidFill>
          </a:ln>
        </p:spPr>
        <p:txBody>
          <a:bodyPr wrap="none" tIns="0" bIns="0" rtlCol="0" anchor="ctr">
            <a:noAutofit/>
          </a:bodyPr>
          <a:lstStyle/>
          <a:p>
            <a:r>
              <a:rPr kumimoji="1" lang="ja-JP" altLang="en-US" sz="600" dirty="0" smtClean="0"/>
              <a:t>うめきた</a:t>
            </a:r>
            <a:r>
              <a:rPr kumimoji="1" lang="en-US" altLang="ja-JP" sz="600" dirty="0" smtClean="0"/>
              <a:t>2</a:t>
            </a:r>
            <a:r>
              <a:rPr kumimoji="1" lang="ja-JP" altLang="en-US" sz="600" dirty="0" smtClean="0"/>
              <a:t>期完成予定イメージ</a:t>
            </a:r>
            <a:endParaRPr kumimoji="1" lang="ja-JP" altLang="en-US" sz="600" dirty="0"/>
          </a:p>
        </p:txBody>
      </p:sp>
      <p:pic>
        <p:nvPicPr>
          <p:cNvPr id="3" name="図 2"/>
          <p:cNvPicPr>
            <a:picLocks noChangeAspect="1"/>
          </p:cNvPicPr>
          <p:nvPr/>
        </p:nvPicPr>
        <p:blipFill>
          <a:blip r:embed="rId6"/>
          <a:stretch>
            <a:fillRect/>
          </a:stretch>
        </p:blipFill>
        <p:spPr>
          <a:xfrm>
            <a:off x="1577708" y="2629075"/>
            <a:ext cx="1381126" cy="873220"/>
          </a:xfrm>
          <a:prstGeom prst="rect">
            <a:avLst/>
          </a:prstGeom>
        </p:spPr>
      </p:pic>
      <p:sp>
        <p:nvSpPr>
          <p:cNvPr id="43" name="テキスト ボックス 42"/>
          <p:cNvSpPr txBox="1"/>
          <p:nvPr/>
        </p:nvSpPr>
        <p:spPr>
          <a:xfrm>
            <a:off x="1591838" y="2636061"/>
            <a:ext cx="1157416" cy="107931"/>
          </a:xfrm>
          <a:prstGeom prst="rect">
            <a:avLst/>
          </a:prstGeom>
          <a:solidFill>
            <a:schemeClr val="bg1"/>
          </a:solidFill>
          <a:ln>
            <a:solidFill>
              <a:schemeClr val="tx1"/>
            </a:solidFill>
          </a:ln>
        </p:spPr>
        <p:txBody>
          <a:bodyPr wrap="none" tIns="0" bIns="0" rtlCol="0" anchor="ctr">
            <a:noAutofit/>
          </a:bodyPr>
          <a:lstStyle/>
          <a:p>
            <a:r>
              <a:rPr kumimoji="1" lang="ja-JP" altLang="en-US" sz="600" dirty="0" smtClean="0"/>
              <a:t>現在のうめきた（</a:t>
            </a:r>
            <a:r>
              <a:rPr kumimoji="1" lang="en-US" altLang="ja-JP" sz="600" dirty="0" smtClean="0"/>
              <a:t>2022</a:t>
            </a:r>
            <a:r>
              <a:rPr kumimoji="1" lang="ja-JP" altLang="en-US" sz="600" dirty="0" smtClean="0"/>
              <a:t>年</a:t>
            </a:r>
            <a:r>
              <a:rPr kumimoji="1" lang="en-US" altLang="ja-JP" sz="600" dirty="0"/>
              <a:t>11</a:t>
            </a:r>
            <a:r>
              <a:rPr kumimoji="1" lang="ja-JP" altLang="en-US" sz="600" dirty="0" smtClean="0"/>
              <a:t>月）</a:t>
            </a:r>
            <a:endParaRPr kumimoji="1" lang="ja-JP" altLang="en-US" sz="600" dirty="0"/>
          </a:p>
        </p:txBody>
      </p:sp>
    </p:spTree>
    <p:extLst>
      <p:ext uri="{BB962C8B-B14F-4D97-AF65-F5344CB8AC3E}">
        <p14:creationId xmlns:p14="http://schemas.microsoft.com/office/powerpoint/2010/main" val="784565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614689" y="0"/>
            <a:ext cx="61587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en-US" altLang="ja-JP" sz="2000" b="1" noProof="0" dirty="0" smtClean="0">
                <a:solidFill>
                  <a:srgbClr val="002060"/>
                </a:solidFill>
                <a:latin typeface="メイリオ" panose="020B0604030504040204" pitchFamily="50" charset="-128"/>
                <a:ea typeface="メイリオ" panose="020B0604030504040204" pitchFamily="50" charset="-128"/>
              </a:rPr>
              <a:t>11</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01436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3127149"/>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指標で見る</a:t>
            </a:r>
            <a:r>
              <a:rPr kumimoji="1" lang="ja-JP" altLang="en-US" sz="2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経済・社会</a:t>
            </a: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の動き</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スライド番号プレースホルダー 1"/>
          <p:cNvSpPr txBox="1">
            <a:spLocks/>
          </p:cNvSpPr>
          <p:nvPr/>
        </p:nvSpPr>
        <p:spPr>
          <a:xfrm>
            <a:off x="8677461" y="6457890"/>
            <a:ext cx="530915" cy="400110"/>
          </a:xfrm>
          <a:prstGeom prst="rect">
            <a:avLst/>
          </a:prstGeom>
        </p:spPr>
        <p:txBody>
          <a:bodyPr vert="horz" wrap="none" lIns="91440" tIns="45720" rIns="91440" bIns="4572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mn-ea"/>
                <a:cs typeface="+mn-cs"/>
              </a:rPr>
              <a:t>12</a:t>
            </a:r>
            <a:endParaRPr kumimoji="0" lang="ja-JP" altLang="en-US" sz="2000" b="1" i="0" u="none" strike="noStrike" kern="1200" cap="none" spc="0" normalizeH="0" baseline="0" noProof="0" dirty="0">
              <a:ln>
                <a:noFill/>
              </a:ln>
              <a:solidFill>
                <a:prstClr val="black"/>
              </a:solidFill>
              <a:effectLst/>
              <a:uLnTx/>
              <a:uFillTx/>
              <a:latin typeface="+mn-ea"/>
              <a:cs typeface="+mn-cs"/>
            </a:endParaRPr>
          </a:p>
        </p:txBody>
      </p:sp>
      <p:sp>
        <p:nvSpPr>
          <p:cNvPr id="7" name="テキスト ボックス 6"/>
          <p:cNvSpPr txBox="1"/>
          <p:nvPr/>
        </p:nvSpPr>
        <p:spPr>
          <a:xfrm>
            <a:off x="209636" y="212693"/>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noProof="0" dirty="0" smtClean="0">
                <a:solidFill>
                  <a:prstClr val="black"/>
                </a:solidFill>
                <a:latin typeface="Meiryo UI" panose="020B0604030504040204" pitchFamily="50" charset="-128"/>
                <a:ea typeface="Meiryo UI" panose="020B0604030504040204" pitchFamily="50" charset="-128"/>
              </a:rPr>
              <a:t>２</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a:t>
            </a:r>
            <a:endParaRPr kumimoji="0" lang="ja-JP" altLang="en-US" sz="2000" b="1"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8" name="直線コネクタ 7"/>
          <p:cNvCxnSpPr/>
          <p:nvPr/>
        </p:nvCxnSpPr>
        <p:spPr>
          <a:xfrm>
            <a:off x="209636" y="612803"/>
            <a:ext cx="87262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198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9089" y="1565847"/>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指標状況一覧</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 name="直線コネクタ 7"/>
          <p:cNvCxnSpPr/>
          <p:nvPr/>
        </p:nvCxnSpPr>
        <p:spPr>
          <a:xfrm>
            <a:off x="99089" y="1879249"/>
            <a:ext cx="89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表 10"/>
          <p:cNvGraphicFramePr>
            <a:graphicFrameLocks noGrp="1"/>
          </p:cNvGraphicFramePr>
          <p:nvPr>
            <p:extLst/>
          </p:nvPr>
        </p:nvGraphicFramePr>
        <p:xfrm>
          <a:off x="82170" y="1984347"/>
          <a:ext cx="8979661" cy="4846676"/>
        </p:xfrm>
        <a:graphic>
          <a:graphicData uri="http://schemas.openxmlformats.org/drawingml/2006/table">
            <a:tbl>
              <a:tblPr firstRow="1" bandRow="1">
                <a:tableStyleId>{5C22544A-7EE6-4342-B048-85BDC9FD1C3A}</a:tableStyleId>
              </a:tblPr>
              <a:tblGrid>
                <a:gridCol w="1024861">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5364000">
                  <a:extLst>
                    <a:ext uri="{9D8B030D-6E8A-4147-A177-3AD203B41FA5}">
                      <a16:colId xmlns:a16="http://schemas.microsoft.com/office/drawing/2014/main" val="20003"/>
                    </a:ext>
                  </a:extLst>
                </a:gridCol>
              </a:tblGrid>
              <a:tr h="219476">
                <a:tc>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項目</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状況</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45456">
                <a:tc rowSpan="5">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主要経済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指標</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景気動向指数と府内総生産</a:t>
                      </a:r>
                      <a:r>
                        <a:rPr kumimoji="1" lang="ja-JP" altLang="en-US" sz="1000" dirty="0">
                          <a:solidFill>
                            <a:schemeClr val="tx1"/>
                          </a:solidFill>
                          <a:latin typeface="Meiryo UI" panose="020B0604030504040204" pitchFamily="50" charset="-128"/>
                          <a:ea typeface="Meiryo UI" panose="020B0604030504040204" pitchFamily="50" charset="-128"/>
                        </a:rPr>
                        <a:t>（大阪府）</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府内総生産は、リーマン</a:t>
                      </a:r>
                      <a:r>
                        <a:rPr lang="ja-JP" altLang="en-US" sz="1050" dirty="0">
                          <a:solidFill>
                            <a:schemeClr val="tx1"/>
                          </a:solidFill>
                          <a:latin typeface="Meiryo UI" panose="020B0604030504040204" pitchFamily="50" charset="-128"/>
                          <a:ea typeface="Meiryo UI" panose="020B0604030504040204" pitchFamily="50" charset="-128"/>
                        </a:rPr>
                        <a:t>ショック後</a:t>
                      </a:r>
                      <a:r>
                        <a:rPr kumimoji="1" lang="ja-JP" altLang="en-US" sz="1050" dirty="0">
                          <a:solidFill>
                            <a:schemeClr val="tx1"/>
                          </a:solidFill>
                          <a:latin typeface="Meiryo UI" panose="020B0604030504040204" pitchFamily="50" charset="-128"/>
                          <a:ea typeface="Meiryo UI" panose="020B0604030504040204" pitchFamily="50" charset="-128"/>
                        </a:rPr>
                        <a:t>の落ちこみを底に、インバウンド増加なども背景に</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コロナ拡大前までの間、増加傾向。府内総生産と景気動向指数には一定の相関がみられ、</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景気動向指数が先行する形で府内総生産が増加</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府内総生産の数値は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年度が最新値であるため、景気動向指数と府内総生産の相関においては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年度までの数値を用いている。）</a:t>
                      </a:r>
                      <a:endParaRPr kumimoji="1" lang="ja-JP" altLang="en-US" sz="90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1"/>
                  </a:ext>
                </a:extLst>
              </a:tr>
              <a:tr h="212374">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有効求人倍率と完全失業率　</a:t>
                      </a:r>
                      <a:r>
                        <a:rPr kumimoji="1" lang="ja-JP" altLang="en-US" sz="1000" dirty="0">
                          <a:solidFill>
                            <a:schemeClr val="tx1"/>
                          </a:solidFill>
                          <a:latin typeface="Meiryo UI" panose="020B0604030504040204" pitchFamily="50" charset="-128"/>
                          <a:ea typeface="Meiryo UI" panose="020B0604030504040204" pitchFamily="50" charset="-128"/>
                        </a:rPr>
                        <a:t>（大阪府）</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b="1" dirty="0">
                          <a:solidFill>
                            <a:schemeClr val="tx1"/>
                          </a:solidFill>
                          <a:latin typeface="Meiryo UI" panose="020B0604030504040204" pitchFamily="50" charset="-128"/>
                          <a:ea typeface="Meiryo UI" panose="020B0604030504040204" pitchFamily="50" charset="-128"/>
                        </a:rPr>
                        <a:t>失業率は低下傾向</a:t>
                      </a:r>
                      <a:r>
                        <a:rPr lang="ja-JP" altLang="en-US" sz="1050" dirty="0">
                          <a:solidFill>
                            <a:schemeClr val="tx1"/>
                          </a:solidFill>
                          <a:latin typeface="Meiryo UI" panose="020B0604030504040204" pitchFamily="50" charset="-128"/>
                          <a:ea typeface="Meiryo UI" panose="020B0604030504040204" pitchFamily="50" charset="-128"/>
                        </a:rPr>
                        <a:t>で、</a:t>
                      </a:r>
                      <a:r>
                        <a:rPr lang="ja-JP" altLang="en-US" sz="1050" b="1" dirty="0">
                          <a:solidFill>
                            <a:schemeClr val="tx1"/>
                          </a:solidFill>
                          <a:latin typeface="Meiryo UI" panose="020B0604030504040204" pitchFamily="50" charset="-128"/>
                          <a:ea typeface="Meiryo UI" panose="020B0604030504040204" pitchFamily="50" charset="-128"/>
                        </a:rPr>
                        <a:t>有効求人倍率は伸び</a:t>
                      </a:r>
                      <a:r>
                        <a:rPr lang="ja-JP" altLang="en-US" sz="1050" dirty="0">
                          <a:solidFill>
                            <a:schemeClr val="tx1"/>
                          </a:solidFill>
                          <a:latin typeface="Meiryo UI" panose="020B0604030504040204" pitchFamily="50" charset="-128"/>
                          <a:ea typeface="Meiryo UI" panose="020B0604030504040204" pitchFamily="50" charset="-128"/>
                        </a:rPr>
                        <a:t>ており、大阪の雇用環境は、</a:t>
                      </a:r>
                      <a:r>
                        <a:rPr kumimoji="1" lang="ja-JP" altLang="en-US" sz="1050" dirty="0">
                          <a:solidFill>
                            <a:schemeClr val="tx1"/>
                          </a:solidFill>
                          <a:latin typeface="Meiryo UI" panose="020B0604030504040204" pitchFamily="50" charset="-128"/>
                          <a:ea typeface="Meiryo UI" panose="020B0604030504040204" pitchFamily="50" charset="-128"/>
                        </a:rPr>
                        <a:t>リーマンショック後、コロナ前の</a:t>
                      </a:r>
                      <a:r>
                        <a:rPr kumimoji="1" lang="en-US" altLang="ja-JP" sz="1050" dirty="0">
                          <a:solidFill>
                            <a:schemeClr val="tx1"/>
                          </a:solidFill>
                          <a:latin typeface="Meiryo UI" panose="020B0604030504040204" pitchFamily="50" charset="-128"/>
                          <a:ea typeface="Meiryo UI" panose="020B0604030504040204" pitchFamily="50" charset="-128"/>
                        </a:rPr>
                        <a:t>2019</a:t>
                      </a:r>
                      <a:r>
                        <a:rPr kumimoji="1" lang="ja-JP" altLang="en-US" sz="1050" dirty="0">
                          <a:solidFill>
                            <a:schemeClr val="tx1"/>
                          </a:solidFill>
                          <a:latin typeface="Meiryo UI" panose="020B0604030504040204" pitchFamily="50" charset="-128"/>
                          <a:ea typeface="Meiryo UI" panose="020B0604030504040204" pitchFamily="50" charset="-128"/>
                        </a:rPr>
                        <a:t>年までの間、改善傾向。</a:t>
                      </a:r>
                      <a:r>
                        <a:rPr lang="ja-JP" altLang="en-US" sz="1050" b="1" dirty="0">
                          <a:latin typeface="Meiryo UI" panose="020B0604030504040204" pitchFamily="50" charset="-128"/>
                          <a:ea typeface="Meiryo UI" panose="020B0604030504040204" pitchFamily="50" charset="-128"/>
                        </a:rPr>
                        <a:t>コロナ禍で雇用環境は悪化したが直近では改善傾向</a:t>
                      </a:r>
                      <a:r>
                        <a:rPr kumimoji="1" lang="ja-JP" altLang="en-US" sz="1050" b="1" dirty="0">
                          <a:solidFill>
                            <a:schemeClr val="tx1"/>
                          </a:solidFill>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21268935"/>
                  </a:ext>
                </a:extLst>
              </a:tr>
              <a:tr h="246187">
                <a:tc vMerge="1">
                  <a:txBody>
                    <a:bodyPr/>
                    <a:lstStyle/>
                    <a:p>
                      <a:endParaRPr kumimoji="1" lang="ja-JP" alt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有効求人倍率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a:pPr>
                      <a:r>
                        <a:rPr lang="ja-JP" altLang="en-US" sz="1050" b="1" dirty="0">
                          <a:latin typeface="Meiryo UI" panose="020B0604030504040204" pitchFamily="50" charset="-128"/>
                          <a:ea typeface="Meiryo UI" panose="020B0604030504040204" pitchFamily="50" charset="-128"/>
                        </a:rPr>
                        <a:t>東京都より低い状況であるが、</a:t>
                      </a:r>
                      <a:r>
                        <a:rPr lang="en-US" altLang="ja-JP" sz="1050" b="1" dirty="0">
                          <a:latin typeface="Meiryo UI" panose="020B0604030504040204" pitchFamily="50" charset="-128"/>
                          <a:ea typeface="Meiryo UI" panose="020B0604030504040204" pitchFamily="50" charset="-128"/>
                        </a:rPr>
                        <a:t>2017</a:t>
                      </a:r>
                      <a:r>
                        <a:rPr lang="ja-JP" altLang="en-US" sz="1050" b="1" dirty="0">
                          <a:latin typeface="Meiryo UI" panose="020B0604030504040204" pitchFamily="50" charset="-128"/>
                          <a:ea typeface="Meiryo UI" panose="020B0604030504040204" pitchFamily="50" charset="-128"/>
                        </a:rPr>
                        <a:t>年に入って全国平均を上回り</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2018</a:t>
                      </a:r>
                      <a:r>
                        <a:rPr lang="ja-JP" altLang="en-US" sz="1050" dirty="0">
                          <a:latin typeface="Meiryo UI" panose="020B0604030504040204" pitchFamily="50" charset="-128"/>
                          <a:ea typeface="Meiryo UI" panose="020B0604030504040204" pitchFamily="50" charset="-128"/>
                        </a:rPr>
                        <a:t>年</a:t>
                      </a:r>
                      <a:r>
                        <a:rPr lang="ja-JP" altLang="en-US" sz="1050" dirty="0" smtClean="0">
                          <a:latin typeface="Meiryo UI" panose="020B0604030504040204" pitchFamily="50" charset="-128"/>
                          <a:ea typeface="Meiryo UI" panose="020B0604030504040204" pitchFamily="50" charset="-128"/>
                        </a:rPr>
                        <a:t>第４四</a:t>
                      </a:r>
                      <a:r>
                        <a:rPr lang="ja-JP" altLang="en-US" sz="1050" dirty="0">
                          <a:latin typeface="Meiryo UI" panose="020B0604030504040204" pitchFamily="50" charset="-128"/>
                          <a:ea typeface="Meiryo UI" panose="020B0604030504040204" pitchFamily="50" charset="-128"/>
                        </a:rPr>
                        <a:t>半期では全国を</a:t>
                      </a:r>
                      <a:r>
                        <a:rPr lang="en-US" altLang="ja-JP" sz="1050" dirty="0">
                          <a:latin typeface="Meiryo UI" panose="020B0604030504040204" pitchFamily="50" charset="-128"/>
                          <a:ea typeface="Meiryo UI" panose="020B0604030504040204" pitchFamily="50" charset="-128"/>
                        </a:rPr>
                        <a:t>0.18</a:t>
                      </a:r>
                      <a:r>
                        <a:rPr lang="ja-JP" altLang="en-US" sz="1050" dirty="0">
                          <a:latin typeface="Meiryo UI" panose="020B0604030504040204" pitchFamily="50" charset="-128"/>
                          <a:ea typeface="Meiryo UI" panose="020B0604030504040204" pitchFamily="50" charset="-128"/>
                        </a:rPr>
                        <a:t>ポイント上回る。</a:t>
                      </a:r>
                      <a:r>
                        <a:rPr lang="en-US" altLang="ja-JP" sz="1050" dirty="0">
                          <a:latin typeface="Meiryo UI" panose="020B0604030504040204" pitchFamily="50" charset="-128"/>
                          <a:ea typeface="Meiryo UI" panose="020B0604030504040204" pitchFamily="50" charset="-128"/>
                        </a:rPr>
                        <a:t>2019</a:t>
                      </a:r>
                      <a:r>
                        <a:rPr lang="ja-JP" altLang="en-US" sz="1050" dirty="0">
                          <a:latin typeface="Meiryo UI" panose="020B0604030504040204" pitchFamily="50" charset="-128"/>
                          <a:ea typeface="Meiryo UI" panose="020B0604030504040204" pitchFamily="50" charset="-128"/>
                        </a:rPr>
                        <a:t>年以降、</a:t>
                      </a:r>
                      <a:r>
                        <a:rPr lang="ja-JP" altLang="en-US" sz="1050" b="1" dirty="0">
                          <a:latin typeface="Meiryo UI" panose="020B0604030504040204" pitchFamily="50" charset="-128"/>
                          <a:ea typeface="Meiryo UI" panose="020B0604030504040204" pitchFamily="50" charset="-128"/>
                        </a:rPr>
                        <a:t>コロナ禍により急激に落ち込むも、改善傾向。</a:t>
                      </a:r>
                      <a:endParaRPr kumimoji="1" lang="ja-JP" altLang="en-US" sz="1050" b="1"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40829183"/>
                  </a:ext>
                </a:extLst>
              </a:tr>
              <a:tr h="246187">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景気動向指数</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大阪府では、</a:t>
                      </a:r>
                      <a:r>
                        <a:rPr kumimoji="1" lang="ja-JP" altLang="en-US" sz="1050" b="1" dirty="0">
                          <a:latin typeface="Meiryo UI" panose="020B0604030504040204" pitchFamily="50" charset="-128"/>
                          <a:ea typeface="Meiryo UI" panose="020B0604030504040204" pitchFamily="50" charset="-128"/>
                        </a:rPr>
                        <a:t>リーマンショック後の</a:t>
                      </a:r>
                      <a:r>
                        <a:rPr kumimoji="1" lang="en-US" altLang="ja-JP" sz="1050" b="1" dirty="0">
                          <a:latin typeface="Meiryo UI" panose="020B0604030504040204" pitchFamily="50" charset="-128"/>
                          <a:ea typeface="Meiryo UI" panose="020B0604030504040204" pitchFamily="50" charset="-128"/>
                        </a:rPr>
                        <a:t>2009</a:t>
                      </a:r>
                      <a:r>
                        <a:rPr kumimoji="1" lang="ja-JP" altLang="en-US" sz="1050" b="1" dirty="0">
                          <a:latin typeface="Meiryo UI" panose="020B0604030504040204" pitchFamily="50" charset="-128"/>
                          <a:ea typeface="Meiryo UI" panose="020B0604030504040204" pitchFamily="50" charset="-128"/>
                        </a:rPr>
                        <a:t>年</a:t>
                      </a:r>
                      <a:r>
                        <a:rPr kumimoji="1" lang="en-US" altLang="ja-JP" sz="1050" b="1" dirty="0">
                          <a:latin typeface="Meiryo UI" panose="020B0604030504040204" pitchFamily="50" charset="-128"/>
                          <a:ea typeface="Meiryo UI" panose="020B0604030504040204" pitchFamily="50" charset="-128"/>
                        </a:rPr>
                        <a:t>(66.1)</a:t>
                      </a:r>
                      <a:r>
                        <a:rPr kumimoji="1" lang="ja-JP" altLang="en-US" sz="1050" b="1" dirty="0">
                          <a:latin typeface="Meiryo UI" panose="020B0604030504040204" pitchFamily="50" charset="-128"/>
                          <a:ea typeface="Meiryo UI" panose="020B0604030504040204" pitchFamily="50" charset="-128"/>
                        </a:rPr>
                        <a:t>からコロナ禍前の</a:t>
                      </a:r>
                      <a:r>
                        <a:rPr kumimoji="1" lang="en-US" altLang="ja-JP" sz="1050" b="1" dirty="0">
                          <a:latin typeface="Meiryo UI" panose="020B0604030504040204" pitchFamily="50" charset="-128"/>
                          <a:ea typeface="Meiryo UI" panose="020B0604030504040204" pitchFamily="50" charset="-128"/>
                        </a:rPr>
                        <a:t>2018</a:t>
                      </a:r>
                      <a:r>
                        <a:rPr kumimoji="1" lang="ja-JP" altLang="en-US" sz="1050" b="1" dirty="0">
                          <a:latin typeface="Meiryo UI" panose="020B0604030504040204" pitchFamily="50" charset="-128"/>
                          <a:ea typeface="Meiryo UI" panose="020B0604030504040204" pitchFamily="50" charset="-128"/>
                        </a:rPr>
                        <a:t>年（</a:t>
                      </a:r>
                      <a:r>
                        <a:rPr kumimoji="1" lang="en-US" altLang="ja-JP" sz="1050" b="1" dirty="0">
                          <a:latin typeface="Meiryo UI" panose="020B0604030504040204" pitchFamily="50" charset="-128"/>
                          <a:ea typeface="Meiryo UI" panose="020B0604030504040204" pitchFamily="50" charset="-128"/>
                        </a:rPr>
                        <a:t>107.1</a:t>
                      </a:r>
                      <a:r>
                        <a:rPr kumimoji="1" lang="ja-JP" altLang="en-US" sz="1050" b="1" dirty="0">
                          <a:latin typeface="Meiryo UI" panose="020B0604030504040204" pitchFamily="50" charset="-128"/>
                          <a:ea typeface="Meiryo UI" panose="020B0604030504040204" pitchFamily="50" charset="-128"/>
                        </a:rPr>
                        <a:t>）まで</a:t>
                      </a:r>
                      <a:r>
                        <a:rPr kumimoji="1" lang="en-US" altLang="ja-JP" sz="1050" b="1" dirty="0">
                          <a:latin typeface="Meiryo UI" panose="020B0604030504040204" pitchFamily="50" charset="-128"/>
                          <a:ea typeface="Meiryo UI" panose="020B0604030504040204" pitchFamily="50" charset="-128"/>
                        </a:rPr>
                        <a:t>41</a:t>
                      </a:r>
                      <a:r>
                        <a:rPr kumimoji="1" lang="ja-JP" altLang="en-US" sz="1050" b="1" dirty="0">
                          <a:latin typeface="Meiryo UI" panose="020B0604030504040204" pitchFamily="50" charset="-128"/>
                          <a:ea typeface="Meiryo UI" panose="020B0604030504040204" pitchFamily="50" charset="-128"/>
                        </a:rPr>
                        <a:t>の伸び</a:t>
                      </a:r>
                      <a:r>
                        <a:rPr kumimoji="1" lang="ja-JP" altLang="en-US" sz="1050"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コロナの影響で落ち込むも</a:t>
                      </a:r>
                      <a:r>
                        <a:rPr lang="en-US" altLang="ja-JP" sz="1050" b="1" dirty="0">
                          <a:latin typeface="Meiryo UI" panose="020B0604030504040204" pitchFamily="50" charset="-128"/>
                          <a:ea typeface="Meiryo UI" panose="020B0604030504040204" pitchFamily="50" charset="-128"/>
                        </a:rPr>
                        <a:t>2022</a:t>
                      </a:r>
                      <a:r>
                        <a:rPr lang="ja-JP" altLang="en-US" sz="1050" b="1" dirty="0">
                          <a:latin typeface="Meiryo UI" panose="020B0604030504040204" pitchFamily="50" charset="-128"/>
                          <a:ea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rPr>
                        <a:t>8</a:t>
                      </a:r>
                      <a:r>
                        <a:rPr lang="ja-JP" altLang="en-US" sz="1050" b="1" dirty="0">
                          <a:latin typeface="Meiryo UI" panose="020B0604030504040204" pitchFamily="50" charset="-128"/>
                          <a:ea typeface="Meiryo UI" panose="020B0604030504040204" pitchFamily="50" charset="-128"/>
                        </a:rPr>
                        <a:t>月（</a:t>
                      </a:r>
                      <a:r>
                        <a:rPr lang="en-US" altLang="ja-JP" sz="1050" b="1" dirty="0">
                          <a:latin typeface="Meiryo UI" panose="020B0604030504040204" pitchFamily="50" charset="-128"/>
                          <a:ea typeface="Meiryo UI" panose="020B0604030504040204" pitchFamily="50" charset="-128"/>
                        </a:rPr>
                        <a:t>95.0</a:t>
                      </a:r>
                      <a:r>
                        <a:rPr lang="ja-JP" altLang="en-US" sz="1050" b="1" dirty="0">
                          <a:latin typeface="Meiryo UI" panose="020B0604030504040204" pitchFamily="50" charset="-128"/>
                          <a:ea typeface="Meiryo UI" panose="020B0604030504040204" pitchFamily="50" charset="-128"/>
                        </a:rPr>
                        <a:t>）まで回復</a:t>
                      </a:r>
                      <a:r>
                        <a:rPr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gn="l">
                        <a:lnSpc>
                          <a:spcPts val="1600"/>
                        </a:lnSpc>
                      </a:pPr>
                      <a:r>
                        <a:rPr kumimoji="1" lang="ja-JP" altLang="en-US" sz="1050" dirty="0">
                          <a:latin typeface="Meiryo UI" panose="020B0604030504040204" pitchFamily="50" charset="-128"/>
                          <a:ea typeface="Meiryo UI" panose="020B0604030504040204" pitchFamily="50" charset="-128"/>
                        </a:rPr>
                        <a:t>全国では、</a:t>
                      </a:r>
                      <a:r>
                        <a:rPr kumimoji="1" lang="en-US" altLang="ja-JP" sz="1050" dirty="0">
                          <a:latin typeface="Meiryo UI" panose="020B0604030504040204" pitchFamily="50" charset="-128"/>
                          <a:ea typeface="Meiryo UI" panose="020B0604030504040204" pitchFamily="50" charset="-128"/>
                        </a:rPr>
                        <a:t>2009</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71.4</a:t>
                      </a:r>
                      <a:r>
                        <a:rPr kumimoji="1" lang="ja-JP" altLang="en-US" sz="1050" dirty="0">
                          <a:latin typeface="Meiryo UI" panose="020B0604030504040204" pitchFamily="50" charset="-128"/>
                          <a:ea typeface="Meiryo UI" panose="020B0604030504040204" pitchFamily="50" charset="-128"/>
                        </a:rPr>
                        <a:t>）から</a:t>
                      </a:r>
                      <a:r>
                        <a:rPr kumimoji="1" lang="en-US" altLang="ja-JP" sz="1050" dirty="0">
                          <a:latin typeface="Meiryo UI" panose="020B0604030504040204" pitchFamily="50" charset="-128"/>
                          <a:ea typeface="Meiryo UI" panose="020B0604030504040204" pitchFamily="50" charset="-128"/>
                        </a:rPr>
                        <a:t>2017</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106.4</a:t>
                      </a:r>
                      <a:r>
                        <a:rPr kumimoji="1" lang="ja-JP" altLang="en-US" sz="1050" dirty="0">
                          <a:latin typeface="Meiryo UI" panose="020B0604030504040204" pitchFamily="50" charset="-128"/>
                          <a:ea typeface="Meiryo UI" panose="020B0604030504040204" pitchFamily="50" charset="-128"/>
                        </a:rPr>
                        <a:t>）まで</a:t>
                      </a:r>
                      <a:r>
                        <a:rPr kumimoji="1" lang="en-US" altLang="ja-JP" sz="1050" dirty="0">
                          <a:latin typeface="Meiryo UI" panose="020B0604030504040204" pitchFamily="50" charset="-128"/>
                          <a:ea typeface="Meiryo UI" panose="020B0604030504040204" pitchFamily="50" charset="-128"/>
                        </a:rPr>
                        <a:t>35</a:t>
                      </a:r>
                      <a:r>
                        <a:rPr kumimoji="1" lang="ja-JP" altLang="en-US" sz="1050" dirty="0">
                          <a:latin typeface="Meiryo UI" panose="020B0604030504040204" pitchFamily="50" charset="-128"/>
                          <a:ea typeface="Meiryo UI" panose="020B0604030504040204" pitchFamily="50" charset="-128"/>
                        </a:rPr>
                        <a:t>ポイントの伸び</a:t>
                      </a:r>
                      <a:r>
                        <a:rPr lang="ja-JP" altLang="en-US" sz="1050" dirty="0">
                          <a:latin typeface="Meiryo UI" panose="020B0604030504040204" pitchFamily="50" charset="-128"/>
                          <a:ea typeface="Meiryo UI" panose="020B0604030504040204" pitchFamily="50" charset="-128"/>
                        </a:rPr>
                        <a:t>。コロナの影響で落ち込むも</a:t>
                      </a:r>
                      <a:r>
                        <a:rPr lang="en-US" altLang="ja-JP" sz="1050" dirty="0">
                          <a:latin typeface="Meiryo UI" panose="020B0604030504040204" pitchFamily="50" charset="-128"/>
                          <a:ea typeface="Meiryo UI" panose="020B0604030504040204" pitchFamily="50" charset="-128"/>
                        </a:rPr>
                        <a:t>2022</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101.8</a:t>
                      </a:r>
                      <a:r>
                        <a:rPr lang="ja-JP" altLang="en-US" sz="1050" dirty="0">
                          <a:latin typeface="Meiryo UI" panose="020B0604030504040204" pitchFamily="50" charset="-128"/>
                          <a:ea typeface="Meiryo UI" panose="020B0604030504040204" pitchFamily="50" charset="-128"/>
                        </a:rPr>
                        <a:t>）まで回復。</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965101619"/>
                  </a:ext>
                </a:extLst>
              </a:tr>
              <a:tr h="212374">
                <a:tc vMerge="1">
                  <a:txBody>
                    <a:bodyPr/>
                    <a:lstStyle/>
                    <a:p>
                      <a:endParaRPr kumimoji="1" lang="ja-JP" alt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中小企業景況調査業況判断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b="1" dirty="0">
                          <a:solidFill>
                            <a:schemeClr val="tx1"/>
                          </a:solidFill>
                          <a:latin typeface="Meiryo UI" panose="020B0604030504040204" pitchFamily="50" charset="-128"/>
                          <a:ea typeface="Meiryo UI" panose="020B0604030504040204" pitchFamily="50" charset="-128"/>
                        </a:rPr>
                        <a:t>全国と同傾向で推移</a:t>
                      </a:r>
                      <a:r>
                        <a:rPr lang="ja-JP" altLang="en-US" sz="1050" dirty="0">
                          <a:solidFill>
                            <a:schemeClr val="tx1"/>
                          </a:solidFill>
                          <a:latin typeface="Meiryo UI" panose="020B0604030504040204" pitchFamily="50" charset="-128"/>
                          <a:ea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rPr>
                        <a:t>コロナ禍により急速に悪化したが、</a:t>
                      </a:r>
                      <a:r>
                        <a:rPr lang="en-US" altLang="ja-JP" sz="1050" b="1" dirty="0">
                          <a:solidFill>
                            <a:schemeClr val="tx1"/>
                          </a:solidFill>
                          <a:latin typeface="Meiryo UI" panose="020B0604030504040204" pitchFamily="50" charset="-128"/>
                          <a:ea typeface="Meiryo UI" panose="020B0604030504040204" pitchFamily="50" charset="-128"/>
                        </a:rPr>
                        <a:t>2020</a:t>
                      </a:r>
                      <a:r>
                        <a:rPr lang="ja-JP" altLang="en-US" sz="1050" b="1" dirty="0">
                          <a:solidFill>
                            <a:schemeClr val="tx1"/>
                          </a:solidFill>
                          <a:latin typeface="Meiryo UI" panose="020B0604030504040204" pitchFamily="50" charset="-128"/>
                          <a:ea typeface="Meiryo UI" panose="020B0604030504040204" pitchFamily="50" charset="-128"/>
                        </a:rPr>
                        <a:t>年第</a:t>
                      </a:r>
                      <a:r>
                        <a:rPr lang="en-US" altLang="ja-JP" sz="1050" b="1" dirty="0">
                          <a:solidFill>
                            <a:schemeClr val="tx1"/>
                          </a:solidFill>
                          <a:latin typeface="Meiryo UI" panose="020B0604030504040204" pitchFamily="50" charset="-128"/>
                          <a:ea typeface="Meiryo UI" panose="020B0604030504040204" pitchFamily="50" charset="-128"/>
                        </a:rPr>
                        <a:t>2</a:t>
                      </a:r>
                      <a:r>
                        <a:rPr lang="ja-JP" altLang="en-US" sz="1050" b="1" dirty="0">
                          <a:solidFill>
                            <a:schemeClr val="tx1"/>
                          </a:solidFill>
                          <a:latin typeface="Meiryo UI" panose="020B0604030504040204" pitchFamily="50" charset="-128"/>
                          <a:ea typeface="Meiryo UI" panose="020B0604030504040204" pitchFamily="50" charset="-128"/>
                        </a:rPr>
                        <a:t>期を底に回復基調。</a:t>
                      </a:r>
                      <a:r>
                        <a:rPr lang="en-US" altLang="ja-JP" sz="1050" b="1" dirty="0">
                          <a:solidFill>
                            <a:schemeClr val="tx1"/>
                          </a:solidFill>
                          <a:latin typeface="Meiryo UI" panose="020B0604030504040204" pitchFamily="50" charset="-128"/>
                          <a:ea typeface="Meiryo UI" panose="020B0604030504040204" pitchFamily="50" charset="-128"/>
                        </a:rPr>
                        <a:t/>
                      </a:r>
                      <a:br>
                        <a:rPr lang="en-US" altLang="ja-JP" sz="1050" b="1" dirty="0">
                          <a:solidFill>
                            <a:schemeClr val="tx1"/>
                          </a:solidFill>
                          <a:latin typeface="Meiryo UI" panose="020B0604030504040204" pitchFamily="50" charset="-128"/>
                          <a:ea typeface="Meiryo UI" panose="020B0604030504040204" pitchFamily="50" charset="-128"/>
                        </a:rPr>
                      </a:br>
                      <a:r>
                        <a:rPr lang="ja-JP" altLang="en-US" sz="1050" b="0" dirty="0">
                          <a:solidFill>
                            <a:schemeClr val="tx1"/>
                          </a:solidFill>
                          <a:latin typeface="Meiryo UI" panose="020B0604030504040204" pitchFamily="50" charset="-128"/>
                          <a:ea typeface="Meiryo UI" panose="020B0604030504040204" pitchFamily="50" charset="-128"/>
                        </a:rPr>
                        <a:t>しかし</a:t>
                      </a:r>
                      <a:r>
                        <a:rPr lang="ja-JP" altLang="en-US" sz="1050" b="0" dirty="0">
                          <a:solidFill>
                            <a:srgbClr val="FF0000"/>
                          </a:solidFill>
                          <a:latin typeface="Meiryo UI" panose="020B0604030504040204" pitchFamily="50" charset="-128"/>
                          <a:ea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rPr>
                        <a:t>最新値では▲</a:t>
                      </a:r>
                      <a:r>
                        <a:rPr lang="en-US" altLang="ja-JP" sz="1050" b="1" dirty="0">
                          <a:solidFill>
                            <a:schemeClr val="tx1"/>
                          </a:solidFill>
                          <a:latin typeface="Meiryo UI" panose="020B0604030504040204" pitchFamily="50" charset="-128"/>
                          <a:ea typeface="Meiryo UI" panose="020B0604030504040204" pitchFamily="50" charset="-128"/>
                        </a:rPr>
                        <a:t>27.7</a:t>
                      </a:r>
                      <a:r>
                        <a:rPr lang="ja-JP" altLang="en-US" sz="1050" b="1" dirty="0">
                          <a:solidFill>
                            <a:schemeClr val="tx1"/>
                          </a:solidFill>
                          <a:latin typeface="Meiryo UI" panose="020B0604030504040204" pitchFamily="50" charset="-128"/>
                          <a:ea typeface="Meiryo UI" panose="020B0604030504040204" pitchFamily="50" charset="-128"/>
                        </a:rPr>
                        <a:t>と悪化</a:t>
                      </a:r>
                      <a:r>
                        <a:rPr lang="ja-JP" altLang="en-US" sz="1050" dirty="0">
                          <a:solidFill>
                            <a:schemeClr val="tx1"/>
                          </a:solidFill>
                          <a:latin typeface="Meiryo UI" panose="020B0604030504040204" pitchFamily="50" charset="-128"/>
                          <a:ea typeface="Meiryo UI" panose="020B0604030504040204" pitchFamily="50" charset="-128"/>
                        </a:rPr>
                        <a:t>している。</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8556854"/>
                  </a:ext>
                </a:extLst>
              </a:tr>
              <a:tr h="212374">
                <a:tc rowSpan="5">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市場の動向</a:t>
                      </a:r>
                    </a:p>
                    <a:p>
                      <a:pPr marL="0" indent="0" algn="ctr">
                        <a:buFont typeface="Arial" panose="020B0604020202020204" pitchFamily="34" charset="0"/>
                        <a:buNone/>
                      </a:pP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開業率</a:t>
                      </a:r>
                      <a:r>
                        <a:rPr kumimoji="1" lang="en-US" altLang="ja-JP" sz="1050" dirty="0">
                          <a:solidFill>
                            <a:schemeClr val="tx1"/>
                          </a:solidFill>
                          <a:latin typeface="Meiryo UI" panose="020B0604030504040204" pitchFamily="50" charset="-128"/>
                          <a:ea typeface="Meiryo UI" panose="020B0604030504040204" pitchFamily="50" charset="-128"/>
                        </a:rPr>
                        <a:t> </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b="1" dirty="0">
                          <a:latin typeface="Meiryo UI" panose="020B0604030504040204" pitchFamily="50" charset="-128"/>
                          <a:ea typeface="Meiryo UI" panose="020B0604030504040204" pitchFamily="50" charset="-128"/>
                        </a:rPr>
                        <a:t>全国平均を上回る上昇率</a:t>
                      </a:r>
                      <a:r>
                        <a:rPr lang="ja-JP" altLang="en-US" sz="1050" dirty="0">
                          <a:latin typeface="Meiryo UI" panose="020B0604030504040204" pitchFamily="50" charset="-128"/>
                          <a:ea typeface="Meiryo UI" panose="020B0604030504040204" pitchFamily="50" charset="-128"/>
                        </a:rPr>
                        <a:t>を示しており、</a:t>
                      </a:r>
                      <a:r>
                        <a:rPr lang="en-US" altLang="ja-JP" sz="1050" dirty="0">
                          <a:latin typeface="Meiryo UI" panose="020B0604030504040204" pitchFamily="50" charset="-128"/>
                          <a:ea typeface="Meiryo UI" panose="020B0604030504040204" pitchFamily="50" charset="-128"/>
                        </a:rPr>
                        <a:t>2020</a:t>
                      </a:r>
                      <a:r>
                        <a:rPr lang="ja-JP" altLang="en-US" sz="1050" dirty="0">
                          <a:latin typeface="Meiryo UI" panose="020B0604030504040204" pitchFamily="50" charset="-128"/>
                          <a:ea typeface="Meiryo UI" panose="020B0604030504040204" pitchFamily="50" charset="-128"/>
                        </a:rPr>
                        <a:t>年度において東京都より</a:t>
                      </a:r>
                      <a:r>
                        <a:rPr lang="en-US" altLang="ja-JP" sz="1050" dirty="0">
                          <a:latin typeface="Meiryo UI" panose="020B0604030504040204" pitchFamily="50" charset="-128"/>
                          <a:ea typeface="Meiryo UI" panose="020B0604030504040204" pitchFamily="50" charset="-128"/>
                        </a:rPr>
                        <a:t>0.6</a:t>
                      </a:r>
                      <a:r>
                        <a:rPr lang="ja-JP" altLang="en-US" sz="1050" dirty="0">
                          <a:latin typeface="Meiryo UI" panose="020B0604030504040204" pitchFamily="50" charset="-128"/>
                          <a:ea typeface="Meiryo UI" panose="020B0604030504040204" pitchFamily="50" charset="-128"/>
                        </a:rPr>
                        <a:t>ポイント低いが全国</a:t>
                      </a:r>
                      <a:r>
                        <a:rPr lang="ja-JP" altLang="en-US" sz="1050" dirty="0">
                          <a:solidFill>
                            <a:schemeClr val="tx1"/>
                          </a:solidFill>
                          <a:latin typeface="Meiryo UI" panose="020B0604030504040204" pitchFamily="50" charset="-128"/>
                          <a:ea typeface="Meiryo UI" panose="020B0604030504040204" pitchFamily="50" charset="-128"/>
                        </a:rPr>
                        <a:t>平均</a:t>
                      </a:r>
                      <a:r>
                        <a:rPr lang="ja-JP" altLang="en-US" sz="1050" dirty="0">
                          <a:latin typeface="Meiryo UI" panose="020B0604030504040204" pitchFamily="50" charset="-128"/>
                          <a:ea typeface="Meiryo UI" panose="020B0604030504040204" pitchFamily="50" charset="-128"/>
                        </a:rPr>
                        <a:t>を上回っている。</a:t>
                      </a:r>
                      <a:r>
                        <a:rPr lang="ja-JP" altLang="en-US" sz="1050" b="1" dirty="0">
                          <a:latin typeface="Meiryo UI" panose="020B0604030504040204" pitchFamily="50" charset="-128"/>
                          <a:ea typeface="Meiryo UI" panose="020B0604030504040204" pitchFamily="50" charset="-128"/>
                        </a:rPr>
                        <a:t>開業数は</a:t>
                      </a:r>
                      <a:r>
                        <a:rPr lang="en-US" altLang="ja-JP" sz="1050" b="1" dirty="0">
                          <a:latin typeface="Meiryo UI" panose="020B0604030504040204" pitchFamily="50" charset="-128"/>
                          <a:ea typeface="Meiryo UI" panose="020B0604030504040204" pitchFamily="50" charset="-128"/>
                        </a:rPr>
                        <a:t>2021</a:t>
                      </a:r>
                      <a:r>
                        <a:rPr lang="ja-JP" altLang="en-US" sz="1050" b="1" dirty="0">
                          <a:latin typeface="Meiryo UI" panose="020B0604030504040204" pitchFamily="50" charset="-128"/>
                          <a:ea typeface="Meiryo UI" panose="020B0604030504040204" pitchFamily="50" charset="-128"/>
                        </a:rPr>
                        <a:t>年で</a:t>
                      </a:r>
                      <a:r>
                        <a:rPr lang="en-US" altLang="ja-JP" sz="1050" b="1" dirty="0">
                          <a:latin typeface="Meiryo UI" panose="020B0604030504040204" pitchFamily="50" charset="-128"/>
                          <a:ea typeface="Meiryo UI" panose="020B0604030504040204" pitchFamily="50" charset="-128"/>
                        </a:rPr>
                        <a:t>2008</a:t>
                      </a:r>
                      <a:r>
                        <a:rPr lang="ja-JP" altLang="en-US" sz="1050" b="1" dirty="0">
                          <a:latin typeface="Meiryo UI" panose="020B0604030504040204" pitchFamily="50" charset="-128"/>
                          <a:ea typeface="Meiryo UI" panose="020B0604030504040204" pitchFamily="50" charset="-128"/>
                        </a:rPr>
                        <a:t>年比</a:t>
                      </a:r>
                      <a:r>
                        <a:rPr lang="en-US" altLang="ja-JP" sz="1050" b="1" dirty="0">
                          <a:latin typeface="Meiryo UI" panose="020B0604030504040204" pitchFamily="50" charset="-128"/>
                          <a:ea typeface="Meiryo UI" panose="020B0604030504040204" pitchFamily="50" charset="-128"/>
                        </a:rPr>
                        <a:t>1.3</a:t>
                      </a:r>
                      <a:r>
                        <a:rPr lang="ja-JP" altLang="en-US" sz="1050" b="1" dirty="0">
                          <a:latin typeface="Meiryo UI" panose="020B0604030504040204" pitchFamily="50" charset="-128"/>
                          <a:ea typeface="Meiryo UI" panose="020B0604030504040204" pitchFamily="50" charset="-128"/>
                        </a:rPr>
                        <a:t>倍</a:t>
                      </a:r>
                      <a:r>
                        <a:rPr lang="ja-JP" altLang="en-US" sz="1050" dirty="0">
                          <a:latin typeface="Meiryo UI" panose="020B0604030504040204" pitchFamily="50" charset="-128"/>
                          <a:ea typeface="Meiryo UI" panose="020B0604030504040204" pitchFamily="50" charset="-128"/>
                        </a:rPr>
                        <a:t>の増加。</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667842545"/>
                  </a:ext>
                </a:extLst>
              </a:tr>
              <a:tr h="212374">
                <a:tc vMerge="1">
                  <a:txBody>
                    <a:bodyPr/>
                    <a:lstStyle/>
                    <a:p>
                      <a:pPr marL="0" indent="0" algn="ctr">
                        <a:buFont typeface="Arial" panose="020B0604020202020204" pitchFamily="34" charset="0"/>
                        <a:buNone/>
                      </a:pP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本社転入出</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本社の</a:t>
                      </a:r>
                      <a:r>
                        <a:rPr kumimoji="1" lang="ja-JP" altLang="en-US" sz="1050" dirty="0">
                          <a:latin typeface="Meiryo UI" panose="020B0604030504040204" pitchFamily="50" charset="-128"/>
                          <a:ea typeface="Meiryo UI" panose="020B0604030504040204" pitchFamily="50" charset="-128"/>
                        </a:rPr>
                        <a:t>転入が比較的安定している一方で、</a:t>
                      </a:r>
                      <a:r>
                        <a:rPr kumimoji="1" lang="ja-JP" altLang="en-US" sz="1050" b="1" dirty="0">
                          <a:latin typeface="Meiryo UI" panose="020B0604030504040204" pitchFamily="50" charset="-128"/>
                          <a:ea typeface="Meiryo UI" panose="020B0604030504040204" pitchFamily="50" charset="-128"/>
                        </a:rPr>
                        <a:t>転出が減り、転出超過は減少傾向</a:t>
                      </a:r>
                      <a:r>
                        <a:rPr kumimoji="1" lang="ja-JP" altLang="en-US" sz="1050" b="0" dirty="0">
                          <a:ln>
                            <a:noFill/>
                          </a:ln>
                          <a:solidFill>
                            <a:schemeClr val="tx1"/>
                          </a:solidFill>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87867110"/>
                  </a:ext>
                </a:extLst>
              </a:tr>
              <a:tr h="212374">
                <a:tc vMerge="1">
                  <a:txBody>
                    <a:bodyPr/>
                    <a:lstStyle/>
                    <a:p>
                      <a:pPr marL="0" indent="0" algn="ctr">
                        <a:buFont typeface="Arial" panose="020B0604020202020204" pitchFamily="34" charset="0"/>
                        <a:buNone/>
                      </a:pP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宿泊施設客室稼働率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b="0" dirty="0">
                          <a:solidFill>
                            <a:schemeClr val="tx1"/>
                          </a:solidFill>
                          <a:latin typeface="Meiryo UI" panose="020B0604030504040204" pitchFamily="50" charset="-128"/>
                          <a:ea typeface="Meiryo UI" panose="020B0604030504040204" pitchFamily="50" charset="-128"/>
                        </a:rPr>
                        <a:t>コロナ前は、</a:t>
                      </a:r>
                      <a:r>
                        <a:rPr lang="ja-JP" altLang="en-US" sz="1050" b="1" dirty="0">
                          <a:solidFill>
                            <a:schemeClr val="tx1"/>
                          </a:solidFill>
                          <a:latin typeface="Meiryo UI" panose="020B0604030504040204" pitchFamily="50" charset="-128"/>
                          <a:ea typeface="Meiryo UI" panose="020B0604030504040204" pitchFamily="50" charset="-128"/>
                        </a:rPr>
                        <a:t>全国</a:t>
                      </a:r>
                      <a:r>
                        <a:rPr lang="en-US" altLang="ja-JP" sz="1050" b="1" dirty="0">
                          <a:solidFill>
                            <a:schemeClr val="tx1"/>
                          </a:solidFill>
                          <a:latin typeface="Meiryo UI" panose="020B0604030504040204" pitchFamily="50" charset="-128"/>
                          <a:ea typeface="Meiryo UI" panose="020B0604030504040204" pitchFamily="50" charset="-128"/>
                        </a:rPr>
                        <a:t>1</a:t>
                      </a:r>
                      <a:r>
                        <a:rPr lang="ja-JP" altLang="en-US" sz="1050" b="1" dirty="0">
                          <a:solidFill>
                            <a:schemeClr val="tx1"/>
                          </a:solidFill>
                          <a:latin typeface="Meiryo UI" panose="020B0604030504040204" pitchFamily="50" charset="-128"/>
                          <a:ea typeface="Meiryo UI" panose="020B0604030504040204" pitchFamily="50" charset="-128"/>
                        </a:rPr>
                        <a:t>位</a:t>
                      </a:r>
                      <a:r>
                        <a:rPr lang="en-US" altLang="ja-JP" sz="1050" b="1" dirty="0">
                          <a:solidFill>
                            <a:schemeClr val="tx1"/>
                          </a:solidFill>
                          <a:latin typeface="Meiryo UI" panose="020B0604030504040204" pitchFamily="50" charset="-128"/>
                          <a:ea typeface="Meiryo UI" panose="020B0604030504040204" pitchFamily="50" charset="-128"/>
                        </a:rPr>
                        <a:t>(2015-2017)</a:t>
                      </a:r>
                      <a:r>
                        <a:rPr lang="ja-JP" altLang="en-US" sz="1050" b="1" dirty="0" err="1">
                          <a:solidFill>
                            <a:schemeClr val="tx1"/>
                          </a:solidFill>
                          <a:latin typeface="Meiryo UI" panose="020B0604030504040204" pitchFamily="50" charset="-128"/>
                          <a:ea typeface="Meiryo UI" panose="020B0604030504040204" pitchFamily="50" charset="-128"/>
                        </a:rPr>
                        <a:t>、</a:t>
                      </a:r>
                      <a:r>
                        <a:rPr lang="en-US" altLang="ja-JP" sz="1050" b="1" dirty="0">
                          <a:solidFill>
                            <a:schemeClr val="tx1"/>
                          </a:solidFill>
                          <a:latin typeface="Meiryo UI" panose="020B0604030504040204" pitchFamily="50" charset="-128"/>
                          <a:ea typeface="Meiryo UI" panose="020B0604030504040204" pitchFamily="50" charset="-128"/>
                        </a:rPr>
                        <a:t>2</a:t>
                      </a:r>
                      <a:r>
                        <a:rPr lang="ja-JP" altLang="en-US" sz="1050" b="1" dirty="0">
                          <a:solidFill>
                            <a:schemeClr val="tx1"/>
                          </a:solidFill>
                          <a:latin typeface="Meiryo UI" panose="020B0604030504040204" pitchFamily="50" charset="-128"/>
                          <a:ea typeface="Meiryo UI" panose="020B0604030504040204" pitchFamily="50" charset="-128"/>
                        </a:rPr>
                        <a:t>位</a:t>
                      </a:r>
                      <a:r>
                        <a:rPr lang="en-US" altLang="ja-JP" sz="1050" b="1" dirty="0">
                          <a:solidFill>
                            <a:schemeClr val="tx1"/>
                          </a:solidFill>
                          <a:latin typeface="Meiryo UI" panose="020B0604030504040204" pitchFamily="50" charset="-128"/>
                          <a:ea typeface="Meiryo UI" panose="020B0604030504040204" pitchFamily="50" charset="-128"/>
                        </a:rPr>
                        <a:t>(2018,2019)</a:t>
                      </a:r>
                      <a:r>
                        <a:rPr lang="ja-JP" altLang="en-US" sz="1050" b="0" dirty="0">
                          <a:solidFill>
                            <a:schemeClr val="tx1"/>
                          </a:solidFill>
                          <a:latin typeface="Meiryo UI" panose="020B0604030504040204" pitchFamily="50" charset="-128"/>
                          <a:ea typeface="Meiryo UI" panose="020B0604030504040204" pitchFamily="50" charset="-128"/>
                        </a:rPr>
                        <a:t>と高かったが、コロナ後は、</a:t>
                      </a:r>
                      <a:r>
                        <a:rPr lang="en-US" altLang="ja-JP" sz="1050" b="1" dirty="0">
                          <a:solidFill>
                            <a:schemeClr val="tx1"/>
                          </a:solidFill>
                          <a:latin typeface="Meiryo UI" panose="020B0604030504040204" pitchFamily="50" charset="-128"/>
                          <a:ea typeface="Meiryo UI" panose="020B0604030504040204" pitchFamily="50" charset="-128"/>
                        </a:rPr>
                        <a:t>47</a:t>
                      </a:r>
                      <a:r>
                        <a:rPr lang="ja-JP" altLang="en-US" sz="1050" b="1" dirty="0">
                          <a:solidFill>
                            <a:schemeClr val="tx1"/>
                          </a:solidFill>
                          <a:latin typeface="Meiryo UI" panose="020B0604030504040204" pitchFamily="50" charset="-128"/>
                          <a:ea typeface="Meiryo UI" panose="020B0604030504040204" pitchFamily="50" charset="-128"/>
                        </a:rPr>
                        <a:t>位</a:t>
                      </a:r>
                      <a:r>
                        <a:rPr lang="en-US" altLang="ja-JP" sz="1050" b="1" dirty="0">
                          <a:solidFill>
                            <a:schemeClr val="tx1"/>
                          </a:solidFill>
                          <a:latin typeface="Meiryo UI" panose="020B0604030504040204" pitchFamily="50" charset="-128"/>
                          <a:ea typeface="Meiryo UI" panose="020B0604030504040204" pitchFamily="50" charset="-128"/>
                        </a:rPr>
                        <a:t>(2020)</a:t>
                      </a:r>
                      <a:r>
                        <a:rPr lang="ja-JP" altLang="en-US" sz="1050" b="1" dirty="0" err="1">
                          <a:solidFill>
                            <a:schemeClr val="tx1"/>
                          </a:solidFill>
                          <a:latin typeface="Meiryo UI" panose="020B0604030504040204" pitchFamily="50" charset="-128"/>
                          <a:ea typeface="Meiryo UI" panose="020B0604030504040204" pitchFamily="50" charset="-128"/>
                        </a:rPr>
                        <a:t>、</a:t>
                      </a:r>
                      <a:r>
                        <a:rPr lang="en-US" altLang="ja-JP" sz="1050" b="1" dirty="0">
                          <a:solidFill>
                            <a:schemeClr val="tx1"/>
                          </a:solidFill>
                          <a:latin typeface="Meiryo UI" panose="020B0604030504040204" pitchFamily="50" charset="-128"/>
                          <a:ea typeface="Meiryo UI" panose="020B0604030504040204" pitchFamily="50" charset="-128"/>
                        </a:rPr>
                        <a:t>46</a:t>
                      </a:r>
                      <a:r>
                        <a:rPr lang="ja-JP" altLang="en-US" sz="1050" b="1" dirty="0">
                          <a:solidFill>
                            <a:schemeClr val="tx1"/>
                          </a:solidFill>
                          <a:latin typeface="Meiryo UI" panose="020B0604030504040204" pitchFamily="50" charset="-128"/>
                          <a:ea typeface="Meiryo UI" panose="020B0604030504040204" pitchFamily="50" charset="-128"/>
                        </a:rPr>
                        <a:t>位</a:t>
                      </a:r>
                      <a:r>
                        <a:rPr lang="en-US" altLang="ja-JP" sz="1050" b="1" dirty="0">
                          <a:solidFill>
                            <a:schemeClr val="tx1"/>
                          </a:solidFill>
                          <a:latin typeface="Meiryo UI" panose="020B0604030504040204" pitchFamily="50" charset="-128"/>
                          <a:ea typeface="Meiryo UI" panose="020B0604030504040204" pitchFamily="50" charset="-128"/>
                        </a:rPr>
                        <a:t>(2021)</a:t>
                      </a:r>
                      <a:r>
                        <a:rPr lang="ja-JP" altLang="en-US" sz="1050" b="0" dirty="0">
                          <a:solidFill>
                            <a:schemeClr val="tx1"/>
                          </a:solidFill>
                          <a:latin typeface="Meiryo UI" panose="020B0604030504040204" pitchFamily="50" charset="-128"/>
                          <a:ea typeface="Meiryo UI" panose="020B0604030504040204" pitchFamily="50" charset="-128"/>
                        </a:rPr>
                        <a:t>と落ち込んでいる。</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967736637"/>
                  </a:ext>
                </a:extLst>
              </a:tr>
              <a:tr h="212374">
                <a:tc vMerge="1">
                  <a:txBody>
                    <a:bodyPr/>
                    <a:lstStyle/>
                    <a:p>
                      <a:pPr marL="0" indent="0" algn="ctr">
                        <a:buFont typeface="Arial" panose="020B0604020202020204" pitchFamily="34" charset="0"/>
                        <a:buNone/>
                      </a:pP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商業地価</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b="1" dirty="0">
                          <a:latin typeface="Meiryo UI" panose="020B0604030504040204" pitchFamily="50" charset="-128"/>
                          <a:ea typeface="Meiryo UI" panose="020B0604030504040204" pitchFamily="50" charset="-128"/>
                        </a:rPr>
                        <a:t>コロナ禍以前は他都市をしのぐ上昇率</a:t>
                      </a:r>
                      <a:r>
                        <a:rPr lang="ja-JP" altLang="en-US" sz="1050" dirty="0">
                          <a:latin typeface="Meiryo UI" panose="020B0604030504040204" pitchFamily="50" charset="-128"/>
                          <a:ea typeface="Meiryo UI" panose="020B0604030504040204" pitchFamily="50" charset="-128"/>
                        </a:rPr>
                        <a:t>を示している。</a:t>
                      </a:r>
                      <a:r>
                        <a:rPr lang="ja-JP" altLang="en-US" sz="1050" b="1" dirty="0">
                          <a:latin typeface="Meiryo UI" panose="020B0604030504040204" pitchFamily="50" charset="-128"/>
                          <a:ea typeface="Meiryo UI" panose="020B0604030504040204" pitchFamily="50" charset="-128"/>
                        </a:rPr>
                        <a:t>コロナ後に落ち込んだ後、直近では回復基調。</a:t>
                      </a:r>
                      <a:endParaRPr kumimoji="1" lang="en-US" altLang="ja-JP" sz="1050" b="1"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903733775"/>
                  </a:ext>
                </a:extLst>
              </a:tr>
              <a:tr h="212374">
                <a:tc vMerge="1">
                  <a:txBody>
                    <a:bodyPr/>
                    <a:lstStyle/>
                    <a:p>
                      <a:pPr marL="0" indent="0" algn="ctr">
                        <a:buFont typeface="Arial" panose="020B0604020202020204" pitchFamily="34" charset="0"/>
                        <a:buNone/>
                      </a:pP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人口転入出（政令指定都市比較）</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コロナ禍で落ち込みが見られるが、</a:t>
                      </a:r>
                      <a:r>
                        <a:rPr kumimoji="1" lang="ja-JP" altLang="en-US" sz="1050" b="1" dirty="0">
                          <a:latin typeface="Meiryo UI" panose="020B0604030504040204" pitchFamily="50" charset="-128"/>
                          <a:ea typeface="Meiryo UI" panose="020B0604030504040204" pitchFamily="50" charset="-128"/>
                        </a:rPr>
                        <a:t>継続して転入が転出を上回っている</a:t>
                      </a:r>
                      <a:r>
                        <a:rPr lang="ja-JP" altLang="en-US"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2117771"/>
                  </a:ext>
                </a:extLst>
              </a:tr>
            </a:tbl>
          </a:graphicData>
        </a:graphic>
      </p:graphicFrame>
      <p:sp>
        <p:nvSpPr>
          <p:cNvPr id="3" name="正方形/長方形 2"/>
          <p:cNvSpPr/>
          <p:nvPr/>
        </p:nvSpPr>
        <p:spPr>
          <a:xfrm>
            <a:off x="387370" y="402904"/>
            <a:ext cx="8189260" cy="997272"/>
          </a:xfrm>
          <a:prstGeom prst="rect">
            <a:avLst/>
          </a:prstGeom>
        </p:spPr>
        <p:style>
          <a:lnRef idx="2">
            <a:schemeClr val="accent6"/>
          </a:lnRef>
          <a:fillRef idx="1">
            <a:schemeClr val="lt1"/>
          </a:fillRef>
          <a:effectRef idx="0">
            <a:schemeClr val="accent6"/>
          </a:effectRef>
          <a:fontRef idx="minor">
            <a:schemeClr val="dk1"/>
          </a:fontRef>
        </p:style>
        <p:txBody>
          <a:bodyPr tIns="36000" bIns="36000" rtlCol="0" anchor="t" anchorCtr="0"/>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新型コロナ拡大以前は、</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0"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年のリーマンショック後に急速に落ち込んだ後、インバウンドの飛躍的な増加なども背景に、緩やかな回復基調が続いていた。</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新型コロナ拡大前後は、</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0"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年春から急速に悪化し、好調であったインバウンドはほぼ蒸発。現在は、中小企業景</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況</a:t>
            </a:r>
            <a:r>
              <a:rPr kumimoji="0"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調査で悪化がみられるものの、改善傾向にある。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テキスト ボックス 6"/>
          <p:cNvSpPr txBox="1"/>
          <p:nvPr/>
        </p:nvSpPr>
        <p:spPr>
          <a:xfrm>
            <a:off x="99089" y="55934"/>
            <a:ext cx="178927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大阪経済の状況</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8657168" y="0"/>
            <a:ext cx="530915"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13</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1141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8031" y="-38886"/>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指標状況一覧</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 name="直線コネクタ 7"/>
          <p:cNvCxnSpPr/>
          <p:nvPr/>
        </p:nvCxnSpPr>
        <p:spPr>
          <a:xfrm>
            <a:off x="52089" y="245536"/>
            <a:ext cx="89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729673969"/>
              </p:ext>
            </p:extLst>
          </p:nvPr>
        </p:nvGraphicFramePr>
        <p:xfrm>
          <a:off x="133114" y="311374"/>
          <a:ext cx="8882975" cy="6202306"/>
        </p:xfrm>
        <a:graphic>
          <a:graphicData uri="http://schemas.openxmlformats.org/drawingml/2006/table">
            <a:tbl>
              <a:tblPr firstRow="1" bandRow="1">
                <a:tableStyleId>{5C22544A-7EE6-4342-B048-85BDC9FD1C3A}</a:tableStyleId>
              </a:tblPr>
              <a:tblGrid>
                <a:gridCol w="962261">
                  <a:extLst>
                    <a:ext uri="{9D8B030D-6E8A-4147-A177-3AD203B41FA5}">
                      <a16:colId xmlns:a16="http://schemas.microsoft.com/office/drawing/2014/main" val="20000"/>
                    </a:ext>
                  </a:extLst>
                </a:gridCol>
                <a:gridCol w="2371725">
                  <a:extLst>
                    <a:ext uri="{9D8B030D-6E8A-4147-A177-3AD203B41FA5}">
                      <a16:colId xmlns:a16="http://schemas.microsoft.com/office/drawing/2014/main" val="20001"/>
                    </a:ext>
                  </a:extLst>
                </a:gridCol>
                <a:gridCol w="5548989">
                  <a:extLst>
                    <a:ext uri="{9D8B030D-6E8A-4147-A177-3AD203B41FA5}">
                      <a16:colId xmlns:a16="http://schemas.microsoft.com/office/drawing/2014/main" val="20003"/>
                    </a:ext>
                  </a:extLst>
                </a:gridCol>
              </a:tblGrid>
              <a:tr h="219476">
                <a:tc>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項目</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状況</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34000">
                <a:tc rowSpan="4">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暮らし・健康</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健康寿命</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b="1" dirty="0">
                          <a:latin typeface="Meiryo UI" panose="020B0604030504040204" pitchFamily="50" charset="-128"/>
                          <a:ea typeface="Meiryo UI" panose="020B0604030504040204" pitchFamily="50" charset="-128"/>
                        </a:rPr>
                        <a:t>男女ともに伸ばしているとともに、</a:t>
                      </a:r>
                      <a:r>
                        <a:rPr lang="ja-JP" altLang="en-US" sz="1050" b="1" dirty="0">
                          <a:solidFill>
                            <a:schemeClr val="tx1"/>
                          </a:solidFill>
                          <a:latin typeface="Meiryo UI" panose="020B0604030504040204" pitchFamily="50" charset="-128"/>
                          <a:ea typeface="Meiryo UI" panose="020B0604030504040204" pitchFamily="50" charset="-128"/>
                        </a:rPr>
                        <a:t>全国平均との差も</a:t>
                      </a:r>
                      <a:r>
                        <a:rPr lang="en-US" altLang="ja-JP" sz="1050" b="1" dirty="0">
                          <a:solidFill>
                            <a:schemeClr val="tx1"/>
                          </a:solidFill>
                          <a:latin typeface="Meiryo UI" panose="020B0604030504040204" pitchFamily="50" charset="-128"/>
                          <a:ea typeface="Meiryo UI" panose="020B0604030504040204" pitchFamily="50" charset="-128"/>
                        </a:rPr>
                        <a:t>2010</a:t>
                      </a:r>
                      <a:r>
                        <a:rPr lang="ja-JP" altLang="en-US" sz="1050" b="1" dirty="0">
                          <a:solidFill>
                            <a:schemeClr val="tx1"/>
                          </a:solidFill>
                          <a:latin typeface="Meiryo UI" panose="020B0604030504040204" pitchFamily="50" charset="-128"/>
                          <a:ea typeface="Meiryo UI" panose="020B0604030504040204" pitchFamily="50" charset="-128"/>
                        </a:rPr>
                        <a:t>年比で縮小</a:t>
                      </a:r>
                      <a:r>
                        <a:rPr lang="ja-JP" altLang="en-US" sz="1050" dirty="0">
                          <a:solidFill>
                            <a:schemeClr val="tx1"/>
                          </a:solidFill>
                          <a:latin typeface="Meiryo UI" panose="020B0604030504040204" pitchFamily="50" charset="-128"/>
                          <a:ea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583874260"/>
                  </a:ext>
                </a:extLst>
              </a:tr>
              <a:tr h="234000">
                <a:tc vMerge="1">
                  <a:txBody>
                    <a:bodyPr/>
                    <a:lstStyle/>
                    <a:p>
                      <a:endParaRPr kumimoji="1" lang="ja-JP" alt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府民一人当たりの可処分所得</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a:latin typeface="Meiryo UI" panose="020B0604030504040204" pitchFamily="50" charset="-128"/>
                          <a:ea typeface="Meiryo UI" panose="020B0604030504040204" pitchFamily="50" charset="-128"/>
                        </a:rPr>
                        <a:t>全国、東京都と比べて低い状況</a:t>
                      </a:r>
                      <a:r>
                        <a:rPr lang="ja-JP" altLang="en-US" sz="1050" dirty="0">
                          <a:latin typeface="Meiryo UI" panose="020B0604030504040204" pitchFamily="50" charset="-128"/>
                          <a:ea typeface="Meiryo UI" panose="020B0604030504040204" pitchFamily="50" charset="-128"/>
                        </a:rPr>
                        <a:t>にあるものの、</a:t>
                      </a:r>
                      <a:r>
                        <a:rPr lang="ja-JP" altLang="en-US" sz="1050" b="1" dirty="0">
                          <a:latin typeface="Meiryo UI" panose="020B0604030504040204" pitchFamily="50" charset="-128"/>
                          <a:ea typeface="Meiryo UI" panose="020B0604030504040204" pitchFamily="50" charset="-128"/>
                        </a:rPr>
                        <a:t>改善傾向</a:t>
                      </a:r>
                      <a:r>
                        <a:rPr lang="ja-JP" altLang="en-US" sz="1050" dirty="0">
                          <a:latin typeface="Meiryo UI" panose="020B0604030504040204" pitchFamily="50" charset="-128"/>
                          <a:ea typeface="Meiryo UI" panose="020B0604030504040204" pitchFamily="50" charset="-128"/>
                        </a:rPr>
                        <a:t>。</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843990785"/>
                  </a:ext>
                </a:extLst>
              </a:tr>
              <a:tr h="234000">
                <a:tc vMerge="1">
                  <a:txBody>
                    <a:bodyPr/>
                    <a:lstStyle/>
                    <a:p>
                      <a:endParaRPr kumimoji="1" lang="ja-JP" alt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一人当たり府民</a:t>
                      </a:r>
                      <a:r>
                        <a:rPr kumimoji="1" lang="ja-JP" altLang="en-US" sz="1050" dirty="0">
                          <a:solidFill>
                            <a:schemeClr val="tx1"/>
                          </a:solidFill>
                          <a:latin typeface="Meiryo UI" panose="020B0604030504040204" pitchFamily="50" charset="-128"/>
                          <a:ea typeface="Meiryo UI" panose="020B0604030504040204" pitchFamily="50" charset="-128"/>
                        </a:rPr>
                        <a:t>所得</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n>
                            <a:noFill/>
                          </a:ln>
                          <a:solidFill>
                            <a:schemeClr val="tx1"/>
                          </a:solidFill>
                          <a:latin typeface="Meiryo UI" panose="020B0604030504040204" pitchFamily="50" charset="-128"/>
                          <a:ea typeface="Meiryo UI" panose="020B0604030504040204" pitchFamily="50" charset="-128"/>
                        </a:rPr>
                        <a:t>東京都と比べて低い</a:t>
                      </a:r>
                      <a:r>
                        <a:rPr kumimoji="1" lang="ja-JP" altLang="en-US" sz="1050" b="0">
                          <a:ln>
                            <a:noFill/>
                          </a:ln>
                          <a:solidFill>
                            <a:schemeClr val="tx1"/>
                          </a:solidFill>
                          <a:latin typeface="Meiryo UI" panose="020B0604030504040204" pitchFamily="50" charset="-128"/>
                          <a:ea typeface="Meiryo UI" panose="020B0604030504040204" pitchFamily="50" charset="-128"/>
                        </a:rPr>
                        <a:t>水準</a:t>
                      </a:r>
                      <a:r>
                        <a:rPr kumimoji="1" lang="ja-JP" altLang="en-US" sz="1050" b="0" smtClean="0">
                          <a:ln>
                            <a:noFill/>
                          </a:ln>
                          <a:solidFill>
                            <a:schemeClr val="tx1"/>
                          </a:solidFill>
                          <a:latin typeface="Meiryo UI" panose="020B0604030504040204" pitchFamily="50" charset="-128"/>
                          <a:ea typeface="Meiryo UI" panose="020B0604030504040204" pitchFamily="50" charset="-128"/>
                        </a:rPr>
                        <a:t>。</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204306576"/>
                  </a:ext>
                </a:extLst>
              </a:tr>
              <a:tr h="2340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一人当たり市民</a:t>
                      </a:r>
                      <a:r>
                        <a:rPr kumimoji="1" lang="ja-JP" altLang="en-US" sz="1050" dirty="0">
                          <a:solidFill>
                            <a:schemeClr val="tx1"/>
                          </a:solidFill>
                          <a:latin typeface="Meiryo UI" panose="020B0604030504040204" pitchFamily="50" charset="-128"/>
                          <a:ea typeface="Meiryo UI" panose="020B0604030504040204" pitchFamily="50" charset="-128"/>
                        </a:rPr>
                        <a:t>所得</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n>
                            <a:noFill/>
                          </a:ln>
                          <a:solidFill>
                            <a:schemeClr val="tx1"/>
                          </a:solidFill>
                          <a:latin typeface="Meiryo UI" panose="020B0604030504040204" pitchFamily="50" charset="-128"/>
                          <a:ea typeface="Meiryo UI" panose="020B0604030504040204" pitchFamily="50" charset="-128"/>
                        </a:rPr>
                        <a:t>政令指定都市（</a:t>
                      </a:r>
                      <a:r>
                        <a:rPr kumimoji="1" lang="en-US" altLang="ja-JP" sz="1050" b="0" dirty="0">
                          <a:ln>
                            <a:noFill/>
                          </a:ln>
                          <a:solidFill>
                            <a:schemeClr val="tx1"/>
                          </a:solidFill>
                          <a:latin typeface="Meiryo UI" panose="020B0604030504040204" pitchFamily="50" charset="-128"/>
                          <a:ea typeface="Meiryo UI" panose="020B0604030504040204" pitchFamily="50" charset="-128"/>
                        </a:rPr>
                        <a:t>20</a:t>
                      </a:r>
                      <a:r>
                        <a:rPr kumimoji="1" lang="ja-JP" altLang="en-US" sz="1050" b="0" dirty="0">
                          <a:ln>
                            <a:noFill/>
                          </a:ln>
                          <a:solidFill>
                            <a:schemeClr val="tx1"/>
                          </a:solidFill>
                          <a:latin typeface="Meiryo UI" panose="020B0604030504040204" pitchFamily="50" charset="-128"/>
                          <a:ea typeface="Meiryo UI" panose="020B0604030504040204" pitchFamily="50" charset="-128"/>
                        </a:rPr>
                        <a:t>市）では</a:t>
                      </a:r>
                      <a:r>
                        <a:rPr kumimoji="1" lang="ja-JP" altLang="en-US" sz="1050" b="1" dirty="0">
                          <a:ln>
                            <a:noFill/>
                          </a:ln>
                          <a:solidFill>
                            <a:schemeClr val="tx1"/>
                          </a:solidFill>
                          <a:latin typeface="Meiryo UI" panose="020B0604030504040204" pitchFamily="50" charset="-128"/>
                          <a:ea typeface="Meiryo UI" panose="020B0604030504040204" pitchFamily="50" charset="-128"/>
                        </a:rPr>
                        <a:t>高い水準を</a:t>
                      </a:r>
                      <a:r>
                        <a:rPr kumimoji="1" lang="ja-JP" altLang="en-US" sz="1050" b="1" dirty="0" smtClean="0">
                          <a:ln>
                            <a:noFill/>
                          </a:ln>
                          <a:solidFill>
                            <a:schemeClr val="tx1"/>
                          </a:solidFill>
                          <a:latin typeface="Meiryo UI" panose="020B0604030504040204" pitchFamily="50" charset="-128"/>
                          <a:ea typeface="Meiryo UI" panose="020B0604030504040204" pitchFamily="50" charset="-128"/>
                        </a:rPr>
                        <a:t>維持しており第１位</a:t>
                      </a:r>
                      <a:r>
                        <a:rPr kumimoji="1" lang="ja-JP" altLang="en-US" sz="1050" b="0" dirty="0">
                          <a:ln>
                            <a:noFill/>
                          </a:ln>
                          <a:solidFill>
                            <a:schemeClr val="tx1"/>
                          </a:solidFill>
                          <a:latin typeface="Meiryo UI" panose="020B0604030504040204" pitchFamily="50" charset="-128"/>
                          <a:ea typeface="Meiryo UI" panose="020B0604030504040204" pitchFamily="50" charset="-128"/>
                        </a:rPr>
                        <a:t>。</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174070"/>
                  </a:ext>
                </a:extLst>
              </a:tr>
              <a:tr h="432000">
                <a:tc>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教育・子育て</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ct val="10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学力テスト正答率</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小／算・国・理</a:t>
                      </a:r>
                      <a:r>
                        <a:rPr kumimoji="1" lang="en-US" altLang="ja-JP" sz="1050" dirty="0">
                          <a:solidFill>
                            <a:schemeClr val="tx1"/>
                          </a:solidFill>
                          <a:latin typeface="Meiryo UI" panose="020B0604030504040204" pitchFamily="50" charset="-128"/>
                          <a:ea typeface="Meiryo UI" panose="020B0604030504040204" pitchFamily="50" charset="-128"/>
                        </a:rPr>
                        <a:t>)</a:t>
                      </a:r>
                    </a:p>
                    <a:p>
                      <a:pPr marL="171450" indent="-171450">
                        <a:lnSpc>
                          <a:spcPct val="10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学力テスト正答率</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中／数・国・理）</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latin typeface="Meiryo UI" panose="020B0604030504040204" pitchFamily="50" charset="-128"/>
                          <a:ea typeface="Meiryo UI" panose="020B0604030504040204" pitchFamily="50" charset="-128"/>
                        </a:rPr>
                        <a:t>小学校、中学校ともに理科については、全国との差はあるが、</a:t>
                      </a:r>
                      <a:r>
                        <a:rPr kumimoji="1" lang="ja-JP" altLang="en-US" sz="1050" b="1" dirty="0">
                          <a:latin typeface="Meiryo UI" panose="020B0604030504040204" pitchFamily="50" charset="-128"/>
                          <a:ea typeface="Meiryo UI" panose="020B0604030504040204" pitchFamily="50" charset="-128"/>
                        </a:rPr>
                        <a:t>国語、算数、数学は概ね全国平均まで改善</a:t>
                      </a:r>
                      <a:r>
                        <a:rPr kumimoji="1" lang="ja-JP" altLang="en-US" sz="1050" dirty="0">
                          <a:latin typeface="Meiryo UI" panose="020B0604030504040204" pitchFamily="50" charset="-128"/>
                          <a:ea typeface="Meiryo UI" panose="020B0604030504040204" pitchFamily="50" charset="-128"/>
                        </a:rPr>
                        <a:t>。</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873556"/>
                  </a:ext>
                </a:extLst>
              </a:tr>
              <a:tr h="252000">
                <a:tc>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安全安心</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ct val="10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刑法犯と街頭犯罪（認知件数）</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100000"/>
                        </a:lnSpc>
                        <a:buFont typeface="Arial" panose="020B0604020202020204" pitchFamily="34" charset="0"/>
                        <a:buNone/>
                      </a:pPr>
                      <a:r>
                        <a:rPr lang="ja-JP" altLang="en-US" sz="1050" b="1" dirty="0">
                          <a:latin typeface="Meiryo UI" panose="020B0604030504040204" pitchFamily="50" charset="-128"/>
                          <a:ea typeface="Meiryo UI" panose="020B0604030504040204" pitchFamily="50" charset="-128"/>
                        </a:rPr>
                        <a:t>それぞれ対</a:t>
                      </a:r>
                      <a:r>
                        <a:rPr lang="en-US" altLang="ja-JP" sz="1050" b="1" dirty="0">
                          <a:latin typeface="Meiryo UI" panose="020B0604030504040204" pitchFamily="50" charset="-128"/>
                          <a:ea typeface="Meiryo UI" panose="020B0604030504040204" pitchFamily="50" charset="-128"/>
                        </a:rPr>
                        <a:t>2008</a:t>
                      </a:r>
                      <a:r>
                        <a:rPr lang="ja-JP" altLang="en-US" sz="1050" b="1" dirty="0">
                          <a:latin typeface="Meiryo UI" panose="020B0604030504040204" pitchFamily="50" charset="-128"/>
                          <a:ea typeface="Meiryo UI" panose="020B0604030504040204" pitchFamily="50" charset="-128"/>
                        </a:rPr>
                        <a:t>年比で</a:t>
                      </a:r>
                      <a:r>
                        <a:rPr lang="en-US" altLang="ja-JP" sz="1050" b="1" dirty="0">
                          <a:latin typeface="Meiryo UI" panose="020B0604030504040204" pitchFamily="50" charset="-128"/>
                          <a:ea typeface="Meiryo UI" panose="020B0604030504040204" pitchFamily="50" charset="-128"/>
                        </a:rPr>
                        <a:t>30%</a:t>
                      </a:r>
                      <a:r>
                        <a:rPr lang="ja-JP" altLang="en-US" sz="1050" b="1" dirty="0">
                          <a:latin typeface="Meiryo UI" panose="020B0604030504040204" pitchFamily="50" charset="-128"/>
                          <a:ea typeface="Meiryo UI" panose="020B0604030504040204" pitchFamily="50" charset="-128"/>
                        </a:rPr>
                        <a:t>以下に減少</a:t>
                      </a:r>
                      <a:r>
                        <a:rPr lang="ja-JP" altLang="en-US" sz="1050" dirty="0">
                          <a:latin typeface="Meiryo UI" panose="020B0604030504040204" pitchFamily="50" charset="-128"/>
                          <a:ea typeface="Meiryo UI" panose="020B0604030504040204" pitchFamily="50" charset="-128"/>
                        </a:rPr>
                        <a:t>。</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34000">
                <a:tc rowSpan="2">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インバウンド</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ct val="10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来阪外国人旅行者数</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a:lnSpc>
                          <a:spcPct val="100000"/>
                        </a:lnSpc>
                        <a:buFont typeface="Arial" panose="020B0604020202020204" pitchFamily="34" charset="0"/>
                        <a:buNone/>
                      </a:pPr>
                      <a:r>
                        <a:rPr kumimoji="1" lang="en-US" altLang="ja-JP" sz="1050" b="1" dirty="0">
                          <a:solidFill>
                            <a:schemeClr val="tx1"/>
                          </a:solidFill>
                          <a:latin typeface="Meiryo UI" panose="020B0604030504040204" pitchFamily="50" charset="-128"/>
                          <a:ea typeface="Meiryo UI" panose="020B0604030504040204" pitchFamily="50" charset="-128"/>
                        </a:rPr>
                        <a:t>2019</a:t>
                      </a:r>
                      <a:r>
                        <a:rPr kumimoji="1" lang="ja-JP" altLang="en-US" sz="1050" b="1" dirty="0">
                          <a:solidFill>
                            <a:schemeClr val="tx1"/>
                          </a:solidFill>
                          <a:latin typeface="Meiryo UI" panose="020B0604030504040204" pitchFamily="50" charset="-128"/>
                          <a:ea typeface="Meiryo UI" panose="020B0604030504040204" pitchFamily="50" charset="-128"/>
                        </a:rPr>
                        <a:t>年に対</a:t>
                      </a:r>
                      <a:r>
                        <a:rPr kumimoji="1" lang="en-US" altLang="ja-JP" sz="1050" b="1" dirty="0">
                          <a:solidFill>
                            <a:schemeClr val="tx1"/>
                          </a:solidFill>
                          <a:latin typeface="Meiryo UI" panose="020B0604030504040204" pitchFamily="50" charset="-128"/>
                          <a:ea typeface="Meiryo UI" panose="020B0604030504040204" pitchFamily="50" charset="-128"/>
                        </a:rPr>
                        <a:t>2011</a:t>
                      </a:r>
                      <a:r>
                        <a:rPr kumimoji="1" lang="ja-JP" altLang="en-US" sz="1050" b="1" dirty="0">
                          <a:solidFill>
                            <a:schemeClr val="tx1"/>
                          </a:solidFill>
                          <a:latin typeface="Meiryo UI" panose="020B0604030504040204" pitchFamily="50" charset="-128"/>
                          <a:ea typeface="Meiryo UI" panose="020B0604030504040204" pitchFamily="50" charset="-128"/>
                        </a:rPr>
                        <a:t>年比で</a:t>
                      </a:r>
                      <a:r>
                        <a:rPr kumimoji="1" lang="en-US" altLang="ja-JP" sz="1050" b="1" dirty="0">
                          <a:solidFill>
                            <a:schemeClr val="tx1"/>
                          </a:solidFill>
                          <a:latin typeface="Meiryo UI" panose="020B0604030504040204" pitchFamily="50" charset="-128"/>
                          <a:ea typeface="Meiryo UI" panose="020B0604030504040204" pitchFamily="50" charset="-128"/>
                        </a:rPr>
                        <a:t>7</a:t>
                      </a:r>
                      <a:r>
                        <a:rPr kumimoji="1" lang="ja-JP" altLang="en-US" sz="1050" b="1" dirty="0">
                          <a:solidFill>
                            <a:schemeClr val="tx1"/>
                          </a:solidFill>
                          <a:latin typeface="Meiryo UI" panose="020B0604030504040204" pitchFamily="50" charset="-128"/>
                          <a:ea typeface="Meiryo UI" panose="020B0604030504040204" pitchFamily="50" charset="-128"/>
                        </a:rPr>
                        <a:t>倍</a:t>
                      </a: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1,231</a:t>
                      </a:r>
                      <a:r>
                        <a:rPr kumimoji="1" lang="ja-JP" altLang="en-US" sz="1050" b="0" dirty="0">
                          <a:solidFill>
                            <a:schemeClr val="tx1"/>
                          </a:solidFill>
                          <a:latin typeface="Meiryo UI" panose="020B0604030504040204" pitchFamily="50" charset="-128"/>
                          <a:ea typeface="Meiryo UI" panose="020B0604030504040204" pitchFamily="50" charset="-128"/>
                        </a:rPr>
                        <a:t>万人）。</a:t>
                      </a:r>
                      <a:r>
                        <a:rPr kumimoji="1" lang="en-US" altLang="ja-JP" sz="800" b="0" dirty="0">
                          <a:solidFill>
                            <a:schemeClr val="tx1"/>
                          </a:solidFill>
                          <a:latin typeface="Meiryo UI" panose="020B0604030504040204" pitchFamily="50" charset="-128"/>
                          <a:ea typeface="Meiryo UI" panose="020B0604030504040204" pitchFamily="50" charset="-128"/>
                        </a:rPr>
                        <a:t>※2020</a:t>
                      </a:r>
                      <a:r>
                        <a:rPr kumimoji="1" lang="ja-JP" altLang="en-US" sz="800" b="0" dirty="0">
                          <a:solidFill>
                            <a:schemeClr val="tx1"/>
                          </a:solidFill>
                          <a:latin typeface="Meiryo UI" panose="020B0604030504040204" pitchFamily="50" charset="-128"/>
                          <a:ea typeface="Meiryo UI" panose="020B0604030504040204" pitchFamily="50" charset="-128"/>
                        </a:rPr>
                        <a:t>年以降は調査結果なし。</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21"/>
                  </a:ext>
                </a:extLst>
              </a:tr>
              <a:tr h="234000">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ct val="10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訪日外国人の旅行消費単価</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b="1" dirty="0">
                          <a:solidFill>
                            <a:schemeClr val="tx1"/>
                          </a:solidFill>
                          <a:latin typeface="Meiryo UI" panose="020B0604030504040204" pitchFamily="50" charset="-128"/>
                          <a:ea typeface="Meiryo UI" panose="020B0604030504040204" pitchFamily="50" charset="-128"/>
                        </a:rPr>
                        <a:t>2019</a:t>
                      </a:r>
                      <a:r>
                        <a:rPr kumimoji="1" lang="ja-JP" altLang="en-US" sz="1050" b="1" dirty="0">
                          <a:solidFill>
                            <a:schemeClr val="tx1"/>
                          </a:solidFill>
                          <a:latin typeface="Meiryo UI" panose="020B0604030504040204" pitchFamily="50" charset="-128"/>
                          <a:ea typeface="Meiryo UI" panose="020B0604030504040204" pitchFamily="50" charset="-128"/>
                        </a:rPr>
                        <a:t>年は</a:t>
                      </a:r>
                      <a:r>
                        <a:rPr kumimoji="1" lang="en-US" altLang="ja-JP" sz="1050" b="1" dirty="0">
                          <a:solidFill>
                            <a:schemeClr val="tx1"/>
                          </a:solidFill>
                          <a:latin typeface="Meiryo UI" panose="020B0604030504040204" pitchFamily="50" charset="-128"/>
                          <a:ea typeface="Meiryo UI" panose="020B0604030504040204" pitchFamily="50" charset="-128"/>
                        </a:rPr>
                        <a:t>63,889</a:t>
                      </a:r>
                      <a:r>
                        <a:rPr kumimoji="1" lang="ja-JP" altLang="en-US" sz="1050" b="1" dirty="0">
                          <a:solidFill>
                            <a:schemeClr val="tx1"/>
                          </a:solidFill>
                          <a:latin typeface="Meiryo UI" panose="020B0604030504040204" pitchFamily="50" charset="-128"/>
                          <a:ea typeface="Meiryo UI" panose="020B0604030504040204" pitchFamily="50" charset="-128"/>
                        </a:rPr>
                        <a:t>円と上昇。</a:t>
                      </a:r>
                      <a:r>
                        <a:rPr kumimoji="1" lang="ja-JP" altLang="en-US" sz="1050" b="0" dirty="0">
                          <a:solidFill>
                            <a:schemeClr val="tx1"/>
                          </a:solidFill>
                          <a:latin typeface="Meiryo UI" panose="020B0604030504040204" pitchFamily="50" charset="-128"/>
                          <a:ea typeface="Meiryo UI" panose="020B0604030504040204" pitchFamily="50" charset="-128"/>
                        </a:rPr>
                        <a:t>一方で東京都とは大きく開きがある状況</a:t>
                      </a:r>
                      <a:r>
                        <a:rPr kumimoji="1" lang="ja-JP" altLang="en-US" sz="1000" b="0" dirty="0">
                          <a:solidFill>
                            <a:schemeClr val="tx1"/>
                          </a:solidFill>
                          <a:latin typeface="Meiryo UI" panose="020B0604030504040204" pitchFamily="50" charset="-128"/>
                          <a:ea typeface="Meiryo UI" panose="020B0604030504040204" pitchFamily="50" charset="-128"/>
                        </a:rPr>
                        <a:t>。</a:t>
                      </a:r>
                      <a:r>
                        <a:rPr kumimoji="1" lang="en-US" altLang="ja-JP" sz="750" b="0" dirty="0">
                          <a:solidFill>
                            <a:schemeClr val="tx1"/>
                          </a:solidFill>
                          <a:latin typeface="Meiryo UI" panose="020B0604030504040204" pitchFamily="50" charset="-128"/>
                          <a:ea typeface="Meiryo UI" panose="020B0604030504040204" pitchFamily="50" charset="-128"/>
                        </a:rPr>
                        <a:t>※2020</a:t>
                      </a:r>
                      <a:r>
                        <a:rPr kumimoji="1" lang="ja-JP" altLang="en-US" sz="750" b="0" dirty="0">
                          <a:solidFill>
                            <a:schemeClr val="tx1"/>
                          </a:solidFill>
                          <a:latin typeface="Meiryo UI" panose="020B0604030504040204" pitchFamily="50" charset="-128"/>
                          <a:ea typeface="Meiryo UI" panose="020B0604030504040204" pitchFamily="50" charset="-128"/>
                        </a:rPr>
                        <a:t>年以降は調査結果なし</a:t>
                      </a:r>
                      <a:r>
                        <a:rPr kumimoji="1" lang="ja-JP" altLang="en-US" sz="7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7077774"/>
                  </a:ext>
                </a:extLst>
              </a:tr>
              <a:tr h="234000">
                <a:tc rowSpan="3">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世界都市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ランキング</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ct val="10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最も住みやすい都市ランキング</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050" dirty="0">
                          <a:latin typeface="Meiryo UI" panose="020B0604030504040204" pitchFamily="50" charset="-128"/>
                          <a:ea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rPr>
                        <a:t>年</a:t>
                      </a:r>
                      <a:r>
                        <a:rPr lang="ja-JP" altLang="en-US" sz="1050" dirty="0" smtClean="0">
                          <a:latin typeface="Meiryo UI" panose="020B0604030504040204" pitchFamily="50" charset="-128"/>
                          <a:ea typeface="Meiryo UI" panose="020B0604030504040204" pitchFamily="50" charset="-128"/>
                        </a:rPr>
                        <a:t>に２位</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2022</a:t>
                      </a:r>
                      <a:r>
                        <a:rPr lang="ja-JP" altLang="en-US" sz="1050" dirty="0">
                          <a:latin typeface="Meiryo UI" panose="020B0604030504040204" pitchFamily="50" charset="-128"/>
                          <a:ea typeface="Meiryo UI" panose="020B0604030504040204" pitchFamily="50" charset="-128"/>
                        </a:rPr>
                        <a:t>年に</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10798935"/>
                  </a:ext>
                </a:extLst>
              </a:tr>
              <a:tr h="234000">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ct val="10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安全な都市ランキング</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dirty="0">
                          <a:latin typeface="Meiryo UI" panose="020B0604030504040204" pitchFamily="50" charset="-128"/>
                          <a:ea typeface="Meiryo UI" panose="020B0604030504040204" pitchFamily="50" charset="-128"/>
                        </a:rPr>
                        <a:t>2019</a:t>
                      </a:r>
                      <a:r>
                        <a:rPr kumimoji="1" lang="ja-JP" altLang="en-US" sz="1050" dirty="0">
                          <a:latin typeface="Meiryo UI" panose="020B0604030504040204" pitchFamily="50" charset="-128"/>
                          <a:ea typeface="Meiryo UI" panose="020B0604030504040204" pitchFamily="50" charset="-128"/>
                        </a:rPr>
                        <a:t>年に３位、</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年に</a:t>
                      </a:r>
                      <a:r>
                        <a:rPr kumimoji="1" lang="en-US" altLang="ja-JP" sz="1050" dirty="0">
                          <a:latin typeface="Meiryo UI" panose="020B0604030504040204" pitchFamily="50" charset="-128"/>
                          <a:ea typeface="Meiryo UI" panose="020B0604030504040204" pitchFamily="50" charset="-128"/>
                        </a:rPr>
                        <a:t>17</a:t>
                      </a:r>
                      <a:r>
                        <a:rPr kumimoji="1" lang="ja-JP" altLang="en-US" sz="1050" dirty="0">
                          <a:latin typeface="Meiryo UI" panose="020B0604030504040204" pitchFamily="50" charset="-128"/>
                          <a:ea typeface="Meiryo UI" panose="020B0604030504040204" pitchFamily="50" charset="-128"/>
                        </a:rPr>
                        <a:t>位。</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083184284"/>
                  </a:ext>
                </a:extLst>
              </a:tr>
              <a:tr h="234000">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ct val="10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都市総合ランキング</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年に</a:t>
                      </a:r>
                      <a:r>
                        <a:rPr kumimoji="1" lang="en-US" altLang="ja-JP" sz="1050" dirty="0">
                          <a:latin typeface="Meiryo UI" panose="020B0604030504040204" pitchFamily="50" charset="-128"/>
                          <a:ea typeface="Meiryo UI" panose="020B0604030504040204" pitchFamily="50" charset="-128"/>
                        </a:rPr>
                        <a:t>36</a:t>
                      </a:r>
                      <a:r>
                        <a:rPr kumimoji="1" lang="ja-JP" altLang="en-US" sz="1050" dirty="0">
                          <a:latin typeface="Meiryo UI" panose="020B0604030504040204" pitchFamily="50" charset="-128"/>
                          <a:ea typeface="Meiryo UI" panose="020B0604030504040204" pitchFamily="50" charset="-128"/>
                        </a:rPr>
                        <a:t>位、</a:t>
                      </a: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年に</a:t>
                      </a:r>
                      <a:r>
                        <a:rPr kumimoji="1" lang="en-US" altLang="ja-JP" sz="1050" dirty="0">
                          <a:latin typeface="Meiryo UI" panose="020B0604030504040204" pitchFamily="50" charset="-128"/>
                          <a:ea typeface="Meiryo UI" panose="020B0604030504040204" pitchFamily="50" charset="-128"/>
                        </a:rPr>
                        <a:t>37</a:t>
                      </a:r>
                      <a:r>
                        <a:rPr kumimoji="1" lang="ja-JP" altLang="en-US" sz="1050" dirty="0">
                          <a:latin typeface="Meiryo UI" panose="020B0604030504040204" pitchFamily="50" charset="-128"/>
                          <a:ea typeface="Meiryo UI" panose="020B0604030504040204" pitchFamily="50" charset="-128"/>
                        </a:rPr>
                        <a:t>位。</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056785"/>
                  </a:ext>
                </a:extLst>
              </a:tr>
              <a:tr h="720000">
                <a:tc rowSpan="2">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府市財政</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ct val="15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大阪府の財政</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地方債残高：</a:t>
                      </a:r>
                      <a:r>
                        <a:rPr kumimoji="1" lang="ja-JP" altLang="en-US" sz="1050" dirty="0">
                          <a:latin typeface="Meiryo UI" panose="020B0604030504040204" pitchFamily="50" charset="-128"/>
                          <a:ea typeface="Meiryo UI" panose="020B0604030504040204" pitchFamily="50" charset="-128"/>
                        </a:rPr>
                        <a:t>地方交付税の代替措置たる臨時財政対策債等を除けば、</a:t>
                      </a:r>
                      <a:r>
                        <a:rPr lang="en-US" altLang="ja-JP" sz="1050" dirty="0">
                          <a:latin typeface="Meiryo UI" panose="020B0604030504040204" pitchFamily="50" charset="-128"/>
                          <a:ea typeface="Meiryo UI" panose="020B0604030504040204" pitchFamily="50" charset="-128"/>
                        </a:rPr>
                        <a:t>1.3</a:t>
                      </a:r>
                      <a:r>
                        <a:rPr kumimoji="1" lang="ja-JP" altLang="en-US" sz="1050" dirty="0">
                          <a:latin typeface="Meiryo UI" panose="020B0604030504040204" pitchFamily="50" charset="-128"/>
                          <a:ea typeface="Meiryo UI" panose="020B0604030504040204" pitchFamily="50" charset="-128"/>
                        </a:rPr>
                        <a:t>兆円減。</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dirty="0">
                          <a:latin typeface="Meiryo UI" panose="020B0604030504040204" pitchFamily="50" charset="-128"/>
                          <a:ea typeface="Meiryo UI" panose="020B0604030504040204" pitchFamily="50" charset="-128"/>
                        </a:rPr>
                        <a:t>将来負担比率：</a:t>
                      </a:r>
                      <a:r>
                        <a:rPr kumimoji="1" lang="en-US" altLang="ja-JP" sz="1050" dirty="0">
                          <a:latin typeface="Meiryo UI" panose="020B0604030504040204" pitchFamily="50" charset="-128"/>
                          <a:ea typeface="Meiryo UI" panose="020B0604030504040204" pitchFamily="50" charset="-128"/>
                        </a:rPr>
                        <a:t>2008</a:t>
                      </a:r>
                      <a:r>
                        <a:rPr kumimoji="1" lang="ja-JP" altLang="en-US" sz="1050" dirty="0">
                          <a:latin typeface="Meiryo UI" panose="020B0604030504040204" pitchFamily="50" charset="-128"/>
                          <a:ea typeface="Meiryo UI" panose="020B0604030504040204" pitchFamily="50" charset="-128"/>
                        </a:rPr>
                        <a:t>年度から</a:t>
                      </a:r>
                      <a:r>
                        <a:rPr kumimoji="1" lang="en-US" altLang="ja-JP" sz="1050" dirty="0">
                          <a:latin typeface="Meiryo UI" panose="020B0604030504040204" pitchFamily="50" charset="-128"/>
                          <a:ea typeface="Meiryo UI" panose="020B0604030504040204" pitchFamily="50" charset="-128"/>
                        </a:rPr>
                        <a:t>136</a:t>
                      </a:r>
                      <a:r>
                        <a:rPr kumimoji="1" lang="ja-JP" altLang="en-US" sz="1050" dirty="0">
                          <a:latin typeface="Meiryo UI" panose="020B0604030504040204" pitchFamily="50" charset="-128"/>
                          <a:ea typeface="Meiryo UI" panose="020B0604030504040204" pitchFamily="50" charset="-128"/>
                        </a:rPr>
                        <a:t>ポイント改善。</a:t>
                      </a:r>
                      <a:r>
                        <a:rPr kumimoji="1" lang="en-US" altLang="ja-JP" sz="1050" dirty="0">
                          <a:latin typeface="Meiryo UI" panose="020B0604030504040204" pitchFamily="50" charset="-128"/>
                          <a:ea typeface="Meiryo UI" panose="020B0604030504040204" pitchFamily="50" charset="-128"/>
                        </a:rPr>
                        <a:t>2019</a:t>
                      </a:r>
                      <a:r>
                        <a:rPr kumimoji="1" lang="ja-JP" altLang="en-US" sz="1050" dirty="0">
                          <a:latin typeface="Meiryo UI" panose="020B0604030504040204" pitchFamily="50" charset="-128"/>
                          <a:ea typeface="Meiryo UI" panose="020B0604030504040204" pitchFamily="50" charset="-128"/>
                        </a:rPr>
                        <a:t>年度から全国平均を下回る。</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dirty="0">
                          <a:latin typeface="Meiryo UI" panose="020B0604030504040204" pitchFamily="50" charset="-128"/>
                          <a:ea typeface="Meiryo UI" panose="020B0604030504040204" pitchFamily="50" charset="-128"/>
                        </a:rPr>
                        <a:t>実質公債費比率：</a:t>
                      </a:r>
                      <a:r>
                        <a:rPr kumimoji="1" lang="en-US" altLang="ja-JP" sz="1050" dirty="0">
                          <a:latin typeface="Meiryo UI" panose="020B0604030504040204" pitchFamily="50" charset="-128"/>
                          <a:ea typeface="Meiryo UI" panose="020B0604030504040204" pitchFamily="50" charset="-128"/>
                        </a:rPr>
                        <a:t>2015</a:t>
                      </a:r>
                      <a:r>
                        <a:rPr kumimoji="1" lang="ja-JP" altLang="en-US" sz="1050" dirty="0">
                          <a:latin typeface="Meiryo UI" panose="020B0604030504040204" pitchFamily="50" charset="-128"/>
                          <a:ea typeface="Meiryo UI" panose="020B0604030504040204" pitchFamily="50" charset="-128"/>
                        </a:rPr>
                        <a:t>年度の</a:t>
                      </a:r>
                      <a:r>
                        <a:rPr kumimoji="1" lang="en-US" altLang="ja-JP" sz="1050" dirty="0">
                          <a:latin typeface="Meiryo UI" panose="020B0604030504040204" pitchFamily="50" charset="-128"/>
                          <a:ea typeface="Meiryo UI" panose="020B0604030504040204" pitchFamily="50" charset="-128"/>
                        </a:rPr>
                        <a:t>19.4</a:t>
                      </a:r>
                      <a:r>
                        <a:rPr kumimoji="1" lang="ja-JP" altLang="en-US" sz="1050" dirty="0">
                          <a:latin typeface="Meiryo UI" panose="020B0604030504040204" pitchFamily="50" charset="-128"/>
                          <a:ea typeface="Meiryo UI" panose="020B0604030504040204" pitchFamily="50" charset="-128"/>
                        </a:rPr>
                        <a:t>％をピークに</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年度は</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年度は</a:t>
                      </a:r>
                      <a:r>
                        <a:rPr kumimoji="1" lang="en-US" altLang="ja-JP" sz="1050" dirty="0">
                          <a:latin typeface="Meiryo UI" panose="020B0604030504040204" pitchFamily="50" charset="-128"/>
                          <a:ea typeface="Meiryo UI" panose="020B0604030504040204" pitchFamily="50" charset="-128"/>
                        </a:rPr>
                        <a:t>12.2</a:t>
                      </a:r>
                      <a:r>
                        <a:rPr kumimoji="1" lang="ja-JP" altLang="en-US" sz="1050" dirty="0">
                          <a:latin typeface="Meiryo UI" panose="020B0604030504040204" pitchFamily="50" charset="-128"/>
                          <a:ea typeface="Meiryo UI" panose="020B0604030504040204" pitchFamily="50" charset="-128"/>
                        </a:rPr>
                        <a:t>％まで減少。</a:t>
                      </a:r>
                      <a:endParaRPr kumimoji="1" lang="en-US" altLang="ja-JP" sz="104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経常収支比率：府税収入の増などにより</a:t>
                      </a:r>
                      <a:r>
                        <a:rPr kumimoji="1" lang="en-US" altLang="ja-JP" sz="1050" b="0" dirty="0">
                          <a:solidFill>
                            <a:schemeClr val="tx1"/>
                          </a:solidFill>
                          <a:latin typeface="Meiryo UI" panose="020B0604030504040204" pitchFamily="50" charset="-128"/>
                          <a:ea typeface="Meiryo UI" panose="020B0604030504040204" pitchFamily="50" charset="-128"/>
                        </a:rPr>
                        <a:t>2020</a:t>
                      </a:r>
                      <a:r>
                        <a:rPr kumimoji="1" lang="ja-JP" altLang="en-US" sz="1050" b="0" dirty="0">
                          <a:solidFill>
                            <a:schemeClr val="tx1"/>
                          </a:solidFill>
                          <a:latin typeface="Meiryo UI" panose="020B0604030504040204" pitchFamily="50" charset="-128"/>
                          <a:ea typeface="Meiryo UI" panose="020B0604030504040204" pitchFamily="50" charset="-128"/>
                        </a:rPr>
                        <a:t>年度と比べ</a:t>
                      </a:r>
                      <a:r>
                        <a:rPr kumimoji="1" lang="en-US" altLang="ja-JP" sz="1050" b="0" dirty="0">
                          <a:solidFill>
                            <a:schemeClr val="tx1"/>
                          </a:solidFill>
                          <a:latin typeface="Meiryo UI" panose="020B0604030504040204" pitchFamily="50" charset="-128"/>
                          <a:ea typeface="Meiryo UI" panose="020B0604030504040204" pitchFamily="50" charset="-128"/>
                        </a:rPr>
                        <a:t>13.7</a:t>
                      </a:r>
                      <a:r>
                        <a:rPr kumimoji="1" lang="ja-JP" altLang="en-US" sz="1050" b="0" dirty="0">
                          <a:solidFill>
                            <a:schemeClr val="tx1"/>
                          </a:solidFill>
                          <a:latin typeface="Meiryo UI" panose="020B0604030504040204" pitchFamily="50" charset="-128"/>
                          <a:ea typeface="Meiryo UI" panose="020B0604030504040204" pitchFamily="50" charset="-128"/>
                        </a:rPr>
                        <a:t>ポイント回復（</a:t>
                      </a:r>
                      <a:r>
                        <a:rPr kumimoji="1" lang="en-US" altLang="ja-JP" sz="1050" b="0" dirty="0">
                          <a:solidFill>
                            <a:schemeClr val="tx1"/>
                          </a:solidFill>
                          <a:latin typeface="Meiryo UI" panose="020B0604030504040204" pitchFamily="50" charset="-128"/>
                          <a:ea typeface="Meiryo UI" panose="020B0604030504040204" pitchFamily="50" charset="-128"/>
                        </a:rPr>
                        <a:t>87.1</a:t>
                      </a:r>
                      <a:r>
                        <a:rPr kumimoji="1" lang="ja-JP" altLang="en-US" sz="1050" b="0" dirty="0">
                          <a:solidFill>
                            <a:schemeClr val="tx1"/>
                          </a:solidFill>
                          <a:latin typeface="Meiryo UI" panose="020B0604030504040204" pitchFamily="50" charset="-128"/>
                          <a:ea typeface="Meiryo UI" panose="020B0604030504040204" pitchFamily="50" charset="-128"/>
                        </a:rPr>
                        <a:t>％）。</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財政調整基金：</a:t>
                      </a:r>
                      <a:r>
                        <a:rPr kumimoji="1" lang="ja-JP" altLang="en-US" sz="1050" dirty="0">
                          <a:latin typeface="Meiryo UI" panose="020B0604030504040204" pitchFamily="50" charset="-128"/>
                          <a:ea typeface="Meiryo UI" panose="020B0604030504040204" pitchFamily="50" charset="-128"/>
                        </a:rPr>
                        <a:t>残高は</a:t>
                      </a:r>
                      <a:r>
                        <a:rPr kumimoji="1" lang="en-US" altLang="ja-JP" sz="1050" dirty="0">
                          <a:latin typeface="Meiryo UI" panose="020B0604030504040204" pitchFamily="50" charset="-128"/>
                          <a:ea typeface="Meiryo UI" panose="020B0604030504040204" pitchFamily="50" charset="-128"/>
                        </a:rPr>
                        <a:t>2008</a:t>
                      </a:r>
                      <a:r>
                        <a:rPr kumimoji="1" lang="ja-JP" altLang="en-US" sz="1050" dirty="0">
                          <a:latin typeface="Meiryo UI" panose="020B0604030504040204" pitchFamily="50" charset="-128"/>
                          <a:ea typeface="Meiryo UI" panose="020B0604030504040204" pitchFamily="50" charset="-128"/>
                        </a:rPr>
                        <a:t>年</a:t>
                      </a:r>
                      <a:r>
                        <a:rPr lang="ja-JP" altLang="en-US" sz="1050" dirty="0">
                          <a:latin typeface="Meiryo UI" panose="020B0604030504040204" pitchFamily="50" charset="-128"/>
                          <a:ea typeface="Meiryo UI" panose="020B0604030504040204" pitchFamily="50" charset="-128"/>
                        </a:rPr>
                        <a:t>度</a:t>
                      </a:r>
                      <a:r>
                        <a:rPr lang="en-US" altLang="ja-JP" sz="1050" dirty="0">
                          <a:latin typeface="Meiryo UI" panose="020B0604030504040204" pitchFamily="50" charset="-128"/>
                          <a:ea typeface="Meiryo UI" panose="020B0604030504040204" pitchFamily="50" charset="-128"/>
                        </a:rPr>
                        <a:t>383</a:t>
                      </a:r>
                      <a:r>
                        <a:rPr lang="ja-JP" altLang="en-US" sz="1050" dirty="0">
                          <a:latin typeface="Meiryo UI" panose="020B0604030504040204" pitchFamily="50" charset="-128"/>
                          <a:ea typeface="Meiryo UI" panose="020B0604030504040204" pitchFamily="50" charset="-128"/>
                        </a:rPr>
                        <a:t>億円から</a:t>
                      </a:r>
                      <a:r>
                        <a:rPr lang="en-US" altLang="ja-JP" sz="1050" dirty="0">
                          <a:latin typeface="Meiryo UI" panose="020B0604030504040204" pitchFamily="50" charset="-128"/>
                          <a:ea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rPr>
                        <a:t>年度</a:t>
                      </a:r>
                      <a:r>
                        <a:rPr lang="en-US" altLang="ja-JP" sz="1050" dirty="0">
                          <a:latin typeface="Meiryo UI" panose="020B0604030504040204" pitchFamily="50" charset="-128"/>
                          <a:ea typeface="Meiryo UI" panose="020B0604030504040204" pitchFamily="50" charset="-128"/>
                        </a:rPr>
                        <a:t>2,037</a:t>
                      </a:r>
                      <a:r>
                        <a:rPr kumimoji="1" lang="ja-JP" altLang="en-US" sz="1050" dirty="0">
                          <a:latin typeface="Meiryo UI" panose="020B0604030504040204" pitchFamily="50" charset="-128"/>
                          <a:ea typeface="Meiryo UI" panose="020B0604030504040204" pitchFamily="50" charset="-128"/>
                        </a:rPr>
                        <a:t>億円と確保。</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減債基金：財源不足を補うために借り入れた</a:t>
                      </a:r>
                      <a:r>
                        <a:rPr kumimoji="1" lang="en-US" altLang="ja-JP" sz="1050" b="0" dirty="0">
                          <a:solidFill>
                            <a:schemeClr val="tx1"/>
                          </a:solidFill>
                          <a:latin typeface="Meiryo UI" panose="020B0604030504040204" pitchFamily="50" charset="-128"/>
                          <a:ea typeface="Meiryo UI" panose="020B0604030504040204" pitchFamily="50" charset="-128"/>
                        </a:rPr>
                        <a:t>5,202</a:t>
                      </a:r>
                      <a:r>
                        <a:rPr kumimoji="1" lang="ja-JP" altLang="en-US" sz="1050" b="0" dirty="0">
                          <a:solidFill>
                            <a:schemeClr val="tx1"/>
                          </a:solidFill>
                          <a:latin typeface="Meiryo UI" panose="020B0604030504040204" pitchFamily="50" charset="-128"/>
                          <a:ea typeface="Meiryo UI" panose="020B0604030504040204" pitchFamily="50" charset="-128"/>
                        </a:rPr>
                        <a:t>億円について</a:t>
                      </a:r>
                      <a:r>
                        <a:rPr kumimoji="1" lang="en-US" altLang="ja-JP" sz="1050" b="0" dirty="0">
                          <a:solidFill>
                            <a:schemeClr val="tx1"/>
                          </a:solidFill>
                          <a:latin typeface="Meiryo UI" panose="020B0604030504040204" pitchFamily="50" charset="-128"/>
                          <a:ea typeface="Meiryo UI" panose="020B0604030504040204" pitchFamily="50" charset="-128"/>
                        </a:rPr>
                        <a:t>2009</a:t>
                      </a:r>
                      <a:r>
                        <a:rPr kumimoji="1" lang="ja-JP" altLang="en-US" sz="1050" b="0" dirty="0">
                          <a:solidFill>
                            <a:schemeClr val="tx1"/>
                          </a:solidFill>
                          <a:latin typeface="Meiryo UI" panose="020B0604030504040204" pitchFamily="50" charset="-128"/>
                          <a:ea typeface="Meiryo UI" panose="020B0604030504040204" pitchFamily="50" charset="-128"/>
                        </a:rPr>
                        <a:t>年度から計画的に復元。</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53553548"/>
                  </a:ext>
                </a:extLst>
              </a:tr>
              <a:tr h="720000">
                <a:tc vMerge="1">
                  <a:txBody>
                    <a:bodyPr/>
                    <a:lstStyle/>
                    <a:p>
                      <a:endParaRPr kumimoji="1" lang="ja-JP" altLang="en-US"/>
                    </a:p>
                  </a:txBody>
                  <a:tcPr/>
                </a:tc>
                <a:tc>
                  <a:txBody>
                    <a:bodyPr/>
                    <a:lstStyle/>
                    <a:p>
                      <a:pPr marL="171450" indent="-171450">
                        <a:lnSpc>
                          <a:spcPct val="15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大阪市の財政</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地方債残高</a:t>
                      </a:r>
                      <a:r>
                        <a:rPr kumimoji="1" lang="ja-JP" altLang="en-US" sz="1050" b="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地方交付税の代替措置たる臨時財政対策債を除けば、</a:t>
                      </a:r>
                      <a:r>
                        <a:rPr kumimoji="1" lang="en-US" altLang="ja-JP" sz="1050" dirty="0" smtClean="0">
                          <a:latin typeface="Meiryo UI" panose="020B0604030504040204" pitchFamily="50" charset="-128"/>
                          <a:ea typeface="Meiryo UI" panose="020B0604030504040204" pitchFamily="50" charset="-128"/>
                        </a:rPr>
                        <a:t>2.7</a:t>
                      </a:r>
                      <a:r>
                        <a:rPr kumimoji="1" lang="ja-JP" altLang="en-US" sz="1050" dirty="0" smtClean="0">
                          <a:latin typeface="Meiryo UI" panose="020B0604030504040204" pitchFamily="50" charset="-128"/>
                          <a:ea typeface="Meiryo UI" panose="020B0604030504040204" pitchFamily="50" charset="-128"/>
                        </a:rPr>
                        <a:t>兆円減</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将来負担比率：</a:t>
                      </a:r>
                      <a:r>
                        <a:rPr kumimoji="1" lang="en-US" altLang="ja-JP" sz="1050" b="0" dirty="0">
                          <a:solidFill>
                            <a:schemeClr val="tx1"/>
                          </a:solidFill>
                          <a:latin typeface="Meiryo UI" panose="020B0604030504040204" pitchFamily="50" charset="-128"/>
                          <a:ea typeface="Meiryo UI" panose="020B0604030504040204" pitchFamily="50" charset="-128"/>
                        </a:rPr>
                        <a:t>2008</a:t>
                      </a:r>
                      <a:r>
                        <a:rPr kumimoji="1" lang="ja-JP" altLang="en-US" sz="1050" b="0" dirty="0">
                          <a:solidFill>
                            <a:schemeClr val="tx1"/>
                          </a:solidFill>
                          <a:latin typeface="Meiryo UI" panose="020B0604030504040204" pitchFamily="50" charset="-128"/>
                          <a:ea typeface="Meiryo UI" panose="020B0604030504040204" pitchFamily="50" charset="-128"/>
                        </a:rPr>
                        <a:t>年度から</a:t>
                      </a:r>
                      <a:r>
                        <a:rPr kumimoji="1" lang="en-US" altLang="ja-JP" sz="1050" b="0" dirty="0">
                          <a:solidFill>
                            <a:schemeClr val="tx1"/>
                          </a:solidFill>
                          <a:latin typeface="Meiryo UI" panose="020B0604030504040204" pitchFamily="50" charset="-128"/>
                          <a:ea typeface="Meiryo UI" panose="020B0604030504040204" pitchFamily="50" charset="-128"/>
                        </a:rPr>
                        <a:t>240.4</a:t>
                      </a:r>
                      <a:r>
                        <a:rPr kumimoji="1" lang="ja-JP" altLang="en-US" sz="1050" b="0" dirty="0">
                          <a:solidFill>
                            <a:schemeClr val="tx1"/>
                          </a:solidFill>
                          <a:latin typeface="Meiryo UI" panose="020B0604030504040204" pitchFamily="50" charset="-128"/>
                          <a:ea typeface="Meiryo UI" panose="020B0604030504040204" pitchFamily="50" charset="-128"/>
                        </a:rPr>
                        <a:t>ポイント改善。</a:t>
                      </a:r>
                      <a:r>
                        <a:rPr kumimoji="1" lang="en-US" altLang="ja-JP" sz="1050" b="0" dirty="0">
                          <a:solidFill>
                            <a:schemeClr val="tx1"/>
                          </a:solidFill>
                          <a:latin typeface="Meiryo UI" panose="020B0604030504040204" pitchFamily="50" charset="-128"/>
                          <a:ea typeface="Meiryo UI" panose="020B0604030504040204" pitchFamily="50" charset="-128"/>
                        </a:rPr>
                        <a:t>2015</a:t>
                      </a:r>
                      <a:r>
                        <a:rPr kumimoji="1" lang="ja-JP" altLang="en-US" sz="1050" b="0" dirty="0">
                          <a:solidFill>
                            <a:schemeClr val="tx1"/>
                          </a:solidFill>
                          <a:latin typeface="Meiryo UI" panose="020B0604030504040204" pitchFamily="50" charset="-128"/>
                          <a:ea typeface="Meiryo UI" panose="020B0604030504040204" pitchFamily="50" charset="-128"/>
                        </a:rPr>
                        <a:t>年度から全国平均を下回る。</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実質公債費比率：減少しており、</a:t>
                      </a:r>
                      <a:r>
                        <a:rPr kumimoji="1" lang="en-US" altLang="ja-JP" sz="1050" b="0" dirty="0">
                          <a:solidFill>
                            <a:schemeClr val="tx1"/>
                          </a:solidFill>
                          <a:latin typeface="Meiryo UI" panose="020B0604030504040204" pitchFamily="50" charset="-128"/>
                          <a:ea typeface="Meiryo UI" panose="020B0604030504040204" pitchFamily="50" charset="-128"/>
                        </a:rPr>
                        <a:t>2020</a:t>
                      </a:r>
                      <a:r>
                        <a:rPr kumimoji="1" lang="ja-JP" altLang="en-US" sz="1050" b="0" dirty="0">
                          <a:solidFill>
                            <a:schemeClr val="tx1"/>
                          </a:solidFill>
                          <a:latin typeface="Meiryo UI" panose="020B0604030504040204" pitchFamily="50" charset="-128"/>
                          <a:ea typeface="Meiryo UI" panose="020B0604030504040204" pitchFamily="50" charset="-128"/>
                        </a:rPr>
                        <a:t>年度では政令指定都市平均を</a:t>
                      </a:r>
                      <a:r>
                        <a:rPr kumimoji="1" lang="en-US" altLang="ja-JP" sz="1050" b="0" dirty="0">
                          <a:solidFill>
                            <a:schemeClr val="tx1"/>
                          </a:solidFill>
                          <a:latin typeface="Meiryo UI" panose="020B0604030504040204" pitchFamily="50" charset="-128"/>
                          <a:ea typeface="Meiryo UI" panose="020B0604030504040204" pitchFamily="50" charset="-128"/>
                        </a:rPr>
                        <a:t>4.6</a:t>
                      </a:r>
                      <a:r>
                        <a:rPr kumimoji="1" lang="ja-JP" altLang="en-US" sz="1050" b="0" dirty="0">
                          <a:solidFill>
                            <a:schemeClr val="tx1"/>
                          </a:solidFill>
                          <a:latin typeface="Meiryo UI" panose="020B0604030504040204" pitchFamily="50" charset="-128"/>
                          <a:ea typeface="Meiryo UI" panose="020B0604030504040204" pitchFamily="50" charset="-128"/>
                        </a:rPr>
                        <a:t>ポイント下回っている。</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経常収支比率：市税等経常的一般財源の堅調な推移などにより</a:t>
                      </a:r>
                      <a:r>
                        <a:rPr kumimoji="1" lang="en-US" altLang="ja-JP" sz="1050" b="0" dirty="0">
                          <a:solidFill>
                            <a:schemeClr val="tx1"/>
                          </a:solidFill>
                          <a:latin typeface="Meiryo UI" panose="020B0604030504040204" pitchFamily="50" charset="-128"/>
                          <a:ea typeface="Meiryo UI" panose="020B0604030504040204" pitchFamily="50" charset="-128"/>
                        </a:rPr>
                        <a:t>2020</a:t>
                      </a:r>
                      <a:r>
                        <a:rPr kumimoji="1" lang="ja-JP" altLang="en-US" sz="1050" b="0" dirty="0">
                          <a:solidFill>
                            <a:schemeClr val="tx1"/>
                          </a:solidFill>
                          <a:latin typeface="Meiryo UI" panose="020B0604030504040204" pitchFamily="50" charset="-128"/>
                          <a:ea typeface="Meiryo UI" panose="020B0604030504040204" pitchFamily="50" charset="-128"/>
                        </a:rPr>
                        <a:t>年度と比べ</a:t>
                      </a:r>
                      <a:r>
                        <a:rPr kumimoji="1" lang="en-US" altLang="ja-JP" sz="1050" b="0" dirty="0">
                          <a:solidFill>
                            <a:schemeClr val="tx1"/>
                          </a:solidFill>
                          <a:latin typeface="Meiryo UI" panose="020B0604030504040204" pitchFamily="50" charset="-128"/>
                          <a:ea typeface="Meiryo UI" panose="020B0604030504040204" pitchFamily="50" charset="-128"/>
                        </a:rPr>
                        <a:t>9.2</a:t>
                      </a:r>
                      <a:r>
                        <a:rPr kumimoji="1" lang="ja-JP" altLang="en-US" sz="1050" b="0" dirty="0">
                          <a:solidFill>
                            <a:schemeClr val="tx1"/>
                          </a:solidFill>
                          <a:latin typeface="Meiryo UI" panose="020B0604030504040204" pitchFamily="50" charset="-128"/>
                          <a:ea typeface="Meiryo UI" panose="020B0604030504040204" pitchFamily="50" charset="-128"/>
                        </a:rPr>
                        <a:t>ポイント回復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85.1</a:t>
                      </a:r>
                      <a:r>
                        <a:rPr kumimoji="1" lang="ja-JP" altLang="en-US" sz="1050" b="0" dirty="0">
                          <a:solidFill>
                            <a:schemeClr val="tx1"/>
                          </a:solidFill>
                          <a:latin typeface="Meiryo UI" panose="020B0604030504040204" pitchFamily="50" charset="-128"/>
                          <a:ea typeface="Meiryo UI" panose="020B0604030504040204" pitchFamily="50" charset="-128"/>
                        </a:rPr>
                        <a:t>％）。</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財政調整基金：残高は</a:t>
                      </a:r>
                      <a:r>
                        <a:rPr kumimoji="1" lang="en-US" altLang="ja-JP" sz="1050" b="0" dirty="0">
                          <a:solidFill>
                            <a:schemeClr val="tx1"/>
                          </a:solidFill>
                          <a:latin typeface="Meiryo UI" panose="020B0604030504040204" pitchFamily="50" charset="-128"/>
                          <a:ea typeface="Meiryo UI" panose="020B0604030504040204" pitchFamily="50" charset="-128"/>
                        </a:rPr>
                        <a:t>2012</a:t>
                      </a:r>
                      <a:r>
                        <a:rPr kumimoji="1" lang="ja-JP" altLang="en-US" sz="1050" b="0" dirty="0">
                          <a:solidFill>
                            <a:schemeClr val="tx1"/>
                          </a:solidFill>
                          <a:latin typeface="Meiryo UI" panose="020B0604030504040204" pitchFamily="50" charset="-128"/>
                          <a:ea typeface="Meiryo UI" panose="020B0604030504040204" pitchFamily="50" charset="-128"/>
                        </a:rPr>
                        <a:t>年度</a:t>
                      </a:r>
                      <a:r>
                        <a:rPr kumimoji="1" lang="en-US" altLang="ja-JP" sz="1050" b="0" dirty="0">
                          <a:solidFill>
                            <a:schemeClr val="tx1"/>
                          </a:solidFill>
                          <a:latin typeface="Meiryo UI" panose="020B0604030504040204" pitchFamily="50" charset="-128"/>
                          <a:ea typeface="Meiryo UI" panose="020B0604030504040204" pitchFamily="50" charset="-128"/>
                        </a:rPr>
                        <a:t>1,191</a:t>
                      </a:r>
                      <a:r>
                        <a:rPr kumimoji="1" lang="ja-JP" altLang="en-US" sz="1050" b="0" dirty="0">
                          <a:solidFill>
                            <a:schemeClr val="tx1"/>
                          </a:solidFill>
                          <a:latin typeface="Meiryo UI" panose="020B0604030504040204" pitchFamily="50" charset="-128"/>
                          <a:ea typeface="Meiryo UI" panose="020B0604030504040204" pitchFamily="50" charset="-128"/>
                        </a:rPr>
                        <a:t>億円から</a:t>
                      </a:r>
                      <a:r>
                        <a:rPr kumimoji="1" lang="en-US" altLang="ja-JP" sz="1050" b="0" dirty="0">
                          <a:solidFill>
                            <a:schemeClr val="tx1"/>
                          </a:solidFill>
                          <a:latin typeface="Meiryo UI" panose="020B0604030504040204" pitchFamily="50" charset="-128"/>
                          <a:ea typeface="Meiryo UI" panose="020B0604030504040204" pitchFamily="50" charset="-128"/>
                        </a:rPr>
                        <a:t>2021</a:t>
                      </a:r>
                      <a:r>
                        <a:rPr kumimoji="1" lang="ja-JP" altLang="en-US" sz="1050" b="0" dirty="0">
                          <a:solidFill>
                            <a:schemeClr val="tx1"/>
                          </a:solidFill>
                          <a:latin typeface="Meiryo UI" panose="020B0604030504040204" pitchFamily="50" charset="-128"/>
                          <a:ea typeface="Meiryo UI" panose="020B0604030504040204" pitchFamily="50" charset="-128"/>
                        </a:rPr>
                        <a:t>年度</a:t>
                      </a:r>
                      <a:r>
                        <a:rPr kumimoji="1" lang="en-US" altLang="ja-JP" sz="1050" b="0" dirty="0">
                          <a:solidFill>
                            <a:schemeClr val="tx1"/>
                          </a:solidFill>
                          <a:latin typeface="Meiryo UI" panose="020B0604030504040204" pitchFamily="50" charset="-128"/>
                          <a:ea typeface="Meiryo UI" panose="020B0604030504040204" pitchFamily="50" charset="-128"/>
                        </a:rPr>
                        <a:t>2,131</a:t>
                      </a:r>
                      <a:r>
                        <a:rPr kumimoji="1" lang="ja-JP" altLang="en-US" sz="1050" b="0" dirty="0">
                          <a:solidFill>
                            <a:schemeClr val="tx1"/>
                          </a:solidFill>
                          <a:latin typeface="Meiryo UI" panose="020B0604030504040204" pitchFamily="50" charset="-128"/>
                          <a:ea typeface="Meiryo UI" panose="020B0604030504040204" pitchFamily="50" charset="-128"/>
                        </a:rPr>
                        <a:t>億円と確保。</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財務リスク処理</a:t>
                      </a:r>
                      <a:r>
                        <a:rPr kumimoji="1" lang="ja-JP" altLang="en-US" sz="1050" b="0" dirty="0">
                          <a:solidFill>
                            <a:schemeClr val="tx1"/>
                          </a:solidFill>
                          <a:latin typeface="+mn-lt"/>
                          <a:ea typeface="Meiryo UI" panose="020B0604030504040204" pitchFamily="50" charset="-128"/>
                        </a:rPr>
                        <a:t>：</a:t>
                      </a:r>
                      <a:r>
                        <a:rPr lang="ja-JP" altLang="en-US" sz="1050" dirty="0">
                          <a:latin typeface="+mn-lt"/>
                        </a:rPr>
                        <a:t>阿倍野再開発事業は、</a:t>
                      </a:r>
                      <a:r>
                        <a:rPr lang="en-US" altLang="ja-JP" sz="1050" dirty="0">
                          <a:latin typeface="+mn-lt"/>
                        </a:rPr>
                        <a:t>2027</a:t>
                      </a:r>
                      <a:r>
                        <a:rPr lang="ja-JP" altLang="en-US" sz="1050" dirty="0">
                          <a:latin typeface="+mn-lt"/>
                        </a:rPr>
                        <a:t>年度に単年度の収支不足が解消見込み。</a:t>
                      </a:r>
                      <a:endParaRPr lang="en-US" altLang="ja-JP" sz="1050" dirty="0">
                        <a:latin typeface="+mn-lt"/>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n-lt"/>
                          <a:ea typeface="Meiryo UI" panose="020B0604030504040204" pitchFamily="50" charset="-128"/>
                        </a:rPr>
                        <a:t>　　　　　　　　　 　</a:t>
                      </a:r>
                      <a:r>
                        <a:rPr lang="ja-JP" altLang="en-US" sz="1050" dirty="0">
                          <a:latin typeface="+mn-lt"/>
                        </a:rPr>
                        <a:t>オーク</a:t>
                      </a:r>
                      <a:r>
                        <a:rPr lang="en-US" altLang="ja-JP" sz="1050" dirty="0">
                          <a:latin typeface="+mn-lt"/>
                        </a:rPr>
                        <a:t>200</a:t>
                      </a:r>
                      <a:r>
                        <a:rPr lang="ja-JP" altLang="en-US" sz="1050" dirty="0">
                          <a:latin typeface="+mn-lt"/>
                        </a:rPr>
                        <a:t>は、</a:t>
                      </a:r>
                      <a:r>
                        <a:rPr lang="en-US" altLang="ja-JP" sz="1050" dirty="0">
                          <a:latin typeface="+mn-lt"/>
                        </a:rPr>
                        <a:t>2023</a:t>
                      </a:r>
                      <a:r>
                        <a:rPr lang="ja-JP" altLang="en-US" sz="1050" dirty="0">
                          <a:latin typeface="+mn-lt"/>
                        </a:rPr>
                        <a:t>年度に土地信託事業に係る和解金の償還が終了見込み。</a:t>
                      </a:r>
                      <a:endParaRPr kumimoji="1" lang="en-US" altLang="ja-JP" sz="1050" b="0" dirty="0">
                        <a:solidFill>
                          <a:schemeClr val="tx1"/>
                        </a:solidFill>
                        <a:latin typeface="+mn-lt"/>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職員数：</a:t>
                      </a:r>
                      <a:r>
                        <a:rPr kumimoji="1" lang="en-US" altLang="ja-JP" sz="1050" b="0" dirty="0">
                          <a:solidFill>
                            <a:schemeClr val="tx1"/>
                          </a:solidFill>
                          <a:latin typeface="Meiryo UI" panose="020B0604030504040204" pitchFamily="50" charset="-128"/>
                          <a:ea typeface="Meiryo UI" panose="020B0604030504040204" pitchFamily="50" charset="-128"/>
                        </a:rPr>
                        <a:t>2008</a:t>
                      </a:r>
                      <a:r>
                        <a:rPr kumimoji="1" lang="ja-JP" altLang="en-US" sz="1050" b="0" dirty="0">
                          <a:solidFill>
                            <a:schemeClr val="tx1"/>
                          </a:solidFill>
                          <a:latin typeface="Meiryo UI" panose="020B0604030504040204" pitchFamily="50" charset="-128"/>
                          <a:ea typeface="Meiryo UI" panose="020B0604030504040204" pitchFamily="50" charset="-128"/>
                        </a:rPr>
                        <a:t>年度</a:t>
                      </a:r>
                      <a:r>
                        <a:rPr kumimoji="1" lang="en-US" altLang="ja-JP" sz="1050" b="0" dirty="0">
                          <a:solidFill>
                            <a:schemeClr val="tx1"/>
                          </a:solidFill>
                          <a:latin typeface="Meiryo UI" panose="020B0604030504040204" pitchFamily="50" charset="-128"/>
                          <a:ea typeface="Meiryo UI" panose="020B0604030504040204" pitchFamily="50" charset="-128"/>
                        </a:rPr>
                        <a:t>39,911</a:t>
                      </a:r>
                      <a:r>
                        <a:rPr kumimoji="1" lang="ja-JP" altLang="en-US" sz="1050" b="0" dirty="0">
                          <a:solidFill>
                            <a:schemeClr val="tx1"/>
                          </a:solidFill>
                          <a:latin typeface="Meiryo UI" panose="020B0604030504040204" pitchFamily="50" charset="-128"/>
                          <a:ea typeface="Meiryo UI" panose="020B0604030504040204" pitchFamily="50" charset="-128"/>
                        </a:rPr>
                        <a:t>人から</a:t>
                      </a:r>
                      <a:r>
                        <a:rPr kumimoji="1" lang="en-US" altLang="ja-JP" sz="1050" b="0" dirty="0">
                          <a:solidFill>
                            <a:schemeClr val="tx1"/>
                          </a:solidFill>
                          <a:latin typeface="Meiryo UI" panose="020B0604030504040204" pitchFamily="50" charset="-128"/>
                          <a:ea typeface="Meiryo UI" panose="020B0604030504040204" pitchFamily="50" charset="-128"/>
                        </a:rPr>
                        <a:t>2016</a:t>
                      </a:r>
                      <a:r>
                        <a:rPr kumimoji="1" lang="ja-JP" altLang="en-US" sz="1050" b="0" dirty="0">
                          <a:solidFill>
                            <a:schemeClr val="tx1"/>
                          </a:solidFill>
                          <a:latin typeface="Meiryo UI" panose="020B0604030504040204" pitchFamily="50" charset="-128"/>
                          <a:ea typeface="Meiryo UI" panose="020B0604030504040204" pitchFamily="50" charset="-128"/>
                        </a:rPr>
                        <a:t>年度</a:t>
                      </a:r>
                      <a:r>
                        <a:rPr kumimoji="1" lang="en-US" altLang="ja-JP" sz="1050" b="0" dirty="0">
                          <a:solidFill>
                            <a:schemeClr val="tx1"/>
                          </a:solidFill>
                          <a:latin typeface="Meiryo UI" panose="020B0604030504040204" pitchFamily="50" charset="-128"/>
                          <a:ea typeface="Meiryo UI" panose="020B0604030504040204" pitchFamily="50" charset="-128"/>
                        </a:rPr>
                        <a:t>30,023</a:t>
                      </a:r>
                      <a:r>
                        <a:rPr kumimoji="1" lang="ja-JP" altLang="en-US" sz="1050" b="0" dirty="0">
                          <a:solidFill>
                            <a:schemeClr val="tx1"/>
                          </a:solidFill>
                          <a:latin typeface="Meiryo UI" panose="020B0604030504040204" pitchFamily="50" charset="-128"/>
                          <a:ea typeface="Meiryo UI" panose="020B0604030504040204" pitchFamily="50" charset="-128"/>
                        </a:rPr>
                        <a:t>人まで減。</a:t>
                      </a:r>
                      <a:r>
                        <a:rPr kumimoji="1" lang="en-US" altLang="ja-JP" sz="1050" b="0" dirty="0">
                          <a:solidFill>
                            <a:schemeClr val="tx1"/>
                          </a:solidFill>
                          <a:latin typeface="Meiryo UI" panose="020B0604030504040204" pitchFamily="50" charset="-128"/>
                          <a:ea typeface="Meiryo UI" panose="020B0604030504040204" pitchFamily="50" charset="-128"/>
                        </a:rPr>
                        <a:t>2017</a:t>
                      </a:r>
                      <a:r>
                        <a:rPr kumimoji="1" lang="ja-JP" altLang="en-US" sz="1050" b="0" dirty="0">
                          <a:solidFill>
                            <a:schemeClr val="tx1"/>
                          </a:solidFill>
                          <a:latin typeface="Meiryo UI" panose="020B0604030504040204" pitchFamily="50" charset="-128"/>
                          <a:ea typeface="Meiryo UI" panose="020B0604030504040204" pitchFamily="50" charset="-128"/>
                        </a:rPr>
                        <a:t>年度府費負担教職員制度</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　　　　　　の見直しにより</a:t>
                      </a:r>
                      <a:r>
                        <a:rPr kumimoji="1" lang="en-US" altLang="ja-JP" sz="1050" b="0" dirty="0">
                          <a:solidFill>
                            <a:schemeClr val="tx1"/>
                          </a:solidFill>
                          <a:latin typeface="Meiryo UI" panose="020B0604030504040204" pitchFamily="50" charset="-128"/>
                          <a:ea typeface="Meiryo UI" panose="020B0604030504040204" pitchFamily="50" charset="-128"/>
                        </a:rPr>
                        <a:t>40,571</a:t>
                      </a:r>
                      <a:r>
                        <a:rPr kumimoji="1" lang="ja-JP" altLang="en-US" sz="1050" b="0" dirty="0">
                          <a:solidFill>
                            <a:schemeClr val="tx1"/>
                          </a:solidFill>
                          <a:latin typeface="Meiryo UI" panose="020B0604030504040204" pitchFamily="50" charset="-128"/>
                          <a:ea typeface="Meiryo UI" panose="020B0604030504040204" pitchFamily="50" charset="-128"/>
                        </a:rPr>
                        <a:t>人まで増加したが、</a:t>
                      </a:r>
                      <a:r>
                        <a:rPr kumimoji="1" lang="en-US" altLang="ja-JP" sz="1050" b="0" dirty="0">
                          <a:solidFill>
                            <a:schemeClr val="tx1"/>
                          </a:solidFill>
                          <a:latin typeface="Meiryo UI" panose="020B0604030504040204" pitchFamily="50" charset="-128"/>
                          <a:ea typeface="Meiryo UI" panose="020B0604030504040204" pitchFamily="50" charset="-128"/>
                        </a:rPr>
                        <a:t>2021</a:t>
                      </a:r>
                      <a:r>
                        <a:rPr kumimoji="1" lang="ja-JP" altLang="en-US" sz="1050" b="0" dirty="0">
                          <a:solidFill>
                            <a:schemeClr val="tx1"/>
                          </a:solidFill>
                          <a:latin typeface="Meiryo UI" panose="020B0604030504040204" pitchFamily="50" charset="-128"/>
                          <a:ea typeface="Meiryo UI" panose="020B0604030504040204" pitchFamily="50" charset="-128"/>
                        </a:rPr>
                        <a:t>年度は</a:t>
                      </a:r>
                      <a:r>
                        <a:rPr kumimoji="1" lang="en-US" altLang="ja-JP" sz="1050" b="0" dirty="0">
                          <a:solidFill>
                            <a:schemeClr val="tx1"/>
                          </a:solidFill>
                          <a:latin typeface="Meiryo UI" panose="020B0604030504040204" pitchFamily="50" charset="-128"/>
                          <a:ea typeface="Meiryo UI" panose="020B0604030504040204" pitchFamily="50" charset="-128"/>
                        </a:rPr>
                        <a:t>35,563</a:t>
                      </a:r>
                      <a:r>
                        <a:rPr kumimoji="1" lang="ja-JP" altLang="en-US" sz="1050" b="0" dirty="0">
                          <a:solidFill>
                            <a:schemeClr val="tx1"/>
                          </a:solidFill>
                          <a:latin typeface="Meiryo UI" panose="020B0604030504040204" pitchFamily="50" charset="-128"/>
                          <a:ea typeface="Meiryo UI" panose="020B0604030504040204" pitchFamily="50" charset="-128"/>
                        </a:rPr>
                        <a:t>人まで減。</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00596"/>
                  </a:ext>
                </a:extLst>
              </a:tr>
              <a:tr h="119080">
                <a:tc>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府民アンケート</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ct val="150000"/>
                        </a:lnSpc>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「大阪のまち」のイメージ</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30" b="0" dirty="0">
                          <a:solidFill>
                            <a:schemeClr val="tx1"/>
                          </a:solidFill>
                          <a:latin typeface="Meiryo UI" panose="020B0604030504040204" pitchFamily="50" charset="-128"/>
                          <a:ea typeface="Meiryo UI" panose="020B0604030504040204" pitchFamily="50" charset="-128"/>
                        </a:rPr>
                        <a:t>「</a:t>
                      </a:r>
                      <a:r>
                        <a:rPr kumimoji="1" lang="ja-JP" altLang="en-US" sz="1030" b="1" dirty="0">
                          <a:solidFill>
                            <a:schemeClr val="tx1"/>
                          </a:solidFill>
                          <a:latin typeface="Meiryo UI" panose="020B0604030504040204" pitchFamily="50" charset="-128"/>
                          <a:ea typeface="Meiryo UI" panose="020B0604030504040204" pitchFamily="50" charset="-128"/>
                        </a:rPr>
                        <a:t>成長しているまち</a:t>
                      </a:r>
                      <a:r>
                        <a:rPr kumimoji="1" lang="ja-JP" altLang="en-US" sz="1030" b="0" dirty="0">
                          <a:solidFill>
                            <a:schemeClr val="tx1"/>
                          </a:solidFill>
                          <a:latin typeface="Meiryo UI" panose="020B0604030504040204" pitchFamily="50" charset="-128"/>
                          <a:ea typeface="Meiryo UI" panose="020B0604030504040204" pitchFamily="50" charset="-128"/>
                        </a:rPr>
                        <a:t>」</a:t>
                      </a:r>
                      <a:r>
                        <a:rPr kumimoji="1" lang="ja-JP" altLang="en-US" sz="1030" b="1" dirty="0">
                          <a:solidFill>
                            <a:schemeClr val="tx1"/>
                          </a:solidFill>
                          <a:latin typeface="Meiryo UI" panose="020B0604030504040204" pitchFamily="50" charset="-128"/>
                          <a:ea typeface="Meiryo UI" panose="020B0604030504040204" pitchFamily="50" charset="-128"/>
                        </a:rPr>
                        <a:t>に当てはまると回答した割合が高く</a:t>
                      </a:r>
                      <a:r>
                        <a:rPr kumimoji="1" lang="ja-JP" altLang="en-US" sz="1030" b="0" dirty="0">
                          <a:solidFill>
                            <a:schemeClr val="tx1"/>
                          </a:solidFill>
                          <a:latin typeface="Meiryo UI" panose="020B0604030504040204" pitchFamily="50" charset="-128"/>
                          <a:ea typeface="Meiryo UI" panose="020B0604030504040204" pitchFamily="50" charset="-128"/>
                        </a:rPr>
                        <a:t>、とりわけ若者の回答割合が他世代と比べて高い。</a:t>
                      </a:r>
                      <a:endParaRPr kumimoji="1" lang="en-US" altLang="ja-JP" sz="103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7789438"/>
                  </a:ext>
                </a:extLst>
              </a:tr>
            </a:tbl>
          </a:graphicData>
        </a:graphic>
      </p:graphicFrame>
      <p:sp>
        <p:nvSpPr>
          <p:cNvPr id="6" name="スライド番号プレースホルダー 1"/>
          <p:cNvSpPr txBox="1">
            <a:spLocks/>
          </p:cNvSpPr>
          <p:nvPr/>
        </p:nvSpPr>
        <p:spPr>
          <a:xfrm>
            <a:off x="8658805" y="6510049"/>
            <a:ext cx="530915" cy="400110"/>
          </a:xfrm>
          <a:prstGeom prst="rect">
            <a:avLst/>
          </a:prstGeom>
        </p:spPr>
        <p:txBody>
          <a:bodyPr vert="horz" wrap="none" lIns="91440" tIns="45720" rIns="91440" bIns="4572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mn-ea"/>
                <a:cs typeface="+mn-cs"/>
              </a:rPr>
              <a:t>14</a:t>
            </a:r>
            <a:endParaRPr kumimoji="0" lang="ja-JP" altLang="en-US" sz="2000" b="1"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179661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図 83"/>
          <p:cNvPicPr>
            <a:picLocks noChangeAspect="1"/>
          </p:cNvPicPr>
          <p:nvPr/>
        </p:nvPicPr>
        <p:blipFill>
          <a:blip r:embed="rId3"/>
          <a:stretch>
            <a:fillRect/>
          </a:stretch>
        </p:blipFill>
        <p:spPr>
          <a:xfrm>
            <a:off x="3152763" y="3007339"/>
            <a:ext cx="2883658" cy="1615580"/>
          </a:xfrm>
          <a:prstGeom prst="rect">
            <a:avLst/>
          </a:prstGeom>
        </p:spPr>
      </p:pic>
      <p:pic>
        <p:nvPicPr>
          <p:cNvPr id="83" name="図 82"/>
          <p:cNvPicPr>
            <a:picLocks noChangeAspect="1"/>
          </p:cNvPicPr>
          <p:nvPr/>
        </p:nvPicPr>
        <p:blipFill>
          <a:blip r:embed="rId4"/>
          <a:stretch>
            <a:fillRect/>
          </a:stretch>
        </p:blipFill>
        <p:spPr>
          <a:xfrm>
            <a:off x="15594" y="2993881"/>
            <a:ext cx="2877561" cy="1621677"/>
          </a:xfrm>
          <a:prstGeom prst="rect">
            <a:avLst/>
          </a:prstGeom>
        </p:spPr>
      </p:pic>
      <p:pic>
        <p:nvPicPr>
          <p:cNvPr id="100" name="図 99"/>
          <p:cNvPicPr>
            <a:picLocks noChangeAspect="1"/>
          </p:cNvPicPr>
          <p:nvPr/>
        </p:nvPicPr>
        <p:blipFill>
          <a:blip r:embed="rId5"/>
          <a:stretch>
            <a:fillRect/>
          </a:stretch>
        </p:blipFill>
        <p:spPr>
          <a:xfrm>
            <a:off x="4567365" y="5147909"/>
            <a:ext cx="2164268" cy="1621677"/>
          </a:xfrm>
          <a:prstGeom prst="rect">
            <a:avLst/>
          </a:prstGeom>
        </p:spPr>
      </p:pic>
      <p:pic>
        <p:nvPicPr>
          <p:cNvPr id="103" name="図 102"/>
          <p:cNvPicPr>
            <a:picLocks noChangeAspect="1"/>
          </p:cNvPicPr>
          <p:nvPr/>
        </p:nvPicPr>
        <p:blipFill>
          <a:blip r:embed="rId6"/>
          <a:stretch>
            <a:fillRect/>
          </a:stretch>
        </p:blipFill>
        <p:spPr>
          <a:xfrm>
            <a:off x="6789799" y="5213523"/>
            <a:ext cx="2328874" cy="1554615"/>
          </a:xfrm>
          <a:prstGeom prst="rect">
            <a:avLst/>
          </a:prstGeom>
        </p:spPr>
      </p:pic>
      <p:pic>
        <p:nvPicPr>
          <p:cNvPr id="85" name="図 84"/>
          <p:cNvPicPr>
            <a:picLocks noChangeAspect="1"/>
          </p:cNvPicPr>
          <p:nvPr/>
        </p:nvPicPr>
        <p:blipFill>
          <a:blip r:embed="rId7"/>
          <a:stretch>
            <a:fillRect/>
          </a:stretch>
        </p:blipFill>
        <p:spPr>
          <a:xfrm>
            <a:off x="6155168" y="2991570"/>
            <a:ext cx="2828789" cy="1621677"/>
          </a:xfrm>
          <a:prstGeom prst="rect">
            <a:avLst/>
          </a:prstGeom>
        </p:spPr>
      </p:pic>
      <p:sp>
        <p:nvSpPr>
          <p:cNvPr id="92" name="右矢印 91"/>
          <p:cNvSpPr/>
          <p:nvPr/>
        </p:nvSpPr>
        <p:spPr>
          <a:xfrm rot="360000">
            <a:off x="348254" y="6132981"/>
            <a:ext cx="1788790" cy="1782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 name="テキスト ボックス 7"/>
          <p:cNvSpPr txBox="1"/>
          <p:nvPr/>
        </p:nvSpPr>
        <p:spPr>
          <a:xfrm>
            <a:off x="0" y="0"/>
            <a:ext cx="126188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主要経済指標</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108000" y="288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景気動向指数と府内総生産（</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GDP</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1" name="正方形/長方形 50">
            <a:extLst>
              <a:ext uri="{FF2B5EF4-FFF2-40B4-BE49-F238E27FC236}">
                <a16:creationId xmlns:a16="http://schemas.microsoft.com/office/drawing/2014/main" id="{BE5F99DD-638C-4328-87A5-91752CC8BA04}"/>
              </a:ext>
            </a:extLst>
          </p:cNvPr>
          <p:cNvSpPr/>
          <p:nvPr/>
        </p:nvSpPr>
        <p:spPr>
          <a:xfrm>
            <a:off x="51885" y="2194518"/>
            <a:ext cx="2983771" cy="3462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zh-TW"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大阪府「府民経済計算」</a:t>
            </a:r>
            <a:r>
              <a:rPr kumimoji="0" lang="ja-JP" altLang="en-US" sz="55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zh-TW"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景気動向指数</a:t>
            </a:r>
            <a:r>
              <a:rPr kumimoji="0" lang="zh-TW"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府内総生産の</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年については</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値を、</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については</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令和元年度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値を使用</a:t>
            </a:r>
          </a:p>
        </p:txBody>
      </p:sp>
      <p:sp>
        <p:nvSpPr>
          <p:cNvPr id="11" name="テキスト ボックス 1">
            <a:extLst>
              <a:ext uri="{FF2B5EF4-FFF2-40B4-BE49-F238E27FC236}">
                <a16:creationId xmlns:a16="http://schemas.microsoft.com/office/drawing/2014/main" id="{9F72E808-89EC-4D2B-BD76-A66B4D273B18}"/>
              </a:ext>
            </a:extLst>
          </p:cNvPr>
          <p:cNvSpPr txBox="1"/>
          <p:nvPr/>
        </p:nvSpPr>
        <p:spPr>
          <a:xfrm>
            <a:off x="129612" y="533546"/>
            <a:ext cx="789162" cy="2532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府内総生産</a:t>
            </a: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（百万円）</a:t>
            </a:r>
          </a:p>
        </p:txBody>
      </p:sp>
      <p:sp>
        <p:nvSpPr>
          <p:cNvPr id="12" name="テキスト ボックス 1">
            <a:extLst>
              <a:ext uri="{FF2B5EF4-FFF2-40B4-BE49-F238E27FC236}">
                <a16:creationId xmlns:a16="http://schemas.microsoft.com/office/drawing/2014/main" id="{9F72E808-89EC-4D2B-BD76-A66B4D273B18}"/>
              </a:ext>
            </a:extLst>
          </p:cNvPr>
          <p:cNvSpPr txBox="1"/>
          <p:nvPr/>
        </p:nvSpPr>
        <p:spPr>
          <a:xfrm>
            <a:off x="2495941" y="534077"/>
            <a:ext cx="903133" cy="296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景気動向指数</a:t>
            </a: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線吹き出し 1 (枠付き) 14"/>
          <p:cNvSpPr/>
          <p:nvPr/>
        </p:nvSpPr>
        <p:spPr>
          <a:xfrm>
            <a:off x="604813" y="809605"/>
            <a:ext cx="972000" cy="144000"/>
          </a:xfrm>
          <a:prstGeom prst="borderCallout1">
            <a:avLst>
              <a:gd name="adj1" fmla="val 93914"/>
              <a:gd name="adj2" fmla="val 50307"/>
              <a:gd name="adj3" fmla="val 239892"/>
              <a:gd name="adj4" fmla="val 83009"/>
            </a:avLst>
          </a:prstGeom>
        </p:spPr>
        <p:style>
          <a:lnRef idx="2">
            <a:schemeClr val="dk1"/>
          </a:lnRef>
          <a:fillRef idx="1">
            <a:schemeClr val="lt1"/>
          </a:fillRef>
          <a:effectRef idx="0">
            <a:schemeClr val="dk1"/>
          </a:effectRef>
          <a:fontRef idx="minor">
            <a:schemeClr val="dk1"/>
          </a:fontRef>
        </p:style>
        <p:txBody>
          <a:bodyPr lIns="36000" tIns="0" rIns="36000" bIns="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景気動向指数（右軸）</a:t>
            </a:r>
          </a:p>
        </p:txBody>
      </p:sp>
      <p:sp>
        <p:nvSpPr>
          <p:cNvPr id="16" name="正方形/長方形 15">
            <a:extLst>
              <a:ext uri="{FF2B5EF4-FFF2-40B4-BE49-F238E27FC236}">
                <a16:creationId xmlns:a16="http://schemas.microsoft.com/office/drawing/2014/main" id="{F3662101-EE3B-4931-808C-B5FA454754EE}"/>
              </a:ext>
            </a:extLst>
          </p:cNvPr>
          <p:cNvSpPr/>
          <p:nvPr/>
        </p:nvSpPr>
        <p:spPr>
          <a:xfrm>
            <a:off x="337454" y="1991064"/>
            <a:ext cx="504000" cy="10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a:ea typeface="Meiryo UI"/>
                <a:cs typeface="+mn-cs"/>
              </a:rPr>
              <a:t>リーマンショック</a:t>
            </a:r>
            <a:endParaRPr kumimoji="0"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テキスト ボックス 1"/>
          <p:cNvSpPr txBox="1"/>
          <p:nvPr/>
        </p:nvSpPr>
        <p:spPr>
          <a:xfrm>
            <a:off x="2464127" y="1756601"/>
            <a:ext cx="65199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9" name="正方形/長方形 18"/>
          <p:cNvSpPr/>
          <p:nvPr/>
        </p:nvSpPr>
        <p:spPr>
          <a:xfrm>
            <a:off x="1026803" y="614860"/>
            <a:ext cx="1718793" cy="18466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景気動向指数は、</a:t>
            </a: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CI</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一致指数（</a:t>
            </a: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935680AA-2173-42D2-ADE7-69ABAF23CAE6}"/>
              </a:ext>
            </a:extLst>
          </p:cNvPr>
          <p:cNvSpPr txBox="1"/>
          <p:nvPr/>
        </p:nvSpPr>
        <p:spPr>
          <a:xfrm>
            <a:off x="3087542" y="551740"/>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完全失業率</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5" name="テキスト ボックス 24">
            <a:extLst>
              <a:ext uri="{FF2B5EF4-FFF2-40B4-BE49-F238E27FC236}">
                <a16:creationId xmlns:a16="http://schemas.microsoft.com/office/drawing/2014/main" id="{613EC851-DC36-434F-A3C3-EB303AD86B63}"/>
              </a:ext>
            </a:extLst>
          </p:cNvPr>
          <p:cNvSpPr txBox="1"/>
          <p:nvPr/>
        </p:nvSpPr>
        <p:spPr>
          <a:xfrm>
            <a:off x="5431304" y="522527"/>
            <a:ext cx="90241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有効求人倍率</a:t>
            </a: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F22BCF5A-1C7C-450E-B958-AFA477B8C913}"/>
              </a:ext>
            </a:extLst>
          </p:cNvPr>
          <p:cNvSpPr/>
          <p:nvPr/>
        </p:nvSpPr>
        <p:spPr>
          <a:xfrm>
            <a:off x="3046409" y="2343446"/>
            <a:ext cx="3203439"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：厚生労働省「</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職業安定業務統計」、総務省統計局「労働力調査」をもとに副首都推進局で作成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5431255" y="1851851"/>
            <a:ext cx="651990"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8" name="テキスト ボックス 27"/>
          <p:cNvSpPr txBox="1"/>
          <p:nvPr/>
        </p:nvSpPr>
        <p:spPr>
          <a:xfrm>
            <a:off x="3132000" y="288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有効求人倍率と完全失業率（大阪府）</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E272E932-21FB-41AA-8D47-84DBC78E0F80}"/>
              </a:ext>
            </a:extLst>
          </p:cNvPr>
          <p:cNvSpPr txBox="1"/>
          <p:nvPr/>
        </p:nvSpPr>
        <p:spPr>
          <a:xfrm>
            <a:off x="6192000" y="288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有効求人倍率（季節調整値）</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32AD7D31-6B83-4A12-9600-0832993C4849}"/>
              </a:ext>
            </a:extLst>
          </p:cNvPr>
          <p:cNvSpPr txBox="1"/>
          <p:nvPr/>
        </p:nvSpPr>
        <p:spPr>
          <a:xfrm>
            <a:off x="6189714" y="540522"/>
            <a:ext cx="338554"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a:ea typeface="Meiryo UI"/>
                <a:cs typeface="+mn-cs"/>
              </a:rPr>
              <a:t>（倍）</a:t>
            </a:r>
            <a:endParaRPr kumimoji="1" lang="ja-JP" altLang="en-US" sz="6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1" name="テキスト ボックス 30"/>
          <p:cNvSpPr txBox="1"/>
          <p:nvPr/>
        </p:nvSpPr>
        <p:spPr>
          <a:xfrm>
            <a:off x="6112342" y="2345222"/>
            <a:ext cx="242154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 「</a:t>
            </a:r>
            <a:r>
              <a:rPr kumimoji="0" lang="zh-TW"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職業安定業務統計</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4C81971A-2CE0-454B-8576-01EDAA8E2AFB}"/>
              </a:ext>
            </a:extLst>
          </p:cNvPr>
          <p:cNvSpPr txBox="1"/>
          <p:nvPr/>
        </p:nvSpPr>
        <p:spPr>
          <a:xfrm>
            <a:off x="106087" y="2736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景気動向指数</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7" name="正方形/長方形 36"/>
          <p:cNvSpPr/>
          <p:nvPr/>
        </p:nvSpPr>
        <p:spPr>
          <a:xfrm>
            <a:off x="77358" y="4591085"/>
            <a:ext cx="2671315" cy="176972"/>
          </a:xfrm>
          <a:prstGeom prst="rect">
            <a:avLst/>
          </a:prstGeom>
        </p:spPr>
        <p:txBody>
          <a:bodyPr wrap="square">
            <a:spAutoFit/>
          </a:bodyPr>
          <a:lstStyle/>
          <a:p>
            <a:pPr lvl="0">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550" dirty="0">
                <a:solidFill>
                  <a:prstClr val="black"/>
                </a:solidFill>
                <a:latin typeface="Meiryo UI" panose="020B0604030504040204" pitchFamily="50" charset="-128"/>
                <a:ea typeface="Meiryo UI" panose="020B0604030504040204" pitchFamily="50" charset="-128"/>
              </a:rPr>
              <a:t>：内閣府「景気動向指数」、大阪府</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「景気動向指数」をもとに副首都推進局で作成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2604973" y="4317885"/>
            <a:ext cx="54821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40" name="テキスト ボックス 39"/>
          <p:cNvSpPr txBox="1"/>
          <p:nvPr/>
        </p:nvSpPr>
        <p:spPr>
          <a:xfrm>
            <a:off x="3143984" y="2736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zh-TW"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中小企業景況調査</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業況判断（</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DI</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季節調整値）</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2" name="テキスト ボックス 41"/>
          <p:cNvSpPr txBox="1"/>
          <p:nvPr/>
        </p:nvSpPr>
        <p:spPr>
          <a:xfrm>
            <a:off x="5570338" y="3010400"/>
            <a:ext cx="453970" cy="2000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Meiryo UI"/>
                <a:ea typeface="Meiryo UI"/>
                <a:cs typeface="+mn-cs"/>
              </a:rPr>
              <a:t>前期比</a:t>
            </a:r>
            <a:endParaRPr kumimoji="1"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3" name="正方形/長方形 42"/>
          <p:cNvSpPr/>
          <p:nvPr/>
        </p:nvSpPr>
        <p:spPr>
          <a:xfrm>
            <a:off x="3133935" y="4584231"/>
            <a:ext cx="2772000"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出典：中小企業基盤整備機構「</a:t>
            </a:r>
            <a:r>
              <a:rPr kumimoji="0" lang="zh-TW"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中小企業景況調査</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5425532" y="4324902"/>
            <a:ext cx="651990"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46" name="テキスト ボックス 45"/>
          <p:cNvSpPr txBox="1"/>
          <p:nvPr/>
        </p:nvSpPr>
        <p:spPr>
          <a:xfrm>
            <a:off x="665701" y="5184598"/>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転出</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p:cNvSpPr txBox="1"/>
          <p:nvPr/>
        </p:nvSpPr>
        <p:spPr>
          <a:xfrm>
            <a:off x="1874094" y="5863262"/>
            <a:ext cx="57579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転出超過</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棒グラフ</a:t>
            </a:r>
            <a:r>
              <a:rPr kumimoji="0"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p:cNvSpPr txBox="1"/>
          <p:nvPr/>
        </p:nvSpPr>
        <p:spPr>
          <a:xfrm>
            <a:off x="6146459" y="2736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開業率</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9" name="テキスト ボックス 48"/>
          <p:cNvSpPr txBox="1"/>
          <p:nvPr/>
        </p:nvSpPr>
        <p:spPr>
          <a:xfrm>
            <a:off x="92697" y="4788000"/>
            <a:ext cx="216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本社転入出</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0" name="テキスト ボックス 49"/>
          <p:cNvSpPr txBox="1"/>
          <p:nvPr/>
        </p:nvSpPr>
        <p:spPr>
          <a:xfrm>
            <a:off x="603437" y="5588146"/>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p:cNvSpPr/>
          <p:nvPr/>
        </p:nvSpPr>
        <p:spPr>
          <a:xfrm>
            <a:off x="-12571" y="6696000"/>
            <a:ext cx="2326278" cy="17697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出典：帝国データバンク「本社移転企業調査」をもとに副首都推進局で作成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52"/>
          <p:cNvSpPr/>
          <p:nvPr/>
        </p:nvSpPr>
        <p:spPr>
          <a:xfrm>
            <a:off x="6194087" y="4582365"/>
            <a:ext cx="2492745" cy="18385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出典：厚生労働省</a:t>
            </a:r>
            <a:r>
              <a:rPr kumimoji="0" lang="zh-TW"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「雇用保険事業</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0" lang="zh-TW"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報」</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p:cNvSpPr txBox="1"/>
          <p:nvPr/>
        </p:nvSpPr>
        <p:spPr>
          <a:xfrm>
            <a:off x="7726432" y="3403277"/>
            <a:ext cx="415498" cy="553998"/>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endPar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endParaRPr kumimoji="0" lang="en-US" altLang="ja-JP" sz="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endPar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テキスト ボックス 58"/>
          <p:cNvSpPr txBox="1"/>
          <p:nvPr/>
        </p:nvSpPr>
        <p:spPr>
          <a:xfrm>
            <a:off x="7922624" y="3027834"/>
            <a:ext cx="1172116" cy="2000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＜開業数（大阪府内）＞</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p:cNvSpPr txBox="1"/>
          <p:nvPr/>
        </p:nvSpPr>
        <p:spPr>
          <a:xfrm>
            <a:off x="6042466" y="2969431"/>
            <a:ext cx="418704"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テキスト ボックス 60"/>
          <p:cNvSpPr txBox="1"/>
          <p:nvPr/>
        </p:nvSpPr>
        <p:spPr>
          <a:xfrm>
            <a:off x="-78676" y="5075076"/>
            <a:ext cx="50057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p:cNvSpPr txBox="1"/>
          <p:nvPr/>
        </p:nvSpPr>
        <p:spPr>
          <a:xfrm>
            <a:off x="7502550" y="4312464"/>
            <a:ext cx="651990" cy="1769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63" name="テキスト ボックス 62"/>
          <p:cNvSpPr txBox="1"/>
          <p:nvPr/>
        </p:nvSpPr>
        <p:spPr>
          <a:xfrm>
            <a:off x="8686797" y="4318168"/>
            <a:ext cx="651990" cy="1769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64" name="右矢印 63"/>
          <p:cNvSpPr/>
          <p:nvPr/>
        </p:nvSpPr>
        <p:spPr>
          <a:xfrm rot="18942834">
            <a:off x="8129791" y="3764959"/>
            <a:ext cx="540000" cy="288000"/>
          </a:xfrm>
          <a:prstGeom prst="rightArrow">
            <a:avLst>
              <a:gd name="adj1" fmla="val 50000"/>
              <a:gd name="adj2" fmla="val 437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 name="テキスト ボックス 64"/>
          <p:cNvSpPr txBox="1"/>
          <p:nvPr/>
        </p:nvSpPr>
        <p:spPr>
          <a:xfrm rot="18930357">
            <a:off x="8145353" y="3838852"/>
            <a:ext cx="45076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p>
        </p:txBody>
      </p:sp>
      <p:sp>
        <p:nvSpPr>
          <p:cNvPr id="66" name="右矢印 65"/>
          <p:cNvSpPr/>
          <p:nvPr/>
        </p:nvSpPr>
        <p:spPr>
          <a:xfrm rot="20544845">
            <a:off x="8290725" y="3994977"/>
            <a:ext cx="504000" cy="288000"/>
          </a:xfrm>
          <a:prstGeom prst="rightArrow">
            <a:avLst>
              <a:gd name="adj1" fmla="val 50000"/>
              <a:gd name="adj2" fmla="val 354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 name="テキスト ボックス 66"/>
          <p:cNvSpPr txBox="1"/>
          <p:nvPr/>
        </p:nvSpPr>
        <p:spPr>
          <a:xfrm rot="20382048">
            <a:off x="8300711" y="4039168"/>
            <a:ext cx="45076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p>
        </p:txBody>
      </p:sp>
      <p:cxnSp>
        <p:nvCxnSpPr>
          <p:cNvPr id="69" name="直線コネクタ 68"/>
          <p:cNvCxnSpPr/>
          <p:nvPr/>
        </p:nvCxnSpPr>
        <p:spPr>
          <a:xfrm flipH="1">
            <a:off x="1893246" y="6150922"/>
            <a:ext cx="144741" cy="136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2348604" y="4788000"/>
            <a:ext cx="216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宿泊施設客室稼働率</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2" name="正方形/長方形 71"/>
          <p:cNvSpPr/>
          <p:nvPr/>
        </p:nvSpPr>
        <p:spPr>
          <a:xfrm>
            <a:off x="2359707" y="6696000"/>
            <a:ext cx="2189789"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出典：観光庁「宿泊旅行統計調査」</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テキスト ボックス 72"/>
          <p:cNvSpPr txBox="1"/>
          <p:nvPr/>
        </p:nvSpPr>
        <p:spPr>
          <a:xfrm>
            <a:off x="4246013" y="5847146"/>
            <a:ext cx="452938" cy="1916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p>
        </p:txBody>
      </p:sp>
      <p:sp>
        <p:nvSpPr>
          <p:cNvPr id="74" name="テキスト ボックス 73"/>
          <p:cNvSpPr txBox="1"/>
          <p:nvPr/>
        </p:nvSpPr>
        <p:spPr>
          <a:xfrm>
            <a:off x="4246013" y="5974253"/>
            <a:ext cx="46362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p:cNvSpPr txBox="1"/>
          <p:nvPr/>
        </p:nvSpPr>
        <p:spPr>
          <a:xfrm>
            <a:off x="4246013" y="6165858"/>
            <a:ext cx="415498"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京都府</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テキスト ボックス 75"/>
          <p:cNvSpPr txBox="1"/>
          <p:nvPr/>
        </p:nvSpPr>
        <p:spPr>
          <a:xfrm>
            <a:off x="2271420" y="5091880"/>
            <a:ext cx="418704"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7" name="テキスト ボックス 76"/>
          <p:cNvSpPr txBox="1"/>
          <p:nvPr/>
        </p:nvSpPr>
        <p:spPr>
          <a:xfrm>
            <a:off x="6065536" y="2464944"/>
            <a:ext cx="107914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市場の動向</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テキスト ボックス 67"/>
          <p:cNvSpPr txBox="1"/>
          <p:nvPr/>
        </p:nvSpPr>
        <p:spPr>
          <a:xfrm>
            <a:off x="5476238" y="3562393"/>
            <a:ext cx="587020"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27.7</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テキスト ボックス 77"/>
          <p:cNvSpPr txBox="1"/>
          <p:nvPr/>
        </p:nvSpPr>
        <p:spPr>
          <a:xfrm>
            <a:off x="5491297" y="3275351"/>
            <a:ext cx="587020"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19.5</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56"/>
          <p:cNvSpPr txBox="1"/>
          <p:nvPr/>
        </p:nvSpPr>
        <p:spPr>
          <a:xfrm>
            <a:off x="815278" y="3850813"/>
            <a:ext cx="965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a:ea typeface="Meiryo UI"/>
                <a:cs typeface="+mn-cs"/>
              </a:rPr>
              <a:t>（大阪府）</a:t>
            </a:r>
            <a:endParaRPr kumimoji="1" lang="en-US" altLang="ja-JP" sz="5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50" b="0" i="0" u="none" strike="noStrike" kern="1200" cap="none" spc="0" normalizeH="0" baseline="0" noProof="0" dirty="0">
                <a:ln>
                  <a:noFill/>
                </a:ln>
                <a:solidFill>
                  <a:prstClr val="black"/>
                </a:solidFill>
                <a:effectLst/>
                <a:uLnTx/>
                <a:uFillTx/>
                <a:latin typeface="Meiryo UI"/>
                <a:ea typeface="Meiryo UI"/>
                <a:cs typeface="+mn-cs"/>
              </a:rPr>
              <a:t>2009</a:t>
            </a:r>
            <a:r>
              <a:rPr kumimoji="1" lang="ja-JP" altLang="en-US" sz="550"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550"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550" b="0" i="0" u="none" strike="noStrike" kern="1200" cap="none" spc="0" normalizeH="0" baseline="0" noProof="0" dirty="0">
                <a:ln>
                  <a:noFill/>
                </a:ln>
                <a:solidFill>
                  <a:prstClr val="black"/>
                </a:solidFill>
                <a:effectLst/>
                <a:uLnTx/>
                <a:uFillTx/>
                <a:latin typeface="Meiryo UI"/>
                <a:ea typeface="Meiryo UI"/>
                <a:cs typeface="+mn-cs"/>
              </a:rPr>
              <a:t>月　</a:t>
            </a:r>
            <a:r>
              <a:rPr kumimoji="0" lang="en-US" altLang="ja-JP" sz="550" b="0" i="0" u="none" strike="noStrike" kern="1200" cap="none" spc="0" normalizeH="0" baseline="0" noProof="0" dirty="0">
                <a:ln>
                  <a:noFill/>
                </a:ln>
                <a:solidFill>
                  <a:prstClr val="black"/>
                </a:solidFill>
                <a:effectLst/>
                <a:uLnTx/>
                <a:uFillTx/>
                <a:latin typeface="Meiryo UI"/>
                <a:ea typeface="Meiryo UI"/>
                <a:cs typeface="+mn-cs"/>
              </a:rPr>
              <a:t>66.1</a:t>
            </a:r>
          </a:p>
        </p:txBody>
      </p:sp>
      <p:sp>
        <p:nvSpPr>
          <p:cNvPr id="90" name="テキスト ボックス 56"/>
          <p:cNvSpPr txBox="1"/>
          <p:nvPr/>
        </p:nvSpPr>
        <p:spPr>
          <a:xfrm>
            <a:off x="233557" y="3935033"/>
            <a:ext cx="742511"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dirty="0">
                <a:solidFill>
                  <a:prstClr val="black"/>
                </a:solidFill>
                <a:latin typeface="Meiryo UI"/>
                <a:ea typeface="Meiryo UI"/>
              </a:rPr>
              <a:t>（全国）</a:t>
            </a:r>
            <a:endParaRPr kumimoji="1" lang="en-US" altLang="ja-JP" sz="550"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50" b="0" i="0" u="none" strike="noStrike" kern="1200" cap="none" spc="0" normalizeH="0" baseline="0" noProof="0" dirty="0">
                <a:ln>
                  <a:noFill/>
                </a:ln>
                <a:solidFill>
                  <a:prstClr val="black"/>
                </a:solidFill>
                <a:effectLst/>
                <a:uLnTx/>
                <a:uFillTx/>
                <a:latin typeface="Meiryo UI"/>
                <a:ea typeface="Meiryo UI"/>
              </a:rPr>
              <a:t>2009</a:t>
            </a:r>
            <a:r>
              <a:rPr kumimoji="1" lang="ja-JP" altLang="en-US" sz="550" b="0" i="0" u="none" strike="noStrike" kern="1200" cap="none" spc="0" normalizeH="0" baseline="0" noProof="0" dirty="0">
                <a:ln>
                  <a:noFill/>
                </a:ln>
                <a:solidFill>
                  <a:prstClr val="black"/>
                </a:solidFill>
                <a:effectLst/>
                <a:uLnTx/>
                <a:uFillTx/>
                <a:latin typeface="Meiryo UI"/>
                <a:ea typeface="Meiryo UI"/>
              </a:rPr>
              <a:t>年</a:t>
            </a:r>
            <a:r>
              <a:rPr kumimoji="1" lang="en-US" altLang="ja-JP" sz="550" b="0" i="0" u="none" strike="noStrike" kern="1200" cap="none" spc="0" normalizeH="0" baseline="0" noProof="0" dirty="0">
                <a:ln>
                  <a:noFill/>
                </a:ln>
                <a:solidFill>
                  <a:prstClr val="black"/>
                </a:solidFill>
                <a:effectLst/>
                <a:uLnTx/>
                <a:uFillTx/>
                <a:latin typeface="Meiryo UI"/>
                <a:ea typeface="Meiryo UI"/>
              </a:rPr>
              <a:t>3</a:t>
            </a:r>
            <a:r>
              <a:rPr kumimoji="1" lang="ja-JP" altLang="en-US" sz="550" b="0" i="0" u="none" strike="noStrike" kern="1200" cap="none" spc="0" normalizeH="0" baseline="0" noProof="0" dirty="0">
                <a:ln>
                  <a:noFill/>
                </a:ln>
                <a:solidFill>
                  <a:prstClr val="black"/>
                </a:solidFill>
                <a:effectLst/>
                <a:uLnTx/>
                <a:uFillTx/>
                <a:latin typeface="Meiryo UI"/>
                <a:ea typeface="Meiryo UI"/>
              </a:rPr>
              <a:t>月</a:t>
            </a:r>
            <a:r>
              <a:rPr kumimoji="1" lang="ja-JP" altLang="en-US" sz="550" dirty="0">
                <a:solidFill>
                  <a:prstClr val="black"/>
                </a:solidFill>
                <a:latin typeface="Meiryo UI"/>
                <a:ea typeface="Meiryo UI"/>
              </a:rPr>
              <a:t>　</a:t>
            </a:r>
            <a:r>
              <a:rPr kumimoji="0" lang="en-US" altLang="ja-JP" sz="550" b="0" i="0" u="none" strike="noStrike" kern="1200" cap="none" spc="0" normalizeH="0" baseline="0" noProof="0" dirty="0">
                <a:ln>
                  <a:noFill/>
                </a:ln>
                <a:solidFill>
                  <a:prstClr val="black"/>
                </a:solidFill>
                <a:effectLst/>
                <a:uLnTx/>
                <a:uFillTx/>
                <a:latin typeface="Meiryo UI"/>
                <a:ea typeface="Meiryo UI"/>
              </a:rPr>
              <a:t>71.4</a:t>
            </a:r>
          </a:p>
        </p:txBody>
      </p:sp>
      <p:sp>
        <p:nvSpPr>
          <p:cNvPr id="91" name="テキスト ボックス 56"/>
          <p:cNvSpPr txBox="1"/>
          <p:nvPr/>
        </p:nvSpPr>
        <p:spPr>
          <a:xfrm>
            <a:off x="1162276" y="2953895"/>
            <a:ext cx="829073"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a:ea typeface="Meiryo UI"/>
              </a:rPr>
              <a:t>（全国）</a:t>
            </a:r>
            <a:endParaRPr kumimoji="1" lang="en-US" altLang="ja-JP" sz="55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50" b="0" i="0" u="none" strike="noStrike" kern="1200" cap="none" spc="0" normalizeH="0" baseline="0" noProof="0" dirty="0">
                <a:ln>
                  <a:noFill/>
                </a:ln>
                <a:solidFill>
                  <a:prstClr val="black"/>
                </a:solidFill>
                <a:effectLst/>
                <a:uLnTx/>
                <a:uFillTx/>
                <a:latin typeface="Meiryo UI"/>
                <a:ea typeface="Meiryo UI"/>
              </a:rPr>
              <a:t>2017</a:t>
            </a:r>
            <a:r>
              <a:rPr kumimoji="1" lang="ja-JP" altLang="en-US" sz="550" b="0" i="0" u="none" strike="noStrike" kern="1200" cap="none" spc="0" normalizeH="0" baseline="0" noProof="0" dirty="0">
                <a:ln>
                  <a:noFill/>
                </a:ln>
                <a:solidFill>
                  <a:prstClr val="black"/>
                </a:solidFill>
                <a:effectLst/>
                <a:uLnTx/>
                <a:uFillTx/>
                <a:latin typeface="Meiryo UI"/>
                <a:ea typeface="Meiryo UI"/>
              </a:rPr>
              <a:t>年</a:t>
            </a:r>
            <a:r>
              <a:rPr kumimoji="1" lang="en-US" altLang="ja-JP" sz="550" b="0" i="0" u="none" strike="noStrike" kern="1200" cap="none" spc="0" normalizeH="0" baseline="0" noProof="0" dirty="0">
                <a:ln>
                  <a:noFill/>
                </a:ln>
                <a:solidFill>
                  <a:prstClr val="black"/>
                </a:solidFill>
                <a:effectLst/>
                <a:uLnTx/>
                <a:uFillTx/>
                <a:latin typeface="Meiryo UI"/>
                <a:ea typeface="Meiryo UI"/>
              </a:rPr>
              <a:t>12</a:t>
            </a:r>
            <a:r>
              <a:rPr kumimoji="1" lang="ja-JP" altLang="en-US" sz="550" b="0" i="0" u="none" strike="noStrike" kern="1200" cap="none" spc="0" normalizeH="0" baseline="0" noProof="0" dirty="0">
                <a:ln>
                  <a:noFill/>
                </a:ln>
                <a:solidFill>
                  <a:prstClr val="black"/>
                </a:solidFill>
                <a:effectLst/>
                <a:uLnTx/>
                <a:uFillTx/>
                <a:latin typeface="Meiryo UI"/>
                <a:ea typeface="Meiryo UI"/>
              </a:rPr>
              <a:t>月</a:t>
            </a:r>
            <a:r>
              <a:rPr kumimoji="1" lang="ja-JP" altLang="en-US" sz="550" dirty="0">
                <a:solidFill>
                  <a:prstClr val="black"/>
                </a:solidFill>
                <a:latin typeface="Meiryo UI"/>
                <a:ea typeface="Meiryo UI"/>
              </a:rPr>
              <a:t>　</a:t>
            </a:r>
            <a:r>
              <a:rPr kumimoji="0" lang="en-US" altLang="ja-JP" sz="550" b="0" i="0" u="none" strike="noStrike" kern="1200" cap="none" spc="0" normalizeH="0" baseline="0" noProof="0" dirty="0">
                <a:ln>
                  <a:noFill/>
                </a:ln>
                <a:solidFill>
                  <a:prstClr val="black"/>
                </a:solidFill>
                <a:effectLst/>
                <a:uLnTx/>
                <a:uFillTx/>
                <a:latin typeface="Meiryo UI"/>
                <a:ea typeface="Meiryo UI"/>
              </a:rPr>
              <a:t>106.4</a:t>
            </a:r>
          </a:p>
        </p:txBody>
      </p:sp>
      <p:sp>
        <p:nvSpPr>
          <p:cNvPr id="93" name="テキスト ボックス 92"/>
          <p:cNvSpPr txBox="1"/>
          <p:nvPr/>
        </p:nvSpPr>
        <p:spPr>
          <a:xfrm>
            <a:off x="1748836" y="6450750"/>
            <a:ext cx="457861"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94" name="テキスト ボックス 93"/>
          <p:cNvSpPr txBox="1"/>
          <p:nvPr/>
        </p:nvSpPr>
        <p:spPr>
          <a:xfrm>
            <a:off x="3988077" y="6404202"/>
            <a:ext cx="457861"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81" name="正方形/長方形 80"/>
          <p:cNvSpPr/>
          <p:nvPr/>
        </p:nvSpPr>
        <p:spPr>
          <a:xfrm>
            <a:off x="8657169" y="0"/>
            <a:ext cx="530915"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15</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9" name="テキスト ボックス 56"/>
          <p:cNvSpPr txBox="1"/>
          <p:nvPr/>
        </p:nvSpPr>
        <p:spPr>
          <a:xfrm>
            <a:off x="2122830" y="2973525"/>
            <a:ext cx="729019"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a:ea typeface="Meiryo UI"/>
                <a:cs typeface="+mn-cs"/>
              </a:rPr>
              <a:t>（大阪府）</a:t>
            </a:r>
            <a:endParaRPr kumimoji="1" lang="en-US" altLang="ja-JP" sz="5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50"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550"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550"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550" b="0" i="0" u="none" strike="noStrike" kern="1200" cap="none" spc="0" normalizeH="0" baseline="0" noProof="0" dirty="0">
                <a:ln>
                  <a:noFill/>
                </a:ln>
                <a:solidFill>
                  <a:prstClr val="black"/>
                </a:solidFill>
                <a:effectLst/>
                <a:uLnTx/>
                <a:uFillTx/>
                <a:latin typeface="Meiryo UI"/>
                <a:ea typeface="Meiryo UI"/>
                <a:cs typeface="+mn-cs"/>
              </a:rPr>
              <a:t>月　</a:t>
            </a:r>
            <a:r>
              <a:rPr kumimoji="0" lang="en-US" altLang="ja-JP" sz="550" b="0" i="0" u="none" strike="noStrike" kern="1200" cap="none" spc="0" normalizeH="0" baseline="0" noProof="0" dirty="0">
                <a:ln>
                  <a:noFill/>
                </a:ln>
                <a:solidFill>
                  <a:prstClr val="black"/>
                </a:solidFill>
                <a:effectLst/>
                <a:uLnTx/>
                <a:uFillTx/>
                <a:latin typeface="Meiryo UI"/>
                <a:ea typeface="Meiryo UI"/>
                <a:cs typeface="+mn-cs"/>
              </a:rPr>
              <a:t>107.1</a:t>
            </a:r>
          </a:p>
        </p:txBody>
      </p:sp>
      <p:sp>
        <p:nvSpPr>
          <p:cNvPr id="97" name="テキスト ボックス 56"/>
          <p:cNvSpPr txBox="1"/>
          <p:nvPr/>
        </p:nvSpPr>
        <p:spPr>
          <a:xfrm>
            <a:off x="378893" y="3025247"/>
            <a:ext cx="88299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700" dirty="0">
                <a:latin typeface="+mj-lt"/>
              </a:rPr>
              <a:t>2015</a:t>
            </a:r>
            <a:r>
              <a:rPr kumimoji="1" lang="ja-JP" altLang="en-US" sz="700" dirty="0">
                <a:latin typeface="+mj-lt"/>
              </a:rPr>
              <a:t>年＝</a:t>
            </a:r>
            <a:r>
              <a:rPr kumimoji="1" lang="en-US" altLang="ja-JP" sz="700" dirty="0">
                <a:latin typeface="+mj-lt"/>
              </a:rPr>
              <a:t>100</a:t>
            </a:r>
            <a:endParaRPr kumimoji="1" lang="ja-JP" altLang="en-US" sz="700" dirty="0">
              <a:latin typeface="+mj-lt"/>
            </a:endParaRPr>
          </a:p>
        </p:txBody>
      </p:sp>
      <p:cxnSp>
        <p:nvCxnSpPr>
          <p:cNvPr id="4" name="直線コネクタ 3"/>
          <p:cNvCxnSpPr/>
          <p:nvPr/>
        </p:nvCxnSpPr>
        <p:spPr>
          <a:xfrm flipH="1" flipV="1">
            <a:off x="1923669" y="3118763"/>
            <a:ext cx="63413" cy="80956"/>
          </a:xfrm>
          <a:prstGeom prst="line">
            <a:avLst/>
          </a:prstGeom>
        </p:spPr>
        <p:style>
          <a:lnRef idx="1">
            <a:schemeClr val="dk1"/>
          </a:lnRef>
          <a:fillRef idx="0">
            <a:schemeClr val="dk1"/>
          </a:fillRef>
          <a:effectRef idx="0">
            <a:schemeClr val="dk1"/>
          </a:effectRef>
          <a:fontRef idx="minor">
            <a:schemeClr val="tx1"/>
          </a:fontRef>
        </p:style>
      </p:cxnSp>
      <p:sp>
        <p:nvSpPr>
          <p:cNvPr id="98" name="テキスト ボックス 97"/>
          <p:cNvSpPr txBox="1"/>
          <p:nvPr/>
        </p:nvSpPr>
        <p:spPr>
          <a:xfrm>
            <a:off x="4606607" y="4788000"/>
            <a:ext cx="216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商業地価</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99" name="正方形/長方形 98"/>
          <p:cNvSpPr/>
          <p:nvPr/>
        </p:nvSpPr>
        <p:spPr>
          <a:xfrm>
            <a:off x="4618639" y="6696000"/>
            <a:ext cx="3456000"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出典：国土交通省「地価公示」</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100"/>
          <p:cNvSpPr txBox="1"/>
          <p:nvPr/>
        </p:nvSpPr>
        <p:spPr>
          <a:xfrm>
            <a:off x="4566961" y="5083311"/>
            <a:ext cx="415498"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02" name="正方形/長方形 101"/>
          <p:cNvSpPr/>
          <p:nvPr/>
        </p:nvSpPr>
        <p:spPr>
          <a:xfrm>
            <a:off x="5070234" y="5076491"/>
            <a:ext cx="1191352"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三大都市の地価上昇率</a:t>
            </a:r>
            <a:endParaRPr kumimoji="0"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6" name="テキスト ボックス 95"/>
          <p:cNvSpPr txBox="1"/>
          <p:nvPr/>
        </p:nvSpPr>
        <p:spPr>
          <a:xfrm>
            <a:off x="6882009" y="4788000"/>
            <a:ext cx="216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人口転入出（政令指定都市比較）</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04" name="テキスト ボックス 103"/>
          <p:cNvSpPr txBox="1"/>
          <p:nvPr/>
        </p:nvSpPr>
        <p:spPr>
          <a:xfrm>
            <a:off x="6815966" y="5075076"/>
            <a:ext cx="415498"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p>
        </p:txBody>
      </p:sp>
      <p:sp>
        <p:nvSpPr>
          <p:cNvPr id="105" name="正方形/長方形 104"/>
          <p:cNvSpPr/>
          <p:nvPr/>
        </p:nvSpPr>
        <p:spPr>
          <a:xfrm>
            <a:off x="6726961" y="6696000"/>
            <a:ext cx="2412000"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出典：総務省「住民基本台帳人口移動報告書」をもとに副首都推進局で作成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p:cNvSpPr txBox="1"/>
          <p:nvPr/>
        </p:nvSpPr>
        <p:spPr>
          <a:xfrm>
            <a:off x="8864969" y="6450750"/>
            <a:ext cx="547984"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107" name="テキスト ボックス 106"/>
          <p:cNvSpPr txBox="1"/>
          <p:nvPr/>
        </p:nvSpPr>
        <p:spPr>
          <a:xfrm>
            <a:off x="6349806" y="6396353"/>
            <a:ext cx="457861"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5" name="テキスト ボックス 4"/>
          <p:cNvSpPr txBox="1"/>
          <p:nvPr/>
        </p:nvSpPr>
        <p:spPr>
          <a:xfrm>
            <a:off x="8591576" y="1324545"/>
            <a:ext cx="648000" cy="200055"/>
          </a:xfrm>
          <a:prstGeom prst="rect">
            <a:avLst/>
          </a:prstGeom>
          <a:noFill/>
        </p:spPr>
        <p:txBody>
          <a:bodyPr wrap="square" rtlCol="0">
            <a:spAutoFit/>
          </a:bodyPr>
          <a:lstStyle/>
          <a:p>
            <a:r>
              <a:rPr kumimoji="1" lang="en-US" altLang="ja-JP" sz="700" dirty="0"/>
              <a:t>1.30</a:t>
            </a:r>
            <a:r>
              <a:rPr kumimoji="1" lang="ja-JP" altLang="en-US" sz="700" dirty="0"/>
              <a:t> 大阪</a:t>
            </a:r>
          </a:p>
        </p:txBody>
      </p:sp>
      <p:sp>
        <p:nvSpPr>
          <p:cNvPr id="112" name="テキスト ボックス 111"/>
          <p:cNvSpPr txBox="1"/>
          <p:nvPr/>
        </p:nvSpPr>
        <p:spPr>
          <a:xfrm>
            <a:off x="8591576" y="1094114"/>
            <a:ext cx="648000" cy="200055"/>
          </a:xfrm>
          <a:prstGeom prst="rect">
            <a:avLst/>
          </a:prstGeom>
          <a:noFill/>
        </p:spPr>
        <p:txBody>
          <a:bodyPr wrap="square" rtlCol="0">
            <a:spAutoFit/>
          </a:bodyPr>
          <a:lstStyle/>
          <a:p>
            <a:r>
              <a:rPr kumimoji="1" lang="en-US" altLang="ja-JP" sz="700" dirty="0"/>
              <a:t>1.65 </a:t>
            </a:r>
            <a:r>
              <a:rPr kumimoji="1" lang="ja-JP" altLang="en-US" sz="700" dirty="0"/>
              <a:t>東京</a:t>
            </a:r>
          </a:p>
        </p:txBody>
      </p:sp>
      <p:sp>
        <p:nvSpPr>
          <p:cNvPr id="113" name="テキスト ボックス 112"/>
          <p:cNvSpPr txBox="1"/>
          <p:nvPr/>
        </p:nvSpPr>
        <p:spPr>
          <a:xfrm>
            <a:off x="8595566" y="1219657"/>
            <a:ext cx="644010" cy="200055"/>
          </a:xfrm>
          <a:prstGeom prst="rect">
            <a:avLst/>
          </a:prstGeom>
          <a:noFill/>
        </p:spPr>
        <p:txBody>
          <a:bodyPr wrap="square" rtlCol="0">
            <a:spAutoFit/>
          </a:bodyPr>
          <a:lstStyle/>
          <a:p>
            <a:r>
              <a:rPr kumimoji="1" lang="en-US" altLang="ja-JP" sz="700" dirty="0"/>
              <a:t>1.35 </a:t>
            </a:r>
            <a:r>
              <a:rPr kumimoji="1" lang="ja-JP" altLang="en-US" sz="700" dirty="0"/>
              <a:t>全国</a:t>
            </a:r>
          </a:p>
        </p:txBody>
      </p:sp>
      <p:sp>
        <p:nvSpPr>
          <p:cNvPr id="86" name="正方形/長方形 85">
            <a:extLst>
              <a:ext uri="{FF2B5EF4-FFF2-40B4-BE49-F238E27FC236}">
                <a16:creationId xmlns:a16="http://schemas.microsoft.com/office/drawing/2014/main" id="{91B5FA7C-113F-48BA-BD5D-E7EEB4705D30}"/>
              </a:ext>
            </a:extLst>
          </p:cNvPr>
          <p:cNvSpPr/>
          <p:nvPr/>
        </p:nvSpPr>
        <p:spPr>
          <a:xfrm>
            <a:off x="3133935" y="4501725"/>
            <a:ext cx="2772000"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※DI</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：景気の見通しについて</a:t>
            </a:r>
            <a:r>
              <a:rPr lang="ja-JP" altLang="ja-JP" sz="550" dirty="0">
                <a:effectLst/>
                <a:latin typeface="Meiryo UI" panose="020B0604030504040204" pitchFamily="50" charset="-128"/>
                <a:ea typeface="Meiryo UI" panose="020B0604030504040204" pitchFamily="50" charset="-128"/>
                <a:cs typeface="Times New Roman" panose="02020603050405020304" pitchFamily="18" charset="0"/>
              </a:rPr>
              <a:t>「好転」企業割合から「悪化」企業割合を差し引いた値</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79" name="図 78"/>
          <p:cNvPicPr>
            <a:picLocks noChangeAspect="1"/>
          </p:cNvPicPr>
          <p:nvPr/>
        </p:nvPicPr>
        <p:blipFill>
          <a:blip r:embed="rId8"/>
          <a:stretch>
            <a:fillRect/>
          </a:stretch>
        </p:blipFill>
        <p:spPr>
          <a:xfrm>
            <a:off x="129612" y="664577"/>
            <a:ext cx="2877561" cy="1615580"/>
          </a:xfrm>
          <a:prstGeom prst="rect">
            <a:avLst/>
          </a:prstGeom>
        </p:spPr>
      </p:pic>
      <p:pic>
        <p:nvPicPr>
          <p:cNvPr id="80" name="図 79"/>
          <p:cNvPicPr>
            <a:picLocks noChangeAspect="1"/>
          </p:cNvPicPr>
          <p:nvPr/>
        </p:nvPicPr>
        <p:blipFill>
          <a:blip r:embed="rId9"/>
          <a:stretch>
            <a:fillRect/>
          </a:stretch>
        </p:blipFill>
        <p:spPr>
          <a:xfrm>
            <a:off x="3084900" y="730177"/>
            <a:ext cx="2883658" cy="1621677"/>
          </a:xfrm>
          <a:prstGeom prst="rect">
            <a:avLst/>
          </a:prstGeom>
        </p:spPr>
      </p:pic>
      <p:pic>
        <p:nvPicPr>
          <p:cNvPr id="82" name="図 81"/>
          <p:cNvPicPr>
            <a:picLocks noChangeAspect="1"/>
          </p:cNvPicPr>
          <p:nvPr/>
        </p:nvPicPr>
        <p:blipFill>
          <a:blip r:embed="rId10"/>
          <a:stretch>
            <a:fillRect/>
          </a:stretch>
        </p:blipFill>
        <p:spPr>
          <a:xfrm>
            <a:off x="6099372" y="703936"/>
            <a:ext cx="2877561" cy="1670449"/>
          </a:xfrm>
          <a:prstGeom prst="rect">
            <a:avLst/>
          </a:prstGeom>
        </p:spPr>
      </p:pic>
      <p:pic>
        <p:nvPicPr>
          <p:cNvPr id="87" name="図 86"/>
          <p:cNvPicPr>
            <a:picLocks noChangeAspect="1"/>
          </p:cNvPicPr>
          <p:nvPr/>
        </p:nvPicPr>
        <p:blipFill>
          <a:blip r:embed="rId11"/>
          <a:stretch>
            <a:fillRect/>
          </a:stretch>
        </p:blipFill>
        <p:spPr>
          <a:xfrm>
            <a:off x="-56416" y="5140818"/>
            <a:ext cx="2158171" cy="1621677"/>
          </a:xfrm>
          <a:prstGeom prst="rect">
            <a:avLst/>
          </a:prstGeom>
        </p:spPr>
      </p:pic>
      <p:pic>
        <p:nvPicPr>
          <p:cNvPr id="95" name="図 94"/>
          <p:cNvPicPr>
            <a:picLocks noChangeAspect="1"/>
          </p:cNvPicPr>
          <p:nvPr/>
        </p:nvPicPr>
        <p:blipFill>
          <a:blip r:embed="rId12"/>
          <a:stretch>
            <a:fillRect/>
          </a:stretch>
        </p:blipFill>
        <p:spPr>
          <a:xfrm>
            <a:off x="2328989" y="5136642"/>
            <a:ext cx="2054530" cy="1621677"/>
          </a:xfrm>
          <a:prstGeom prst="rect">
            <a:avLst/>
          </a:prstGeom>
        </p:spPr>
      </p:pic>
    </p:spTree>
    <p:extLst>
      <p:ext uri="{BB962C8B-B14F-4D97-AF65-F5344CB8AC3E}">
        <p14:creationId xmlns:p14="http://schemas.microsoft.com/office/powerpoint/2010/main" val="2266708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292" y="9239"/>
            <a:ext cx="23384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暮らし・健康</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112575" y="288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健康寿命</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4" name="テキスト ボックス 23"/>
          <p:cNvSpPr txBox="1"/>
          <p:nvPr/>
        </p:nvSpPr>
        <p:spPr>
          <a:xfrm>
            <a:off x="772682" y="531038"/>
            <a:ext cx="894797"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男性の健康寿命</a:t>
            </a:r>
          </a:p>
        </p:txBody>
      </p:sp>
      <p:sp>
        <p:nvSpPr>
          <p:cNvPr id="26" name="テキスト ボックス 25"/>
          <p:cNvSpPr txBox="1"/>
          <p:nvPr/>
        </p:nvSpPr>
        <p:spPr>
          <a:xfrm>
            <a:off x="2044318" y="531038"/>
            <a:ext cx="894797"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女性の健康寿命</a:t>
            </a:r>
          </a:p>
        </p:txBody>
      </p:sp>
      <p:sp>
        <p:nvSpPr>
          <p:cNvPr id="27" name="正方形/長方形 26"/>
          <p:cNvSpPr/>
          <p:nvPr/>
        </p:nvSpPr>
        <p:spPr>
          <a:xfrm>
            <a:off x="221986" y="2219044"/>
            <a:ext cx="2871299" cy="17697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出典：厚生労働省「健康日本</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第二次</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の推進に関する研究」をもとに副首都推進局で作成</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p:cNvGrpSpPr/>
          <p:nvPr/>
        </p:nvGrpSpPr>
        <p:grpSpPr>
          <a:xfrm>
            <a:off x="1777" y="542875"/>
            <a:ext cx="513144" cy="478684"/>
            <a:chOff x="4679722" y="4188126"/>
            <a:chExt cx="513144" cy="478684"/>
          </a:xfrm>
        </p:grpSpPr>
        <p:sp>
          <p:nvSpPr>
            <p:cNvPr id="29" name="正方形/長方形 28"/>
            <p:cNvSpPr/>
            <p:nvPr/>
          </p:nvSpPr>
          <p:spPr>
            <a:xfrm>
              <a:off x="4769582" y="4486810"/>
              <a:ext cx="72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正方形/長方形 29"/>
            <p:cNvSpPr/>
            <p:nvPr/>
          </p:nvSpPr>
          <p:spPr>
            <a:xfrm>
              <a:off x="4887894" y="4485229"/>
              <a:ext cx="72000" cy="180000"/>
            </a:xfrm>
            <a:prstGeom prst="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1" name="テキスト ボックス 30"/>
            <p:cNvSpPr txBox="1"/>
            <p:nvPr/>
          </p:nvSpPr>
          <p:spPr>
            <a:xfrm>
              <a:off x="4679722" y="4195883"/>
              <a:ext cx="384721" cy="303929"/>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a:ea typeface="Meiryo UI"/>
                  <a:cs typeface="+mn-cs"/>
                </a:rPr>
                <a:t>全国</a:t>
              </a:r>
              <a:endParaRPr kumimoji="0" lang="en-US" altLang="ja-JP" sz="5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a:ea typeface="Meiryo UI"/>
                  <a:cs typeface="+mn-cs"/>
                </a:rPr>
                <a:t>大阪府</a:t>
              </a:r>
              <a:endParaRPr kumimoji="0" lang="en-US" altLang="ja-JP" sz="5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テキスト ボックス 31"/>
            <p:cNvSpPr txBox="1"/>
            <p:nvPr/>
          </p:nvSpPr>
          <p:spPr>
            <a:xfrm>
              <a:off x="4923562" y="4188126"/>
              <a:ext cx="269304" cy="435376"/>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全国との差</a:t>
              </a:r>
            </a:p>
          </p:txBody>
        </p:sp>
        <p:cxnSp>
          <p:nvCxnSpPr>
            <p:cNvPr id="33" name="直線コネクタ 32"/>
            <p:cNvCxnSpPr/>
            <p:nvPr/>
          </p:nvCxnSpPr>
          <p:spPr>
            <a:xfrm>
              <a:off x="5136762" y="4433842"/>
              <a:ext cx="0" cy="21600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1714846" y="640158"/>
            <a:ext cx="415498"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35" name="テキスト ボックス 34"/>
          <p:cNvSpPr txBox="1"/>
          <p:nvPr/>
        </p:nvSpPr>
        <p:spPr>
          <a:xfrm>
            <a:off x="1504269" y="2038973"/>
            <a:ext cx="530915"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37" name="テキスト ボックス 36"/>
          <p:cNvSpPr txBox="1"/>
          <p:nvPr/>
        </p:nvSpPr>
        <p:spPr>
          <a:xfrm>
            <a:off x="445925" y="640158"/>
            <a:ext cx="415498"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p>
        </p:txBody>
      </p:sp>
      <p:sp>
        <p:nvSpPr>
          <p:cNvPr id="38" name="テキスト ボックス 37"/>
          <p:cNvSpPr txBox="1"/>
          <p:nvPr/>
        </p:nvSpPr>
        <p:spPr>
          <a:xfrm>
            <a:off x="2755400" y="2052903"/>
            <a:ext cx="530915"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pic>
        <p:nvPicPr>
          <p:cNvPr id="40" name="図 39"/>
          <p:cNvPicPr>
            <a:picLocks noChangeAspect="1"/>
          </p:cNvPicPr>
          <p:nvPr/>
        </p:nvPicPr>
        <p:blipFill>
          <a:blip r:embed="rId3"/>
          <a:stretch>
            <a:fillRect/>
          </a:stretch>
        </p:blipFill>
        <p:spPr>
          <a:xfrm>
            <a:off x="3094513" y="3209226"/>
            <a:ext cx="1820956" cy="1224000"/>
          </a:xfrm>
          <a:prstGeom prst="rect">
            <a:avLst/>
          </a:prstGeom>
        </p:spPr>
      </p:pic>
      <p:pic>
        <p:nvPicPr>
          <p:cNvPr id="41" name="図 40"/>
          <p:cNvPicPr>
            <a:picLocks noChangeAspect="1"/>
          </p:cNvPicPr>
          <p:nvPr/>
        </p:nvPicPr>
        <p:blipFill>
          <a:blip r:embed="rId4"/>
          <a:stretch>
            <a:fillRect/>
          </a:stretch>
        </p:blipFill>
        <p:spPr>
          <a:xfrm>
            <a:off x="5957234" y="3209226"/>
            <a:ext cx="2088019" cy="1224000"/>
          </a:xfrm>
          <a:prstGeom prst="rect">
            <a:avLst/>
          </a:prstGeom>
        </p:spPr>
      </p:pic>
      <p:sp>
        <p:nvSpPr>
          <p:cNvPr id="42" name="正方形/長方形 41"/>
          <p:cNvSpPr/>
          <p:nvPr/>
        </p:nvSpPr>
        <p:spPr>
          <a:xfrm>
            <a:off x="4284592" y="4415569"/>
            <a:ext cx="3007175" cy="176972"/>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a:ea typeface="Meiryo UI"/>
                <a:cs typeface="+mn-cs"/>
              </a:rPr>
              <a:t>出典：大阪府教育庁</a:t>
            </a:r>
            <a:r>
              <a:rPr kumimoji="0" lang="en-US" altLang="ja-JP" sz="550" b="0" i="0" u="none" strike="noStrike" kern="1200" cap="none" spc="0" normalizeH="0" baseline="0" noProof="0" dirty="0">
                <a:ln>
                  <a:noFill/>
                </a:ln>
                <a:solidFill>
                  <a:prstClr val="black"/>
                </a:solidFill>
                <a:effectLst/>
                <a:uLnTx/>
                <a:uFillTx/>
                <a:latin typeface="Meiryo UI"/>
                <a:ea typeface="Meiryo UI"/>
                <a:cs typeface="+mn-cs"/>
              </a:rPr>
              <a:t>HP</a:t>
            </a:r>
            <a:r>
              <a:rPr kumimoji="0" lang="ja-JP" altLang="en-US" sz="550" b="0" i="0" u="none" strike="noStrike" kern="1200" cap="none" spc="0" normalizeH="0" baseline="0" noProof="0" dirty="0">
                <a:ln>
                  <a:noFill/>
                </a:ln>
                <a:solidFill>
                  <a:prstClr val="black"/>
                </a:solidFill>
                <a:effectLst/>
                <a:uLnTx/>
                <a:uFillTx/>
                <a:latin typeface="Meiryo UI"/>
                <a:ea typeface="Meiryo UI"/>
                <a:cs typeface="+mn-cs"/>
              </a:rPr>
              <a:t>「全国学力・学習状況調査結果概要」をもとに副首都推進局で作成</a:t>
            </a:r>
          </a:p>
        </p:txBody>
      </p:sp>
      <p:sp>
        <p:nvSpPr>
          <p:cNvPr id="43" name="正方形/長方形 42"/>
          <p:cNvSpPr/>
          <p:nvPr/>
        </p:nvSpPr>
        <p:spPr>
          <a:xfrm>
            <a:off x="5053146" y="3223908"/>
            <a:ext cx="979560" cy="184666"/>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R4</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の全国平均との差</a:t>
            </a:r>
          </a:p>
        </p:txBody>
      </p:sp>
      <p:sp>
        <p:nvSpPr>
          <p:cNvPr id="45" name="正方形/長方形 44"/>
          <p:cNvSpPr/>
          <p:nvPr/>
        </p:nvSpPr>
        <p:spPr>
          <a:xfrm>
            <a:off x="8127479" y="3219185"/>
            <a:ext cx="881962" cy="184666"/>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R4</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の全国平均との差</a:t>
            </a:r>
          </a:p>
        </p:txBody>
      </p:sp>
      <p:sp>
        <p:nvSpPr>
          <p:cNvPr id="46" name="正方形/長方形 45"/>
          <p:cNvSpPr/>
          <p:nvPr/>
        </p:nvSpPr>
        <p:spPr>
          <a:xfrm>
            <a:off x="5025382" y="2872273"/>
            <a:ext cx="3924000" cy="32661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422041" rtl="0" eaLnBrk="1" fontAlgn="auto" latinLnBrk="0" hangingPunct="1">
              <a:lnSpc>
                <a:spcPts val="45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「全国学力・学習状況調査」</a:t>
            </a:r>
            <a:endPar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文部科学省が</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2007</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より実施。</a:t>
            </a:r>
            <a:endPar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ts val="45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調査の対象学年：小学校第６学年、中学校第３学年</a:t>
            </a:r>
            <a:endPar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76" name="グループ化 75"/>
          <p:cNvGrpSpPr/>
          <p:nvPr/>
        </p:nvGrpSpPr>
        <p:grpSpPr>
          <a:xfrm>
            <a:off x="4958051" y="3382186"/>
            <a:ext cx="1057394" cy="759647"/>
            <a:chOff x="1927249" y="3269398"/>
            <a:chExt cx="1057394" cy="759647"/>
          </a:xfrm>
        </p:grpSpPr>
        <p:sp>
          <p:nvSpPr>
            <p:cNvPr id="44" name="正方形/長方形 43"/>
            <p:cNvSpPr/>
            <p:nvPr/>
          </p:nvSpPr>
          <p:spPr>
            <a:xfrm>
              <a:off x="1934495" y="3550997"/>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国語</a:t>
              </a:r>
            </a:p>
          </p:txBody>
        </p:sp>
        <p:sp>
          <p:nvSpPr>
            <p:cNvPr id="47" name="正方形/長方形 46"/>
            <p:cNvSpPr/>
            <p:nvPr/>
          </p:nvSpPr>
          <p:spPr>
            <a:xfrm>
              <a:off x="1927249" y="3292448"/>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算数</a:t>
              </a:r>
            </a:p>
          </p:txBody>
        </p:sp>
        <p:sp>
          <p:nvSpPr>
            <p:cNvPr id="50" name="正方形/長方形 49"/>
            <p:cNvSpPr/>
            <p:nvPr/>
          </p:nvSpPr>
          <p:spPr>
            <a:xfrm>
              <a:off x="2350548" y="3269398"/>
              <a:ext cx="631491" cy="276999"/>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16</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0.1</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51" name="正方形/長方形 50"/>
            <p:cNvSpPr/>
            <p:nvPr/>
          </p:nvSpPr>
          <p:spPr>
            <a:xfrm>
              <a:off x="2347022" y="3508611"/>
              <a:ext cx="631491" cy="276999"/>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0.2</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52" name="正方形/長方形 51"/>
            <p:cNvSpPr/>
            <p:nvPr/>
          </p:nvSpPr>
          <p:spPr>
            <a:xfrm>
              <a:off x="2353152" y="3752046"/>
              <a:ext cx="631491" cy="276999"/>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0.5</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57" name="正方形/長方形 56"/>
            <p:cNvSpPr/>
            <p:nvPr/>
          </p:nvSpPr>
          <p:spPr>
            <a:xfrm>
              <a:off x="1934089" y="3776871"/>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理科</a:t>
              </a:r>
            </a:p>
          </p:txBody>
        </p:sp>
        <p:sp>
          <p:nvSpPr>
            <p:cNvPr id="58" name="正方形/長方形 57"/>
            <p:cNvSpPr/>
            <p:nvPr/>
          </p:nvSpPr>
          <p:spPr>
            <a:xfrm>
              <a:off x="2052000" y="3301142"/>
              <a:ext cx="792000" cy="216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9" name="正方形/長方形 58"/>
            <p:cNvSpPr/>
            <p:nvPr/>
          </p:nvSpPr>
          <p:spPr>
            <a:xfrm>
              <a:off x="2052000" y="3543262"/>
              <a:ext cx="792000" cy="216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0" name="正方形/長方形 59"/>
            <p:cNvSpPr/>
            <p:nvPr/>
          </p:nvSpPr>
          <p:spPr>
            <a:xfrm>
              <a:off x="2052000" y="3783023"/>
              <a:ext cx="792000" cy="216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prstClr val="black"/>
                </a:solidFill>
                <a:effectLst/>
                <a:uLnTx/>
                <a:uFillTx/>
                <a:latin typeface="Meiryo UI"/>
                <a:ea typeface="Meiryo UI"/>
                <a:cs typeface="+mn-cs"/>
              </a:endParaRPr>
            </a:p>
          </p:txBody>
        </p:sp>
      </p:grpSp>
      <p:grpSp>
        <p:nvGrpSpPr>
          <p:cNvPr id="75" name="グループ化 74"/>
          <p:cNvGrpSpPr/>
          <p:nvPr/>
        </p:nvGrpSpPr>
        <p:grpSpPr>
          <a:xfrm>
            <a:off x="8042804" y="3384945"/>
            <a:ext cx="1055243" cy="721405"/>
            <a:chOff x="4989739" y="3381307"/>
            <a:chExt cx="1055243" cy="721405"/>
          </a:xfrm>
        </p:grpSpPr>
        <p:sp>
          <p:nvSpPr>
            <p:cNvPr id="48" name="正方形/長方形 47"/>
            <p:cNvSpPr/>
            <p:nvPr/>
          </p:nvSpPr>
          <p:spPr>
            <a:xfrm>
              <a:off x="4989739" y="3625202"/>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国語</a:t>
              </a:r>
              <a:endParaRPr kumimoji="0"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9" name="正方形/長方形 48"/>
            <p:cNvSpPr/>
            <p:nvPr/>
          </p:nvSpPr>
          <p:spPr>
            <a:xfrm>
              <a:off x="4996123" y="3396533"/>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数学</a:t>
              </a:r>
            </a:p>
          </p:txBody>
        </p:sp>
        <p:sp>
          <p:nvSpPr>
            <p:cNvPr id="53" name="正方形/長方形 52"/>
            <p:cNvSpPr/>
            <p:nvPr/>
          </p:nvSpPr>
          <p:spPr>
            <a:xfrm>
              <a:off x="5401707" y="3381307"/>
              <a:ext cx="631491" cy="276999"/>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0.1</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54" name="正方形/長方形 53"/>
            <p:cNvSpPr/>
            <p:nvPr/>
          </p:nvSpPr>
          <p:spPr>
            <a:xfrm>
              <a:off x="5407390" y="3607981"/>
              <a:ext cx="631491" cy="276999"/>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0.3</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55" name="正方形/長方形 54"/>
            <p:cNvSpPr/>
            <p:nvPr/>
          </p:nvSpPr>
          <p:spPr>
            <a:xfrm>
              <a:off x="5413491" y="3825713"/>
              <a:ext cx="631491" cy="276999"/>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21</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0.2</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56" name="正方形/長方形 55"/>
            <p:cNvSpPr/>
            <p:nvPr/>
          </p:nvSpPr>
          <p:spPr>
            <a:xfrm>
              <a:off x="4997113" y="3837351"/>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015"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理科</a:t>
              </a:r>
            </a:p>
          </p:txBody>
        </p:sp>
        <p:sp>
          <p:nvSpPr>
            <p:cNvPr id="61" name="正方形/長方形 60"/>
            <p:cNvSpPr/>
            <p:nvPr/>
          </p:nvSpPr>
          <p:spPr>
            <a:xfrm>
              <a:off x="5113438" y="3415533"/>
              <a:ext cx="792000" cy="216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2" name="正方形/長方形 61"/>
            <p:cNvSpPr/>
            <p:nvPr/>
          </p:nvSpPr>
          <p:spPr>
            <a:xfrm>
              <a:off x="5113438" y="3643002"/>
              <a:ext cx="792000" cy="216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3" name="正方形/長方形 62"/>
            <p:cNvSpPr/>
            <p:nvPr/>
          </p:nvSpPr>
          <p:spPr>
            <a:xfrm>
              <a:off x="5113438" y="3855436"/>
              <a:ext cx="792000" cy="216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64" name="テキスト ボックス 63"/>
          <p:cNvSpPr txBox="1"/>
          <p:nvPr/>
        </p:nvSpPr>
        <p:spPr>
          <a:xfrm>
            <a:off x="4793764" y="3629019"/>
            <a:ext cx="424788" cy="176972"/>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0.976</a:t>
            </a:r>
            <a:endParaRPr kumimoji="0" lang="ja-JP" altLang="en-US"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5" name="テキスト ボックス 64"/>
          <p:cNvSpPr txBox="1"/>
          <p:nvPr/>
        </p:nvSpPr>
        <p:spPr>
          <a:xfrm>
            <a:off x="4786986" y="3508202"/>
            <a:ext cx="424788" cy="176972"/>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0.991</a:t>
            </a:r>
            <a:endParaRPr kumimoji="0" lang="ja-JP" altLang="en-US"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6" name="テキスト ボックス 65"/>
          <p:cNvSpPr txBox="1"/>
          <p:nvPr/>
        </p:nvSpPr>
        <p:spPr>
          <a:xfrm>
            <a:off x="4797911" y="3790799"/>
            <a:ext cx="424788" cy="176972"/>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0.954</a:t>
            </a:r>
            <a:endParaRPr kumimoji="0" lang="ja-JP" altLang="en-US"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7" name="テキスト ボックス 66"/>
          <p:cNvSpPr txBox="1"/>
          <p:nvPr/>
        </p:nvSpPr>
        <p:spPr>
          <a:xfrm>
            <a:off x="7867645" y="3521823"/>
            <a:ext cx="424788" cy="176972"/>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0.986</a:t>
            </a:r>
            <a:endParaRPr kumimoji="0" lang="ja-JP" altLang="en-US"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8" name="テキスト ボックス 67"/>
          <p:cNvSpPr txBox="1"/>
          <p:nvPr/>
        </p:nvSpPr>
        <p:spPr>
          <a:xfrm>
            <a:off x="7867645" y="3663709"/>
            <a:ext cx="424788" cy="176972"/>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0.974</a:t>
            </a:r>
            <a:endParaRPr kumimoji="0" lang="ja-JP" altLang="en-US"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9" name="テキスト ボックス 68"/>
          <p:cNvSpPr txBox="1"/>
          <p:nvPr/>
        </p:nvSpPr>
        <p:spPr>
          <a:xfrm>
            <a:off x="7861102" y="3905342"/>
            <a:ext cx="424788" cy="176972"/>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0.945</a:t>
            </a:r>
            <a:endParaRPr kumimoji="0" lang="ja-JP" altLang="en-US" sz="5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0" name="テキスト ボックス 69"/>
          <p:cNvSpPr txBox="1"/>
          <p:nvPr/>
        </p:nvSpPr>
        <p:spPr>
          <a:xfrm>
            <a:off x="3182142" y="2612098"/>
            <a:ext cx="5904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学力テスト（小学校・中学校）</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1" name="正方形/長方形 70"/>
          <p:cNvSpPr/>
          <p:nvPr/>
        </p:nvSpPr>
        <p:spPr>
          <a:xfrm>
            <a:off x="3119016" y="2860794"/>
            <a:ext cx="1800000" cy="360000"/>
          </a:xfrm>
          <a:prstGeom prst="rect">
            <a:avLst/>
          </a:prstGeom>
          <a:noFill/>
        </p:spPr>
        <p:txBody>
          <a:bodyPr wrap="square" rtlCol="0">
            <a:spAutoFit/>
          </a:bodyPr>
          <a:lstStyle/>
          <a:p>
            <a:pPr marL="0" marR="0" lvl="0" indent="0" algn="l" defTabSz="457200" rtl="0" eaLnBrk="1" fontAlgn="auto" latinLnBrk="0" hangingPunct="1">
              <a:lnSpc>
                <a:spcPts val="65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全国の平均正答率を</a:t>
            </a: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としたときの、大阪府（政令市を含む）の各教科の平均正答率の推移</a:t>
            </a: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65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（平成</a:t>
            </a: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年までは各教科Ａ・Ｂの</a:t>
            </a: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区分）</a:t>
            </a:r>
          </a:p>
        </p:txBody>
      </p:sp>
      <p:sp>
        <p:nvSpPr>
          <p:cNvPr id="74" name="テキスト ボックス 73"/>
          <p:cNvSpPr txBox="1"/>
          <p:nvPr/>
        </p:nvSpPr>
        <p:spPr>
          <a:xfrm>
            <a:off x="6696117" y="2842381"/>
            <a:ext cx="2176321" cy="461665"/>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調査の内容：教科に関する調査（国語、算数・数学）</a:t>
            </a: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0" lang="ja-JP" altLang="en-US"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年度から理科を追加。理科は</a:t>
            </a:r>
            <a:r>
              <a:rPr kumimoji="0"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a:t>
            </a:r>
            <a:r>
              <a:rPr kumimoji="0"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度程度の実施。</a:t>
            </a: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0" lang="ja-JP" altLang="en-US"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年度（令和元年度）から英語を追加。英語は</a:t>
            </a:r>
            <a:r>
              <a:rPr kumimoji="0"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a:t>
            </a:r>
            <a:r>
              <a:rPr kumimoji="0"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度程度の実施。</a:t>
            </a:r>
            <a:endParaRPr kumimoji="0"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出題数：１教科あたり概ね</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問程度</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7" name="テキスト ボックス 76"/>
          <p:cNvSpPr txBox="1"/>
          <p:nvPr/>
        </p:nvSpPr>
        <p:spPr>
          <a:xfrm>
            <a:off x="90874" y="4860000"/>
            <a:ext cx="3789974"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刑法犯と街頭犯罪（認知件数）</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東京都との推移比較</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p:cNvSpPr txBox="1"/>
          <p:nvPr/>
        </p:nvSpPr>
        <p:spPr>
          <a:xfrm>
            <a:off x="2400812" y="6146896"/>
            <a:ext cx="612000" cy="276999"/>
          </a:xfrm>
          <a:prstGeom prst="rect">
            <a:avLst/>
          </a:prstGeom>
          <a:noFill/>
          <a:ln>
            <a:solidFill>
              <a:schemeClr val="bg1">
                <a:lumMod val="85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年比</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　▲</a:t>
            </a: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75</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テキスト ボックス 81"/>
          <p:cNvSpPr txBox="1"/>
          <p:nvPr/>
        </p:nvSpPr>
        <p:spPr>
          <a:xfrm>
            <a:off x="276920" y="6140086"/>
            <a:ext cx="612000" cy="276999"/>
          </a:xfrm>
          <a:prstGeom prst="rect">
            <a:avLst/>
          </a:prstGeom>
          <a:noFill/>
          <a:ln>
            <a:solidFill>
              <a:schemeClr val="bg1">
                <a:lumMod val="75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年比</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　▲</a:t>
            </a: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正方形/長方形 82"/>
          <p:cNvSpPr/>
          <p:nvPr/>
        </p:nvSpPr>
        <p:spPr>
          <a:xfrm>
            <a:off x="1025899" y="6704860"/>
            <a:ext cx="1764000"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出典：警察庁「犯罪統計資料」</a:t>
            </a:r>
          </a:p>
        </p:txBody>
      </p:sp>
      <p:sp>
        <p:nvSpPr>
          <p:cNvPr id="84" name="正方形/長方形 83"/>
          <p:cNvSpPr/>
          <p:nvPr/>
        </p:nvSpPr>
        <p:spPr>
          <a:xfrm>
            <a:off x="2394266" y="5130785"/>
            <a:ext cx="100540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街頭犯罪認知件数</a:t>
            </a:r>
            <a:endPar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正方形/長方形 84"/>
          <p:cNvSpPr/>
          <p:nvPr/>
        </p:nvSpPr>
        <p:spPr>
          <a:xfrm>
            <a:off x="554898" y="5115392"/>
            <a:ext cx="902811"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刑法犯認知件数</a:t>
            </a:r>
          </a:p>
        </p:txBody>
      </p:sp>
      <p:sp>
        <p:nvSpPr>
          <p:cNvPr id="86" name="テキスト ボックス 85"/>
          <p:cNvSpPr txBox="1"/>
          <p:nvPr/>
        </p:nvSpPr>
        <p:spPr>
          <a:xfrm>
            <a:off x="742303" y="5620045"/>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東京</a:t>
            </a:r>
          </a:p>
        </p:txBody>
      </p:sp>
      <p:sp>
        <p:nvSpPr>
          <p:cNvPr id="87" name="テキスト ボックス 86"/>
          <p:cNvSpPr txBox="1"/>
          <p:nvPr/>
        </p:nvSpPr>
        <p:spPr>
          <a:xfrm>
            <a:off x="2678959" y="5620045"/>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大阪</a:t>
            </a:r>
            <a:endParaRPr kumimoji="1"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88" name="テキスト ボックス 87"/>
          <p:cNvSpPr txBox="1"/>
          <p:nvPr/>
        </p:nvSpPr>
        <p:spPr>
          <a:xfrm>
            <a:off x="2381580" y="5925637"/>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東京</a:t>
            </a:r>
          </a:p>
        </p:txBody>
      </p:sp>
      <p:sp>
        <p:nvSpPr>
          <p:cNvPr id="89" name="テキスト ボックス 88"/>
          <p:cNvSpPr txBox="1"/>
          <p:nvPr/>
        </p:nvSpPr>
        <p:spPr>
          <a:xfrm>
            <a:off x="325044" y="5867463"/>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大阪</a:t>
            </a:r>
            <a:endParaRPr kumimoji="1"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91" name="テキスト ボックス 90"/>
          <p:cNvSpPr txBox="1"/>
          <p:nvPr/>
        </p:nvSpPr>
        <p:spPr>
          <a:xfrm>
            <a:off x="1814280" y="5314476"/>
            <a:ext cx="636118"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（千件）</a:t>
            </a:r>
          </a:p>
        </p:txBody>
      </p:sp>
      <p:sp>
        <p:nvSpPr>
          <p:cNvPr id="94" name="テキスト ボックス 93"/>
          <p:cNvSpPr txBox="1"/>
          <p:nvPr/>
        </p:nvSpPr>
        <p:spPr>
          <a:xfrm>
            <a:off x="1328200" y="6496196"/>
            <a:ext cx="530915"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95" name="テキスト ボックス 94"/>
          <p:cNvSpPr txBox="1"/>
          <p:nvPr/>
        </p:nvSpPr>
        <p:spPr>
          <a:xfrm>
            <a:off x="-30694" y="5296727"/>
            <a:ext cx="636118"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（千件）</a:t>
            </a:r>
          </a:p>
        </p:txBody>
      </p:sp>
      <p:sp>
        <p:nvSpPr>
          <p:cNvPr id="96" name="テキスト ボックス 95"/>
          <p:cNvSpPr txBox="1"/>
          <p:nvPr/>
        </p:nvSpPr>
        <p:spPr>
          <a:xfrm>
            <a:off x="3334956" y="6459926"/>
            <a:ext cx="457861"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97" name="テキスト ボックス 96"/>
          <p:cNvSpPr txBox="1"/>
          <p:nvPr/>
        </p:nvSpPr>
        <p:spPr>
          <a:xfrm>
            <a:off x="4010380" y="4860000"/>
            <a:ext cx="2484000" cy="23040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来阪外国人旅行者数</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主要都市</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8" name="正方形/長方形 97"/>
          <p:cNvSpPr/>
          <p:nvPr/>
        </p:nvSpPr>
        <p:spPr>
          <a:xfrm>
            <a:off x="3974988" y="5087058"/>
            <a:ext cx="492443" cy="18466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p>
        </p:txBody>
      </p:sp>
      <p:sp>
        <p:nvSpPr>
          <p:cNvPr id="101" name="テキスト ボックス 100"/>
          <p:cNvSpPr txBox="1"/>
          <p:nvPr/>
        </p:nvSpPr>
        <p:spPr>
          <a:xfrm>
            <a:off x="6112710" y="6416983"/>
            <a:ext cx="530915"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102" name="正方形/長方形 101"/>
          <p:cNvSpPr/>
          <p:nvPr/>
        </p:nvSpPr>
        <p:spPr>
          <a:xfrm>
            <a:off x="4012512" y="6644592"/>
            <a:ext cx="2628000" cy="261610"/>
          </a:xfrm>
          <a:prstGeom prst="rect">
            <a:avLst/>
          </a:prstGeom>
        </p:spPr>
        <p:txBody>
          <a:bodyPr wrap="square">
            <a:spAutoFit/>
          </a:bodyPr>
          <a:lstStyle/>
          <a:p>
            <a:pPr lvl="0">
              <a:defRPr/>
            </a:pPr>
            <a:r>
              <a:rPr lang="ja-JP" altLang="en-US" sz="550" dirty="0">
                <a:solidFill>
                  <a:prstClr val="black"/>
                </a:solidFill>
                <a:latin typeface="Meiryo UI" panose="020B0604030504040204" pitchFamily="50" charset="-128"/>
                <a:ea typeface="Meiryo UI" panose="020B0604030504040204" pitchFamily="50" charset="-128"/>
              </a:rPr>
              <a:t>出典：日本政府観光局</a:t>
            </a:r>
            <a:r>
              <a:rPr lang="ja-JP" altLang="en-US" sz="550" dirty="0">
                <a:latin typeface="Meiryo UI" panose="020B0604030504040204" pitchFamily="50" charset="-128"/>
                <a:ea typeface="Meiryo UI" panose="020B0604030504040204" pitchFamily="50" charset="-128"/>
              </a:rPr>
              <a:t>（</a:t>
            </a:r>
            <a:r>
              <a:rPr lang="en-US" altLang="ja-JP" sz="550" dirty="0">
                <a:latin typeface="Meiryo UI" panose="020B0604030504040204" pitchFamily="50" charset="-128"/>
                <a:ea typeface="Meiryo UI" panose="020B0604030504040204" pitchFamily="50" charset="-128"/>
              </a:rPr>
              <a:t>JNTO</a:t>
            </a:r>
            <a:r>
              <a:rPr lang="ja-JP" altLang="en-US" sz="550" dirty="0">
                <a:latin typeface="Meiryo UI" panose="020B0604030504040204" pitchFamily="50" charset="-128"/>
                <a:ea typeface="Meiryo UI" panose="020B0604030504040204" pitchFamily="50" charset="-128"/>
              </a:rPr>
              <a:t>）「</a:t>
            </a:r>
            <a:r>
              <a:rPr lang="ja-JP" altLang="en-US" sz="550" dirty="0">
                <a:solidFill>
                  <a:prstClr val="black"/>
                </a:solidFill>
                <a:latin typeface="Meiryo UI" panose="020B0604030504040204" pitchFamily="50" charset="-128"/>
                <a:ea typeface="Meiryo UI" panose="020B0604030504040204" pitchFamily="50" charset="-128"/>
              </a:rPr>
              <a:t>訪日外客統計」、観光庁「訪日外国人消費動向</a:t>
            </a:r>
            <a:endParaRPr lang="en-US" altLang="ja-JP" sz="550" dirty="0">
              <a:solidFill>
                <a:prstClr val="black"/>
              </a:solidFill>
              <a:latin typeface="Meiryo UI" panose="020B0604030504040204" pitchFamily="50" charset="-128"/>
              <a:ea typeface="Meiryo UI" panose="020B0604030504040204" pitchFamily="50" charset="-128"/>
            </a:endParaRPr>
          </a:p>
          <a:p>
            <a:pPr lvl="0">
              <a:defRPr/>
            </a:pPr>
            <a:r>
              <a:rPr lang="en-US" altLang="ja-JP" sz="550" dirty="0">
                <a:solidFill>
                  <a:prstClr val="black"/>
                </a:solidFill>
                <a:latin typeface="Meiryo UI" panose="020B0604030504040204" pitchFamily="50" charset="-128"/>
                <a:ea typeface="Meiryo UI" panose="020B0604030504040204" pitchFamily="50" charset="-128"/>
              </a:rPr>
              <a:t>         </a:t>
            </a:r>
            <a:r>
              <a:rPr lang="ja-JP" altLang="en-US" sz="550" dirty="0">
                <a:solidFill>
                  <a:prstClr val="black"/>
                </a:solidFill>
                <a:latin typeface="Meiryo UI" panose="020B0604030504040204" pitchFamily="50" charset="-128"/>
                <a:ea typeface="Meiryo UI" panose="020B0604030504040204" pitchFamily="50" charset="-128"/>
              </a:rPr>
              <a:t>調査</a:t>
            </a:r>
            <a:r>
              <a:rPr lang="ja-JP" altLang="en-US" sz="550" dirty="0">
                <a:latin typeface="Meiryo UI" panose="020B0604030504040204" pitchFamily="50" charset="-128"/>
                <a:ea typeface="Meiryo UI" panose="020B0604030504040204" pitchFamily="50" charset="-128"/>
              </a:rPr>
              <a:t>」、大阪観光局「来阪外客数の推移」を</a:t>
            </a:r>
            <a:r>
              <a:rPr lang="ja-JP" altLang="en-US" sz="550" dirty="0">
                <a:solidFill>
                  <a:prstClr val="black"/>
                </a:solidFill>
                <a:latin typeface="Meiryo UI" panose="020B0604030504040204" pitchFamily="50" charset="-128"/>
                <a:ea typeface="Meiryo UI" panose="020B0604030504040204" pitchFamily="50" charset="-128"/>
              </a:rPr>
              <a:t>もとに副首都推進局で作成</a:t>
            </a:r>
          </a:p>
        </p:txBody>
      </p:sp>
      <p:sp>
        <p:nvSpPr>
          <p:cNvPr id="113" name="テキスト ボックス 112"/>
          <p:cNvSpPr txBox="1"/>
          <p:nvPr/>
        </p:nvSpPr>
        <p:spPr>
          <a:xfrm>
            <a:off x="3186085" y="2351516"/>
            <a:ext cx="23384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教育・子育て</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テキスト ボックス 113"/>
          <p:cNvSpPr txBox="1"/>
          <p:nvPr/>
        </p:nvSpPr>
        <p:spPr>
          <a:xfrm>
            <a:off x="3147375" y="281938"/>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府民一人当たりの可処分所得の推移</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8" name="テキスト ボックス 117"/>
          <p:cNvSpPr txBox="1"/>
          <p:nvPr/>
        </p:nvSpPr>
        <p:spPr>
          <a:xfrm>
            <a:off x="5563916" y="1956907"/>
            <a:ext cx="65199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19" name="テキスト ボックス 118"/>
          <p:cNvSpPr txBox="1"/>
          <p:nvPr/>
        </p:nvSpPr>
        <p:spPr>
          <a:xfrm>
            <a:off x="1104" y="4572000"/>
            <a:ext cx="23384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安全安心</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テキスト ボックス 119"/>
          <p:cNvSpPr txBox="1"/>
          <p:nvPr/>
        </p:nvSpPr>
        <p:spPr>
          <a:xfrm>
            <a:off x="4028072" y="4564515"/>
            <a:ext cx="147144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インバウンド</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3" name="テキスト ボックス 102"/>
          <p:cNvSpPr txBox="1"/>
          <p:nvPr/>
        </p:nvSpPr>
        <p:spPr>
          <a:xfrm>
            <a:off x="4768074" y="4217874"/>
            <a:ext cx="457861"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104" name="テキスト ボックス 103"/>
          <p:cNvSpPr txBox="1"/>
          <p:nvPr/>
        </p:nvSpPr>
        <p:spPr>
          <a:xfrm>
            <a:off x="7872307" y="4230903"/>
            <a:ext cx="457861"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105" name="テキスト ボックス 4"/>
          <p:cNvSpPr txBox="1"/>
          <p:nvPr/>
        </p:nvSpPr>
        <p:spPr>
          <a:xfrm>
            <a:off x="3075854" y="492521"/>
            <a:ext cx="608141" cy="1219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p>
        </p:txBody>
      </p:sp>
      <p:sp>
        <p:nvSpPr>
          <p:cNvPr id="106" name="スライド番号プレースホルダー 1"/>
          <p:cNvSpPr txBox="1">
            <a:spLocks/>
          </p:cNvSpPr>
          <p:nvPr/>
        </p:nvSpPr>
        <p:spPr>
          <a:xfrm>
            <a:off x="8677461" y="6457890"/>
            <a:ext cx="530915" cy="400110"/>
          </a:xfrm>
          <a:prstGeom prst="rect">
            <a:avLst/>
          </a:prstGeom>
        </p:spPr>
        <p:txBody>
          <a:bodyPr vert="horz" wrap="none" lIns="91440" tIns="45720" rIns="91440" bIns="4572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mn-ea"/>
                <a:cs typeface="+mn-cs"/>
              </a:rPr>
              <a:t>16</a:t>
            </a:r>
            <a:endParaRPr kumimoji="0" lang="ja-JP" altLang="en-US" sz="2000" b="1" i="0" u="none" strike="noStrike" kern="1200" cap="none" spc="0" normalizeH="0" baseline="0" noProof="0" dirty="0">
              <a:ln>
                <a:noFill/>
              </a:ln>
              <a:solidFill>
                <a:prstClr val="black"/>
              </a:solidFill>
              <a:effectLst/>
              <a:uLnTx/>
              <a:uFillTx/>
              <a:latin typeface="+mn-ea"/>
              <a:cs typeface="+mn-cs"/>
            </a:endParaRPr>
          </a:p>
        </p:txBody>
      </p:sp>
      <p:sp>
        <p:nvSpPr>
          <p:cNvPr id="107" name="正方形/長方形 106"/>
          <p:cNvSpPr/>
          <p:nvPr/>
        </p:nvSpPr>
        <p:spPr>
          <a:xfrm>
            <a:off x="6594136" y="6530938"/>
            <a:ext cx="2280956"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lnSpc>
                <a:spcPts val="600"/>
              </a:lnSpc>
            </a:pPr>
            <a:r>
              <a:rPr lang="ja-JP" altLang="en-US" sz="550" dirty="0">
                <a:latin typeface="Meiryo UI" panose="020B0604030504040204" pitchFamily="50" charset="-128"/>
                <a:ea typeface="Meiryo UI" panose="020B0604030504040204" pitchFamily="50" charset="-128"/>
                <a:cs typeface="Meiryo UI" panose="020B0604030504040204" pitchFamily="50" charset="-128"/>
              </a:rPr>
              <a:t>出典：大阪の再生・成長に向けた新戦略（ウィズコロナからポストコロナへ）</a:t>
            </a:r>
            <a:endParaRPr lang="en-US" altLang="ja-JP" sz="55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600"/>
              </a:lnSpc>
            </a:pPr>
            <a:r>
              <a:rPr lang="ja-JP" altLang="en-US" sz="550" dirty="0">
                <a:latin typeface="Meiryo UI" panose="020B0604030504040204" pitchFamily="50" charset="-128"/>
                <a:ea typeface="Meiryo UI" panose="020B0604030504040204" pitchFamily="50" charset="-128"/>
                <a:cs typeface="Meiryo UI" panose="020B0604030504040204" pitchFamily="50" charset="-128"/>
              </a:rPr>
              <a:t>　　　　 データ集②（大阪経済や成長に向けた５つの重点分野関係）</a:t>
            </a:r>
            <a:endParaRPr lang="en-US" altLang="ja-JP" sz="5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984375" y="5087058"/>
            <a:ext cx="1730363" cy="184666"/>
          </a:xfrm>
          <a:prstGeom prst="rect">
            <a:avLst/>
          </a:prstGeom>
        </p:spPr>
        <p:txBody>
          <a:bodyPr wrap="square">
            <a:spAutoFit/>
          </a:bodyPr>
          <a:lstStyle/>
          <a:p>
            <a:pPr marL="177800" indent="-177800"/>
            <a:r>
              <a:rPr lang="ja-JP" altLang="en-US" sz="600" dirty="0">
                <a:latin typeface="Meiryo UI" panose="020B0604030504040204" pitchFamily="50" charset="-128"/>
                <a:ea typeface="Meiryo UI" panose="020B0604030504040204" pitchFamily="50" charset="-128"/>
                <a:cs typeface="Meiryo UI" panose="020B0604030504040204" pitchFamily="50" charset="-128"/>
              </a:rPr>
              <a:t>訪問地別、</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回あたりの旅行消費単価の推移　　</a:t>
            </a:r>
          </a:p>
        </p:txBody>
      </p:sp>
      <p:sp>
        <p:nvSpPr>
          <p:cNvPr id="109" name="正方形/長方形 4"/>
          <p:cNvSpPr>
            <a:spLocks noChangeArrowheads="1"/>
          </p:cNvSpPr>
          <p:nvPr/>
        </p:nvSpPr>
        <p:spPr bwMode="auto">
          <a:xfrm>
            <a:off x="6575757" y="6712555"/>
            <a:ext cx="16722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600"/>
              </a:lnSpc>
            </a:pPr>
            <a:r>
              <a:rPr lang="ja-JP" altLang="en-US" sz="550" dirty="0">
                <a:latin typeface="Meiryo UI" panose="020B0604030504040204" pitchFamily="50" charset="-128"/>
                <a:ea typeface="Meiryo UI" panose="020B0604030504040204" pitchFamily="50" charset="-128"/>
                <a:cs typeface="Meiryo UI" panose="020B0604030504040204" pitchFamily="50" charset="-128"/>
              </a:rPr>
              <a:t>（観光庁</a:t>
            </a:r>
            <a:r>
              <a:rPr lang="en-US" altLang="ja-JP" sz="550" dirty="0">
                <a:latin typeface="Meiryo UI" panose="020B0604030504040204" pitchFamily="50" charset="-128"/>
                <a:ea typeface="Meiryo UI" panose="020B0604030504040204" pitchFamily="50" charset="-128"/>
                <a:cs typeface="Meiryo UI" panose="020B0604030504040204" pitchFamily="50" charset="-128"/>
              </a:rPr>
              <a:t> </a:t>
            </a:r>
            <a:r>
              <a:rPr lang="ja-JP" altLang="ja-JP" sz="550" dirty="0">
                <a:latin typeface="Meiryo UI" panose="020B0604030504040204" pitchFamily="50" charset="-128"/>
                <a:ea typeface="Meiryo UI" panose="020B0604030504040204" pitchFamily="50" charset="-128"/>
                <a:cs typeface="Meiryo UI" panose="020B0604030504040204" pitchFamily="50" charset="-128"/>
              </a:rPr>
              <a:t>「訪日外国人消費動向調査」</a:t>
            </a:r>
            <a:r>
              <a:rPr lang="ja-JP" altLang="en-US" sz="550" dirty="0">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5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6607557" y="4860000"/>
            <a:ext cx="2484000" cy="230400"/>
          </a:xfrm>
          <a:prstGeom prst="rect">
            <a:avLst/>
          </a:prstGeom>
          <a:solidFill>
            <a:schemeClr val="accent2">
              <a:lumMod val="40000"/>
              <a:lumOff val="60000"/>
            </a:schemeClr>
          </a:solidFill>
          <a:ln>
            <a:solidFill>
              <a:schemeClr val="accent2"/>
            </a:solidFill>
          </a:ln>
        </p:spPr>
        <p:txBody>
          <a:bodyPr wrap="square" lIns="72000" rIns="72000" rtlCol="0" anchor="ctr">
            <a:spAutoFit/>
          </a:bodyPr>
          <a:lstStyle/>
          <a:p>
            <a:pPr lvl="0">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900" b="1" dirty="0">
                <a:solidFill>
                  <a:prstClr val="black"/>
                </a:solidFill>
                <a:latin typeface="Meiryo UI" panose="020B0604030504040204" pitchFamily="50" charset="-128"/>
                <a:ea typeface="Meiryo UI" panose="020B0604030504040204" pitchFamily="50" charset="-128"/>
              </a:rPr>
              <a:t>訪日外国人の旅行消費単価</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正方形/長方形 3"/>
          <p:cNvSpPr/>
          <p:nvPr/>
        </p:nvSpPr>
        <p:spPr>
          <a:xfrm>
            <a:off x="6759507" y="6384790"/>
            <a:ext cx="2248888" cy="220573"/>
          </a:xfrm>
          <a:prstGeom prst="rect">
            <a:avLst/>
          </a:prstGeom>
        </p:spPr>
        <p:txBody>
          <a:bodyPr wrap="square">
            <a:spAutoFit/>
          </a:bodyPr>
          <a:lstStyle/>
          <a:p>
            <a:pPr marL="177800" indent="-177800">
              <a:lnSpc>
                <a:spcPts val="500"/>
              </a:lnSpc>
            </a:pPr>
            <a:r>
              <a:rPr lang="en-US" altLang="ja-JP" sz="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訪日外国人</a:t>
            </a:r>
            <a:r>
              <a:rPr lang="en-US" altLang="ja-JP" sz="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トランジット、乗員、１年以上の滞在者等を除く日本を出国する</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500"/>
              </a:lnSpc>
            </a:pPr>
            <a:r>
              <a:rPr lang="ja-JP" altLang="en-US" sz="500" dirty="0">
                <a:latin typeface="Meiryo UI" panose="020B0604030504040204" pitchFamily="50" charset="-128"/>
                <a:ea typeface="Meiryo UI" panose="020B0604030504040204" pitchFamily="50" charset="-128"/>
                <a:cs typeface="Meiryo UI" panose="020B0604030504040204" pitchFamily="50" charset="-128"/>
              </a:rPr>
              <a:t>　　　　　　　　　　 訪日外国人旅行者</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テキスト ボックス 131"/>
          <p:cNvSpPr txBox="1"/>
          <p:nvPr/>
        </p:nvSpPr>
        <p:spPr>
          <a:xfrm>
            <a:off x="3134438" y="2019031"/>
            <a:ext cx="2885983" cy="344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出典：内閣府「県民経済計算」をもとに副首都推進局で作成</a:t>
            </a:r>
            <a:endParaRPr kumimoji="1"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※2007</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については</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値</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年度について</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endPar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令和元年度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値</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を使用</a:t>
            </a:r>
            <a:endParaRPr kumimoji="0" lang="ja-JP" altLang="en-US" sz="5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2" name="テキスト ボックス 111"/>
          <p:cNvSpPr txBox="1"/>
          <p:nvPr/>
        </p:nvSpPr>
        <p:spPr>
          <a:xfrm>
            <a:off x="6135464" y="281938"/>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一人当たり府民</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所得の推移</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6" name="テキスト ボックス 125"/>
          <p:cNvSpPr txBox="1"/>
          <p:nvPr/>
        </p:nvSpPr>
        <p:spPr>
          <a:xfrm>
            <a:off x="8623387" y="1966402"/>
            <a:ext cx="65199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21" name="テキスト ボックス 1"/>
          <p:cNvSpPr txBox="1"/>
          <p:nvPr/>
        </p:nvSpPr>
        <p:spPr>
          <a:xfrm>
            <a:off x="8736594" y="473298"/>
            <a:ext cx="614796" cy="32038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東京都</a:t>
            </a:r>
          </a:p>
        </p:txBody>
      </p:sp>
      <p:sp>
        <p:nvSpPr>
          <p:cNvPr id="123" name="テキスト ボックス 4"/>
          <p:cNvSpPr txBox="1"/>
          <p:nvPr/>
        </p:nvSpPr>
        <p:spPr>
          <a:xfrm>
            <a:off x="8740121" y="1093815"/>
            <a:ext cx="463262" cy="132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愛知県</a:t>
            </a:r>
          </a:p>
        </p:txBody>
      </p:sp>
      <p:sp>
        <p:nvSpPr>
          <p:cNvPr id="124" name="テキスト ボックス 5"/>
          <p:cNvSpPr txBox="1"/>
          <p:nvPr/>
        </p:nvSpPr>
        <p:spPr>
          <a:xfrm>
            <a:off x="8778109" y="1534651"/>
            <a:ext cx="457241" cy="2076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大阪府</a:t>
            </a:r>
          </a:p>
        </p:txBody>
      </p:sp>
      <p:sp>
        <p:nvSpPr>
          <p:cNvPr id="122" name="テキスト ボックス 3"/>
          <p:cNvSpPr txBox="1"/>
          <p:nvPr/>
        </p:nvSpPr>
        <p:spPr>
          <a:xfrm>
            <a:off x="8738109" y="1331535"/>
            <a:ext cx="580909" cy="1446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神奈川県</a:t>
            </a:r>
          </a:p>
        </p:txBody>
      </p:sp>
      <p:sp>
        <p:nvSpPr>
          <p:cNvPr id="125" name="テキスト ボックス 6"/>
          <p:cNvSpPr txBox="1"/>
          <p:nvPr/>
        </p:nvSpPr>
        <p:spPr>
          <a:xfrm>
            <a:off x="8712000" y="1789364"/>
            <a:ext cx="432000" cy="1170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a:latin typeface="Meiryo UI" panose="020B0604030504040204" pitchFamily="50" charset="-128"/>
                <a:ea typeface="Meiryo UI" panose="020B0604030504040204" pitchFamily="50" charset="-128"/>
              </a:rPr>
              <a:t>福岡県</a:t>
            </a:r>
          </a:p>
        </p:txBody>
      </p:sp>
      <p:sp>
        <p:nvSpPr>
          <p:cNvPr id="135" name="テキスト ボックス 134"/>
          <p:cNvSpPr txBox="1"/>
          <p:nvPr/>
        </p:nvSpPr>
        <p:spPr>
          <a:xfrm>
            <a:off x="6182973" y="2227419"/>
            <a:ext cx="2885983" cy="344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出典：内閣府「県民経済計算」をもとに副首都推進局で作成</a:t>
            </a:r>
            <a:endParaRPr kumimoji="1"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2009</a:t>
            </a:r>
            <a:r>
              <a:rPr kumimoji="0" lang="ja-JP" altLang="ja-JP"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については</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値</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年度について</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endPar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令和元年度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値</a:t>
            </a:r>
            <a:r>
              <a:rPr kumimoji="0" lang="ja-JP"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を使用</a:t>
            </a:r>
            <a:endParaRPr kumimoji="0" lang="ja-JP" altLang="en-US" sz="5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8" name="テキスト ボックス 3"/>
          <p:cNvSpPr txBox="1"/>
          <p:nvPr/>
        </p:nvSpPr>
        <p:spPr>
          <a:xfrm>
            <a:off x="6210075" y="488880"/>
            <a:ext cx="80962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latin typeface="Meiryo UI" panose="020B0604030504040204" pitchFamily="50" charset="-128"/>
                <a:ea typeface="Meiryo UI" panose="020B0604030504040204" pitchFamily="50" charset="-128"/>
              </a:rPr>
              <a:t>（千円</a:t>
            </a:r>
            <a:r>
              <a:rPr kumimoji="1" lang="ja-JP" altLang="en-US" sz="600" dirty="0">
                <a:latin typeface="Meiryo UI" panose="020B0604030504040204" pitchFamily="50" charset="-128"/>
                <a:ea typeface="Meiryo UI" panose="020B0604030504040204" pitchFamily="50" charset="-128"/>
              </a:rPr>
              <a:t>）</a:t>
            </a:r>
          </a:p>
        </p:txBody>
      </p:sp>
      <p:sp>
        <p:nvSpPr>
          <p:cNvPr id="134" name="テキスト ボックス 133"/>
          <p:cNvSpPr txBox="1"/>
          <p:nvPr/>
        </p:nvSpPr>
        <p:spPr>
          <a:xfrm>
            <a:off x="2520178" y="4128341"/>
            <a:ext cx="65199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37" name="テキスト ボックス 136"/>
          <p:cNvSpPr txBox="1"/>
          <p:nvPr/>
        </p:nvSpPr>
        <p:spPr>
          <a:xfrm>
            <a:off x="384077" y="4359006"/>
            <a:ext cx="2885983" cy="1769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出典：内閣府「県民経済計算」をもとに副首都推進局で作成</a:t>
            </a:r>
            <a:endParaRPr kumimoji="0" lang="ja-JP" altLang="en-US" sz="5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1" name="テキスト ボックス 3"/>
          <p:cNvSpPr txBox="1"/>
          <p:nvPr/>
        </p:nvSpPr>
        <p:spPr>
          <a:xfrm>
            <a:off x="221986" y="2925480"/>
            <a:ext cx="80962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latin typeface="Meiryo UI" panose="020B0604030504040204" pitchFamily="50" charset="-128"/>
                <a:ea typeface="Meiryo UI" panose="020B0604030504040204" pitchFamily="50" charset="-128"/>
              </a:rPr>
              <a:t>（千円</a:t>
            </a:r>
            <a:r>
              <a:rPr kumimoji="1" lang="ja-JP" altLang="en-US" sz="600" dirty="0">
                <a:latin typeface="Meiryo UI" panose="020B0604030504040204" pitchFamily="50" charset="-128"/>
                <a:ea typeface="Meiryo UI" panose="020B0604030504040204" pitchFamily="50" charset="-128"/>
              </a:rPr>
              <a:t>）</a:t>
            </a:r>
          </a:p>
        </p:txBody>
      </p:sp>
      <p:sp>
        <p:nvSpPr>
          <p:cNvPr id="129" name="テキスト ボックス 128"/>
          <p:cNvSpPr txBox="1"/>
          <p:nvPr/>
        </p:nvSpPr>
        <p:spPr>
          <a:xfrm>
            <a:off x="127281" y="2604012"/>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一人当たり市民</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所得の推移（政令指定都市比較）</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pic>
        <p:nvPicPr>
          <p:cNvPr id="2" name="図 1"/>
          <p:cNvPicPr>
            <a:picLocks noChangeAspect="1"/>
          </p:cNvPicPr>
          <p:nvPr/>
        </p:nvPicPr>
        <p:blipFill>
          <a:blip r:embed="rId5"/>
          <a:stretch>
            <a:fillRect/>
          </a:stretch>
        </p:blipFill>
        <p:spPr>
          <a:xfrm>
            <a:off x="493704" y="690480"/>
            <a:ext cx="2676376" cy="1554615"/>
          </a:xfrm>
          <a:prstGeom prst="rect">
            <a:avLst/>
          </a:prstGeom>
        </p:spPr>
      </p:pic>
      <p:pic>
        <p:nvPicPr>
          <p:cNvPr id="5" name="図 4"/>
          <p:cNvPicPr>
            <a:picLocks noChangeAspect="1"/>
          </p:cNvPicPr>
          <p:nvPr/>
        </p:nvPicPr>
        <p:blipFill>
          <a:blip r:embed="rId6"/>
          <a:stretch>
            <a:fillRect/>
          </a:stretch>
        </p:blipFill>
        <p:spPr>
          <a:xfrm>
            <a:off x="3122629" y="525952"/>
            <a:ext cx="2883658" cy="1536325"/>
          </a:xfrm>
          <a:prstGeom prst="rect">
            <a:avLst/>
          </a:prstGeom>
        </p:spPr>
      </p:pic>
      <p:pic>
        <p:nvPicPr>
          <p:cNvPr id="6" name="図 5"/>
          <p:cNvPicPr>
            <a:picLocks noChangeAspect="1"/>
          </p:cNvPicPr>
          <p:nvPr/>
        </p:nvPicPr>
        <p:blipFill>
          <a:blip r:embed="rId7"/>
          <a:stretch>
            <a:fillRect/>
          </a:stretch>
        </p:blipFill>
        <p:spPr>
          <a:xfrm>
            <a:off x="6035098" y="520280"/>
            <a:ext cx="3054361" cy="1841152"/>
          </a:xfrm>
          <a:prstGeom prst="rect">
            <a:avLst/>
          </a:prstGeom>
        </p:spPr>
      </p:pic>
      <p:pic>
        <p:nvPicPr>
          <p:cNvPr id="7" name="図 6"/>
          <p:cNvPicPr>
            <a:picLocks noChangeAspect="1"/>
          </p:cNvPicPr>
          <p:nvPr/>
        </p:nvPicPr>
        <p:blipFill>
          <a:blip r:embed="rId8"/>
          <a:stretch>
            <a:fillRect/>
          </a:stretch>
        </p:blipFill>
        <p:spPr>
          <a:xfrm>
            <a:off x="98625" y="2794938"/>
            <a:ext cx="2865368" cy="1585097"/>
          </a:xfrm>
          <a:prstGeom prst="rect">
            <a:avLst/>
          </a:prstGeom>
        </p:spPr>
      </p:pic>
      <p:pic>
        <p:nvPicPr>
          <p:cNvPr id="9" name="図 8"/>
          <p:cNvPicPr>
            <a:picLocks noChangeAspect="1"/>
          </p:cNvPicPr>
          <p:nvPr/>
        </p:nvPicPr>
        <p:blipFill>
          <a:blip r:embed="rId9"/>
          <a:stretch>
            <a:fillRect/>
          </a:stretch>
        </p:blipFill>
        <p:spPr>
          <a:xfrm>
            <a:off x="48298" y="5316019"/>
            <a:ext cx="3621338" cy="1438781"/>
          </a:xfrm>
          <a:prstGeom prst="rect">
            <a:avLst/>
          </a:prstGeom>
        </p:spPr>
      </p:pic>
      <p:pic>
        <p:nvPicPr>
          <p:cNvPr id="10" name="図 9"/>
          <p:cNvPicPr>
            <a:picLocks noChangeAspect="1"/>
          </p:cNvPicPr>
          <p:nvPr/>
        </p:nvPicPr>
        <p:blipFill>
          <a:blip r:embed="rId10"/>
          <a:stretch>
            <a:fillRect/>
          </a:stretch>
        </p:blipFill>
        <p:spPr>
          <a:xfrm>
            <a:off x="4045650" y="5193044"/>
            <a:ext cx="2414225" cy="1530229"/>
          </a:xfrm>
          <a:prstGeom prst="rect">
            <a:avLst/>
          </a:prstGeom>
        </p:spPr>
      </p:pic>
      <p:pic>
        <p:nvPicPr>
          <p:cNvPr id="11" name="図 10"/>
          <p:cNvPicPr>
            <a:picLocks noChangeAspect="1"/>
          </p:cNvPicPr>
          <p:nvPr/>
        </p:nvPicPr>
        <p:blipFill>
          <a:blip r:embed="rId11"/>
          <a:stretch>
            <a:fillRect/>
          </a:stretch>
        </p:blipFill>
        <p:spPr>
          <a:xfrm>
            <a:off x="6663110" y="5098369"/>
            <a:ext cx="2365453" cy="1402202"/>
          </a:xfrm>
          <a:prstGeom prst="rect">
            <a:avLst/>
          </a:prstGeom>
        </p:spPr>
      </p:pic>
    </p:spTree>
    <p:extLst>
      <p:ext uri="{BB962C8B-B14F-4D97-AF65-F5344CB8AC3E}">
        <p14:creationId xmlns:p14="http://schemas.microsoft.com/office/powerpoint/2010/main" val="3558295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6684918" y="5124922"/>
            <a:ext cx="2334970" cy="1536325"/>
          </a:xfrm>
          <a:prstGeom prst="rect">
            <a:avLst/>
          </a:prstGeom>
        </p:spPr>
      </p:pic>
      <p:pic>
        <p:nvPicPr>
          <p:cNvPr id="6" name="図 5"/>
          <p:cNvPicPr>
            <a:picLocks noChangeAspect="1"/>
          </p:cNvPicPr>
          <p:nvPr/>
        </p:nvPicPr>
        <p:blipFill>
          <a:blip r:embed="rId4"/>
          <a:stretch>
            <a:fillRect/>
          </a:stretch>
        </p:blipFill>
        <p:spPr>
          <a:xfrm>
            <a:off x="3080440" y="5059667"/>
            <a:ext cx="2810500" cy="1652159"/>
          </a:xfrm>
          <a:prstGeom prst="rect">
            <a:avLst/>
          </a:prstGeom>
        </p:spPr>
      </p:pic>
      <p:pic>
        <p:nvPicPr>
          <p:cNvPr id="2" name="図 1"/>
          <p:cNvPicPr>
            <a:picLocks noChangeAspect="1"/>
          </p:cNvPicPr>
          <p:nvPr/>
        </p:nvPicPr>
        <p:blipFill>
          <a:blip r:embed="rId5"/>
          <a:stretch>
            <a:fillRect/>
          </a:stretch>
        </p:blipFill>
        <p:spPr>
          <a:xfrm>
            <a:off x="108807" y="2854737"/>
            <a:ext cx="2810500" cy="1658256"/>
          </a:xfrm>
          <a:prstGeom prst="rect">
            <a:avLst/>
          </a:prstGeom>
        </p:spPr>
      </p:pic>
      <p:pic>
        <p:nvPicPr>
          <p:cNvPr id="3" name="図 2"/>
          <p:cNvPicPr>
            <a:picLocks noChangeAspect="1"/>
          </p:cNvPicPr>
          <p:nvPr/>
        </p:nvPicPr>
        <p:blipFill>
          <a:blip r:embed="rId6"/>
          <a:stretch>
            <a:fillRect/>
          </a:stretch>
        </p:blipFill>
        <p:spPr>
          <a:xfrm>
            <a:off x="3150848" y="2878842"/>
            <a:ext cx="2810500" cy="1658256"/>
          </a:xfrm>
          <a:prstGeom prst="rect">
            <a:avLst/>
          </a:prstGeom>
        </p:spPr>
      </p:pic>
      <p:pic>
        <p:nvPicPr>
          <p:cNvPr id="4" name="図 3"/>
          <p:cNvPicPr>
            <a:picLocks noChangeAspect="1"/>
          </p:cNvPicPr>
          <p:nvPr/>
        </p:nvPicPr>
        <p:blipFill>
          <a:blip r:embed="rId7"/>
          <a:stretch>
            <a:fillRect/>
          </a:stretch>
        </p:blipFill>
        <p:spPr>
          <a:xfrm>
            <a:off x="6152197" y="2881639"/>
            <a:ext cx="2804403" cy="1652159"/>
          </a:xfrm>
          <a:prstGeom prst="rect">
            <a:avLst/>
          </a:prstGeom>
        </p:spPr>
      </p:pic>
      <p:sp>
        <p:nvSpPr>
          <p:cNvPr id="112" name="テキスト ボックス 111"/>
          <p:cNvSpPr txBox="1"/>
          <p:nvPr/>
        </p:nvSpPr>
        <p:spPr>
          <a:xfrm>
            <a:off x="0" y="0"/>
            <a:ext cx="23384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世界都市ランキング</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7" name="正方形/長方形 116"/>
          <p:cNvSpPr/>
          <p:nvPr/>
        </p:nvSpPr>
        <p:spPr>
          <a:xfrm>
            <a:off x="231339" y="252000"/>
            <a:ext cx="1868380" cy="195814"/>
          </a:xfrm>
          <a:prstGeom prst="rect">
            <a:avLst/>
          </a:prstGeom>
          <a:ln>
            <a:solidFill>
              <a:schemeClr val="bg1">
                <a:lumMod val="75000"/>
              </a:schemeClr>
            </a:solidFill>
          </a:ln>
        </p:spPr>
        <p:txBody>
          <a:bodyPr wrap="square" lIns="36000" tIns="36000" rIns="36000" bIns="3600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世界で最も住みやすい都市ランキング</a:t>
            </a:r>
          </a:p>
        </p:txBody>
      </p:sp>
      <p:sp>
        <p:nvSpPr>
          <p:cNvPr id="121" name="正方形/長方形 120"/>
          <p:cNvSpPr/>
          <p:nvPr/>
        </p:nvSpPr>
        <p:spPr>
          <a:xfrm>
            <a:off x="2491447" y="252000"/>
            <a:ext cx="1915090" cy="195814"/>
          </a:xfrm>
          <a:prstGeom prst="rect">
            <a:avLst/>
          </a:prstGeom>
          <a:ln>
            <a:solidFill>
              <a:schemeClr val="bg1">
                <a:lumMod val="75000"/>
              </a:schemeClr>
            </a:solidFill>
          </a:ln>
        </p:spPr>
        <p:txBody>
          <a:bodyPr wrap="square" lIns="36000" tIns="36000" rIns="36000" bIns="3600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世界安全な都市ランキング</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TOP50</a:t>
            </a:r>
          </a:p>
        </p:txBody>
      </p:sp>
      <p:sp>
        <p:nvSpPr>
          <p:cNvPr id="122" name="テキスト ボックス 121"/>
          <p:cNvSpPr txBox="1"/>
          <p:nvPr/>
        </p:nvSpPr>
        <p:spPr>
          <a:xfrm>
            <a:off x="2610288" y="2044613"/>
            <a:ext cx="178456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出典：ザ・エコノミスト・インテリジェンス・ユニット</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(EIU)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Safe Cities Index</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23" name="表 122"/>
          <p:cNvGraphicFramePr>
            <a:graphicFrameLocks noGrp="1"/>
          </p:cNvGraphicFramePr>
          <p:nvPr>
            <p:extLst/>
          </p:nvPr>
        </p:nvGraphicFramePr>
        <p:xfrm>
          <a:off x="287245" y="504000"/>
          <a:ext cx="1763999" cy="1541780"/>
        </p:xfrm>
        <a:graphic>
          <a:graphicData uri="http://schemas.openxmlformats.org/drawingml/2006/table">
            <a:tbl>
              <a:tblPr firstRow="1" bandRow="1">
                <a:tableStyleId>{5940675A-B579-460E-94D1-54222C63F5DA}</a:tableStyleId>
              </a:tblPr>
              <a:tblGrid>
                <a:gridCol w="324948">
                  <a:extLst>
                    <a:ext uri="{9D8B030D-6E8A-4147-A177-3AD203B41FA5}">
                      <a16:colId xmlns:a16="http://schemas.microsoft.com/office/drawing/2014/main" val="20000"/>
                    </a:ext>
                  </a:extLst>
                </a:gridCol>
                <a:gridCol w="324948">
                  <a:extLst>
                    <a:ext uri="{9D8B030D-6E8A-4147-A177-3AD203B41FA5}">
                      <a16:colId xmlns:a16="http://schemas.microsoft.com/office/drawing/2014/main" val="20001"/>
                    </a:ext>
                  </a:extLst>
                </a:gridCol>
                <a:gridCol w="742734">
                  <a:extLst>
                    <a:ext uri="{9D8B030D-6E8A-4147-A177-3AD203B41FA5}">
                      <a16:colId xmlns:a16="http://schemas.microsoft.com/office/drawing/2014/main" val="20002"/>
                    </a:ext>
                  </a:extLst>
                </a:gridCol>
                <a:gridCol w="371369">
                  <a:extLst>
                    <a:ext uri="{9D8B030D-6E8A-4147-A177-3AD203B41FA5}">
                      <a16:colId xmlns:a16="http://schemas.microsoft.com/office/drawing/2014/main" val="20003"/>
                    </a:ext>
                  </a:extLst>
                </a:gridCol>
              </a:tblGrid>
              <a:tr h="180000">
                <a:tc>
                  <a:txBody>
                    <a:bodyPr/>
                    <a:lstStyle/>
                    <a:p>
                      <a:pPr algn="ctr">
                        <a:lnSpc>
                          <a:spcPts val="800"/>
                        </a:lnSpc>
                      </a:pPr>
                      <a:r>
                        <a:rPr kumimoji="1" lang="en-US" altLang="ja-JP" sz="700" dirty="0">
                          <a:latin typeface="Meiryo UI" panose="020B0604030504040204" pitchFamily="50" charset="-128"/>
                          <a:ea typeface="Meiryo UI" panose="020B0604030504040204" pitchFamily="50" charset="-128"/>
                        </a:rPr>
                        <a:t>2022</a:t>
                      </a:r>
                      <a:endParaRPr kumimoji="1" lang="ja-JP" altLang="en-US" sz="700" dirty="0">
                        <a:latin typeface="Meiryo UI" panose="020B0604030504040204" pitchFamily="50" charset="-128"/>
                        <a:ea typeface="Meiryo UI" panose="020B0604030504040204" pitchFamily="50" charset="-128"/>
                      </a:endParaRPr>
                    </a:p>
                  </a:txBody>
                  <a:tcPr marL="0" marR="0">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ts val="800"/>
                        </a:lnSpc>
                      </a:pPr>
                      <a:r>
                        <a:rPr kumimoji="1" lang="en-US" altLang="ja-JP" sz="700" dirty="0">
                          <a:latin typeface="Meiryo UI" panose="020B0604030504040204" pitchFamily="50" charset="-128"/>
                          <a:ea typeface="Meiryo UI" panose="020B0604030504040204" pitchFamily="50" charset="-128"/>
                        </a:rPr>
                        <a:t>2021</a:t>
                      </a:r>
                      <a:endParaRPr kumimoji="1" lang="ja-JP" altLang="en-US" sz="700" dirty="0">
                        <a:latin typeface="Meiryo UI" panose="020B0604030504040204" pitchFamily="50" charset="-128"/>
                        <a:ea typeface="Meiryo UI" panose="020B0604030504040204" pitchFamily="50" charset="-128"/>
                      </a:endParaRPr>
                    </a:p>
                  </a:txBody>
                  <a:tcPr marL="0" marR="0">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lnSpc>
                          <a:spcPts val="800"/>
                        </a:lnSpc>
                      </a:pPr>
                      <a:r>
                        <a:rPr kumimoji="1" lang="ja-JP" altLang="en-US" sz="700" dirty="0">
                          <a:latin typeface="Meiryo UI" panose="020B0604030504040204" pitchFamily="50" charset="-128"/>
                          <a:ea typeface="Meiryo UI" panose="020B0604030504040204" pitchFamily="50" charset="-128"/>
                        </a:rPr>
                        <a:t>都市名</a:t>
                      </a:r>
                    </a:p>
                  </a:txBody>
                  <a:tcPr>
                    <a:solidFill>
                      <a:schemeClr val="accent1">
                        <a:lumMod val="40000"/>
                        <a:lumOff val="60000"/>
                      </a:schemeClr>
                    </a:solidFill>
                  </a:tcPr>
                </a:tc>
                <a:tc>
                  <a:txBody>
                    <a:bodyPr/>
                    <a:lstStyle/>
                    <a:p>
                      <a:pPr algn="ctr">
                        <a:lnSpc>
                          <a:spcPts val="800"/>
                        </a:lnSpc>
                      </a:pPr>
                      <a:r>
                        <a:rPr kumimoji="1" lang="ja-JP" altLang="en-US" sz="700" dirty="0">
                          <a:latin typeface="Meiryo UI" panose="020B0604030504040204" pitchFamily="50" charset="-128"/>
                          <a:ea typeface="Meiryo UI" panose="020B0604030504040204" pitchFamily="50" charset="-128"/>
                        </a:rPr>
                        <a:t>点数</a:t>
                      </a:r>
                    </a:p>
                  </a:txBody>
                  <a:tcPr marL="36000" marR="36000">
                    <a:solidFill>
                      <a:schemeClr val="accent1">
                        <a:lumMod val="40000"/>
                        <a:lumOff val="60000"/>
                      </a:schemeClr>
                    </a:solidFill>
                  </a:tcPr>
                </a:tc>
                <a:extLst>
                  <a:ext uri="{0D108BD9-81ED-4DB2-BD59-A6C34878D82A}">
                    <a16:rowId xmlns:a16="http://schemas.microsoft.com/office/drawing/2014/main" val="10000"/>
                  </a:ext>
                </a:extLst>
              </a:tr>
              <a:tr h="1303825">
                <a:tc>
                  <a:txBody>
                    <a:bodyPr/>
                    <a:lstStyle/>
                    <a:p>
                      <a:pPr algn="ctr">
                        <a:lnSpc>
                          <a:spcPts val="850"/>
                        </a:lnSpc>
                      </a:pPr>
                      <a:r>
                        <a:rPr kumimoji="1" lang="ja-JP" altLang="en-US" sz="800" dirty="0">
                          <a:latin typeface="Meiryo UI" panose="020B0604030504040204" pitchFamily="50" charset="-128"/>
                          <a:ea typeface="Meiryo UI" panose="020B0604030504040204" pitchFamily="50" charset="-128"/>
                        </a:rPr>
                        <a:t>１位</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２位</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b="0" u="none" dirty="0">
                          <a:latin typeface="Meiryo UI" panose="020B0604030504040204" pitchFamily="50" charset="-128"/>
                          <a:ea typeface="Meiryo UI" panose="020B0604030504040204" pitchFamily="50" charset="-128"/>
                        </a:rPr>
                        <a:t>３位</a:t>
                      </a:r>
                      <a:endParaRPr kumimoji="1" lang="en-US" altLang="ja-JP" sz="800" b="0" u="none" dirty="0">
                        <a:latin typeface="Meiryo UI" panose="020B0604030504040204" pitchFamily="50" charset="-128"/>
                        <a:ea typeface="Meiryo UI" panose="020B0604030504040204" pitchFamily="50" charset="-128"/>
                      </a:endParaRPr>
                    </a:p>
                    <a:p>
                      <a:pPr algn="ctr">
                        <a:lnSpc>
                          <a:spcPts val="850"/>
                        </a:lnSpc>
                      </a:pPr>
                      <a:r>
                        <a:rPr kumimoji="1" lang="ja-JP" altLang="en-US" sz="800" b="0" u="none" dirty="0">
                          <a:latin typeface="Meiryo UI" panose="020B0604030504040204" pitchFamily="50" charset="-128"/>
                          <a:ea typeface="Meiryo UI" panose="020B0604030504040204" pitchFamily="50" charset="-128"/>
                        </a:rPr>
                        <a:t>４</a:t>
                      </a:r>
                      <a:r>
                        <a:rPr kumimoji="1" lang="ja-JP" altLang="en-US" sz="800" dirty="0">
                          <a:latin typeface="Meiryo UI" panose="020B0604030504040204" pitchFamily="50" charset="-128"/>
                          <a:ea typeface="Meiryo UI" panose="020B0604030504040204" pitchFamily="50" charset="-128"/>
                        </a:rPr>
                        <a:t>位</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５位</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６位</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７位</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u="none" dirty="0">
                          <a:latin typeface="Meiryo UI" panose="020B0604030504040204" pitchFamily="50" charset="-128"/>
                          <a:ea typeface="Meiryo UI" panose="020B0604030504040204" pitchFamily="50" charset="-128"/>
                        </a:rPr>
                        <a:t>７位</a:t>
                      </a:r>
                      <a:endParaRPr kumimoji="1" lang="en-US" altLang="ja-JP" sz="800" u="none"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９位</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en-US" altLang="ja-JP" sz="800" b="1" u="sng" dirty="0">
                          <a:latin typeface="Meiryo UI" panose="020B0604030504040204" pitchFamily="50" charset="-128"/>
                          <a:ea typeface="Meiryo UI" panose="020B0604030504040204" pitchFamily="50" charset="-128"/>
                        </a:rPr>
                        <a:t>10</a:t>
                      </a:r>
                      <a:r>
                        <a:rPr kumimoji="1" lang="ja-JP" altLang="en-US" sz="800" b="1" u="sng" dirty="0">
                          <a:latin typeface="Meiryo UI" panose="020B0604030504040204" pitchFamily="50" charset="-128"/>
                          <a:ea typeface="Meiryo UI" panose="020B0604030504040204" pitchFamily="50" charset="-128"/>
                        </a:rPr>
                        <a:t>位</a:t>
                      </a:r>
                      <a:endParaRPr kumimoji="1" lang="en-US" altLang="ja-JP" sz="800" b="1" u="sng" dirty="0">
                        <a:latin typeface="Meiryo UI" panose="020B0604030504040204" pitchFamily="50" charset="-128"/>
                        <a:ea typeface="Meiryo UI" panose="020B0604030504040204" pitchFamily="50" charset="-128"/>
                      </a:endParaRPr>
                    </a:p>
                    <a:p>
                      <a:pPr algn="ctr">
                        <a:lnSpc>
                          <a:spcPts val="850"/>
                        </a:lnSpc>
                      </a:pPr>
                      <a:r>
                        <a:rPr kumimoji="1" lang="en-US" altLang="ja-JP" sz="800" dirty="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位</a:t>
                      </a:r>
                    </a:p>
                  </a:txBody>
                  <a:tcPr marL="0" marR="0">
                    <a:lnR w="12700" cap="flat" cmpd="sng" algn="ctr">
                      <a:solidFill>
                        <a:schemeClr val="tx1"/>
                      </a:solidFill>
                      <a:prstDash val="dash"/>
                      <a:round/>
                      <a:headEnd type="none" w="med" len="med"/>
                      <a:tailEnd type="none" w="med" len="med"/>
                    </a:lnR>
                  </a:tcPr>
                </a:tc>
                <a:tc>
                  <a:txBody>
                    <a:bodyPr/>
                    <a:lstStyle/>
                    <a:p>
                      <a:pPr algn="ctr">
                        <a:lnSpc>
                          <a:spcPts val="850"/>
                        </a:lnSpc>
                      </a:pP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85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７位</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８位</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pPr algn="ctr">
                        <a:lnSpc>
                          <a:spcPts val="850"/>
                        </a:lnSpc>
                      </a:pPr>
                      <a:r>
                        <a:rPr kumimoji="1" lang="ja-JP" altLang="en-US" sz="800" dirty="0">
                          <a:latin typeface="Meiryo UI" panose="020B0604030504040204" pitchFamily="50" charset="-128"/>
                          <a:ea typeface="Meiryo UI" panose="020B0604030504040204" pitchFamily="50" charset="-128"/>
                        </a:rPr>
                        <a:t>２位</a:t>
                      </a:r>
                      <a:endParaRPr kumimoji="1" lang="en-US" altLang="ja-JP" sz="8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85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８位</a:t>
                      </a:r>
                      <a:endParaRPr kumimoji="1" lang="en-US" altLang="ja-JP" sz="800" dirty="0">
                        <a:latin typeface="Meiryo UI" panose="020B0604030504040204" pitchFamily="50" charset="-128"/>
                        <a:ea typeface="Meiryo UI" panose="020B0604030504040204" pitchFamily="50" charset="-128"/>
                      </a:endParaRPr>
                    </a:p>
                  </a:txBody>
                  <a:tcPr marL="0" marR="0">
                    <a:lnL w="12700" cap="flat" cmpd="sng" algn="ctr">
                      <a:solidFill>
                        <a:schemeClr val="tx1"/>
                      </a:solidFill>
                      <a:prstDash val="dash"/>
                      <a:round/>
                      <a:headEnd type="none" w="med" len="med"/>
                      <a:tailEnd type="none" w="med" len="med"/>
                    </a:lnL>
                  </a:tcPr>
                </a:tc>
                <a:tc>
                  <a:txBody>
                    <a:bodyPr/>
                    <a:lstStyle/>
                    <a:p>
                      <a:pPr>
                        <a:lnSpc>
                          <a:spcPts val="850"/>
                        </a:lnSpc>
                      </a:pPr>
                      <a:r>
                        <a:rPr kumimoji="1" lang="ja-JP" altLang="en-US" sz="800" dirty="0">
                          <a:latin typeface="Meiryo UI" panose="020B0604030504040204" pitchFamily="50" charset="-128"/>
                          <a:ea typeface="Meiryo UI" panose="020B0604030504040204" pitchFamily="50" charset="-128"/>
                        </a:rPr>
                        <a:t>ウィーン</a:t>
                      </a:r>
                    </a:p>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コペンハーゲン</a:t>
                      </a:r>
                    </a:p>
                    <a:p>
                      <a:pPr>
                        <a:lnSpc>
                          <a:spcPts val="850"/>
                        </a:lnSpc>
                      </a:pPr>
                      <a:r>
                        <a:rPr kumimoji="1" lang="ja-JP" altLang="en-US" sz="800" dirty="0">
                          <a:latin typeface="Meiryo UI" panose="020B0604030504040204" pitchFamily="50" charset="-128"/>
                          <a:ea typeface="Meiryo UI" panose="020B0604030504040204" pitchFamily="50" charset="-128"/>
                        </a:rPr>
                        <a:t>チューリッヒ</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カルガリー</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バンクーバー</a:t>
                      </a:r>
                    </a:p>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ジュネーブ</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フランクフルト</a:t>
                      </a:r>
                    </a:p>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トロント</a:t>
                      </a:r>
                    </a:p>
                    <a:p>
                      <a:pPr>
                        <a:lnSpc>
                          <a:spcPts val="850"/>
                        </a:lnSpc>
                      </a:pPr>
                      <a:r>
                        <a:rPr kumimoji="1" lang="ja-JP" altLang="en-US" sz="800" dirty="0">
                          <a:latin typeface="Meiryo UI" panose="020B0604030504040204" pitchFamily="50" charset="-128"/>
                          <a:ea typeface="Meiryo UI" panose="020B0604030504040204" pitchFamily="50" charset="-128"/>
                        </a:rPr>
                        <a:t>アムステルダム</a:t>
                      </a:r>
                      <a:endParaRPr kumimoji="1" lang="en-US" altLang="ja-JP" sz="800" dirty="0">
                        <a:latin typeface="Meiryo UI" panose="020B0604030504040204" pitchFamily="50" charset="-128"/>
                        <a:ea typeface="Meiryo UI" panose="020B0604030504040204" pitchFamily="50" charset="-128"/>
                      </a:endParaRPr>
                    </a:p>
                    <a:p>
                      <a:pPr>
                        <a:lnSpc>
                          <a:spcPts val="850"/>
                        </a:lnSpc>
                      </a:pPr>
                      <a:r>
                        <a:rPr kumimoji="1" lang="ja-JP" altLang="en-US" sz="800" b="1" u="sng" dirty="0">
                          <a:latin typeface="Meiryo UI" panose="020B0604030504040204" pitchFamily="50" charset="-128"/>
                          <a:ea typeface="Meiryo UI" panose="020B0604030504040204" pitchFamily="50" charset="-128"/>
                        </a:rPr>
                        <a:t>大阪</a:t>
                      </a:r>
                      <a:endParaRPr kumimoji="1" lang="en-US" altLang="ja-JP" sz="800" b="1" u="sng" dirty="0">
                        <a:latin typeface="Meiryo UI" panose="020B0604030504040204" pitchFamily="50" charset="-128"/>
                        <a:ea typeface="Meiryo UI" panose="020B0604030504040204" pitchFamily="50" charset="-128"/>
                      </a:endParaRPr>
                    </a:p>
                    <a:p>
                      <a:pPr>
                        <a:lnSpc>
                          <a:spcPts val="850"/>
                        </a:lnSpc>
                      </a:pPr>
                      <a:r>
                        <a:rPr kumimoji="1" lang="ja-JP" altLang="en-US" sz="800" dirty="0">
                          <a:latin typeface="Meiryo UI" panose="020B0604030504040204" pitchFamily="50" charset="-128"/>
                          <a:ea typeface="Meiryo UI" panose="020B0604030504040204" pitchFamily="50" charset="-128"/>
                        </a:rPr>
                        <a:t>メルボルン</a:t>
                      </a:r>
                    </a:p>
                  </a:txBody>
                  <a:tcPr marL="36000" marR="36000"/>
                </a:tc>
                <a:tc>
                  <a:txBody>
                    <a:bodyPr/>
                    <a:lstStyle/>
                    <a:p>
                      <a:pPr algn="ctr">
                        <a:lnSpc>
                          <a:spcPts val="850"/>
                        </a:lnSpc>
                      </a:pPr>
                      <a:r>
                        <a:rPr kumimoji="1" lang="en-US" altLang="ja-JP" sz="800" dirty="0">
                          <a:latin typeface="Meiryo UI" panose="020B0604030504040204" pitchFamily="50" charset="-128"/>
                          <a:ea typeface="Meiryo UI" panose="020B0604030504040204" pitchFamily="50" charset="-128"/>
                        </a:rPr>
                        <a:t>99.1</a:t>
                      </a:r>
                    </a:p>
                    <a:p>
                      <a:pPr algn="ctr">
                        <a:lnSpc>
                          <a:spcPts val="850"/>
                        </a:lnSpc>
                      </a:pPr>
                      <a:r>
                        <a:rPr kumimoji="1" lang="en-US" altLang="ja-JP" sz="800" dirty="0">
                          <a:latin typeface="Meiryo UI" panose="020B0604030504040204" pitchFamily="50" charset="-128"/>
                          <a:ea typeface="Meiryo UI" panose="020B0604030504040204" pitchFamily="50" charset="-128"/>
                        </a:rPr>
                        <a:t>98.0</a:t>
                      </a:r>
                    </a:p>
                    <a:p>
                      <a:pPr algn="ctr">
                        <a:lnSpc>
                          <a:spcPts val="850"/>
                        </a:lnSpc>
                      </a:pPr>
                      <a:r>
                        <a:rPr kumimoji="1" lang="en-US" altLang="ja-JP" sz="800" dirty="0">
                          <a:latin typeface="Meiryo UI" panose="020B0604030504040204" pitchFamily="50" charset="-128"/>
                          <a:ea typeface="Meiryo UI" panose="020B0604030504040204" pitchFamily="50" charset="-128"/>
                        </a:rPr>
                        <a:t>96.3</a:t>
                      </a:r>
                    </a:p>
                    <a:p>
                      <a:pPr algn="ctr">
                        <a:lnSpc>
                          <a:spcPts val="850"/>
                        </a:lnSpc>
                      </a:pPr>
                      <a:r>
                        <a:rPr kumimoji="1" lang="en-US" altLang="ja-JP" sz="800" dirty="0">
                          <a:latin typeface="Meiryo UI" panose="020B0604030504040204" pitchFamily="50" charset="-128"/>
                          <a:ea typeface="Meiryo UI" panose="020B0604030504040204" pitchFamily="50" charset="-128"/>
                        </a:rPr>
                        <a:t>96.3</a:t>
                      </a:r>
                    </a:p>
                    <a:p>
                      <a:pPr algn="ctr">
                        <a:lnSpc>
                          <a:spcPts val="850"/>
                        </a:lnSpc>
                      </a:pPr>
                      <a:r>
                        <a:rPr kumimoji="1" lang="en-US" altLang="ja-JP" sz="800" dirty="0">
                          <a:latin typeface="Meiryo UI" panose="020B0604030504040204" pitchFamily="50" charset="-128"/>
                          <a:ea typeface="Meiryo UI" panose="020B0604030504040204" pitchFamily="50" charset="-128"/>
                        </a:rPr>
                        <a:t>96.1</a:t>
                      </a:r>
                    </a:p>
                    <a:p>
                      <a:pPr algn="ctr">
                        <a:lnSpc>
                          <a:spcPts val="850"/>
                        </a:lnSpc>
                      </a:pPr>
                      <a:r>
                        <a:rPr kumimoji="1" lang="en-US" altLang="ja-JP" sz="800" dirty="0">
                          <a:latin typeface="Meiryo UI" panose="020B0604030504040204" pitchFamily="50" charset="-128"/>
                          <a:ea typeface="Meiryo UI" panose="020B0604030504040204" pitchFamily="50" charset="-128"/>
                        </a:rPr>
                        <a:t>95.9</a:t>
                      </a:r>
                    </a:p>
                    <a:p>
                      <a:pPr algn="ctr">
                        <a:lnSpc>
                          <a:spcPts val="850"/>
                        </a:lnSpc>
                      </a:pPr>
                      <a:r>
                        <a:rPr kumimoji="1" lang="en-US" altLang="ja-JP" sz="800" u="none" dirty="0">
                          <a:latin typeface="Meiryo UI" panose="020B0604030504040204" pitchFamily="50" charset="-128"/>
                          <a:ea typeface="Meiryo UI" panose="020B0604030504040204" pitchFamily="50" charset="-128"/>
                        </a:rPr>
                        <a:t>95.7</a:t>
                      </a:r>
                    </a:p>
                    <a:p>
                      <a:pPr algn="ctr">
                        <a:lnSpc>
                          <a:spcPts val="850"/>
                        </a:lnSpc>
                      </a:pPr>
                      <a:r>
                        <a:rPr kumimoji="1" lang="en-US" altLang="ja-JP" sz="800" dirty="0">
                          <a:latin typeface="Meiryo UI" panose="020B0604030504040204" pitchFamily="50" charset="-128"/>
                          <a:ea typeface="Meiryo UI" panose="020B0604030504040204" pitchFamily="50" charset="-128"/>
                        </a:rPr>
                        <a:t>95.4</a:t>
                      </a:r>
                    </a:p>
                    <a:p>
                      <a:pPr algn="ctr">
                        <a:lnSpc>
                          <a:spcPts val="850"/>
                        </a:lnSpc>
                      </a:pPr>
                      <a:r>
                        <a:rPr kumimoji="1" lang="en-US" altLang="ja-JP" sz="800" dirty="0">
                          <a:latin typeface="Meiryo UI" panose="020B0604030504040204" pitchFamily="50" charset="-128"/>
                          <a:ea typeface="Meiryo UI" panose="020B0604030504040204" pitchFamily="50" charset="-128"/>
                        </a:rPr>
                        <a:t>95.3</a:t>
                      </a:r>
                    </a:p>
                    <a:p>
                      <a:pPr marL="0" marR="0" lvl="0" indent="0" algn="ctr" defTabSz="914400" rtl="0" eaLnBrk="1" fontAlgn="auto" latinLnBrk="0" hangingPunct="1">
                        <a:lnSpc>
                          <a:spcPts val="850"/>
                        </a:lnSpc>
                        <a:spcBef>
                          <a:spcPts val="0"/>
                        </a:spcBef>
                        <a:spcAft>
                          <a:spcPts val="0"/>
                        </a:spcAft>
                        <a:buClrTx/>
                        <a:buSzTx/>
                        <a:buFontTx/>
                        <a:buNone/>
                        <a:tabLst/>
                        <a:defRPr/>
                      </a:pPr>
                      <a:r>
                        <a:rPr kumimoji="1" lang="en-US" altLang="ja-JP" sz="800" b="1" u="sng" dirty="0">
                          <a:latin typeface="Meiryo UI" panose="020B0604030504040204" pitchFamily="50" charset="-128"/>
                          <a:ea typeface="Meiryo UI" panose="020B0604030504040204" pitchFamily="50" charset="-128"/>
                        </a:rPr>
                        <a:t>95.1</a:t>
                      </a:r>
                    </a:p>
                    <a:p>
                      <a:pPr marL="0" marR="0" lvl="0" indent="0" algn="ctr" defTabSz="914400" rtl="0" eaLnBrk="1" fontAlgn="auto" latinLnBrk="0" hangingPunct="1">
                        <a:lnSpc>
                          <a:spcPts val="85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rPr>
                        <a:t>95.1</a:t>
                      </a:r>
                      <a:endParaRPr kumimoji="1" lang="ja-JP" altLang="en-US" sz="8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0001"/>
                  </a:ext>
                </a:extLst>
              </a:tr>
            </a:tbl>
          </a:graphicData>
        </a:graphic>
      </p:graphicFrame>
      <p:graphicFrame>
        <p:nvGraphicFramePr>
          <p:cNvPr id="124" name="表 123"/>
          <p:cNvGraphicFramePr>
            <a:graphicFrameLocks noGrp="1"/>
          </p:cNvGraphicFramePr>
          <p:nvPr>
            <p:extLst/>
          </p:nvPr>
        </p:nvGraphicFramePr>
        <p:xfrm>
          <a:off x="2610866" y="504000"/>
          <a:ext cx="1691656" cy="1543558"/>
        </p:xfrm>
        <a:graphic>
          <a:graphicData uri="http://schemas.openxmlformats.org/drawingml/2006/table">
            <a:tbl>
              <a:tblPr firstRow="1" bandRow="1">
                <a:tableStyleId>{5940675A-B579-460E-94D1-54222C63F5DA}</a:tableStyleId>
              </a:tblPr>
              <a:tblGrid>
                <a:gridCol w="330079">
                  <a:extLst>
                    <a:ext uri="{9D8B030D-6E8A-4147-A177-3AD203B41FA5}">
                      <a16:colId xmlns:a16="http://schemas.microsoft.com/office/drawing/2014/main" val="20000"/>
                    </a:ext>
                  </a:extLst>
                </a:gridCol>
                <a:gridCol w="330079">
                  <a:extLst>
                    <a:ext uri="{9D8B030D-6E8A-4147-A177-3AD203B41FA5}">
                      <a16:colId xmlns:a16="http://schemas.microsoft.com/office/drawing/2014/main" val="20001"/>
                    </a:ext>
                  </a:extLst>
                </a:gridCol>
                <a:gridCol w="660159">
                  <a:extLst>
                    <a:ext uri="{9D8B030D-6E8A-4147-A177-3AD203B41FA5}">
                      <a16:colId xmlns:a16="http://schemas.microsoft.com/office/drawing/2014/main" val="20002"/>
                    </a:ext>
                  </a:extLst>
                </a:gridCol>
                <a:gridCol w="371339">
                  <a:extLst>
                    <a:ext uri="{9D8B030D-6E8A-4147-A177-3AD203B41FA5}">
                      <a16:colId xmlns:a16="http://schemas.microsoft.com/office/drawing/2014/main" val="20003"/>
                    </a:ext>
                  </a:extLst>
                </a:gridCol>
              </a:tblGrid>
              <a:tr h="180000">
                <a:tc>
                  <a:txBody>
                    <a:bodyPr/>
                    <a:lstStyle/>
                    <a:p>
                      <a:pPr algn="ctr">
                        <a:lnSpc>
                          <a:spcPts val="900"/>
                        </a:lnSpc>
                      </a:pPr>
                      <a:r>
                        <a:rPr kumimoji="1" lang="en-US" altLang="ja-JP" sz="700" dirty="0">
                          <a:solidFill>
                            <a:schemeClr val="tx1"/>
                          </a:solidFill>
                          <a:latin typeface="Meiryo UI" panose="020B0604030504040204" pitchFamily="50" charset="-128"/>
                          <a:ea typeface="Meiryo UI" panose="020B0604030504040204" pitchFamily="50" charset="-128"/>
                        </a:rPr>
                        <a:t>2021</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0" marR="0">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ts val="900"/>
                        </a:lnSpc>
                      </a:pPr>
                      <a:r>
                        <a:rPr kumimoji="1" lang="en-US" altLang="ja-JP" sz="700" dirty="0">
                          <a:solidFill>
                            <a:schemeClr val="tx1"/>
                          </a:solidFill>
                          <a:latin typeface="Meiryo UI" panose="020B0604030504040204" pitchFamily="50" charset="-128"/>
                          <a:ea typeface="Meiryo UI" panose="020B0604030504040204" pitchFamily="50" charset="-128"/>
                        </a:rPr>
                        <a:t>2019</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0" marR="0">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lnSpc>
                          <a:spcPts val="900"/>
                        </a:lnSpc>
                      </a:pPr>
                      <a:r>
                        <a:rPr kumimoji="1" lang="ja-JP" altLang="en-US" sz="700" dirty="0">
                          <a:solidFill>
                            <a:schemeClr val="tx1"/>
                          </a:solidFill>
                          <a:latin typeface="Meiryo UI" panose="020B0604030504040204" pitchFamily="50" charset="-128"/>
                          <a:ea typeface="Meiryo UI" panose="020B0604030504040204" pitchFamily="50" charset="-128"/>
                        </a:rPr>
                        <a:t>都市名</a:t>
                      </a:r>
                    </a:p>
                  </a:txBody>
                  <a:tcPr marL="36000" marR="36000">
                    <a:solidFill>
                      <a:schemeClr val="accent1">
                        <a:lumMod val="40000"/>
                        <a:lumOff val="60000"/>
                      </a:schemeClr>
                    </a:solidFill>
                  </a:tcPr>
                </a:tc>
                <a:tc>
                  <a:txBody>
                    <a:bodyPr/>
                    <a:lstStyle/>
                    <a:p>
                      <a:pPr algn="ctr">
                        <a:lnSpc>
                          <a:spcPts val="900"/>
                        </a:lnSpc>
                      </a:pPr>
                      <a:r>
                        <a:rPr kumimoji="1" lang="ja-JP" altLang="en-US" sz="700" dirty="0">
                          <a:solidFill>
                            <a:schemeClr val="tx1"/>
                          </a:solidFill>
                          <a:latin typeface="Meiryo UI" panose="020B0604030504040204" pitchFamily="50" charset="-128"/>
                          <a:ea typeface="Meiryo UI" panose="020B0604030504040204" pitchFamily="50" charset="-128"/>
                        </a:rPr>
                        <a:t>点数</a:t>
                      </a:r>
                    </a:p>
                  </a:txBody>
                  <a:tcPr marL="36000" marR="36000">
                    <a:solidFill>
                      <a:schemeClr val="accent1">
                        <a:lumMod val="40000"/>
                        <a:lumOff val="60000"/>
                      </a:schemeClr>
                    </a:solidFill>
                  </a:tcPr>
                </a:tc>
                <a:extLst>
                  <a:ext uri="{0D108BD9-81ED-4DB2-BD59-A6C34878D82A}">
                    <a16:rowId xmlns:a16="http://schemas.microsoft.com/office/drawing/2014/main" val="10000"/>
                  </a:ext>
                </a:extLst>
              </a:tr>
              <a:tr h="1296000">
                <a:tc>
                  <a:txBody>
                    <a:bodyPr/>
                    <a:lstStyle/>
                    <a:p>
                      <a:pPr algn="ctr">
                        <a:lnSpc>
                          <a:spcPts val="900"/>
                        </a:lnSpc>
                      </a:pPr>
                      <a:r>
                        <a:rPr kumimoji="1" lang="ja-JP" altLang="en-US" sz="800" b="0" u="none" dirty="0">
                          <a:solidFill>
                            <a:schemeClr val="tx1"/>
                          </a:solidFill>
                          <a:latin typeface="Meiryo UI" panose="020B0604030504040204" pitchFamily="50" charset="-128"/>
                          <a:ea typeface="Meiryo UI" panose="020B0604030504040204" pitchFamily="50" charset="-128"/>
                        </a:rPr>
                        <a:t>１位</a:t>
                      </a:r>
                      <a:endParaRPr kumimoji="1" lang="en-US" altLang="ja-JP" sz="800" b="0" u="none"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b="0" u="none" dirty="0">
                          <a:solidFill>
                            <a:schemeClr val="tx1"/>
                          </a:solidFill>
                          <a:latin typeface="Meiryo UI" panose="020B0604030504040204" pitchFamily="50" charset="-128"/>
                          <a:ea typeface="Meiryo UI" panose="020B0604030504040204" pitchFamily="50" charset="-128"/>
                        </a:rPr>
                        <a:t>２位</a:t>
                      </a:r>
                      <a:endParaRPr kumimoji="1" lang="en-US" altLang="ja-JP" sz="800" b="0" u="none"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b="0" u="none" dirty="0">
                          <a:solidFill>
                            <a:schemeClr val="tx1"/>
                          </a:solidFill>
                          <a:latin typeface="Meiryo UI" panose="020B0604030504040204" pitchFamily="50" charset="-128"/>
                          <a:ea typeface="Meiryo UI" panose="020B0604030504040204" pitchFamily="50" charset="-128"/>
                        </a:rPr>
                        <a:t>３位</a:t>
                      </a:r>
                      <a:endParaRPr kumimoji="1" lang="en-US" altLang="ja-JP" sz="800" b="0" u="none"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b="0" u="none" dirty="0">
                          <a:solidFill>
                            <a:schemeClr val="tx1"/>
                          </a:solidFill>
                          <a:latin typeface="Meiryo UI" panose="020B0604030504040204" pitchFamily="50" charset="-128"/>
                          <a:ea typeface="Meiryo UI" panose="020B0604030504040204" pitchFamily="50" charset="-128"/>
                        </a:rPr>
                        <a:t>４位</a:t>
                      </a:r>
                      <a:endParaRPr kumimoji="1" lang="en-US" altLang="ja-JP" sz="800" b="0" u="none"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u="sng" dirty="0">
                          <a:solidFill>
                            <a:schemeClr val="tx1"/>
                          </a:solidFill>
                          <a:latin typeface="Meiryo UI" panose="020B0604030504040204" pitchFamily="50" charset="-128"/>
                          <a:ea typeface="Meiryo UI" panose="020B0604030504040204" pitchFamily="50" charset="-128"/>
                        </a:rPr>
                        <a:t>５位</a:t>
                      </a:r>
                      <a:endParaRPr kumimoji="1" lang="en-US" altLang="ja-JP" sz="800" u="sng"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６位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７位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８位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８位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10</a:t>
                      </a:r>
                      <a:r>
                        <a:rPr kumimoji="1" lang="ja-JP" altLang="en-US" sz="800" dirty="0">
                          <a:solidFill>
                            <a:schemeClr val="tx1"/>
                          </a:solidFill>
                          <a:latin typeface="Meiryo UI" panose="020B0604030504040204" pitchFamily="50" charset="-128"/>
                          <a:ea typeface="Meiryo UI" panose="020B0604030504040204" pitchFamily="50" charset="-128"/>
                        </a:rPr>
                        <a:t>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b="1" u="sng" dirty="0">
                          <a:solidFill>
                            <a:schemeClr val="tx1"/>
                          </a:solidFill>
                          <a:latin typeface="Meiryo UI" panose="020B0604030504040204" pitchFamily="50" charset="-128"/>
                          <a:ea typeface="Meiryo UI" panose="020B0604030504040204" pitchFamily="50" charset="-128"/>
                        </a:rPr>
                        <a:t>17</a:t>
                      </a:r>
                      <a:r>
                        <a:rPr kumimoji="1" lang="ja-JP" altLang="en-US" sz="800" b="1" u="sng" dirty="0">
                          <a:solidFill>
                            <a:schemeClr val="tx1"/>
                          </a:solidFill>
                          <a:latin typeface="Meiryo UI" panose="020B0604030504040204" pitchFamily="50" charset="-128"/>
                          <a:ea typeface="Meiryo UI" panose="020B0604030504040204" pitchFamily="50" charset="-128"/>
                        </a:rPr>
                        <a:t>位</a:t>
                      </a:r>
                    </a:p>
                  </a:txBody>
                  <a:tcPr marL="36000" marR="36000">
                    <a:lnR w="12700" cap="flat" cmpd="sng" algn="ctr">
                      <a:solidFill>
                        <a:schemeClr val="tx1"/>
                      </a:solidFill>
                      <a:prstDash val="dash"/>
                      <a:round/>
                      <a:headEnd type="none" w="med" len="med"/>
                      <a:tailEnd type="none" w="med" len="med"/>
                    </a:lnR>
                  </a:tcPr>
                </a:tc>
                <a:tc>
                  <a:txBody>
                    <a:bodyPr/>
                    <a:lstStyle/>
                    <a:p>
                      <a:pPr algn="ctr">
                        <a:lnSpc>
                          <a:spcPts val="900"/>
                        </a:lnSpc>
                      </a:pPr>
                      <a:r>
                        <a:rPr kumimoji="1" lang="ja-JP" altLang="en-US" sz="800" u="none" dirty="0">
                          <a:solidFill>
                            <a:schemeClr val="tx1"/>
                          </a:solidFill>
                          <a:latin typeface="Meiryo UI" panose="020B0604030504040204" pitchFamily="50" charset="-128"/>
                          <a:ea typeface="Meiryo UI" panose="020B0604030504040204" pitchFamily="50" charset="-128"/>
                        </a:rPr>
                        <a:t>８位</a:t>
                      </a:r>
                      <a:endParaRPr kumimoji="1" lang="en-US" altLang="ja-JP" sz="800" u="none"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u="none" dirty="0">
                          <a:solidFill>
                            <a:schemeClr val="tx1"/>
                          </a:solidFill>
                          <a:latin typeface="Meiryo UI" panose="020B0604030504040204" pitchFamily="50" charset="-128"/>
                          <a:ea typeface="Meiryo UI" panose="020B0604030504040204" pitchFamily="50" charset="-128"/>
                        </a:rPr>
                        <a:t>６</a:t>
                      </a:r>
                      <a:r>
                        <a:rPr kumimoji="1" lang="ja-JP" altLang="en-US" sz="800" dirty="0">
                          <a:solidFill>
                            <a:schemeClr val="tx1"/>
                          </a:solidFill>
                          <a:latin typeface="Meiryo UI" panose="020B0604030504040204" pitchFamily="50" charset="-128"/>
                          <a:ea typeface="Meiryo UI" panose="020B0604030504040204" pitchFamily="50" charset="-128"/>
                        </a:rPr>
                        <a:t>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２位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５位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u="sng" dirty="0">
                          <a:solidFill>
                            <a:schemeClr val="tx1"/>
                          </a:solidFill>
                          <a:latin typeface="Meiryo UI" panose="020B0604030504040204" pitchFamily="50" charset="-128"/>
                          <a:ea typeface="Meiryo UI" panose="020B0604030504040204" pitchFamily="50" charset="-128"/>
                        </a:rPr>
                        <a:t>１位</a:t>
                      </a:r>
                      <a:endParaRPr kumimoji="1" lang="en-US" altLang="ja-JP" sz="800" u="sng"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４位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18</a:t>
                      </a:r>
                      <a:r>
                        <a:rPr kumimoji="1" lang="ja-JP" altLang="en-US" sz="800" dirty="0">
                          <a:solidFill>
                            <a:schemeClr val="tx1"/>
                          </a:solidFill>
                          <a:latin typeface="Meiryo UI" panose="020B0604030504040204" pitchFamily="50" charset="-128"/>
                          <a:ea typeface="Meiryo UI" panose="020B0604030504040204" pitchFamily="50" charset="-128"/>
                        </a:rPr>
                        <a:t>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20</a:t>
                      </a:r>
                      <a:r>
                        <a:rPr kumimoji="1" lang="ja-JP" altLang="en-US" sz="800" dirty="0">
                          <a:solidFill>
                            <a:schemeClr val="tx1"/>
                          </a:solidFill>
                          <a:latin typeface="Meiryo UI" panose="020B0604030504040204" pitchFamily="50" charset="-128"/>
                          <a:ea typeface="Meiryo UI" panose="020B0604030504040204" pitchFamily="50" charset="-128"/>
                        </a:rPr>
                        <a:t>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10</a:t>
                      </a:r>
                      <a:r>
                        <a:rPr kumimoji="1" lang="ja-JP" altLang="en-US" sz="800" dirty="0">
                          <a:solidFill>
                            <a:schemeClr val="tx1"/>
                          </a:solidFill>
                          <a:latin typeface="Meiryo UI" panose="020B0604030504040204" pitchFamily="50" charset="-128"/>
                          <a:ea typeface="Meiryo UI" panose="020B0604030504040204" pitchFamily="50" charset="-128"/>
                        </a:rPr>
                        <a:t>位</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800" dirty="0">
                          <a:solidFill>
                            <a:schemeClr val="tx1"/>
                          </a:solidFill>
                          <a:latin typeface="Meiryo UI" panose="020B0604030504040204" pitchFamily="50" charset="-128"/>
                          <a:ea typeface="Meiryo UI" panose="020B0604030504040204" pitchFamily="50" charset="-128"/>
                        </a:rPr>
                        <a:t>12</a:t>
                      </a:r>
                      <a:r>
                        <a:rPr kumimoji="1" lang="ja-JP" altLang="en-US" sz="800" dirty="0">
                          <a:solidFill>
                            <a:schemeClr val="tx1"/>
                          </a:solidFill>
                          <a:latin typeface="Meiryo UI" panose="020B0604030504040204" pitchFamily="50" charset="-128"/>
                          <a:ea typeface="Meiryo UI" panose="020B0604030504040204" pitchFamily="50" charset="-128"/>
                        </a:rPr>
                        <a:t>位</a:t>
                      </a:r>
                      <a:r>
                        <a:rPr kumimoji="1" lang="ja-JP" altLang="en-US" sz="800" b="1" u="sng" dirty="0">
                          <a:solidFill>
                            <a:schemeClr val="tx1"/>
                          </a:solidFill>
                          <a:latin typeface="Meiryo UI" panose="020B0604030504040204" pitchFamily="50" charset="-128"/>
                          <a:ea typeface="Meiryo UI" panose="020B0604030504040204" pitchFamily="50" charset="-128"/>
                        </a:rPr>
                        <a:t>３位</a:t>
                      </a:r>
                      <a:endParaRPr kumimoji="1" lang="en-US" altLang="ja-JP" sz="800" b="1" u="sng"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dash"/>
                      <a:round/>
                      <a:headEnd type="none" w="med" len="med"/>
                      <a:tailEnd type="none" w="med" len="med"/>
                    </a:lnL>
                  </a:tcPr>
                </a:tc>
                <a:tc>
                  <a:txBody>
                    <a:bodyPr/>
                    <a:lstStyle/>
                    <a:p>
                      <a:pPr>
                        <a:lnSpc>
                          <a:spcPts val="900"/>
                        </a:lnSpc>
                      </a:pPr>
                      <a:r>
                        <a:rPr kumimoji="1" lang="ja-JP" altLang="en-US" sz="800" u="none" dirty="0">
                          <a:solidFill>
                            <a:schemeClr val="tx1"/>
                          </a:solidFill>
                          <a:latin typeface="Meiryo UI" panose="020B0604030504040204" pitchFamily="50" charset="-128"/>
                          <a:ea typeface="Meiryo UI" panose="020B0604030504040204" pitchFamily="50" charset="-128"/>
                        </a:rPr>
                        <a:t>コペンハーゲン</a:t>
                      </a:r>
                      <a:endParaRPr kumimoji="1" lang="en-US" altLang="ja-JP" sz="800" u="none"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トロント</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シンガポール</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シドニー</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東京</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アムステルダム</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ウェリントン</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香港</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u="none" dirty="0">
                          <a:solidFill>
                            <a:schemeClr val="tx1"/>
                          </a:solidFill>
                          <a:latin typeface="Meiryo UI" panose="020B0604030504040204" pitchFamily="50" charset="-128"/>
                          <a:ea typeface="Meiryo UI" panose="020B0604030504040204" pitchFamily="50" charset="-128"/>
                        </a:rPr>
                        <a:t>メルボルン</a:t>
                      </a:r>
                      <a:endParaRPr kumimoji="1" lang="en-US" altLang="ja-JP" sz="800" b="0" u="none"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u="none" dirty="0">
                          <a:solidFill>
                            <a:schemeClr val="tx1"/>
                          </a:solidFill>
                          <a:latin typeface="Meiryo UI" panose="020B0604030504040204" pitchFamily="50" charset="-128"/>
                          <a:ea typeface="Meiryo UI" panose="020B0604030504040204" pitchFamily="50" charset="-128"/>
                        </a:rPr>
                        <a:t>ストックホルム</a:t>
                      </a:r>
                      <a:endParaRPr kumimoji="1" lang="en-US" altLang="ja-JP" sz="800" b="0" u="none"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1" u="sng" dirty="0">
                          <a:solidFill>
                            <a:schemeClr val="tx1"/>
                          </a:solidFill>
                          <a:latin typeface="Meiryo UI" panose="020B0604030504040204" pitchFamily="50" charset="-128"/>
                          <a:ea typeface="Meiryo UI" panose="020B0604030504040204" pitchFamily="50" charset="-128"/>
                        </a:rPr>
                        <a:t>大阪</a:t>
                      </a:r>
                      <a:endParaRPr kumimoji="1" lang="en-US" altLang="ja-JP" sz="800" b="1" u="sng"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82.4</a:t>
                      </a: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82.2</a:t>
                      </a: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80.7</a:t>
                      </a: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80.1</a:t>
                      </a: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80.0</a:t>
                      </a: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79.3</a:t>
                      </a: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79.0</a:t>
                      </a: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78.6</a:t>
                      </a: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78.6</a:t>
                      </a: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78.0</a:t>
                      </a:r>
                    </a:p>
                    <a:p>
                      <a:pPr algn="ctr">
                        <a:lnSpc>
                          <a:spcPts val="900"/>
                        </a:lnSpc>
                      </a:pPr>
                      <a:r>
                        <a:rPr kumimoji="1" lang="en-US" altLang="ja-JP" sz="800" b="1" u="sng" dirty="0">
                          <a:solidFill>
                            <a:schemeClr val="tx1"/>
                          </a:solidFill>
                          <a:latin typeface="Meiryo UI" panose="020B0604030504040204" pitchFamily="50" charset="-128"/>
                          <a:ea typeface="Meiryo UI" panose="020B0604030504040204" pitchFamily="50" charset="-128"/>
                        </a:rPr>
                        <a:t>76.7</a:t>
                      </a:r>
                      <a:endParaRPr kumimoji="1" lang="ja-JP" altLang="en-US" sz="800" b="1" u="sng" dirty="0">
                        <a:solidFill>
                          <a:schemeClr val="tx1"/>
                        </a:solidFill>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0001"/>
                  </a:ext>
                </a:extLst>
              </a:tr>
            </a:tbl>
          </a:graphicData>
        </a:graphic>
      </p:graphicFrame>
      <p:sp>
        <p:nvSpPr>
          <p:cNvPr id="125" name="正方形/長方形 124"/>
          <p:cNvSpPr/>
          <p:nvPr/>
        </p:nvSpPr>
        <p:spPr>
          <a:xfrm>
            <a:off x="4992544" y="252000"/>
            <a:ext cx="1554403" cy="195814"/>
          </a:xfrm>
          <a:prstGeom prst="rect">
            <a:avLst/>
          </a:prstGeom>
          <a:ln>
            <a:solidFill>
              <a:schemeClr val="bg1">
                <a:lumMod val="75000"/>
              </a:schemeClr>
            </a:solidFill>
          </a:ln>
        </p:spPr>
        <p:txBody>
          <a:bodyPr wrap="square" lIns="36000" tIns="36000" rIns="36000" bIns="3600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世界の都市総合ランキング</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6" name="テキスト ボックス 125"/>
          <p:cNvSpPr txBox="1"/>
          <p:nvPr/>
        </p:nvSpPr>
        <p:spPr>
          <a:xfrm>
            <a:off x="4955147" y="1997902"/>
            <a:ext cx="2222710" cy="246221"/>
          </a:xfrm>
          <a:prstGeom prst="rect">
            <a:avLst/>
          </a:prstGeom>
          <a:noFill/>
        </p:spPr>
        <p:txBody>
          <a:bodyPr wrap="square" lIns="36000" rIns="36000" rtlCol="0">
            <a:spAutoFit/>
          </a:bodyPr>
          <a:lstStyle/>
          <a:p>
            <a:pPr marL="0" marR="0" lvl="0" indent="0" algn="l" defTabSz="457200" rtl="0" eaLnBrk="1" fontAlgn="auto" latinLnBrk="0" hangingPunct="1">
              <a:lnSpc>
                <a:spcPts val="6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出典：一般社団法人森記念</a:t>
            </a:r>
            <a:r>
              <a:rPr lang="ja-JP" altLang="en-US" sz="550" dirty="0">
                <a:solidFill>
                  <a:prstClr val="black"/>
                </a:solidFill>
                <a:latin typeface="Meiryo UI" panose="020B0604030504040204" pitchFamily="50" charset="-128"/>
                <a:ea typeface="Meiryo UI" panose="020B0604030504040204" pitchFamily="50" charset="-128"/>
              </a:rPr>
              <a:t>財団　</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都市戦略研究所</a:t>
            </a:r>
            <a:endPar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600"/>
              </a:lnSpc>
              <a:spcBef>
                <a:spcPts val="0"/>
              </a:spcBef>
              <a:spcAft>
                <a:spcPts val="0"/>
              </a:spcAft>
              <a:buClrTx/>
              <a:buSzTx/>
              <a:buFontTx/>
              <a:buNone/>
              <a:tabLst/>
              <a:defRPr/>
            </a:pPr>
            <a:r>
              <a:rPr lang="en-US" altLang="ja-JP" sz="550" dirty="0">
                <a:solidFill>
                  <a:prstClr val="black"/>
                </a:solidFill>
                <a:latin typeface="Meiryo UI" panose="020B0604030504040204" pitchFamily="50" charset="-128"/>
                <a:ea typeface="Meiryo UI" panose="020B0604030504040204" pitchFamily="50" charset="-128"/>
              </a:rPr>
              <a:t>        </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「世界の都市総合力ランキング</a:t>
            </a:r>
            <a:r>
              <a:rPr kumimoji="1"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 </a:t>
            </a: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概要版」</a:t>
            </a:r>
          </a:p>
        </p:txBody>
      </p:sp>
      <p:sp>
        <p:nvSpPr>
          <p:cNvPr id="127" name="テキスト ボックス 126"/>
          <p:cNvSpPr txBox="1"/>
          <p:nvPr/>
        </p:nvSpPr>
        <p:spPr>
          <a:xfrm>
            <a:off x="388950" y="2017093"/>
            <a:ext cx="1662294" cy="261610"/>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出典：ザ・エコノミスト・インテリジェンス・ユニット</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(EIU)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The Global </a:t>
            </a:r>
            <a:r>
              <a:rPr kumimoji="0" lang="en-US" altLang="ja-JP" sz="55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Liveability</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Index</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28" name="表 127"/>
          <p:cNvGraphicFramePr>
            <a:graphicFrameLocks noGrp="1"/>
          </p:cNvGraphicFramePr>
          <p:nvPr>
            <p:extLst/>
          </p:nvPr>
        </p:nvGraphicFramePr>
        <p:xfrm>
          <a:off x="4900989" y="504000"/>
          <a:ext cx="1759576" cy="1429258"/>
        </p:xfrm>
        <a:graphic>
          <a:graphicData uri="http://schemas.openxmlformats.org/drawingml/2006/table">
            <a:tbl>
              <a:tblPr firstRow="1" bandRow="1">
                <a:tableStyleId>{5940675A-B579-460E-94D1-54222C63F5DA}</a:tableStyleId>
              </a:tblPr>
              <a:tblGrid>
                <a:gridCol w="343332">
                  <a:extLst>
                    <a:ext uri="{9D8B030D-6E8A-4147-A177-3AD203B41FA5}">
                      <a16:colId xmlns:a16="http://schemas.microsoft.com/office/drawing/2014/main" val="20000"/>
                    </a:ext>
                  </a:extLst>
                </a:gridCol>
                <a:gridCol w="343332">
                  <a:extLst>
                    <a:ext uri="{9D8B030D-6E8A-4147-A177-3AD203B41FA5}">
                      <a16:colId xmlns:a16="http://schemas.microsoft.com/office/drawing/2014/main" val="20001"/>
                    </a:ext>
                  </a:extLst>
                </a:gridCol>
                <a:gridCol w="643747">
                  <a:extLst>
                    <a:ext uri="{9D8B030D-6E8A-4147-A177-3AD203B41FA5}">
                      <a16:colId xmlns:a16="http://schemas.microsoft.com/office/drawing/2014/main" val="20002"/>
                    </a:ext>
                  </a:extLst>
                </a:gridCol>
                <a:gridCol w="429165">
                  <a:extLst>
                    <a:ext uri="{9D8B030D-6E8A-4147-A177-3AD203B41FA5}">
                      <a16:colId xmlns:a16="http://schemas.microsoft.com/office/drawing/2014/main" val="20003"/>
                    </a:ext>
                  </a:extLst>
                </a:gridCol>
              </a:tblGrid>
              <a:tr h="180000">
                <a:tc>
                  <a:txBody>
                    <a:bodyPr/>
                    <a:lstStyle/>
                    <a:p>
                      <a:pPr algn="ctr">
                        <a:lnSpc>
                          <a:spcPts val="900"/>
                        </a:lnSpc>
                      </a:pPr>
                      <a:r>
                        <a:rPr kumimoji="1" lang="en-US" altLang="ja-JP" sz="700" dirty="0">
                          <a:solidFill>
                            <a:schemeClr val="tx1"/>
                          </a:solidFill>
                          <a:latin typeface="Meiryo UI" panose="020B0604030504040204" pitchFamily="50" charset="-128"/>
                          <a:ea typeface="Meiryo UI" panose="020B0604030504040204" pitchFamily="50" charset="-128"/>
                        </a:rPr>
                        <a:t>2022</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0" marR="0">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ts val="900"/>
                        </a:lnSpc>
                      </a:pPr>
                      <a:r>
                        <a:rPr kumimoji="1" lang="en-US" altLang="ja-JP" sz="700" dirty="0">
                          <a:solidFill>
                            <a:schemeClr val="tx1"/>
                          </a:solidFill>
                          <a:latin typeface="Meiryo UI" panose="020B0604030504040204" pitchFamily="50" charset="-128"/>
                          <a:ea typeface="Meiryo UI" panose="020B0604030504040204" pitchFamily="50" charset="-128"/>
                        </a:rPr>
                        <a:t>2021</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0" marR="0">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lnSpc>
                          <a:spcPts val="900"/>
                        </a:lnSpc>
                      </a:pPr>
                      <a:r>
                        <a:rPr kumimoji="1" lang="ja-JP" altLang="en-US" sz="700" dirty="0">
                          <a:solidFill>
                            <a:schemeClr val="tx1"/>
                          </a:solidFill>
                          <a:latin typeface="Meiryo UI" panose="020B0604030504040204" pitchFamily="50" charset="-128"/>
                          <a:ea typeface="Meiryo UI" panose="020B0604030504040204" pitchFamily="50" charset="-128"/>
                        </a:rPr>
                        <a:t>都市名</a:t>
                      </a:r>
                    </a:p>
                  </a:txBody>
                  <a:tcPr marL="36000" marR="36000">
                    <a:solidFill>
                      <a:schemeClr val="accent1">
                        <a:lumMod val="40000"/>
                        <a:lumOff val="60000"/>
                      </a:schemeClr>
                    </a:solidFill>
                  </a:tcPr>
                </a:tc>
                <a:tc>
                  <a:txBody>
                    <a:bodyPr/>
                    <a:lstStyle/>
                    <a:p>
                      <a:pPr algn="ctr">
                        <a:lnSpc>
                          <a:spcPts val="900"/>
                        </a:lnSpc>
                      </a:pPr>
                      <a:r>
                        <a:rPr kumimoji="1" lang="ja-JP" altLang="en-US" sz="700" dirty="0">
                          <a:solidFill>
                            <a:schemeClr val="tx1"/>
                          </a:solidFill>
                          <a:latin typeface="Meiryo UI" panose="020B0604030504040204" pitchFamily="50" charset="-128"/>
                          <a:ea typeface="Meiryo UI" panose="020B0604030504040204" pitchFamily="50" charset="-128"/>
                        </a:rPr>
                        <a:t>点数</a:t>
                      </a:r>
                    </a:p>
                  </a:txBody>
                  <a:tcPr marL="36000" marR="36000">
                    <a:solidFill>
                      <a:schemeClr val="accent1">
                        <a:lumMod val="40000"/>
                        <a:lumOff val="60000"/>
                      </a:schemeClr>
                    </a:solidFill>
                  </a:tcPr>
                </a:tc>
                <a:extLst>
                  <a:ext uri="{0D108BD9-81ED-4DB2-BD59-A6C34878D82A}">
                    <a16:rowId xmlns:a16="http://schemas.microsoft.com/office/drawing/2014/main" val="10000"/>
                  </a:ext>
                </a:extLst>
              </a:tr>
              <a:tr h="1216273">
                <a:tc>
                  <a:txBody>
                    <a:bodyPr/>
                    <a:lstStyle/>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１位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２位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b="0" u="sng" dirty="0">
                          <a:solidFill>
                            <a:schemeClr val="tx1"/>
                          </a:solidFill>
                          <a:latin typeface="Meiryo UI" panose="020B0604030504040204" pitchFamily="50" charset="-128"/>
                          <a:ea typeface="Meiryo UI" panose="020B0604030504040204" pitchFamily="50" charset="-128"/>
                        </a:rPr>
                        <a:t>３位</a:t>
                      </a:r>
                      <a:endParaRPr kumimoji="1" lang="en-US" altLang="ja-JP" sz="800" b="0" u="sng"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４位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５位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６位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36</a:t>
                      </a:r>
                      <a:r>
                        <a:rPr kumimoji="1" lang="ja-JP" altLang="en-US" sz="800" dirty="0">
                          <a:solidFill>
                            <a:schemeClr val="tx1"/>
                          </a:solidFill>
                          <a:latin typeface="Meiryo UI" panose="020B0604030504040204" pitchFamily="50" charset="-128"/>
                          <a:ea typeface="Meiryo UI" panose="020B0604030504040204" pitchFamily="50" charset="-128"/>
                        </a:rPr>
                        <a:t>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b="1" u="sng" dirty="0">
                          <a:solidFill>
                            <a:schemeClr val="tx1"/>
                          </a:solidFill>
                          <a:latin typeface="Meiryo UI" panose="020B0604030504040204" pitchFamily="50" charset="-128"/>
                          <a:ea typeface="Meiryo UI" panose="020B0604030504040204" pitchFamily="50" charset="-128"/>
                        </a:rPr>
                        <a:t>37</a:t>
                      </a:r>
                      <a:r>
                        <a:rPr kumimoji="1" lang="ja-JP" altLang="en-US" sz="800" b="1" u="sng" dirty="0">
                          <a:solidFill>
                            <a:schemeClr val="tx1"/>
                          </a:solidFill>
                          <a:latin typeface="Meiryo UI" panose="020B0604030504040204" pitchFamily="50" charset="-128"/>
                          <a:ea typeface="Meiryo UI" panose="020B0604030504040204" pitchFamily="50" charset="-128"/>
                        </a:rPr>
                        <a:t>位</a:t>
                      </a:r>
                      <a:endParaRPr kumimoji="1" lang="en-US" altLang="ja-JP" sz="800" b="1" u="sng"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38</a:t>
                      </a:r>
                      <a:r>
                        <a:rPr kumimoji="1" lang="ja-JP" altLang="en-US" sz="800" dirty="0">
                          <a:solidFill>
                            <a:schemeClr val="tx1"/>
                          </a:solidFill>
                          <a:latin typeface="Meiryo UI" panose="020B0604030504040204" pitchFamily="50" charset="-128"/>
                          <a:ea typeface="Meiryo UI" panose="020B0604030504040204" pitchFamily="50" charset="-128"/>
                        </a:rPr>
                        <a:t>位</a:t>
                      </a:r>
                    </a:p>
                  </a:txBody>
                  <a:tcPr marL="36000" marR="36000">
                    <a:lnR w="12700" cap="flat" cmpd="sng" algn="ctr">
                      <a:solidFill>
                        <a:schemeClr val="tx1"/>
                      </a:solidFill>
                      <a:prstDash val="dash"/>
                      <a:round/>
                      <a:headEnd type="none" w="med" len="med"/>
                      <a:tailEnd type="none" w="med" len="med"/>
                    </a:lnR>
                  </a:tcPr>
                </a:tc>
                <a:tc>
                  <a:txBody>
                    <a:bodyPr/>
                    <a:lstStyle/>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１位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２位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b="0" u="sng" dirty="0">
                          <a:solidFill>
                            <a:schemeClr val="tx1"/>
                          </a:solidFill>
                          <a:latin typeface="Meiryo UI" panose="020B0604030504040204" pitchFamily="50" charset="-128"/>
                          <a:ea typeface="Meiryo UI" panose="020B0604030504040204" pitchFamily="50" charset="-128"/>
                        </a:rPr>
                        <a:t>３位</a:t>
                      </a:r>
                      <a:endParaRPr kumimoji="1" lang="en-US" altLang="ja-JP" sz="800" b="0" u="sng"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４位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５位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６位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38</a:t>
                      </a:r>
                      <a:r>
                        <a:rPr kumimoji="1" lang="ja-JP" altLang="en-US" sz="800" dirty="0">
                          <a:solidFill>
                            <a:schemeClr val="tx1"/>
                          </a:solidFill>
                          <a:latin typeface="Meiryo UI" panose="020B0604030504040204" pitchFamily="50" charset="-128"/>
                          <a:ea typeface="Meiryo UI" panose="020B0604030504040204" pitchFamily="50" charset="-128"/>
                        </a:rPr>
                        <a:t>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b="1" u="sng" dirty="0">
                          <a:solidFill>
                            <a:schemeClr val="tx1"/>
                          </a:solidFill>
                          <a:latin typeface="Meiryo UI" panose="020B0604030504040204" pitchFamily="50" charset="-128"/>
                          <a:ea typeface="Meiryo UI" panose="020B0604030504040204" pitchFamily="50" charset="-128"/>
                        </a:rPr>
                        <a:t>36</a:t>
                      </a:r>
                      <a:r>
                        <a:rPr kumimoji="1" lang="ja-JP" altLang="en-US" sz="800" b="1" u="sng" dirty="0">
                          <a:solidFill>
                            <a:schemeClr val="tx1"/>
                          </a:solidFill>
                          <a:latin typeface="Meiryo UI" panose="020B0604030504040204" pitchFamily="50" charset="-128"/>
                          <a:ea typeface="Meiryo UI" panose="020B0604030504040204" pitchFamily="50" charset="-128"/>
                        </a:rPr>
                        <a:t>位</a:t>
                      </a:r>
                      <a:endParaRPr kumimoji="1" lang="en-US" altLang="ja-JP" sz="800" b="1" u="sng"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43</a:t>
                      </a:r>
                      <a:r>
                        <a:rPr kumimoji="1" lang="ja-JP" altLang="en-US" sz="800" dirty="0">
                          <a:solidFill>
                            <a:schemeClr val="tx1"/>
                          </a:solidFill>
                          <a:latin typeface="Meiryo UI" panose="020B0604030504040204" pitchFamily="50" charset="-128"/>
                          <a:ea typeface="Meiryo UI" panose="020B0604030504040204" pitchFamily="50" charset="-128"/>
                        </a:rPr>
                        <a:t>位</a:t>
                      </a:r>
                    </a:p>
                  </a:txBody>
                  <a:tcPr marL="36000" marR="36000">
                    <a:lnL w="12700" cap="flat" cmpd="sng" algn="ctr">
                      <a:solidFill>
                        <a:schemeClr val="tx1"/>
                      </a:solidFill>
                      <a:prstDash val="dash"/>
                      <a:round/>
                      <a:headEnd type="none" w="med" len="med"/>
                      <a:tailEnd type="none" w="med" len="med"/>
                    </a:lnL>
                  </a:tcPr>
                </a:tc>
                <a:tc>
                  <a:txBody>
                    <a:bodyPr/>
                    <a:lstStyle/>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ロンドン</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ニューヨーク</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u="sng" dirty="0">
                          <a:solidFill>
                            <a:schemeClr val="tx1"/>
                          </a:solidFill>
                          <a:latin typeface="Meiryo UI" panose="020B0604030504040204" pitchFamily="50" charset="-128"/>
                          <a:ea typeface="Meiryo UI" panose="020B0604030504040204" pitchFamily="50" charset="-128"/>
                        </a:rPr>
                        <a:t>東京</a:t>
                      </a:r>
                      <a:endParaRPr kumimoji="1" lang="en-US" altLang="ja-JP" sz="800" u="sng"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パリ</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シンガポール</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アムステルダム</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台北</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1" u="sng" dirty="0">
                          <a:solidFill>
                            <a:schemeClr val="tx1"/>
                          </a:solidFill>
                          <a:latin typeface="Meiryo UI" panose="020B0604030504040204" pitchFamily="50" charset="-128"/>
                          <a:ea typeface="Meiryo UI" panose="020B0604030504040204" pitchFamily="50" charset="-128"/>
                        </a:rPr>
                        <a:t>大阪</a:t>
                      </a:r>
                      <a:endParaRPr kumimoji="1" lang="en-US" altLang="ja-JP" sz="800" b="1"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サンパウロ</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36000" marR="0"/>
                </a:tc>
                <a:tc>
                  <a:txBody>
                    <a:bodyPr/>
                    <a:lstStyle/>
                    <a:p>
                      <a:pPr algn="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1592.4</a:t>
                      </a:r>
                    </a:p>
                    <a:p>
                      <a:pPr algn="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1505.9</a:t>
                      </a:r>
                    </a:p>
                    <a:p>
                      <a:pPr algn="r">
                        <a:lnSpc>
                          <a:spcPts val="900"/>
                        </a:lnSpc>
                      </a:pPr>
                      <a:r>
                        <a:rPr kumimoji="1" lang="en-US" altLang="ja-JP" sz="800" u="sng" dirty="0">
                          <a:solidFill>
                            <a:schemeClr val="tx1"/>
                          </a:solidFill>
                          <a:latin typeface="Meiryo UI" panose="020B0604030504040204" pitchFamily="50" charset="-128"/>
                          <a:ea typeface="Meiryo UI" panose="020B0604030504040204" pitchFamily="50" charset="-128"/>
                        </a:rPr>
                        <a:t>1367.2</a:t>
                      </a:r>
                    </a:p>
                    <a:p>
                      <a:pPr algn="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1356.9</a:t>
                      </a:r>
                    </a:p>
                    <a:p>
                      <a:pPr algn="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1233.8</a:t>
                      </a:r>
                    </a:p>
                    <a:p>
                      <a:pPr algn="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1228.5</a:t>
                      </a:r>
                    </a:p>
                    <a:p>
                      <a:pPr algn="ctr">
                        <a:lnSpc>
                          <a:spcPts val="900"/>
                        </a:lnSpc>
                      </a:pP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963.1</a:t>
                      </a:r>
                    </a:p>
                    <a:p>
                      <a:pPr algn="r">
                        <a:lnSpc>
                          <a:spcPts val="900"/>
                        </a:lnSpc>
                      </a:pPr>
                      <a:r>
                        <a:rPr kumimoji="1" lang="en-US" altLang="ja-JP" sz="800" b="1" u="sng" dirty="0">
                          <a:solidFill>
                            <a:schemeClr val="tx1"/>
                          </a:solidFill>
                          <a:latin typeface="Meiryo UI" panose="020B0604030504040204" pitchFamily="50" charset="-128"/>
                          <a:ea typeface="Meiryo UI" panose="020B0604030504040204" pitchFamily="50" charset="-128"/>
                        </a:rPr>
                        <a:t>947.3</a:t>
                      </a:r>
                    </a:p>
                    <a:p>
                      <a:pPr algn="r">
                        <a:lnSpc>
                          <a:spcPts val="900"/>
                        </a:lnSpc>
                      </a:pPr>
                      <a:r>
                        <a:rPr kumimoji="1" lang="en-US" altLang="ja-JP" sz="800" dirty="0">
                          <a:solidFill>
                            <a:schemeClr val="tx1"/>
                          </a:solidFill>
                          <a:latin typeface="Meiryo UI" panose="020B0604030504040204" pitchFamily="50" charset="-128"/>
                          <a:ea typeface="Meiryo UI" panose="020B0604030504040204" pitchFamily="50" charset="-128"/>
                        </a:rPr>
                        <a:t>904.3</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0001"/>
                  </a:ext>
                </a:extLst>
              </a:tr>
            </a:tbl>
          </a:graphicData>
        </a:graphic>
      </p:graphicFrame>
      <p:cxnSp>
        <p:nvCxnSpPr>
          <p:cNvPr id="130" name="直線矢印コネクタ 129"/>
          <p:cNvCxnSpPr/>
          <p:nvPr/>
        </p:nvCxnSpPr>
        <p:spPr>
          <a:xfrm>
            <a:off x="620000" y="3531600"/>
            <a:ext cx="1960703" cy="2083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2622892" y="4237065"/>
            <a:ext cx="50400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32" name="テキスト ボックス 131"/>
          <p:cNvSpPr txBox="1"/>
          <p:nvPr/>
        </p:nvSpPr>
        <p:spPr>
          <a:xfrm>
            <a:off x="115919" y="4483452"/>
            <a:ext cx="2880000" cy="1769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出典：大阪府「財政ノート」</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をもとに副首都推進局で作成</a:t>
            </a:r>
            <a:endPar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 name="テキスト ボックス 136"/>
          <p:cNvSpPr txBox="1"/>
          <p:nvPr/>
        </p:nvSpPr>
        <p:spPr>
          <a:xfrm>
            <a:off x="74057" y="2534899"/>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地方債</a:t>
            </a:r>
            <a:r>
              <a:rPr kumimoji="0"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残高</a:t>
            </a:r>
            <a:r>
              <a:rPr kumimoji="1" lang="en-US" altLang="ja-JP"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 name="テキスト ボックス 138"/>
          <p:cNvSpPr txBox="1"/>
          <p:nvPr/>
        </p:nvSpPr>
        <p:spPr>
          <a:xfrm>
            <a:off x="-46714" y="2230176"/>
            <a:ext cx="23384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大阪府の財政</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52" name="テキスト ボックス 151"/>
          <p:cNvSpPr txBox="1"/>
          <p:nvPr/>
        </p:nvSpPr>
        <p:spPr>
          <a:xfrm>
            <a:off x="89245" y="4716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900" b="1" dirty="0">
                <a:solidFill>
                  <a:prstClr val="black"/>
                </a:solidFill>
                <a:latin typeface="Meiryo UI" panose="020B0604030504040204" pitchFamily="50" charset="-128"/>
                <a:ea typeface="Meiryo UI" panose="020B0604030504040204" pitchFamily="50" charset="-128"/>
              </a:rPr>
              <a:t>経常収支比率</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55" name="テキスト ボックス 154"/>
          <p:cNvSpPr txBox="1"/>
          <p:nvPr/>
        </p:nvSpPr>
        <p:spPr>
          <a:xfrm>
            <a:off x="6290" y="4945724"/>
            <a:ext cx="415498"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56" name="テキスト ボックス 155"/>
          <p:cNvSpPr txBox="1"/>
          <p:nvPr/>
        </p:nvSpPr>
        <p:spPr>
          <a:xfrm>
            <a:off x="2682118" y="6421986"/>
            <a:ext cx="64241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（年度）</a:t>
            </a:r>
          </a:p>
        </p:txBody>
      </p:sp>
      <p:sp>
        <p:nvSpPr>
          <p:cNvPr id="157" name="テキスト ボックス 156"/>
          <p:cNvSpPr txBox="1"/>
          <p:nvPr/>
        </p:nvSpPr>
        <p:spPr>
          <a:xfrm>
            <a:off x="102846" y="6685259"/>
            <a:ext cx="2880000" cy="176972"/>
          </a:xfrm>
          <a:prstGeom prst="rect">
            <a:avLst/>
          </a:prstGeom>
          <a:noFill/>
        </p:spPr>
        <p:txBody>
          <a:bodyPr wrap="square" rtlCol="0">
            <a:spAutoFit/>
          </a:bodyPr>
          <a:lstStyle/>
          <a:p>
            <a:r>
              <a:rPr kumimoji="1" lang="ja-JP" altLang="en-US" sz="550" dirty="0">
                <a:latin typeface="Meiryo UI" panose="020B0604030504040204" pitchFamily="50" charset="-128"/>
                <a:ea typeface="Meiryo UI" panose="020B0604030504040204" pitchFamily="50" charset="-128"/>
              </a:rPr>
              <a:t>出典：大阪府「大阪府の財政状況等について（</a:t>
            </a:r>
            <a:r>
              <a:rPr kumimoji="1" lang="en-US" altLang="ja-JP" sz="550" dirty="0">
                <a:latin typeface="Meiryo UI" panose="020B0604030504040204" pitchFamily="50" charset="-128"/>
                <a:ea typeface="Meiryo UI" panose="020B0604030504040204" pitchFamily="50" charset="-128"/>
              </a:rPr>
              <a:t>IR</a:t>
            </a:r>
            <a:r>
              <a:rPr kumimoji="1" lang="ja-JP" altLang="en-US" sz="550" dirty="0">
                <a:latin typeface="Meiryo UI" panose="020B0604030504040204" pitchFamily="50" charset="-128"/>
                <a:ea typeface="Meiryo UI" panose="020B0604030504040204" pitchFamily="50" charset="-128"/>
              </a:rPr>
              <a:t>資料）」</a:t>
            </a:r>
            <a:r>
              <a:rPr lang="ja-JP" altLang="en-US" sz="550" dirty="0">
                <a:latin typeface="Meiryo UI" panose="020B0604030504040204" pitchFamily="50" charset="-128"/>
                <a:ea typeface="Meiryo UI" panose="020B0604030504040204" pitchFamily="50" charset="-128"/>
              </a:rPr>
              <a:t>をもとに副首都推進局で作成</a:t>
            </a:r>
          </a:p>
        </p:txBody>
      </p:sp>
      <p:sp>
        <p:nvSpPr>
          <p:cNvPr id="159" name="テキスト ボックス 158"/>
          <p:cNvSpPr txBox="1"/>
          <p:nvPr/>
        </p:nvSpPr>
        <p:spPr>
          <a:xfrm>
            <a:off x="3637629" y="3587614"/>
            <a:ext cx="646331" cy="184666"/>
          </a:xfrm>
          <a:prstGeom prst="rect">
            <a:avLst/>
          </a:prstGeom>
          <a:noFill/>
        </p:spPr>
        <p:txBody>
          <a:bodyPr wrap="none" rtlCol="0">
            <a:spAutoFit/>
          </a:bodyPr>
          <a:lstStyle/>
          <a:p>
            <a:r>
              <a:rPr lang="ja-JP" altLang="en-US" sz="600" dirty="0">
                <a:latin typeface="Meiryo UI" panose="020B0604030504040204" pitchFamily="50" charset="-128"/>
                <a:ea typeface="Meiryo UI" panose="020B0604030504040204" pitchFamily="50" charset="-128"/>
              </a:rPr>
              <a:t>都道府県平均</a:t>
            </a:r>
            <a:endParaRPr kumimoji="1" lang="ja-JP" altLang="en-US" sz="600" dirty="0">
              <a:latin typeface="Meiryo UI" panose="020B0604030504040204" pitchFamily="50" charset="-128"/>
              <a:ea typeface="Meiryo UI" panose="020B0604030504040204" pitchFamily="50" charset="-128"/>
            </a:endParaRPr>
          </a:p>
        </p:txBody>
      </p:sp>
      <p:sp>
        <p:nvSpPr>
          <p:cNvPr id="160" name="テキスト ボックス 159"/>
          <p:cNvSpPr txBox="1"/>
          <p:nvPr/>
        </p:nvSpPr>
        <p:spPr>
          <a:xfrm>
            <a:off x="3941632" y="3059287"/>
            <a:ext cx="415498" cy="184666"/>
          </a:xfrm>
          <a:prstGeom prst="rect">
            <a:avLst/>
          </a:prstGeom>
          <a:noFill/>
        </p:spPr>
        <p:txBody>
          <a:bodyPr wrap="none" rtlCol="0">
            <a:spAutoFit/>
          </a:bodyPr>
          <a:lstStyle/>
          <a:p>
            <a:r>
              <a:rPr lang="ja-JP" altLang="en-US" sz="600" dirty="0">
                <a:latin typeface="Meiryo UI" panose="020B0604030504040204" pitchFamily="50" charset="-128"/>
                <a:ea typeface="Meiryo UI" panose="020B0604030504040204" pitchFamily="50" charset="-128"/>
              </a:rPr>
              <a:t>大阪府</a:t>
            </a:r>
            <a:endParaRPr kumimoji="1" lang="ja-JP" altLang="en-US" sz="600" dirty="0">
              <a:latin typeface="Meiryo UI" panose="020B0604030504040204" pitchFamily="50" charset="-128"/>
              <a:ea typeface="Meiryo UI" panose="020B0604030504040204" pitchFamily="50" charset="-128"/>
            </a:endParaRPr>
          </a:p>
        </p:txBody>
      </p:sp>
      <p:cxnSp>
        <p:nvCxnSpPr>
          <p:cNvPr id="161" name="直線コネクタ 160"/>
          <p:cNvCxnSpPr/>
          <p:nvPr/>
        </p:nvCxnSpPr>
        <p:spPr>
          <a:xfrm flipH="1">
            <a:off x="3977900" y="3210406"/>
            <a:ext cx="70534" cy="91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a:endCxn id="159" idx="0"/>
          </p:cNvCxnSpPr>
          <p:nvPr/>
        </p:nvCxnSpPr>
        <p:spPr>
          <a:xfrm flipH="1">
            <a:off x="3960795" y="3470042"/>
            <a:ext cx="216381" cy="117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3435030" y="3851355"/>
            <a:ext cx="1897442" cy="303536"/>
          </a:xfrm>
          <a:prstGeom prst="rect">
            <a:avLst/>
          </a:prstGeom>
          <a:solidFill>
            <a:schemeClr val="bg1"/>
          </a:solidFill>
          <a:ln>
            <a:solidFill>
              <a:schemeClr val="bg1">
                <a:lumMod val="65000"/>
              </a:schemeClr>
            </a:solidFill>
          </a:ln>
        </p:spPr>
        <p:txBody>
          <a:bodyPr wrap="square" lIns="36000" tIns="36000" rIns="36000" bIns="36000" anchor="ctr" anchorCtr="0">
            <a:spAutoFit/>
          </a:bodyPr>
          <a:lstStyle/>
          <a:p>
            <a:pPr>
              <a:lnSpc>
                <a:spcPts val="600"/>
              </a:lnSpc>
            </a:pPr>
            <a:r>
              <a:rPr lang="en-US" altLang="ja-JP" sz="550" b="1" dirty="0">
                <a:latin typeface="Meiryo UI" panose="020B0604030504040204" pitchFamily="50" charset="-128"/>
                <a:ea typeface="Meiryo UI" panose="020B0604030504040204" pitchFamily="50" charset="-128"/>
              </a:rPr>
              <a:t>【</a:t>
            </a:r>
            <a:r>
              <a:rPr lang="ja-JP" altLang="en-US" sz="550" b="1" dirty="0">
                <a:latin typeface="Meiryo UI" panose="020B0604030504040204" pitchFamily="50" charset="-128"/>
                <a:ea typeface="Meiryo UI" panose="020B0604030504040204" pitchFamily="50" charset="-128"/>
              </a:rPr>
              <a:t>将来負担比率とは</a:t>
            </a:r>
            <a:r>
              <a:rPr lang="en-US" altLang="ja-JP" sz="550" b="1" dirty="0">
                <a:latin typeface="Meiryo UI" panose="020B0604030504040204" pitchFamily="50" charset="-128"/>
                <a:ea typeface="Meiryo UI" panose="020B0604030504040204" pitchFamily="50" charset="-128"/>
              </a:rPr>
              <a:t>】</a:t>
            </a:r>
          </a:p>
          <a:p>
            <a:pPr>
              <a:lnSpc>
                <a:spcPts val="600"/>
              </a:lnSpc>
            </a:pPr>
            <a:r>
              <a:rPr lang="ja-JP" altLang="en-US" sz="550" dirty="0">
                <a:latin typeface="Meiryo UI" panose="020B0604030504040204" pitchFamily="50" charset="-128"/>
                <a:ea typeface="Meiryo UI" panose="020B0604030504040204" pitchFamily="50" charset="-128"/>
              </a:rPr>
              <a:t>地方公共団体の借入金（地方債）など現在抱えている負債の大きさを、その地方公共団体の財政規模に対する割合</a:t>
            </a:r>
          </a:p>
        </p:txBody>
      </p:sp>
      <p:sp>
        <p:nvSpPr>
          <p:cNvPr id="164" name="テキスト ボックス 163"/>
          <p:cNvSpPr txBox="1"/>
          <p:nvPr/>
        </p:nvSpPr>
        <p:spPr>
          <a:xfrm>
            <a:off x="5560734" y="3834780"/>
            <a:ext cx="425116" cy="215444"/>
          </a:xfrm>
          <a:prstGeom prst="rect">
            <a:avLst/>
          </a:prstGeom>
          <a:noFill/>
        </p:spPr>
        <p:txBody>
          <a:bodyPr wrap="none" rtlCol="0">
            <a:spAutoFit/>
          </a:bodyPr>
          <a:lstStyle/>
          <a:p>
            <a:r>
              <a:rPr lang="en-US" altLang="ja-JP" sz="800" b="1" u="sng" dirty="0">
                <a:latin typeface="Meiryo UI" panose="020B0604030504040204" pitchFamily="50" charset="-128"/>
                <a:ea typeface="Meiryo UI" panose="020B0604030504040204" pitchFamily="50" charset="-128"/>
              </a:rPr>
              <a:t>13</a:t>
            </a:r>
            <a:r>
              <a:rPr kumimoji="1" lang="ja-JP" altLang="en-US" sz="800" b="1" u="sng" dirty="0">
                <a:latin typeface="Meiryo UI" panose="020B0604030504040204" pitchFamily="50" charset="-128"/>
                <a:ea typeface="Meiryo UI" panose="020B0604030504040204" pitchFamily="50" charset="-128"/>
              </a:rPr>
              <a:t>位</a:t>
            </a:r>
          </a:p>
        </p:txBody>
      </p:sp>
      <p:sp>
        <p:nvSpPr>
          <p:cNvPr id="165" name="テキスト ボックス 164"/>
          <p:cNvSpPr txBox="1"/>
          <p:nvPr/>
        </p:nvSpPr>
        <p:spPr>
          <a:xfrm>
            <a:off x="3376257" y="2814028"/>
            <a:ext cx="425116" cy="215444"/>
          </a:xfrm>
          <a:prstGeom prst="rect">
            <a:avLst/>
          </a:prstGeom>
          <a:noFill/>
        </p:spPr>
        <p:txBody>
          <a:bodyPr wrap="none" rtlCol="0">
            <a:spAutoFit/>
          </a:bodyPr>
          <a:lstStyle/>
          <a:p>
            <a:r>
              <a:rPr kumimoji="1" lang="en-US" altLang="ja-JP" sz="800" b="1" u="sng" dirty="0">
                <a:latin typeface="Meiryo UI" panose="020B0604030504040204" pitchFamily="50" charset="-128"/>
                <a:ea typeface="Meiryo UI" panose="020B0604030504040204" pitchFamily="50" charset="-128"/>
              </a:rPr>
              <a:t>43</a:t>
            </a:r>
            <a:r>
              <a:rPr kumimoji="1" lang="ja-JP" altLang="en-US" sz="800" b="1" u="sng" dirty="0">
                <a:latin typeface="Meiryo UI" panose="020B0604030504040204" pitchFamily="50" charset="-128"/>
                <a:ea typeface="Meiryo UI" panose="020B0604030504040204" pitchFamily="50" charset="-128"/>
              </a:rPr>
              <a:t>位</a:t>
            </a:r>
          </a:p>
        </p:txBody>
      </p:sp>
      <p:sp>
        <p:nvSpPr>
          <p:cNvPr id="166" name="円/楕円 38"/>
          <p:cNvSpPr/>
          <p:nvPr/>
        </p:nvSpPr>
        <p:spPr>
          <a:xfrm>
            <a:off x="5452874" y="3417767"/>
            <a:ext cx="213600" cy="42991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166"/>
          <p:cNvSpPr txBox="1"/>
          <p:nvPr/>
        </p:nvSpPr>
        <p:spPr>
          <a:xfrm>
            <a:off x="8743053" y="4176144"/>
            <a:ext cx="64241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（年度）</a:t>
            </a:r>
          </a:p>
        </p:txBody>
      </p:sp>
      <p:sp>
        <p:nvSpPr>
          <p:cNvPr id="168" name="テキスト ボックス 167"/>
          <p:cNvSpPr txBox="1"/>
          <p:nvPr/>
        </p:nvSpPr>
        <p:spPr>
          <a:xfrm>
            <a:off x="3109088" y="2792564"/>
            <a:ext cx="415498"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a:t>
            </a:r>
          </a:p>
        </p:txBody>
      </p:sp>
      <p:sp>
        <p:nvSpPr>
          <p:cNvPr id="169" name="テキスト ボックス 168"/>
          <p:cNvSpPr txBox="1"/>
          <p:nvPr/>
        </p:nvSpPr>
        <p:spPr>
          <a:xfrm>
            <a:off x="3126638" y="4534672"/>
            <a:ext cx="2880000" cy="176972"/>
          </a:xfrm>
          <a:prstGeom prst="rect">
            <a:avLst/>
          </a:prstGeom>
          <a:noFill/>
        </p:spPr>
        <p:txBody>
          <a:bodyPr wrap="square" rtlCol="0">
            <a:spAutoFit/>
          </a:bodyPr>
          <a:lstStyle/>
          <a:p>
            <a:r>
              <a:rPr kumimoji="1" lang="ja-JP" altLang="en-US" sz="550" dirty="0">
                <a:latin typeface="Meiryo UI" panose="020B0604030504040204" pitchFamily="50" charset="-128"/>
                <a:ea typeface="Meiryo UI" panose="020B0604030504040204" pitchFamily="50" charset="-128"/>
              </a:rPr>
              <a:t>出典：総務省</a:t>
            </a:r>
            <a:r>
              <a:rPr lang="ja-JP" altLang="en-US" sz="550" dirty="0">
                <a:latin typeface="Meiryo UI" panose="020B0604030504040204" pitchFamily="50" charset="-128"/>
                <a:ea typeface="Meiryo UI" panose="020B0604030504040204" pitchFamily="50" charset="-128"/>
              </a:rPr>
              <a:t>「地方公共団体の主要財政指標一覧」をもとに副首都推進局で作成</a:t>
            </a:r>
            <a:endParaRPr kumimoji="1" lang="ja-JP" altLang="en-US" sz="550" dirty="0">
              <a:latin typeface="Meiryo UI" panose="020B0604030504040204" pitchFamily="50" charset="-128"/>
              <a:ea typeface="Meiryo UI" panose="020B0604030504040204" pitchFamily="50" charset="-128"/>
            </a:endParaRPr>
          </a:p>
        </p:txBody>
      </p:sp>
      <p:sp>
        <p:nvSpPr>
          <p:cNvPr id="170" name="テキスト ボックス 169"/>
          <p:cNvSpPr txBox="1"/>
          <p:nvPr/>
        </p:nvSpPr>
        <p:spPr>
          <a:xfrm>
            <a:off x="3132000" y="2534899"/>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将来負担比率</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71" name="テキスト ボックス 170"/>
          <p:cNvSpPr txBox="1"/>
          <p:nvPr/>
        </p:nvSpPr>
        <p:spPr>
          <a:xfrm>
            <a:off x="5666474" y="4171151"/>
            <a:ext cx="64241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（年度）</a:t>
            </a:r>
          </a:p>
        </p:txBody>
      </p:sp>
      <p:sp>
        <p:nvSpPr>
          <p:cNvPr id="173" name="テキスト ボックス 172"/>
          <p:cNvSpPr txBox="1"/>
          <p:nvPr/>
        </p:nvSpPr>
        <p:spPr>
          <a:xfrm>
            <a:off x="6858778" y="3742447"/>
            <a:ext cx="723275" cy="200055"/>
          </a:xfrm>
          <a:prstGeom prst="rect">
            <a:avLst/>
          </a:prstGeom>
          <a:noFill/>
        </p:spPr>
        <p:txBody>
          <a:bodyPr wrap="none" rtlCol="0">
            <a:spAutoFit/>
          </a:bodyPr>
          <a:lstStyle/>
          <a:p>
            <a:r>
              <a:rPr lang="ja-JP" altLang="en-US" sz="700" dirty="0">
                <a:latin typeface="Meiryo UI" panose="020B0604030504040204" pitchFamily="50" charset="-128"/>
                <a:ea typeface="Meiryo UI" panose="020B0604030504040204" pitchFamily="50" charset="-128"/>
              </a:rPr>
              <a:t>都道府県平均</a:t>
            </a:r>
            <a:endParaRPr kumimoji="1" lang="ja-JP" altLang="en-US" sz="700" dirty="0">
              <a:latin typeface="Meiryo UI" panose="020B0604030504040204" pitchFamily="50" charset="-128"/>
              <a:ea typeface="Meiryo UI" panose="020B0604030504040204" pitchFamily="50" charset="-128"/>
            </a:endParaRPr>
          </a:p>
        </p:txBody>
      </p:sp>
      <p:sp>
        <p:nvSpPr>
          <p:cNvPr id="174" name="テキスト ボックス 173"/>
          <p:cNvSpPr txBox="1"/>
          <p:nvPr/>
        </p:nvSpPr>
        <p:spPr>
          <a:xfrm>
            <a:off x="7878724" y="2887075"/>
            <a:ext cx="453970" cy="200055"/>
          </a:xfrm>
          <a:prstGeom prst="rect">
            <a:avLst/>
          </a:prstGeom>
          <a:noFill/>
        </p:spPr>
        <p:txBody>
          <a:bodyPr wrap="none" rtlCol="0">
            <a:spAutoFit/>
          </a:bodyPr>
          <a:lstStyle/>
          <a:p>
            <a:r>
              <a:rPr lang="ja-JP" altLang="en-US" sz="700" dirty="0">
                <a:latin typeface="Meiryo UI" panose="020B0604030504040204" pitchFamily="50" charset="-128"/>
                <a:ea typeface="Meiryo UI" panose="020B0604030504040204" pitchFamily="50" charset="-128"/>
              </a:rPr>
              <a:t>大阪府</a:t>
            </a:r>
            <a:endParaRPr kumimoji="1" lang="ja-JP" altLang="en-US" sz="700" dirty="0">
              <a:latin typeface="Meiryo UI" panose="020B0604030504040204" pitchFamily="50" charset="-128"/>
              <a:ea typeface="Meiryo UI" panose="020B0604030504040204" pitchFamily="50" charset="-128"/>
            </a:endParaRPr>
          </a:p>
        </p:txBody>
      </p:sp>
      <p:cxnSp>
        <p:nvCxnSpPr>
          <p:cNvPr id="175" name="直線コネクタ 174"/>
          <p:cNvCxnSpPr/>
          <p:nvPr/>
        </p:nvCxnSpPr>
        <p:spPr>
          <a:xfrm flipH="1">
            <a:off x="7846676" y="3044024"/>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H="1">
            <a:off x="7138653" y="3539475"/>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6066502" y="2796282"/>
            <a:ext cx="415498"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a:t>
            </a:r>
          </a:p>
        </p:txBody>
      </p:sp>
      <p:sp>
        <p:nvSpPr>
          <p:cNvPr id="179" name="テキスト ボックス 178"/>
          <p:cNvSpPr txBox="1"/>
          <p:nvPr/>
        </p:nvSpPr>
        <p:spPr>
          <a:xfrm>
            <a:off x="6149952" y="4515052"/>
            <a:ext cx="1986070" cy="176972"/>
          </a:xfrm>
          <a:prstGeom prst="rect">
            <a:avLst/>
          </a:prstGeom>
          <a:noFill/>
        </p:spPr>
        <p:txBody>
          <a:bodyPr wrap="square" rtlCol="0">
            <a:spAutoFit/>
          </a:bodyPr>
          <a:lstStyle/>
          <a:p>
            <a:r>
              <a:rPr kumimoji="1" lang="ja-JP" altLang="en-US" sz="550" dirty="0">
                <a:latin typeface="Meiryo UI" panose="020B0604030504040204" pitchFamily="50" charset="-128"/>
                <a:ea typeface="Meiryo UI" panose="020B0604030504040204" pitchFamily="50" charset="-128"/>
              </a:rPr>
              <a:t>出典：大阪府「財政ノート」</a:t>
            </a:r>
            <a:r>
              <a:rPr lang="ja-JP" altLang="en-US" sz="550" dirty="0">
                <a:latin typeface="Meiryo UI" panose="020B0604030504040204" pitchFamily="50" charset="-128"/>
                <a:ea typeface="Meiryo UI" panose="020B0604030504040204" pitchFamily="50" charset="-128"/>
              </a:rPr>
              <a:t>をもとに副首都推進局で作成</a:t>
            </a:r>
          </a:p>
        </p:txBody>
      </p:sp>
      <p:sp>
        <p:nvSpPr>
          <p:cNvPr id="180" name="テキスト ボックス 179"/>
          <p:cNvSpPr txBox="1"/>
          <p:nvPr/>
        </p:nvSpPr>
        <p:spPr>
          <a:xfrm>
            <a:off x="6144390" y="2555402"/>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実質公債費比率</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02" name="テキスト ボックス 201"/>
          <p:cNvSpPr txBox="1"/>
          <p:nvPr/>
        </p:nvSpPr>
        <p:spPr>
          <a:xfrm>
            <a:off x="5634599" y="6366353"/>
            <a:ext cx="64241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（年度）</a:t>
            </a:r>
          </a:p>
        </p:txBody>
      </p:sp>
      <p:sp>
        <p:nvSpPr>
          <p:cNvPr id="207" name="テキスト ボックス 206"/>
          <p:cNvSpPr txBox="1"/>
          <p:nvPr/>
        </p:nvSpPr>
        <p:spPr>
          <a:xfrm>
            <a:off x="6134373" y="4716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減債基金</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09" name="テキスト ボックス 208"/>
          <p:cNvSpPr txBox="1"/>
          <p:nvPr/>
        </p:nvSpPr>
        <p:spPr>
          <a:xfrm>
            <a:off x="3099948" y="4975007"/>
            <a:ext cx="492443"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210" name="テキスト ボックス 209"/>
          <p:cNvSpPr txBox="1"/>
          <p:nvPr/>
        </p:nvSpPr>
        <p:spPr>
          <a:xfrm>
            <a:off x="8731635" y="6384319"/>
            <a:ext cx="537038" cy="1831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211" name="テキスト ボックス 210"/>
          <p:cNvSpPr txBox="1"/>
          <p:nvPr/>
        </p:nvSpPr>
        <p:spPr>
          <a:xfrm>
            <a:off x="3143860" y="6601541"/>
            <a:ext cx="288000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：大阪府「大阪府の財政状況等について（</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資料）」、「平成</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年度当初予算案の</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概要」をもとに副首都推進局で作成</a:t>
            </a:r>
          </a:p>
        </p:txBody>
      </p:sp>
      <p:sp>
        <p:nvSpPr>
          <p:cNvPr id="212" name="テキスト ボックス 211"/>
          <p:cNvSpPr txBox="1"/>
          <p:nvPr/>
        </p:nvSpPr>
        <p:spPr>
          <a:xfrm>
            <a:off x="3111809" y="4716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財政調整</a:t>
            </a:r>
            <a:r>
              <a:rPr kumimoji="0"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基金残高</a:t>
            </a:r>
            <a:r>
              <a:rPr kumimoji="0" lang="en-US" altLang="ja-JP"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4" name="テキスト ボックス 213"/>
          <p:cNvSpPr txBox="1"/>
          <p:nvPr/>
        </p:nvSpPr>
        <p:spPr>
          <a:xfrm>
            <a:off x="6062918" y="6650938"/>
            <a:ext cx="2880000" cy="176972"/>
          </a:xfrm>
          <a:prstGeom prst="rect">
            <a:avLst/>
          </a:prstGeom>
          <a:noFill/>
        </p:spPr>
        <p:txBody>
          <a:bodyPr wrap="square" rtlCol="0">
            <a:spAutoFit/>
          </a:bodyPr>
          <a:lstStyle/>
          <a:p>
            <a:r>
              <a:rPr kumimoji="1" lang="ja-JP" altLang="en-US" sz="550" dirty="0">
                <a:latin typeface="Meiryo UI" panose="020B0604030504040204" pitchFamily="50" charset="-128"/>
                <a:ea typeface="Meiryo UI" panose="020B0604030504040204" pitchFamily="50" charset="-128"/>
              </a:rPr>
              <a:t>出典：大阪府「大阪府の財政状況等について（</a:t>
            </a:r>
            <a:r>
              <a:rPr kumimoji="1" lang="en-US" altLang="ja-JP" sz="550" dirty="0">
                <a:latin typeface="Meiryo UI" panose="020B0604030504040204" pitchFamily="50" charset="-128"/>
                <a:ea typeface="Meiryo UI" panose="020B0604030504040204" pitchFamily="50" charset="-128"/>
              </a:rPr>
              <a:t>IR</a:t>
            </a:r>
            <a:r>
              <a:rPr kumimoji="1" lang="ja-JP" altLang="en-US" sz="550" dirty="0">
                <a:latin typeface="Meiryo UI" panose="020B0604030504040204" pitchFamily="50" charset="-128"/>
                <a:ea typeface="Meiryo UI" panose="020B0604030504040204" pitchFamily="50" charset="-128"/>
              </a:rPr>
              <a:t>資料）」</a:t>
            </a:r>
            <a:r>
              <a:rPr lang="ja-JP" altLang="en-US" sz="550" dirty="0">
                <a:latin typeface="Meiryo UI" panose="020B0604030504040204" pitchFamily="50" charset="-128"/>
                <a:ea typeface="Meiryo UI" panose="020B0604030504040204" pitchFamily="50" charset="-128"/>
              </a:rPr>
              <a:t>をもとに副首都推進局で作成</a:t>
            </a:r>
          </a:p>
        </p:txBody>
      </p:sp>
      <p:sp>
        <p:nvSpPr>
          <p:cNvPr id="217" name="正方形/長方形 216"/>
          <p:cNvSpPr/>
          <p:nvPr/>
        </p:nvSpPr>
        <p:spPr>
          <a:xfrm>
            <a:off x="6179421" y="5162665"/>
            <a:ext cx="344703" cy="1294848"/>
          </a:xfrm>
          <a:prstGeom prst="rect">
            <a:avLst/>
          </a:prstGeom>
          <a:gradFill flip="none" rotWithShape="1">
            <a:gsLst>
              <a:gs pos="14000">
                <a:srgbClr val="6F89B7"/>
              </a:gs>
              <a:gs pos="0">
                <a:schemeClr val="accent1">
                  <a:lumMod val="67000"/>
                </a:schemeClr>
              </a:gs>
              <a:gs pos="100000">
                <a:schemeClr val="accent1">
                  <a:lumMod val="97000"/>
                  <a:lumOff val="3000"/>
                </a:schemeClr>
              </a:gs>
              <a:gs pos="49000">
                <a:schemeClr val="accent1">
                  <a:lumMod val="40000"/>
                  <a:lumOff val="60000"/>
                  <a:alpha val="23000"/>
                </a:schemeClr>
              </a:gs>
            </a:gsLst>
            <a:lin ang="0" scaled="1"/>
            <a:tileRect/>
          </a:gra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18" name="正方形/長方形 217"/>
          <p:cNvSpPr/>
          <p:nvPr/>
        </p:nvSpPr>
        <p:spPr>
          <a:xfrm>
            <a:off x="6128039" y="5696198"/>
            <a:ext cx="467405" cy="255909"/>
          </a:xfrm>
          <a:prstGeom prst="rect">
            <a:avLst/>
          </a:prstGeom>
          <a:noFill/>
          <a:ln>
            <a:noFill/>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kumimoji="1" lang="ja-JP" altLang="en-US" sz="500" b="1" dirty="0"/>
              <a:t>減債基金</a:t>
            </a:r>
            <a:endParaRPr kumimoji="1" lang="en-US" altLang="ja-JP" sz="500" b="1" dirty="0"/>
          </a:p>
          <a:p>
            <a:pPr algn="ctr"/>
            <a:r>
              <a:rPr kumimoji="1" lang="ja-JP" altLang="en-US" sz="500" b="1" dirty="0"/>
              <a:t>借入累計額</a:t>
            </a:r>
            <a:endParaRPr kumimoji="1" lang="en-US" altLang="ja-JP" sz="500" b="1" dirty="0"/>
          </a:p>
          <a:p>
            <a:pPr algn="ctr"/>
            <a:r>
              <a:rPr kumimoji="1" lang="en-US" altLang="ja-JP" sz="500" b="1" dirty="0"/>
              <a:t>5,202</a:t>
            </a:r>
            <a:r>
              <a:rPr kumimoji="1" lang="ja-JP" altLang="en-US" sz="500" b="1" dirty="0"/>
              <a:t>億円</a:t>
            </a:r>
            <a:endParaRPr kumimoji="1" lang="ja-JP" altLang="en-US" sz="600" b="1" dirty="0"/>
          </a:p>
        </p:txBody>
      </p:sp>
      <p:sp>
        <p:nvSpPr>
          <p:cNvPr id="219" name="右矢印 218"/>
          <p:cNvSpPr/>
          <p:nvPr/>
        </p:nvSpPr>
        <p:spPr>
          <a:xfrm>
            <a:off x="6551914" y="5880576"/>
            <a:ext cx="100013" cy="149829"/>
          </a:xfrm>
          <a:prstGeom prst="rightArrow">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dirty="0"/>
          </a:p>
        </p:txBody>
      </p:sp>
      <p:sp>
        <p:nvSpPr>
          <p:cNvPr id="220" name="正方形/長方形 219"/>
          <p:cNvSpPr/>
          <p:nvPr/>
        </p:nvSpPr>
        <p:spPr>
          <a:xfrm>
            <a:off x="6095738" y="6438018"/>
            <a:ext cx="513588" cy="108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500" b="1" dirty="0"/>
              <a:t>2001</a:t>
            </a:r>
            <a:r>
              <a:rPr kumimoji="1" lang="ja-JP" altLang="en-US" sz="500" b="1" dirty="0"/>
              <a:t>～</a:t>
            </a:r>
            <a:r>
              <a:rPr kumimoji="1" lang="en-US" altLang="ja-JP" sz="500" b="1" dirty="0"/>
              <a:t>07</a:t>
            </a:r>
            <a:endParaRPr kumimoji="1" lang="ja-JP" altLang="en-US" sz="600" b="1" dirty="0"/>
          </a:p>
        </p:txBody>
      </p:sp>
      <p:sp>
        <p:nvSpPr>
          <p:cNvPr id="221" name="正方形/長方形 220"/>
          <p:cNvSpPr/>
          <p:nvPr/>
        </p:nvSpPr>
        <p:spPr>
          <a:xfrm>
            <a:off x="6393064" y="5226554"/>
            <a:ext cx="386257" cy="1234685"/>
          </a:xfrm>
          <a:prstGeom prst="rect">
            <a:avLst/>
          </a:prstGeom>
          <a:noFill/>
          <a:ln>
            <a:noFill/>
          </a:ln>
        </p:spPr>
        <p:style>
          <a:lnRef idx="2">
            <a:schemeClr val="dk1"/>
          </a:lnRef>
          <a:fillRef idx="1">
            <a:schemeClr val="lt1"/>
          </a:fillRef>
          <a:effectRef idx="0">
            <a:schemeClr val="dk1"/>
          </a:effectRef>
          <a:fontRef idx="minor">
            <a:schemeClr val="dk1"/>
          </a:fontRef>
        </p:style>
        <p:txBody>
          <a:bodyPr vert="wordArtVertRtl" rtlCol="0" anchor="ctr"/>
          <a:lstStyle/>
          <a:p>
            <a:pPr algn="ctr">
              <a:lnSpc>
                <a:spcPts val="200"/>
              </a:lnSpc>
            </a:pPr>
            <a:r>
              <a:rPr kumimoji="1" lang="en-US" altLang="ja-JP" sz="550" b="1" dirty="0"/>
              <a:t>2008</a:t>
            </a:r>
            <a:r>
              <a:rPr kumimoji="1" lang="ja-JP" altLang="en-US" sz="550" b="1" dirty="0"/>
              <a:t>借入 ストップ</a:t>
            </a:r>
          </a:p>
        </p:txBody>
      </p:sp>
      <p:sp>
        <p:nvSpPr>
          <p:cNvPr id="222" name="角丸四角形 221"/>
          <p:cNvSpPr/>
          <p:nvPr/>
        </p:nvSpPr>
        <p:spPr>
          <a:xfrm>
            <a:off x="7974364" y="5283461"/>
            <a:ext cx="670516" cy="247280"/>
          </a:xfrm>
          <a:prstGeom prst="roundRect">
            <a:avLst/>
          </a:prstGeom>
          <a:ln w="9525">
            <a:solidFill>
              <a:schemeClr val="tx2"/>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r>
              <a:rPr kumimoji="1" lang="en-US" altLang="ja-JP" sz="600" b="1" dirty="0"/>
              <a:t>2009</a:t>
            </a:r>
            <a:r>
              <a:rPr kumimoji="1" lang="ja-JP" altLang="en-US" sz="600" b="1" dirty="0"/>
              <a:t>～</a:t>
            </a:r>
            <a:r>
              <a:rPr kumimoji="1" lang="en-US" altLang="ja-JP" sz="600" b="1" dirty="0"/>
              <a:t>22</a:t>
            </a:r>
            <a:r>
              <a:rPr kumimoji="1" lang="ja-JP" altLang="en-US" sz="600" b="1" dirty="0"/>
              <a:t>累計</a:t>
            </a:r>
            <a:endParaRPr kumimoji="1" lang="en-US" altLang="ja-JP" sz="600" b="1" dirty="0"/>
          </a:p>
          <a:p>
            <a:pPr algn="ctr"/>
            <a:r>
              <a:rPr kumimoji="1" lang="en-US" altLang="ja-JP" sz="600" b="1" dirty="0"/>
              <a:t>4,992</a:t>
            </a:r>
            <a:r>
              <a:rPr kumimoji="1" lang="ja-JP" altLang="en-US" sz="600" b="1" dirty="0"/>
              <a:t>億円</a:t>
            </a:r>
            <a:endParaRPr kumimoji="1" lang="ja-JP" altLang="en-US" b="1" dirty="0"/>
          </a:p>
        </p:txBody>
      </p:sp>
      <p:sp>
        <p:nvSpPr>
          <p:cNvPr id="223" name="正方形/長方形 222"/>
          <p:cNvSpPr/>
          <p:nvPr/>
        </p:nvSpPr>
        <p:spPr>
          <a:xfrm>
            <a:off x="6842599" y="5973138"/>
            <a:ext cx="223417" cy="108307"/>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500" b="1" dirty="0"/>
              <a:t>当初予算</a:t>
            </a:r>
            <a:endParaRPr kumimoji="1" lang="ja-JP" altLang="en-US" sz="600" b="1" dirty="0"/>
          </a:p>
        </p:txBody>
      </p:sp>
      <p:sp>
        <p:nvSpPr>
          <p:cNvPr id="224" name="正方形/長方形 223"/>
          <p:cNvSpPr/>
          <p:nvPr/>
        </p:nvSpPr>
        <p:spPr>
          <a:xfrm>
            <a:off x="6887085" y="5511500"/>
            <a:ext cx="277915" cy="108307"/>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500" b="1" dirty="0"/>
              <a:t>決算</a:t>
            </a:r>
            <a:endParaRPr kumimoji="1" lang="en-US" altLang="ja-JP" sz="500" b="1" dirty="0"/>
          </a:p>
          <a:p>
            <a:pPr algn="ctr"/>
            <a:r>
              <a:rPr kumimoji="1" lang="ja-JP" altLang="en-US" sz="500" b="1" dirty="0"/>
              <a:t>剰余金</a:t>
            </a:r>
            <a:endParaRPr kumimoji="1" lang="ja-JP" altLang="en-US" sz="600" b="1" dirty="0"/>
          </a:p>
        </p:txBody>
      </p:sp>
      <p:sp>
        <p:nvSpPr>
          <p:cNvPr id="225" name="正方形/長方形 224"/>
          <p:cNvSpPr/>
          <p:nvPr/>
        </p:nvSpPr>
        <p:spPr>
          <a:xfrm>
            <a:off x="7235787" y="5275520"/>
            <a:ext cx="202247" cy="108307"/>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500" b="1" dirty="0"/>
              <a:t>2</a:t>
            </a:r>
            <a:r>
              <a:rPr kumimoji="1" lang="ja-JP" altLang="en-US" sz="500" b="1" dirty="0"/>
              <a:t>月補正</a:t>
            </a:r>
            <a:endParaRPr kumimoji="1" lang="ja-JP" altLang="en-US" sz="600" b="1" dirty="0"/>
          </a:p>
        </p:txBody>
      </p:sp>
      <p:cxnSp>
        <p:nvCxnSpPr>
          <p:cNvPr id="15" name="直線コネクタ 14"/>
          <p:cNvCxnSpPr/>
          <p:nvPr/>
        </p:nvCxnSpPr>
        <p:spPr>
          <a:xfrm>
            <a:off x="7138653" y="5616751"/>
            <a:ext cx="92112" cy="102975"/>
          </a:xfrm>
          <a:prstGeom prst="line">
            <a:avLst/>
          </a:prstGeom>
        </p:spPr>
        <p:style>
          <a:lnRef idx="1">
            <a:schemeClr val="dk1"/>
          </a:lnRef>
          <a:fillRef idx="0">
            <a:schemeClr val="dk1"/>
          </a:fillRef>
          <a:effectRef idx="0">
            <a:schemeClr val="dk1"/>
          </a:effectRef>
          <a:fontRef idx="minor">
            <a:schemeClr val="tx1"/>
          </a:fontRef>
        </p:style>
      </p:cxnSp>
      <p:cxnSp>
        <p:nvCxnSpPr>
          <p:cNvPr id="229" name="直線コネクタ 228"/>
          <p:cNvCxnSpPr/>
          <p:nvPr/>
        </p:nvCxnSpPr>
        <p:spPr>
          <a:xfrm>
            <a:off x="7427138" y="5332339"/>
            <a:ext cx="92112" cy="102975"/>
          </a:xfrm>
          <a:prstGeom prst="line">
            <a:avLst/>
          </a:prstGeom>
        </p:spPr>
        <p:style>
          <a:lnRef idx="1">
            <a:schemeClr val="dk1"/>
          </a:lnRef>
          <a:fillRef idx="0">
            <a:schemeClr val="dk1"/>
          </a:fillRef>
          <a:effectRef idx="0">
            <a:schemeClr val="dk1"/>
          </a:effectRef>
          <a:fontRef idx="minor">
            <a:schemeClr val="tx1"/>
          </a:fontRef>
        </p:style>
      </p:cxnSp>
      <p:cxnSp>
        <p:nvCxnSpPr>
          <p:cNvPr id="230" name="直線コネクタ 229"/>
          <p:cNvCxnSpPr/>
          <p:nvPr/>
        </p:nvCxnSpPr>
        <p:spPr>
          <a:xfrm>
            <a:off x="7020911" y="6100027"/>
            <a:ext cx="45105" cy="81337"/>
          </a:xfrm>
          <a:prstGeom prst="line">
            <a:avLst/>
          </a:prstGeom>
        </p:spPr>
        <p:style>
          <a:lnRef idx="1">
            <a:schemeClr val="dk1"/>
          </a:lnRef>
          <a:fillRef idx="0">
            <a:schemeClr val="dk1"/>
          </a:fillRef>
          <a:effectRef idx="0">
            <a:schemeClr val="dk1"/>
          </a:effectRef>
          <a:fontRef idx="minor">
            <a:schemeClr val="tx1"/>
          </a:fontRef>
        </p:style>
      </p:cxnSp>
      <p:sp>
        <p:nvSpPr>
          <p:cNvPr id="73" name="テキスト ボックス 72"/>
          <p:cNvSpPr txBox="1"/>
          <p:nvPr/>
        </p:nvSpPr>
        <p:spPr>
          <a:xfrm>
            <a:off x="7075665" y="4963266"/>
            <a:ext cx="1537089" cy="200055"/>
          </a:xfrm>
          <a:prstGeom prst="rect">
            <a:avLst/>
          </a:prstGeom>
          <a:noFill/>
        </p:spPr>
        <p:txBody>
          <a:bodyPr wrap="square" rtlCol="0">
            <a:spAutoFit/>
          </a:bodyPr>
          <a:lstStyle/>
          <a:p>
            <a:pPr algn="ctr"/>
            <a:r>
              <a:rPr kumimoji="1" lang="ja-JP" altLang="en-US" sz="700" dirty="0"/>
              <a:t>これまでの減債基金の復元額</a:t>
            </a:r>
          </a:p>
        </p:txBody>
      </p:sp>
      <p:sp>
        <p:nvSpPr>
          <p:cNvPr id="231" name="正方形/長方形 230"/>
          <p:cNvSpPr/>
          <p:nvPr/>
        </p:nvSpPr>
        <p:spPr>
          <a:xfrm>
            <a:off x="8657168" y="0"/>
            <a:ext cx="530915"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17</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4" name="テキスト ボックス 73"/>
          <p:cNvSpPr txBox="1"/>
          <p:nvPr/>
        </p:nvSpPr>
        <p:spPr>
          <a:xfrm>
            <a:off x="4250786" y="5398637"/>
            <a:ext cx="63170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430</a:t>
            </a:r>
            <a:r>
              <a:rPr kumimoji="0"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％増</a:t>
            </a:r>
            <a:endPar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75" name="直線矢印コネクタ 74"/>
          <p:cNvCxnSpPr/>
          <p:nvPr/>
        </p:nvCxnSpPr>
        <p:spPr>
          <a:xfrm flipV="1">
            <a:off x="3597921" y="5472569"/>
            <a:ext cx="1876395" cy="4181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53652" y="2772061"/>
            <a:ext cx="492443"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77" name="テキスト ボックス 76"/>
          <p:cNvSpPr txBox="1"/>
          <p:nvPr/>
        </p:nvSpPr>
        <p:spPr>
          <a:xfrm>
            <a:off x="6533099" y="5043767"/>
            <a:ext cx="492443"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pic>
        <p:nvPicPr>
          <p:cNvPr id="5" name="図 4"/>
          <p:cNvPicPr>
            <a:picLocks noChangeAspect="1"/>
          </p:cNvPicPr>
          <p:nvPr/>
        </p:nvPicPr>
        <p:blipFill>
          <a:blip r:embed="rId8"/>
          <a:stretch>
            <a:fillRect/>
          </a:stretch>
        </p:blipFill>
        <p:spPr>
          <a:xfrm>
            <a:off x="85138" y="5092611"/>
            <a:ext cx="2804403" cy="1658256"/>
          </a:xfrm>
          <a:prstGeom prst="rect">
            <a:avLst/>
          </a:prstGeom>
        </p:spPr>
      </p:pic>
    </p:spTree>
    <p:extLst>
      <p:ext uri="{BB962C8B-B14F-4D97-AF65-F5344CB8AC3E}">
        <p14:creationId xmlns:p14="http://schemas.microsoft.com/office/powerpoint/2010/main" val="1756082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6232991" y="626167"/>
            <a:ext cx="2810500" cy="1676545"/>
          </a:xfrm>
          <a:prstGeom prst="rect">
            <a:avLst/>
          </a:prstGeom>
        </p:spPr>
      </p:pic>
      <p:pic>
        <p:nvPicPr>
          <p:cNvPr id="8" name="図 7"/>
          <p:cNvPicPr>
            <a:picLocks noChangeAspect="1"/>
          </p:cNvPicPr>
          <p:nvPr/>
        </p:nvPicPr>
        <p:blipFill>
          <a:blip r:embed="rId4"/>
          <a:stretch>
            <a:fillRect/>
          </a:stretch>
        </p:blipFill>
        <p:spPr>
          <a:xfrm>
            <a:off x="3099059" y="619366"/>
            <a:ext cx="2597121" cy="1658256"/>
          </a:xfrm>
          <a:prstGeom prst="rect">
            <a:avLst/>
          </a:prstGeom>
        </p:spPr>
      </p:pic>
      <p:pic>
        <p:nvPicPr>
          <p:cNvPr id="7" name="図 6"/>
          <p:cNvPicPr>
            <a:picLocks noChangeAspect="1"/>
          </p:cNvPicPr>
          <p:nvPr/>
        </p:nvPicPr>
        <p:blipFill>
          <a:blip r:embed="rId5"/>
          <a:stretch>
            <a:fillRect/>
          </a:stretch>
        </p:blipFill>
        <p:spPr>
          <a:xfrm>
            <a:off x="58067" y="754306"/>
            <a:ext cx="2810500" cy="1676545"/>
          </a:xfrm>
          <a:prstGeom prst="rect">
            <a:avLst/>
          </a:prstGeom>
        </p:spPr>
      </p:pic>
      <p:pic>
        <p:nvPicPr>
          <p:cNvPr id="6" name="図 5"/>
          <p:cNvPicPr>
            <a:picLocks noChangeAspect="1"/>
          </p:cNvPicPr>
          <p:nvPr/>
        </p:nvPicPr>
        <p:blipFill>
          <a:blip r:embed="rId6"/>
          <a:stretch>
            <a:fillRect/>
          </a:stretch>
        </p:blipFill>
        <p:spPr>
          <a:xfrm>
            <a:off x="87695" y="2963881"/>
            <a:ext cx="2164268" cy="1658256"/>
          </a:xfrm>
          <a:prstGeom prst="rect">
            <a:avLst/>
          </a:prstGeom>
        </p:spPr>
      </p:pic>
      <p:pic>
        <p:nvPicPr>
          <p:cNvPr id="5" name="図 4"/>
          <p:cNvPicPr>
            <a:picLocks noChangeAspect="1"/>
          </p:cNvPicPr>
          <p:nvPr/>
        </p:nvPicPr>
        <p:blipFill>
          <a:blip r:embed="rId7"/>
          <a:stretch>
            <a:fillRect/>
          </a:stretch>
        </p:blipFill>
        <p:spPr>
          <a:xfrm>
            <a:off x="2312980" y="3014642"/>
            <a:ext cx="2304488" cy="1658256"/>
          </a:xfrm>
          <a:prstGeom prst="rect">
            <a:avLst/>
          </a:prstGeom>
        </p:spPr>
      </p:pic>
      <p:pic>
        <p:nvPicPr>
          <p:cNvPr id="4" name="図 3"/>
          <p:cNvPicPr>
            <a:picLocks noChangeAspect="1"/>
          </p:cNvPicPr>
          <p:nvPr/>
        </p:nvPicPr>
        <p:blipFill>
          <a:blip r:embed="rId8"/>
          <a:stretch>
            <a:fillRect/>
          </a:stretch>
        </p:blipFill>
        <p:spPr>
          <a:xfrm>
            <a:off x="4632864" y="2974607"/>
            <a:ext cx="2164268" cy="1847248"/>
          </a:xfrm>
          <a:prstGeom prst="rect">
            <a:avLst/>
          </a:prstGeom>
        </p:spPr>
      </p:pic>
      <p:sp>
        <p:nvSpPr>
          <p:cNvPr id="130" name="テキスト ボックス 129"/>
          <p:cNvSpPr txBox="1"/>
          <p:nvPr/>
        </p:nvSpPr>
        <p:spPr>
          <a:xfrm>
            <a:off x="2363833" y="2664000"/>
            <a:ext cx="216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財政調整</a:t>
            </a:r>
            <a:r>
              <a:rPr kumimoji="0"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基金残高</a:t>
            </a:r>
            <a:r>
              <a:rPr kumimoji="0" lang="en-US" altLang="ja-JP"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2" name="テキスト ボックス 131"/>
          <p:cNvSpPr txBox="1"/>
          <p:nvPr/>
        </p:nvSpPr>
        <p:spPr>
          <a:xfrm>
            <a:off x="0" y="0"/>
            <a:ext cx="23384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大阪市の財政</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49" name="テキスト ボックス 2"/>
          <p:cNvSpPr txBox="1">
            <a:spLocks noChangeArrowheads="1"/>
          </p:cNvSpPr>
          <p:nvPr/>
        </p:nvSpPr>
        <p:spPr bwMode="auto">
          <a:xfrm>
            <a:off x="3642814" y="5775832"/>
            <a:ext cx="4111915"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游明朝" panose="02020400000000000000" pitchFamily="18" charset="-128"/>
                <a:ea typeface="BIZ UDゴシック" panose="020B0400000000000000" pitchFamily="49" charset="-128"/>
                <a:cs typeface="ＭＳ Ｐゴシック" panose="020B0600070205080204" pitchFamily="50" charset="-128"/>
              </a:rPr>
              <a:t>※</a:t>
            </a:r>
            <a:r>
              <a:rPr kumimoji="0" lang="ja-JP" altLang="en-US" sz="700" b="0" i="0" u="none" strike="noStrike" kern="0" cap="none" spc="0" normalizeH="0" baseline="0" noProof="0" dirty="0">
                <a:ln>
                  <a:noFill/>
                </a:ln>
                <a:solidFill>
                  <a:prstClr val="black"/>
                </a:solidFill>
                <a:effectLst/>
                <a:uLnTx/>
                <a:uFillTx/>
                <a:latin typeface="游明朝" panose="02020400000000000000" pitchFamily="18" charset="-128"/>
                <a:ea typeface="BIZ UDゴシック" panose="020B0400000000000000" pitchFamily="49" charset="-128"/>
                <a:cs typeface="ＭＳ Ｐゴシック" panose="020B0600070205080204" pitchFamily="50" charset="-128"/>
              </a:rPr>
              <a:t>「当てはまる」、「どちらかというと当てはまる」、「あまり当てはまらない」、　　　　　　　</a:t>
            </a:r>
            <a:r>
              <a:rPr kumimoji="0" lang="en-US" sz="700" b="0" i="0" u="none" strike="noStrike" kern="0" cap="none" spc="0" normalizeH="0" baseline="0" noProof="0" dirty="0">
                <a:ln>
                  <a:noFill/>
                </a:ln>
                <a:solidFill>
                  <a:prstClr val="black"/>
                </a:solidFill>
                <a:effectLst/>
                <a:uLnTx/>
                <a:uFillTx/>
                <a:latin typeface="游明朝" panose="02020400000000000000" pitchFamily="18" charset="-128"/>
                <a:ea typeface="BIZ UDゴシック" panose="020B0400000000000000" pitchFamily="49" charset="-128"/>
                <a:cs typeface="ＭＳ Ｐゴシック" panose="020B0600070205080204" pitchFamily="50" charset="-128"/>
              </a:rPr>
              <a:t/>
            </a:r>
            <a:br>
              <a:rPr kumimoji="0" lang="en-US" sz="700" b="0" i="0" u="none" strike="noStrike" kern="0" cap="none" spc="0" normalizeH="0" baseline="0" noProof="0" dirty="0">
                <a:ln>
                  <a:noFill/>
                </a:ln>
                <a:solidFill>
                  <a:prstClr val="black"/>
                </a:solidFill>
                <a:effectLst/>
                <a:uLnTx/>
                <a:uFillTx/>
                <a:latin typeface="游明朝" panose="02020400000000000000" pitchFamily="18" charset="-128"/>
                <a:ea typeface="BIZ UDゴシック" panose="020B0400000000000000" pitchFamily="49" charset="-128"/>
                <a:cs typeface="ＭＳ Ｐゴシック" panose="020B0600070205080204" pitchFamily="50" charset="-128"/>
              </a:rPr>
            </a:br>
            <a:r>
              <a:rPr kumimoji="0" lang="ja-JP" altLang="en-US" sz="700" b="0" i="0" u="none" strike="noStrike" kern="0" cap="none" spc="0" normalizeH="0" baseline="0" noProof="0" dirty="0">
                <a:ln>
                  <a:noFill/>
                </a:ln>
                <a:solidFill>
                  <a:prstClr val="black"/>
                </a:solidFill>
                <a:effectLst/>
                <a:uLnTx/>
                <a:uFillTx/>
                <a:latin typeface="游明朝" panose="02020400000000000000" pitchFamily="18" charset="-128"/>
                <a:ea typeface="BIZ UDゴシック" panose="020B0400000000000000" pitchFamily="49" charset="-128"/>
                <a:cs typeface="ＭＳ Ｐゴシック" panose="020B0600070205080204" pitchFamily="50" charset="-128"/>
              </a:rPr>
              <a:t>「全く当てはまらない」、「わからない」の五つの選択肢のうち、「わからない」は除いて集計。</a:t>
            </a:r>
            <a:endParaRPr kumimoji="0" lang="ja-JP" altLang="en-US"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0" name="正方形/長方形 149"/>
          <p:cNvSpPr/>
          <p:nvPr/>
        </p:nvSpPr>
        <p:spPr>
          <a:xfrm>
            <a:off x="261953" y="5921100"/>
            <a:ext cx="576000" cy="811925"/>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51" name="図 150"/>
          <p:cNvPicPr>
            <a:picLocks noChangeAspect="1"/>
          </p:cNvPicPr>
          <p:nvPr/>
        </p:nvPicPr>
        <p:blipFill>
          <a:blip r:embed="rId9"/>
          <a:stretch>
            <a:fillRect/>
          </a:stretch>
        </p:blipFill>
        <p:spPr>
          <a:xfrm>
            <a:off x="3624496" y="5248250"/>
            <a:ext cx="4369882" cy="459615"/>
          </a:xfrm>
          <a:prstGeom prst="rect">
            <a:avLst/>
          </a:prstGeom>
        </p:spPr>
      </p:pic>
      <p:sp>
        <p:nvSpPr>
          <p:cNvPr id="152" name="テキスト ボックス 151"/>
          <p:cNvSpPr txBox="1"/>
          <p:nvPr/>
        </p:nvSpPr>
        <p:spPr>
          <a:xfrm>
            <a:off x="0" y="4877313"/>
            <a:ext cx="6156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府民アンケート　「大阪のまち」のイメージとして「成長している」がどの程度当てはまるか</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4" name="テキスト ボックス 43"/>
          <p:cNvSpPr txBox="1"/>
          <p:nvPr/>
        </p:nvSpPr>
        <p:spPr>
          <a:xfrm>
            <a:off x="3232145" y="6554022"/>
            <a:ext cx="3199105" cy="1769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出典：府政</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策マーケティングリサーチ「おおさか</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Q</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ネット」を活用した府民アンケート調査（</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年７月実施）</a:t>
            </a:r>
            <a:endPar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p:cNvSpPr txBox="1"/>
          <p:nvPr/>
        </p:nvSpPr>
        <p:spPr>
          <a:xfrm>
            <a:off x="1975888" y="4291181"/>
            <a:ext cx="64241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（年度）</a:t>
            </a:r>
          </a:p>
        </p:txBody>
      </p:sp>
      <p:sp>
        <p:nvSpPr>
          <p:cNvPr id="54" name="テキスト ボックス 53"/>
          <p:cNvSpPr txBox="1"/>
          <p:nvPr/>
        </p:nvSpPr>
        <p:spPr>
          <a:xfrm>
            <a:off x="6867779" y="2902587"/>
            <a:ext cx="451675"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人</a:t>
            </a:r>
            <a:r>
              <a:rPr kumimoji="1" lang="ja-JP" altLang="en-US" sz="600" dirty="0">
                <a:latin typeface="Meiryo UI" panose="020B0604030504040204" pitchFamily="50" charset="-128"/>
                <a:ea typeface="Meiryo UI" panose="020B0604030504040204" pitchFamily="50" charset="-128"/>
              </a:rPr>
              <a:t>）</a:t>
            </a:r>
          </a:p>
        </p:txBody>
      </p:sp>
      <p:sp>
        <p:nvSpPr>
          <p:cNvPr id="55" name="テキスト ボックス 54"/>
          <p:cNvSpPr txBox="1"/>
          <p:nvPr/>
        </p:nvSpPr>
        <p:spPr>
          <a:xfrm>
            <a:off x="6839990" y="4721437"/>
            <a:ext cx="1948539" cy="176972"/>
          </a:xfrm>
          <a:prstGeom prst="rect">
            <a:avLst/>
          </a:prstGeom>
          <a:noFill/>
        </p:spPr>
        <p:txBody>
          <a:bodyPr wrap="square" rtlCol="0">
            <a:spAutoFit/>
          </a:bodyPr>
          <a:lstStyle/>
          <a:p>
            <a:r>
              <a:rPr kumimoji="1" lang="ja-JP" altLang="en-US" sz="550" dirty="0">
                <a:latin typeface="Meiryo UI" panose="020B0604030504040204" pitchFamily="50" charset="-128"/>
                <a:ea typeface="Meiryo UI" panose="020B0604030504040204" pitchFamily="50" charset="-128"/>
              </a:rPr>
              <a:t>出典：大阪市「大阪市統計書」</a:t>
            </a:r>
            <a:r>
              <a:rPr lang="ja-JP" altLang="en-US" sz="550" dirty="0">
                <a:latin typeface="Meiryo UI" panose="020B0604030504040204" pitchFamily="50" charset="-128"/>
                <a:ea typeface="Meiryo UI" panose="020B0604030504040204" pitchFamily="50" charset="-128"/>
              </a:rPr>
              <a:t>をもとに副首都推進局で作成</a:t>
            </a:r>
          </a:p>
        </p:txBody>
      </p:sp>
      <p:sp>
        <p:nvSpPr>
          <p:cNvPr id="57" name="テキスト ボックス 56"/>
          <p:cNvSpPr txBox="1"/>
          <p:nvPr/>
        </p:nvSpPr>
        <p:spPr>
          <a:xfrm>
            <a:off x="6901642" y="2664000"/>
            <a:ext cx="216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職員数</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8" name="テキスト ボックス 57"/>
          <p:cNvSpPr txBox="1"/>
          <p:nvPr/>
        </p:nvSpPr>
        <p:spPr>
          <a:xfrm>
            <a:off x="8781587" y="4348349"/>
            <a:ext cx="64241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（年度）</a:t>
            </a:r>
          </a:p>
        </p:txBody>
      </p:sp>
      <p:sp>
        <p:nvSpPr>
          <p:cNvPr id="59" name="正方形/長方形 58"/>
          <p:cNvSpPr/>
          <p:nvPr/>
        </p:nvSpPr>
        <p:spPr>
          <a:xfrm>
            <a:off x="261520" y="5196114"/>
            <a:ext cx="1754307" cy="724986"/>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1" name="テキスト ボックス 80"/>
          <p:cNvSpPr txBox="1"/>
          <p:nvPr/>
        </p:nvSpPr>
        <p:spPr>
          <a:xfrm>
            <a:off x="6999094" y="1579339"/>
            <a:ext cx="453970" cy="200055"/>
          </a:xfrm>
          <a:prstGeom prst="rect">
            <a:avLst/>
          </a:prstGeom>
          <a:noFill/>
        </p:spPr>
        <p:txBody>
          <a:bodyPr wrap="none" rtlCol="0">
            <a:spAutoFit/>
          </a:bodyPr>
          <a:lstStyle/>
          <a:p>
            <a:r>
              <a:rPr lang="ja-JP" altLang="en-US" sz="700" dirty="0">
                <a:latin typeface="BIZ UDゴシック" panose="020B0400000000000000" pitchFamily="49" charset="-128"/>
                <a:ea typeface="BIZ UDゴシック" panose="020B0400000000000000" pitchFamily="49" charset="-128"/>
              </a:rPr>
              <a:t>大阪市</a:t>
            </a:r>
            <a:endParaRPr kumimoji="1" lang="ja-JP" altLang="en-US" sz="700" dirty="0">
              <a:latin typeface="BIZ UDゴシック" panose="020B0400000000000000" pitchFamily="49" charset="-128"/>
              <a:ea typeface="BIZ UDゴシック" panose="020B0400000000000000" pitchFamily="49" charset="-128"/>
            </a:endParaRPr>
          </a:p>
        </p:txBody>
      </p:sp>
      <p:sp>
        <p:nvSpPr>
          <p:cNvPr id="82" name="テキスト ボックス 81"/>
          <p:cNvSpPr txBox="1"/>
          <p:nvPr/>
        </p:nvSpPr>
        <p:spPr>
          <a:xfrm>
            <a:off x="6962027" y="696003"/>
            <a:ext cx="902811" cy="200055"/>
          </a:xfrm>
          <a:prstGeom prst="rect">
            <a:avLst/>
          </a:prstGeom>
          <a:noFill/>
        </p:spPr>
        <p:txBody>
          <a:bodyPr wrap="square" rtlCol="0">
            <a:spAutoFit/>
          </a:bodyPr>
          <a:lstStyle/>
          <a:p>
            <a:r>
              <a:rPr lang="ja-JP" altLang="en-US" sz="700" dirty="0">
                <a:latin typeface="BIZ UDゴシック" panose="020B0400000000000000" pitchFamily="49" charset="-128"/>
                <a:ea typeface="BIZ UDゴシック" panose="020B0400000000000000" pitchFamily="49" charset="-128"/>
              </a:rPr>
              <a:t>政令指定都市平均</a:t>
            </a:r>
            <a:endParaRPr kumimoji="1" lang="ja-JP" altLang="en-US" sz="700" dirty="0">
              <a:latin typeface="BIZ UDゴシック" panose="020B0400000000000000" pitchFamily="49" charset="-128"/>
              <a:ea typeface="BIZ UDゴシック" panose="020B0400000000000000" pitchFamily="49" charset="-128"/>
            </a:endParaRPr>
          </a:p>
        </p:txBody>
      </p:sp>
      <p:cxnSp>
        <p:nvCxnSpPr>
          <p:cNvPr id="83" name="直線コネクタ 82"/>
          <p:cNvCxnSpPr/>
          <p:nvPr/>
        </p:nvCxnSpPr>
        <p:spPr>
          <a:xfrm flipH="1">
            <a:off x="7319454" y="855491"/>
            <a:ext cx="60202" cy="232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a:off x="7280213" y="1273392"/>
            <a:ext cx="60505" cy="309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4556373" y="2968487"/>
            <a:ext cx="478838"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a:t>
            </a:r>
          </a:p>
        </p:txBody>
      </p:sp>
      <p:sp>
        <p:nvSpPr>
          <p:cNvPr id="86" name="テキスト ボックス 85"/>
          <p:cNvSpPr txBox="1"/>
          <p:nvPr/>
        </p:nvSpPr>
        <p:spPr>
          <a:xfrm>
            <a:off x="8777113" y="2050651"/>
            <a:ext cx="64241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（年度）</a:t>
            </a:r>
          </a:p>
        </p:txBody>
      </p:sp>
      <p:sp>
        <p:nvSpPr>
          <p:cNvPr id="87" name="テキスト ボックス 86"/>
          <p:cNvSpPr txBox="1"/>
          <p:nvPr/>
        </p:nvSpPr>
        <p:spPr>
          <a:xfrm>
            <a:off x="6217498" y="2325419"/>
            <a:ext cx="2284251" cy="176972"/>
          </a:xfrm>
          <a:prstGeom prst="rect">
            <a:avLst/>
          </a:prstGeom>
          <a:noFill/>
        </p:spPr>
        <p:txBody>
          <a:bodyPr wrap="square" rtlCol="0">
            <a:spAutoFit/>
          </a:bodyPr>
          <a:lstStyle/>
          <a:p>
            <a:r>
              <a:rPr kumimoji="1" lang="ja-JP" altLang="en-US" sz="550" dirty="0">
                <a:latin typeface="Meiryo UI" panose="020B0604030504040204" pitchFamily="50" charset="-128"/>
                <a:ea typeface="Meiryo UI" panose="020B0604030504040204" pitchFamily="50" charset="-128"/>
              </a:rPr>
              <a:t>出典：大阪市「健全化判断比率等の状況」</a:t>
            </a:r>
            <a:r>
              <a:rPr lang="ja-JP" altLang="en-US" sz="550" dirty="0">
                <a:latin typeface="Meiryo UI" panose="020B0604030504040204" pitchFamily="50" charset="-128"/>
                <a:ea typeface="Meiryo UI" panose="020B0604030504040204" pitchFamily="50" charset="-128"/>
              </a:rPr>
              <a:t>をもとに副首都推進局で作成</a:t>
            </a:r>
          </a:p>
        </p:txBody>
      </p:sp>
      <p:sp>
        <p:nvSpPr>
          <p:cNvPr id="88" name="テキスト ボックス 87"/>
          <p:cNvSpPr txBox="1"/>
          <p:nvPr/>
        </p:nvSpPr>
        <p:spPr>
          <a:xfrm>
            <a:off x="6174388" y="288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実質公債費比率</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9" name="テキスト ボックス 88"/>
          <p:cNvSpPr txBox="1"/>
          <p:nvPr/>
        </p:nvSpPr>
        <p:spPr>
          <a:xfrm>
            <a:off x="3132000" y="288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将来負担比率</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91" name="テキスト ボックス 90"/>
          <p:cNvSpPr txBox="1"/>
          <p:nvPr/>
        </p:nvSpPr>
        <p:spPr>
          <a:xfrm>
            <a:off x="5521221" y="1774041"/>
            <a:ext cx="599844" cy="200055"/>
          </a:xfrm>
          <a:prstGeom prst="rect">
            <a:avLst/>
          </a:prstGeom>
          <a:noFill/>
        </p:spPr>
        <p:txBody>
          <a:bodyPr wrap="none" rtlCol="0">
            <a:spAutoFit/>
          </a:bodyPr>
          <a:lstStyle/>
          <a:p>
            <a:r>
              <a:rPr lang="en-US" altLang="ja-JP" sz="700" b="1" u="sng" dirty="0">
                <a:latin typeface="Meiryo UI" panose="020B0604030504040204" pitchFamily="50" charset="-128"/>
                <a:ea typeface="Meiryo UI" panose="020B0604030504040204" pitchFamily="50" charset="-128"/>
              </a:rPr>
              <a:t>2</a:t>
            </a:r>
            <a:r>
              <a:rPr kumimoji="1" lang="ja-JP" altLang="en-US" sz="700" b="1" u="sng" dirty="0">
                <a:latin typeface="Meiryo UI" panose="020B0604030504040204" pitchFamily="50" charset="-128"/>
                <a:ea typeface="Meiryo UI" panose="020B0604030504040204" pitchFamily="50" charset="-128"/>
              </a:rPr>
              <a:t>位</a:t>
            </a:r>
            <a:r>
              <a:rPr kumimoji="1" lang="en-US" altLang="ja-JP" sz="700" b="1" u="sng" dirty="0">
                <a:latin typeface="Meiryo UI" panose="020B0604030504040204" pitchFamily="50" charset="-128"/>
                <a:ea typeface="Meiryo UI" panose="020B0604030504040204" pitchFamily="50" charset="-128"/>
              </a:rPr>
              <a:t>/20</a:t>
            </a:r>
            <a:r>
              <a:rPr kumimoji="1" lang="ja-JP" altLang="en-US" sz="700" b="1" u="sng" dirty="0">
                <a:latin typeface="Meiryo UI" panose="020B0604030504040204" pitchFamily="50" charset="-128"/>
                <a:ea typeface="Meiryo UI" panose="020B0604030504040204" pitchFamily="50" charset="-128"/>
              </a:rPr>
              <a:t>中</a:t>
            </a:r>
          </a:p>
        </p:txBody>
      </p:sp>
      <p:sp>
        <p:nvSpPr>
          <p:cNvPr id="93" name="テキスト ボックス 92"/>
          <p:cNvSpPr txBox="1"/>
          <p:nvPr/>
        </p:nvSpPr>
        <p:spPr>
          <a:xfrm>
            <a:off x="3507025" y="1580213"/>
            <a:ext cx="902811" cy="200055"/>
          </a:xfrm>
          <a:prstGeom prst="rect">
            <a:avLst/>
          </a:prstGeom>
          <a:noFill/>
        </p:spPr>
        <p:txBody>
          <a:bodyPr wrap="none" rtlCol="0">
            <a:spAutoFit/>
          </a:bodyPr>
          <a:lstStyle/>
          <a:p>
            <a:r>
              <a:rPr lang="ja-JP" altLang="en-US" sz="700" dirty="0">
                <a:latin typeface="Meiryo UI" panose="020B0604030504040204" pitchFamily="50" charset="-128"/>
                <a:ea typeface="Meiryo UI" panose="020B0604030504040204" pitchFamily="50" charset="-128"/>
              </a:rPr>
              <a:t>政令指定都市平均</a:t>
            </a:r>
            <a:endParaRPr kumimoji="1" lang="ja-JP" altLang="en-US" sz="700" dirty="0">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4102403" y="930135"/>
            <a:ext cx="453970" cy="200055"/>
          </a:xfrm>
          <a:prstGeom prst="rect">
            <a:avLst/>
          </a:prstGeom>
          <a:noFill/>
        </p:spPr>
        <p:txBody>
          <a:bodyPr wrap="none" rtlCol="0">
            <a:spAutoFit/>
          </a:bodyPr>
          <a:lstStyle/>
          <a:p>
            <a:r>
              <a:rPr lang="ja-JP" altLang="en-US" sz="700" dirty="0">
                <a:latin typeface="Meiryo UI" panose="020B0604030504040204" pitchFamily="50" charset="-128"/>
                <a:ea typeface="Meiryo UI" panose="020B0604030504040204" pitchFamily="50" charset="-128"/>
              </a:rPr>
              <a:t>大阪市</a:t>
            </a:r>
            <a:endParaRPr kumimoji="1" lang="ja-JP" altLang="en-US" sz="900" dirty="0">
              <a:latin typeface="Meiryo UI" panose="020B0604030504040204" pitchFamily="50" charset="-128"/>
              <a:ea typeface="Meiryo UI" panose="020B0604030504040204" pitchFamily="50" charset="-128"/>
            </a:endParaRPr>
          </a:p>
        </p:txBody>
      </p:sp>
      <p:cxnSp>
        <p:nvCxnSpPr>
          <p:cNvPr id="95" name="直線コネクタ 94"/>
          <p:cNvCxnSpPr/>
          <p:nvPr/>
        </p:nvCxnSpPr>
        <p:spPr>
          <a:xfrm flipH="1">
            <a:off x="3952109" y="1055234"/>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3869835" y="1374877"/>
            <a:ext cx="73519" cy="20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3361096" y="739729"/>
            <a:ext cx="660758" cy="200055"/>
          </a:xfrm>
          <a:prstGeom prst="rect">
            <a:avLst/>
          </a:prstGeom>
          <a:noFill/>
        </p:spPr>
        <p:txBody>
          <a:bodyPr wrap="none" rtlCol="0">
            <a:spAutoFit/>
          </a:bodyPr>
          <a:lstStyle/>
          <a:p>
            <a:r>
              <a:rPr kumimoji="1" lang="en-US" altLang="ja-JP" sz="700" b="1" u="sng" dirty="0">
                <a:latin typeface="Meiryo UI" panose="020B0604030504040204" pitchFamily="50" charset="-128"/>
                <a:ea typeface="Meiryo UI" panose="020B0604030504040204" pitchFamily="50" charset="-128"/>
              </a:rPr>
              <a:t>13</a:t>
            </a:r>
            <a:r>
              <a:rPr kumimoji="1" lang="ja-JP" altLang="en-US" sz="700" b="1" u="sng" dirty="0">
                <a:latin typeface="Meiryo UI" panose="020B0604030504040204" pitchFamily="50" charset="-128"/>
                <a:ea typeface="Meiryo UI" panose="020B0604030504040204" pitchFamily="50" charset="-128"/>
              </a:rPr>
              <a:t>位</a:t>
            </a:r>
            <a:r>
              <a:rPr kumimoji="1" lang="en-US" altLang="ja-JP" sz="700" b="1" u="sng" dirty="0">
                <a:latin typeface="Meiryo UI" panose="020B0604030504040204" pitchFamily="50" charset="-128"/>
                <a:ea typeface="Meiryo UI" panose="020B0604030504040204" pitchFamily="50" charset="-128"/>
              </a:rPr>
              <a:t>/17</a:t>
            </a:r>
            <a:r>
              <a:rPr kumimoji="1" lang="ja-JP" altLang="en-US" sz="700" b="1" u="sng" dirty="0">
                <a:latin typeface="Meiryo UI" panose="020B0604030504040204" pitchFamily="50" charset="-128"/>
                <a:ea typeface="Meiryo UI" panose="020B0604030504040204" pitchFamily="50" charset="-128"/>
              </a:rPr>
              <a:t>中</a:t>
            </a:r>
            <a:endParaRPr kumimoji="1" lang="en-US" altLang="ja-JP" sz="700" b="1" u="sng" dirty="0">
              <a:latin typeface="Meiryo UI" panose="020B0604030504040204" pitchFamily="50" charset="-128"/>
              <a:ea typeface="Meiryo UI" panose="020B0604030504040204" pitchFamily="50" charset="-128"/>
            </a:endParaRPr>
          </a:p>
        </p:txBody>
      </p:sp>
      <p:sp>
        <p:nvSpPr>
          <p:cNvPr id="98" name="円/楕円 38"/>
          <p:cNvSpPr/>
          <p:nvPr/>
        </p:nvSpPr>
        <p:spPr>
          <a:xfrm>
            <a:off x="4566500" y="1273392"/>
            <a:ext cx="326630" cy="58991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5384374" y="1951802"/>
            <a:ext cx="64241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（年度）</a:t>
            </a:r>
          </a:p>
        </p:txBody>
      </p:sp>
      <p:sp>
        <p:nvSpPr>
          <p:cNvPr id="100" name="テキスト ボックス 99"/>
          <p:cNvSpPr txBox="1"/>
          <p:nvPr/>
        </p:nvSpPr>
        <p:spPr>
          <a:xfrm>
            <a:off x="3058316" y="555110"/>
            <a:ext cx="415498"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a:t>
            </a:r>
          </a:p>
        </p:txBody>
      </p:sp>
      <p:sp>
        <p:nvSpPr>
          <p:cNvPr id="101" name="テキスト ボックス 100"/>
          <p:cNvSpPr txBox="1"/>
          <p:nvPr/>
        </p:nvSpPr>
        <p:spPr>
          <a:xfrm>
            <a:off x="3126500" y="2339652"/>
            <a:ext cx="2880000" cy="176972"/>
          </a:xfrm>
          <a:prstGeom prst="rect">
            <a:avLst/>
          </a:prstGeom>
          <a:noFill/>
        </p:spPr>
        <p:txBody>
          <a:bodyPr wrap="square" rtlCol="0">
            <a:spAutoFit/>
          </a:bodyPr>
          <a:lstStyle/>
          <a:p>
            <a:r>
              <a:rPr kumimoji="1" lang="ja-JP" altLang="en-US" sz="550" dirty="0">
                <a:latin typeface="Meiryo UI" panose="020B0604030504040204" pitchFamily="50" charset="-128"/>
                <a:ea typeface="Meiryo UI" panose="020B0604030504040204" pitchFamily="50" charset="-128"/>
              </a:rPr>
              <a:t>出典：総務省</a:t>
            </a:r>
            <a:r>
              <a:rPr lang="ja-JP" altLang="en-US" sz="550" dirty="0">
                <a:latin typeface="Meiryo UI" panose="020B0604030504040204" pitchFamily="50" charset="-128"/>
                <a:ea typeface="Meiryo UI" panose="020B0604030504040204" pitchFamily="50" charset="-128"/>
              </a:rPr>
              <a:t>「地方公共団体の主要財政指標一覧」をもとに副首都推進局で作成</a:t>
            </a:r>
            <a:endParaRPr kumimoji="1" lang="ja-JP" altLang="en-US" sz="550" dirty="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103597" y="288000"/>
            <a:ext cx="288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地方債</a:t>
            </a:r>
            <a:r>
              <a:rPr kumimoji="0"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残高</a:t>
            </a:r>
            <a:r>
              <a:rPr kumimoji="1" lang="en-US" altLang="ja-JP"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05" name="直線矢印コネクタ 104"/>
          <p:cNvCxnSpPr/>
          <p:nvPr/>
        </p:nvCxnSpPr>
        <p:spPr>
          <a:xfrm>
            <a:off x="435367" y="1240437"/>
            <a:ext cx="2333171" cy="4500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48573" y="583130"/>
            <a:ext cx="492443"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108" name="テキスト ボックス 107"/>
          <p:cNvSpPr txBox="1"/>
          <p:nvPr/>
        </p:nvSpPr>
        <p:spPr>
          <a:xfrm>
            <a:off x="103597" y="2362480"/>
            <a:ext cx="293259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出典：大阪市「財政のあらまし</a:t>
            </a:r>
            <a:r>
              <a:rPr kumimoji="1"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50" dirty="0" smtClean="0">
                <a:solidFill>
                  <a:prstClr val="black"/>
                </a:solidFill>
                <a:latin typeface="Meiryo UI" panose="020B0604030504040204" pitchFamily="50" charset="-128"/>
                <a:ea typeface="Meiryo UI" panose="020B0604030504040204" pitchFamily="50" charset="-128"/>
              </a:rPr>
              <a:t>「令和３年度　一般会計決算見込（速報版）」</a:t>
            </a:r>
            <a:r>
              <a:rPr kumimoji="1"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もとに</a:t>
            </a:r>
            <a:r>
              <a:rPr kumimoji="1"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副首都</a:t>
            </a:r>
            <a:r>
              <a:rPr kumimoji="1" lang="en-US" altLang="ja-JP"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推進局</a:t>
            </a: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で作成</a:t>
            </a:r>
          </a:p>
        </p:txBody>
      </p:sp>
      <p:sp>
        <p:nvSpPr>
          <p:cNvPr id="112" name="テキスト ボックス 111"/>
          <p:cNvSpPr txBox="1"/>
          <p:nvPr/>
        </p:nvSpPr>
        <p:spPr>
          <a:xfrm>
            <a:off x="2672576" y="2108765"/>
            <a:ext cx="64241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36" name="テキスト ボックス 135"/>
          <p:cNvSpPr txBox="1"/>
          <p:nvPr/>
        </p:nvSpPr>
        <p:spPr>
          <a:xfrm>
            <a:off x="6100360" y="531708"/>
            <a:ext cx="415498"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6" name="テキスト ボックス 115"/>
          <p:cNvSpPr txBox="1"/>
          <p:nvPr/>
        </p:nvSpPr>
        <p:spPr>
          <a:xfrm>
            <a:off x="82520" y="2664000"/>
            <a:ext cx="2160000" cy="23083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経常収支比率</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9" name="テキスト ボックス 118"/>
          <p:cNvSpPr txBox="1"/>
          <p:nvPr/>
        </p:nvSpPr>
        <p:spPr>
          <a:xfrm>
            <a:off x="180471" y="4628981"/>
            <a:ext cx="1980000" cy="1769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出典：大阪市「財政のあらまし」をもとに副首都推進局で作成</a:t>
            </a:r>
          </a:p>
        </p:txBody>
      </p:sp>
      <p:sp>
        <p:nvSpPr>
          <p:cNvPr id="123" name="テキスト ボックス 122"/>
          <p:cNvSpPr txBox="1"/>
          <p:nvPr/>
        </p:nvSpPr>
        <p:spPr>
          <a:xfrm>
            <a:off x="2392364" y="4611559"/>
            <a:ext cx="137127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：大阪市「財政状況資料集」をもとに</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副首都推進局で作成</a:t>
            </a:r>
          </a:p>
        </p:txBody>
      </p:sp>
      <p:sp>
        <p:nvSpPr>
          <p:cNvPr id="124" name="テキスト ボックス 123"/>
          <p:cNvSpPr txBox="1"/>
          <p:nvPr/>
        </p:nvSpPr>
        <p:spPr>
          <a:xfrm>
            <a:off x="3469154" y="3208957"/>
            <a:ext cx="63170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79</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％増</a:t>
            </a:r>
            <a:endPar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25" name="テキスト ボックス 124"/>
          <p:cNvSpPr txBox="1"/>
          <p:nvPr/>
        </p:nvSpPr>
        <p:spPr>
          <a:xfrm>
            <a:off x="2240221" y="2924128"/>
            <a:ext cx="492443"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cxnSp>
        <p:nvCxnSpPr>
          <p:cNvPr id="126" name="直線矢印コネクタ 125"/>
          <p:cNvCxnSpPr/>
          <p:nvPr/>
        </p:nvCxnSpPr>
        <p:spPr>
          <a:xfrm flipV="1">
            <a:off x="3295537" y="3273337"/>
            <a:ext cx="964093" cy="288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3720582" y="4624152"/>
            <a:ext cx="957988" cy="1769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0" lang="en-US" altLang="ja-JP"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年に基金を創設</a:t>
            </a:r>
          </a:p>
        </p:txBody>
      </p:sp>
      <p:sp>
        <p:nvSpPr>
          <p:cNvPr id="128" name="テキスト ボックス 127"/>
          <p:cNvSpPr txBox="1"/>
          <p:nvPr/>
        </p:nvSpPr>
        <p:spPr>
          <a:xfrm>
            <a:off x="4300953" y="4348349"/>
            <a:ext cx="64241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（年度）</a:t>
            </a:r>
          </a:p>
        </p:txBody>
      </p:sp>
      <p:sp>
        <p:nvSpPr>
          <p:cNvPr id="131" name="テキスト ボックス 130"/>
          <p:cNvSpPr txBox="1"/>
          <p:nvPr/>
        </p:nvSpPr>
        <p:spPr>
          <a:xfrm>
            <a:off x="12060" y="2886790"/>
            <a:ext cx="415498"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a:t>
            </a:r>
          </a:p>
        </p:txBody>
      </p:sp>
      <p:sp>
        <p:nvSpPr>
          <p:cNvPr id="141" name="スライド番号プレースホルダー 1"/>
          <p:cNvSpPr txBox="1">
            <a:spLocks/>
          </p:cNvSpPr>
          <p:nvPr/>
        </p:nvSpPr>
        <p:spPr>
          <a:xfrm>
            <a:off x="8677461" y="6457890"/>
            <a:ext cx="530915" cy="400110"/>
          </a:xfrm>
          <a:prstGeom prst="rect">
            <a:avLst/>
          </a:prstGeom>
        </p:spPr>
        <p:txBody>
          <a:bodyPr vert="horz" wrap="none" lIns="91440" tIns="45720" rIns="91440" bIns="4572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mn-ea"/>
                <a:cs typeface="+mn-cs"/>
              </a:rPr>
              <a:t>1</a:t>
            </a:r>
            <a:r>
              <a:rPr lang="en-US" altLang="ja-JP" sz="2000" b="1" dirty="0">
                <a:solidFill>
                  <a:prstClr val="black"/>
                </a:solidFill>
                <a:latin typeface="+mn-ea"/>
              </a:rPr>
              <a:t>8</a:t>
            </a:r>
            <a:endParaRPr kumimoji="0" lang="ja-JP" altLang="en-US" sz="2000" b="1" i="0" u="none" strike="noStrike" kern="1200" cap="none" spc="0" normalizeH="0" baseline="0" noProof="0" dirty="0">
              <a:ln>
                <a:noFill/>
              </a:ln>
              <a:solidFill>
                <a:prstClr val="black"/>
              </a:solidFill>
              <a:effectLst/>
              <a:uLnTx/>
              <a:uFillTx/>
              <a:latin typeface="+mn-ea"/>
              <a:cs typeface="+mn-cs"/>
            </a:endParaRPr>
          </a:p>
        </p:txBody>
      </p:sp>
      <p:sp>
        <p:nvSpPr>
          <p:cNvPr id="60" name="テキスト ボックス 128"/>
          <p:cNvSpPr txBox="1"/>
          <p:nvPr/>
        </p:nvSpPr>
        <p:spPr>
          <a:xfrm>
            <a:off x="4643914" y="2662750"/>
            <a:ext cx="2160000" cy="230832"/>
          </a:xfrm>
          <a:prstGeom prst="rect">
            <a:avLst/>
          </a:prstGeom>
          <a:solidFill>
            <a:schemeClr val="accent2">
              <a:lumMod val="40000"/>
              <a:lumOff val="60000"/>
            </a:schemeClr>
          </a:solidFill>
          <a:ln>
            <a:solidFill>
              <a:schemeClr val="accent2"/>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財務リスクの処理（阿倍野・オーク）</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61" name="テキスト ボックス 46"/>
          <p:cNvSpPr txBox="1"/>
          <p:nvPr/>
        </p:nvSpPr>
        <p:spPr>
          <a:xfrm>
            <a:off x="4817971" y="4668490"/>
            <a:ext cx="1961114" cy="17697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出典：大阪市財政局資料をもとに副首都推進局で作成</a:t>
            </a:r>
          </a:p>
        </p:txBody>
      </p:sp>
      <p:sp>
        <p:nvSpPr>
          <p:cNvPr id="62" name="テキスト ボックス 47"/>
          <p:cNvSpPr txBox="1"/>
          <p:nvPr/>
        </p:nvSpPr>
        <p:spPr>
          <a:xfrm>
            <a:off x="4600170" y="4538535"/>
            <a:ext cx="514350" cy="1692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63" name="テキスト ボックス 48"/>
          <p:cNvSpPr txBox="1"/>
          <p:nvPr/>
        </p:nvSpPr>
        <p:spPr>
          <a:xfrm>
            <a:off x="6518114" y="2872104"/>
            <a:ext cx="521942" cy="1692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65" name="テキスト ボックス 64">
            <a:extLst>
              <a:ext uri="{FF2B5EF4-FFF2-40B4-BE49-F238E27FC236}">
                <a16:creationId xmlns:a16="http://schemas.microsoft.com/office/drawing/2014/main" id="{AC16A156-A727-4B76-B0B7-2994D84309E0}"/>
              </a:ext>
            </a:extLst>
          </p:cNvPr>
          <p:cNvSpPr txBox="1"/>
          <p:nvPr/>
        </p:nvSpPr>
        <p:spPr>
          <a:xfrm>
            <a:off x="6847326" y="4553414"/>
            <a:ext cx="2206204" cy="261610"/>
          </a:xfrm>
          <a:prstGeom prst="rect">
            <a:avLst/>
          </a:prstGeom>
          <a:noFill/>
        </p:spPr>
        <p:txBody>
          <a:bodyPr wrap="square" rtlCol="0">
            <a:spAutoFit/>
          </a:bodyPr>
          <a:lstStyle/>
          <a:p>
            <a:r>
              <a:rPr kumimoji="1" lang="en-US" altLang="ja-JP" sz="550" dirty="0">
                <a:latin typeface="Meiryo UI" panose="020B0604030504040204" pitchFamily="50" charset="-128"/>
                <a:ea typeface="Meiryo UI" panose="020B0604030504040204" pitchFamily="50" charset="-128"/>
              </a:rPr>
              <a:t>※2017</a:t>
            </a:r>
            <a:r>
              <a:rPr kumimoji="1" lang="ja-JP" altLang="en-US" sz="550" dirty="0">
                <a:latin typeface="Meiryo UI" panose="020B0604030504040204" pitchFamily="50" charset="-128"/>
                <a:ea typeface="Meiryo UI" panose="020B0604030504040204" pitchFamily="50" charset="-128"/>
              </a:rPr>
              <a:t>年度の市会・行政委員会等の増加は府費負担教職員制度の見直しによるもの</a:t>
            </a:r>
            <a:endParaRPr lang="ja-JP" altLang="en-US" sz="55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10"/>
          <a:stretch>
            <a:fillRect/>
          </a:stretch>
        </p:blipFill>
        <p:spPr>
          <a:xfrm>
            <a:off x="-48573" y="5129605"/>
            <a:ext cx="4415988" cy="1693894"/>
          </a:xfrm>
          <a:prstGeom prst="rect">
            <a:avLst/>
          </a:prstGeom>
        </p:spPr>
      </p:pic>
      <p:pic>
        <p:nvPicPr>
          <p:cNvPr id="3" name="図 2"/>
          <p:cNvPicPr>
            <a:picLocks noChangeAspect="1"/>
          </p:cNvPicPr>
          <p:nvPr/>
        </p:nvPicPr>
        <p:blipFill>
          <a:blip r:embed="rId11"/>
          <a:stretch>
            <a:fillRect/>
          </a:stretch>
        </p:blipFill>
        <p:spPr>
          <a:xfrm>
            <a:off x="6911618" y="2982957"/>
            <a:ext cx="2158171" cy="1646063"/>
          </a:xfrm>
          <a:prstGeom prst="rect">
            <a:avLst/>
          </a:prstGeom>
        </p:spPr>
      </p:pic>
    </p:spTree>
    <p:extLst>
      <p:ext uri="{BB962C8B-B14F-4D97-AF65-F5344CB8AC3E}">
        <p14:creationId xmlns:p14="http://schemas.microsoft.com/office/powerpoint/2010/main" val="1765552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3842" y="1074510"/>
            <a:ext cx="8816317"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目次</a:t>
            </a:r>
            <a:endParaRPr kumimoji="1" lang="en-US" altLang="ja-JP"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a:t>
            </a:r>
            <a:r>
              <a:rPr kumimoji="1" lang="ja-JP" altLang="en-US" sz="2000" b="1" noProof="0" dirty="0" smtClean="0">
                <a:latin typeface="BIZ UDゴシック" panose="020B0400000000000000" pitchFamily="49" charset="-128"/>
                <a:ea typeface="BIZ UDゴシック" panose="020B0400000000000000" pitchFamily="49" charset="-128"/>
              </a:rPr>
              <a:t>１</a:t>
            </a:r>
            <a:r>
              <a:rPr kumimoji="1" lang="ja-JP" altLang="en-US" sz="2000" b="1" dirty="0" smtClean="0">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改定ビジョンの柱建て（イメージ）・・・・・・・・・　 ２</a:t>
            </a:r>
            <a:endParaRPr kumimoji="1" lang="en-US" altLang="ja-JP"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a:t>
            </a:r>
            <a:r>
              <a:rPr kumimoji="1" lang="ja-JP" altLang="en-US" sz="2000" b="1" noProof="0" dirty="0" smtClean="0">
                <a:latin typeface="BIZ UDゴシック" panose="020B0400000000000000" pitchFamily="49" charset="-128"/>
                <a:ea typeface="BIZ UDゴシック" panose="020B0400000000000000" pitchFamily="49" charset="-128"/>
              </a:rPr>
              <a:t>２</a:t>
            </a:r>
            <a:r>
              <a:rPr kumimoji="1" lang="ja-JP" altLang="en-US" sz="2000" b="1" dirty="0" smtClean="0">
                <a:latin typeface="BIZ UDゴシック" panose="020B0400000000000000" pitchFamily="49" charset="-128"/>
                <a:ea typeface="BIZ UDゴシック" panose="020B0400000000000000" pitchFamily="49" charset="-128"/>
              </a:rPr>
              <a:t>　これまでの取組 ・・・・・・・・・・・・・・・・・・  ４</a:t>
            </a:r>
            <a:endParaRPr kumimoji="1" lang="en-US" altLang="ja-JP" sz="2000" b="1" dirty="0" smtClean="0">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dirty="0" smtClean="0">
              <a:latin typeface="BIZ UDゴシック" panose="020B0400000000000000" pitchFamily="49" charset="-128"/>
              <a:ea typeface="BIZ UDゴシック" panose="020B0400000000000000" pitchFamily="49" charset="-128"/>
            </a:endParaRPr>
          </a:p>
          <a:p>
            <a:pPr lvl="0">
              <a:defRPr/>
            </a:pP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・これまでの取組</a:t>
            </a:r>
            <a:r>
              <a:rPr kumimoji="1" lang="ja-JP" altLang="en-US" sz="2000" b="1" i="0" u="none" strike="noStrike" kern="1200" cap="none" spc="0" normalizeH="0" noProof="0" dirty="0" smtClean="0">
                <a:ln>
                  <a:noFill/>
                </a:ln>
                <a:effectLst/>
                <a:uLnTx/>
                <a:uFillTx/>
                <a:latin typeface="BIZ UDゴシック" panose="020B0400000000000000" pitchFamily="49" charset="-128"/>
                <a:ea typeface="BIZ UDゴシック" panose="020B0400000000000000" pitchFamily="49" charset="-128"/>
                <a:cs typeface="+mn-cs"/>
              </a:rPr>
              <a:t> </a:t>
            </a:r>
            <a:r>
              <a:rPr kumimoji="1" lang="ja-JP" altLang="en-US" sz="2000" b="1" dirty="0" smtClean="0">
                <a:latin typeface="BIZ UDゴシック" panose="020B0400000000000000" pitchFamily="49" charset="-128"/>
                <a:ea typeface="BIZ UDゴシック" panose="020B0400000000000000" pitchFamily="49" charset="-128"/>
              </a:rPr>
              <a:t>・</a:t>
            </a:r>
            <a:r>
              <a:rPr kumimoji="1" lang="ja-JP" altLang="en-US" sz="2000" b="1" dirty="0">
                <a:latin typeface="BIZ UDゴシック" panose="020B0400000000000000" pitchFamily="49" charset="-128"/>
                <a:ea typeface="BIZ UDゴシック" panose="020B0400000000000000" pitchFamily="49" charset="-128"/>
              </a:rPr>
              <a:t>・・・・・・・・・・・・・・・・</a:t>
            </a:r>
            <a:r>
              <a:rPr kumimoji="1" lang="ja-JP" altLang="en-US" sz="2000" b="1" dirty="0" smtClean="0">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４</a:t>
            </a:r>
            <a:endParaRPr kumimoji="1" lang="en-US" altLang="ja-JP"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lvl="0">
              <a:defRPr/>
            </a:pP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・指標で</a:t>
            </a:r>
            <a:r>
              <a:rPr kumimoji="1" lang="ja-JP" altLang="en-US" sz="2000" b="1" noProof="0" dirty="0">
                <a:latin typeface="BIZ UDゴシック" panose="020B0400000000000000" pitchFamily="49" charset="-128"/>
                <a:ea typeface="BIZ UDゴシック" panose="020B0400000000000000" pitchFamily="49" charset="-128"/>
              </a:rPr>
              <a:t>見る</a:t>
            </a: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経済・社会</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の</a:t>
            </a: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動き</a:t>
            </a:r>
            <a:r>
              <a:rPr kumimoji="1" lang="ja-JP" altLang="en-US" sz="2000" b="1" dirty="0">
                <a:latin typeface="BIZ UDゴシック" panose="020B0400000000000000" pitchFamily="49" charset="-128"/>
                <a:ea typeface="BIZ UDゴシック" panose="020B0400000000000000" pitchFamily="49" charset="-128"/>
              </a:rPr>
              <a:t>・・・・・・・・・・・・ </a:t>
            </a:r>
            <a:r>
              <a:rPr kumimoji="1" lang="ja-JP" altLang="en-US" sz="2000" b="1" dirty="0" smtClean="0">
                <a:latin typeface="BIZ UDゴシック" panose="020B0400000000000000" pitchFamily="49" charset="-128"/>
                <a:ea typeface="BIZ UDゴシック" panose="020B0400000000000000" pitchFamily="49" charset="-128"/>
              </a:rPr>
              <a:t>１２</a:t>
            </a:r>
            <a:endParaRPr kumimoji="1" lang="en-US" altLang="ja-JP"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dirty="0" smtClean="0">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a:t>
            </a:r>
            <a:endParaRPr kumimoji="1" lang="en-US" altLang="ja-JP" sz="2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noProof="0" dirty="0" smtClean="0">
                <a:latin typeface="BIZ UDゴシック" panose="020B0400000000000000" pitchFamily="49" charset="-128"/>
                <a:ea typeface="BIZ UDゴシック" panose="020B0400000000000000" pitchFamily="49" charset="-128"/>
              </a:rPr>
              <a:t>　　３</a:t>
            </a:r>
            <a:r>
              <a:rPr kumimoji="1" lang="ja-JP" altLang="en-US" sz="2000" b="1" dirty="0" smtClean="0">
                <a:latin typeface="BIZ UDゴシック" panose="020B0400000000000000" pitchFamily="49" charset="-128"/>
                <a:ea typeface="BIZ UDゴシック" panose="020B0400000000000000" pitchFamily="49" charset="-128"/>
              </a:rPr>
              <a:t>　</a:t>
            </a:r>
            <a:r>
              <a:rPr kumimoji="1" lang="ja-JP" altLang="en-US" sz="2000" b="1" noProof="0" dirty="0" smtClean="0">
                <a:latin typeface="BIZ UDゴシック" panose="020B0400000000000000" pitchFamily="49" charset="-128"/>
                <a:ea typeface="BIZ UDゴシック" panose="020B0400000000000000" pitchFamily="49" charset="-128"/>
              </a:rPr>
              <a:t>改定の進め方・・・・・・・・・・・・・・・・・・・ １９</a:t>
            </a:r>
            <a:endPar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6" name="正方形/長方形 5"/>
          <p:cNvSpPr/>
          <p:nvPr/>
        </p:nvSpPr>
        <p:spPr>
          <a:xfrm>
            <a:off x="8659573" y="0"/>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１</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5175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738018"/>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216668" y="283492"/>
            <a:ext cx="872625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latin typeface="Meiryo UI" panose="020B0604030504040204" pitchFamily="50" charset="-128"/>
                <a:ea typeface="Meiryo UI" panose="020B0604030504040204" pitchFamily="50" charset="-128"/>
              </a:rPr>
              <a:t>３</a:t>
            </a:r>
            <a:r>
              <a:rPr kumimoji="1" lang="ja-JP" altLang="en-US" sz="20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　</a:t>
            </a:r>
            <a:r>
              <a:rPr lang="ja-JP" altLang="en-US" sz="2000" b="1" dirty="0" smtClean="0">
                <a:latin typeface="Meiryo UI"/>
                <a:ea typeface="Meiryo UI"/>
              </a:rPr>
              <a:t>改定</a:t>
            </a:r>
            <a:r>
              <a:rPr kumimoji="0" lang="ja-JP" altLang="en-US" sz="2000" b="1" i="0" u="none" strike="noStrike" kern="1200" cap="none" spc="0" normalizeH="0" baseline="0" noProof="0" dirty="0" smtClean="0">
                <a:ln>
                  <a:noFill/>
                </a:ln>
                <a:effectLst/>
                <a:uLnTx/>
                <a:uFillTx/>
                <a:latin typeface="Meiryo UI"/>
                <a:ea typeface="Meiryo UI"/>
                <a:cs typeface="+mn-cs"/>
              </a:rPr>
              <a:t>の進め方</a:t>
            </a:r>
            <a:endParaRPr kumimoji="0" lang="ja-JP" altLang="en-US" sz="2000" b="1" i="0" u="none" strike="noStrike" kern="1200" cap="none" spc="0" normalizeH="0" baseline="0" noProof="0" dirty="0">
              <a:ln>
                <a:noFill/>
              </a:ln>
              <a:effectLst/>
              <a:uLnTx/>
              <a:uFillTx/>
              <a:latin typeface="Meiryo UI"/>
              <a:ea typeface="Meiryo UI"/>
              <a:cs typeface="+mn-cs"/>
            </a:endParaRPr>
          </a:p>
        </p:txBody>
      </p:sp>
      <p:sp>
        <p:nvSpPr>
          <p:cNvPr id="8" name="テキスト ボックス 7"/>
          <p:cNvSpPr txBox="1"/>
          <p:nvPr/>
        </p:nvSpPr>
        <p:spPr>
          <a:xfrm>
            <a:off x="747081" y="1907048"/>
            <a:ext cx="7649839" cy="3043905"/>
          </a:xfrm>
          <a:prstGeom prst="rect">
            <a:avLst/>
          </a:prstGeom>
          <a:solidFill>
            <a:srgbClr val="DAE3F3"/>
          </a:solidFill>
          <a:ln w="12700">
            <a:solidFill>
              <a:schemeClr val="tx1"/>
            </a:solidFill>
          </a:ln>
        </p:spPr>
        <p:txBody>
          <a:bodyPr wrap="square" rIns="144000" rtlCol="0" anchor="ctr">
            <a:noAutofit/>
          </a:bodyPr>
          <a:lstStyle/>
          <a:p>
            <a:pPr marL="530225" marR="0" lvl="0" indent="-354013" algn="l" defTabSz="457200" rtl="0" eaLnBrk="1" fontAlgn="auto" latinLnBrk="0" hangingPunct="1">
              <a:spcBef>
                <a:spcPts val="600"/>
              </a:spcBef>
              <a:spcAft>
                <a:spcPts val="0"/>
              </a:spcAft>
              <a:buClrTx/>
              <a:buSzTx/>
              <a:buFontTx/>
              <a:buNone/>
              <a:tabLst/>
              <a:defRPr/>
            </a:pPr>
            <a:r>
              <a:rPr kumimoji="0" lang="ja-JP" altLang="en-US" sz="1800" b="1" i="0" u="none" strike="noStrike" kern="1200" cap="none" spc="0" normalizeH="0" baseline="0" noProof="0" dirty="0" smtClean="0">
                <a:ln>
                  <a:noFill/>
                </a:ln>
                <a:effectLst/>
                <a:uLnTx/>
                <a:uFillTx/>
                <a:latin typeface="Meiryo UI"/>
                <a:ea typeface="Meiryo UI"/>
                <a:cs typeface="+mn-cs"/>
              </a:rPr>
              <a:t>○</a:t>
            </a:r>
            <a:r>
              <a:rPr kumimoji="0" lang="ja-JP" altLang="en-US" sz="1800" b="0" i="0" u="none" strike="noStrike" kern="1200" cap="none" spc="0" normalizeH="0" baseline="0" noProof="0" dirty="0" smtClean="0">
                <a:ln>
                  <a:noFill/>
                </a:ln>
                <a:effectLst/>
                <a:uLnTx/>
                <a:uFillTx/>
                <a:latin typeface="Meiryo UI"/>
                <a:ea typeface="Meiryo UI"/>
                <a:cs typeface="+mn-cs"/>
              </a:rPr>
              <a:t>　副首都推進局において、関係者とも調整しながら具体的な改定案の作成作業を進める。</a:t>
            </a:r>
            <a:endParaRPr kumimoji="0" lang="en-US" altLang="ja-JP" sz="1800" b="0" i="0" u="none" strike="noStrike" kern="1200" cap="none" spc="0" normalizeH="0" baseline="0" noProof="0" dirty="0" smtClean="0">
              <a:ln>
                <a:noFill/>
              </a:ln>
              <a:effectLst/>
              <a:uLnTx/>
              <a:uFillTx/>
              <a:latin typeface="Meiryo UI"/>
              <a:ea typeface="Meiryo UI"/>
              <a:cs typeface="+mn-cs"/>
            </a:endParaRPr>
          </a:p>
          <a:p>
            <a:pPr marL="530225" marR="0" lvl="0" indent="-354013" algn="l" defTabSz="457200" rtl="0" eaLnBrk="1" fontAlgn="auto" latinLnBrk="0" hangingPunct="1">
              <a:lnSpc>
                <a:spcPts val="1680"/>
              </a:lnSpc>
              <a:spcBef>
                <a:spcPts val="1200"/>
              </a:spcBef>
              <a:spcAft>
                <a:spcPts val="0"/>
              </a:spcAft>
              <a:buClrTx/>
              <a:buSzTx/>
              <a:buFontTx/>
              <a:buNone/>
              <a:tabLst/>
              <a:defRPr/>
            </a:pPr>
            <a:r>
              <a:rPr kumimoji="0" lang="ja-JP" altLang="en-US" sz="1800" b="0" i="0" u="none" strike="noStrike" kern="1200" cap="none" spc="0" normalizeH="0" baseline="0" noProof="0" dirty="0">
                <a:ln>
                  <a:noFill/>
                </a:ln>
                <a:effectLst/>
                <a:uLnTx/>
                <a:uFillTx/>
                <a:latin typeface="Meiryo UI"/>
                <a:ea typeface="Meiryo UI"/>
                <a:cs typeface="+mn-cs"/>
              </a:rPr>
              <a:t>　</a:t>
            </a:r>
            <a:r>
              <a:rPr kumimoji="0" lang="ja-JP" altLang="en-US" sz="1800" b="0" i="0" u="none" strike="noStrike" kern="1200" cap="none" spc="0" normalizeH="0" baseline="0" noProof="0" dirty="0" smtClean="0">
                <a:ln>
                  <a:noFill/>
                </a:ln>
                <a:effectLst/>
                <a:uLnTx/>
                <a:uFillTx/>
                <a:latin typeface="Meiryo UI"/>
                <a:ea typeface="Meiryo UI"/>
                <a:cs typeface="+mn-cs"/>
              </a:rPr>
              <a:t>　</a:t>
            </a:r>
            <a:endParaRPr kumimoji="0" lang="en-US" altLang="ja-JP" sz="1800" b="1" i="0" u="none" strike="noStrike" kern="1200" cap="none" spc="0" normalizeH="0" baseline="0" noProof="0" dirty="0" smtClean="0">
              <a:ln>
                <a:noFill/>
              </a:ln>
              <a:effectLst/>
              <a:uLnTx/>
              <a:uFillTx/>
              <a:latin typeface="Meiryo UI"/>
              <a:ea typeface="Meiryo UI"/>
              <a:cs typeface="+mn-cs"/>
            </a:endParaRPr>
          </a:p>
          <a:p>
            <a:pPr marL="530225" marR="0" lvl="0" indent="-354013" algn="l" defTabSz="457200" rtl="0" eaLnBrk="1" fontAlgn="auto" latinLnBrk="0" hangingPunct="1">
              <a:lnSpc>
                <a:spcPct val="100000"/>
              </a:lnSpc>
              <a:spcBef>
                <a:spcPts val="600"/>
              </a:spcBef>
              <a:spcAft>
                <a:spcPts val="0"/>
              </a:spcAft>
              <a:buClrTx/>
              <a:buSzTx/>
              <a:buFontTx/>
              <a:buNone/>
              <a:tabLst/>
              <a:defRPr/>
            </a:pPr>
            <a:r>
              <a:rPr kumimoji="0" lang="ja-JP" altLang="en-US" sz="1800" b="0" i="0" u="none" strike="noStrike" kern="1200" cap="none" spc="0" normalizeH="0" baseline="0" noProof="0" dirty="0" smtClean="0">
                <a:ln>
                  <a:noFill/>
                </a:ln>
                <a:effectLst/>
                <a:uLnTx/>
                <a:uFillTx/>
                <a:latin typeface="Meiryo UI"/>
                <a:ea typeface="Meiryo UI"/>
                <a:cs typeface="+mn-cs"/>
              </a:rPr>
              <a:t>○  </a:t>
            </a:r>
            <a:r>
              <a:rPr kumimoji="0" lang="ja-JP" altLang="en-US" sz="1800" b="1" i="0" u="sng" strike="noStrike" kern="1200" cap="none" spc="0" normalizeH="0" baseline="0" noProof="0" dirty="0" smtClean="0">
                <a:ln>
                  <a:noFill/>
                </a:ln>
                <a:effectLst/>
                <a:uLnTx/>
                <a:uFillTx/>
                <a:latin typeface="Meiryo UI"/>
                <a:ea typeface="Meiryo UI"/>
                <a:cs typeface="+mn-cs"/>
              </a:rPr>
              <a:t>来年当初</a:t>
            </a:r>
            <a:r>
              <a:rPr kumimoji="0" lang="ja-JP" altLang="en-US" sz="1800" b="0" i="0" u="none" strike="noStrike" kern="1200" cap="none" spc="0" normalizeH="0" baseline="0" noProof="0" dirty="0" smtClean="0">
                <a:ln>
                  <a:noFill/>
                </a:ln>
                <a:effectLst/>
                <a:uLnTx/>
                <a:uFillTx/>
                <a:latin typeface="Meiryo UI"/>
                <a:ea typeface="Meiryo UI"/>
                <a:cs typeface="+mn-cs"/>
              </a:rPr>
              <a:t>に、</a:t>
            </a:r>
            <a:r>
              <a:rPr lang="ja-JP" altLang="en-US" i="1" dirty="0" smtClean="0"/>
              <a:t>堺市と</a:t>
            </a:r>
            <a:r>
              <a:rPr kumimoji="0" lang="ja-JP" altLang="en-US" sz="1800" b="0" i="0" u="none" strike="noStrike" kern="1200" cap="none" spc="0" normalizeH="0" baseline="0" noProof="0" dirty="0" smtClean="0">
                <a:ln>
                  <a:noFill/>
                </a:ln>
                <a:effectLst/>
                <a:uLnTx/>
                <a:uFillTx/>
                <a:latin typeface="Meiryo UI"/>
                <a:ea typeface="Meiryo UI"/>
                <a:cs typeface="+mn-cs"/>
              </a:rPr>
              <a:t>市長会・町村長会も交えて、</a:t>
            </a:r>
            <a:r>
              <a:rPr lang="ja-JP" altLang="en-US" b="1" u="sng" dirty="0" smtClean="0">
                <a:latin typeface="Meiryo UI"/>
                <a:ea typeface="Meiryo UI"/>
              </a:rPr>
              <a:t>副首都推進本部会議を開催し、</a:t>
            </a:r>
            <a:r>
              <a:rPr kumimoji="0" lang="ja-JP" altLang="en-US" sz="1800" b="1" i="0" u="sng" strike="noStrike" kern="1200" cap="none" spc="0" normalizeH="0" baseline="0" noProof="0" dirty="0" smtClean="0">
                <a:ln>
                  <a:noFill/>
                </a:ln>
                <a:effectLst/>
                <a:uLnTx/>
                <a:uFillTx/>
                <a:latin typeface="Meiryo UI"/>
                <a:ea typeface="Meiryo UI"/>
                <a:cs typeface="+mn-cs"/>
              </a:rPr>
              <a:t>副首都</a:t>
            </a:r>
            <a:r>
              <a:rPr kumimoji="0" lang="ja-JP" altLang="en-US" sz="1800" b="1" i="0" u="sng" strike="noStrike" kern="1200" cap="none" spc="0" normalizeH="0" baseline="0" noProof="0" dirty="0">
                <a:ln>
                  <a:noFill/>
                </a:ln>
                <a:effectLst/>
                <a:uLnTx/>
                <a:uFillTx/>
                <a:latin typeface="Meiryo UI"/>
                <a:ea typeface="Meiryo UI"/>
                <a:cs typeface="+mn-cs"/>
              </a:rPr>
              <a:t>ビジョンの改定</a:t>
            </a:r>
            <a:r>
              <a:rPr kumimoji="0" lang="ja-JP" altLang="en-US" sz="1800" b="1" i="0" u="sng" strike="noStrike" kern="1200" cap="none" spc="0" normalizeH="0" baseline="0" noProof="0" dirty="0" smtClean="0">
                <a:ln>
                  <a:noFill/>
                </a:ln>
                <a:effectLst/>
                <a:uLnTx/>
                <a:uFillTx/>
                <a:latin typeface="Meiryo UI"/>
                <a:ea typeface="Meiryo UI"/>
                <a:cs typeface="+mn-cs"/>
              </a:rPr>
              <a:t>案</a:t>
            </a:r>
            <a:r>
              <a:rPr kumimoji="0" lang="ja-JP" altLang="en-US" sz="1800" b="0" i="0" u="none" strike="noStrike" kern="1200" cap="none" spc="0" normalizeH="0" baseline="0" noProof="0" dirty="0" smtClean="0">
                <a:ln>
                  <a:noFill/>
                </a:ln>
                <a:effectLst/>
                <a:uLnTx/>
                <a:uFillTx/>
                <a:latin typeface="Meiryo UI"/>
                <a:ea typeface="Meiryo UI"/>
                <a:cs typeface="+mn-cs"/>
              </a:rPr>
              <a:t>をとりまとめる。</a:t>
            </a:r>
            <a:endParaRPr kumimoji="0" lang="en-US" altLang="ja-JP" sz="1800" b="0" i="0" u="none" strike="noStrike" kern="1200" cap="none" spc="0" normalizeH="0" baseline="0" noProof="0" dirty="0">
              <a:ln>
                <a:noFill/>
              </a:ln>
              <a:effectLst/>
              <a:uLnTx/>
              <a:uFillTx/>
              <a:latin typeface="Meiryo UI"/>
              <a:ea typeface="Meiryo UI"/>
              <a:cs typeface="+mn-cs"/>
            </a:endParaRPr>
          </a:p>
        </p:txBody>
      </p:sp>
      <p:sp>
        <p:nvSpPr>
          <p:cNvPr id="10" name="スライド番号プレースホルダー 1"/>
          <p:cNvSpPr txBox="1">
            <a:spLocks/>
          </p:cNvSpPr>
          <p:nvPr/>
        </p:nvSpPr>
        <p:spPr>
          <a:xfrm>
            <a:off x="8510480" y="69369"/>
            <a:ext cx="530915" cy="400110"/>
          </a:xfrm>
          <a:prstGeom prst="rect">
            <a:avLst/>
          </a:prstGeom>
        </p:spPr>
        <p:txBody>
          <a:bodyPr vert="horz" wrap="none" lIns="91440" tIns="45720" rIns="91440" bIns="4572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mn-ea"/>
                <a:cs typeface="+mn-cs"/>
              </a:rPr>
              <a:t>19</a:t>
            </a:r>
            <a:endParaRPr kumimoji="0" lang="ja-JP" altLang="en-US" sz="2000" b="1"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573326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629242" y="4208267"/>
            <a:ext cx="4392000" cy="324000"/>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角丸四角形 13"/>
          <p:cNvSpPr/>
          <p:nvPr/>
        </p:nvSpPr>
        <p:spPr>
          <a:xfrm>
            <a:off x="4405197" y="1859236"/>
            <a:ext cx="4680000" cy="4497820"/>
          </a:xfrm>
          <a:prstGeom prst="roundRect">
            <a:avLst>
              <a:gd name="adj" fmla="val 5591"/>
            </a:avLst>
          </a:prstGeom>
          <a:noFill/>
          <a:ln>
            <a:solidFill>
              <a:schemeClr val="accent5"/>
            </a:solidFill>
          </a:ln>
        </p:spPr>
        <p:style>
          <a:lnRef idx="2">
            <a:schemeClr val="dk1"/>
          </a:lnRef>
          <a:fillRef idx="1">
            <a:schemeClr val="lt1"/>
          </a:fillRef>
          <a:effectRef idx="0">
            <a:schemeClr val="dk1"/>
          </a:effectRef>
          <a:fontRef idx="minor">
            <a:schemeClr val="dk1"/>
          </a:fontRef>
        </p:style>
        <p:txBody>
          <a:bodyPr wrap="none" lIns="0" rIns="0" rtlCol="0" anchor="t"/>
          <a:lstStyle/>
          <a:p>
            <a:pPr marR="0" lvl="0" algn="l" defTabSz="4572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0"/>
              </a:spcBef>
              <a:buClrTx/>
              <a:buSzTx/>
              <a:buFont typeface="Wingdings" panose="05000000000000000000" pitchFamily="2" charset="2"/>
              <a:buChar char="l"/>
              <a:tabLst/>
              <a:defRPr/>
            </a:pPr>
            <a:r>
              <a:rPr kumimoji="1" lang="ja-JP" altLang="en-US" b="1" i="0" u="none" strike="noStrike" cap="none" spc="0" normalizeH="0" noProof="0" dirty="0" smtClean="0">
                <a:ln>
                  <a:noFill/>
                </a:ln>
                <a:solidFill>
                  <a:schemeClr val="tx1"/>
                </a:solidFill>
                <a:effectLst/>
                <a:uLnTx/>
                <a:uFillTx/>
                <a:latin typeface="Meiryo UI" panose="020B0604030504040204" pitchFamily="50" charset="-128"/>
                <a:ea typeface="Meiryo UI" panose="020B0604030504040204" pitchFamily="50" charset="-128"/>
              </a:rPr>
              <a:t>改定趣旨</a:t>
            </a:r>
            <a:endParaRPr kumimoji="1" lang="en-US" altLang="ja-JP" b="1" dirty="0">
              <a:solidFill>
                <a:schemeClr val="tx1"/>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　</a:t>
            </a:r>
            <a:r>
              <a:rPr kumimoji="1" lang="en-US" altLang="ja-JP" sz="1600" b="1" i="0" u="none" strike="noStrike" cap="none" spc="0" normalizeH="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600" b="1" i="0" u="none" strike="noStrike" cap="none" spc="0" normalizeH="0" noProof="0" dirty="0" smtClean="0">
                <a:ln>
                  <a:noFill/>
                </a:ln>
                <a:solidFill>
                  <a:schemeClr val="tx1"/>
                </a:solidFill>
                <a:effectLst/>
                <a:uLnTx/>
                <a:uFillTx/>
                <a:latin typeface="Meiryo UI" panose="020B0604030504040204" pitchFamily="50" charset="-128"/>
                <a:ea typeface="Meiryo UI" panose="020B0604030504040204" pitchFamily="50" charset="-128"/>
              </a:rPr>
              <a:t>経過、視点、ポイント、アプローチ方法等）</a:t>
            </a:r>
            <a:endParaRPr kumimoji="1" lang="en-US" altLang="ja-JP" sz="1600" b="1" i="0" u="none" strike="noStrike" cap="none" spc="0" normalizeH="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b="1" dirty="0">
                <a:solidFill>
                  <a:schemeClr val="tx1"/>
                </a:solidFill>
                <a:latin typeface="Meiryo UI" panose="020B0604030504040204" pitchFamily="50" charset="-128"/>
                <a:ea typeface="Meiryo UI" panose="020B0604030504040204" pitchFamily="50" charset="-128"/>
              </a:rPr>
              <a:t>改定ビジョン</a:t>
            </a:r>
            <a:r>
              <a:rPr kumimoji="1" lang="ja-JP" altLang="en-US" b="1" dirty="0" smtClean="0">
                <a:solidFill>
                  <a:schemeClr val="tx1"/>
                </a:solidFill>
                <a:latin typeface="Meiryo UI" panose="020B0604030504040204" pitchFamily="50" charset="-128"/>
                <a:ea typeface="Meiryo UI" panose="020B0604030504040204" pitchFamily="50" charset="-128"/>
              </a:rPr>
              <a:t>の基本的な考え方</a:t>
            </a:r>
            <a:endParaRPr kumimoji="1" lang="en-US" altLang="ja-JP" b="1" dirty="0" smtClean="0">
              <a:solidFill>
                <a:schemeClr val="tx1"/>
              </a:solidFill>
              <a:latin typeface="Meiryo UI" panose="020B0604030504040204" pitchFamily="50" charset="-128"/>
              <a:ea typeface="Meiryo UI" panose="020B0604030504040204" pitchFamily="50" charset="-128"/>
            </a:endParaRPr>
          </a:p>
          <a:p>
            <a:pPr marL="442913" lvl="1" indent="-177800">
              <a:spcAft>
                <a:spcPts val="300"/>
              </a:spcAft>
              <a:buFont typeface="Arial" panose="020B0604020202020204" pitchFamily="34" charset="0"/>
              <a:buChar char="•"/>
              <a:defRPr/>
            </a:pP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大阪がめざす副首都の姿の再定義</a:t>
            </a:r>
            <a:r>
              <a:rPr kumimoji="1" lang="ja-JP" altLang="en-US" sz="15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（役割含む）</a:t>
            </a:r>
            <a:endParaRPr kumimoji="1" lang="en-US" altLang="ja-JP" sz="15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442913" lvl="1" indent="-177800">
              <a:spcAft>
                <a:spcPts val="1200"/>
              </a:spcAft>
              <a:buFont typeface="Arial" panose="020B0604020202020204" pitchFamily="34" charset="0"/>
              <a:buChar char="•"/>
              <a:defRPr/>
            </a:pPr>
            <a:r>
              <a:rPr kumimoji="1" lang="ja-JP" altLang="en-US" sz="1600" dirty="0">
                <a:solidFill>
                  <a:schemeClr val="tx1"/>
                </a:solidFill>
                <a:latin typeface="Meiryo UI" panose="020B0604030504040204" pitchFamily="50" charset="-128"/>
                <a:ea typeface="Meiryo UI" panose="020B0604030504040204" pitchFamily="50" charset="-128"/>
              </a:rPr>
              <a:t>目標</a:t>
            </a:r>
            <a:r>
              <a:rPr kumimoji="1" lang="ja-JP" altLang="en-US" sz="1600" dirty="0" smtClean="0">
                <a:solidFill>
                  <a:schemeClr val="tx1"/>
                </a:solidFill>
                <a:latin typeface="Meiryo UI" panose="020B0604030504040204" pitchFamily="50" charset="-128"/>
                <a:ea typeface="Meiryo UI" panose="020B0604030504040204" pitchFamily="50" charset="-128"/>
              </a:rPr>
              <a:t>と戦略・工程の再構築等</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93663" indent="-285750">
              <a:buFont typeface="Wingdings" panose="05000000000000000000" pitchFamily="2" charset="2"/>
              <a:buChar char="l"/>
              <a:defRPr/>
            </a:pPr>
            <a:r>
              <a:rPr kumimoji="1" lang="ja-JP" altLang="en-US" b="1" dirty="0">
                <a:solidFill>
                  <a:schemeClr val="tx1"/>
                </a:solidFill>
                <a:latin typeface="Meiryo UI" panose="020B0604030504040204" pitchFamily="50" charset="-128"/>
                <a:ea typeface="Meiryo UI" panose="020B0604030504040204" pitchFamily="50" charset="-128"/>
              </a:rPr>
              <a:t>これまで</a:t>
            </a:r>
            <a:r>
              <a:rPr kumimoji="1" lang="ja-JP" altLang="en-US" b="1" dirty="0" smtClean="0">
                <a:solidFill>
                  <a:schemeClr val="tx1"/>
                </a:solidFill>
                <a:latin typeface="Meiryo UI" panose="020B0604030504040204" pitchFamily="50" charset="-128"/>
                <a:ea typeface="Meiryo UI" panose="020B0604030504040204" pitchFamily="50" charset="-128"/>
              </a:rPr>
              <a:t>の取組と新たな取組の方向性</a:t>
            </a:r>
            <a:endParaRPr kumimoji="1" lang="en-US" altLang="ja-JP" b="1" dirty="0" smtClean="0">
              <a:solidFill>
                <a:schemeClr val="tx1"/>
              </a:solidFill>
              <a:latin typeface="Meiryo UI" panose="020B0604030504040204" pitchFamily="50" charset="-128"/>
              <a:ea typeface="Meiryo UI" panose="020B0604030504040204" pitchFamily="50" charset="-128"/>
            </a:endParaRPr>
          </a:p>
          <a:p>
            <a:pPr marL="265113" lvl="1">
              <a:defRPr/>
            </a:pPr>
            <a:endParaRPr kumimoji="1" lang="en-US" altLang="ja-JP" sz="600" dirty="0" smtClean="0">
              <a:solidFill>
                <a:schemeClr val="tx1"/>
              </a:solidFill>
              <a:latin typeface="Meiryo UI" panose="020B0604030504040204" pitchFamily="50" charset="-128"/>
              <a:ea typeface="Meiryo UI" panose="020B0604030504040204" pitchFamily="50" charset="-128"/>
            </a:endParaRPr>
          </a:p>
          <a:p>
            <a:pPr marL="442913" lvl="1" indent="-177800">
              <a:buFont typeface="Arial" panose="020B0604020202020204" pitchFamily="34" charset="0"/>
              <a:buChar char="•"/>
              <a:defRPr/>
            </a:pPr>
            <a:r>
              <a:rPr kumimoji="1" lang="ja-JP" altLang="en-US" sz="1600" dirty="0">
                <a:solidFill>
                  <a:schemeClr val="tx1"/>
                </a:solidFill>
                <a:latin typeface="Meiryo UI" panose="020B0604030504040204" pitchFamily="50" charset="-128"/>
                <a:ea typeface="Meiryo UI" panose="020B0604030504040204" pitchFamily="50" charset="-128"/>
              </a:rPr>
              <a:t>これまで</a:t>
            </a:r>
            <a:r>
              <a:rPr kumimoji="1" lang="ja-JP" altLang="en-US" sz="1600" dirty="0" smtClean="0">
                <a:solidFill>
                  <a:schemeClr val="tx1"/>
                </a:solidFill>
                <a:latin typeface="Meiryo UI" panose="020B0604030504040204" pitchFamily="50" charset="-128"/>
                <a:ea typeface="Meiryo UI" panose="020B0604030504040204" pitchFamily="50" charset="-128"/>
              </a:rPr>
              <a:t>の取組（</a:t>
            </a:r>
            <a:r>
              <a:rPr kumimoji="1" lang="ja-JP" altLang="en-US" sz="1500" dirty="0" smtClean="0">
                <a:solidFill>
                  <a:schemeClr val="tx1"/>
                </a:solidFill>
                <a:latin typeface="Meiryo UI" panose="020B0604030504040204" pitchFamily="50" charset="-128"/>
                <a:ea typeface="Meiryo UI" panose="020B0604030504040204" pitchFamily="50" charset="-128"/>
              </a:rPr>
              <a:t>指標で見る経済・社会の動き含む）</a:t>
            </a:r>
            <a:endParaRPr kumimoji="1" lang="en-US" altLang="ja-JP" sz="1500" dirty="0" smtClean="0">
              <a:solidFill>
                <a:schemeClr val="tx1"/>
              </a:solidFill>
              <a:latin typeface="Meiryo UI" panose="020B0604030504040204" pitchFamily="50" charset="-128"/>
              <a:ea typeface="Meiryo UI" panose="020B0604030504040204" pitchFamily="50" charset="-128"/>
            </a:endParaRPr>
          </a:p>
          <a:p>
            <a:pPr marL="265113" lvl="1">
              <a:defRPr/>
            </a:pPr>
            <a:endParaRPr kumimoji="1" lang="en-US" altLang="ja-JP" sz="400" dirty="0" smtClean="0">
              <a:solidFill>
                <a:schemeClr val="tx1"/>
              </a:solidFill>
              <a:latin typeface="Meiryo UI" panose="020B0604030504040204" pitchFamily="50" charset="-128"/>
              <a:ea typeface="Meiryo UI" panose="020B0604030504040204" pitchFamily="50" charset="-128"/>
            </a:endParaRPr>
          </a:p>
          <a:p>
            <a:pPr marL="442913" lvl="1" indent="-177800">
              <a:spcAft>
                <a:spcPts val="300"/>
              </a:spcAft>
              <a:buFont typeface="Arial" panose="020B0604020202020204" pitchFamily="34" charset="0"/>
              <a:buChar char="•"/>
              <a:defRPr/>
            </a:pPr>
            <a:r>
              <a:rPr kumimoji="1" lang="ja-JP" altLang="en-US" sz="1600" dirty="0">
                <a:solidFill>
                  <a:schemeClr val="tx1"/>
                </a:solidFill>
                <a:latin typeface="Meiryo UI" panose="020B0604030504040204" pitchFamily="50" charset="-128"/>
                <a:ea typeface="Meiryo UI" panose="020B0604030504040204" pitchFamily="50" charset="-128"/>
              </a:rPr>
              <a:t>大阪</a:t>
            </a:r>
            <a:r>
              <a:rPr kumimoji="1" lang="ja-JP" altLang="en-US" sz="1600" dirty="0" smtClean="0">
                <a:solidFill>
                  <a:schemeClr val="tx1"/>
                </a:solidFill>
                <a:latin typeface="Meiryo UI" panose="020B0604030504040204" pitchFamily="50" charset="-128"/>
                <a:ea typeface="Meiryo UI" panose="020B0604030504040204" pitchFamily="50" charset="-128"/>
              </a:rPr>
              <a:t>の特性・強みの再確認</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442913" lvl="1" indent="-177800">
              <a:spcAft>
                <a:spcPts val="300"/>
              </a:spcAft>
              <a:buFont typeface="Arial" panose="020B0604020202020204" pitchFamily="34" charset="0"/>
              <a:buChar char="•"/>
              <a:defRPr/>
            </a:pPr>
            <a:r>
              <a:rPr kumimoji="1" lang="ja-JP" altLang="en-US" sz="1600" dirty="0" smtClean="0">
                <a:solidFill>
                  <a:schemeClr val="tx1"/>
                </a:solidFill>
                <a:latin typeface="Meiryo UI" panose="020B0604030504040204" pitchFamily="50" charset="-128"/>
                <a:ea typeface="Meiryo UI" panose="020B0604030504040204" pitchFamily="50" charset="-128"/>
              </a:rPr>
              <a:t>今後の取組の方向性</a:t>
            </a:r>
            <a:r>
              <a:rPr kumimoji="1" lang="ja-JP" altLang="en-US" sz="1500" dirty="0" smtClean="0">
                <a:solidFill>
                  <a:schemeClr val="tx1"/>
                </a:solidFill>
                <a:latin typeface="Meiryo UI" panose="020B0604030504040204" pitchFamily="50" charset="-128"/>
                <a:ea typeface="Meiryo UI" panose="020B0604030504040204" pitchFamily="50" charset="-128"/>
              </a:rPr>
              <a:t>（経済成長面の取組含む）</a:t>
            </a:r>
            <a:endParaRPr kumimoji="1" lang="en-US" altLang="ja-JP" sz="1500" dirty="0" smtClean="0">
              <a:solidFill>
                <a:schemeClr val="tx1"/>
              </a:solidFill>
              <a:latin typeface="Meiryo UI" panose="020B0604030504040204" pitchFamily="50" charset="-128"/>
              <a:ea typeface="Meiryo UI" panose="020B0604030504040204" pitchFamily="50" charset="-128"/>
            </a:endParaRPr>
          </a:p>
          <a:p>
            <a:pPr marL="442913" lvl="1" indent="-177800">
              <a:spcAft>
                <a:spcPts val="300"/>
              </a:spcAft>
              <a:buFont typeface="Arial" panose="020B0604020202020204" pitchFamily="34" charset="0"/>
              <a:buChar char="•"/>
              <a:defRPr/>
            </a:pPr>
            <a:r>
              <a:rPr kumimoji="1" lang="ja-JP" altLang="en-US" sz="1600" dirty="0" smtClean="0">
                <a:solidFill>
                  <a:schemeClr val="tx1"/>
                </a:solidFill>
                <a:latin typeface="Meiryo UI" panose="020B0604030504040204" pitchFamily="50" charset="-128"/>
                <a:ea typeface="Meiryo UI" panose="020B0604030504040204" pitchFamily="50" charset="-128"/>
              </a:rPr>
              <a:t>副首都を支える世界標準の都市機能</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442913" lvl="1" indent="-177800">
              <a:spcAft>
                <a:spcPts val="1200"/>
              </a:spcAft>
              <a:buFont typeface="Arial" panose="020B0604020202020204" pitchFamily="34" charset="0"/>
              <a:buChar char="•"/>
              <a:defRPr/>
            </a:pPr>
            <a:r>
              <a:rPr kumimoji="1" lang="ja-JP" altLang="en-US" sz="1600" dirty="0">
                <a:solidFill>
                  <a:schemeClr val="tx1"/>
                </a:solidFill>
                <a:latin typeface="Meiryo UI" panose="020B0604030504040204" pitchFamily="50" charset="-128"/>
                <a:ea typeface="Meiryo UI" panose="020B0604030504040204" pitchFamily="50" charset="-128"/>
              </a:rPr>
              <a:t>副首都</a:t>
            </a:r>
            <a:r>
              <a:rPr kumimoji="1" lang="ja-JP" altLang="en-US" sz="1600" dirty="0" smtClean="0">
                <a:solidFill>
                  <a:schemeClr val="tx1"/>
                </a:solidFill>
                <a:latin typeface="Meiryo UI" panose="020B0604030504040204" pitchFamily="50" charset="-128"/>
                <a:ea typeface="Meiryo UI" panose="020B0604030504040204" pitchFamily="50" charset="-128"/>
              </a:rPr>
              <a:t>を支える行政の仕組み、国への働きかけ</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93663" indent="-285750">
              <a:buFont typeface="Wingdings" panose="05000000000000000000" pitchFamily="2" charset="2"/>
              <a:buChar char="l"/>
              <a:defRPr/>
            </a:pPr>
            <a:r>
              <a:rPr kumimoji="1" lang="ja-JP" altLang="en-US" b="1" smtClean="0">
                <a:solidFill>
                  <a:schemeClr val="tx1"/>
                </a:solidFill>
                <a:latin typeface="Meiryo UI" panose="020B0604030504040204" pitchFamily="50" charset="-128"/>
                <a:ea typeface="Meiryo UI" panose="020B0604030504040204" pitchFamily="50" charset="-128"/>
              </a:rPr>
              <a:t>今後の</a:t>
            </a:r>
            <a:r>
              <a:rPr kumimoji="1" lang="ja-JP" altLang="en-US" b="1" dirty="0" smtClean="0">
                <a:solidFill>
                  <a:schemeClr val="tx1"/>
                </a:solidFill>
                <a:latin typeface="Meiryo UI" panose="020B0604030504040204" pitchFamily="50" charset="-128"/>
                <a:ea typeface="Meiryo UI" panose="020B0604030504040204" pitchFamily="50" charset="-128"/>
              </a:rPr>
              <a:t>進め方</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１</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改定ビジョンの柱建て（イメージ）</a:t>
            </a:r>
            <a:endParaRPr kumimoji="0" lang="ja-JP" altLang="en-US" sz="20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正方形/長方形 1"/>
          <p:cNvSpPr/>
          <p:nvPr/>
        </p:nvSpPr>
        <p:spPr>
          <a:xfrm>
            <a:off x="104501" y="661519"/>
            <a:ext cx="9039499" cy="1008000"/>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現行ビジョンの考え方を土台に、有識者による意見交換会での議論と副首都推進本部会議での議論を踏まえ、ビジョンを改定。</a:t>
            </a:r>
            <a:endPar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改定のポイントや、改定ビジョンのめざす姿・戦略</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工程とあわせて、これまでの取組や大阪のポテンシャルを分かりやすく示す。</a:t>
            </a:r>
            <a:endPar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 name="角丸四角形 2"/>
          <p:cNvSpPr/>
          <p:nvPr/>
        </p:nvSpPr>
        <p:spPr>
          <a:xfrm>
            <a:off x="60257" y="2143756"/>
            <a:ext cx="3852000" cy="4213299"/>
          </a:xfrm>
          <a:prstGeom prst="roundRect">
            <a:avLst>
              <a:gd name="adj" fmla="val 6408"/>
            </a:avLst>
          </a:prstGeom>
          <a:noFill/>
        </p:spPr>
        <p:style>
          <a:lnRef idx="2">
            <a:schemeClr val="dk1"/>
          </a:lnRef>
          <a:fillRef idx="1">
            <a:schemeClr val="lt1"/>
          </a:fillRef>
          <a:effectRef idx="0">
            <a:schemeClr val="dk1"/>
          </a:effectRef>
          <a:fontRef idx="minor">
            <a:schemeClr val="dk1"/>
          </a:fontRef>
        </p:style>
        <p:txBody>
          <a:bodyPr lIns="36000" tIns="36000" rIns="36000" bIns="36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第１章　副首都の基本的な考え方</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76213" algn="l" defTabSz="457200" rtl="0" eaLnBrk="1" fontAlgn="auto" latinLnBrk="0" hangingPunct="1">
              <a:lnSpc>
                <a:spcPct val="100000"/>
              </a:lnSpc>
              <a:spcAft>
                <a:spcPts val="0"/>
              </a:spcAft>
              <a:buClrTx/>
              <a:buSzTx/>
              <a:buFontTx/>
              <a:buNone/>
              <a:tabLst/>
              <a:defRPr/>
            </a:pPr>
            <a:r>
              <a:rPr kumimoji="1" lang="en-US" altLang="ja-JP" sz="1200" dirty="0">
                <a:solidFill>
                  <a:prstClr val="black"/>
                </a:solidFill>
                <a:latin typeface="Meiryo UI" panose="020B0604030504040204" pitchFamily="50" charset="-128"/>
                <a:ea typeface="Meiryo UI" panose="020B0604030504040204" pitchFamily="50" charset="-128"/>
              </a:rPr>
              <a:t>1</a:t>
            </a:r>
            <a:r>
              <a:rPr kumimoji="1" lang="en-US" altLang="ja-JP"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rPr>
              <a:t>なぜ副首都が日本に必要か</a:t>
            </a:r>
            <a:endParaRPr kumimoji="1" lang="en-US" altLang="ja-JP" sz="1200" dirty="0" smtClean="0">
              <a:solidFill>
                <a:prstClr val="black"/>
              </a:solidFill>
              <a:latin typeface="Meiryo UI" panose="020B0604030504040204" pitchFamily="50" charset="-128"/>
              <a:ea typeface="Meiryo UI" panose="020B0604030504040204" pitchFamily="50" charset="-128"/>
            </a:endParaRPr>
          </a:p>
          <a:p>
            <a:pPr marL="0" marR="0" lvl="0" indent="176213" algn="l" defTabSz="457200" rtl="0" eaLnBrk="1" fontAlgn="auto" latinLnBrk="0" hangingPunct="1">
              <a:lnSpc>
                <a:spcPct val="100000"/>
              </a:lnSpc>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副首都・大阪が果たすべき役割</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76213" algn="l" defTabSz="457200" rtl="0" eaLnBrk="1" fontAlgn="auto" latinLnBrk="0" hangingPunct="1">
              <a:lnSpc>
                <a:spcPct val="100000"/>
              </a:lnSpc>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・西日本の首都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首都機能バックアップ</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42913" marR="0" lvl="0" indent="-87313" algn="l" defTabSz="457200" rtl="0" eaLnBrk="1" fontAlgn="auto" latinLnBrk="0" hangingPunct="1">
              <a:lnSpc>
                <a:spcPct val="100000"/>
              </a:lnSpc>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・アジアの主要都市　・民都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第２章　副首都・大阪の確立、発展に向けた戦略</a:t>
            </a:r>
            <a:endParaRPr kumimoji="1" lang="en-US" altLang="ja-JP" sz="1400" b="1" noProof="0" dirty="0" smtClean="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400" b="1" dirty="0">
                <a:solidFill>
                  <a:prstClr val="black"/>
                </a:solidFill>
                <a:latin typeface="Meiryo UI" panose="020B0604030504040204" pitchFamily="50" charset="-128"/>
                <a:ea typeface="Meiryo UI" panose="020B0604030504040204" pitchFamily="50" charset="-128"/>
              </a:rPr>
              <a:t> </a:t>
            </a:r>
            <a:r>
              <a:rPr kumimoji="1" lang="en-US" altLang="ja-JP" sz="1400" b="1" dirty="0" smtClean="0">
                <a:solidFill>
                  <a:prstClr val="black"/>
                </a:solidFill>
                <a:latin typeface="Meiryo UI" panose="020B0604030504040204" pitchFamily="50" charset="-128"/>
                <a:ea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rPr>
              <a:t> </a:t>
            </a:r>
            <a:r>
              <a:rPr kumimoji="1" lang="en-US" altLang="ja-JP" sz="1200" dirty="0">
                <a:solidFill>
                  <a:prstClr val="black"/>
                </a:solidFill>
                <a:latin typeface="Meiryo UI" panose="020B0604030504040204" pitchFamily="50" charset="-128"/>
                <a:ea typeface="Meiryo UI" panose="020B0604030504040204" pitchFamily="50" charset="-128"/>
              </a:rPr>
              <a:t>1.</a:t>
            </a:r>
            <a:r>
              <a:rPr kumimoji="1" lang="ja-JP" altLang="en-US" sz="1200" dirty="0">
                <a:solidFill>
                  <a:prstClr val="black"/>
                </a:solidFill>
                <a:latin typeface="Meiryo UI" panose="020B0604030504040204" pitchFamily="50" charset="-128"/>
                <a:ea typeface="Meiryo UI" panose="020B0604030504040204" pitchFamily="50" charset="-128"/>
              </a:rPr>
              <a:t>戦略の考え方</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269875" marR="0" lvl="0" indent="-93663" algn="l" defTabSz="457200" rtl="0" eaLnBrk="1" fontAlgn="auto" latinLnBrk="0" hangingPunct="1">
              <a:lnSpc>
                <a:spcPct val="100000"/>
              </a:lnSpc>
              <a:spcBef>
                <a:spcPts val="400"/>
              </a:spcBef>
              <a:spcAft>
                <a:spcPts val="0"/>
              </a:spcAft>
              <a:buClrTx/>
              <a:buSzTx/>
              <a:buFontTx/>
              <a:buNone/>
              <a:tabLst>
                <a:tab pos="269875" algn="l"/>
              </a:tabLst>
              <a:defRPr/>
            </a:pPr>
            <a:r>
              <a:rPr kumimoji="1" lang="en-US" altLang="ja-JP" sz="1200" dirty="0" smtClean="0">
                <a:solidFill>
                  <a:prstClr val="black"/>
                </a:solidFill>
                <a:latin typeface="Meiryo UI" panose="020B0604030504040204" pitchFamily="50" charset="-128"/>
                <a:ea typeface="Meiryo UI" panose="020B0604030504040204" pitchFamily="50" charset="-128"/>
              </a:rPr>
              <a:t>2.</a:t>
            </a:r>
            <a:r>
              <a:rPr kumimoji="1" lang="ja-JP" altLang="en-US" sz="1200" dirty="0" smtClean="0">
                <a:solidFill>
                  <a:prstClr val="black"/>
                </a:solidFill>
                <a:latin typeface="Meiryo UI" panose="020B0604030504040204" pitchFamily="50" charset="-128"/>
                <a:ea typeface="Meiryo UI" panose="020B0604030504040204" pitchFamily="50" charset="-128"/>
              </a:rPr>
              <a:t>機能面～副首都に必要な機能面での取組み～</a:t>
            </a:r>
            <a:endParaRPr kumimoji="1" lang="en-US" altLang="ja-JP" sz="1200" dirty="0" smtClean="0">
              <a:solidFill>
                <a:prstClr val="black"/>
              </a:solidFill>
              <a:latin typeface="Meiryo UI" panose="020B0604030504040204" pitchFamily="50" charset="-128"/>
              <a:ea typeface="Meiryo UI" panose="020B0604030504040204" pitchFamily="50" charset="-128"/>
            </a:endParaRPr>
          </a:p>
          <a:p>
            <a:pPr marL="269875" marR="0" lvl="0" indent="-93663" algn="l" defTabSz="457200" rtl="0" eaLnBrk="1" fontAlgn="auto" latinLnBrk="0" hangingPunct="1">
              <a:lnSpc>
                <a:spcPct val="100000"/>
              </a:lnSpc>
              <a:spcBef>
                <a:spcPts val="400"/>
              </a:spcBef>
              <a:spcAft>
                <a:spcPts val="400"/>
              </a:spcAft>
              <a:buClrTx/>
              <a:buSzTx/>
              <a:buFontTx/>
              <a:buNone/>
              <a:tabLst>
                <a:tab pos="269875" algn="l"/>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制度面～副首都に必要な制度面での取組み～</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9875" marR="0" lvl="0" indent="-93663" algn="l" defTabSz="457200" rtl="0" eaLnBrk="1" fontAlgn="auto" latinLnBrk="0" hangingPunct="1">
              <a:lnSpc>
                <a:spcPct val="100000"/>
              </a:lnSpc>
              <a:spcAft>
                <a:spcPts val="0"/>
              </a:spcAft>
              <a:buClrTx/>
              <a:buSzTx/>
              <a:buFontTx/>
              <a:buNone/>
              <a:tabLst>
                <a:tab pos="269875" algn="l"/>
              </a:tabLst>
              <a:defRPr/>
            </a:pPr>
            <a:r>
              <a:rPr kumimoji="1" lang="en-US" altLang="ja-JP" sz="1200" dirty="0" smtClean="0">
                <a:solidFill>
                  <a:prstClr val="black"/>
                </a:solidFill>
                <a:latin typeface="Meiryo UI" panose="020B0604030504040204" pitchFamily="50" charset="-128"/>
                <a:ea typeface="Meiryo UI" panose="020B0604030504040204" pitchFamily="50" charset="-128"/>
              </a:rPr>
              <a:t>4.</a:t>
            </a:r>
            <a:r>
              <a:rPr kumimoji="1" lang="ja-JP" altLang="en-US" sz="1200" dirty="0" smtClean="0">
                <a:solidFill>
                  <a:prstClr val="black"/>
                </a:solidFill>
                <a:latin typeface="Meiryo UI" panose="020B0604030504040204" pitchFamily="50" charset="-128"/>
                <a:ea typeface="Meiryo UI" panose="020B0604030504040204" pitchFamily="50" charset="-128"/>
              </a:rPr>
              <a:t>経済成長面～副首都として発展するための</a:t>
            </a:r>
            <a:endParaRPr kumimoji="1" lang="en-US" altLang="ja-JP" sz="1200" dirty="0" smtClean="0">
              <a:solidFill>
                <a:prstClr val="black"/>
              </a:solidFill>
              <a:latin typeface="Meiryo UI" panose="020B0604030504040204" pitchFamily="50" charset="-128"/>
              <a:ea typeface="Meiryo UI" panose="020B0604030504040204" pitchFamily="50" charset="-128"/>
            </a:endParaRPr>
          </a:p>
          <a:p>
            <a:pPr marL="269875" marR="0" lvl="0" indent="-93663" algn="l" defTabSz="457200" rtl="0" eaLnBrk="1" fontAlgn="auto" latinLnBrk="0" hangingPunct="1">
              <a:lnSpc>
                <a:spcPct val="100000"/>
              </a:lnSpc>
              <a:spcAft>
                <a:spcPts val="600"/>
              </a:spcAft>
              <a:buClrTx/>
              <a:buSzTx/>
              <a:buFontTx/>
              <a:buNone/>
              <a:tabLst>
                <a:tab pos="269875" algn="l"/>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経済成長面での取組み～</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第３章　その先にあるもの</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Aft>
                <a:spcPts val="600"/>
              </a:spcAft>
              <a:buClrTx/>
              <a:buSzTx/>
              <a:buFontTx/>
              <a:buNone/>
              <a:tabLst/>
              <a:defRPr/>
            </a:pPr>
            <a:r>
              <a:rPr kumimoji="1" lang="ja-JP" altLang="en-US" sz="1400" b="1" dirty="0">
                <a:solidFill>
                  <a:prstClr val="black"/>
                </a:solidFill>
                <a:latin typeface="Meiryo UI" panose="020B0604030504040204" pitchFamily="50" charset="-128"/>
                <a:ea typeface="Meiryo UI" panose="020B0604030504040204" pitchFamily="50" charset="-128"/>
              </a:rPr>
              <a:t>　</a:t>
            </a:r>
            <a:r>
              <a:rPr kumimoji="1" lang="ja-JP" altLang="en-US" sz="1400" b="1" dirty="0" smtClean="0">
                <a:solidFill>
                  <a:prstClr val="black"/>
                </a:solidFill>
                <a:latin typeface="Meiryo UI" panose="020B0604030504040204" pitchFamily="50" charset="-128"/>
                <a:ea typeface="Meiryo UI" panose="020B0604030504040204"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～副首都として発展する未来の大阪～</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Aft>
                <a:spcPts val="0"/>
              </a:spcAft>
              <a:buClrTx/>
              <a:buSzTx/>
              <a:buFontTx/>
              <a:buNone/>
              <a:tabLst/>
              <a:defRPr/>
            </a:pPr>
            <a:r>
              <a:rPr kumimoji="1" lang="ja-JP" altLang="en-US" sz="1400" b="1" dirty="0" smtClean="0">
                <a:solidFill>
                  <a:prstClr val="black"/>
                </a:solidFill>
                <a:latin typeface="Meiryo UI" panose="020B0604030504040204" pitchFamily="50" charset="-128"/>
                <a:ea typeface="Meiryo UI" panose="020B0604030504040204" pitchFamily="50" charset="-128"/>
              </a:rPr>
              <a:t>第４章　今後の進め方</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885A1CAE-36B7-4F38-8985-4D741AC0337C}"/>
              </a:ext>
            </a:extLst>
          </p:cNvPr>
          <p:cNvSpPr txBox="1"/>
          <p:nvPr/>
        </p:nvSpPr>
        <p:spPr>
          <a:xfrm>
            <a:off x="60257" y="1973060"/>
            <a:ext cx="2016224" cy="310893"/>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現行ビジョンの柱建て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885A1CAE-36B7-4F38-8985-4D741AC0337C}"/>
              </a:ext>
            </a:extLst>
          </p:cNvPr>
          <p:cNvSpPr txBox="1"/>
          <p:nvPr/>
        </p:nvSpPr>
        <p:spPr>
          <a:xfrm>
            <a:off x="4419881" y="1712410"/>
            <a:ext cx="3780159" cy="432000"/>
          </a:xfrm>
          <a:prstGeom prst="rect">
            <a:avLst/>
          </a:prstGeom>
          <a:solidFill>
            <a:schemeClr val="accent1">
              <a:lumMod val="75000"/>
            </a:schemeClr>
          </a:solidFill>
          <a:ln>
            <a:noFill/>
          </a:ln>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改定ビジョンの柱建て（イメージ）</a:t>
            </a:r>
            <a:endParaRPr kumimoji="1"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二等辺三角形 16"/>
          <p:cNvSpPr/>
          <p:nvPr/>
        </p:nvSpPr>
        <p:spPr>
          <a:xfrm rot="5400000">
            <a:off x="3367272" y="4073814"/>
            <a:ext cx="1631269"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5B9BD5"/>
              </a:solidFill>
              <a:effectLst/>
              <a:uLnTx/>
              <a:uFillTx/>
              <a:latin typeface="Calibri" panose="020F0502020204030204"/>
              <a:ea typeface="メイリオ" panose="020B0604030504040204" pitchFamily="50" charset="-128"/>
              <a:cs typeface="+mn-cs"/>
            </a:endParaRPr>
          </a:p>
        </p:txBody>
      </p:sp>
      <p:sp>
        <p:nvSpPr>
          <p:cNvPr id="20" name="正方形/長方形 19"/>
          <p:cNvSpPr/>
          <p:nvPr/>
        </p:nvSpPr>
        <p:spPr>
          <a:xfrm>
            <a:off x="8703866" y="6481188"/>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２</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3" name="直線コネクタ 12"/>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1866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659573" y="0"/>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３</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8311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3127149"/>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これまでの取組</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 name="正方形/長方形 5"/>
          <p:cNvSpPr/>
          <p:nvPr/>
        </p:nvSpPr>
        <p:spPr>
          <a:xfrm>
            <a:off x="8672209" y="6457890"/>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４</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p:cNvSpPr txBox="1"/>
          <p:nvPr/>
        </p:nvSpPr>
        <p:spPr>
          <a:xfrm>
            <a:off x="209636" y="212693"/>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noProof="0" dirty="0" smtClean="0">
                <a:solidFill>
                  <a:prstClr val="black"/>
                </a:solidFill>
                <a:latin typeface="Meiryo UI" panose="020B0604030504040204" pitchFamily="50" charset="-128"/>
                <a:ea typeface="Meiryo UI" panose="020B0604030504040204" pitchFamily="50" charset="-128"/>
              </a:rPr>
              <a:t>２</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a:t>
            </a:r>
            <a:endParaRPr kumimoji="0" lang="ja-JP" altLang="en-US" sz="2000" b="1"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5" name="直線コネクタ 4"/>
          <p:cNvCxnSpPr/>
          <p:nvPr/>
        </p:nvCxnSpPr>
        <p:spPr>
          <a:xfrm>
            <a:off x="209636" y="612803"/>
            <a:ext cx="87262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5285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表 48"/>
          <p:cNvGraphicFramePr>
            <a:graphicFrameLocks noGrp="1"/>
          </p:cNvGraphicFramePr>
          <p:nvPr>
            <p:extLst/>
          </p:nvPr>
        </p:nvGraphicFramePr>
        <p:xfrm>
          <a:off x="526660" y="3174431"/>
          <a:ext cx="8254031" cy="3597844"/>
        </p:xfrm>
        <a:graphic>
          <a:graphicData uri="http://schemas.openxmlformats.org/drawingml/2006/table">
            <a:tbl>
              <a:tblPr firstRow="1" bandRow="1">
                <a:tableStyleId>{5940675A-B579-460E-94D1-54222C63F5DA}</a:tableStyleId>
              </a:tblPr>
              <a:tblGrid>
                <a:gridCol w="679169">
                  <a:extLst>
                    <a:ext uri="{9D8B030D-6E8A-4147-A177-3AD203B41FA5}">
                      <a16:colId xmlns:a16="http://schemas.microsoft.com/office/drawing/2014/main" val="20002"/>
                    </a:ext>
                  </a:extLst>
                </a:gridCol>
                <a:gridCol w="679169">
                  <a:extLst>
                    <a:ext uri="{9D8B030D-6E8A-4147-A177-3AD203B41FA5}">
                      <a16:colId xmlns:a16="http://schemas.microsoft.com/office/drawing/2014/main" val="1836971030"/>
                    </a:ext>
                  </a:extLst>
                </a:gridCol>
                <a:gridCol w="679169">
                  <a:extLst>
                    <a:ext uri="{9D8B030D-6E8A-4147-A177-3AD203B41FA5}">
                      <a16:colId xmlns:a16="http://schemas.microsoft.com/office/drawing/2014/main" val="2704456511"/>
                    </a:ext>
                  </a:extLst>
                </a:gridCol>
                <a:gridCol w="679169">
                  <a:extLst>
                    <a:ext uri="{9D8B030D-6E8A-4147-A177-3AD203B41FA5}">
                      <a16:colId xmlns:a16="http://schemas.microsoft.com/office/drawing/2014/main" val="20003"/>
                    </a:ext>
                  </a:extLst>
                </a:gridCol>
                <a:gridCol w="679169">
                  <a:extLst>
                    <a:ext uri="{9D8B030D-6E8A-4147-A177-3AD203B41FA5}">
                      <a16:colId xmlns:a16="http://schemas.microsoft.com/office/drawing/2014/main" val="20004"/>
                    </a:ext>
                  </a:extLst>
                </a:gridCol>
                <a:gridCol w="679169">
                  <a:extLst>
                    <a:ext uri="{9D8B030D-6E8A-4147-A177-3AD203B41FA5}">
                      <a16:colId xmlns:a16="http://schemas.microsoft.com/office/drawing/2014/main" val="20005"/>
                    </a:ext>
                  </a:extLst>
                </a:gridCol>
                <a:gridCol w="679169">
                  <a:extLst>
                    <a:ext uri="{9D8B030D-6E8A-4147-A177-3AD203B41FA5}">
                      <a16:colId xmlns:a16="http://schemas.microsoft.com/office/drawing/2014/main" val="20006"/>
                    </a:ext>
                  </a:extLst>
                </a:gridCol>
                <a:gridCol w="679169">
                  <a:extLst>
                    <a:ext uri="{9D8B030D-6E8A-4147-A177-3AD203B41FA5}">
                      <a16:colId xmlns:a16="http://schemas.microsoft.com/office/drawing/2014/main" val="20007"/>
                    </a:ext>
                  </a:extLst>
                </a:gridCol>
                <a:gridCol w="679169">
                  <a:extLst>
                    <a:ext uri="{9D8B030D-6E8A-4147-A177-3AD203B41FA5}">
                      <a16:colId xmlns:a16="http://schemas.microsoft.com/office/drawing/2014/main" val="20008"/>
                    </a:ext>
                  </a:extLst>
                </a:gridCol>
                <a:gridCol w="679169">
                  <a:extLst>
                    <a:ext uri="{9D8B030D-6E8A-4147-A177-3AD203B41FA5}">
                      <a16:colId xmlns:a16="http://schemas.microsoft.com/office/drawing/2014/main" val="2178822066"/>
                    </a:ext>
                  </a:extLst>
                </a:gridCol>
                <a:gridCol w="679169">
                  <a:extLst>
                    <a:ext uri="{9D8B030D-6E8A-4147-A177-3AD203B41FA5}">
                      <a16:colId xmlns:a16="http://schemas.microsoft.com/office/drawing/2014/main" val="1145852998"/>
                    </a:ext>
                  </a:extLst>
                </a:gridCol>
                <a:gridCol w="783172">
                  <a:extLst>
                    <a:ext uri="{9D8B030D-6E8A-4147-A177-3AD203B41FA5}">
                      <a16:colId xmlns:a16="http://schemas.microsoft.com/office/drawing/2014/main" val="365522010"/>
                    </a:ext>
                  </a:extLst>
                </a:gridCol>
              </a:tblGrid>
              <a:tr h="236353">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00563">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89934774"/>
                  </a:ext>
                </a:extLst>
              </a:tr>
              <a:tr h="2566544">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94384">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9151755"/>
                  </a:ext>
                </a:extLst>
              </a:tr>
            </a:tbl>
          </a:graphicData>
        </a:graphic>
      </p:graphicFrame>
      <p:sp>
        <p:nvSpPr>
          <p:cNvPr id="50" name="ホームベース 49"/>
          <p:cNvSpPr/>
          <p:nvPr/>
        </p:nvSpPr>
        <p:spPr>
          <a:xfrm>
            <a:off x="570141" y="3453254"/>
            <a:ext cx="2960370" cy="522095"/>
          </a:xfrm>
          <a:prstGeom prst="homePlate">
            <a:avLst>
              <a:gd name="adj" fmla="val 16736"/>
            </a:avLst>
          </a:prstGeom>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p:cNvSpPr txBox="1"/>
          <p:nvPr/>
        </p:nvSpPr>
        <p:spPr>
          <a:xfrm>
            <a:off x="960666" y="3496208"/>
            <a:ext cx="2209740" cy="43310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63152" tIns="31577" rIns="63152" bIns="3157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大阪府市統合</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本部会議</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a:t>
            </a:r>
            <a:r>
              <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52" name="山形 51"/>
          <p:cNvSpPr/>
          <p:nvPr/>
        </p:nvSpPr>
        <p:spPr>
          <a:xfrm>
            <a:off x="3530512" y="3453254"/>
            <a:ext cx="3753032" cy="522095"/>
          </a:xfrm>
          <a:prstGeom prst="chevron">
            <a:avLst>
              <a:gd name="adj" fmla="val 18901"/>
            </a:avLst>
          </a:prstGeom>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テキスト ボックス 52"/>
          <p:cNvSpPr txBox="1"/>
          <p:nvPr/>
        </p:nvSpPr>
        <p:spPr>
          <a:xfrm>
            <a:off x="4507256" y="3490374"/>
            <a:ext cx="2207978" cy="43310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63152" tIns="31577" rIns="63152" bIns="3157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副首都推進</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本部会議</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56" name="直線矢印コネクタ 55"/>
          <p:cNvCxnSpPr/>
          <p:nvPr/>
        </p:nvCxnSpPr>
        <p:spPr>
          <a:xfrm>
            <a:off x="526660" y="4001874"/>
            <a:ext cx="8245278" cy="19896"/>
          </a:xfrm>
          <a:prstGeom prst="straightConnector1">
            <a:avLst/>
          </a:prstGeom>
          <a:ln w="222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1" name="山形 60"/>
          <p:cNvSpPr/>
          <p:nvPr/>
        </p:nvSpPr>
        <p:spPr>
          <a:xfrm>
            <a:off x="7283544" y="3460958"/>
            <a:ext cx="1474138" cy="507491"/>
          </a:xfrm>
          <a:prstGeom prst="chevron">
            <a:avLst>
              <a:gd name="adj" fmla="val 18901"/>
            </a:avLst>
          </a:prstGeom>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p:cNvSpPr txBox="1"/>
          <p:nvPr/>
        </p:nvSpPr>
        <p:spPr>
          <a:xfrm>
            <a:off x="7270451" y="3551455"/>
            <a:ext cx="1553721" cy="34077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63152" tIns="31577" rIns="63152" bIns="3157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副首都</a:t>
            </a:r>
            <a:r>
              <a:rPr kumimoji="1"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推進本部会議</a:t>
            </a:r>
            <a:endParaRPr kumimoji="1" lang="en-US" altLang="ja-JP"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（全７回</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63" name="正方形/長方形 62"/>
          <p:cNvSpPr/>
          <p:nvPr/>
        </p:nvSpPr>
        <p:spPr>
          <a:xfrm>
            <a:off x="2545711" y="6271067"/>
            <a:ext cx="1141123"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消防</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学校</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一体的</a:t>
            </a:r>
            <a:r>
              <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運用</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3" name="正方形/長方形 72"/>
          <p:cNvSpPr/>
          <p:nvPr/>
        </p:nvSpPr>
        <p:spPr>
          <a:xfrm>
            <a:off x="3212729" y="5147628"/>
            <a:ext cx="888876"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◎府営</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住宅</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市</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移管</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2" name="正方形/長方形 91"/>
          <p:cNvSpPr/>
          <p:nvPr/>
        </p:nvSpPr>
        <p:spPr>
          <a:xfrm>
            <a:off x="4559854" y="6186187"/>
            <a:ext cx="997302" cy="611312"/>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9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地方衛生</a:t>
            </a:r>
            <a:endParaRPr kumimoji="1" lang="en-US" altLang="ja-JP" sz="9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9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研究所統合</a:t>
            </a:r>
            <a:endParaRPr kumimoji="1" lang="en-US" altLang="ja-JP" sz="9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8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（大阪健康</a:t>
            </a:r>
            <a:endParaRPr kumimoji="1" lang="en-US" altLang="ja-JP" sz="8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8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安全基盤研究所）</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3" name="正方形/長方形 92"/>
          <p:cNvSpPr/>
          <p:nvPr/>
        </p:nvSpPr>
        <p:spPr>
          <a:xfrm>
            <a:off x="5292161" y="5645857"/>
            <a:ext cx="951705"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◎住吉母子</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医療</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15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供用開始</a:t>
            </a:r>
            <a:endParaRPr kumimoji="1" lang="ja-JP" altLang="en-US" sz="1000" b="0" i="0" u="none" strike="noStrike" kern="1200" cap="none" spc="-15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4" name="正方形/長方形 93"/>
          <p:cNvSpPr/>
          <p:nvPr/>
        </p:nvSpPr>
        <p:spPr>
          <a:xfrm>
            <a:off x="5253357" y="4775501"/>
            <a:ext cx="728784"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地下鉄</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民営化</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5" name="正方形/長方形 94"/>
          <p:cNvSpPr/>
          <p:nvPr/>
        </p:nvSpPr>
        <p:spPr>
          <a:xfrm>
            <a:off x="2549650" y="5632227"/>
            <a:ext cx="843475"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●市民病院</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独法化</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6" name="正方形/長方形 95"/>
          <p:cNvSpPr/>
          <p:nvPr/>
        </p:nvSpPr>
        <p:spPr>
          <a:xfrm>
            <a:off x="3214969" y="5600992"/>
            <a:ext cx="832274" cy="688256"/>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ごみ</a:t>
            </a:r>
            <a:r>
              <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焼却</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一部事務</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組合事業</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prstClr val="black"/>
                </a:solidFill>
                <a:latin typeface="Meiryo UI" pitchFamily="50" charset="-128"/>
                <a:ea typeface="Meiryo UI" pitchFamily="50" charset="-128"/>
                <a:cs typeface="Meiryo UI" pitchFamily="50" charset="-128"/>
              </a:rPr>
              <a:t> </a:t>
            </a:r>
            <a:r>
              <a:rPr kumimoji="1"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開始</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7" name="正方形/長方形 96"/>
          <p:cNvSpPr/>
          <p:nvPr/>
        </p:nvSpPr>
        <p:spPr>
          <a:xfrm>
            <a:off x="3906321" y="5858773"/>
            <a:ext cx="991898"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ｸﾘｱｳｫｰﾀｰ</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OSAKA</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設立</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8" name="角丸四角形 97"/>
          <p:cNvSpPr/>
          <p:nvPr/>
        </p:nvSpPr>
        <p:spPr>
          <a:xfrm>
            <a:off x="570140" y="4042848"/>
            <a:ext cx="576263" cy="27258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vert="eaVert"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都市インフラ</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9" name="正方形/長方形 98"/>
          <p:cNvSpPr/>
          <p:nvPr/>
        </p:nvSpPr>
        <p:spPr>
          <a:xfrm>
            <a:off x="2536473" y="4022192"/>
            <a:ext cx="1150361"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うめ</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きた</a:t>
            </a:r>
            <a:r>
              <a:rPr kumimoji="1" lang="ja-JP" altLang="en-US" sz="1000" b="1" dirty="0">
                <a:solidFill>
                  <a:prstClr val="black"/>
                </a:solidFill>
                <a:latin typeface="Meiryo UI" pitchFamily="50" charset="-128"/>
                <a:ea typeface="Meiryo UI" pitchFamily="50" charset="-128"/>
                <a:cs typeface="Meiryo UI" pitchFamily="50" charset="-128"/>
              </a:rPr>
              <a:t>２</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期区域</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まちづくり方針</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00" name="正方形/長方形 99"/>
          <p:cNvSpPr/>
          <p:nvPr/>
        </p:nvSpPr>
        <p:spPr>
          <a:xfrm>
            <a:off x="2536474" y="4406687"/>
            <a:ext cx="1011182"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◎防潮堤</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液状化対策</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01" name="正方形/長方形 100"/>
          <p:cNvSpPr/>
          <p:nvPr/>
        </p:nvSpPr>
        <p:spPr>
          <a:xfrm>
            <a:off x="4566546" y="5591759"/>
            <a:ext cx="994065"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●家庭</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系</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ごみ</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収集輸送</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改革</a:t>
            </a: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ﾌﾟﾗﾝ</a:t>
            </a:r>
            <a:endPar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02" name="正方形/長方形 101"/>
          <p:cNvSpPr/>
          <p:nvPr/>
        </p:nvSpPr>
        <p:spPr>
          <a:xfrm>
            <a:off x="5253357" y="5139760"/>
            <a:ext cx="728784"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●ﾊﾞｽ</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民営化</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3" name="正方形/長方形 102"/>
          <p:cNvSpPr/>
          <p:nvPr/>
        </p:nvSpPr>
        <p:spPr>
          <a:xfrm>
            <a:off x="5255476" y="6291070"/>
            <a:ext cx="978866"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消防広域化</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推進計画</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4" name="正方形/長方形 103"/>
          <p:cNvSpPr/>
          <p:nvPr/>
        </p:nvSpPr>
        <p:spPr>
          <a:xfrm>
            <a:off x="5933892" y="4027441"/>
            <a:ext cx="912711"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なにわ</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筋線</a:t>
            </a:r>
            <a:endParaRPr kumimoji="1" lang="en-US" altLang="ja-JP"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事業化</a:t>
            </a:r>
            <a:endParaRPr kumimoji="1" lang="en-US" altLang="ja-JP"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05" name="正方形/長方形 104"/>
          <p:cNvSpPr/>
          <p:nvPr/>
        </p:nvSpPr>
        <p:spPr>
          <a:xfrm>
            <a:off x="5940491" y="5036319"/>
            <a:ext cx="1089461"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府内一水道</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に向けたあり方</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検討報告書</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6" name="正方形/長方形 105"/>
          <p:cNvSpPr/>
          <p:nvPr/>
        </p:nvSpPr>
        <p:spPr>
          <a:xfrm>
            <a:off x="6599849" y="4241253"/>
            <a:ext cx="1280034"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大阪城</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東部地区の</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prstClr val="black"/>
                </a:solidFill>
                <a:latin typeface="Meiryo UI" pitchFamily="50" charset="-128"/>
                <a:ea typeface="Meiryo UI" pitchFamily="50" charset="-128"/>
                <a:cs typeface="Meiryo UI" pitchFamily="50" charset="-128"/>
              </a:rPr>
              <a:t>　</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まちづくりの方向性</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07" name="正方形/長方形 106"/>
          <p:cNvSpPr/>
          <p:nvPr/>
        </p:nvSpPr>
        <p:spPr>
          <a:xfrm>
            <a:off x="7283544" y="5742431"/>
            <a:ext cx="1089461"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下水道</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ﾋﾞｼﾞｮﾝ</a:t>
            </a:r>
            <a:endPar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08" name="正方形/長方形 107"/>
          <p:cNvSpPr/>
          <p:nvPr/>
        </p:nvSpPr>
        <p:spPr>
          <a:xfrm>
            <a:off x="7958397" y="4043055"/>
            <a:ext cx="965169" cy="1149921"/>
          </a:xfrm>
          <a:prstGeom prst="rect">
            <a:avLst/>
          </a:prstGeom>
        </p:spPr>
        <p:txBody>
          <a:bodyPr wrap="square" lIns="36000" tIns="36000" rIns="36000" bIns="36000">
            <a:spAutoFit/>
          </a:bodyPr>
          <a:lstStyle/>
          <a:p>
            <a:pPr lvl="0" defTabSz="914400">
              <a:defRPr/>
            </a:pPr>
            <a:r>
              <a:rPr kumimoji="1" lang="ja-JP" altLang="en-US" sz="1000" b="1" dirty="0">
                <a:latin typeface="Meiryo UI" pitchFamily="50" charset="-128"/>
                <a:ea typeface="Meiryo UI" pitchFamily="50" charset="-128"/>
                <a:cs typeface="Meiryo UI" pitchFamily="50" charset="-128"/>
              </a:rPr>
              <a:t>◎新大阪駅</a:t>
            </a:r>
            <a:endParaRPr kumimoji="1" lang="en-US" altLang="ja-JP" sz="1000" b="1" dirty="0">
              <a:latin typeface="Meiryo UI" pitchFamily="50" charset="-128"/>
              <a:ea typeface="Meiryo UI" pitchFamily="50" charset="-128"/>
              <a:cs typeface="Meiryo UI" pitchFamily="50" charset="-128"/>
            </a:endParaRPr>
          </a:p>
          <a:p>
            <a:pPr lvl="0" defTabSz="914400">
              <a:defRPr/>
            </a:pPr>
            <a:r>
              <a:rPr kumimoji="1" lang="en-US" altLang="ja-JP" sz="1000" b="1" dirty="0">
                <a:latin typeface="Meiryo UI" pitchFamily="50" charset="-128"/>
                <a:ea typeface="Meiryo UI" pitchFamily="50" charset="-128"/>
                <a:cs typeface="Meiryo UI" pitchFamily="50" charset="-128"/>
              </a:rPr>
              <a:t>   </a:t>
            </a:r>
            <a:r>
              <a:rPr kumimoji="1" lang="ja-JP" altLang="en-US" sz="1000" b="1" dirty="0">
                <a:latin typeface="Meiryo UI" pitchFamily="50" charset="-128"/>
                <a:ea typeface="Meiryo UI" pitchFamily="50" charset="-128"/>
                <a:cs typeface="Meiryo UI" pitchFamily="50" charset="-128"/>
              </a:rPr>
              <a:t>周辺</a:t>
            </a:r>
            <a:r>
              <a:rPr kumimoji="1" lang="ja-JP" altLang="en-US" sz="1000" b="1" dirty="0" smtClean="0">
                <a:latin typeface="Meiryo UI" pitchFamily="50" charset="-128"/>
                <a:ea typeface="Meiryo UI" pitchFamily="50" charset="-128"/>
                <a:cs typeface="Meiryo UI" pitchFamily="50" charset="-128"/>
              </a:rPr>
              <a:t>地域</a:t>
            </a:r>
            <a:endParaRPr kumimoji="1" lang="en-US" altLang="ja-JP" sz="1000" b="1" dirty="0" smtClean="0">
              <a:latin typeface="Meiryo UI" pitchFamily="50" charset="-128"/>
              <a:ea typeface="Meiryo UI" pitchFamily="50" charset="-128"/>
              <a:cs typeface="Meiryo UI" pitchFamily="50" charset="-128"/>
            </a:endParaRPr>
          </a:p>
          <a:p>
            <a:pPr lvl="0" defTabSz="914400">
              <a:defRPr/>
            </a:pPr>
            <a:r>
              <a:rPr kumimoji="1" lang="ja-JP" altLang="en-US" sz="1000" b="1" dirty="0">
                <a:latin typeface="Meiryo UI" pitchFamily="50" charset="-128"/>
                <a:ea typeface="Meiryo UI" pitchFamily="50" charset="-128"/>
                <a:cs typeface="Meiryo UI" pitchFamily="50" charset="-128"/>
              </a:rPr>
              <a:t> </a:t>
            </a:r>
            <a:r>
              <a:rPr kumimoji="1" lang="ja-JP" altLang="en-US" sz="1000" b="1" dirty="0" smtClean="0">
                <a:latin typeface="Meiryo UI" pitchFamily="50" charset="-128"/>
                <a:ea typeface="Meiryo UI" pitchFamily="50" charset="-128"/>
                <a:cs typeface="Meiryo UI" pitchFamily="50" charset="-128"/>
              </a:rPr>
              <a:t>  都市再生</a:t>
            </a:r>
            <a:endParaRPr kumimoji="1" lang="en-US" altLang="ja-JP" sz="1000" b="1" dirty="0" smtClean="0">
              <a:latin typeface="Meiryo UI" pitchFamily="50" charset="-128"/>
              <a:ea typeface="Meiryo UI" pitchFamily="50" charset="-128"/>
              <a:cs typeface="Meiryo UI" pitchFamily="50" charset="-128"/>
            </a:endParaRPr>
          </a:p>
          <a:p>
            <a:pPr lvl="0" defTabSz="914400">
              <a:defRPr/>
            </a:pPr>
            <a:r>
              <a:rPr kumimoji="1" lang="en-US" altLang="ja-JP" sz="1000" b="1" dirty="0">
                <a:latin typeface="Meiryo UI" pitchFamily="50" charset="-128"/>
                <a:ea typeface="Meiryo UI" pitchFamily="50" charset="-128"/>
                <a:cs typeface="Meiryo UI" pitchFamily="50" charset="-128"/>
              </a:rPr>
              <a:t> </a:t>
            </a:r>
            <a:r>
              <a:rPr kumimoji="1" lang="en-US" altLang="ja-JP" sz="1000" b="1" dirty="0" smtClean="0">
                <a:latin typeface="Meiryo UI" pitchFamily="50" charset="-128"/>
                <a:ea typeface="Meiryo UI" pitchFamily="50" charset="-128"/>
                <a:cs typeface="Meiryo UI" pitchFamily="50" charset="-128"/>
              </a:rPr>
              <a:t>  </a:t>
            </a:r>
            <a:r>
              <a:rPr kumimoji="1" lang="ja-JP" altLang="en-US" sz="1000" b="1" dirty="0" smtClean="0">
                <a:latin typeface="Meiryo UI" pitchFamily="50" charset="-128"/>
                <a:ea typeface="Meiryo UI" pitchFamily="50" charset="-128"/>
                <a:cs typeface="Meiryo UI" pitchFamily="50" charset="-128"/>
              </a:rPr>
              <a:t>緊急</a:t>
            </a:r>
            <a:r>
              <a:rPr kumimoji="1" lang="ja-JP" altLang="en-US" sz="1000" b="1" dirty="0">
                <a:latin typeface="Meiryo UI" pitchFamily="50" charset="-128"/>
                <a:ea typeface="Meiryo UI" pitchFamily="50" charset="-128"/>
                <a:cs typeface="Meiryo UI" pitchFamily="50" charset="-128"/>
              </a:rPr>
              <a:t>整備</a:t>
            </a:r>
            <a:endParaRPr kumimoji="1" lang="en-US" altLang="ja-JP" sz="1000" b="1" dirty="0">
              <a:latin typeface="Meiryo UI" pitchFamily="50" charset="-128"/>
              <a:ea typeface="Meiryo UI" pitchFamily="50" charset="-128"/>
              <a:cs typeface="Meiryo UI" pitchFamily="50" charset="-128"/>
            </a:endParaRPr>
          </a:p>
          <a:p>
            <a:pPr lvl="0" defTabSz="914400">
              <a:defRPr/>
            </a:pPr>
            <a:r>
              <a:rPr kumimoji="1" lang="ja-JP" altLang="en-US" sz="1000" b="1" dirty="0">
                <a:latin typeface="Meiryo UI" pitchFamily="50" charset="-128"/>
                <a:ea typeface="Meiryo UI" pitchFamily="50" charset="-128"/>
                <a:cs typeface="Meiryo UI" pitchFamily="50" charset="-128"/>
              </a:rPr>
              <a:t>　 </a:t>
            </a:r>
            <a:r>
              <a:rPr kumimoji="1" lang="ja-JP" altLang="en-US" sz="1000" b="1" dirty="0" smtClean="0">
                <a:latin typeface="Meiryo UI" pitchFamily="50" charset="-128"/>
                <a:ea typeface="Meiryo UI" pitchFamily="50" charset="-128"/>
                <a:cs typeface="Meiryo UI" pitchFamily="50" charset="-128"/>
              </a:rPr>
              <a:t>地域</a:t>
            </a:r>
            <a:endParaRPr kumimoji="1" lang="en-US" altLang="ja-JP" sz="1000" b="1" dirty="0" smtClean="0">
              <a:latin typeface="Meiryo UI" pitchFamily="50" charset="-128"/>
              <a:ea typeface="Meiryo UI" pitchFamily="50" charset="-128"/>
              <a:cs typeface="Meiryo UI" pitchFamily="50" charset="-128"/>
            </a:endParaRPr>
          </a:p>
          <a:p>
            <a:pPr lvl="0" defTabSz="914400">
              <a:defRPr/>
            </a:pPr>
            <a:r>
              <a:rPr kumimoji="1" lang="en-US" altLang="ja-JP" sz="1000" b="1" dirty="0">
                <a:latin typeface="Meiryo UI" pitchFamily="50" charset="-128"/>
                <a:ea typeface="Meiryo UI" pitchFamily="50" charset="-128"/>
                <a:cs typeface="Meiryo UI" pitchFamily="50" charset="-128"/>
              </a:rPr>
              <a:t> </a:t>
            </a:r>
            <a:r>
              <a:rPr kumimoji="1" lang="en-US" altLang="ja-JP" sz="1000" b="1" dirty="0" smtClean="0">
                <a:latin typeface="Meiryo UI" pitchFamily="50" charset="-128"/>
                <a:ea typeface="Meiryo UI" pitchFamily="50" charset="-128"/>
                <a:cs typeface="Meiryo UI" pitchFamily="50" charset="-128"/>
              </a:rPr>
              <a:t>  </a:t>
            </a:r>
            <a:r>
              <a:rPr kumimoji="1" lang="ja-JP" altLang="en-US" sz="1000" b="1" dirty="0" smtClean="0">
                <a:latin typeface="Meiryo UI" pitchFamily="50" charset="-128"/>
                <a:ea typeface="Meiryo UI" pitchFamily="50" charset="-128"/>
                <a:cs typeface="Meiryo UI" pitchFamily="50" charset="-128"/>
              </a:rPr>
              <a:t>まちづくり</a:t>
            </a:r>
            <a:endParaRPr kumimoji="1" lang="en-US" altLang="ja-JP" sz="1000" b="1" dirty="0">
              <a:latin typeface="Meiryo UI" pitchFamily="50" charset="-128"/>
              <a:ea typeface="Meiryo UI" pitchFamily="50" charset="-128"/>
              <a:cs typeface="Meiryo UI" pitchFamily="50" charset="-128"/>
            </a:endParaRPr>
          </a:p>
          <a:p>
            <a:pPr lvl="0" defTabSz="914400">
              <a:defRPr/>
            </a:pPr>
            <a:r>
              <a:rPr kumimoji="1" lang="ja-JP" altLang="en-US" sz="1000" b="1" dirty="0">
                <a:latin typeface="Meiryo UI" pitchFamily="50" charset="-128"/>
                <a:ea typeface="Meiryo UI" pitchFamily="50" charset="-128"/>
                <a:cs typeface="Meiryo UI" pitchFamily="50" charset="-128"/>
              </a:rPr>
              <a:t>　 </a:t>
            </a:r>
            <a:r>
              <a:rPr kumimoji="1" lang="ja-JP" altLang="en-US" sz="1000" b="1" dirty="0" smtClean="0">
                <a:latin typeface="Meiryo UI" pitchFamily="50" charset="-128"/>
                <a:ea typeface="Meiryo UI" pitchFamily="50" charset="-128"/>
                <a:cs typeface="Meiryo UI" pitchFamily="50" charset="-128"/>
              </a:rPr>
              <a:t>方針</a:t>
            </a:r>
            <a:r>
              <a:rPr kumimoji="1" lang="en-US" altLang="ja-JP" sz="1000" b="1" dirty="0" smtClean="0">
                <a:latin typeface="Meiryo UI" pitchFamily="50" charset="-128"/>
                <a:ea typeface="Meiryo UI" pitchFamily="50" charset="-128"/>
                <a:cs typeface="Meiryo UI" pitchFamily="50" charset="-128"/>
              </a:rPr>
              <a:t>2022</a:t>
            </a:r>
            <a:endParaRPr kumimoji="1" lang="en-US" altLang="ja-JP" sz="1000" b="1" dirty="0">
              <a:latin typeface="Meiryo UI" pitchFamily="50" charset="-128"/>
              <a:ea typeface="Meiryo UI" pitchFamily="50" charset="-128"/>
              <a:cs typeface="Meiryo UI" pitchFamily="50" charset="-128"/>
            </a:endParaRPr>
          </a:p>
        </p:txBody>
      </p:sp>
      <p:sp>
        <p:nvSpPr>
          <p:cNvPr id="109" name="正方形/長方形 108"/>
          <p:cNvSpPr/>
          <p:nvPr/>
        </p:nvSpPr>
        <p:spPr>
          <a:xfrm>
            <a:off x="4566484" y="4022558"/>
            <a:ext cx="1179360"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淀川左岸</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線</a:t>
            </a:r>
            <a:endParaRPr kumimoji="1" lang="en-US" altLang="ja-JP"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延伸部事業化</a:t>
            </a:r>
            <a:endParaRPr kumimoji="1" lang="en-US" altLang="ja-JP"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10" name="正方形/長方形 109"/>
          <p:cNvSpPr/>
          <p:nvPr/>
        </p:nvSpPr>
        <p:spPr>
          <a:xfrm>
            <a:off x="7273784" y="4581326"/>
            <a:ext cx="1089461"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◎大阪都市</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計画局</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1" name="正方形/長方形 110"/>
          <p:cNvSpPr/>
          <p:nvPr/>
        </p:nvSpPr>
        <p:spPr>
          <a:xfrm>
            <a:off x="6599849" y="4583406"/>
            <a:ext cx="815041"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港湾局</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2" name="正方形/長方形 111"/>
          <p:cNvSpPr/>
          <p:nvPr/>
        </p:nvSpPr>
        <p:spPr>
          <a:xfrm>
            <a:off x="4567176" y="4435304"/>
            <a:ext cx="1179360"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夢</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洲まちづくり</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構想</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13" name="正方形/長方形 112"/>
          <p:cNvSpPr/>
          <p:nvPr/>
        </p:nvSpPr>
        <p:spPr>
          <a:xfrm>
            <a:off x="5927660" y="5597913"/>
            <a:ext cx="1247116"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●家庭</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系</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ごみ</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収集輸送</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改革ﾌﾟﾗﾝ</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2.0</a:t>
            </a:r>
          </a:p>
        </p:txBody>
      </p:sp>
      <p:sp>
        <p:nvSpPr>
          <p:cNvPr id="114" name="正方形/長方形 113"/>
          <p:cNvSpPr/>
          <p:nvPr/>
        </p:nvSpPr>
        <p:spPr>
          <a:xfrm>
            <a:off x="7966659" y="5704489"/>
            <a:ext cx="968391"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水道基幹</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管路</a:t>
            </a:r>
            <a:r>
              <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PFI</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実施方針</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5" name="正方形/長方形 114"/>
          <p:cNvSpPr/>
          <p:nvPr/>
        </p:nvSpPr>
        <p:spPr>
          <a:xfrm>
            <a:off x="7283545" y="6056291"/>
            <a:ext cx="1089461" cy="688256"/>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下水道汚泥</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処理施設</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PFI</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実施</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方針</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6" name="正方形/長方形 115"/>
          <p:cNvSpPr/>
          <p:nvPr/>
        </p:nvSpPr>
        <p:spPr>
          <a:xfrm>
            <a:off x="7957356" y="5172614"/>
            <a:ext cx="802733"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工業用</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水道</a:t>
            </a:r>
            <a:r>
              <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PFI</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実施</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7" name="正方形/長方形 116"/>
          <p:cNvSpPr/>
          <p:nvPr/>
        </p:nvSpPr>
        <p:spPr>
          <a:xfrm>
            <a:off x="1189883" y="5683026"/>
            <a:ext cx="1377934" cy="1051996"/>
          </a:xfrm>
          <a:prstGeom prst="rect">
            <a:avLst/>
          </a:prstGeom>
          <a:solidFill>
            <a:schemeClr val="bg1"/>
          </a:solidFill>
          <a:ln>
            <a:solidFill>
              <a:schemeClr val="tx1"/>
            </a:solidFill>
            <a:prstDash val="sysDot"/>
          </a:ln>
        </p:spPr>
        <p:txBody>
          <a:bodyPr wrap="square" lIns="33231" tIns="33231" rIns="33231" bIns="33231"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凡例</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下線</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現行ﾋﾞｼﾞｮﾝの機能面の</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取組み</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太字</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現行</a:t>
            </a:r>
            <a:r>
              <a:rPr kumimoji="1" lang="ja-JP" altLang="en-US" sz="800" dirty="0">
                <a:solidFill>
                  <a:prstClr val="black"/>
                </a:solidFill>
                <a:latin typeface="Meiryo UI" pitchFamily="50" charset="-128"/>
                <a:ea typeface="Meiryo UI" pitchFamily="50" charset="-128"/>
                <a:cs typeface="Meiryo UI" pitchFamily="50" charset="-128"/>
              </a:rPr>
              <a:t>ﾋﾞｼﾞｮﾝ</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の経済成長</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面の</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取組み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の取組</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●：市</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の取組</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市の取組</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8" name="正方形/長方形 117"/>
          <p:cNvSpPr/>
          <p:nvPr/>
        </p:nvSpPr>
        <p:spPr>
          <a:xfrm>
            <a:off x="8257242" y="2961234"/>
            <a:ext cx="710995"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（年度）</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4" name="テキスト ボックス 63"/>
          <p:cNvSpPr txBox="1"/>
          <p:nvPr/>
        </p:nvSpPr>
        <p:spPr>
          <a:xfrm>
            <a:off x="0" y="42344"/>
            <a:ext cx="9906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府市</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一体</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の取組</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5" name="テキスト ボックス 64"/>
          <p:cNvSpPr txBox="1"/>
          <p:nvPr/>
        </p:nvSpPr>
        <p:spPr>
          <a:xfrm>
            <a:off x="-211460" y="420753"/>
            <a:ext cx="9668968" cy="2451953"/>
          </a:xfrm>
          <a:prstGeom prst="rect">
            <a:avLst/>
          </a:prstGeom>
          <a:noFill/>
        </p:spPr>
        <p:txBody>
          <a:bodyPr wrap="square" lIns="720000" rIns="720000" rtlCol="0">
            <a:spAutoFit/>
          </a:bodyPr>
          <a:lstStyle/>
          <a:p>
            <a:pPr marL="285750" indent="-285750">
              <a:lnSpc>
                <a:spcPts val="1600"/>
              </a:lnSpc>
              <a:spcBef>
                <a:spcPts val="1200"/>
              </a:spcBef>
              <a:buFont typeface="BIZ UDゴシック" panose="020B0400000000000000" pitchFamily="49" charset="-128"/>
              <a:buChar char="○"/>
            </a:pPr>
            <a:r>
              <a:rPr kumimoji="1" lang="ja-JP" altLang="en-US" sz="1400" dirty="0">
                <a:latin typeface="BIZ UDゴシック" panose="020B0400000000000000" pitchFamily="49" charset="-128"/>
                <a:ea typeface="BIZ UDゴシック" panose="020B0400000000000000" pitchFamily="49" charset="-128"/>
              </a:rPr>
              <a:t> 過去の大阪は、大阪府市の連携が不十分であったことにより、二重行政や二元的な政策の実施など、大阪全体を見たサービスの最適化が図られずにいた。</a:t>
            </a:r>
            <a:endParaRPr kumimoji="1" lang="en-US" altLang="ja-JP" sz="1400" dirty="0">
              <a:latin typeface="BIZ UDゴシック" panose="020B0400000000000000" pitchFamily="49" charset="-128"/>
              <a:ea typeface="BIZ UDゴシック" panose="020B0400000000000000" pitchFamily="49" charset="-128"/>
            </a:endParaRPr>
          </a:p>
          <a:p>
            <a:pPr marL="285750" indent="-285750">
              <a:lnSpc>
                <a:spcPts val="1600"/>
              </a:lnSpc>
              <a:spcBef>
                <a:spcPts val="1200"/>
              </a:spcBef>
              <a:buFont typeface="BIZ UDゴシック" panose="020B0400000000000000" pitchFamily="49" charset="-128"/>
              <a:buChar char="○"/>
            </a:pPr>
            <a:r>
              <a:rPr kumimoji="1" lang="ja-JP" altLang="en-US" sz="1400" dirty="0">
                <a:latin typeface="BIZ UDゴシック" panose="020B0400000000000000" pitchFamily="49" charset="-128"/>
                <a:ea typeface="BIZ UDゴシック" panose="020B0400000000000000" pitchFamily="49" charset="-128"/>
              </a:rPr>
              <a:t> 近年は、知事と大阪市長をトップとする「副首都推進本部会議</a:t>
            </a:r>
            <a:r>
              <a:rPr kumimoji="1" lang="ja-JP" altLang="en-US" sz="1000" dirty="0">
                <a:latin typeface="BIZ UDゴシック" panose="020B0400000000000000" pitchFamily="49" charset="-128"/>
                <a:ea typeface="BIZ UDゴシック" panose="020B0400000000000000" pitchFamily="49" charset="-128"/>
              </a:rPr>
              <a:t>（</a:t>
            </a:r>
            <a:r>
              <a:rPr kumimoji="1" lang="en-US" altLang="ja-JP" sz="1000" dirty="0">
                <a:latin typeface="BIZ UDゴシック" panose="020B0400000000000000" pitchFamily="49" charset="-128"/>
                <a:ea typeface="BIZ UDゴシック" panose="020B0400000000000000" pitchFamily="49" charset="-128"/>
              </a:rPr>
              <a:t>2014</a:t>
            </a:r>
            <a:r>
              <a:rPr kumimoji="1" lang="ja-JP" altLang="en-US" sz="1000" dirty="0">
                <a:latin typeface="BIZ UDゴシック" panose="020B0400000000000000" pitchFamily="49" charset="-128"/>
                <a:ea typeface="BIZ UDゴシック" panose="020B0400000000000000" pitchFamily="49" charset="-128"/>
              </a:rPr>
              <a:t>年までは府市統合</a:t>
            </a:r>
            <a:r>
              <a:rPr kumimoji="1" lang="ja-JP" altLang="en-US" sz="1000" dirty="0" smtClean="0">
                <a:latin typeface="BIZ UDゴシック" panose="020B0400000000000000" pitchFamily="49" charset="-128"/>
                <a:ea typeface="BIZ UDゴシック" panose="020B0400000000000000" pitchFamily="49" charset="-128"/>
              </a:rPr>
              <a:t>本部</a:t>
            </a:r>
            <a:r>
              <a:rPr kumimoji="1" lang="en-US" altLang="ja-JP" sz="1000" dirty="0" smtClean="0">
                <a:latin typeface="BIZ UDゴシック" panose="020B0400000000000000" pitchFamily="49" charset="-128"/>
                <a:ea typeface="BIZ UDゴシック" panose="020B0400000000000000" pitchFamily="49" charset="-128"/>
              </a:rPr>
              <a:t>)</a:t>
            </a:r>
            <a:r>
              <a:rPr kumimoji="1" lang="ja-JP" altLang="en-US" sz="1400" dirty="0" smtClean="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のもと、副首都ビジョンを中心に、スピード感をもって成長に向けた</a:t>
            </a:r>
            <a:r>
              <a:rPr kumimoji="1" lang="ja-JP" altLang="en-US" sz="1400" dirty="0" smtClean="0">
                <a:latin typeface="BIZ UDゴシック" panose="020B0400000000000000" pitchFamily="49" charset="-128"/>
                <a:ea typeface="BIZ UDゴシック" panose="020B0400000000000000" pitchFamily="49" charset="-128"/>
              </a:rPr>
              <a:t>取組み（交通網の整備など）を</a:t>
            </a:r>
            <a:r>
              <a:rPr kumimoji="1" lang="ja-JP" altLang="en-US" sz="1400" dirty="0">
                <a:latin typeface="BIZ UDゴシック" panose="020B0400000000000000" pitchFamily="49" charset="-128"/>
                <a:ea typeface="BIZ UDゴシック" panose="020B0400000000000000" pitchFamily="49" charset="-128"/>
              </a:rPr>
              <a:t>推進。府市それぞれの機関統合や民営化など、都市機能を</a:t>
            </a:r>
            <a:r>
              <a:rPr kumimoji="1" lang="ja-JP" altLang="en-US" sz="1400" dirty="0" smtClean="0">
                <a:latin typeface="BIZ UDゴシック" panose="020B0400000000000000" pitchFamily="49" charset="-128"/>
                <a:ea typeface="BIZ UDゴシック" panose="020B0400000000000000" pitchFamily="49" charset="-128"/>
              </a:rPr>
              <a:t>高める改革</a:t>
            </a:r>
            <a:r>
              <a:rPr kumimoji="1" lang="ja-JP" altLang="en-US" sz="1400" dirty="0">
                <a:latin typeface="BIZ UDゴシック" panose="020B0400000000000000" pitchFamily="49" charset="-128"/>
                <a:ea typeface="BIZ UDゴシック" panose="020B0400000000000000" pitchFamily="49" charset="-128"/>
              </a:rPr>
              <a:t>にも戦略的に取り組んできた。</a:t>
            </a:r>
            <a:endParaRPr kumimoji="1" lang="en-US" altLang="ja-JP" sz="1400" dirty="0">
              <a:latin typeface="BIZ UDゴシック" panose="020B0400000000000000" pitchFamily="49" charset="-128"/>
              <a:ea typeface="BIZ UDゴシック" panose="020B0400000000000000" pitchFamily="49" charset="-128"/>
            </a:endParaRPr>
          </a:p>
          <a:p>
            <a:pPr marL="285750" indent="-285750">
              <a:lnSpc>
                <a:spcPts val="1600"/>
              </a:lnSpc>
              <a:spcBef>
                <a:spcPts val="1200"/>
              </a:spcBef>
              <a:buFont typeface="BIZ UDゴシック" panose="020B0400000000000000" pitchFamily="49" charset="-128"/>
              <a:buChar char="○"/>
            </a:pPr>
            <a:r>
              <a:rPr kumimoji="1" lang="en-US" altLang="ja-JP" sz="1400" dirty="0">
                <a:latin typeface="BIZ UDゴシック" panose="020B0400000000000000" pitchFamily="49" charset="-128"/>
                <a:ea typeface="BIZ UDゴシック" panose="020B0400000000000000" pitchFamily="49" charset="-128"/>
              </a:rPr>
              <a:t> </a:t>
            </a:r>
            <a:r>
              <a:rPr kumimoji="1" lang="ja-JP" altLang="en-US" sz="1400" dirty="0">
                <a:latin typeface="BIZ UDゴシック" panose="020B0400000000000000" pitchFamily="49" charset="-128"/>
                <a:ea typeface="BIZ UDゴシック" panose="020B0400000000000000" pitchFamily="49" charset="-128"/>
              </a:rPr>
              <a:t>制度面では、府内市町村の基礎自治機能や広域機能の充実に取り組んできたほか、大都市制度改革（いわゆる大阪都構想）に関しては、特別区の設置に関する二度目の住民投票が行われ、その結果は否決となった。その後</a:t>
            </a:r>
            <a:r>
              <a:rPr kumimoji="1" lang="ja-JP" altLang="en-US" sz="1400" dirty="0" smtClean="0">
                <a:latin typeface="BIZ UDゴシック" panose="020B0400000000000000" pitchFamily="49" charset="-128"/>
                <a:ea typeface="BIZ UDゴシック" panose="020B0400000000000000" pitchFamily="49" charset="-128"/>
              </a:rPr>
              <a:t>、大阪市の存続を前提に、</a:t>
            </a:r>
            <a:r>
              <a:rPr kumimoji="1" lang="ja-JP" altLang="en-US" sz="1400" dirty="0">
                <a:latin typeface="BIZ UDゴシック" panose="020B0400000000000000" pitchFamily="49" charset="-128"/>
                <a:ea typeface="BIZ UDゴシック" panose="020B0400000000000000" pitchFamily="49" charset="-128"/>
              </a:rPr>
              <a:t>府市連携をより強固なものとするために「府市一体条例」を制定。大阪市が担っている基礎自治に関しては、これまでに区長の権限と裁量を拡大。総合区については、制度案が取りまとめられたが、その後は議論は進んでいない。</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66" name="正方形/長方形 65"/>
          <p:cNvSpPr/>
          <p:nvPr/>
        </p:nvSpPr>
        <p:spPr>
          <a:xfrm>
            <a:off x="327222" y="351785"/>
            <a:ext cx="8664378" cy="2556000"/>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67" name="テキスト ボックス 66"/>
          <p:cNvSpPr txBox="1"/>
          <p:nvPr/>
        </p:nvSpPr>
        <p:spPr>
          <a:xfrm>
            <a:off x="324810" y="2880404"/>
            <a:ext cx="323413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主な取組</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6" name="正方形/長方形 45"/>
          <p:cNvSpPr/>
          <p:nvPr/>
        </p:nvSpPr>
        <p:spPr>
          <a:xfrm>
            <a:off x="8659573" y="0"/>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５</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山形 46"/>
          <p:cNvSpPr/>
          <p:nvPr/>
        </p:nvSpPr>
        <p:spPr>
          <a:xfrm>
            <a:off x="7112292" y="3467341"/>
            <a:ext cx="316317" cy="507491"/>
          </a:xfrm>
          <a:prstGeom prst="chevron">
            <a:avLst>
              <a:gd name="adj" fmla="val 18901"/>
            </a:avLst>
          </a:prstGeom>
          <a:solidFill>
            <a:schemeClr val="bg1"/>
          </a:solidFill>
          <a:ln w="28575">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p:cNvSpPr txBox="1"/>
          <p:nvPr/>
        </p:nvSpPr>
        <p:spPr>
          <a:xfrm>
            <a:off x="7142830" y="3426705"/>
            <a:ext cx="281426" cy="5950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eaVert" wrap="square" lIns="63152" tIns="31577" rIns="63152" bIns="3157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条例化</a:t>
            </a:r>
            <a:endPar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5934075" y="4464713"/>
            <a:ext cx="783732"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a:t>
            </a:r>
            <a:r>
              <a:rPr kumimoji="1" lang="ja-JP" altLang="en-US" sz="1000" b="1"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夢</a:t>
            </a:r>
            <a:r>
              <a:rPr kumimoji="1" lang="ja-JP" altLang="en-US" sz="1000" b="1"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洲</a:t>
            </a:r>
            <a:endParaRPr kumimoji="1" lang="en-US" altLang="ja-JP" sz="1000" b="1"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Meiryo UI" pitchFamily="50" charset="-128"/>
                <a:ea typeface="Meiryo UI" pitchFamily="50" charset="-128"/>
                <a:cs typeface="Meiryo UI" pitchFamily="50" charset="-128"/>
              </a:rPr>
              <a:t>　</a:t>
            </a:r>
            <a:r>
              <a:rPr kumimoji="1" lang="ja-JP" altLang="en-US" sz="1000" b="1" dirty="0" smtClean="0">
                <a:latin typeface="Meiryo UI" pitchFamily="50" charset="-128"/>
                <a:ea typeface="Meiryo UI" pitchFamily="50" charset="-128"/>
                <a:cs typeface="Meiryo UI" pitchFamily="50" charset="-128"/>
              </a:rPr>
              <a:t> </a:t>
            </a:r>
            <a:r>
              <a:rPr kumimoji="1" lang="ja-JP" altLang="en-US" sz="1000" b="1"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まちづくり</a:t>
            </a:r>
            <a:endParaRPr kumimoji="1" lang="en-US" altLang="ja-JP" sz="1000" b="1"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  </a:t>
            </a:r>
            <a:r>
              <a:rPr kumimoji="1" lang="ja-JP" altLang="en-US" sz="1000" b="1" dirty="0">
                <a:latin typeface="Meiryo UI" pitchFamily="50" charset="-128"/>
                <a:ea typeface="Meiryo UI" pitchFamily="50" charset="-128"/>
                <a:cs typeface="Meiryo UI" pitchFamily="50" charset="-128"/>
              </a:rPr>
              <a:t>基本方針</a:t>
            </a:r>
            <a:endParaRPr kumimoji="1" lang="en-US" altLang="ja-JP" sz="1000" b="1"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endParaRPr>
          </a:p>
        </p:txBody>
      </p:sp>
      <p:sp>
        <p:nvSpPr>
          <p:cNvPr id="57" name="正方形/長方形 56"/>
          <p:cNvSpPr/>
          <p:nvPr/>
        </p:nvSpPr>
        <p:spPr>
          <a:xfrm>
            <a:off x="7287459" y="5393968"/>
            <a:ext cx="795293"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◎ﾊﾟｰｸ</a:t>
            </a:r>
            <a:endParaRPr kumimoji="1" lang="en-US" altLang="ja-JP"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itchFamily="50" charset="-128"/>
                <a:ea typeface="Meiryo UI" pitchFamily="50" charset="-128"/>
                <a:cs typeface="Meiryo UI" pitchFamily="50" charset="-128"/>
              </a:rPr>
              <a:t> </a:t>
            </a:r>
            <a:r>
              <a:rPr kumimoji="1" lang="ja-JP" altLang="en-US" sz="1000" dirty="0" smtClean="0">
                <a:latin typeface="Meiryo UI" pitchFamily="50" charset="-128"/>
                <a:ea typeface="Meiryo UI" pitchFamily="50" charset="-128"/>
                <a:cs typeface="Meiryo UI" pitchFamily="50" charset="-128"/>
              </a:rPr>
              <a:t>  ﾋﾞｼﾞｮﾝ</a:t>
            </a:r>
            <a:endPar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58" name="正方形/長方形 57"/>
          <p:cNvSpPr/>
          <p:nvPr/>
        </p:nvSpPr>
        <p:spPr>
          <a:xfrm>
            <a:off x="6716015" y="4916728"/>
            <a:ext cx="736346"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◎大阪</a:t>
            </a:r>
            <a:endParaRPr kumimoji="1" lang="en-US" altLang="ja-JP"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noProof="0" dirty="0" smtClean="0">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“みなと”</a:t>
            </a:r>
            <a:endParaRPr kumimoji="1" lang="en-US" altLang="ja-JP"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ﾋﾞｼﾞｮﾝ</a:t>
            </a:r>
            <a:endPar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21937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446903" y="238691"/>
          <a:ext cx="8457252" cy="6572964"/>
        </p:xfrm>
        <a:graphic>
          <a:graphicData uri="http://schemas.openxmlformats.org/drawingml/2006/table">
            <a:tbl>
              <a:tblPr firstRow="1" bandRow="1">
                <a:tableStyleId>{5940675A-B579-460E-94D1-54222C63F5DA}</a:tableStyleId>
              </a:tblPr>
              <a:tblGrid>
                <a:gridCol w="694137">
                  <a:extLst>
                    <a:ext uri="{9D8B030D-6E8A-4147-A177-3AD203B41FA5}">
                      <a16:colId xmlns:a16="http://schemas.microsoft.com/office/drawing/2014/main" val="20002"/>
                    </a:ext>
                  </a:extLst>
                </a:gridCol>
                <a:gridCol w="694137">
                  <a:extLst>
                    <a:ext uri="{9D8B030D-6E8A-4147-A177-3AD203B41FA5}">
                      <a16:colId xmlns:a16="http://schemas.microsoft.com/office/drawing/2014/main" val="1836971030"/>
                    </a:ext>
                  </a:extLst>
                </a:gridCol>
                <a:gridCol w="694137">
                  <a:extLst>
                    <a:ext uri="{9D8B030D-6E8A-4147-A177-3AD203B41FA5}">
                      <a16:colId xmlns:a16="http://schemas.microsoft.com/office/drawing/2014/main" val="2704456511"/>
                    </a:ext>
                  </a:extLst>
                </a:gridCol>
                <a:gridCol w="694137">
                  <a:extLst>
                    <a:ext uri="{9D8B030D-6E8A-4147-A177-3AD203B41FA5}">
                      <a16:colId xmlns:a16="http://schemas.microsoft.com/office/drawing/2014/main" val="20003"/>
                    </a:ext>
                  </a:extLst>
                </a:gridCol>
                <a:gridCol w="694137">
                  <a:extLst>
                    <a:ext uri="{9D8B030D-6E8A-4147-A177-3AD203B41FA5}">
                      <a16:colId xmlns:a16="http://schemas.microsoft.com/office/drawing/2014/main" val="20004"/>
                    </a:ext>
                  </a:extLst>
                </a:gridCol>
                <a:gridCol w="694137">
                  <a:extLst>
                    <a:ext uri="{9D8B030D-6E8A-4147-A177-3AD203B41FA5}">
                      <a16:colId xmlns:a16="http://schemas.microsoft.com/office/drawing/2014/main" val="20005"/>
                    </a:ext>
                  </a:extLst>
                </a:gridCol>
                <a:gridCol w="694137">
                  <a:extLst>
                    <a:ext uri="{9D8B030D-6E8A-4147-A177-3AD203B41FA5}">
                      <a16:colId xmlns:a16="http://schemas.microsoft.com/office/drawing/2014/main" val="20006"/>
                    </a:ext>
                  </a:extLst>
                </a:gridCol>
                <a:gridCol w="694137">
                  <a:extLst>
                    <a:ext uri="{9D8B030D-6E8A-4147-A177-3AD203B41FA5}">
                      <a16:colId xmlns:a16="http://schemas.microsoft.com/office/drawing/2014/main" val="20007"/>
                    </a:ext>
                  </a:extLst>
                </a:gridCol>
                <a:gridCol w="694137">
                  <a:extLst>
                    <a:ext uri="{9D8B030D-6E8A-4147-A177-3AD203B41FA5}">
                      <a16:colId xmlns:a16="http://schemas.microsoft.com/office/drawing/2014/main" val="20008"/>
                    </a:ext>
                  </a:extLst>
                </a:gridCol>
                <a:gridCol w="694137">
                  <a:extLst>
                    <a:ext uri="{9D8B030D-6E8A-4147-A177-3AD203B41FA5}">
                      <a16:colId xmlns:a16="http://schemas.microsoft.com/office/drawing/2014/main" val="2178822066"/>
                    </a:ext>
                  </a:extLst>
                </a:gridCol>
                <a:gridCol w="694137">
                  <a:extLst>
                    <a:ext uri="{9D8B030D-6E8A-4147-A177-3AD203B41FA5}">
                      <a16:colId xmlns:a16="http://schemas.microsoft.com/office/drawing/2014/main" val="1145852998"/>
                    </a:ext>
                  </a:extLst>
                </a:gridCol>
                <a:gridCol w="821745">
                  <a:extLst>
                    <a:ext uri="{9D8B030D-6E8A-4147-A177-3AD203B41FA5}">
                      <a16:colId xmlns:a16="http://schemas.microsoft.com/office/drawing/2014/main" val="365522010"/>
                    </a:ext>
                  </a:extLst>
                </a:gridCol>
              </a:tblGrid>
              <a:tr h="0">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120000">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9151755"/>
                  </a:ext>
                </a:extLst>
              </a:tr>
            </a:tbl>
          </a:graphicData>
        </a:graphic>
      </p:graphicFrame>
      <p:sp>
        <p:nvSpPr>
          <p:cNvPr id="40" name="角丸四角形 39"/>
          <p:cNvSpPr/>
          <p:nvPr/>
        </p:nvSpPr>
        <p:spPr>
          <a:xfrm>
            <a:off x="494528" y="3834172"/>
            <a:ext cx="597600" cy="2916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vert="eaVert" lIns="36000" tIns="33231" rIns="33231" bIns="33231"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制度面の取組み</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p:cNvSpPr/>
          <p:nvPr/>
        </p:nvSpPr>
        <p:spPr>
          <a:xfrm>
            <a:off x="2491320" y="1092064"/>
            <a:ext cx="950697"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◎信用保証</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協会</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合併</a:t>
            </a:r>
          </a:p>
        </p:txBody>
      </p:sp>
      <p:sp>
        <p:nvSpPr>
          <p:cNvPr id="57" name="正方形/長方形 56"/>
          <p:cNvSpPr/>
          <p:nvPr/>
        </p:nvSpPr>
        <p:spPr>
          <a:xfrm>
            <a:off x="5969611" y="1897293"/>
            <a:ext cx="777676"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大阪産業</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局設立</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0" name="正方形/長方形 59"/>
          <p:cNvSpPr/>
          <p:nvPr/>
        </p:nvSpPr>
        <p:spPr>
          <a:xfrm flipH="1">
            <a:off x="5975960" y="2286008"/>
            <a:ext cx="787680"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博物館</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独法化</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1" name="正方形/長方形 60"/>
          <p:cNvSpPr/>
          <p:nvPr/>
        </p:nvSpPr>
        <p:spPr>
          <a:xfrm>
            <a:off x="1823641" y="1459434"/>
            <a:ext cx="983283"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大阪観光局</a:t>
            </a:r>
          </a:p>
        </p:txBody>
      </p:sp>
      <p:sp>
        <p:nvSpPr>
          <p:cNvPr id="62" name="正方形/長方形 61"/>
          <p:cNvSpPr/>
          <p:nvPr/>
        </p:nvSpPr>
        <p:spPr>
          <a:xfrm>
            <a:off x="1132261" y="1889065"/>
            <a:ext cx="795496"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zh-TW"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公設試験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研究機関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独法化</a:t>
            </a:r>
          </a:p>
        </p:txBody>
      </p:sp>
      <p:sp>
        <p:nvSpPr>
          <p:cNvPr id="64" name="角丸四角形 63"/>
          <p:cNvSpPr/>
          <p:nvPr/>
        </p:nvSpPr>
        <p:spPr>
          <a:xfrm>
            <a:off x="501618" y="512961"/>
            <a:ext cx="596279" cy="320813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vert="eaVert"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成長・発展</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6" name="正方形/長方形 65"/>
          <p:cNvSpPr/>
          <p:nvPr/>
        </p:nvSpPr>
        <p:spPr>
          <a:xfrm>
            <a:off x="3201720" y="1472915"/>
            <a:ext cx="1673680" cy="329184"/>
          </a:xfrm>
          <a:prstGeom prst="rect">
            <a:avLst/>
          </a:prstGeom>
        </p:spPr>
        <p:txBody>
          <a:bodyPr wrap="square" lIns="36000" tIns="36000" rIns="36000" bIns="3600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●大阪城公園</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PMO</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導入</a:t>
            </a:r>
            <a:endPar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7" name="正方形/長方形 66"/>
          <p:cNvSpPr/>
          <p:nvPr/>
        </p:nvSpPr>
        <p:spPr>
          <a:xfrm>
            <a:off x="3199311" y="1820357"/>
            <a:ext cx="1673680" cy="329184"/>
          </a:xfrm>
          <a:prstGeom prst="rect">
            <a:avLst/>
          </a:prstGeom>
        </p:spPr>
        <p:txBody>
          <a:bodyPr wrap="square" lIns="36000" tIns="36000" rIns="36000" bIns="3600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none" strike="noStrike" kern="1200" cap="none" spc="0" normalizeH="0" baseline="0" noProof="0" dirty="0" err="1" smtClean="0">
                <a:ln>
                  <a:noFill/>
                </a:ln>
                <a:solidFill>
                  <a:prstClr val="black"/>
                </a:solidFill>
                <a:effectLst/>
                <a:uLnTx/>
                <a:uFillTx/>
                <a:latin typeface="Meiryo UI" pitchFamily="50" charset="-128"/>
                <a:ea typeface="Meiryo UI" pitchFamily="50" charset="-128"/>
                <a:cs typeface="Meiryo UI" pitchFamily="50" charset="-128"/>
              </a:rPr>
              <a:t>てんしば</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ﾘﾆｭｰｱﾙｵｰﾌﾟﾝ</a:t>
            </a:r>
            <a:endPar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8" name="正方形/長方形 67"/>
          <p:cNvSpPr/>
          <p:nvPr/>
        </p:nvSpPr>
        <p:spPr>
          <a:xfrm>
            <a:off x="1135675" y="677424"/>
            <a:ext cx="1155539"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成長戦略</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70" name="正方形/長方形 69"/>
          <p:cNvSpPr/>
          <p:nvPr/>
        </p:nvSpPr>
        <p:spPr>
          <a:xfrm>
            <a:off x="3880745" y="547147"/>
            <a:ext cx="1150019"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◎副首都推進局</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1" name="正方形/長方形 70"/>
          <p:cNvSpPr/>
          <p:nvPr/>
        </p:nvSpPr>
        <p:spPr>
          <a:xfrm>
            <a:off x="1830398" y="2086843"/>
            <a:ext cx="913422"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光の饗宴</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2" name="正方形/長方形 71"/>
          <p:cNvSpPr/>
          <p:nvPr/>
        </p:nvSpPr>
        <p:spPr>
          <a:xfrm>
            <a:off x="3203693" y="2102659"/>
            <a:ext cx="986777"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御堂筋</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ｵｰﾀﾑﾊﾟｰﾃｨｰ</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3" name="正方形/長方形 72"/>
          <p:cNvSpPr/>
          <p:nvPr/>
        </p:nvSpPr>
        <p:spPr>
          <a:xfrm>
            <a:off x="3885405" y="2386769"/>
            <a:ext cx="913422"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水</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都大阪</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ｺﾝｿｰｼｱﾑ</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4" name="正方形/長方形 73"/>
          <p:cNvSpPr/>
          <p:nvPr/>
        </p:nvSpPr>
        <p:spPr>
          <a:xfrm>
            <a:off x="4574389" y="1388480"/>
            <a:ext cx="843865"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G20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開催決定</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5" name="正方形/長方形 74"/>
          <p:cNvSpPr/>
          <p:nvPr/>
        </p:nvSpPr>
        <p:spPr>
          <a:xfrm>
            <a:off x="6657939" y="664115"/>
            <a:ext cx="1155539"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成長新戦略</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6" name="正方形/長方形 75"/>
          <p:cNvSpPr/>
          <p:nvPr/>
        </p:nvSpPr>
        <p:spPr>
          <a:xfrm>
            <a:off x="5961181" y="866341"/>
            <a:ext cx="1155539"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◎万博を活かした　</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将来ﾋﾞｼﾞｮﾝ</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9" name="正方形/長方形 78"/>
          <p:cNvSpPr/>
          <p:nvPr/>
        </p:nvSpPr>
        <p:spPr>
          <a:xfrm>
            <a:off x="5965582" y="1355002"/>
            <a:ext cx="843865"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G20</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開催</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82" name="正方形/長方形 81"/>
          <p:cNvSpPr/>
          <p:nvPr/>
        </p:nvSpPr>
        <p:spPr>
          <a:xfrm>
            <a:off x="6649430" y="1177160"/>
            <a:ext cx="1155539"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◎大阪ｽﾏｰﾄ</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ｴﾈﾙｷﾞｰﾌﾟﾗﾝ</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83" name="正方形/長方形 82"/>
          <p:cNvSpPr/>
          <p:nvPr/>
        </p:nvSpPr>
        <p:spPr>
          <a:xfrm>
            <a:off x="7344249" y="1605994"/>
            <a:ext cx="910030"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国際</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金融</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都市</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OSAKA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戦略</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84" name="正方形/長方形 83"/>
          <p:cNvSpPr/>
          <p:nvPr/>
        </p:nvSpPr>
        <p:spPr>
          <a:xfrm flipH="1">
            <a:off x="7369055" y="2457457"/>
            <a:ext cx="675849"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中之島</a:t>
            </a:r>
            <a:endParaRPr kumimoji="1" lang="en-US" altLang="ja-JP"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美術館</a:t>
            </a:r>
            <a:endParaRPr kumimoji="1" lang="en-US" altLang="ja-JP"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開館</a:t>
            </a:r>
            <a:endParaRPr kumimoji="1" lang="en-US" altLang="ja-JP"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85" name="正方形/長方形 84"/>
          <p:cNvSpPr/>
          <p:nvPr/>
        </p:nvSpPr>
        <p:spPr>
          <a:xfrm>
            <a:off x="5963345" y="1658558"/>
            <a:ext cx="1155539"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IR</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基本構想</a:t>
            </a:r>
            <a:endPar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86" name="正方形/長方形 85"/>
          <p:cNvSpPr/>
          <p:nvPr/>
        </p:nvSpPr>
        <p:spPr>
          <a:xfrm>
            <a:off x="8038800" y="1941880"/>
            <a:ext cx="827604"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IR</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区域</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整備計画</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認定申請</a:t>
            </a:r>
            <a:endPar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87" name="正方形/長方形 86"/>
          <p:cNvSpPr/>
          <p:nvPr/>
        </p:nvSpPr>
        <p:spPr>
          <a:xfrm>
            <a:off x="8057806" y="636127"/>
            <a:ext cx="827604" cy="534368"/>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◎ｽｰﾊﾟｰｼﾃｨ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国家戦略</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特区指定</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88" name="正方形/長方形 87"/>
          <p:cNvSpPr/>
          <p:nvPr/>
        </p:nvSpPr>
        <p:spPr>
          <a:xfrm>
            <a:off x="5272932" y="867538"/>
            <a:ext cx="910347"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◎万博</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開催決定</a:t>
            </a:r>
            <a:endPar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89" name="正方形/長方形 88"/>
          <p:cNvSpPr/>
          <p:nvPr/>
        </p:nvSpPr>
        <p:spPr>
          <a:xfrm>
            <a:off x="2492194" y="675675"/>
            <a:ext cx="950697"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国家</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戦略</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特区</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0" name="正方形/長方形 89"/>
          <p:cNvSpPr/>
          <p:nvPr/>
        </p:nvSpPr>
        <p:spPr>
          <a:xfrm>
            <a:off x="1823497" y="1673429"/>
            <a:ext cx="1271796"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ｱｰﾂｶｳﾝｼﾙ</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1" name="正方形/長方形 90"/>
          <p:cNvSpPr/>
          <p:nvPr/>
        </p:nvSpPr>
        <p:spPr>
          <a:xfrm>
            <a:off x="6657614" y="1892046"/>
            <a:ext cx="1008568"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SDGs</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未来</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都市計画</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2" name="正方形/長方形 91"/>
          <p:cNvSpPr/>
          <p:nvPr/>
        </p:nvSpPr>
        <p:spPr>
          <a:xfrm flipH="1">
            <a:off x="8045556" y="2454134"/>
            <a:ext cx="848523"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◎難波宮跡</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公園</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Park-PFI</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3" name="正方形/長方形 92"/>
          <p:cNvSpPr/>
          <p:nvPr/>
        </p:nvSpPr>
        <p:spPr>
          <a:xfrm>
            <a:off x="7364503" y="3036962"/>
            <a:ext cx="808577"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●動物園</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独法化</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4" name="正方形/長方形 93"/>
          <p:cNvSpPr/>
          <p:nvPr/>
        </p:nvSpPr>
        <p:spPr>
          <a:xfrm>
            <a:off x="3865166" y="796404"/>
            <a:ext cx="1538393" cy="303536"/>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5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副首都ビジョン</a:t>
            </a:r>
            <a:endParaRPr kumimoji="1" lang="ja-JP" altLang="en-US" sz="15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5" name="正方形/長方形 94"/>
          <p:cNvSpPr/>
          <p:nvPr/>
        </p:nvSpPr>
        <p:spPr>
          <a:xfrm>
            <a:off x="7355585" y="889755"/>
            <a:ext cx="1155539"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◎万博推進局</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96" name="正方形/長方形 95"/>
          <p:cNvSpPr/>
          <p:nvPr/>
        </p:nvSpPr>
        <p:spPr>
          <a:xfrm>
            <a:off x="4582441" y="1723142"/>
            <a:ext cx="1155539"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IR</a:t>
            </a: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推進局</a:t>
            </a:r>
            <a:endPar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7" name="正方形/長方形 96"/>
          <p:cNvSpPr/>
          <p:nvPr/>
        </p:nvSpPr>
        <p:spPr>
          <a:xfrm>
            <a:off x="1824701" y="1882728"/>
            <a:ext cx="1271796"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ﾏﾗｿﾝ</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8" name="正方形/長方形 97"/>
          <p:cNvSpPr/>
          <p:nvPr/>
        </p:nvSpPr>
        <p:spPr>
          <a:xfrm>
            <a:off x="7351177" y="475547"/>
            <a:ext cx="1328962"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ｽﾏｰﾄｼﾃｨ</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戦略</a:t>
            </a:r>
            <a:r>
              <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2.0</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9" name="正方形/長方形 98"/>
          <p:cNvSpPr/>
          <p:nvPr/>
        </p:nvSpPr>
        <p:spPr>
          <a:xfrm>
            <a:off x="5963344" y="481109"/>
            <a:ext cx="1155539"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ｽﾏｰﾄｼﾃｨ</a:t>
            </a:r>
            <a:endParaRPr kumimoji="1" lang="en-US" altLang="ja-JP"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戦略</a:t>
            </a:r>
            <a:endParaRPr kumimoji="1" lang="ja-JP" altLang="en-US"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0" name="正方形/長方形 99"/>
          <p:cNvSpPr/>
          <p:nvPr/>
        </p:nvSpPr>
        <p:spPr>
          <a:xfrm>
            <a:off x="3923683" y="802828"/>
            <a:ext cx="1332000" cy="297056"/>
          </a:xfrm>
          <a:prstGeom prst="rect">
            <a:avLst/>
          </a:prstGeom>
          <a:solidFill>
            <a:schemeClr val="tx1">
              <a:lumMod val="95000"/>
              <a:lumOff val="5000"/>
              <a:alpha val="20000"/>
            </a:schemeClr>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101" name="正方形/長方形 100"/>
          <p:cNvSpPr/>
          <p:nvPr/>
        </p:nvSpPr>
        <p:spPr>
          <a:xfrm flipH="1">
            <a:off x="5973671" y="2661050"/>
            <a:ext cx="957225"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国際ﾊﾞｶﾛﾚｱ</a:t>
            </a:r>
            <a:endParaRPr kumimoji="1" lang="en-US" altLang="ja-JP"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中高一貫校</a:t>
            </a:r>
            <a:endParaRPr kumimoji="1" lang="en-US" altLang="ja-JP" sz="1000" b="1"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2" name="正方形/長方形 101"/>
          <p:cNvSpPr/>
          <p:nvPr/>
        </p:nvSpPr>
        <p:spPr>
          <a:xfrm flipH="1">
            <a:off x="5968415" y="3043775"/>
            <a:ext cx="842375"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大学法人</a:t>
            </a:r>
            <a:endParaRPr kumimoji="1" lang="en-US" altLang="ja-JP"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統合</a:t>
            </a:r>
            <a:endParaRPr kumimoji="1" lang="en-US" altLang="ja-JP" sz="1000" b="1"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3" name="正方形/長方形 102"/>
          <p:cNvSpPr/>
          <p:nvPr/>
        </p:nvSpPr>
        <p:spPr>
          <a:xfrm flipH="1">
            <a:off x="8052974" y="3038662"/>
            <a:ext cx="842375"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公立</a:t>
            </a:r>
            <a:endParaRPr kumimoji="1" lang="en-US" altLang="ja-JP"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大学開学</a:t>
            </a:r>
            <a:endParaRPr kumimoji="1" lang="en-US" altLang="ja-JP" sz="1000" b="1"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4" name="正方形/長方形 103"/>
          <p:cNvSpPr/>
          <p:nvPr/>
        </p:nvSpPr>
        <p:spPr>
          <a:xfrm>
            <a:off x="3114528" y="3455630"/>
            <a:ext cx="5751242" cy="226591"/>
          </a:xfrm>
          <a:prstGeom prst="rect">
            <a:avLst/>
          </a:prstGeom>
          <a:solidFill>
            <a:schemeClr val="bg1"/>
          </a:solidFill>
          <a:ln>
            <a:solidFill>
              <a:schemeClr val="dk1">
                <a:shade val="50000"/>
              </a:schemeClr>
            </a:solidFill>
            <a:prstDash val="sysDash"/>
          </a:ln>
        </p:spPr>
        <p:txBody>
          <a:bodyPr wrap="square" lIns="36000" tIns="36000" rIns="36000" bIns="3600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府市一体の取組に</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加え、府市それぞれで行った</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財政再建の取組により、教育・子育て環境</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の</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充実などを推進</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5" name="正方形/長方形 104"/>
          <p:cNvSpPr/>
          <p:nvPr/>
        </p:nvSpPr>
        <p:spPr>
          <a:xfrm>
            <a:off x="1136591" y="871560"/>
            <a:ext cx="1155539"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prstClr val="black"/>
                </a:solidFill>
                <a:effectLst/>
                <a:uLnTx/>
                <a:uFillTx/>
                <a:latin typeface="Meiryo UI" pitchFamily="50" charset="-128"/>
                <a:ea typeface="Meiryo UI" pitchFamily="50" charset="-128"/>
                <a:cs typeface="Meiryo UI" pitchFamily="50" charset="-128"/>
              </a:rPr>
              <a:t>◎ｸﾞﾗﾝﾄﾞﾃﾞｻﾞｲﾝ・</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大阪</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6" name="正方形/長方形 105"/>
          <p:cNvSpPr/>
          <p:nvPr/>
        </p:nvSpPr>
        <p:spPr>
          <a:xfrm>
            <a:off x="1138837" y="1189641"/>
            <a:ext cx="1155539"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◎都市魅力創造</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戦略</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58" name="正方形/長方形 57"/>
          <p:cNvSpPr/>
          <p:nvPr/>
        </p:nvSpPr>
        <p:spPr>
          <a:xfrm>
            <a:off x="1172807" y="2628376"/>
            <a:ext cx="1367794" cy="1051996"/>
          </a:xfrm>
          <a:prstGeom prst="rect">
            <a:avLst/>
          </a:prstGeom>
          <a:solidFill>
            <a:schemeClr val="bg1"/>
          </a:solidFill>
          <a:ln>
            <a:solidFill>
              <a:schemeClr val="tx1"/>
            </a:solidFill>
            <a:prstDash val="sysDot"/>
          </a:ln>
        </p:spPr>
        <p:txBody>
          <a:bodyPr wrap="square" lIns="33231" tIns="33231" rIns="33231" bIns="33231"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凡例</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下線</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現行ビジョンの機能面の</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取組み</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太字</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現行ビジョンの経済成長</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面の</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取組み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の取組</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●：市</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の取組</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市の取組</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5" name="正方形/長方形 64"/>
          <p:cNvSpPr/>
          <p:nvPr/>
        </p:nvSpPr>
        <p:spPr>
          <a:xfrm>
            <a:off x="8394755" y="18847"/>
            <a:ext cx="710995"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（年度）</a:t>
            </a:r>
            <a:endParaRPr kumimoji="1" lang="en-US" altLang="ja-JP" sz="1000" b="0"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3" name="直線コネクタ 2"/>
          <p:cNvCxnSpPr/>
          <p:nvPr/>
        </p:nvCxnSpPr>
        <p:spPr>
          <a:xfrm>
            <a:off x="460661" y="3779139"/>
            <a:ext cx="8424000" cy="0"/>
          </a:xfrm>
          <a:prstGeom prst="line">
            <a:avLst/>
          </a:prstGeom>
          <a:ln w="19050"/>
        </p:spPr>
        <p:style>
          <a:lnRef idx="1">
            <a:schemeClr val="dk1"/>
          </a:lnRef>
          <a:fillRef idx="0">
            <a:schemeClr val="dk1"/>
          </a:fillRef>
          <a:effectRef idx="0">
            <a:schemeClr val="dk1"/>
          </a:effectRef>
          <a:fontRef idx="minor">
            <a:schemeClr val="tx1"/>
          </a:fontRef>
        </p:style>
      </p:cxnSp>
      <p:sp>
        <p:nvSpPr>
          <p:cNvPr id="59" name="正方形/長方形 58"/>
          <p:cNvSpPr/>
          <p:nvPr/>
        </p:nvSpPr>
        <p:spPr>
          <a:xfrm>
            <a:off x="1225059" y="5793916"/>
            <a:ext cx="3017663"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smtClean="0">
                <a:ln>
                  <a:noFill/>
                </a:ln>
                <a:solidFill>
                  <a:prstClr val="black"/>
                </a:solidFill>
                <a:effectLst/>
                <a:uLnTx/>
                <a:uFillTx/>
                <a:latin typeface="Meiryo UI" pitchFamily="50" charset="-128"/>
                <a:ea typeface="Meiryo UI" pitchFamily="50" charset="-128"/>
                <a:cs typeface="Meiryo UI" pitchFamily="50" charset="-128"/>
              </a:rPr>
              <a:t>首都機能ﾊﾞｯｸｱｯﾌﾟの</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位置づけ</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に関する国への働きかけ</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3" name="正方形/長方形 62"/>
          <p:cNvSpPr/>
          <p:nvPr/>
        </p:nvSpPr>
        <p:spPr>
          <a:xfrm>
            <a:off x="4575881" y="4197040"/>
            <a:ext cx="3063600"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○基礎自治機能の維持・充実に関する研究会</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07" name="正方形/長方形 106"/>
          <p:cNvSpPr/>
          <p:nvPr/>
        </p:nvSpPr>
        <p:spPr>
          <a:xfrm>
            <a:off x="4352719" y="3873641"/>
            <a:ext cx="1911363"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○地方分権改革</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ﾋﾞｼﾞｮﾝ改訂</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08" name="正方形/長方形 107"/>
          <p:cNvSpPr/>
          <p:nvPr/>
        </p:nvSpPr>
        <p:spPr>
          <a:xfrm>
            <a:off x="5267227" y="3869522"/>
            <a:ext cx="1911363"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○八尾市</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中核市移行</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09" name="正方形/長方形 108"/>
          <p:cNvSpPr/>
          <p:nvPr/>
        </p:nvSpPr>
        <p:spPr>
          <a:xfrm>
            <a:off x="5974649" y="3867405"/>
            <a:ext cx="1911363"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寝屋川</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市</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中核市移行</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10" name="正方形/長方形 109"/>
          <p:cNvSpPr/>
          <p:nvPr/>
        </p:nvSpPr>
        <p:spPr>
          <a:xfrm>
            <a:off x="6691477" y="3867198"/>
            <a:ext cx="1911363"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○吹田市</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中核市移行</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11" name="正方形/長方形 110"/>
          <p:cNvSpPr/>
          <p:nvPr/>
        </p:nvSpPr>
        <p:spPr>
          <a:xfrm>
            <a:off x="1138837" y="3855753"/>
            <a:ext cx="1911363"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○豊中市</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中核市移行</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12" name="正方形/長方形 111"/>
          <p:cNvSpPr/>
          <p:nvPr/>
        </p:nvSpPr>
        <p:spPr>
          <a:xfrm>
            <a:off x="2516378" y="3856035"/>
            <a:ext cx="1911363"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○枚方市</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中核市移行</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13" name="正方形/長方形 112"/>
          <p:cNvSpPr/>
          <p:nvPr/>
        </p:nvSpPr>
        <p:spPr>
          <a:xfrm>
            <a:off x="1183930" y="4417544"/>
            <a:ext cx="1911363"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～◎関西広域連合への参画</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14" name="正方形/長方形 113"/>
          <p:cNvSpPr/>
          <p:nvPr/>
        </p:nvSpPr>
        <p:spPr>
          <a:xfrm>
            <a:off x="7608029" y="4556652"/>
            <a:ext cx="1580104"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○兵庫・大阪連携会議</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15" name="正方形/長方形 114"/>
          <p:cNvSpPr/>
          <p:nvPr/>
        </p:nvSpPr>
        <p:spPr>
          <a:xfrm>
            <a:off x="4875886" y="4871812"/>
            <a:ext cx="1763255"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大都市</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制度</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（特別区設置）</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協議会設置</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6" name="正方形/長方形 115"/>
          <p:cNvSpPr/>
          <p:nvPr/>
        </p:nvSpPr>
        <p:spPr>
          <a:xfrm>
            <a:off x="5056306" y="5565990"/>
            <a:ext cx="2396530"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総合区制度案作成（副首都推進局案）</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19" name="正方形/長方形 118"/>
          <p:cNvSpPr/>
          <p:nvPr/>
        </p:nvSpPr>
        <p:spPr>
          <a:xfrm>
            <a:off x="7348332" y="5548813"/>
            <a:ext cx="1292934"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◎府市一体条例</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制定</a:t>
            </a:r>
          </a:p>
        </p:txBody>
      </p:sp>
      <p:cxnSp>
        <p:nvCxnSpPr>
          <p:cNvPr id="12" name="直線矢印コネクタ 11"/>
          <p:cNvCxnSpPr/>
          <p:nvPr/>
        </p:nvCxnSpPr>
        <p:spPr>
          <a:xfrm>
            <a:off x="2733889" y="4532717"/>
            <a:ext cx="6120000" cy="0"/>
          </a:xfrm>
          <a:prstGeom prst="straightConnector1">
            <a:avLst/>
          </a:prstGeom>
          <a:ln w="3175">
            <a:solidFill>
              <a:schemeClr val="tx1"/>
            </a:solidFill>
            <a:prstDash val="sysDot"/>
            <a:tailEnd type="arrow" w="sm" len="med"/>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3178720" y="5914802"/>
            <a:ext cx="5652000" cy="0"/>
          </a:xfrm>
          <a:prstGeom prst="straightConnector1">
            <a:avLst/>
          </a:prstGeom>
          <a:ln w="3175">
            <a:solidFill>
              <a:schemeClr val="tx1"/>
            </a:solidFill>
            <a:prstDash val="sysDot"/>
            <a:tailEnd type="arrow" w="sm" len="med"/>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a:xfrm>
            <a:off x="6072544" y="5927976"/>
            <a:ext cx="2583917"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◎首都圏企業へのﾊﾞｯｸｱｯﾌﾟ拠点ﾌﾟﾛﾓｰｼｮﾝ</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122" name="直線矢印コネクタ 121"/>
          <p:cNvCxnSpPr/>
          <p:nvPr/>
        </p:nvCxnSpPr>
        <p:spPr>
          <a:xfrm>
            <a:off x="8432706" y="6043447"/>
            <a:ext cx="396000" cy="0"/>
          </a:xfrm>
          <a:prstGeom prst="straightConnector1">
            <a:avLst/>
          </a:prstGeom>
          <a:ln w="3175">
            <a:solidFill>
              <a:schemeClr val="tx1"/>
            </a:solidFill>
            <a:prstDash val="sysDot"/>
            <a:tailEnd type="arrow" w="sm" len="med"/>
          </a:ln>
        </p:spPr>
        <p:style>
          <a:lnRef idx="1">
            <a:schemeClr val="accent1"/>
          </a:lnRef>
          <a:fillRef idx="0">
            <a:schemeClr val="accent1"/>
          </a:fillRef>
          <a:effectRef idx="0">
            <a:schemeClr val="accent1"/>
          </a:effectRef>
          <a:fontRef idx="minor">
            <a:schemeClr val="tx1"/>
          </a:fontRef>
        </p:style>
      </p:cxnSp>
      <p:sp>
        <p:nvSpPr>
          <p:cNvPr id="123" name="正方形/長方形 122"/>
          <p:cNvSpPr/>
          <p:nvPr/>
        </p:nvSpPr>
        <p:spPr>
          <a:xfrm>
            <a:off x="3355864" y="6155635"/>
            <a:ext cx="1911363"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○政府関係機関移転</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提案書提出</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24" name="正方形/長方形 123"/>
          <p:cNvSpPr/>
          <p:nvPr/>
        </p:nvSpPr>
        <p:spPr>
          <a:xfrm>
            <a:off x="4612284" y="6142339"/>
            <a:ext cx="1911363"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○中小企業政策調査課新設</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25" name="正方形/長方形 124"/>
          <p:cNvSpPr/>
          <p:nvPr/>
        </p:nvSpPr>
        <p:spPr>
          <a:xfrm>
            <a:off x="4772423" y="6335408"/>
            <a:ext cx="1911363" cy="22659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INPIT</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近畿統括本部設置</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26" name="正方形/長方形 125"/>
          <p:cNvSpPr/>
          <p:nvPr/>
        </p:nvSpPr>
        <p:spPr>
          <a:xfrm>
            <a:off x="8064175" y="6117820"/>
            <a:ext cx="971789" cy="636960"/>
          </a:xfrm>
          <a:prstGeom prst="rect">
            <a:avLst/>
          </a:prstGeom>
        </p:spPr>
        <p:txBody>
          <a:bodyPr wrap="square" lIns="36000" tIns="36000" rIns="36000" bIns="3600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〇国立健康・</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栄養研究所</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移転完了</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noProof="0" dirty="0">
                <a:solidFill>
                  <a:prstClr val="black"/>
                </a:solidFill>
                <a:latin typeface="Meiryo UI" pitchFamily="50" charset="-128"/>
                <a:ea typeface="Meiryo UI" pitchFamily="50" charset="-128"/>
                <a:cs typeface="Meiryo UI" pitchFamily="50" charset="-128"/>
              </a:rPr>
              <a:t>３</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月予定）</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p:txBody>
      </p:sp>
      <p:sp>
        <p:nvSpPr>
          <p:cNvPr id="127" name="正方形/長方形 126"/>
          <p:cNvSpPr/>
          <p:nvPr/>
        </p:nvSpPr>
        <p:spPr>
          <a:xfrm>
            <a:off x="1223937" y="6198020"/>
            <a:ext cx="1367794" cy="559554"/>
          </a:xfrm>
          <a:prstGeom prst="rect">
            <a:avLst/>
          </a:prstGeom>
          <a:solidFill>
            <a:schemeClr val="bg1"/>
          </a:solidFill>
          <a:ln>
            <a:solidFill>
              <a:schemeClr val="tx1"/>
            </a:solidFill>
            <a:prstDash val="sysDot"/>
          </a:ln>
        </p:spPr>
        <p:txBody>
          <a:bodyPr wrap="square" lIns="33231" tIns="33231" rIns="33231" bIns="33231"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凡例</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の取組</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●：市</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の取組</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市の取組</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28" name="正方形/長方形 127"/>
          <p:cNvSpPr/>
          <p:nvPr/>
        </p:nvSpPr>
        <p:spPr>
          <a:xfrm>
            <a:off x="1811147" y="4900763"/>
            <a:ext cx="1763255"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◎大阪府・大阪市</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特別区設置</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協議会設置</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30" name="正方形/長方形 129"/>
          <p:cNvSpPr/>
          <p:nvPr/>
        </p:nvSpPr>
        <p:spPr>
          <a:xfrm>
            <a:off x="3284954" y="4884875"/>
            <a:ext cx="1890831" cy="688256"/>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◎特別区設置に係る</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住民投票</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⇒賛成</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:694,844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⇒反対</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:705,585</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31" name="正方形/長方形 130"/>
          <p:cNvSpPr/>
          <p:nvPr/>
        </p:nvSpPr>
        <p:spPr>
          <a:xfrm>
            <a:off x="6994006" y="4884739"/>
            <a:ext cx="1890831" cy="688256"/>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◎特別区設置に係る</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住民投票</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⇒賛成</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:675,829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⇒反対</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:692,996</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3" name="角丸四角形 12"/>
          <p:cNvSpPr/>
          <p:nvPr/>
        </p:nvSpPr>
        <p:spPr>
          <a:xfrm>
            <a:off x="810096" y="3912176"/>
            <a:ext cx="252000" cy="432000"/>
          </a:xfrm>
          <a:prstGeom prst="roundRect">
            <a:avLst/>
          </a:prstGeom>
          <a:solidFill>
            <a:schemeClr val="bg1"/>
          </a:solidFill>
          <a:ln>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基礎</a:t>
            </a:r>
          </a:p>
        </p:txBody>
      </p:sp>
      <p:sp>
        <p:nvSpPr>
          <p:cNvPr id="132" name="角丸四角形 131"/>
          <p:cNvSpPr/>
          <p:nvPr/>
        </p:nvSpPr>
        <p:spPr>
          <a:xfrm>
            <a:off x="810096" y="4392135"/>
            <a:ext cx="252000" cy="432000"/>
          </a:xfrm>
          <a:prstGeom prst="roundRect">
            <a:avLst/>
          </a:prstGeom>
          <a:solidFill>
            <a:schemeClr val="bg1"/>
          </a:solidFill>
          <a:ln>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広域</a:t>
            </a:r>
          </a:p>
        </p:txBody>
      </p:sp>
      <p:sp>
        <p:nvSpPr>
          <p:cNvPr id="133" name="角丸四角形 132"/>
          <p:cNvSpPr/>
          <p:nvPr/>
        </p:nvSpPr>
        <p:spPr>
          <a:xfrm>
            <a:off x="810096" y="4877209"/>
            <a:ext cx="252000" cy="936000"/>
          </a:xfrm>
          <a:prstGeom prst="roundRect">
            <a:avLst/>
          </a:prstGeom>
          <a:solidFill>
            <a:schemeClr val="bg1"/>
          </a:solidFill>
          <a:ln>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大都市制度</a:t>
            </a:r>
          </a:p>
        </p:txBody>
      </p:sp>
      <p:sp>
        <p:nvSpPr>
          <p:cNvPr id="134" name="角丸四角形 133"/>
          <p:cNvSpPr/>
          <p:nvPr/>
        </p:nvSpPr>
        <p:spPr>
          <a:xfrm>
            <a:off x="799666" y="5855706"/>
            <a:ext cx="252000" cy="864000"/>
          </a:xfrm>
          <a:prstGeom prst="roundRect">
            <a:avLst/>
          </a:prstGeom>
          <a:solidFill>
            <a:schemeClr val="bg1"/>
          </a:solidFill>
          <a:ln>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国への</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働きかけ等</a:t>
            </a:r>
          </a:p>
        </p:txBody>
      </p:sp>
      <p:sp>
        <p:nvSpPr>
          <p:cNvPr id="80" name="正方形/長方形 79"/>
          <p:cNvSpPr/>
          <p:nvPr/>
        </p:nvSpPr>
        <p:spPr>
          <a:xfrm>
            <a:off x="4585478" y="1920033"/>
            <a:ext cx="1028496" cy="611312"/>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9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公設試験</a:t>
            </a:r>
            <a:endParaRPr kumimoji="1" lang="en-US" altLang="ja-JP" sz="9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9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9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研究機関統合 </a:t>
            </a:r>
            <a:endParaRPr kumimoji="1" lang="en-US" altLang="ja-JP" sz="9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8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8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（大阪産業技術</a:t>
            </a:r>
            <a:endParaRPr kumimoji="1" lang="en-US" altLang="ja-JP" sz="8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8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800" b="1" i="0" u="sng"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研究所）</a:t>
            </a:r>
            <a:endParaRPr kumimoji="1" lang="ja-JP" altLang="en-US" sz="1000" b="1"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81" name="スライド番号プレースホルダー 1"/>
          <p:cNvSpPr txBox="1">
            <a:spLocks/>
          </p:cNvSpPr>
          <p:nvPr/>
        </p:nvSpPr>
        <p:spPr>
          <a:xfrm>
            <a:off x="8767229" y="6457890"/>
            <a:ext cx="441147" cy="400110"/>
          </a:xfrm>
          <a:prstGeom prst="rect">
            <a:avLst/>
          </a:prstGeom>
        </p:spPr>
        <p:txBody>
          <a:bodyPr vert="horz" wrap="none" lIns="91440" tIns="45720" rIns="91440" bIns="4572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mn-ea"/>
              </a:rPr>
              <a:t>６</a:t>
            </a:r>
            <a:endParaRPr kumimoji="0" lang="ja-JP" altLang="en-US" sz="2000" b="1" i="0" u="none" strike="noStrike" kern="1200" cap="none" spc="0" normalizeH="0" baseline="0" noProof="0" dirty="0">
              <a:ln>
                <a:noFill/>
              </a:ln>
              <a:solidFill>
                <a:prstClr val="black"/>
              </a:solidFill>
              <a:effectLst/>
              <a:uLnTx/>
              <a:uFillTx/>
              <a:latin typeface="+mn-ea"/>
              <a:cs typeface="+mn-cs"/>
            </a:endParaRPr>
          </a:p>
        </p:txBody>
      </p:sp>
      <p:sp>
        <p:nvSpPr>
          <p:cNvPr id="117" name="正方形/長方形 116"/>
          <p:cNvSpPr/>
          <p:nvPr/>
        </p:nvSpPr>
        <p:spPr>
          <a:xfrm>
            <a:off x="3895943" y="1084472"/>
            <a:ext cx="1155539"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ｸﾞﾗﾝﾄﾞﾃﾞｻﾞｲﾝ・</a:t>
            </a:r>
            <a:endParaRPr kumimoji="1" lang="en-US" altLang="ja-JP"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   大阪都市圏</a:t>
            </a:r>
            <a:endPar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18" name="正方形/長方形 117"/>
          <p:cNvSpPr/>
          <p:nvPr/>
        </p:nvSpPr>
        <p:spPr>
          <a:xfrm>
            <a:off x="8052974" y="1135152"/>
            <a:ext cx="825455" cy="688256"/>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a:t>
            </a:r>
            <a:r>
              <a:rPr kumimoji="1" lang="ja-JP" altLang="en-US" sz="1000" dirty="0">
                <a:latin typeface="Meiryo UI" pitchFamily="50" charset="-128"/>
                <a:ea typeface="Meiryo UI" pitchFamily="50" charset="-128"/>
                <a:cs typeface="Meiryo UI" pitchFamily="50" charset="-128"/>
              </a:rPr>
              <a:t>大阪</a:t>
            </a:r>
            <a:r>
              <a:rPr kumimoji="1" lang="ja-JP" altLang="en-US" sz="1000" dirty="0" smtClean="0">
                <a:latin typeface="Meiryo UI" pitchFamily="50" charset="-128"/>
                <a:ea typeface="Meiryo UI" pitchFamily="50" charset="-128"/>
                <a:cs typeface="Meiryo UI" pitchFamily="50" charset="-128"/>
              </a:rPr>
              <a:t>の</a:t>
            </a:r>
            <a:endParaRPr kumimoji="1" lang="en-US" altLang="ja-JP" sz="1000" dirty="0" smtClean="0">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itchFamily="50" charset="-128"/>
                <a:ea typeface="Meiryo UI" pitchFamily="50" charset="-128"/>
                <a:cs typeface="Meiryo UI" pitchFamily="50" charset="-128"/>
              </a:rPr>
              <a:t> </a:t>
            </a:r>
            <a:r>
              <a:rPr kumimoji="1" lang="ja-JP" altLang="en-US" sz="1000" dirty="0" smtClean="0">
                <a:latin typeface="Meiryo UI" pitchFamily="50" charset="-128"/>
                <a:ea typeface="Meiryo UI" pitchFamily="50" charset="-128"/>
                <a:cs typeface="Meiryo UI" pitchFamily="50" charset="-128"/>
              </a:rPr>
              <a:t>  まちづくり</a:t>
            </a:r>
            <a:endParaRPr kumimoji="1" lang="en-US" altLang="ja-JP" sz="1000" dirty="0">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itchFamily="50" charset="-128"/>
                <a:ea typeface="Meiryo UI" pitchFamily="50" charset="-128"/>
                <a:cs typeface="Meiryo UI" pitchFamily="50" charset="-128"/>
              </a:rPr>
              <a:t>   ｸﾞﾗﾝﾄﾞ</a:t>
            </a:r>
            <a:endParaRPr kumimoji="1" lang="en-US" altLang="ja-JP" sz="1000" dirty="0" smtClean="0">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itchFamily="50" charset="-128"/>
                <a:ea typeface="Meiryo UI" pitchFamily="50" charset="-128"/>
                <a:cs typeface="Meiryo UI" pitchFamily="50" charset="-128"/>
              </a:rPr>
              <a:t> </a:t>
            </a:r>
            <a:r>
              <a:rPr kumimoji="1" lang="ja-JP" altLang="en-US" sz="1000" dirty="0" smtClean="0">
                <a:latin typeface="Meiryo UI" pitchFamily="50" charset="-128"/>
                <a:ea typeface="Meiryo UI" pitchFamily="50" charset="-128"/>
                <a:cs typeface="Meiryo UI" pitchFamily="50" charset="-128"/>
              </a:rPr>
              <a:t>  ﾃﾞｻﾞｲﾝ</a:t>
            </a:r>
            <a:endPar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98577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7305382" y="788489"/>
            <a:ext cx="1667160" cy="1405607"/>
          </a:xfrm>
          <a:prstGeom prst="rect">
            <a:avLst/>
          </a:prstGeom>
        </p:spPr>
      </p:pic>
      <p:sp>
        <p:nvSpPr>
          <p:cNvPr id="6" name="テキスト ボックス 5"/>
          <p:cNvSpPr txBox="1"/>
          <p:nvPr/>
        </p:nvSpPr>
        <p:spPr>
          <a:xfrm>
            <a:off x="0" y="78976"/>
            <a:ext cx="9906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副首都に必要な都市</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インフラ</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の充実、公共機能の高度化など</a:t>
            </a:r>
            <a:endPar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角丸四角形 13"/>
          <p:cNvSpPr/>
          <p:nvPr/>
        </p:nvSpPr>
        <p:spPr>
          <a:xfrm>
            <a:off x="6103493" y="424508"/>
            <a:ext cx="2891272" cy="3115709"/>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15" name="グループ化 14"/>
          <p:cNvGrpSpPr/>
          <p:nvPr/>
        </p:nvGrpSpPr>
        <p:grpSpPr>
          <a:xfrm>
            <a:off x="6024978" y="415407"/>
            <a:ext cx="2273519" cy="1716351"/>
            <a:chOff x="78172" y="872864"/>
            <a:chExt cx="2936031" cy="1730105"/>
          </a:xfrm>
        </p:grpSpPr>
        <p:sp>
          <p:nvSpPr>
            <p:cNvPr id="16" name="テキスト ボックス 15"/>
            <p:cNvSpPr txBox="1"/>
            <p:nvPr/>
          </p:nvSpPr>
          <p:spPr>
            <a:xfrm>
              <a:off x="78172" y="1306352"/>
              <a:ext cx="1624820" cy="1296617"/>
            </a:xfrm>
            <a:prstGeom prst="rect">
              <a:avLst/>
            </a:prstGeom>
            <a:noFill/>
            <a:ln>
              <a:noFill/>
            </a:ln>
          </p:spPr>
          <p:txBody>
            <a:bodyPr wrap="square" lIns="118169" tIns="59084" rIns="93046" bIns="59084" rtlCol="0" anchor="t" anchorCtr="0">
              <a:spAutoFit/>
            </a:bodyPr>
            <a:lstStyle/>
            <a:p>
              <a:pPr marL="179388" marR="0" lvl="0" indent="-179388" algn="l" defTabSz="457200" rtl="0" eaLnBrk="1" fontAlgn="auto" latinLnBrk="0" hangingPunct="1">
                <a:lnSpc>
                  <a:spcPts val="1300"/>
                </a:lnSpc>
                <a:spcBef>
                  <a:spcPts val="300"/>
                </a:spcBef>
                <a:spcAft>
                  <a:spcPts val="0"/>
                </a:spcAft>
                <a:buClrTx/>
                <a:buSzTx/>
                <a:buFont typeface="Meiryo UI" panose="020B0604030504040204" pitchFamily="50" charset="-128"/>
                <a:buChar char="○"/>
                <a:tabLst/>
                <a:defRPr/>
              </a:pP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月、国土交通省、阪神高速道路㈱、西日本高速道路㈱を事業主体として事業化。</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71357" y="872864"/>
              <a:ext cx="2842846" cy="30190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淀川左岸線の延伸</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8" name="正方形/長方形 27"/>
          <p:cNvSpPr/>
          <p:nvPr/>
        </p:nvSpPr>
        <p:spPr>
          <a:xfrm>
            <a:off x="228600" y="417531"/>
            <a:ext cx="5804167" cy="3122686"/>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108000" rtlCol="0" anchor="t" anchorCtr="0"/>
          <a:lstStyle/>
          <a:p>
            <a:pPr marL="285750" marR="0" lvl="0" indent="-285750" algn="l" defTabSz="457200" rtl="0" eaLnBrk="1" fontAlgn="auto" latinLnBrk="0" hangingPunct="1">
              <a:spcBef>
                <a:spcPts val="0"/>
              </a:spcBef>
              <a:spcAft>
                <a:spcPts val="0"/>
              </a:spcAft>
              <a:buClrTx/>
              <a:buSzTx/>
              <a:buFont typeface="BIZ UDゴシック" panose="020B0400000000000000" pitchFamily="49" charset="-128"/>
              <a:buChar char="○"/>
              <a:tabLst/>
              <a:defRPr/>
            </a:pP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大阪</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都市再生環状道路のミッシングリンクの解消</a:t>
            </a: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に向け、</a:t>
            </a:r>
            <a:r>
              <a:rPr kumimoji="1" lang="ja-JP" altLang="en-US" sz="13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淀川</a:t>
            </a:r>
            <a:r>
              <a:rPr kumimoji="1" lang="ja-JP" altLang="en-US" sz="13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左岸線</a:t>
            </a:r>
            <a:r>
              <a:rPr kumimoji="1" lang="ja-JP" altLang="en-US" sz="13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延伸部</a:t>
            </a:r>
            <a:r>
              <a:rPr kumimoji="1" lang="ja-JP" altLang="en-US" sz="13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の</a:t>
            </a:r>
            <a:r>
              <a:rPr kumimoji="1" lang="ja-JP" altLang="en-US" sz="13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整備</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について</a:t>
            </a: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計画</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策定</a:t>
            </a: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から迅速に対応</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し</a:t>
            </a: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、事業化につなげた。</a:t>
            </a:r>
            <a:endParaRPr kumimoji="1" lang="en-US" altLang="ja-JP"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85750" marR="0" lvl="0" indent="-285750" algn="l" defTabSz="457200" rtl="0" eaLnBrk="1" fontAlgn="auto" latinLnBrk="0" hangingPunct="1">
              <a:spcBef>
                <a:spcPts val="0"/>
              </a:spcBef>
              <a:spcAft>
                <a:spcPts val="0"/>
              </a:spcAft>
              <a:buClrTx/>
              <a:buSzTx/>
              <a:buFont typeface="BIZ UDゴシック" panose="020B0400000000000000" pitchFamily="49" charset="-128"/>
              <a:buChar char="○"/>
              <a:tabLst/>
              <a:defRPr/>
            </a:pPr>
            <a:endParaRPr kumimoji="1" lang="en-US" altLang="ja-JP" sz="900" dirty="0">
              <a:solidFill>
                <a:prstClr val="black"/>
              </a:solidFill>
              <a:latin typeface="BIZ UDゴシック" panose="020B0400000000000000" pitchFamily="49" charset="-128"/>
              <a:ea typeface="BIZ UDゴシック" panose="020B0400000000000000" pitchFamily="49" charset="-128"/>
            </a:endParaRPr>
          </a:p>
          <a:p>
            <a:pPr marL="285750" indent="-285750">
              <a:buFont typeface="BIZ UDゴシック" panose="020B0400000000000000" pitchFamily="49" charset="-128"/>
              <a:buChar char="○"/>
              <a:defRPr/>
            </a:pPr>
            <a:r>
              <a:rPr kumimoji="1" lang="ja-JP" altLang="en-US" sz="13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　</a:t>
            </a:r>
            <a:r>
              <a:rPr kumimoji="1" lang="ja-JP" altLang="en-US" sz="1300" dirty="0">
                <a:solidFill>
                  <a:schemeClr val="tx1"/>
                </a:solidFill>
                <a:latin typeface="BIZ UDゴシック" panose="020B0400000000000000" pitchFamily="49" charset="-128"/>
                <a:ea typeface="BIZ UDゴシック" panose="020B0400000000000000" pitchFamily="49" charset="-128"/>
              </a:rPr>
              <a:t>財務</a:t>
            </a:r>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構造の</a:t>
            </a:r>
            <a:r>
              <a:rPr kumimoji="1" lang="ja-JP" altLang="en-US" sz="13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改善、国際競争力の強化に</a:t>
            </a:r>
            <a:r>
              <a:rPr kumimoji="1" lang="ja-JP" altLang="en-US" sz="1300" noProof="0" dirty="0">
                <a:solidFill>
                  <a:schemeClr val="tx1"/>
                </a:solidFill>
                <a:latin typeface="BIZ UDゴシック" panose="020B0400000000000000" pitchFamily="49" charset="-128"/>
                <a:ea typeface="BIZ UDゴシック" panose="020B0400000000000000" pitchFamily="49" charset="-128"/>
              </a:rPr>
              <a:t>向け</a:t>
            </a:r>
            <a:r>
              <a:rPr kumimoji="1" lang="ja-JP" altLang="en-US" sz="13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13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関空・伊丹空港の経営を統合</a:t>
            </a:r>
            <a:r>
              <a:rPr kumimoji="1" lang="ja-JP" altLang="en-US" sz="13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するとともに、国内空港で初めてコンセッションを実施。その後、神戸空港も含めた関西３空港の一体運営</a:t>
            </a:r>
            <a:r>
              <a:rPr kumimoji="1" lang="ja-JP" altLang="en-US" sz="1300" dirty="0">
                <a:solidFill>
                  <a:schemeClr val="tx1"/>
                </a:solidFill>
                <a:latin typeface="BIZ UDゴシック" panose="020B0400000000000000" pitchFamily="49" charset="-128"/>
                <a:ea typeface="BIZ UDゴシック" panose="020B0400000000000000" pitchFamily="49" charset="-128"/>
              </a:rPr>
              <a:t>を</a:t>
            </a:r>
            <a:r>
              <a:rPr kumimoji="1" lang="ja-JP" altLang="en-US" sz="13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実現した。</a:t>
            </a:r>
            <a:endParaRPr kumimoji="1" lang="en-US" altLang="ja-JP" sz="13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285750" indent="-285750">
              <a:buFont typeface="BIZ UDゴシック" panose="020B0400000000000000" pitchFamily="49" charset="-128"/>
              <a:buChar char="○"/>
              <a:defRPr/>
            </a:pPr>
            <a:endParaRPr kumimoji="1" lang="en-US" altLang="ja-JP"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285750" marR="0" lvl="0" indent="-285750" algn="l" defTabSz="457200" rtl="0" eaLnBrk="1" fontAlgn="auto" latinLnBrk="0" hangingPunct="1">
              <a:spcBef>
                <a:spcPts val="0"/>
              </a:spcBef>
              <a:spcAft>
                <a:spcPts val="0"/>
              </a:spcAft>
              <a:buClrTx/>
              <a:buSzTx/>
              <a:buFont typeface="BIZ UDゴシック" panose="020B0400000000000000" pitchFamily="49" charset="-128"/>
              <a:buChar char="○"/>
              <a:tabLst/>
              <a:defRPr/>
            </a:pPr>
            <a:r>
              <a:rPr kumimoji="1" lang="ja-JP" altLang="en-US" sz="13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　</a:t>
            </a:r>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経営の効率化、生産性の向上等に向け</a:t>
            </a:r>
            <a:r>
              <a:rPr kumimoji="1" lang="ja-JP" altLang="en-US" sz="1300" dirty="0" smtClean="0">
                <a:solidFill>
                  <a:prstClr val="black"/>
                </a:solidFill>
                <a:latin typeface="BIZ UDゴシック" panose="020B0400000000000000" pitchFamily="49" charset="-128"/>
                <a:ea typeface="BIZ UDゴシック" panose="020B0400000000000000" pitchFamily="49" charset="-128"/>
              </a:rPr>
              <a:t>、</a:t>
            </a: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全国初の</a:t>
            </a:r>
            <a:r>
              <a:rPr kumimoji="1" lang="ja-JP" altLang="en-US" sz="13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地下鉄民営化</a:t>
            </a: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を実現した。</a:t>
            </a:r>
            <a:endParaRPr kumimoji="1" lang="en-US" altLang="ja-JP"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85750" marR="0" lvl="0" indent="-285750" algn="l" defTabSz="457200" rtl="0" eaLnBrk="1" fontAlgn="auto" latinLnBrk="0" hangingPunct="1">
              <a:spcBef>
                <a:spcPts val="0"/>
              </a:spcBef>
              <a:spcAft>
                <a:spcPts val="0"/>
              </a:spcAft>
              <a:buClrTx/>
              <a:buSzTx/>
              <a:buFont typeface="BIZ UDゴシック" panose="020B0400000000000000" pitchFamily="49" charset="-128"/>
              <a:buChar char="○"/>
              <a:tabLst/>
              <a:defRPr/>
            </a:pP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85750" marR="0" lvl="0" indent="-285750" algn="l" defTabSz="457200" rtl="0" eaLnBrk="1" fontAlgn="auto" latinLnBrk="0" hangingPunct="1">
              <a:spcBef>
                <a:spcPts val="0"/>
              </a:spcBef>
              <a:spcAft>
                <a:spcPts val="0"/>
              </a:spcAft>
              <a:buClrTx/>
              <a:buSzTx/>
              <a:buFont typeface="BIZ UDゴシック" panose="020B0400000000000000" pitchFamily="49" charset="-128"/>
              <a:buChar char="○"/>
              <a:tabLst/>
              <a:defRPr/>
            </a:pP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安全・</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危機管理</a:t>
            </a: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機能など住民サービスの向上における主</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な実績として</a:t>
            </a: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3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府市機能の統合による経営の</a:t>
            </a:r>
            <a:r>
              <a:rPr kumimoji="1" lang="ja-JP" altLang="en-US" sz="1300" noProof="0" dirty="0" smtClean="0">
                <a:solidFill>
                  <a:schemeClr val="tx1"/>
                </a:solidFill>
                <a:latin typeface="BIZ UDゴシック" panose="020B0400000000000000" pitchFamily="49" charset="-128"/>
                <a:ea typeface="BIZ UDゴシック" panose="020B0400000000000000" pitchFamily="49" charset="-128"/>
              </a:rPr>
              <a:t>効率化や機能向上に向けた</a:t>
            </a:r>
            <a:r>
              <a:rPr kumimoji="1" lang="ja-JP" altLang="en-US" sz="13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、地方</a:t>
            </a:r>
            <a:r>
              <a:rPr kumimoji="1" lang="ja-JP" altLang="en-US" sz="13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独立行政法人</a:t>
            </a:r>
            <a:r>
              <a:rPr kumimoji="1" lang="ja-JP" altLang="en-US" sz="13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大阪健康安全基盤研究所</a:t>
            </a:r>
            <a:r>
              <a:rPr kumimoji="1" lang="ja-JP" altLang="en-US" sz="13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の設立が</a:t>
            </a:r>
            <a:r>
              <a:rPr kumimoji="1" lang="ja-JP" altLang="en-US" sz="13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挙げられる。また、</a:t>
            </a:r>
            <a:r>
              <a:rPr kumimoji="1" lang="ja-JP" altLang="en-US" sz="13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府域全体</a:t>
            </a:r>
            <a:r>
              <a:rPr kumimoji="1" lang="ja-JP" altLang="en-US" sz="1300" b="1" dirty="0">
                <a:solidFill>
                  <a:schemeClr val="tx1"/>
                </a:solidFill>
                <a:latin typeface="BIZ UDゴシック" panose="020B0400000000000000" pitchFamily="49" charset="-128"/>
                <a:ea typeface="BIZ UDゴシック" panose="020B0400000000000000" pitchFamily="49" charset="-128"/>
              </a:rPr>
              <a:t>における</a:t>
            </a:r>
            <a:r>
              <a:rPr kumimoji="1" lang="ja-JP" altLang="en-US" sz="13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機能の高度化・最適化に</a:t>
            </a:r>
            <a:r>
              <a:rPr kumimoji="1" lang="ja-JP" altLang="en-US" sz="13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向けた消防</a:t>
            </a:r>
            <a:r>
              <a:rPr kumimoji="1" lang="ja-JP" altLang="en-US" sz="13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機能の強化</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3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府内市町村水道の広域化</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なども進んでいる</a:t>
            </a:r>
            <a:r>
              <a:rPr kumimoji="1" lang="ja-JP" altLang="en-US" sz="13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1300" b="0" i="0" u="none" strike="noStrike" kern="1200" cap="none" spc="0" normalizeH="0" baseline="0" noProof="0" dirty="0">
              <a:ln>
                <a:noFill/>
              </a:ln>
              <a:solidFill>
                <a:prstClr val="black"/>
              </a:solidFill>
              <a:effectLst/>
              <a:uLnTx/>
              <a:uFillTx/>
              <a:latin typeface="Meiryo UI"/>
              <a:ea typeface="Meiryo UI"/>
            </a:endParaRPr>
          </a:p>
        </p:txBody>
      </p:sp>
      <p:grpSp>
        <p:nvGrpSpPr>
          <p:cNvPr id="34" name="グループ化 33"/>
          <p:cNvGrpSpPr/>
          <p:nvPr/>
        </p:nvGrpSpPr>
        <p:grpSpPr>
          <a:xfrm>
            <a:off x="3121879" y="3571201"/>
            <a:ext cx="2910888" cy="3227721"/>
            <a:chOff x="6106024" y="323248"/>
            <a:chExt cx="2910888" cy="3227721"/>
          </a:xfrm>
        </p:grpSpPr>
        <p:sp>
          <p:nvSpPr>
            <p:cNvPr id="35" name="角丸四角形 34"/>
            <p:cNvSpPr/>
            <p:nvPr/>
          </p:nvSpPr>
          <p:spPr>
            <a:xfrm>
              <a:off x="6172918" y="325857"/>
              <a:ext cx="2826469" cy="3225112"/>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36" name="グループ化 35"/>
            <p:cNvGrpSpPr/>
            <p:nvPr/>
          </p:nvGrpSpPr>
          <p:grpSpPr>
            <a:xfrm>
              <a:off x="6106024" y="323248"/>
              <a:ext cx="2910888" cy="1271944"/>
              <a:chOff x="93183" y="817406"/>
              <a:chExt cx="3759131" cy="1276444"/>
            </a:xfrm>
          </p:grpSpPr>
          <p:sp>
            <p:nvSpPr>
              <p:cNvPr id="41" name="テキスト ボックス 40"/>
              <p:cNvSpPr txBox="1"/>
              <p:nvPr/>
            </p:nvSpPr>
            <p:spPr>
              <a:xfrm>
                <a:off x="93183" y="1201943"/>
                <a:ext cx="3759131" cy="891907"/>
              </a:xfrm>
              <a:prstGeom prst="rect">
                <a:avLst/>
              </a:prstGeom>
              <a:noFill/>
              <a:ln>
                <a:noFill/>
              </a:ln>
            </p:spPr>
            <p:txBody>
              <a:bodyPr wrap="square" lIns="118169" tIns="59084" rIns="93046" bIns="59084" rtlCol="0" anchor="t" anchorCtr="0">
                <a:spAutoFit/>
              </a:bodyPr>
              <a:lstStyle/>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1200" dirty="0">
                    <a:solidFill>
                      <a:prstClr val="black"/>
                    </a:solidFill>
                    <a:latin typeface="Meiryo UI" panose="020B0604030504040204" pitchFamily="50" charset="-128"/>
                    <a:ea typeface="Meiryo UI" panose="020B0604030504040204" pitchFamily="50" charset="-128"/>
                  </a:rPr>
                  <a:t>４</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月、府立公衆衛生研究所と市立環境科学研究所を統合</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し設立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西日本の中核的な地方衛生研究所として、健康危機事象への対応力等を確保。</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角丸四角形 41"/>
              <p:cNvSpPr/>
              <p:nvPr/>
            </p:nvSpPr>
            <p:spPr>
              <a:xfrm>
                <a:off x="179557" y="817406"/>
                <a:ext cx="2897788" cy="30190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大阪健康安全基盤研究所</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7" name="正方形/長方形 36"/>
            <p:cNvSpPr/>
            <p:nvPr/>
          </p:nvSpPr>
          <p:spPr>
            <a:xfrm>
              <a:off x="6286223" y="1677535"/>
              <a:ext cx="2629101" cy="17986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395" rtl="0" eaLnBrk="1" fontAlgn="auto" latinLnBrk="0" hangingPunct="1">
                <a:lnSpc>
                  <a:spcPts val="1100"/>
                </a:lnSpc>
                <a:spcBef>
                  <a:spcPts val="0"/>
                </a:spcBef>
                <a:spcAft>
                  <a:spcPts val="0"/>
                </a:spcAft>
                <a:buClrTx/>
                <a:buSzTx/>
                <a:buFontTx/>
                <a:buNone/>
                <a:tabLst/>
                <a:defRPr/>
              </a:pPr>
              <a:r>
                <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rPr>
                <a:t>【G20</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サミット対応</a:t>
              </a:r>
              <a:r>
                <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rPr>
                <a:t>】</a:t>
              </a:r>
            </a:p>
            <a:p>
              <a:pPr marL="261938" marR="0" lvl="0" indent="-171450" algn="l" defTabSz="914395"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G20</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サミット関連施設食中毒対策事業の実施</a:t>
              </a:r>
              <a:endParaRPr kumimoji="0"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261938" marR="0" lvl="0" indent="-171450" algn="l" defTabSz="914395"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感染症強化サーベイランスの実施</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395" rtl="0" eaLnBrk="1" fontAlgn="auto" latinLnBrk="0" hangingPunct="1">
                <a:lnSpc>
                  <a:spcPts val="1100"/>
                </a:lnSpc>
                <a:spcBef>
                  <a:spcPts val="300"/>
                </a:spcBef>
                <a:spcAft>
                  <a:spcPts val="0"/>
                </a:spcAft>
                <a:buClrTx/>
                <a:buSzTx/>
                <a:buFontTx/>
                <a:buNone/>
                <a:tabLst/>
                <a:defRPr/>
              </a:pPr>
              <a:r>
                <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新型コロナウイルス感染症対応</a:t>
              </a:r>
              <a:r>
                <a:rPr kumimoji="0" lang="en-US" altLang="ja-JP" sz="1100" b="1" i="0" u="none" strike="noStrike" kern="1200" cap="none" spc="0" normalizeH="0" baseline="0" noProof="0" dirty="0">
                  <a:ln>
                    <a:noFill/>
                  </a:ln>
                  <a:solidFill>
                    <a:prstClr val="black"/>
                  </a:solidFill>
                  <a:effectLst/>
                  <a:uLnTx/>
                  <a:uFillTx/>
                  <a:latin typeface="Meiryo UI"/>
                  <a:ea typeface="Meiryo UI"/>
                  <a:cs typeface="+mn-cs"/>
                </a:rPr>
                <a:t>】</a:t>
              </a:r>
              <a:endParaRPr kumimoji="0"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261938" marR="0" lvl="0" indent="-171450" algn="l" defTabSz="914395"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検査</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体制の</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強化</a:t>
              </a:r>
              <a:endParaRPr kumimoji="0"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261938" marR="0" lvl="0" indent="-171450" algn="l" defTabSz="914395"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検査</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機能の相互</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補完</a:t>
              </a:r>
              <a:r>
                <a:rPr kumimoji="0" lang="en-US" altLang="ja-JP" sz="1100" b="0" i="0" u="none" strike="noStrike" kern="1200" cap="none" spc="0" normalizeH="0" baseline="0" noProof="0" dirty="0">
                  <a:ln>
                    <a:noFill/>
                  </a:ln>
                  <a:solidFill>
                    <a:prstClr val="black"/>
                  </a:solidFill>
                  <a:effectLst/>
                  <a:uLnTx/>
                  <a:uFillTx/>
                  <a:latin typeface="Meiryo UI"/>
                  <a:ea typeface="Meiryo UI"/>
                  <a:cs typeface="+mn-cs"/>
                </a:rPr>
                <a:t/>
              </a:r>
              <a:br>
                <a:rPr kumimoji="0" lang="en-US" altLang="ja-JP" sz="1100" b="0" i="0" u="none" strike="noStrike" kern="1200" cap="none" spc="0" normalizeH="0" baseline="0" noProof="0" dirty="0">
                  <a:ln>
                    <a:noFill/>
                  </a:ln>
                  <a:solidFill>
                    <a:prstClr val="black"/>
                  </a:solidFill>
                  <a:effectLst/>
                  <a:uLnTx/>
                  <a:uFillTx/>
                  <a:latin typeface="Meiryo UI"/>
                  <a:ea typeface="Meiryo UI"/>
                  <a:cs typeface="+mn-cs"/>
                </a:rPr>
              </a:b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森ノ宮・</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天王寺</a:t>
              </a:r>
              <a: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
              </a:r>
              <a:b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b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両センター間）</a:t>
              </a:r>
              <a:endParaRPr kumimoji="0"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261938" marR="0" lvl="0" indent="-171450" algn="l" defTabSz="914395"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疫学</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調査の</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充実</a:t>
              </a:r>
              <a: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
              </a:r>
              <a:b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b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（疫学調査チーム</a:t>
              </a:r>
              <a: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
              </a:r>
              <a:b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b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立ち上げ）</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38" name="グループ化 37"/>
            <p:cNvGrpSpPr/>
            <p:nvPr/>
          </p:nvGrpSpPr>
          <p:grpSpPr>
            <a:xfrm>
              <a:off x="7984936" y="2523606"/>
              <a:ext cx="845878" cy="808554"/>
              <a:chOff x="1999049" y="2380855"/>
              <a:chExt cx="845878" cy="757361"/>
            </a:xfrm>
          </p:grpSpPr>
          <p:sp>
            <p:nvSpPr>
              <p:cNvPr id="39" name="正方形/長方形 38">
                <a:extLst>
                  <a:ext uri="{FF2B5EF4-FFF2-40B4-BE49-F238E27FC236}">
                    <a16:creationId xmlns:a16="http://schemas.microsoft.com/office/drawing/2014/main" id="{8ACAD880-B161-5340-A65A-D40630EFBD93}"/>
                  </a:ext>
                </a:extLst>
              </p:cNvPr>
              <p:cNvSpPr/>
              <p:nvPr/>
            </p:nvSpPr>
            <p:spPr>
              <a:xfrm>
                <a:off x="1999049" y="2883561"/>
                <a:ext cx="813043" cy="25465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1430"/>
                  </a:lnSpc>
                  <a:spcBef>
                    <a:spcPts val="0"/>
                  </a:spcBef>
                  <a:spcAft>
                    <a:spcPts val="0"/>
                  </a:spcAft>
                  <a:buClrTx/>
                  <a:buSzTx/>
                  <a:buFontTx/>
                  <a:buNone/>
                  <a:tabLst/>
                  <a:defRPr/>
                </a:pPr>
                <a:r>
                  <a:rPr kumimoji="0" lang="ja-JP" altLang="en-US" sz="700" b="0" i="0" u="none" strike="noStrike" kern="1200" cap="none" spc="0" normalizeH="0" baseline="0" noProof="0" dirty="0" smtClean="0">
                    <a:ln>
                      <a:noFill/>
                    </a:ln>
                    <a:solidFill>
                      <a:prstClr val="black"/>
                    </a:solidFill>
                    <a:effectLst/>
                    <a:uLnTx/>
                    <a:uFillTx/>
                    <a:latin typeface="Meiryo UI"/>
                    <a:ea typeface="Meiryo UI"/>
                    <a:cs typeface="+mn-cs"/>
                  </a:rPr>
                  <a:t>（一元化施設</a:t>
                </a:r>
                <a:r>
                  <a:rPr kumimoji="0" lang="ja-JP" altLang="en-US" sz="700" b="0" i="0" u="none" strike="noStrike" kern="1200" cap="none" spc="0" normalizeH="0" baseline="0" noProof="0" dirty="0">
                    <a:ln>
                      <a:noFill/>
                    </a:ln>
                    <a:solidFill>
                      <a:prstClr val="black"/>
                    </a:solidFill>
                    <a:effectLst/>
                    <a:uLnTx/>
                    <a:uFillTx/>
                    <a:latin typeface="Meiryo UI"/>
                    <a:ea typeface="Meiryo UI"/>
                    <a:cs typeface="+mn-cs"/>
                  </a:rPr>
                  <a:t>）</a:t>
                </a:r>
              </a:p>
            </p:txBody>
          </p:sp>
          <p:pic>
            <p:nvPicPr>
              <p:cNvPr id="40" name="図 39"/>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016927" y="2380855"/>
                <a:ext cx="828000" cy="565305"/>
              </a:xfrm>
              <a:prstGeom prst="rect">
                <a:avLst/>
              </a:prstGeom>
            </p:spPr>
          </p:pic>
        </p:grpSp>
      </p:grpSp>
      <p:sp>
        <p:nvSpPr>
          <p:cNvPr id="49" name="角丸四角形 48"/>
          <p:cNvSpPr/>
          <p:nvPr/>
        </p:nvSpPr>
        <p:spPr>
          <a:xfrm>
            <a:off x="6180678" y="2267942"/>
            <a:ext cx="2755299" cy="1157770"/>
          </a:xfrm>
          <a:prstGeom prst="roundRect">
            <a:avLst>
              <a:gd name="adj" fmla="val 0"/>
            </a:avLst>
          </a:prstGeom>
          <a:solidFill>
            <a:schemeClr val="accent5">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72000" rIns="36000" bIns="108000" rtlCol="0" anchor="t"/>
          <a:lstStyle/>
          <a:p>
            <a:pPr marL="0" marR="0" lvl="0" indent="0" algn="l" defTabSz="457200" rtl="0" eaLnBrk="1" fontAlgn="auto" latinLnBrk="0" hangingPunct="1">
              <a:lnSpc>
                <a:spcPts val="1100"/>
              </a:lnSpc>
              <a:spcBef>
                <a:spcPts val="500"/>
              </a:spcBef>
              <a:spcAft>
                <a:spcPts val="0"/>
              </a:spcAft>
              <a:buClrTx/>
              <a:buSzTx/>
              <a:buFontTx/>
              <a:buNone/>
              <a:tabLst/>
              <a:defRPr/>
            </a:pPr>
            <a:r>
              <a:rPr kumimoji="0"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a:t>
            </a:r>
            <a:r>
              <a:rPr kumimoji="0"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効果</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1938" marR="0" lvl="0" indent="-171450" algn="l" defTabSz="457200" rtl="0" eaLnBrk="1" fontAlgn="auto" latinLnBrk="0" hangingPunct="1">
              <a:lnSpc>
                <a:spcPts val="1100"/>
              </a:lnSpc>
              <a:spcBef>
                <a:spcPts val="500"/>
              </a:spcBef>
              <a:spcAft>
                <a:spcPts val="0"/>
              </a:spcAft>
              <a:buClrTx/>
              <a:buSzTx/>
              <a:buFont typeface="Wingdings" panose="05000000000000000000" pitchFamily="2" charset="2"/>
              <a:buChar char="Ø"/>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都心部</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の交通</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渋滞緩和</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、沿道環境の</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改善</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1938" marR="0" lvl="0" indent="-171450" algn="l" defTabSz="457200" rtl="0" eaLnBrk="1" fontAlgn="auto" latinLnBrk="0" hangingPunct="1">
              <a:lnSpc>
                <a:spcPts val="1100"/>
              </a:lnSpc>
              <a:spcBef>
                <a:spcPts val="500"/>
              </a:spcBef>
              <a:spcAft>
                <a:spcPts val="0"/>
              </a:spcAft>
              <a:buClrTx/>
              <a:buSzTx/>
              <a:buFont typeface="Wingdings" panose="05000000000000000000" pitchFamily="2" charset="2"/>
              <a:buChar char="Ø"/>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広域的</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な観光拠点間の時間短縮、定時性確保による観光需要の</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拡大　など</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第二</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京阪（枚方学研</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）～湾岸舞</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洲</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ランプ </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所要時間が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短縮</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55</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 → </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33</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　</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角丸四角形 50"/>
          <p:cNvSpPr/>
          <p:nvPr/>
        </p:nvSpPr>
        <p:spPr>
          <a:xfrm>
            <a:off x="6103485" y="3583899"/>
            <a:ext cx="2891282" cy="1437345"/>
          </a:xfrm>
          <a:prstGeom prst="roundRect">
            <a:avLst>
              <a:gd name="adj" fmla="val 11186"/>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52" name="グループ化 51"/>
          <p:cNvGrpSpPr/>
          <p:nvPr/>
        </p:nvGrpSpPr>
        <p:grpSpPr>
          <a:xfrm>
            <a:off x="6108261" y="3560745"/>
            <a:ext cx="2863645" cy="1460499"/>
            <a:chOff x="66254" y="826429"/>
            <a:chExt cx="3698122" cy="1410217"/>
          </a:xfrm>
        </p:grpSpPr>
        <p:sp>
          <p:nvSpPr>
            <p:cNvPr id="53" name="テキスト ボックス 52"/>
            <p:cNvSpPr txBox="1"/>
            <p:nvPr/>
          </p:nvSpPr>
          <p:spPr>
            <a:xfrm>
              <a:off x="66254" y="1155595"/>
              <a:ext cx="3698122" cy="1081051"/>
            </a:xfrm>
            <a:prstGeom prst="rect">
              <a:avLst/>
            </a:prstGeom>
            <a:noFill/>
            <a:ln>
              <a:noFill/>
            </a:ln>
          </p:spPr>
          <p:txBody>
            <a:bodyPr wrap="square" lIns="118169" tIns="59084" rIns="93046" bIns="59084" rtlCol="0" anchor="t" anchorCtr="0">
              <a:spAutoFit/>
            </a:bodyPr>
            <a:lstStyle/>
            <a:p>
              <a:pPr marL="171450" marR="0" lvl="0" indent="-171450" algn="l" defTabSz="457200" rtl="0" eaLnBrk="1" fontAlgn="auto" latinLnBrk="0" hangingPunct="1">
                <a:lnSpc>
                  <a:spcPts val="1200"/>
                </a:lnSpc>
                <a:spcBef>
                  <a:spcPts val="0"/>
                </a:spcBef>
                <a:spcAft>
                  <a:spcPts val="0"/>
                </a:spcAft>
                <a:buClrTx/>
                <a:buSzTx/>
                <a:buFontTx/>
                <a:buChar char="○"/>
                <a:tabLst/>
                <a:defRPr/>
              </a:pPr>
              <a:r>
                <a:rPr kumimoji="0" lang="ja-JP" altLang="en-US" sz="1200" b="0" i="0" u="none" strike="noStrike" kern="1200" cap="none" spc="0" normalizeH="0" baseline="0" noProof="0" dirty="0" smtClean="0">
                  <a:ln>
                    <a:noFill/>
                  </a:ln>
                  <a:solidFill>
                    <a:prstClr val="black"/>
                  </a:solidFill>
                  <a:effectLst/>
                  <a:uLnTx/>
                  <a:uFillTx/>
                  <a:latin typeface="ArialMT"/>
                  <a:ea typeface="Meiryo UI" panose="020B0604030504040204" pitchFamily="50" charset="-128"/>
                  <a:cs typeface="+mn-cs"/>
                </a:rPr>
                <a:t>高齢化</a:t>
              </a:r>
              <a:r>
                <a:rPr kumimoji="0" lang="ja-JP" altLang="en-US" sz="1200" b="0" i="0" u="none" strike="noStrike" kern="1200" cap="none" spc="0" normalizeH="0" baseline="0" noProof="0" dirty="0">
                  <a:ln>
                    <a:noFill/>
                  </a:ln>
                  <a:solidFill>
                    <a:prstClr val="black"/>
                  </a:solidFill>
                  <a:effectLst/>
                  <a:uLnTx/>
                  <a:uFillTx/>
                  <a:latin typeface="ArialMT"/>
                  <a:ea typeface="Meiryo UI" panose="020B0604030504040204" pitchFamily="50" charset="-128"/>
                  <a:cs typeface="+mn-cs"/>
                </a:rPr>
                <a:t>に伴う救急需要の</a:t>
              </a:r>
              <a:r>
                <a:rPr kumimoji="0" lang="ja-JP" altLang="en-US" sz="1200" b="0" i="0" u="none" strike="noStrike" kern="1200" cap="none" spc="0" normalizeH="0" baseline="0" noProof="0" dirty="0" smtClean="0">
                  <a:ln>
                    <a:noFill/>
                  </a:ln>
                  <a:solidFill>
                    <a:prstClr val="black"/>
                  </a:solidFill>
                  <a:effectLst/>
                  <a:uLnTx/>
                  <a:uFillTx/>
                  <a:latin typeface="ArialMT"/>
                  <a:ea typeface="Meiryo UI" panose="020B0604030504040204" pitchFamily="50" charset="-128"/>
                  <a:cs typeface="+mn-cs"/>
                </a:rPr>
                <a:t>増加や大規模</a:t>
              </a:r>
              <a:r>
                <a:rPr kumimoji="0" lang="ja-JP" altLang="en-US" sz="1200" b="0" i="0" u="none" strike="noStrike" kern="1200" cap="none" spc="0" normalizeH="0" baseline="0" noProof="0" dirty="0">
                  <a:ln>
                    <a:noFill/>
                  </a:ln>
                  <a:solidFill>
                    <a:prstClr val="black"/>
                  </a:solidFill>
                  <a:effectLst/>
                  <a:uLnTx/>
                  <a:uFillTx/>
                  <a:latin typeface="ArialMT"/>
                  <a:ea typeface="Meiryo UI" panose="020B0604030504040204" pitchFamily="50" charset="-128"/>
                  <a:cs typeface="+mn-cs"/>
                </a:rPr>
                <a:t>災害への</a:t>
              </a:r>
              <a:r>
                <a:rPr kumimoji="0" lang="ja-JP" altLang="en-US" sz="1200" b="0" i="0" u="none" strike="noStrike" kern="1200" cap="none" spc="0" normalizeH="0" baseline="0" noProof="0" dirty="0" smtClean="0">
                  <a:ln>
                    <a:noFill/>
                  </a:ln>
                  <a:solidFill>
                    <a:prstClr val="black"/>
                  </a:solidFill>
                  <a:effectLst/>
                  <a:uLnTx/>
                  <a:uFillTx/>
                  <a:latin typeface="ArialMT"/>
                  <a:ea typeface="Meiryo UI" panose="020B0604030504040204" pitchFamily="50" charset="-128"/>
                  <a:cs typeface="+mn-cs"/>
                </a:rPr>
                <a:t>対応に向け、府内消防機能の一元化を将来像としている。</a:t>
              </a:r>
              <a:endParaRPr kumimoji="0" lang="en-US" altLang="ja-JP" sz="600" b="0" i="0" u="none" strike="noStrike" kern="1200" cap="none" spc="0" normalizeH="0" baseline="0" noProof="0" dirty="0" smtClean="0">
                <a:ln>
                  <a:noFill/>
                </a:ln>
                <a:solidFill>
                  <a:prstClr val="black"/>
                </a:solidFill>
                <a:effectLst/>
                <a:uLnTx/>
                <a:uFillTx/>
                <a:latin typeface="ArialMT"/>
                <a:ea typeface="Meiryo UI" panose="020B0604030504040204" pitchFamily="50" charset="-128"/>
                <a:cs typeface="+mn-cs"/>
              </a:endParaRPr>
            </a:p>
            <a:p>
              <a:pPr marL="171450" marR="0" lvl="0" indent="-171450" algn="l" defTabSz="457200" rtl="0" eaLnBrk="1" fontAlgn="auto" latinLnBrk="0" hangingPunct="1">
                <a:lnSpc>
                  <a:spcPts val="1200"/>
                </a:lnSpc>
                <a:spcBef>
                  <a:spcPts val="600"/>
                </a:spcBef>
                <a:spcAft>
                  <a:spcPts val="0"/>
                </a:spcAft>
                <a:buClrTx/>
                <a:buSzTx/>
                <a:buFontTx/>
                <a:buChar char="○"/>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現在、一部事務組合や消防事務の委託など、市町村消防の広域化に向けた取組を進めている。</a:t>
              </a:r>
              <a:endParaRPr kumimoji="0" lang="en-US" altLang="ja-JP" sz="1200" b="0" i="0" u="none" strike="noStrike" kern="1200" cap="none" spc="0" normalizeH="0" baseline="0" noProof="0" dirty="0" smtClean="0">
                <a:ln>
                  <a:noFill/>
                </a:ln>
                <a:solidFill>
                  <a:prstClr val="black"/>
                </a:solidFill>
                <a:effectLst/>
                <a:uLnTx/>
                <a:uFillTx/>
                <a:latin typeface="ArialMT"/>
                <a:ea typeface="Meiryo UI" panose="020B0604030504040204" pitchFamily="50" charset="-128"/>
                <a:cs typeface="+mn-cs"/>
              </a:endParaRPr>
            </a:p>
          </p:txBody>
        </p:sp>
        <p:sp>
          <p:nvSpPr>
            <p:cNvPr id="54" name="角丸四角形 53"/>
            <p:cNvSpPr/>
            <p:nvPr/>
          </p:nvSpPr>
          <p:spPr>
            <a:xfrm>
              <a:off x="68108" y="826429"/>
              <a:ext cx="2565701" cy="28115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府域消防機能の強化</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5" name="角丸四角形 54"/>
          <p:cNvSpPr/>
          <p:nvPr/>
        </p:nvSpPr>
        <p:spPr>
          <a:xfrm>
            <a:off x="6102092" y="5114046"/>
            <a:ext cx="2892673" cy="1671118"/>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56" name="テキスト ボックス 55"/>
          <p:cNvSpPr txBox="1"/>
          <p:nvPr/>
        </p:nvSpPr>
        <p:spPr>
          <a:xfrm>
            <a:off x="6102092" y="5479295"/>
            <a:ext cx="2876950" cy="1273484"/>
          </a:xfrm>
          <a:prstGeom prst="rect">
            <a:avLst/>
          </a:prstGeom>
          <a:noFill/>
          <a:ln>
            <a:noFill/>
          </a:ln>
        </p:spPr>
        <p:txBody>
          <a:bodyPr wrap="square" lIns="118169" tIns="59084" rIns="93046" bIns="59084" rtlCol="0" anchor="t" anchorCtr="0">
            <a:spAutoFit/>
          </a:bodyPr>
          <a:lstStyle/>
          <a:p>
            <a:pPr marL="171450" lvl="0" indent="-171450">
              <a:lnSpc>
                <a:spcPts val="1200"/>
              </a:lnSpc>
              <a:buFontTx/>
              <a:buChar char="○"/>
              <a:defRPr/>
            </a:pPr>
            <a:r>
              <a:rPr lang="ja-JP" altLang="en-US" sz="1200" dirty="0">
                <a:solidFill>
                  <a:prstClr val="black"/>
                </a:solidFill>
                <a:latin typeface="ArialMT"/>
                <a:ea typeface="Meiryo UI" panose="020B0604030504040204" pitchFamily="50" charset="-128"/>
              </a:rPr>
              <a:t>水</a:t>
            </a:r>
            <a:r>
              <a:rPr lang="ja-JP" altLang="en-US" sz="1200" dirty="0" smtClean="0">
                <a:solidFill>
                  <a:prstClr val="black"/>
                </a:solidFill>
                <a:latin typeface="ArialMT"/>
                <a:ea typeface="Meiryo UI" panose="020B0604030504040204" pitchFamily="50" charset="-128"/>
              </a:rPr>
              <a:t>需要</a:t>
            </a:r>
            <a:r>
              <a:rPr lang="ja-JP" altLang="en-US" sz="1200" dirty="0">
                <a:solidFill>
                  <a:prstClr val="black"/>
                </a:solidFill>
                <a:latin typeface="ArialMT"/>
                <a:ea typeface="Meiryo UI" panose="020B0604030504040204" pitchFamily="50" charset="-128"/>
              </a:rPr>
              <a:t>の減や施設の老朽化などの課題に対応するため、</a:t>
            </a:r>
            <a:r>
              <a:rPr lang="ja-JP" altLang="en-US" sz="1200" dirty="0">
                <a:latin typeface="ArialMT"/>
                <a:ea typeface="Meiryo UI" panose="020B0604030504040204" pitchFamily="50" charset="-128"/>
              </a:rPr>
              <a:t>水道事業の基盤の強化策として府</a:t>
            </a:r>
            <a:r>
              <a:rPr lang="ja-JP" altLang="en-US" sz="1200" dirty="0">
                <a:solidFill>
                  <a:prstClr val="black"/>
                </a:solidFill>
                <a:latin typeface="ArialMT"/>
                <a:ea typeface="Meiryo UI" panose="020B0604030504040204" pitchFamily="50" charset="-128"/>
              </a:rPr>
              <a:t>域一水道をめざしている。</a:t>
            </a:r>
          </a:p>
          <a:p>
            <a:pPr marL="171450" marR="0" lvl="0" indent="-171450" algn="l" defTabSz="457200" rtl="0" eaLnBrk="1" fontAlgn="auto" latinLnBrk="0" hangingPunct="1">
              <a:lnSpc>
                <a:spcPts val="1200"/>
              </a:lnSpc>
              <a:spcBef>
                <a:spcPts val="600"/>
              </a:spcBef>
              <a:spcAft>
                <a:spcPts val="0"/>
              </a:spcAft>
              <a:buClrTx/>
              <a:buSzTx/>
              <a:buFontTx/>
              <a:buChar char="○"/>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現在、大阪広域水道企業団と市町村水道事業者との統合や、大阪市と守口市による浄水場共同化（施設の最適配置・統廃合）などの取組を進めている。</a:t>
            </a:r>
            <a:endParaRPr kumimoji="0" lang="en-US" altLang="ja-JP" sz="1200" b="0" i="0" u="none" strike="noStrike" kern="1200" cap="none" spc="0" normalizeH="0" baseline="0" noProof="0" dirty="0" smtClean="0">
              <a:ln>
                <a:noFill/>
              </a:ln>
              <a:solidFill>
                <a:prstClr val="black"/>
              </a:solidFill>
              <a:effectLst/>
              <a:uLnTx/>
              <a:uFillTx/>
              <a:latin typeface="ArialMT"/>
              <a:ea typeface="Meiryo UI" panose="020B0604030504040204" pitchFamily="50" charset="-128"/>
              <a:cs typeface="+mn-cs"/>
            </a:endParaRPr>
          </a:p>
        </p:txBody>
      </p:sp>
      <p:sp>
        <p:nvSpPr>
          <p:cNvPr id="57" name="角丸四角形 56"/>
          <p:cNvSpPr/>
          <p:nvPr/>
        </p:nvSpPr>
        <p:spPr>
          <a:xfrm>
            <a:off x="6102479" y="5107068"/>
            <a:ext cx="1986755" cy="30083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水道の広域化</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659573" y="0"/>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７</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44" name="グループ化 43"/>
          <p:cNvGrpSpPr/>
          <p:nvPr/>
        </p:nvGrpSpPr>
        <p:grpSpPr>
          <a:xfrm>
            <a:off x="161634" y="3567454"/>
            <a:ext cx="2899817" cy="1732649"/>
            <a:chOff x="155490" y="3053845"/>
            <a:chExt cx="2899817" cy="1897995"/>
          </a:xfrm>
        </p:grpSpPr>
        <p:sp>
          <p:nvSpPr>
            <p:cNvPr id="45" name="角丸四角形 44"/>
            <p:cNvSpPr/>
            <p:nvPr/>
          </p:nvSpPr>
          <p:spPr>
            <a:xfrm>
              <a:off x="240004" y="3060807"/>
              <a:ext cx="2815303" cy="1838493"/>
            </a:xfrm>
            <a:prstGeom prst="roundRect">
              <a:avLst>
                <a:gd name="adj" fmla="val 7930"/>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46" name="グループ化 45"/>
            <p:cNvGrpSpPr/>
            <p:nvPr/>
          </p:nvGrpSpPr>
          <p:grpSpPr>
            <a:xfrm>
              <a:off x="155490" y="3053845"/>
              <a:ext cx="2876403" cy="1897995"/>
              <a:chOff x="70426" y="2392003"/>
              <a:chExt cx="3714597" cy="1904715"/>
            </a:xfrm>
          </p:grpSpPr>
          <p:sp>
            <p:nvSpPr>
              <p:cNvPr id="48" name="テキスト ボックス 47"/>
              <p:cNvSpPr txBox="1"/>
              <p:nvPr/>
            </p:nvSpPr>
            <p:spPr>
              <a:xfrm>
                <a:off x="70426" y="2685304"/>
                <a:ext cx="3714597" cy="1611414"/>
              </a:xfrm>
              <a:prstGeom prst="rect">
                <a:avLst/>
              </a:prstGeom>
              <a:noFill/>
              <a:ln>
                <a:noFill/>
              </a:ln>
            </p:spPr>
            <p:txBody>
              <a:bodyPr wrap="square" lIns="118169" tIns="59084" rIns="93046" bIns="59084" rtlCol="0" anchor="t" anchorCtr="0">
                <a:spAutoFit/>
              </a:bodyPr>
              <a:lstStyle/>
              <a:p>
                <a:pPr marL="179388" marR="0" lvl="0" indent="-179388" algn="l" defTabSz="457200" rtl="0" eaLnBrk="1" fontAlgn="auto" latinLnBrk="0" hangingPunct="1">
                  <a:lnSpc>
                    <a:spcPts val="1100"/>
                  </a:lnSpc>
                  <a:spcBef>
                    <a:spcPts val="300"/>
                  </a:spcBef>
                  <a:spcAft>
                    <a:spcPts val="0"/>
                  </a:spcAft>
                  <a:buClrTx/>
                  <a:buSzTx/>
                  <a:buFont typeface="Meiryo UI" panose="020B0604030504040204" pitchFamily="50" charset="-128"/>
                  <a:buChar char="○"/>
                  <a:tabLst/>
                  <a:defRPr/>
                </a:pPr>
                <a:r>
                  <a:rPr kumimoji="0"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0"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年７月、経営統合。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同年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専用ターミナルオープン。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9388" marR="0" lvl="0" indent="-179388" algn="l" defTabSz="457200" rtl="0" eaLnBrk="1" fontAlgn="auto" latinLnBrk="0" hangingPunct="1">
                  <a:lnSpc>
                    <a:spcPts val="1100"/>
                  </a:lnSpc>
                  <a:spcBef>
                    <a:spcPts val="300"/>
                  </a:spcBef>
                  <a:spcAft>
                    <a:spcPts val="0"/>
                  </a:spcAft>
                  <a:buClrTx/>
                  <a:buSzTx/>
                  <a:buFont typeface="Meiryo UI" panose="020B0604030504040204" pitchFamily="50" charset="-128"/>
                  <a:buChar char="○"/>
                  <a:tabLs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月、世界最大手の航空貨物会社の北太平洋地区のハブ施設誘致成功。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9388" marR="0" lvl="0" indent="-179388" algn="l" defTabSz="457200" rtl="0" eaLnBrk="1" fontAlgn="auto" latinLnBrk="0" hangingPunct="1">
                  <a:lnSpc>
                    <a:spcPts val="1100"/>
                  </a:lnSpc>
                  <a:spcBef>
                    <a:spcPts val="300"/>
                  </a:spcBef>
                  <a:spcAft>
                    <a:spcPts val="0"/>
                  </a:spcAft>
                  <a:buClrTx/>
                  <a:buSzTx/>
                  <a:buFont typeface="Meiryo UI" panose="020B0604030504040204" pitchFamily="50" charset="-128"/>
                  <a:buChar char="○"/>
                  <a:tabLst/>
                  <a:defRPr/>
                </a:pPr>
                <a:r>
                  <a:rPr kumimoji="0"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0"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関空・伊丹空港のコンセッションを開始、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月、神戸空港のコンセッションを開始。⇒３空港一体運営の実現。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178298" y="2392003"/>
                <a:ext cx="2927057" cy="30190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関空・伊丹空港の経営統合</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27" name="グループ化 26"/>
          <p:cNvGrpSpPr/>
          <p:nvPr/>
        </p:nvGrpSpPr>
        <p:grpSpPr>
          <a:xfrm>
            <a:off x="155723" y="5271167"/>
            <a:ext cx="2899355" cy="1541437"/>
            <a:chOff x="167118" y="3198528"/>
            <a:chExt cx="2899355" cy="1541437"/>
          </a:xfrm>
        </p:grpSpPr>
        <p:sp>
          <p:nvSpPr>
            <p:cNvPr id="29" name="角丸四角形 28"/>
            <p:cNvSpPr/>
            <p:nvPr/>
          </p:nvSpPr>
          <p:spPr>
            <a:xfrm>
              <a:off x="240004" y="3213093"/>
              <a:ext cx="2826469" cy="1499432"/>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30" name="グループ化 29"/>
            <p:cNvGrpSpPr/>
            <p:nvPr/>
          </p:nvGrpSpPr>
          <p:grpSpPr>
            <a:xfrm>
              <a:off x="167118" y="3198528"/>
              <a:ext cx="2274646" cy="1301417"/>
              <a:chOff x="85443" y="2537184"/>
              <a:chExt cx="2937485" cy="1306019"/>
            </a:xfrm>
          </p:grpSpPr>
          <p:sp>
            <p:nvSpPr>
              <p:cNvPr id="32" name="テキスト ボックス 31"/>
              <p:cNvSpPr txBox="1"/>
              <p:nvPr/>
            </p:nvSpPr>
            <p:spPr>
              <a:xfrm>
                <a:off x="85443" y="2951297"/>
                <a:ext cx="1227356" cy="891906"/>
              </a:xfrm>
              <a:prstGeom prst="rect">
                <a:avLst/>
              </a:prstGeom>
              <a:noFill/>
              <a:ln>
                <a:noFill/>
              </a:ln>
            </p:spPr>
            <p:txBody>
              <a:bodyPr wrap="square" lIns="118169" tIns="59084" rIns="93046" bIns="59084" rtlCol="0" anchor="t" anchorCtr="0">
                <a:spAutoFit/>
              </a:bodyPr>
              <a:lstStyle/>
              <a:p>
                <a:pPr marL="179388" marR="0" lvl="0" indent="-179388" algn="l" defTabSz="457200" rtl="0" eaLnBrk="1" fontAlgn="auto" latinLnBrk="0" hangingPunct="1">
                  <a:lnSpc>
                    <a:spcPts val="1200"/>
                  </a:lnSpc>
                  <a:spcBef>
                    <a:spcPts val="300"/>
                  </a:spcBef>
                  <a:spcAft>
                    <a:spcPts val="0"/>
                  </a:spcAft>
                  <a:buClrTx/>
                  <a:buSzTx/>
                  <a:buFont typeface="Meiryo UI" panose="020B0604030504040204" pitchFamily="50" charset="-128"/>
                  <a:buChar char="○"/>
                  <a:tabLst/>
                  <a:defRPr/>
                </a:pP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Osaka Metro</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設立。</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180080" y="2537184"/>
                <a:ext cx="2842848" cy="30059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大阪市営地下鉄の民営化</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31" name="図 30"/>
            <p:cNvPicPr>
              <a:picLocks noChangeAspect="1"/>
            </p:cNvPicPr>
            <p:nvPr/>
          </p:nvPicPr>
          <p:blipFill>
            <a:blip r:embed="rId4"/>
            <a:stretch>
              <a:fillRect/>
            </a:stretch>
          </p:blipFill>
          <p:spPr>
            <a:xfrm>
              <a:off x="1049121" y="3437503"/>
              <a:ext cx="1902172" cy="1302462"/>
            </a:xfrm>
            <a:prstGeom prst="rect">
              <a:avLst/>
            </a:prstGeom>
          </p:spPr>
        </p:pic>
      </p:grpSp>
      <p:sp>
        <p:nvSpPr>
          <p:cNvPr id="61" name="正方形/長方形 60">
            <a:extLst>
              <a:ext uri="{FF2B5EF4-FFF2-40B4-BE49-F238E27FC236}">
                <a16:creationId xmlns:a16="http://schemas.microsoft.com/office/drawing/2014/main" id="{F22BCF5A-1C7C-450E-B958-AFA477B8C913}"/>
              </a:ext>
            </a:extLst>
          </p:cNvPr>
          <p:cNvSpPr/>
          <p:nvPr/>
        </p:nvSpPr>
        <p:spPr>
          <a:xfrm>
            <a:off x="4833397" y="6488285"/>
            <a:ext cx="1238126" cy="2523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a:t>
            </a:r>
            <a:r>
              <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2021</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年</a:t>
            </a:r>
            <a:r>
              <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11</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月第</a:t>
            </a:r>
            <a:r>
              <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4</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回副首都</a:t>
            </a:r>
            <a:endPar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推進本部</a:t>
            </a:r>
            <a:r>
              <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大阪府市</a:t>
            </a:r>
            <a:r>
              <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会議資料</a:t>
            </a:r>
            <a:endParaRPr kumimoji="0" lang="en-US" altLang="zh-TW" sz="52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40461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p:cNvSpPr txBox="1"/>
          <p:nvPr/>
        </p:nvSpPr>
        <p:spPr>
          <a:xfrm>
            <a:off x="6170856" y="6119675"/>
            <a:ext cx="2792266" cy="734875"/>
          </a:xfrm>
          <a:prstGeom prst="rect">
            <a:avLst/>
          </a:prstGeom>
          <a:noFill/>
          <a:ln>
            <a:noFill/>
          </a:ln>
        </p:spPr>
        <p:txBody>
          <a:bodyPr wrap="square" lIns="118169" tIns="59084" rIns="93046" bIns="59084" rtlCol="0" anchor="t" anchorCtr="0">
            <a:spAutoFit/>
          </a:bodyPr>
          <a:lstStyle/>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2050</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年までに海洋プラスチックごみによる追加的な汚染をゼロにまで削減することをめざす「大阪ブルー・オーシャンビジョン」を共有。</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角丸四角形 41"/>
          <p:cNvSpPr/>
          <p:nvPr/>
        </p:nvSpPr>
        <p:spPr>
          <a:xfrm>
            <a:off x="6170856" y="5381562"/>
            <a:ext cx="2826469" cy="1429468"/>
          </a:xfrm>
          <a:prstGeom prst="roundRect">
            <a:avLst>
              <a:gd name="adj" fmla="val 12415"/>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6" name="テキスト ボックス 5"/>
          <p:cNvSpPr txBox="1"/>
          <p:nvPr/>
        </p:nvSpPr>
        <p:spPr>
          <a:xfrm>
            <a:off x="0" y="78976"/>
            <a:ext cx="9144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a:t>
            </a:r>
            <a:r>
              <a:rPr kumimoji="1" lang="ja-JP" altLang="en-US" sz="16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の成長を支える基盤となる機能の強化や、都市ブランド向上</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正方形/長方形 7"/>
          <p:cNvSpPr/>
          <p:nvPr/>
        </p:nvSpPr>
        <p:spPr>
          <a:xfrm>
            <a:off x="238423" y="448008"/>
            <a:ext cx="5804167" cy="3072109"/>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144000" rtlCol="0" anchor="t" anchorCtr="0"/>
          <a:lstStyle/>
          <a:p>
            <a:pPr marL="285750" marR="0" lvl="0" indent="-285750" algn="l" defTabSz="457200" rtl="0" eaLnBrk="1" fontAlgn="auto" latinLnBrk="0" hangingPunct="1">
              <a:spcBef>
                <a:spcPts val="0"/>
              </a:spcBef>
              <a:spcAft>
                <a:spcPts val="0"/>
              </a:spcAft>
              <a:buClrTx/>
              <a:buSzTx/>
              <a:buFont typeface="BIZ UDゴシック" panose="020B0400000000000000" pitchFamily="49" charset="-128"/>
              <a:buChar char="○"/>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産業支援・技術開発機能</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おける主</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な実績として</a:t>
            </a:r>
            <a:r>
              <a:rPr kumimoji="1" lang="ja-JP" altLang="en-US" sz="14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、府市機能の統合による相乗効果の創出に向けた、地方</a:t>
            </a: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独立行政</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法人</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大阪産業技術研究所</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の設置、公益財団法人</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大阪産業局</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設置などが挙げられる。</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85750" lvl="0" indent="-285750">
              <a:buFont typeface="BIZ UDゴシック" panose="020B0400000000000000" pitchFamily="49" charset="-128"/>
              <a:buChar char="○"/>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人材育成環境の充実</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における主な実績として</a:t>
            </a:r>
            <a:r>
              <a:rPr kumimoji="1" lang="ja-JP" altLang="en-US" sz="1400" dirty="0" err="1" smtClean="0">
                <a:solidFill>
                  <a:prstClr val="black"/>
                </a:solidFill>
                <a:latin typeface="BIZ UDゴシック" panose="020B0400000000000000" pitchFamily="49" charset="-128"/>
                <a:ea typeface="BIZ UDゴシック" panose="020B0400000000000000" pitchFamily="49" charset="-128"/>
              </a:rPr>
              <a:t>、</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大阪のさらなる成長への貢献に向けた</a:t>
            </a:r>
            <a:r>
              <a:rPr kumimoji="1" lang="ja-JP" altLang="en-US" sz="1400" dirty="0">
                <a:solidFill>
                  <a:schemeClr val="tx1"/>
                </a:solidFill>
                <a:latin typeface="BIZ UDゴシック" panose="020B0400000000000000" pitchFamily="49" charset="-128"/>
                <a:ea typeface="BIZ UDゴシック" panose="020B0400000000000000" pitchFamily="49" charset="-128"/>
              </a:rPr>
              <a:t>、大阪府立大学と大阪市</a:t>
            </a:r>
            <a:r>
              <a:rPr kumimoji="1" lang="ja-JP" altLang="en-US" sz="1400" dirty="0">
                <a:solidFill>
                  <a:prstClr val="black"/>
                </a:solidFill>
                <a:latin typeface="BIZ UDゴシック" panose="020B0400000000000000" pitchFamily="49" charset="-128"/>
                <a:ea typeface="BIZ UDゴシック" panose="020B0400000000000000" pitchFamily="49" charset="-128"/>
              </a:rPr>
              <a:t>立大学</a:t>
            </a:r>
            <a:r>
              <a:rPr kumimoji="1" lang="ja-JP" altLang="en-US" sz="1400" dirty="0">
                <a:solidFill>
                  <a:schemeClr val="tx1"/>
                </a:solidFill>
                <a:latin typeface="BIZ UDゴシック" panose="020B0400000000000000" pitchFamily="49" charset="-128"/>
                <a:ea typeface="BIZ UDゴシック" panose="020B0400000000000000" pitchFamily="49" charset="-128"/>
              </a:rPr>
              <a:t>の統合による</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公立大学</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の開学などが</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挙げられる。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85750" lvl="0" indent="-285750">
              <a:buFont typeface="BIZ UDゴシック" panose="020B0400000000000000" pitchFamily="49" charset="-128"/>
              <a:buChar char="○"/>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都市ブランド向上</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に向けた主な実績として、日本が初めて議長国となった</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Ｇ</a:t>
            </a:r>
            <a:r>
              <a:rPr kumimoji="1" lang="en-US" altLang="ja-JP"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の大阪開催</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が挙げられる。</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r>
            <a:b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dirty="0">
                <a:solidFill>
                  <a:prstClr val="black"/>
                </a:solidFill>
                <a:latin typeface="BIZ UDゴシック" panose="020B0400000000000000" pitchFamily="49" charset="-128"/>
                <a:ea typeface="BIZ UDゴシック" panose="020B0400000000000000" pitchFamily="49" charset="-128"/>
              </a:rPr>
              <a:t>このＧ</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開催誘致に加え、府</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市共同で提案し、国から特区指定を受けた</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スーパーシティ特区</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は、府市に加え、国や経済界等との協調連携により実現・成功に至った取組といえる</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6" name="角丸四角形 25"/>
          <p:cNvSpPr/>
          <p:nvPr/>
        </p:nvSpPr>
        <p:spPr>
          <a:xfrm>
            <a:off x="6158156" y="3568423"/>
            <a:ext cx="2826469" cy="1750322"/>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1373" y="3837889"/>
            <a:ext cx="2631478" cy="1464596"/>
          </a:xfrm>
          <a:prstGeom prst="rect">
            <a:avLst/>
          </a:prstGeom>
        </p:spPr>
      </p:pic>
      <p:grpSp>
        <p:nvGrpSpPr>
          <p:cNvPr id="31" name="グループ化 30"/>
          <p:cNvGrpSpPr/>
          <p:nvPr/>
        </p:nvGrpSpPr>
        <p:grpSpPr>
          <a:xfrm>
            <a:off x="3218672" y="3589939"/>
            <a:ext cx="2826477" cy="3214706"/>
            <a:chOff x="166786" y="3634483"/>
            <a:chExt cx="2826477" cy="3214706"/>
          </a:xfrm>
        </p:grpSpPr>
        <p:grpSp>
          <p:nvGrpSpPr>
            <p:cNvPr id="32" name="グループ化 31"/>
            <p:cNvGrpSpPr/>
            <p:nvPr/>
          </p:nvGrpSpPr>
          <p:grpSpPr>
            <a:xfrm>
              <a:off x="166786" y="3634483"/>
              <a:ext cx="2826477" cy="3214706"/>
              <a:chOff x="166786" y="3634483"/>
              <a:chExt cx="2826477" cy="3214706"/>
            </a:xfrm>
          </p:grpSpPr>
          <p:sp>
            <p:nvSpPr>
              <p:cNvPr id="36" name="角丸四角形 35"/>
              <p:cNvSpPr/>
              <p:nvPr/>
            </p:nvSpPr>
            <p:spPr>
              <a:xfrm>
                <a:off x="166794" y="3640616"/>
                <a:ext cx="2826469" cy="3208573"/>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37" name="グループ化 36"/>
              <p:cNvGrpSpPr/>
              <p:nvPr/>
            </p:nvGrpSpPr>
            <p:grpSpPr>
              <a:xfrm>
                <a:off x="166786" y="3634483"/>
                <a:ext cx="2826477" cy="1823171"/>
                <a:chOff x="179558" y="918950"/>
                <a:chExt cx="3650122" cy="1829624"/>
              </a:xfrm>
            </p:grpSpPr>
            <p:sp>
              <p:nvSpPr>
                <p:cNvPr id="38" name="テキスト ボックス 37"/>
                <p:cNvSpPr txBox="1"/>
                <p:nvPr/>
              </p:nvSpPr>
              <p:spPr>
                <a:xfrm>
                  <a:off x="179558" y="1238932"/>
                  <a:ext cx="3650122" cy="1509642"/>
                </a:xfrm>
                <a:prstGeom prst="rect">
                  <a:avLst/>
                </a:prstGeom>
                <a:noFill/>
                <a:ln>
                  <a:noFill/>
                </a:ln>
              </p:spPr>
              <p:txBody>
                <a:bodyPr wrap="square" lIns="118169" tIns="59084" rIns="93046" bIns="59084" rtlCol="0" anchor="t" anchorCtr="0">
                  <a:spAutoFit/>
                </a:bodyPr>
                <a:lstStyle/>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2022</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年４月、府立大学と市立大学</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を　統合</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し開学</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新た</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に「都市シンクタンク」・「技術</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インキュベーション</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の二つの機能</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を強化・</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充実。</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従来</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の“公立大学”の枠を越えた</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スケールで、大阪</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の成長への貢献をめざす。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9" name="角丸四角形 38"/>
                <p:cNvSpPr/>
                <p:nvPr/>
              </p:nvSpPr>
              <p:spPr>
                <a:xfrm>
                  <a:off x="179558" y="918950"/>
                  <a:ext cx="2307353" cy="30190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大阪公立大学</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3" name="グループ化 32"/>
            <p:cNvGrpSpPr/>
            <p:nvPr/>
          </p:nvGrpSpPr>
          <p:grpSpPr>
            <a:xfrm>
              <a:off x="426268" y="5313642"/>
              <a:ext cx="2359972" cy="1385538"/>
              <a:chOff x="1754899" y="5520205"/>
              <a:chExt cx="1422814" cy="703683"/>
            </a:xfrm>
          </p:grpSpPr>
          <p:pic>
            <p:nvPicPr>
              <p:cNvPr id="34" name="図 33">
                <a:extLst>
                  <a:ext uri="{FF2B5EF4-FFF2-40B4-BE49-F238E27FC236}">
                    <a16:creationId xmlns:a16="http://schemas.microsoft.com/office/drawing/2014/main" id="{21DEEB4C-F641-4432-8E51-162340EAEC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83425" y="5520205"/>
                <a:ext cx="1165762" cy="602080"/>
              </a:xfrm>
              <a:prstGeom prst="rect">
                <a:avLst/>
              </a:prstGeom>
            </p:spPr>
          </p:pic>
          <p:sp>
            <p:nvSpPr>
              <p:cNvPr id="35" name="正方形/長方形 34">
                <a:extLst>
                  <a:ext uri="{FF2B5EF4-FFF2-40B4-BE49-F238E27FC236}">
                    <a16:creationId xmlns:a16="http://schemas.microsoft.com/office/drawing/2014/main" id="{8ACAD880-B161-5340-A65A-D40630EFBD93}"/>
                  </a:ext>
                </a:extLst>
              </p:cNvPr>
              <p:cNvSpPr/>
              <p:nvPr/>
            </p:nvSpPr>
            <p:spPr>
              <a:xfrm>
                <a:off x="1754899" y="6122285"/>
                <a:ext cx="1422814" cy="10160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spcBef>
                    <a:spcPts val="0"/>
                  </a:spcBef>
                  <a:spcAft>
                    <a:spcPts val="0"/>
                  </a:spcAft>
                  <a:buClrTx/>
                  <a:buSzTx/>
                  <a:buFontTx/>
                  <a:buNone/>
                  <a:tabLst/>
                  <a:defRPr/>
                </a:pPr>
                <a:r>
                  <a:rPr kumimoji="0" lang="ja-JP" altLang="en-US" sz="700" b="0" i="0" u="none" strike="noStrike" kern="1200" cap="none" spc="0" normalizeH="0" baseline="0" noProof="0" dirty="0" smtClean="0">
                    <a:ln>
                      <a:noFill/>
                    </a:ln>
                    <a:solidFill>
                      <a:prstClr val="black"/>
                    </a:solidFill>
                    <a:effectLst/>
                    <a:uLnTx/>
                    <a:uFillTx/>
                    <a:latin typeface="Meiryo UI"/>
                    <a:ea typeface="Meiryo UI"/>
                    <a:cs typeface="+mn-cs"/>
                  </a:rPr>
                  <a:t>（森之宮キャンパス　イメージパース）</a:t>
                </a:r>
                <a:r>
                  <a:rPr lang="en-US" altLang="ja-JP" sz="700" dirty="0" smtClean="0">
                    <a:solidFill>
                      <a:prstClr val="black"/>
                    </a:solidFill>
                    <a:latin typeface="Meiryo UI"/>
                    <a:ea typeface="Meiryo UI"/>
                  </a:rPr>
                  <a:t>2025</a:t>
                </a:r>
                <a:r>
                  <a:rPr lang="ja-JP" altLang="en-US" sz="700" dirty="0" smtClean="0">
                    <a:solidFill>
                      <a:prstClr val="black"/>
                    </a:solidFill>
                    <a:latin typeface="Meiryo UI"/>
                    <a:ea typeface="Meiryo UI"/>
                  </a:rPr>
                  <a:t>年開設予定</a:t>
                </a:r>
                <a:endParaRPr kumimoji="0"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grpSp>
      </p:grpSp>
      <p:sp>
        <p:nvSpPr>
          <p:cNvPr id="40" name="角丸四角形 39"/>
          <p:cNvSpPr/>
          <p:nvPr/>
        </p:nvSpPr>
        <p:spPr>
          <a:xfrm>
            <a:off x="6163459" y="5364155"/>
            <a:ext cx="1558242" cy="30135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G20</a:t>
            </a: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大阪サミット</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図 40"/>
          <p:cNvPicPr>
            <a:picLocks noChangeAspect="1"/>
          </p:cNvPicPr>
          <p:nvPr/>
        </p:nvPicPr>
        <p:blipFill>
          <a:blip r:embed="rId4"/>
          <a:stretch>
            <a:fillRect/>
          </a:stretch>
        </p:blipFill>
        <p:spPr>
          <a:xfrm>
            <a:off x="7698645" y="5378112"/>
            <a:ext cx="1247295" cy="648503"/>
          </a:xfrm>
          <a:prstGeom prst="rect">
            <a:avLst/>
          </a:prstGeom>
        </p:spPr>
      </p:pic>
      <p:sp>
        <p:nvSpPr>
          <p:cNvPr id="29" name="角丸四角形 28"/>
          <p:cNvSpPr/>
          <p:nvPr/>
        </p:nvSpPr>
        <p:spPr>
          <a:xfrm>
            <a:off x="6158156" y="3557792"/>
            <a:ext cx="1623769" cy="30384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スーパーシティ特区</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6158156" y="388821"/>
            <a:ext cx="2826477" cy="3131297"/>
            <a:chOff x="3194008" y="377517"/>
            <a:chExt cx="2826477" cy="3131297"/>
          </a:xfrm>
        </p:grpSpPr>
        <p:sp>
          <p:nvSpPr>
            <p:cNvPr id="43" name="角丸四角形 42"/>
            <p:cNvSpPr/>
            <p:nvPr/>
          </p:nvSpPr>
          <p:spPr>
            <a:xfrm>
              <a:off x="3194016" y="382280"/>
              <a:ext cx="2826469" cy="3126534"/>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44" name="グループ化 43"/>
            <p:cNvGrpSpPr/>
            <p:nvPr/>
          </p:nvGrpSpPr>
          <p:grpSpPr>
            <a:xfrm>
              <a:off x="3194008" y="377517"/>
              <a:ext cx="2826477" cy="1194362"/>
              <a:chOff x="179558" y="914170"/>
              <a:chExt cx="3650122" cy="1198589"/>
            </a:xfrm>
          </p:grpSpPr>
          <p:sp>
            <p:nvSpPr>
              <p:cNvPr id="45" name="テキスト ボックス 44"/>
              <p:cNvSpPr txBox="1"/>
              <p:nvPr/>
            </p:nvSpPr>
            <p:spPr>
              <a:xfrm>
                <a:off x="179558" y="1220851"/>
                <a:ext cx="3650122" cy="891908"/>
              </a:xfrm>
              <a:prstGeom prst="rect">
                <a:avLst/>
              </a:prstGeom>
              <a:noFill/>
              <a:ln>
                <a:noFill/>
              </a:ln>
            </p:spPr>
            <p:txBody>
              <a:bodyPr wrap="square" lIns="118169" tIns="59084" rIns="93046" bIns="59084" rtlCol="0" anchor="t" anchorCtr="0">
                <a:spAutoFit/>
              </a:bodyPr>
              <a:lstStyle/>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2017</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年４月</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、府立産業技術総合</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研究所</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と市立工業研究所を統合し設立</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研究</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開発から製造まで、企業の</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開発</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ステージ</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に応じた</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支援</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を一気通貫で提供。</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6" name="角丸四角形 45"/>
              <p:cNvSpPr/>
              <p:nvPr/>
            </p:nvSpPr>
            <p:spPr>
              <a:xfrm>
                <a:off x="179558" y="914170"/>
                <a:ext cx="2960403" cy="30190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0"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産業技術研究所</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7" name="正方形/長方形 46"/>
            <p:cNvSpPr/>
            <p:nvPr/>
          </p:nvSpPr>
          <p:spPr>
            <a:xfrm>
              <a:off x="3314478" y="1664939"/>
              <a:ext cx="2626088" cy="178758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0" marR="0" lvl="0" indent="0" algn="l" defTabSz="914395" rtl="0" eaLnBrk="1" fontAlgn="auto" latinLnBrk="0" hangingPunct="1">
                <a:lnSpc>
                  <a:spcPts val="1300"/>
                </a:lnSpc>
                <a:spcBef>
                  <a:spcPts val="0"/>
                </a:spcBef>
                <a:spcAft>
                  <a:spcPts val="0"/>
                </a:spcAft>
                <a:buClrTx/>
                <a:buSzTx/>
                <a:buFontTx/>
                <a:buNone/>
                <a:tabLst/>
                <a:defRPr/>
              </a:pPr>
              <a:r>
                <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rPr>
                <a:t>【NEDO</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・革新型電池開発プロジェクト</a:t>
              </a:r>
              <a:r>
                <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rPr>
                <a:t>】</a:t>
              </a:r>
            </a:p>
            <a:p>
              <a:pPr marL="261938" marR="0" lvl="0" indent="-171450" algn="l" defTabSz="914395" rtl="0" eaLnBrk="1" fontAlgn="auto" latinLnBrk="0" hangingPunct="1">
                <a:lnSpc>
                  <a:spcPts val="1300"/>
                </a:lnSpc>
                <a:spcBef>
                  <a:spcPts val="0"/>
                </a:spcBef>
                <a:spcAft>
                  <a:spcPts val="0"/>
                </a:spcAft>
                <a:buClrTx/>
                <a:buSzTx/>
                <a:buFont typeface="Wingdings" panose="05000000000000000000" pitchFamily="2" charset="2"/>
                <a:buChar char="Ø"/>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公設</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試験研究機関として唯一参画</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
              </a:r>
              <a:b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b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軽量化</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等により「空飛ぶクルマ</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」の実用</a:t>
              </a:r>
              <a: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
              </a:r>
              <a:br>
                <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rPr>
              </a:b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化に貢献</a:t>
              </a: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8" name="正方形/長方形 47"/>
            <p:cNvSpPr/>
            <p:nvPr/>
          </p:nvSpPr>
          <p:spPr>
            <a:xfrm>
              <a:off x="3324003" y="2402212"/>
              <a:ext cx="2578805" cy="100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anchor="ctr">
              <a:spAutoFit/>
            </a:bodyPr>
            <a:lstStyle/>
            <a:p>
              <a:pPr marL="0" marR="0" lvl="0" indent="0" algn="l" defTabSz="914395" rtl="0" eaLnBrk="1" fontAlgn="auto" latinLnBrk="0" hangingPunct="1">
                <a:lnSpc>
                  <a:spcPts val="11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電気</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自動車用蓄電池開発プロジェクト　</a:t>
              </a:r>
              <a:endParaRPr kumimoji="0"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395" rtl="0" eaLnBrk="1" fontAlgn="auto" latinLnBrk="0" hangingPunct="1">
                <a:lnSpc>
                  <a:spcPts val="11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Meiryo UI"/>
                  <a:ea typeface="Meiryo UI"/>
                  <a:cs typeface="+mn-cs"/>
                </a:rPr>
                <a:t> </a:t>
              </a:r>
              <a:r>
                <a:rPr kumimoji="0"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  </a:t>
              </a: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事業</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総額</a:t>
              </a:r>
              <a:r>
                <a:rPr kumimoji="0" lang="en-US" altLang="ja-JP" sz="1000" b="0" i="0" u="none" strike="noStrike" kern="1200" cap="none" spc="0" normalizeH="0" baseline="0" noProof="0" dirty="0">
                  <a:ln>
                    <a:noFill/>
                  </a:ln>
                  <a:solidFill>
                    <a:prstClr val="black"/>
                  </a:solidFill>
                  <a:effectLst/>
                  <a:uLnTx/>
                  <a:uFillTx/>
                  <a:latin typeface="Meiryo UI"/>
                  <a:ea typeface="Meiryo UI"/>
                  <a:cs typeface="+mn-cs"/>
                </a:rPr>
                <a:t>100</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億円</a:t>
              </a: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a:t>
              </a:r>
              <a:r>
                <a:rPr lang="ja-JP" altLang="en-US" sz="1000" dirty="0">
                  <a:solidFill>
                    <a:prstClr val="black"/>
                  </a:solidFill>
                  <a:latin typeface="Meiryo UI"/>
                  <a:ea typeface="Meiryo UI"/>
                </a:rPr>
                <a:t>５</a:t>
              </a: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年間</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a:t>
              </a:r>
              <a:endParaRPr kumimoji="0"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395" rtl="0" eaLnBrk="1" fontAlgn="auto" latinLnBrk="0" hangingPunct="1">
                <a:lnSpc>
                  <a:spcPts val="11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Meiryo UI"/>
                  <a:ea typeface="Meiryo UI"/>
                  <a:cs typeface="+mn-cs"/>
                </a:rPr>
                <a:t> </a:t>
              </a: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小型化</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・軽量化（重量</a:t>
              </a:r>
              <a:r>
                <a:rPr kumimoji="0" lang="en-US" altLang="ja-JP" sz="1000" b="0" i="0" u="none" strike="noStrike" kern="1200" cap="none" spc="0" normalizeH="0" baseline="0" noProof="0" dirty="0">
                  <a:ln>
                    <a:noFill/>
                  </a:ln>
                  <a:solidFill>
                    <a:prstClr val="black"/>
                  </a:solidFill>
                  <a:effectLst/>
                  <a:uLnTx/>
                  <a:uFillTx/>
                  <a:latin typeface="Meiryo UI"/>
                  <a:ea typeface="Meiryo UI"/>
                  <a:cs typeface="+mn-cs"/>
                </a:rPr>
                <a:t>1/3</a:t>
              </a: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
              </a:r>
              <a:br>
                <a:rPr kumimoji="0" lang="en-US" altLang="ja-JP" sz="1000" b="0" i="0" u="none" strike="noStrike" kern="1200" cap="none" spc="0" normalizeH="0" baseline="0" noProof="0" dirty="0" smtClean="0">
                  <a:ln>
                    <a:noFill/>
                  </a:ln>
                  <a:solidFill>
                    <a:prstClr val="black"/>
                  </a:solidFill>
                  <a:effectLst/>
                  <a:uLnTx/>
                  <a:uFillTx/>
                  <a:latin typeface="Meiryo UI"/>
                  <a:ea typeface="Meiryo UI"/>
                  <a:cs typeface="+mn-cs"/>
                </a:rPr>
              </a:b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安価</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（製造コスト </a:t>
              </a:r>
              <a:r>
                <a:rPr kumimoji="0" lang="en-US" altLang="ja-JP" sz="1000" b="0" i="0" u="none" strike="noStrike" kern="1200" cap="none" spc="0" normalizeH="0" baseline="0" noProof="0" dirty="0">
                  <a:ln>
                    <a:noFill/>
                  </a:ln>
                  <a:solidFill>
                    <a:prstClr val="black"/>
                  </a:solidFill>
                  <a:effectLst/>
                  <a:uLnTx/>
                  <a:uFillTx/>
                  <a:latin typeface="Meiryo UI"/>
                  <a:ea typeface="Meiryo UI"/>
                  <a:cs typeface="+mn-cs"/>
                </a:rPr>
                <a:t>1/3</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a:t>
              </a: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395" rtl="0" eaLnBrk="1" fontAlgn="auto" latinLnBrk="0" hangingPunct="1">
                <a:lnSpc>
                  <a:spcPts val="11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Meiryo UI"/>
                  <a:ea typeface="Meiryo UI"/>
                  <a:cs typeface="+mn-cs"/>
                </a:rPr>
                <a:t> </a:t>
              </a:r>
              <a:r>
                <a:rPr kumimoji="0"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  </a:t>
              </a: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充電時間の短縮</a:t>
              </a:r>
              <a:endParaRPr kumimoji="0"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395" rtl="0" eaLnBrk="1" fontAlgn="auto" latinLnBrk="0" hangingPunct="1">
                <a:lnSpc>
                  <a:spcPts val="11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充電時間 </a:t>
              </a:r>
              <a:r>
                <a:rPr kumimoji="0" lang="en-US" altLang="ja-JP" sz="1000" b="0" i="0" u="none" strike="noStrike" kern="1200" cap="none" spc="0" normalizeH="0" baseline="0" noProof="0" dirty="0">
                  <a:ln>
                    <a:noFill/>
                  </a:ln>
                  <a:solidFill>
                    <a:prstClr val="black"/>
                  </a:solidFill>
                  <a:effectLst/>
                  <a:uLnTx/>
                  <a:uFillTx/>
                  <a:latin typeface="Meiryo UI"/>
                  <a:ea typeface="Meiryo UI"/>
                  <a:cs typeface="+mn-cs"/>
                </a:rPr>
                <a:t>1/3</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a:t>
              </a:r>
            </a:p>
          </p:txBody>
        </p:sp>
        <p:grpSp>
          <p:nvGrpSpPr>
            <p:cNvPr id="49" name="グループ化 48"/>
            <p:cNvGrpSpPr/>
            <p:nvPr/>
          </p:nvGrpSpPr>
          <p:grpSpPr>
            <a:xfrm>
              <a:off x="5123287" y="2546252"/>
              <a:ext cx="835564" cy="702639"/>
              <a:chOff x="4665448" y="1876188"/>
              <a:chExt cx="864443" cy="650661"/>
            </a:xfrm>
          </p:grpSpPr>
          <p:pic>
            <p:nvPicPr>
              <p:cNvPr id="55" name="図 54">
                <a:extLst>
                  <a:ext uri="{FF2B5EF4-FFF2-40B4-BE49-F238E27FC236}">
                    <a16:creationId xmlns:a16="http://schemas.microsoft.com/office/drawing/2014/main" id="{BA4C1E19-1A8E-A84E-81CC-2302AF2A82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8904"/>
              <a:stretch/>
            </p:blipFill>
            <p:spPr>
              <a:xfrm>
                <a:off x="4665448" y="2049812"/>
                <a:ext cx="864443" cy="477037"/>
              </a:xfrm>
              <a:prstGeom prst="rect">
                <a:avLst/>
              </a:prstGeom>
            </p:spPr>
          </p:pic>
          <p:sp>
            <p:nvSpPr>
              <p:cNvPr id="56" name="正方形/長方形 55">
                <a:extLst>
                  <a:ext uri="{FF2B5EF4-FFF2-40B4-BE49-F238E27FC236}">
                    <a16:creationId xmlns:a16="http://schemas.microsoft.com/office/drawing/2014/main" id="{8ACAD880-B161-5340-A65A-D40630EFBD93}"/>
                  </a:ext>
                </a:extLst>
              </p:cNvPr>
              <p:cNvSpPr/>
              <p:nvPr/>
            </p:nvSpPr>
            <p:spPr>
              <a:xfrm>
                <a:off x="4891254" y="1876188"/>
                <a:ext cx="612539" cy="242668"/>
              </a:xfrm>
              <a:prstGeom prst="rect">
                <a:avLst/>
              </a:prstGeom>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143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a:ea typeface="Meiryo UI"/>
                    <a:cs typeface="+mn-cs"/>
                  </a:rPr>
                  <a:t>空飛ぶクルマ</a:t>
                </a:r>
              </a:p>
            </p:txBody>
          </p:sp>
        </p:grpSp>
      </p:grpSp>
      <p:sp>
        <p:nvSpPr>
          <p:cNvPr id="57" name="テキスト ボックス 56"/>
          <p:cNvSpPr txBox="1"/>
          <p:nvPr/>
        </p:nvSpPr>
        <p:spPr>
          <a:xfrm>
            <a:off x="6170855" y="5699031"/>
            <a:ext cx="1611069" cy="427099"/>
          </a:xfrm>
          <a:prstGeom prst="rect">
            <a:avLst/>
          </a:prstGeom>
          <a:noFill/>
          <a:ln>
            <a:noFill/>
          </a:ln>
        </p:spPr>
        <p:txBody>
          <a:bodyPr wrap="square" lIns="118169" tIns="59084" rIns="93046" bIns="59084" rtlCol="0" anchor="t" anchorCtr="0">
            <a:spAutoFit/>
          </a:bodyPr>
          <a:lstStyle/>
          <a:p>
            <a:pPr marL="171450" marR="0" lvl="0" indent="-171450" algn="l" defTabSz="457200" rtl="0" eaLnBrk="1" fontAlgn="auto" latinLnBrk="0" hangingPunct="1">
              <a:lnSpc>
                <a:spcPts val="1200"/>
              </a:lnSpc>
              <a:spcBef>
                <a:spcPts val="0"/>
              </a:spcBef>
              <a:spcAft>
                <a:spcPts val="0"/>
              </a:spcAft>
              <a:buClrTx/>
              <a:buSzTx/>
              <a:buFont typeface="Meiryo UI" panose="020B0604030504040204" pitchFamily="50" charset="-128"/>
              <a:buChar char="○"/>
              <a:tabLst/>
              <a:defRPr/>
            </a:pP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年</a:t>
            </a:r>
            <a:r>
              <a:rPr kumimoji="1" lang="ja-JP" altLang="en-US" sz="1200" dirty="0">
                <a:solidFill>
                  <a:prstClr val="black"/>
                </a:solidFill>
                <a:latin typeface="Meiryo UI"/>
                <a:ea typeface="Meiryo UI"/>
              </a:rPr>
              <a:t>６</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月</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28</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日、</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29</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日開催。</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59" name="グループ化 58"/>
          <p:cNvGrpSpPr/>
          <p:nvPr/>
        </p:nvGrpSpPr>
        <p:grpSpPr>
          <a:xfrm>
            <a:off x="228902" y="3589938"/>
            <a:ext cx="2867341" cy="3198444"/>
            <a:chOff x="3188865" y="3634658"/>
            <a:chExt cx="2826477" cy="3206990"/>
          </a:xfrm>
        </p:grpSpPr>
        <p:sp>
          <p:nvSpPr>
            <p:cNvPr id="60" name="角丸四角形 59"/>
            <p:cNvSpPr/>
            <p:nvPr/>
          </p:nvSpPr>
          <p:spPr>
            <a:xfrm>
              <a:off x="3188873" y="3655650"/>
              <a:ext cx="2826469" cy="3185998"/>
            </a:xfrm>
            <a:prstGeom prst="roundRect">
              <a:avLst>
                <a:gd name="adj" fmla="val 8809"/>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eiryo UI"/>
                <a:ea typeface="Meiryo UI"/>
                <a:cs typeface="+mn-cs"/>
              </a:endParaRPr>
            </a:p>
          </p:txBody>
        </p:sp>
        <p:grpSp>
          <p:nvGrpSpPr>
            <p:cNvPr id="61" name="グループ化 60"/>
            <p:cNvGrpSpPr/>
            <p:nvPr/>
          </p:nvGrpSpPr>
          <p:grpSpPr>
            <a:xfrm>
              <a:off x="3188865" y="3634658"/>
              <a:ext cx="2826477" cy="2152054"/>
              <a:chOff x="179558" y="904039"/>
              <a:chExt cx="3650122" cy="2159668"/>
            </a:xfrm>
          </p:grpSpPr>
          <p:sp>
            <p:nvSpPr>
              <p:cNvPr id="62" name="テキスト ボックス 61"/>
              <p:cNvSpPr txBox="1"/>
              <p:nvPr/>
            </p:nvSpPr>
            <p:spPr>
              <a:xfrm>
                <a:off x="179558" y="1240344"/>
                <a:ext cx="3650122" cy="1823363"/>
              </a:xfrm>
              <a:prstGeom prst="rect">
                <a:avLst/>
              </a:prstGeom>
              <a:noFill/>
              <a:ln>
                <a:noFill/>
              </a:ln>
            </p:spPr>
            <p:txBody>
              <a:bodyPr wrap="square" lIns="118169" tIns="59084" rIns="93046" bIns="59084" rtlCol="0" anchor="ctr" anchorCtr="0">
                <a:spAutoFit/>
              </a:bodyPr>
              <a:lstStyle/>
              <a:p>
                <a:pPr marL="171450" marR="0" lvl="0" indent="-171450" algn="l" defTabSz="457200" rtl="0" eaLnBrk="1" fontAlgn="auto" latinLnBrk="0" hangingPunct="1">
                  <a:lnSpc>
                    <a:spcPts val="1100"/>
                  </a:lnSpc>
                  <a:spcBef>
                    <a:spcPts val="0"/>
                  </a:spcBef>
                  <a:spcAft>
                    <a:spcPts val="0"/>
                  </a:spcAft>
                  <a:buClrTx/>
                  <a:buSzTx/>
                  <a:buFont typeface="Meiryo UI" panose="020B0604030504040204" pitchFamily="50" charset="-128"/>
                  <a:buChar char="○"/>
                  <a:tabLst/>
                  <a:defRPr/>
                </a:pP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年４月</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、大阪産業</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振興機構と大阪市</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都市型産業振興センターを</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統合し</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設立</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100"/>
                  </a:lnSpc>
                  <a:spcBef>
                    <a:spcPts val="0"/>
                  </a:spcBef>
                  <a:spcAft>
                    <a:spcPts val="0"/>
                  </a:spcAft>
                  <a:buClrTx/>
                  <a:buSzTx/>
                  <a:buFont typeface="Meiryo UI" panose="020B0604030504040204" pitchFamily="50" charset="-128"/>
                  <a:buChar char="○"/>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1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国際化、事業承継、創業</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ベンチャー支援が主な３本柱。</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100"/>
                  </a:lnSpc>
                  <a:spcBef>
                    <a:spcPts val="0"/>
                  </a:spcBef>
                  <a:spcAft>
                    <a:spcPts val="0"/>
                  </a:spcAft>
                  <a:buClrTx/>
                  <a:buSzTx/>
                  <a:buFont typeface="Meiryo UI" panose="020B0604030504040204" pitchFamily="50" charset="-128"/>
                  <a:buChar char="○"/>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1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府内</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の様々な支援機関</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と連携、</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オール大阪で中小</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企業支援</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機能・体制を強化</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100"/>
                  </a:lnSpc>
                  <a:spcBef>
                    <a:spcPts val="0"/>
                  </a:spcBef>
                  <a:spcAft>
                    <a:spcPts val="0"/>
                  </a:spcAft>
                  <a:buClrTx/>
                  <a:buSzTx/>
                  <a:buFont typeface="Meiryo UI" panose="020B0604030504040204" pitchFamily="50" charset="-128"/>
                  <a:buChar char="○"/>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ts val="11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大阪</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におけるスタートアップ・エコシステムの構築、促進に向けた取組を実施。</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3" name="角丸四角形 62"/>
              <p:cNvSpPr/>
              <p:nvPr/>
            </p:nvSpPr>
            <p:spPr>
              <a:xfrm>
                <a:off x="179558" y="904039"/>
                <a:ext cx="2307353" cy="30190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大阪産業局</a:t>
                </a:r>
                <a:endParaRPr kumimoji="0"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66" name="正方形/長方形 65"/>
          <p:cNvSpPr/>
          <p:nvPr/>
        </p:nvSpPr>
        <p:spPr>
          <a:xfrm>
            <a:off x="386081" y="5766738"/>
            <a:ext cx="2585720" cy="9415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395" rtl="0" eaLnBrk="1" fontAlgn="auto" latinLnBrk="0" hangingPunct="1">
              <a:lnSpc>
                <a:spcPts val="1200"/>
              </a:lnSpc>
              <a:spcBef>
                <a:spcPts val="0"/>
              </a:spcBef>
              <a:spcAft>
                <a:spcPts val="0"/>
              </a:spcAft>
              <a:buClrTx/>
              <a:buSzTx/>
              <a:buFontTx/>
              <a:buNone/>
              <a:tabLst/>
              <a:defRPr/>
            </a:pPr>
            <a:r>
              <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スタートアップへの支援</a:t>
            </a:r>
            <a:r>
              <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1100" b="0" i="1"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914395" rtl="0" eaLnBrk="1" fontAlgn="auto" latinLnBrk="0" hangingPunct="1">
              <a:lnSpc>
                <a:spcPts val="1200"/>
              </a:lnSpc>
              <a:spcBef>
                <a:spcPts val="0"/>
              </a:spcBef>
              <a:spcAft>
                <a:spcPts val="0"/>
              </a:spcAft>
              <a:buClrTx/>
              <a:buSzTx/>
              <a:buFont typeface="Wingdings" panose="05000000000000000000" pitchFamily="2" charset="2"/>
              <a:buChar char="Ø"/>
              <a:tabLst/>
              <a:defRPr/>
            </a:pPr>
            <a:r>
              <a:rPr kumimoji="0" lang="ja-JP" altLang="en-US" sz="1100" b="0" i="1" u="none" strike="noStrike" kern="1200" cap="none" spc="0" normalizeH="0" baseline="0" noProof="0" dirty="0" smtClean="0">
                <a:ln>
                  <a:noFill/>
                </a:ln>
                <a:solidFill>
                  <a:prstClr val="black"/>
                </a:solidFill>
                <a:effectLst/>
                <a:uLnTx/>
                <a:uFillTx/>
                <a:latin typeface="Meiryo UI"/>
                <a:ea typeface="Meiryo UI"/>
                <a:cs typeface="+mn-cs"/>
              </a:rPr>
              <a:t>大阪産業局、大阪府、大阪市、堺市、経済団体、大学、金融機関等で連携</a:t>
            </a:r>
          </a:p>
          <a:p>
            <a:pPr marL="171450" marR="0" lvl="0" indent="-171450" algn="l" defTabSz="914395" rtl="0" eaLnBrk="1" fontAlgn="auto" latinLnBrk="0" hangingPunct="1">
              <a:lnSpc>
                <a:spcPts val="1200"/>
              </a:lnSpc>
              <a:spcBef>
                <a:spcPts val="0"/>
              </a:spcBef>
              <a:spcAft>
                <a:spcPts val="0"/>
              </a:spcAft>
              <a:buClrTx/>
              <a:buSzTx/>
              <a:buFont typeface="Wingdings" panose="05000000000000000000" pitchFamily="2" charset="2"/>
              <a:buChar char="Ø"/>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人材育成・流動化、海外スタートアップの誘致、万博で活躍するスタートアップの創出支援 等</a:t>
            </a: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0" name="スライド番号プレースホルダー 1"/>
          <p:cNvSpPr txBox="1">
            <a:spLocks/>
          </p:cNvSpPr>
          <p:nvPr/>
        </p:nvSpPr>
        <p:spPr>
          <a:xfrm>
            <a:off x="8897773" y="6533982"/>
            <a:ext cx="357790" cy="400110"/>
          </a:xfrm>
          <a:prstGeom prst="rect">
            <a:avLst/>
          </a:prstGeom>
        </p:spPr>
        <p:txBody>
          <a:bodyPr vert="horz" wrap="none" lIns="91440" tIns="45720" rIns="91440" bIns="4572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mn-ea"/>
                <a:cs typeface="+mn-cs"/>
              </a:rPr>
              <a:t>8</a:t>
            </a:r>
            <a:endParaRPr kumimoji="0" lang="ja-JP" altLang="en-US" sz="2000" b="1" i="0" u="none" strike="noStrike" kern="1200" cap="none" spc="0" normalizeH="0" baseline="0" noProof="0" dirty="0">
              <a:ln>
                <a:noFill/>
              </a:ln>
              <a:solidFill>
                <a:prstClr val="black"/>
              </a:solidFill>
              <a:effectLst/>
              <a:uLnTx/>
              <a:uFillTx/>
              <a:latin typeface="+mn-ea"/>
              <a:cs typeface="+mn-cs"/>
            </a:endParaRPr>
          </a:p>
        </p:txBody>
      </p:sp>
      <p:sp>
        <p:nvSpPr>
          <p:cNvPr id="52" name="正方形/長方形 51">
            <a:extLst>
              <a:ext uri="{FF2B5EF4-FFF2-40B4-BE49-F238E27FC236}">
                <a16:creationId xmlns:a16="http://schemas.microsoft.com/office/drawing/2014/main" id="{F22BCF5A-1C7C-450E-B958-AFA477B8C913}"/>
              </a:ext>
            </a:extLst>
          </p:cNvPr>
          <p:cNvSpPr/>
          <p:nvPr/>
        </p:nvSpPr>
        <p:spPr>
          <a:xfrm>
            <a:off x="7633311" y="5993245"/>
            <a:ext cx="831416"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：外務省</a:t>
            </a:r>
            <a:r>
              <a:rPr kumimoji="0" lang="en-US" altLang="ja-JP"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HP</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52">
            <a:extLst>
              <a:ext uri="{FF2B5EF4-FFF2-40B4-BE49-F238E27FC236}">
                <a16:creationId xmlns:a16="http://schemas.microsoft.com/office/drawing/2014/main" id="{F22BCF5A-1C7C-450E-B958-AFA477B8C913}"/>
              </a:ext>
            </a:extLst>
          </p:cNvPr>
          <p:cNvSpPr/>
          <p:nvPr/>
        </p:nvSpPr>
        <p:spPr>
          <a:xfrm>
            <a:off x="3691336" y="6596444"/>
            <a:ext cx="1724049" cy="1769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ja-JP" altLang="en-US"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：公立大学法人大阪</a:t>
            </a:r>
            <a:r>
              <a:rPr kumimoji="0" lang="en-US" altLang="ja-JP" sz="5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HP</a:t>
            </a:r>
            <a:endParaRPr kumimoji="0" lang="en-US" altLang="zh-TW" sz="5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a:extLst>
              <a:ext uri="{FF2B5EF4-FFF2-40B4-BE49-F238E27FC236}">
                <a16:creationId xmlns:a16="http://schemas.microsoft.com/office/drawing/2014/main" id="{F22BCF5A-1C7C-450E-B958-AFA477B8C913}"/>
              </a:ext>
            </a:extLst>
          </p:cNvPr>
          <p:cNvSpPr/>
          <p:nvPr/>
        </p:nvSpPr>
        <p:spPr>
          <a:xfrm>
            <a:off x="7788376" y="3218671"/>
            <a:ext cx="1812925" cy="2523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a:t>
            </a:r>
            <a:r>
              <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2021</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年</a:t>
            </a:r>
            <a:r>
              <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11</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月第</a:t>
            </a:r>
            <a:r>
              <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4</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回副首都</a:t>
            </a:r>
            <a:endPar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推進本部</a:t>
            </a:r>
            <a:r>
              <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大阪府市</a:t>
            </a:r>
            <a:r>
              <a:rPr kumimoji="0" lang="en-US" altLang="ja-JP"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会議資料</a:t>
            </a:r>
            <a:endParaRPr kumimoji="0" lang="en-US" altLang="zh-TW" sz="52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正方形/長方形 63">
            <a:extLst>
              <a:ext uri="{FF2B5EF4-FFF2-40B4-BE49-F238E27FC236}">
                <a16:creationId xmlns:a16="http://schemas.microsoft.com/office/drawing/2014/main" id="{F22BCF5A-1C7C-450E-B958-AFA477B8C913}"/>
              </a:ext>
            </a:extLst>
          </p:cNvPr>
          <p:cNvSpPr/>
          <p:nvPr/>
        </p:nvSpPr>
        <p:spPr>
          <a:xfrm>
            <a:off x="7543183" y="5151890"/>
            <a:ext cx="1402757" cy="1723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ja-JP" altLang="en-US" sz="52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：大阪府・大阪市スーパーシティ構想</a:t>
            </a:r>
            <a:endParaRPr kumimoji="0" lang="en-US" altLang="zh-TW" sz="52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96100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a:prstDash val="sysDot"/>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1"/>
          </a:solidFill>
          <a:prstDash val="sysDot"/>
        </a:ln>
      </a:spPr>
      <a:bodyPr rtlCol="0" anchor="ctr"/>
      <a:lstStyle>
        <a:defPPr>
          <a:defRPr kumimoji="1" sz="1600" dirty="0" smtClean="0"/>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1"/>
          </a:solidFill>
          <a:prstDash val="sysDot"/>
        </a:ln>
      </a:spPr>
      <a:bodyPr rtlCol="0" anchor="ctr"/>
      <a:lstStyle>
        <a:defPPr>
          <a:defRPr kumimoji="1" sz="1600" dirty="0" smtClean="0"/>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FA1904-DBD1-41CD-BEE0-A29BA6DADCDB}">
  <ds:schemaRefs>
    <ds:schemaRef ds:uri="http://schemas.microsoft.com/sharepoint/v3/contenttype/forms"/>
  </ds:schemaRefs>
</ds:datastoreItem>
</file>

<file path=customXml/itemProps2.xml><?xml version="1.0" encoding="utf-8"?>
<ds:datastoreItem xmlns:ds="http://schemas.openxmlformats.org/officeDocument/2006/customXml" ds:itemID="{0510F821-C88B-4515-8CF1-511BDF075E6F}">
  <ds:schemaRefs>
    <ds:schemaRef ds:uri="http://schemas.microsoft.com/office/2006/metadata/properties"/>
    <ds:schemaRef ds:uri="http://schemas.microsoft.com/office/infopath/2007/PartnerControls"/>
    <ds:schemaRef ds:uri="2be2acaf-88a6-4029-b366-c28176c79890"/>
  </ds:schemaRefs>
</ds:datastoreItem>
</file>

<file path=customXml/itemProps3.xml><?xml version="1.0" encoding="utf-8"?>
<ds:datastoreItem xmlns:ds="http://schemas.openxmlformats.org/officeDocument/2006/customXml" ds:itemID="{E6E81014-B9BA-4D95-87BF-9116ED961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7147</Words>
  <Application>Microsoft Office PowerPoint</Application>
  <PresentationFormat>画面に合わせる (4:3)</PresentationFormat>
  <Paragraphs>991</Paragraphs>
  <Slides>20</Slides>
  <Notes>6</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20</vt:i4>
      </vt:variant>
    </vt:vector>
  </HeadingPairs>
  <TitlesOfParts>
    <vt:vector size="37" baseType="lpstr">
      <vt:lpstr>ArialMT</vt:lpstr>
      <vt:lpstr>BIZ UDPゴシック</vt:lpstr>
      <vt:lpstr>BIZ UDゴシック</vt:lpstr>
      <vt:lpstr>HGPｺﾞｼｯｸE</vt:lpstr>
      <vt:lpstr>Meiryo UI</vt:lpstr>
      <vt:lpstr>ＭＳ Ｐゴシック</vt:lpstr>
      <vt:lpstr>ＭＳ ゴシック</vt:lpstr>
      <vt:lpstr>メイリオ</vt:lpstr>
      <vt:lpstr>游ゴシック</vt:lpstr>
      <vt:lpstr>游明朝</vt:lpstr>
      <vt:lpstr>Arial</vt:lpstr>
      <vt:lpstr>Calibri</vt:lpstr>
      <vt:lpstr>Times New Roman</vt:lpstr>
      <vt:lpstr>Wingdings</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2022-12-27T10:56:53Z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