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60" r:id="rId1"/>
  </p:sldMasterIdLst>
  <p:notesMasterIdLst>
    <p:notesMasterId r:id="rId28"/>
  </p:notesMasterIdLst>
  <p:sldIdLst>
    <p:sldId id="2147483415" r:id="rId2"/>
    <p:sldId id="2147483416" r:id="rId3"/>
    <p:sldId id="2147483417" r:id="rId4"/>
    <p:sldId id="2147483412" r:id="rId5"/>
    <p:sldId id="2147483411" r:id="rId6"/>
    <p:sldId id="2147483429" r:id="rId7"/>
    <p:sldId id="2147483437" r:id="rId8"/>
    <p:sldId id="2147483434" r:id="rId9"/>
    <p:sldId id="2147483427" r:id="rId10"/>
    <p:sldId id="476" r:id="rId11"/>
    <p:sldId id="2147483433" r:id="rId12"/>
    <p:sldId id="2147483419" r:id="rId13"/>
    <p:sldId id="2147483392" r:id="rId14"/>
    <p:sldId id="2147483391" r:id="rId15"/>
    <p:sldId id="2147483400" r:id="rId16"/>
    <p:sldId id="2147483402" r:id="rId17"/>
    <p:sldId id="2147483406" r:id="rId18"/>
    <p:sldId id="2147483407" r:id="rId19"/>
    <p:sldId id="2147483403" r:id="rId20"/>
    <p:sldId id="2147483428" r:id="rId21"/>
    <p:sldId id="2147483413" r:id="rId22"/>
    <p:sldId id="2147483414" r:id="rId23"/>
    <p:sldId id="2147483438" r:id="rId24"/>
    <p:sldId id="2147483401" r:id="rId25"/>
    <p:sldId id="2147483435" r:id="rId26"/>
    <p:sldId id="2147483440" r:id="rId27"/>
  </p:sldIdLst>
  <p:sldSz cx="10691813" cy="7559675"/>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5ADE"/>
    <a:srgbClr val="89D2FF"/>
    <a:srgbClr val="A3DCFF"/>
    <a:srgbClr val="CCECFF"/>
    <a:srgbClr val="B7E4FF"/>
    <a:srgbClr val="E1F4FF"/>
    <a:srgbClr val="FFFFCC"/>
    <a:srgbClr val="C1E7FF"/>
    <a:srgbClr val="D5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1" autoAdjust="0"/>
    <p:restoredTop sz="95946" autoAdjust="0"/>
  </p:normalViewPr>
  <p:slideViewPr>
    <p:cSldViewPr snapToGrid="0">
      <p:cViewPr>
        <p:scale>
          <a:sx n="100" d="100"/>
          <a:sy n="100" d="100"/>
        </p:scale>
        <p:origin x="730" y="-1123"/>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03997166188155E-2"/>
          <c:y val="0.10050347143697137"/>
          <c:w val="0.86824451921270551"/>
          <c:h val="0.79536655773420484"/>
        </c:manualLayout>
      </c:layout>
      <c:barChart>
        <c:barDir val="col"/>
        <c:grouping val="clustered"/>
        <c:varyColors val="0"/>
        <c:ser>
          <c:idx val="0"/>
          <c:order val="0"/>
          <c:tx>
            <c:strRef>
              <c:f>生産年齢人口の推移!$A$3</c:f>
              <c:strCache>
                <c:ptCount val="1"/>
                <c:pt idx="0">
                  <c:v>生産年齢人口</c:v>
                </c:pt>
              </c:strCache>
            </c:strRef>
          </c:tx>
          <c:spPr>
            <a:solidFill>
              <a:schemeClr val="accent5">
                <a:lumMod val="50000"/>
              </a:schemeClr>
            </a:solidFill>
            <a:ln w="15875">
              <a:solidFill>
                <a:schemeClr val="tx1"/>
              </a:solidFill>
            </a:ln>
            <a:effectLst/>
          </c:spPr>
          <c:invertIfNegative val="0"/>
          <c:dPt>
            <c:idx val="0"/>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1-B5A3-4AE6-9BC8-86E5823C3729}"/>
              </c:ext>
            </c:extLst>
          </c:dPt>
          <c:dPt>
            <c:idx val="1"/>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3-B5A3-4AE6-9BC8-86E5823C3729}"/>
              </c:ext>
            </c:extLst>
          </c:dPt>
          <c:dPt>
            <c:idx val="2"/>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5-B5A3-4AE6-9BC8-86E5823C3729}"/>
              </c:ext>
            </c:extLst>
          </c:dPt>
          <c:dPt>
            <c:idx val="3"/>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7-B5A3-4AE6-9BC8-86E5823C3729}"/>
              </c:ext>
            </c:extLst>
          </c:dPt>
          <c:dPt>
            <c:idx val="4"/>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9-B5A3-4AE6-9BC8-86E5823C3729}"/>
              </c:ext>
            </c:extLst>
          </c:dPt>
          <c:dPt>
            <c:idx val="5"/>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B-B5A3-4AE6-9BC8-86E5823C3729}"/>
              </c:ext>
            </c:extLst>
          </c:dPt>
          <c:dPt>
            <c:idx val="6"/>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D-B5A3-4AE6-9BC8-86E5823C3729}"/>
              </c:ext>
            </c:extLst>
          </c:dPt>
          <c:dPt>
            <c:idx val="7"/>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0F-B5A3-4AE6-9BC8-86E5823C3729}"/>
              </c:ext>
            </c:extLst>
          </c:dPt>
          <c:dPt>
            <c:idx val="8"/>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11-B5A3-4AE6-9BC8-86E5823C3729}"/>
              </c:ext>
            </c:extLst>
          </c:dPt>
          <c:dPt>
            <c:idx val="9"/>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13-B5A3-4AE6-9BC8-86E5823C3729}"/>
              </c:ext>
            </c:extLst>
          </c:dPt>
          <c:dPt>
            <c:idx val="10"/>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15-B5A3-4AE6-9BC8-86E5823C3729}"/>
              </c:ext>
            </c:extLst>
          </c:dPt>
          <c:dLbls>
            <c:dLbl>
              <c:idx val="0"/>
              <c:delete val="1"/>
              <c:extLst>
                <c:ext xmlns:c15="http://schemas.microsoft.com/office/drawing/2012/chart" uri="{CE6537A1-D6FC-4f65-9D91-7224C49458BB}"/>
                <c:ext xmlns:c16="http://schemas.microsoft.com/office/drawing/2014/chart" uri="{C3380CC4-5D6E-409C-BE32-E72D297353CC}">
                  <c16:uniqueId val="{00000001-B5A3-4AE6-9BC8-86E5823C3729}"/>
                </c:ext>
              </c:extLst>
            </c:dLbl>
            <c:dLbl>
              <c:idx val="1"/>
              <c:layout>
                <c:manualLayout>
                  <c:x val="-1.1498311113077549E-3"/>
                  <c:y val="7.7920756253109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A3-4AE6-9BC8-86E5823C3729}"/>
                </c:ext>
              </c:extLst>
            </c:dLbl>
            <c:dLbl>
              <c:idx val="2"/>
              <c:delete val="1"/>
              <c:extLst>
                <c:ext xmlns:c15="http://schemas.microsoft.com/office/drawing/2012/chart" uri="{CE6537A1-D6FC-4f65-9D91-7224C49458BB}"/>
                <c:ext xmlns:c16="http://schemas.microsoft.com/office/drawing/2014/chart" uri="{C3380CC4-5D6E-409C-BE32-E72D297353CC}">
                  <c16:uniqueId val="{00000005-B5A3-4AE6-9BC8-86E5823C3729}"/>
                </c:ext>
              </c:extLst>
            </c:dLbl>
            <c:dLbl>
              <c:idx val="3"/>
              <c:delete val="1"/>
              <c:extLst>
                <c:ext xmlns:c15="http://schemas.microsoft.com/office/drawing/2012/chart" uri="{CE6537A1-D6FC-4f65-9D91-7224C49458BB}"/>
                <c:ext xmlns:c16="http://schemas.microsoft.com/office/drawing/2014/chart" uri="{C3380CC4-5D6E-409C-BE32-E72D297353CC}">
                  <c16:uniqueId val="{00000007-B5A3-4AE6-9BC8-86E5823C3729}"/>
                </c:ext>
              </c:extLst>
            </c:dLbl>
            <c:dLbl>
              <c:idx val="4"/>
              <c:delete val="1"/>
              <c:extLst>
                <c:ext xmlns:c15="http://schemas.microsoft.com/office/drawing/2012/chart" uri="{CE6537A1-D6FC-4f65-9D91-7224C49458BB}"/>
                <c:ext xmlns:c16="http://schemas.microsoft.com/office/drawing/2014/chart" uri="{C3380CC4-5D6E-409C-BE32-E72D297353CC}">
                  <c16:uniqueId val="{00000009-B5A3-4AE6-9BC8-86E5823C3729}"/>
                </c:ext>
              </c:extLst>
            </c:dLbl>
            <c:dLbl>
              <c:idx val="5"/>
              <c:delete val="1"/>
              <c:extLst>
                <c:ext xmlns:c15="http://schemas.microsoft.com/office/drawing/2012/chart" uri="{CE6537A1-D6FC-4f65-9D91-7224C49458BB}"/>
                <c:ext xmlns:c16="http://schemas.microsoft.com/office/drawing/2014/chart" uri="{C3380CC4-5D6E-409C-BE32-E72D297353CC}">
                  <c16:uniqueId val="{0000000B-B5A3-4AE6-9BC8-86E5823C3729}"/>
                </c:ext>
              </c:extLst>
            </c:dLbl>
            <c:dLbl>
              <c:idx val="6"/>
              <c:layout>
                <c:manualLayout>
                  <c:x val="-1.9457479202584122E-4"/>
                  <c:y val="1.2206935306912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A3-4AE6-9BC8-86E5823C3729}"/>
                </c:ext>
              </c:extLst>
            </c:dLbl>
            <c:dLbl>
              <c:idx val="7"/>
              <c:delete val="1"/>
              <c:extLst>
                <c:ext xmlns:c15="http://schemas.microsoft.com/office/drawing/2012/chart" uri="{CE6537A1-D6FC-4f65-9D91-7224C49458BB}"/>
                <c:ext xmlns:c16="http://schemas.microsoft.com/office/drawing/2014/chart" uri="{C3380CC4-5D6E-409C-BE32-E72D297353CC}">
                  <c16:uniqueId val="{0000000F-B5A3-4AE6-9BC8-86E5823C3729}"/>
                </c:ext>
              </c:extLst>
            </c:dLbl>
            <c:dLbl>
              <c:idx val="8"/>
              <c:delete val="1"/>
              <c:extLst>
                <c:ext xmlns:c15="http://schemas.microsoft.com/office/drawing/2012/chart" uri="{CE6537A1-D6FC-4f65-9D91-7224C49458BB}"/>
                <c:ext xmlns:c16="http://schemas.microsoft.com/office/drawing/2014/chart" uri="{C3380CC4-5D6E-409C-BE32-E72D297353CC}">
                  <c16:uniqueId val="{00000011-B5A3-4AE6-9BC8-86E5823C3729}"/>
                </c:ext>
              </c:extLst>
            </c:dLbl>
            <c:dLbl>
              <c:idx val="9"/>
              <c:delete val="1"/>
              <c:extLst>
                <c:ext xmlns:c15="http://schemas.microsoft.com/office/drawing/2012/chart" uri="{CE6537A1-D6FC-4f65-9D91-7224C49458BB}"/>
                <c:ext xmlns:c16="http://schemas.microsoft.com/office/drawing/2014/chart" uri="{C3380CC4-5D6E-409C-BE32-E72D297353CC}">
                  <c16:uniqueId val="{00000013-B5A3-4AE6-9BC8-86E5823C3729}"/>
                </c:ext>
              </c:extLst>
            </c:dLbl>
            <c:dLbl>
              <c:idx val="10"/>
              <c:layout>
                <c:manualLayout>
                  <c:x val="-1.34375918236928E-3"/>
                  <c:y val="5.329277669727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A3-4AE6-9BC8-86E5823C3729}"/>
                </c:ext>
              </c:extLst>
            </c:dLbl>
            <c:spPr>
              <a:noFill/>
              <a:ln>
                <a:no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生産年齢人口の推移!$B$2:$L$2</c:f>
              <c:numCache>
                <c:formatCode>General</c:formatCode>
                <c:ptCount val="11"/>
                <c:pt idx="0">
                  <c:v>1990</c:v>
                </c:pt>
                <c:pt idx="1">
                  <c:v>1995</c:v>
                </c:pt>
                <c:pt idx="2">
                  <c:v>2000</c:v>
                </c:pt>
                <c:pt idx="3">
                  <c:v>2005</c:v>
                </c:pt>
                <c:pt idx="4">
                  <c:v>2010</c:v>
                </c:pt>
                <c:pt idx="5">
                  <c:v>2015</c:v>
                </c:pt>
                <c:pt idx="6">
                  <c:v>2020</c:v>
                </c:pt>
                <c:pt idx="7">
                  <c:v>2025</c:v>
                </c:pt>
                <c:pt idx="8">
                  <c:v>2030</c:v>
                </c:pt>
                <c:pt idx="9">
                  <c:v>2035</c:v>
                </c:pt>
                <c:pt idx="10">
                  <c:v>2040</c:v>
                </c:pt>
              </c:numCache>
            </c:numRef>
          </c:cat>
          <c:val>
            <c:numRef>
              <c:f>生産年齢人口の推移!$B$3:$L$3</c:f>
              <c:numCache>
                <c:formatCode>#,##0_ </c:formatCode>
                <c:ptCount val="11"/>
                <c:pt idx="0">
                  <c:v>8590</c:v>
                </c:pt>
                <c:pt idx="1">
                  <c:v>8716</c:v>
                </c:pt>
                <c:pt idx="2">
                  <c:v>8622</c:v>
                </c:pt>
                <c:pt idx="3">
                  <c:v>8409</c:v>
                </c:pt>
                <c:pt idx="4">
                  <c:v>8103</c:v>
                </c:pt>
                <c:pt idx="5">
                  <c:v>7735</c:v>
                </c:pt>
                <c:pt idx="6">
                  <c:v>7509</c:v>
                </c:pt>
                <c:pt idx="7">
                  <c:v>7310</c:v>
                </c:pt>
                <c:pt idx="8">
                  <c:v>7076</c:v>
                </c:pt>
                <c:pt idx="9">
                  <c:v>6722</c:v>
                </c:pt>
                <c:pt idx="10">
                  <c:v>6213</c:v>
                </c:pt>
              </c:numCache>
            </c:numRef>
          </c:val>
          <c:extLst>
            <c:ext xmlns:c16="http://schemas.microsoft.com/office/drawing/2014/chart" uri="{C3380CC4-5D6E-409C-BE32-E72D297353CC}">
              <c16:uniqueId val="{00000016-B5A3-4AE6-9BC8-86E5823C3729}"/>
            </c:ext>
          </c:extLst>
        </c:ser>
        <c:dLbls>
          <c:showLegendKey val="0"/>
          <c:showVal val="0"/>
          <c:showCatName val="0"/>
          <c:showSerName val="0"/>
          <c:showPercent val="0"/>
          <c:showBubbleSize val="0"/>
        </c:dLbls>
        <c:gapWidth val="150"/>
        <c:axId val="1279704847"/>
        <c:axId val="1279705679"/>
      </c:barChart>
      <c:catAx>
        <c:axId val="127970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79705679"/>
        <c:crosses val="autoZero"/>
        <c:auto val="1"/>
        <c:lblAlgn val="ctr"/>
        <c:lblOffset val="100"/>
        <c:noMultiLvlLbl val="0"/>
      </c:catAx>
      <c:valAx>
        <c:axId val="1279705679"/>
        <c:scaling>
          <c:orientation val="minMax"/>
          <c:max val="95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7970484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9050">
      <a:noFill/>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307" cy="490568"/>
          </a:xfrm>
          <a:prstGeom prst="rect">
            <a:avLst/>
          </a:prstGeom>
        </p:spPr>
        <p:txBody>
          <a:bodyPr vert="horz" lIns="89785" tIns="44892" rIns="89785" bIns="44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1"/>
            <a:ext cx="2880307" cy="490568"/>
          </a:xfrm>
          <a:prstGeom prst="rect">
            <a:avLst/>
          </a:prstGeom>
        </p:spPr>
        <p:txBody>
          <a:bodyPr vert="horz" lIns="89785" tIns="44892" rIns="89785" bIns="44892" rtlCol="0"/>
          <a:lstStyle>
            <a:lvl1pPr algn="r">
              <a:defRPr sz="1200"/>
            </a:lvl1pPr>
          </a:lstStyle>
          <a:p>
            <a:fld id="{C72C4EDB-FB56-45ED-808E-774D0D86EC74}" type="datetimeFigureOut">
              <a:rPr kumimoji="1" lang="ja-JP" altLang="en-US" smtClean="0"/>
              <a:t>2026/4/2</a:t>
            </a:fld>
            <a:endParaRPr kumimoji="1" lang="ja-JP" altLang="en-US"/>
          </a:p>
        </p:txBody>
      </p:sp>
      <p:sp>
        <p:nvSpPr>
          <p:cNvPr id="4" name="スライド イメージ プレースホルダー 3"/>
          <p:cNvSpPr>
            <a:spLocks noGrp="1" noRot="1" noChangeAspect="1"/>
          </p:cNvSpPr>
          <p:nvPr>
            <p:ph type="sldImg" idx="2"/>
          </p:nvPr>
        </p:nvSpPr>
        <p:spPr>
          <a:xfrm>
            <a:off x="992188" y="1222375"/>
            <a:ext cx="4662487" cy="3298825"/>
          </a:xfrm>
          <a:prstGeom prst="rect">
            <a:avLst/>
          </a:prstGeom>
          <a:noFill/>
          <a:ln w="12700">
            <a:solidFill>
              <a:prstClr val="black"/>
            </a:solidFill>
          </a:ln>
        </p:spPr>
        <p:txBody>
          <a:bodyPr vert="horz" lIns="89785" tIns="44892" rIns="89785" bIns="44892" rtlCol="0" anchor="ctr"/>
          <a:lstStyle/>
          <a:p>
            <a:endParaRPr lang="ja-JP" altLang="en-US"/>
          </a:p>
        </p:txBody>
      </p:sp>
      <p:sp>
        <p:nvSpPr>
          <p:cNvPr id="5" name="ノート プレースホルダー 4"/>
          <p:cNvSpPr>
            <a:spLocks noGrp="1"/>
          </p:cNvSpPr>
          <p:nvPr>
            <p:ph type="body" sz="quarter" idx="3"/>
          </p:nvPr>
        </p:nvSpPr>
        <p:spPr>
          <a:xfrm>
            <a:off x="664687" y="4705380"/>
            <a:ext cx="5317490" cy="3849857"/>
          </a:xfrm>
          <a:prstGeom prst="rect">
            <a:avLst/>
          </a:prstGeom>
        </p:spPr>
        <p:txBody>
          <a:bodyPr vert="horz" lIns="89785" tIns="44892" rIns="89785" bIns="44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6"/>
            <a:ext cx="2880307" cy="490567"/>
          </a:xfrm>
          <a:prstGeom prst="rect">
            <a:avLst/>
          </a:prstGeom>
        </p:spPr>
        <p:txBody>
          <a:bodyPr vert="horz" lIns="89785" tIns="44892" rIns="89785" bIns="44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7" cy="490567"/>
          </a:xfrm>
          <a:prstGeom prst="rect">
            <a:avLst/>
          </a:prstGeom>
        </p:spPr>
        <p:txBody>
          <a:bodyPr vert="horz" lIns="89785" tIns="44892" rIns="89785" bIns="44892" rtlCol="0" anchor="b"/>
          <a:lstStyle>
            <a:lvl1pPr algn="r">
              <a:defRPr sz="1200"/>
            </a:lvl1pPr>
          </a:lstStyle>
          <a:p>
            <a:fld id="{72BA0FBE-836C-4B7D-B2AA-6F049338868A}" type="slidenum">
              <a:rPr kumimoji="1" lang="ja-JP" altLang="en-US" smtClean="0"/>
              <a:t>‹#›</a:t>
            </a:fld>
            <a:endParaRPr kumimoji="1" lang="ja-JP" altLang="en-US"/>
          </a:p>
        </p:txBody>
      </p:sp>
    </p:spTree>
    <p:extLst>
      <p:ext uri="{BB962C8B-B14F-4D97-AF65-F5344CB8AC3E}">
        <p14:creationId xmlns:p14="http://schemas.microsoft.com/office/powerpoint/2010/main" val="453296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a:t>
            </a:fld>
            <a:endParaRPr kumimoji="1" lang="ja-JP" altLang="en-US"/>
          </a:p>
        </p:txBody>
      </p:sp>
    </p:spTree>
    <p:extLst>
      <p:ext uri="{BB962C8B-B14F-4D97-AF65-F5344CB8AC3E}">
        <p14:creationId xmlns:p14="http://schemas.microsoft.com/office/powerpoint/2010/main" val="40710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14</a:t>
            </a:fld>
            <a:endParaRPr kumimoji="1" lang="ja-JP" altLang="en-US"/>
          </a:p>
        </p:txBody>
      </p:sp>
    </p:spTree>
    <p:extLst>
      <p:ext uri="{BB962C8B-B14F-4D97-AF65-F5344CB8AC3E}">
        <p14:creationId xmlns:p14="http://schemas.microsoft.com/office/powerpoint/2010/main" val="92418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15</a:t>
            </a:fld>
            <a:endParaRPr kumimoji="1" lang="ja-JP" altLang="en-US"/>
          </a:p>
        </p:txBody>
      </p:sp>
    </p:spTree>
    <p:extLst>
      <p:ext uri="{BB962C8B-B14F-4D97-AF65-F5344CB8AC3E}">
        <p14:creationId xmlns:p14="http://schemas.microsoft.com/office/powerpoint/2010/main" val="4561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16</a:t>
            </a:fld>
            <a:endParaRPr kumimoji="1" lang="ja-JP" altLang="en-US"/>
          </a:p>
        </p:txBody>
      </p:sp>
    </p:spTree>
    <p:extLst>
      <p:ext uri="{BB962C8B-B14F-4D97-AF65-F5344CB8AC3E}">
        <p14:creationId xmlns:p14="http://schemas.microsoft.com/office/powerpoint/2010/main" val="250380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17</a:t>
            </a:fld>
            <a:endParaRPr kumimoji="1" lang="ja-JP" altLang="en-US"/>
          </a:p>
        </p:txBody>
      </p:sp>
    </p:spTree>
    <p:extLst>
      <p:ext uri="{BB962C8B-B14F-4D97-AF65-F5344CB8AC3E}">
        <p14:creationId xmlns:p14="http://schemas.microsoft.com/office/powerpoint/2010/main" val="112537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18</a:t>
            </a:fld>
            <a:endParaRPr kumimoji="1" lang="ja-JP" altLang="en-US"/>
          </a:p>
        </p:txBody>
      </p:sp>
    </p:spTree>
    <p:extLst>
      <p:ext uri="{BB962C8B-B14F-4D97-AF65-F5344CB8AC3E}">
        <p14:creationId xmlns:p14="http://schemas.microsoft.com/office/powerpoint/2010/main" val="253485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19</a:t>
            </a:fld>
            <a:endParaRPr kumimoji="1" lang="ja-JP" altLang="en-US"/>
          </a:p>
        </p:txBody>
      </p:sp>
    </p:spTree>
    <p:extLst>
      <p:ext uri="{BB962C8B-B14F-4D97-AF65-F5344CB8AC3E}">
        <p14:creationId xmlns:p14="http://schemas.microsoft.com/office/powerpoint/2010/main" val="239114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20</a:t>
            </a:fld>
            <a:endParaRPr kumimoji="1" lang="ja-JP" altLang="en-US"/>
          </a:p>
        </p:txBody>
      </p:sp>
    </p:spTree>
    <p:extLst>
      <p:ext uri="{BB962C8B-B14F-4D97-AF65-F5344CB8AC3E}">
        <p14:creationId xmlns:p14="http://schemas.microsoft.com/office/powerpoint/2010/main" val="4037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24</a:t>
            </a:fld>
            <a:endParaRPr kumimoji="1" lang="ja-JP" altLang="en-US"/>
          </a:p>
        </p:txBody>
      </p:sp>
    </p:spTree>
    <p:extLst>
      <p:ext uri="{BB962C8B-B14F-4D97-AF65-F5344CB8AC3E}">
        <p14:creationId xmlns:p14="http://schemas.microsoft.com/office/powerpoint/2010/main" val="151487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25</a:t>
            </a:fld>
            <a:endParaRPr kumimoji="1" lang="ja-JP" altLang="en-US"/>
          </a:p>
        </p:txBody>
      </p:sp>
    </p:spTree>
    <p:extLst>
      <p:ext uri="{BB962C8B-B14F-4D97-AF65-F5344CB8AC3E}">
        <p14:creationId xmlns:p14="http://schemas.microsoft.com/office/powerpoint/2010/main" val="314483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26</a:t>
            </a:fld>
            <a:endParaRPr kumimoji="1" lang="ja-JP" altLang="en-US"/>
          </a:p>
        </p:txBody>
      </p:sp>
    </p:spTree>
    <p:extLst>
      <p:ext uri="{BB962C8B-B14F-4D97-AF65-F5344CB8AC3E}">
        <p14:creationId xmlns:p14="http://schemas.microsoft.com/office/powerpoint/2010/main" val="32562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3</a:t>
            </a:fld>
            <a:endParaRPr kumimoji="1" lang="ja-JP" altLang="en-US"/>
          </a:p>
        </p:txBody>
      </p:sp>
    </p:spTree>
    <p:extLst>
      <p:ext uri="{BB962C8B-B14F-4D97-AF65-F5344CB8AC3E}">
        <p14:creationId xmlns:p14="http://schemas.microsoft.com/office/powerpoint/2010/main" val="166109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5</a:t>
            </a:fld>
            <a:endParaRPr kumimoji="1" lang="ja-JP" altLang="en-US"/>
          </a:p>
        </p:txBody>
      </p:sp>
    </p:spTree>
    <p:extLst>
      <p:ext uri="{BB962C8B-B14F-4D97-AF65-F5344CB8AC3E}">
        <p14:creationId xmlns:p14="http://schemas.microsoft.com/office/powerpoint/2010/main" val="157939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6</a:t>
            </a:fld>
            <a:endParaRPr kumimoji="1" lang="ja-JP" altLang="en-US"/>
          </a:p>
        </p:txBody>
      </p:sp>
    </p:spTree>
    <p:extLst>
      <p:ext uri="{BB962C8B-B14F-4D97-AF65-F5344CB8AC3E}">
        <p14:creationId xmlns:p14="http://schemas.microsoft.com/office/powerpoint/2010/main" val="182011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9</a:t>
            </a:fld>
            <a:endParaRPr kumimoji="1" lang="ja-JP" altLang="en-US"/>
          </a:p>
        </p:txBody>
      </p:sp>
    </p:spTree>
    <p:extLst>
      <p:ext uri="{BB962C8B-B14F-4D97-AF65-F5344CB8AC3E}">
        <p14:creationId xmlns:p14="http://schemas.microsoft.com/office/powerpoint/2010/main" val="206326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10</a:t>
            </a:fld>
            <a:endParaRPr kumimoji="1" lang="ja-JP" altLang="en-US"/>
          </a:p>
        </p:txBody>
      </p:sp>
    </p:spTree>
    <p:extLst>
      <p:ext uri="{BB962C8B-B14F-4D97-AF65-F5344CB8AC3E}">
        <p14:creationId xmlns:p14="http://schemas.microsoft.com/office/powerpoint/2010/main" val="142019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11</a:t>
            </a:fld>
            <a:endParaRPr kumimoji="1" lang="ja-JP" altLang="en-US"/>
          </a:p>
        </p:txBody>
      </p:sp>
    </p:spTree>
    <p:extLst>
      <p:ext uri="{BB962C8B-B14F-4D97-AF65-F5344CB8AC3E}">
        <p14:creationId xmlns:p14="http://schemas.microsoft.com/office/powerpoint/2010/main" val="327888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12</a:t>
            </a:fld>
            <a:endParaRPr kumimoji="1" lang="ja-JP" altLang="en-US"/>
          </a:p>
        </p:txBody>
      </p:sp>
    </p:spTree>
    <p:extLst>
      <p:ext uri="{BB962C8B-B14F-4D97-AF65-F5344CB8AC3E}">
        <p14:creationId xmlns:p14="http://schemas.microsoft.com/office/powerpoint/2010/main" val="518857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13</a:t>
            </a:fld>
            <a:endParaRPr kumimoji="1" lang="ja-JP" altLang="en-US"/>
          </a:p>
        </p:txBody>
      </p:sp>
    </p:spTree>
    <p:extLst>
      <p:ext uri="{BB962C8B-B14F-4D97-AF65-F5344CB8AC3E}">
        <p14:creationId xmlns:p14="http://schemas.microsoft.com/office/powerpoint/2010/main" val="51749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3532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82222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942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08130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04179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42612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12527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08545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0215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80897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E632A-29F2-4FEC-ACD4-4E4CB96938BB}" type="datetimeFigureOut">
              <a:rPr kumimoji="1" lang="ja-JP" altLang="en-US" smtClean="0"/>
              <a:t>2026/4/2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94522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5BE632A-29F2-4FEC-ACD4-4E4CB96938BB}" type="datetimeFigureOut">
              <a:rPr kumimoji="1" lang="ja-JP" altLang="en-US" smtClean="0"/>
              <a:t>2026/4/2</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374255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51D863E-074E-42C1-8B65-14D93FA14D8A}"/>
              </a:ext>
            </a:extLst>
          </p:cNvPr>
          <p:cNvSpPr/>
          <p:nvPr/>
        </p:nvSpPr>
        <p:spPr>
          <a:xfrm>
            <a:off x="0" y="-1"/>
            <a:ext cx="10691812" cy="7559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6FB21548-6B7D-4D55-A23A-452BE03D9C10}"/>
              </a:ext>
            </a:extLst>
          </p:cNvPr>
          <p:cNvSpPr/>
          <p:nvPr/>
        </p:nvSpPr>
        <p:spPr>
          <a:xfrm>
            <a:off x="165382" y="95522"/>
            <a:ext cx="10350218" cy="7306345"/>
          </a:xfrm>
          <a:prstGeom prst="roundRect">
            <a:avLst>
              <a:gd name="adj" fmla="val 32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ED467B63-2244-4790-B966-30B30EC33E43}"/>
              </a:ext>
            </a:extLst>
          </p:cNvPr>
          <p:cNvSpPr/>
          <p:nvPr/>
        </p:nvSpPr>
        <p:spPr>
          <a:xfrm>
            <a:off x="-1" y="3394177"/>
            <a:ext cx="10691813" cy="5083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大阪府人材育成戦略　（案）</a:t>
            </a:r>
          </a:p>
        </p:txBody>
      </p:sp>
      <p:sp>
        <p:nvSpPr>
          <p:cNvPr id="7" name="楕円 6">
            <a:extLst>
              <a:ext uri="{FF2B5EF4-FFF2-40B4-BE49-F238E27FC236}">
                <a16:creationId xmlns:a16="http://schemas.microsoft.com/office/drawing/2014/main" id="{42FA9B00-C8FB-4EE4-94B1-43D930132903}"/>
              </a:ext>
            </a:extLst>
          </p:cNvPr>
          <p:cNvSpPr/>
          <p:nvPr/>
        </p:nvSpPr>
        <p:spPr>
          <a:xfrm>
            <a:off x="511529" y="7044676"/>
            <a:ext cx="252000" cy="252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2C3F9AC4-BB76-4F2C-9234-54770F0AC050}"/>
              </a:ext>
            </a:extLst>
          </p:cNvPr>
          <p:cNvSpPr/>
          <p:nvPr/>
        </p:nvSpPr>
        <p:spPr>
          <a:xfrm>
            <a:off x="763529" y="6774676"/>
            <a:ext cx="540000" cy="54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A1D4E24-3870-4F81-95A6-62F49FB1386F}"/>
              </a:ext>
            </a:extLst>
          </p:cNvPr>
          <p:cNvSpPr txBox="1"/>
          <p:nvPr/>
        </p:nvSpPr>
        <p:spPr>
          <a:xfrm>
            <a:off x="3308416" y="6529846"/>
            <a:ext cx="4311583" cy="784830"/>
          </a:xfrm>
          <a:prstGeom prst="rect">
            <a:avLst/>
          </a:prstGeom>
          <a:noFill/>
        </p:spPr>
        <p:txBody>
          <a:bodyPr wrap="square" rtlCol="0">
            <a:spAutoFit/>
          </a:bodyPr>
          <a:lstStyle/>
          <a:p>
            <a:pPr algn="ctr">
              <a:spcBef>
                <a:spcPts val="600"/>
              </a:spcBef>
            </a:pPr>
            <a:r>
              <a:rPr kumimoji="1" lang="ja-JP" altLang="en-US" sz="2000" dirty="0">
                <a:latin typeface="BIZ UDPゴシック" panose="020B0400000000000000" pitchFamily="50" charset="-128"/>
                <a:ea typeface="BIZ UDPゴシック" panose="020B0400000000000000" pitchFamily="50" charset="-128"/>
              </a:rPr>
              <a:t>令和８（</a:t>
            </a:r>
            <a:r>
              <a:rPr kumimoji="1" lang="en-US" altLang="ja-JP" sz="2000" dirty="0">
                <a:latin typeface="BIZ UDPゴシック" panose="020B0400000000000000" pitchFamily="50" charset="-128"/>
                <a:ea typeface="BIZ UDPゴシック" panose="020B0400000000000000" pitchFamily="50" charset="-128"/>
              </a:rPr>
              <a:t>202</a:t>
            </a:r>
            <a:r>
              <a:rPr kumimoji="1" lang="ja-JP" altLang="en-US" sz="2000" dirty="0">
                <a:latin typeface="BIZ UDPゴシック" panose="020B0400000000000000" pitchFamily="50" charset="-128"/>
                <a:ea typeface="BIZ UDPゴシック" panose="020B0400000000000000" pitchFamily="50" charset="-128"/>
              </a:rPr>
              <a:t>６）年　３月</a:t>
            </a:r>
            <a:endParaRPr kumimoji="1" lang="en-US" altLang="ja-JP" sz="2000" dirty="0">
              <a:latin typeface="BIZ UDPゴシック" panose="020B0400000000000000" pitchFamily="50" charset="-128"/>
              <a:ea typeface="BIZ UDPゴシック" panose="020B0400000000000000" pitchFamily="50" charset="-128"/>
            </a:endParaRPr>
          </a:p>
          <a:p>
            <a:pPr algn="ctr">
              <a:spcBef>
                <a:spcPts val="600"/>
              </a:spcBef>
            </a:pPr>
            <a:r>
              <a:rPr kumimoji="1" lang="ja-JP" altLang="en-US" sz="2000" b="1" dirty="0">
                <a:latin typeface="BIZ UDPゴシック" panose="020B0400000000000000" pitchFamily="50" charset="-128"/>
                <a:ea typeface="BIZ UDPゴシック" panose="020B0400000000000000" pitchFamily="50" charset="-128"/>
              </a:rPr>
              <a:t>大  阪  府</a:t>
            </a:r>
          </a:p>
        </p:txBody>
      </p:sp>
      <p:sp>
        <p:nvSpPr>
          <p:cNvPr id="3" name="アーチ 2">
            <a:extLst>
              <a:ext uri="{FF2B5EF4-FFF2-40B4-BE49-F238E27FC236}">
                <a16:creationId xmlns:a16="http://schemas.microsoft.com/office/drawing/2014/main" id="{A285F960-E3E7-4934-957E-0B6DD8A9B996}"/>
              </a:ext>
            </a:extLst>
          </p:cNvPr>
          <p:cNvSpPr/>
          <p:nvPr/>
        </p:nvSpPr>
        <p:spPr>
          <a:xfrm rot="16200000">
            <a:off x="8654822" y="1514280"/>
            <a:ext cx="4073979" cy="4084756"/>
          </a:xfrm>
          <a:prstGeom prst="blockArc">
            <a:avLst>
              <a:gd name="adj1" fmla="val 10800000"/>
              <a:gd name="adj2" fmla="val 0"/>
              <a:gd name="adj3" fmla="val 4933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4331C2B0-F5A4-4DE7-95B4-D4B482942F0F}"/>
              </a:ext>
            </a:extLst>
          </p:cNvPr>
          <p:cNvSpPr txBox="1"/>
          <p:nvPr/>
        </p:nvSpPr>
        <p:spPr>
          <a:xfrm>
            <a:off x="2015363" y="4194090"/>
            <a:ext cx="5237467" cy="369332"/>
          </a:xfrm>
          <a:prstGeom prst="rect">
            <a:avLst/>
          </a:prstGeom>
          <a:noFill/>
        </p:spPr>
        <p:txBody>
          <a:bodyPr wrap="square" rtlCol="0">
            <a:spAutoFit/>
          </a:bodyPr>
          <a:lstStyle/>
          <a:p>
            <a:pPr algn="dist"/>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持続可能な行政運営に向けて </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879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619741D-F7A4-48E2-80AA-1D872922A2F2}"/>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51" name="正方形/長方形 50">
            <a:extLst>
              <a:ext uri="{FF2B5EF4-FFF2-40B4-BE49-F238E27FC236}">
                <a16:creationId xmlns:a16="http://schemas.microsoft.com/office/drawing/2014/main" id="{26A96006-9C8E-4716-9483-30762E6BDACC}"/>
              </a:ext>
            </a:extLst>
          </p:cNvPr>
          <p:cNvSpPr/>
          <p:nvPr/>
        </p:nvSpPr>
        <p:spPr>
          <a:xfrm rot="10800000" flipV="1">
            <a:off x="49489" y="411367"/>
            <a:ext cx="10287000" cy="392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300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rPr>
              <a:t>○　職員に関するデータや職員アンケート等を分析し、「大阪府庁における人材育成の課題」を抽出した。</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48" name="コンテンツ プレースホルダー 2">
            <a:extLst>
              <a:ext uri="{FF2B5EF4-FFF2-40B4-BE49-F238E27FC236}">
                <a16:creationId xmlns:a16="http://schemas.microsoft.com/office/drawing/2014/main" id="{C2F82527-6A19-4B1C-8613-6B220967A643}"/>
              </a:ext>
            </a:extLst>
          </p:cNvPr>
          <p:cNvSpPr txBox="1">
            <a:spLocks/>
          </p:cNvSpPr>
          <p:nvPr/>
        </p:nvSpPr>
        <p:spPr>
          <a:xfrm>
            <a:off x="71549" y="1071192"/>
            <a:ext cx="10544810" cy="841696"/>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180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過去の採用抑制等の影響により中堅職員が不足しており、</a:t>
            </a:r>
            <a:r>
              <a:rPr kumimoji="1" lang="ja-JP" altLang="en-US" sz="1300" b="1" u="sng" dirty="0">
                <a:latin typeface="BIZ UDPゴシック" panose="020B0400000000000000" pitchFamily="50" charset="-128"/>
                <a:ea typeface="BIZ UDPゴシック" panose="020B0400000000000000" pitchFamily="50" charset="-128"/>
              </a:rPr>
              <a:t>職員の約</a:t>
            </a:r>
            <a:r>
              <a:rPr kumimoji="1" lang="en-US" altLang="ja-JP" sz="1300" b="1" u="sng" dirty="0">
                <a:latin typeface="BIZ UDPゴシック" panose="020B0400000000000000" pitchFamily="50" charset="-128"/>
                <a:ea typeface="BIZ UDPゴシック" panose="020B0400000000000000" pitchFamily="50" charset="-128"/>
              </a:rPr>
              <a:t>44</a:t>
            </a:r>
            <a:r>
              <a:rPr kumimoji="1" lang="ja-JP" altLang="en-US" sz="1300" b="1" u="sng" dirty="0">
                <a:latin typeface="BIZ UDPゴシック" panose="020B0400000000000000" pitchFamily="50" charset="-128"/>
                <a:ea typeface="BIZ UDPゴシック" panose="020B0400000000000000" pitchFamily="50" charset="-128"/>
              </a:rPr>
              <a:t>％は、在庁年数</a:t>
            </a:r>
            <a:r>
              <a:rPr kumimoji="1" lang="en-US" altLang="ja-JP" sz="1300" b="1" u="sng" dirty="0">
                <a:latin typeface="BIZ UDPゴシック" panose="020B0400000000000000" pitchFamily="50" charset="-128"/>
                <a:ea typeface="BIZ UDPゴシック" panose="020B0400000000000000" pitchFamily="50" charset="-128"/>
              </a:rPr>
              <a:t>10</a:t>
            </a:r>
            <a:r>
              <a:rPr kumimoji="1" lang="ja-JP" altLang="en-US" sz="1300" b="1" u="sng" dirty="0">
                <a:latin typeface="BIZ UDPゴシック" panose="020B0400000000000000" pitchFamily="50" charset="-128"/>
                <a:ea typeface="BIZ UDPゴシック" panose="020B0400000000000000" pitchFamily="50" charset="-128"/>
              </a:rPr>
              <a:t>年以下 </a:t>
            </a:r>
            <a:r>
              <a:rPr kumimoji="1" lang="ja-JP" altLang="en-US" sz="1200" dirty="0">
                <a:latin typeface="BIZ UDPゴシック" panose="020B0400000000000000" pitchFamily="50" charset="-128"/>
                <a:ea typeface="BIZ UDPゴシック" panose="020B0400000000000000" pitchFamily="50" charset="-128"/>
              </a:rPr>
              <a:t>（一般行政職においては、約</a:t>
            </a:r>
            <a:r>
              <a:rPr kumimoji="1" lang="en-US" altLang="ja-JP" sz="1200" dirty="0">
                <a:latin typeface="BIZ UDPゴシック" panose="020B0400000000000000" pitchFamily="50" charset="-128"/>
                <a:ea typeface="BIZ UDPゴシック" panose="020B0400000000000000" pitchFamily="50" charset="-128"/>
              </a:rPr>
              <a:t>48</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1800"/>
              </a:lnSpc>
              <a:spcBef>
                <a:spcPts val="300"/>
              </a:spcBef>
              <a:buNone/>
            </a:pPr>
            <a:r>
              <a:rPr lang="ja-JP" altLang="en-US" sz="1600" dirty="0">
                <a:latin typeface="BIZ UDPゴシック" panose="020B0400000000000000" pitchFamily="50" charset="-128"/>
                <a:ea typeface="BIZ UDPゴシック" panose="020B0400000000000000"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　今後</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年でベテラン職員の大量退職が見込まれる今、</a:t>
            </a:r>
            <a:r>
              <a:rPr lang="ja-JP" altLang="en-US" sz="1300" b="1" dirty="0">
                <a:latin typeface="BIZ UDPゴシック" panose="020B0400000000000000" pitchFamily="50" charset="-128"/>
                <a:ea typeface="BIZ UDPゴシック" panose="020B0400000000000000" pitchFamily="50" charset="-128"/>
              </a:rPr>
              <a:t>このまま若手職員の離職が増加し続ければ、</a:t>
            </a:r>
            <a:r>
              <a:rPr lang="ja-JP" altLang="en-US" sz="1200" dirty="0">
                <a:latin typeface="UD デジタル 教科書体 NK-R" panose="02020400000000000000" pitchFamily="18" charset="-128"/>
                <a:ea typeface="UD デジタル 教科書体 NK-R" panose="02020400000000000000" pitchFamily="18" charset="-128"/>
              </a:rPr>
              <a:t>依然として、</a:t>
            </a:r>
            <a:r>
              <a:rPr lang="ja-JP" altLang="en-US" sz="1300" b="1" dirty="0">
                <a:latin typeface="BIZ UDPゴシック" panose="020B0400000000000000" pitchFamily="50" charset="-128"/>
                <a:ea typeface="BIZ UDPゴシック" panose="020B0400000000000000" pitchFamily="50" charset="-128"/>
              </a:rPr>
              <a:t>経験豊富な中堅職員が不足する恐れ。　　　</a:t>
            </a:r>
            <a:endParaRPr lang="en-US" altLang="ja-JP" sz="1300" b="1" dirty="0">
              <a:latin typeface="BIZ UDPゴシック" panose="020B0400000000000000" pitchFamily="50" charset="-128"/>
              <a:ea typeface="BIZ UDPゴシック" panose="020B0400000000000000" pitchFamily="50" charset="-128"/>
            </a:endParaRPr>
          </a:p>
          <a:p>
            <a:pPr marL="0" indent="0">
              <a:lnSpc>
                <a:spcPts val="1800"/>
              </a:lnSpc>
              <a:spcBef>
                <a:spcPts val="0"/>
              </a:spcBef>
              <a:buNone/>
            </a:pPr>
            <a:r>
              <a:rPr lang="ja-JP" altLang="en-US" sz="13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（この課題が特徴的にあらわれている一般行政職のデータを、以下に示す）</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grpSp>
        <p:nvGrpSpPr>
          <p:cNvPr id="50" name="グループ化 49">
            <a:extLst>
              <a:ext uri="{FF2B5EF4-FFF2-40B4-BE49-F238E27FC236}">
                <a16:creationId xmlns:a16="http://schemas.microsoft.com/office/drawing/2014/main" id="{4285021F-BE43-4247-A404-DC6238086D24}"/>
              </a:ext>
            </a:extLst>
          </p:cNvPr>
          <p:cNvGrpSpPr/>
          <p:nvPr/>
        </p:nvGrpSpPr>
        <p:grpSpPr>
          <a:xfrm>
            <a:off x="112954" y="790672"/>
            <a:ext cx="3566125" cy="323165"/>
            <a:chOff x="163374" y="4034091"/>
            <a:chExt cx="3300154" cy="323165"/>
          </a:xfrm>
        </p:grpSpPr>
        <p:sp>
          <p:nvSpPr>
            <p:cNvPr id="52" name="四角形: 角を丸くする 51">
              <a:extLst>
                <a:ext uri="{FF2B5EF4-FFF2-40B4-BE49-F238E27FC236}">
                  <a16:creationId xmlns:a16="http://schemas.microsoft.com/office/drawing/2014/main" id="{D4170568-A0FB-4455-9CB5-70B18A2161DB}"/>
                </a:ext>
              </a:extLst>
            </p:cNvPr>
            <p:cNvSpPr/>
            <p:nvPr/>
          </p:nvSpPr>
          <p:spPr>
            <a:xfrm>
              <a:off x="231971" y="4134597"/>
              <a:ext cx="3231557" cy="144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4C264642-3FE8-4D6C-B45C-08D4E66F54E0}"/>
                </a:ext>
              </a:extLst>
            </p:cNvPr>
            <p:cNvSpPr txBox="1"/>
            <p:nvPr/>
          </p:nvSpPr>
          <p:spPr>
            <a:xfrm>
              <a:off x="163374" y="4034091"/>
              <a:ext cx="3221925" cy="32316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 在庁年数の浅い職員の増加</a:t>
              </a:r>
              <a:endParaRPr kumimoji="1" lang="ja-JP" altLang="en-US" sz="1500" dirty="0">
                <a:latin typeface="UD デジタル 教科書体 NK-R" panose="02020400000000000000" pitchFamily="18" charset="-128"/>
                <a:ea typeface="UD デジタル 教科書体 NK-R" panose="02020400000000000000" pitchFamily="18" charset="-128"/>
              </a:endParaRPr>
            </a:p>
          </p:txBody>
        </p:sp>
      </p:grpSp>
      <p:sp>
        <p:nvSpPr>
          <p:cNvPr id="93" name="正方形/長方形 92">
            <a:extLst>
              <a:ext uri="{FF2B5EF4-FFF2-40B4-BE49-F238E27FC236}">
                <a16:creationId xmlns:a16="http://schemas.microsoft.com/office/drawing/2014/main" id="{695B16A9-9370-4046-958E-EB5D160DAC4F}"/>
              </a:ext>
            </a:extLst>
          </p:cNvPr>
          <p:cNvSpPr/>
          <p:nvPr/>
        </p:nvSpPr>
        <p:spPr>
          <a:xfrm>
            <a:off x="540458" y="2004460"/>
            <a:ext cx="9793416" cy="252355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a:extLst>
              <a:ext uri="{FF2B5EF4-FFF2-40B4-BE49-F238E27FC236}">
                <a16:creationId xmlns:a16="http://schemas.microsoft.com/office/drawing/2014/main" id="{AC1E036D-14D2-4532-9A5C-5630F96F6A78}"/>
              </a:ext>
            </a:extLst>
          </p:cNvPr>
          <p:cNvSpPr txBox="1"/>
          <p:nvPr/>
        </p:nvSpPr>
        <p:spPr>
          <a:xfrm>
            <a:off x="540458" y="2063431"/>
            <a:ext cx="4282687"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在庁年数別構成 </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一般行政職</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 ≫ </a:t>
            </a:r>
            <a:r>
              <a:rPr kumimoji="1" lang="ja-JP" altLang="en-US" sz="700" dirty="0">
                <a:latin typeface="BIZ UDPゴシック" panose="020B0400000000000000" pitchFamily="50" charset="-128"/>
                <a:ea typeface="BIZ UDPゴシック" panose="020B0400000000000000" pitchFamily="50" charset="-128"/>
              </a:rPr>
              <a:t>（再任用職員はのぞく） </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95" name="二等辺三角形 94">
            <a:extLst>
              <a:ext uri="{FF2B5EF4-FFF2-40B4-BE49-F238E27FC236}">
                <a16:creationId xmlns:a16="http://schemas.microsoft.com/office/drawing/2014/main" id="{BDE1842D-C6B7-42F8-9A55-AFF82391AA73}"/>
              </a:ext>
            </a:extLst>
          </p:cNvPr>
          <p:cNvSpPr/>
          <p:nvPr/>
        </p:nvSpPr>
        <p:spPr>
          <a:xfrm rot="5400000">
            <a:off x="4897421" y="3307459"/>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6" name="図 95">
            <a:extLst>
              <a:ext uri="{FF2B5EF4-FFF2-40B4-BE49-F238E27FC236}">
                <a16:creationId xmlns:a16="http://schemas.microsoft.com/office/drawing/2014/main" id="{EBDB05C9-15C4-4EBA-AD22-B5E626DE8EBC}"/>
              </a:ext>
            </a:extLst>
          </p:cNvPr>
          <p:cNvPicPr>
            <a:picLocks noChangeAspect="1"/>
          </p:cNvPicPr>
          <p:nvPr/>
        </p:nvPicPr>
        <p:blipFill>
          <a:blip r:embed="rId3"/>
          <a:stretch>
            <a:fillRect/>
          </a:stretch>
        </p:blipFill>
        <p:spPr>
          <a:xfrm>
            <a:off x="811339" y="2362502"/>
            <a:ext cx="4007643" cy="1906381"/>
          </a:xfrm>
          <a:prstGeom prst="rect">
            <a:avLst/>
          </a:prstGeom>
        </p:spPr>
      </p:pic>
      <p:grpSp>
        <p:nvGrpSpPr>
          <p:cNvPr id="97" name="グループ化 96">
            <a:extLst>
              <a:ext uri="{FF2B5EF4-FFF2-40B4-BE49-F238E27FC236}">
                <a16:creationId xmlns:a16="http://schemas.microsoft.com/office/drawing/2014/main" id="{8205A369-DB00-47BA-B1D6-C147D8486B36}"/>
              </a:ext>
            </a:extLst>
          </p:cNvPr>
          <p:cNvGrpSpPr/>
          <p:nvPr/>
        </p:nvGrpSpPr>
        <p:grpSpPr>
          <a:xfrm>
            <a:off x="1034432" y="2561401"/>
            <a:ext cx="3702959" cy="1922537"/>
            <a:chOff x="1222761" y="1917727"/>
            <a:chExt cx="3702959" cy="2280496"/>
          </a:xfrm>
        </p:grpSpPr>
        <p:sp>
          <p:nvSpPr>
            <p:cNvPr id="98" name="テキスト ボックス 97">
              <a:extLst>
                <a:ext uri="{FF2B5EF4-FFF2-40B4-BE49-F238E27FC236}">
                  <a16:creationId xmlns:a16="http://schemas.microsoft.com/office/drawing/2014/main" id="{D5A6B8F0-DB21-4CAF-8187-E4FFC9C606D4}"/>
                </a:ext>
              </a:extLst>
            </p:cNvPr>
            <p:cNvSpPr txBox="1"/>
            <p:nvPr/>
          </p:nvSpPr>
          <p:spPr>
            <a:xfrm>
              <a:off x="2459115" y="3982779"/>
              <a:ext cx="106052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99" name="楕円 98">
              <a:extLst>
                <a:ext uri="{FF2B5EF4-FFF2-40B4-BE49-F238E27FC236}">
                  <a16:creationId xmlns:a16="http://schemas.microsoft.com/office/drawing/2014/main" id="{3728C9B6-9158-44ED-8ADF-1330B21A3BE9}"/>
                </a:ext>
              </a:extLst>
            </p:cNvPr>
            <p:cNvSpPr/>
            <p:nvPr/>
          </p:nvSpPr>
          <p:spPr>
            <a:xfrm>
              <a:off x="1222761" y="2610305"/>
              <a:ext cx="1080853" cy="128425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楕円 99">
              <a:extLst>
                <a:ext uri="{FF2B5EF4-FFF2-40B4-BE49-F238E27FC236}">
                  <a16:creationId xmlns:a16="http://schemas.microsoft.com/office/drawing/2014/main" id="{094EE529-9D2C-43BA-82AA-C56EBFA262AC}"/>
                </a:ext>
              </a:extLst>
            </p:cNvPr>
            <p:cNvSpPr/>
            <p:nvPr/>
          </p:nvSpPr>
          <p:spPr>
            <a:xfrm>
              <a:off x="2891913" y="2210337"/>
              <a:ext cx="2033807" cy="169313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449913EA-C0DC-4A85-84E1-ECCC5E8D53D6}"/>
                </a:ext>
              </a:extLst>
            </p:cNvPr>
            <p:cNvSpPr txBox="1"/>
            <p:nvPr/>
          </p:nvSpPr>
          <p:spPr>
            <a:xfrm>
              <a:off x="1468852" y="2464845"/>
              <a:ext cx="1157592" cy="461664"/>
            </a:xfrm>
            <a:prstGeom prst="rect">
              <a:avLst/>
            </a:prstGeom>
            <a:solidFill>
              <a:schemeClr val="bg1"/>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10</a:t>
              </a:r>
              <a:r>
                <a:rPr kumimoji="1" lang="ja-JP" altLang="en-US" sz="1200" b="1" dirty="0">
                  <a:latin typeface="BIZ UDPゴシック" panose="020B0400000000000000" pitchFamily="50" charset="-128"/>
                  <a:ea typeface="BIZ UDPゴシック" panose="020B0400000000000000" pitchFamily="50" charset="-128"/>
                </a:rPr>
                <a:t>年以内</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16%</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388AC3F6-E147-40C1-8B29-24CCA92DC644}"/>
                </a:ext>
              </a:extLst>
            </p:cNvPr>
            <p:cNvSpPr txBox="1"/>
            <p:nvPr/>
          </p:nvSpPr>
          <p:spPr>
            <a:xfrm>
              <a:off x="2504566" y="1917727"/>
              <a:ext cx="1190796" cy="547623"/>
            </a:xfrm>
            <a:prstGeom prst="rect">
              <a:avLst/>
            </a:prstGeom>
            <a:solidFill>
              <a:schemeClr val="bg1"/>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20</a:t>
              </a:r>
              <a:r>
                <a:rPr kumimoji="1" lang="ja-JP" altLang="en-US" sz="1200" b="1" dirty="0">
                  <a:latin typeface="BIZ UDPゴシック" panose="020B0400000000000000" pitchFamily="50" charset="-128"/>
                  <a:ea typeface="BIZ UDPゴシック" panose="020B0400000000000000" pitchFamily="50" charset="-128"/>
                </a:rPr>
                <a:t>年以上</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77%</a:t>
              </a:r>
              <a:endParaRPr kumimoji="1" lang="ja-JP" altLang="en-US" sz="1200" b="1" dirty="0">
                <a:latin typeface="BIZ UDPゴシック" panose="020B0400000000000000" pitchFamily="50" charset="-128"/>
                <a:ea typeface="BIZ UDPゴシック" panose="020B0400000000000000" pitchFamily="50" charset="-128"/>
              </a:endParaRPr>
            </a:p>
          </p:txBody>
        </p:sp>
      </p:grpSp>
      <p:pic>
        <p:nvPicPr>
          <p:cNvPr id="103" name="図 102">
            <a:extLst>
              <a:ext uri="{FF2B5EF4-FFF2-40B4-BE49-F238E27FC236}">
                <a16:creationId xmlns:a16="http://schemas.microsoft.com/office/drawing/2014/main" id="{EE1BA548-0604-4919-86F2-E327CB6CE95D}"/>
              </a:ext>
            </a:extLst>
          </p:cNvPr>
          <p:cNvPicPr>
            <a:picLocks noChangeAspect="1"/>
          </p:cNvPicPr>
          <p:nvPr/>
        </p:nvPicPr>
        <p:blipFill>
          <a:blip r:embed="rId4"/>
          <a:stretch>
            <a:fillRect/>
          </a:stretch>
        </p:blipFill>
        <p:spPr>
          <a:xfrm>
            <a:off x="5789054" y="2362502"/>
            <a:ext cx="4282686" cy="1901436"/>
          </a:xfrm>
          <a:prstGeom prst="rect">
            <a:avLst/>
          </a:prstGeom>
        </p:spPr>
      </p:pic>
      <p:grpSp>
        <p:nvGrpSpPr>
          <p:cNvPr id="109" name="グループ化 108">
            <a:extLst>
              <a:ext uri="{FF2B5EF4-FFF2-40B4-BE49-F238E27FC236}">
                <a16:creationId xmlns:a16="http://schemas.microsoft.com/office/drawing/2014/main" id="{1A289EF9-63FE-4D1E-B77C-B9DFBC4A3444}"/>
              </a:ext>
            </a:extLst>
          </p:cNvPr>
          <p:cNvGrpSpPr/>
          <p:nvPr/>
        </p:nvGrpSpPr>
        <p:grpSpPr>
          <a:xfrm>
            <a:off x="5973213" y="2399260"/>
            <a:ext cx="3879303" cy="2093179"/>
            <a:chOff x="6118985" y="2060133"/>
            <a:chExt cx="3736601" cy="2482910"/>
          </a:xfrm>
        </p:grpSpPr>
        <p:sp>
          <p:nvSpPr>
            <p:cNvPr id="113" name="テキスト ボックス 112">
              <a:extLst>
                <a:ext uri="{FF2B5EF4-FFF2-40B4-BE49-F238E27FC236}">
                  <a16:creationId xmlns:a16="http://schemas.microsoft.com/office/drawing/2014/main" id="{C3E04D5E-98C5-4118-B8CB-2591A128BB01}"/>
                </a:ext>
              </a:extLst>
            </p:cNvPr>
            <p:cNvSpPr txBox="1"/>
            <p:nvPr/>
          </p:nvSpPr>
          <p:spPr>
            <a:xfrm>
              <a:off x="7551394" y="4327599"/>
              <a:ext cx="1017362"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sp>
          <p:nvSpPr>
            <p:cNvPr id="114" name="楕円 113">
              <a:extLst>
                <a:ext uri="{FF2B5EF4-FFF2-40B4-BE49-F238E27FC236}">
                  <a16:creationId xmlns:a16="http://schemas.microsoft.com/office/drawing/2014/main" id="{A71441CC-9DFA-46B6-B4FC-975E2069213D}"/>
                </a:ext>
              </a:extLst>
            </p:cNvPr>
            <p:cNvSpPr/>
            <p:nvPr/>
          </p:nvSpPr>
          <p:spPr>
            <a:xfrm>
              <a:off x="7694568" y="2825477"/>
              <a:ext cx="2161018" cy="131548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EB729E21-E112-4A8C-ACA9-CC5BE4080E27}"/>
                </a:ext>
              </a:extLst>
            </p:cNvPr>
            <p:cNvSpPr txBox="1"/>
            <p:nvPr/>
          </p:nvSpPr>
          <p:spPr>
            <a:xfrm>
              <a:off x="7363473" y="2844019"/>
              <a:ext cx="1281400" cy="547623"/>
            </a:xfrm>
            <a:prstGeom prst="rect">
              <a:avLst/>
            </a:prstGeom>
            <a:solidFill>
              <a:schemeClr val="bg1"/>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20</a:t>
              </a:r>
              <a:r>
                <a:rPr kumimoji="1" lang="ja-JP" altLang="en-US" sz="1200" b="1" dirty="0">
                  <a:latin typeface="BIZ UDPゴシック" panose="020B0400000000000000" pitchFamily="50" charset="-128"/>
                  <a:ea typeface="BIZ UDPゴシック" panose="020B0400000000000000" pitchFamily="50" charset="-128"/>
                </a:rPr>
                <a:t>年以上</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37%</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16" name="楕円 115">
              <a:extLst>
                <a:ext uri="{FF2B5EF4-FFF2-40B4-BE49-F238E27FC236}">
                  <a16:creationId xmlns:a16="http://schemas.microsoft.com/office/drawing/2014/main" id="{88500E6B-21AA-4A72-874C-E11152C08038}"/>
                </a:ext>
              </a:extLst>
            </p:cNvPr>
            <p:cNvSpPr/>
            <p:nvPr/>
          </p:nvSpPr>
          <p:spPr>
            <a:xfrm>
              <a:off x="6118985" y="2099077"/>
              <a:ext cx="934243" cy="211313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テキスト ボックス 116">
              <a:extLst>
                <a:ext uri="{FF2B5EF4-FFF2-40B4-BE49-F238E27FC236}">
                  <a16:creationId xmlns:a16="http://schemas.microsoft.com/office/drawing/2014/main" id="{E926D64A-A380-48B8-9B63-03D5F549E825}"/>
                </a:ext>
              </a:extLst>
            </p:cNvPr>
            <p:cNvSpPr txBox="1"/>
            <p:nvPr/>
          </p:nvSpPr>
          <p:spPr>
            <a:xfrm>
              <a:off x="6937570" y="2060133"/>
              <a:ext cx="1180726" cy="547623"/>
            </a:xfrm>
            <a:prstGeom prst="rect">
              <a:avLst/>
            </a:prstGeom>
            <a:solidFill>
              <a:schemeClr val="bg1"/>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10</a:t>
              </a:r>
              <a:r>
                <a:rPr kumimoji="1" lang="ja-JP" altLang="en-US" sz="1200" b="1" dirty="0">
                  <a:latin typeface="BIZ UDPゴシック" panose="020B0400000000000000" pitchFamily="50" charset="-128"/>
                  <a:ea typeface="BIZ UDPゴシック" panose="020B0400000000000000" pitchFamily="50" charset="-128"/>
                </a:rPr>
                <a:t>年以内</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48%</a:t>
              </a:r>
              <a:endParaRPr kumimoji="1" lang="ja-JP" altLang="en-US" sz="1200" b="1" dirty="0">
                <a:latin typeface="BIZ UDPゴシック" panose="020B0400000000000000" pitchFamily="50" charset="-128"/>
                <a:ea typeface="BIZ UDPゴシック" panose="020B0400000000000000" pitchFamily="50" charset="-128"/>
              </a:endParaRPr>
            </a:p>
          </p:txBody>
        </p:sp>
      </p:grpSp>
      <p:sp>
        <p:nvSpPr>
          <p:cNvPr id="118" name="正方形/長方形 117">
            <a:extLst>
              <a:ext uri="{FF2B5EF4-FFF2-40B4-BE49-F238E27FC236}">
                <a16:creationId xmlns:a16="http://schemas.microsoft.com/office/drawing/2014/main" id="{5529E55B-9222-477B-A0E6-636361C3048B}"/>
              </a:ext>
            </a:extLst>
          </p:cNvPr>
          <p:cNvSpPr/>
          <p:nvPr/>
        </p:nvSpPr>
        <p:spPr>
          <a:xfrm>
            <a:off x="522972" y="4664358"/>
            <a:ext cx="9793416" cy="274839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テキスト ボックス 118">
            <a:extLst>
              <a:ext uri="{FF2B5EF4-FFF2-40B4-BE49-F238E27FC236}">
                <a16:creationId xmlns:a16="http://schemas.microsoft.com/office/drawing/2014/main" id="{572C006A-FD49-476D-A3F7-CBB212DF524D}"/>
              </a:ext>
            </a:extLst>
          </p:cNvPr>
          <p:cNvSpPr txBox="1"/>
          <p:nvPr/>
        </p:nvSpPr>
        <p:spPr>
          <a:xfrm>
            <a:off x="4065369" y="4823225"/>
            <a:ext cx="6005205" cy="246221"/>
          </a:xfrm>
          <a:prstGeom prst="rect">
            <a:avLst/>
          </a:prstGeom>
          <a:noFill/>
        </p:spPr>
        <p:txBody>
          <a:bodyPr wrap="square" rtlCol="0">
            <a:spAutoFit/>
          </a:bodyPr>
          <a:lstStyle/>
          <a:p>
            <a:r>
              <a:rPr kumimoji="1" lang="ja-JP" altLang="en-US" sz="1000" b="1" dirty="0">
                <a:highlight>
                  <a:srgbClr val="FFFFCC"/>
                </a:highlight>
                <a:latin typeface="BIZ UDPゴシック" panose="020B0400000000000000" pitchFamily="50" charset="-128"/>
                <a:ea typeface="BIZ UDPゴシック" panose="020B0400000000000000" pitchFamily="50" charset="-128"/>
              </a:rPr>
              <a:t>　本庁・出先機関ともに、在庁年数の浅い職員の割合が大幅に増加し、ベテラン職員の割合が大幅に減少　</a:t>
            </a:r>
          </a:p>
        </p:txBody>
      </p:sp>
      <p:sp>
        <p:nvSpPr>
          <p:cNvPr id="120" name="テキスト ボックス 119">
            <a:extLst>
              <a:ext uri="{FF2B5EF4-FFF2-40B4-BE49-F238E27FC236}">
                <a16:creationId xmlns:a16="http://schemas.microsoft.com/office/drawing/2014/main" id="{D883A553-4B52-44A1-9EEF-628543821A52}"/>
              </a:ext>
            </a:extLst>
          </p:cNvPr>
          <p:cNvSpPr txBox="1"/>
          <p:nvPr/>
        </p:nvSpPr>
        <p:spPr>
          <a:xfrm>
            <a:off x="573019" y="4788200"/>
            <a:ext cx="4421081" cy="415498"/>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≪本庁・出先機関別　在庁年数別構成 （一般行政職） ≫</a:t>
            </a:r>
            <a:endParaRPr kumimoji="1" lang="en-US" altLang="ja-JP" sz="1050" b="1" dirty="0">
              <a:latin typeface="BIZ UDPゴシック" panose="020B0400000000000000" pitchFamily="50" charset="-128"/>
              <a:ea typeface="BIZ UDPゴシック" panose="020B0400000000000000" pitchFamily="50" charset="-128"/>
            </a:endParaRPr>
          </a:p>
          <a:p>
            <a:r>
              <a:rPr kumimoji="1" lang="en-US" altLang="ja-JP" sz="1050" b="1" dirty="0">
                <a:latin typeface="BIZ UDPゴシック" panose="020B0400000000000000" pitchFamily="50" charset="-128"/>
                <a:ea typeface="BIZ UDPゴシック" panose="020B0400000000000000" pitchFamily="50" charset="-128"/>
              </a:rPr>
              <a:t>                              </a:t>
            </a:r>
            <a:r>
              <a:rPr kumimoji="1" lang="ja-JP" altLang="en-US" sz="700" dirty="0">
                <a:latin typeface="BIZ UDPゴシック" panose="020B0400000000000000" pitchFamily="50" charset="-128"/>
                <a:ea typeface="BIZ UDPゴシック" panose="020B0400000000000000" pitchFamily="50" charset="-128"/>
              </a:rPr>
              <a:t>（再任用職員、派遣・警察出向職員等はのぞく）</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121" name="二等辺三角形 120">
            <a:extLst>
              <a:ext uri="{FF2B5EF4-FFF2-40B4-BE49-F238E27FC236}">
                <a16:creationId xmlns:a16="http://schemas.microsoft.com/office/drawing/2014/main" id="{9CA4243B-2808-407A-A4FD-71BB16BEEB2D}"/>
              </a:ext>
            </a:extLst>
          </p:cNvPr>
          <p:cNvSpPr/>
          <p:nvPr/>
        </p:nvSpPr>
        <p:spPr>
          <a:xfrm rot="5400000">
            <a:off x="4923166" y="6004578"/>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 name="図 121">
            <a:extLst>
              <a:ext uri="{FF2B5EF4-FFF2-40B4-BE49-F238E27FC236}">
                <a16:creationId xmlns:a16="http://schemas.microsoft.com/office/drawing/2014/main" id="{2D22BBB8-E2A9-48BF-8932-DDD0443059D6}"/>
              </a:ext>
            </a:extLst>
          </p:cNvPr>
          <p:cNvPicPr>
            <a:picLocks noChangeAspect="1"/>
          </p:cNvPicPr>
          <p:nvPr/>
        </p:nvPicPr>
        <p:blipFill>
          <a:blip r:embed="rId5"/>
          <a:stretch>
            <a:fillRect/>
          </a:stretch>
        </p:blipFill>
        <p:spPr>
          <a:xfrm>
            <a:off x="599774" y="5235725"/>
            <a:ext cx="4564539" cy="1870246"/>
          </a:xfrm>
          <a:prstGeom prst="rect">
            <a:avLst/>
          </a:prstGeom>
        </p:spPr>
      </p:pic>
      <p:pic>
        <p:nvPicPr>
          <p:cNvPr id="123" name="図 122">
            <a:extLst>
              <a:ext uri="{FF2B5EF4-FFF2-40B4-BE49-F238E27FC236}">
                <a16:creationId xmlns:a16="http://schemas.microsoft.com/office/drawing/2014/main" id="{80297A49-BAD9-4759-BBDE-5CDA88803B27}"/>
              </a:ext>
            </a:extLst>
          </p:cNvPr>
          <p:cNvPicPr>
            <a:picLocks noChangeAspect="1"/>
          </p:cNvPicPr>
          <p:nvPr/>
        </p:nvPicPr>
        <p:blipFill>
          <a:blip r:embed="rId6"/>
          <a:stretch>
            <a:fillRect/>
          </a:stretch>
        </p:blipFill>
        <p:spPr>
          <a:xfrm>
            <a:off x="5665879" y="5257122"/>
            <a:ext cx="4535678" cy="1848849"/>
          </a:xfrm>
          <a:prstGeom prst="rect">
            <a:avLst/>
          </a:prstGeom>
        </p:spPr>
      </p:pic>
      <p:grpSp>
        <p:nvGrpSpPr>
          <p:cNvPr id="124" name="グループ化 123">
            <a:extLst>
              <a:ext uri="{FF2B5EF4-FFF2-40B4-BE49-F238E27FC236}">
                <a16:creationId xmlns:a16="http://schemas.microsoft.com/office/drawing/2014/main" id="{6736B062-9F68-484E-BE5F-9B659111A90A}"/>
              </a:ext>
            </a:extLst>
          </p:cNvPr>
          <p:cNvGrpSpPr/>
          <p:nvPr/>
        </p:nvGrpSpPr>
        <p:grpSpPr>
          <a:xfrm>
            <a:off x="2285990" y="7156191"/>
            <a:ext cx="6735432" cy="196122"/>
            <a:chOff x="2852361" y="9043824"/>
            <a:chExt cx="6201063" cy="239716"/>
          </a:xfrm>
        </p:grpSpPr>
        <p:sp>
          <p:nvSpPr>
            <p:cNvPr id="125" name="テキスト ボックス 124">
              <a:extLst>
                <a:ext uri="{FF2B5EF4-FFF2-40B4-BE49-F238E27FC236}">
                  <a16:creationId xmlns:a16="http://schemas.microsoft.com/office/drawing/2014/main" id="{9936ADC0-365F-49AF-9C8A-128060731175}"/>
                </a:ext>
              </a:extLst>
            </p:cNvPr>
            <p:cNvSpPr txBox="1"/>
            <p:nvPr/>
          </p:nvSpPr>
          <p:spPr>
            <a:xfrm>
              <a:off x="2852361" y="9043824"/>
              <a:ext cx="92391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126" name="テキスト ボックス 125">
              <a:extLst>
                <a:ext uri="{FF2B5EF4-FFF2-40B4-BE49-F238E27FC236}">
                  <a16:creationId xmlns:a16="http://schemas.microsoft.com/office/drawing/2014/main" id="{86C258E4-75C5-49F8-8BF1-B666611CFBB0}"/>
                </a:ext>
              </a:extLst>
            </p:cNvPr>
            <p:cNvSpPr txBox="1"/>
            <p:nvPr/>
          </p:nvSpPr>
          <p:spPr>
            <a:xfrm>
              <a:off x="7950567" y="9068096"/>
              <a:ext cx="1102857"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sp>
        <p:nvSpPr>
          <p:cNvPr id="127" name="楕円 126">
            <a:extLst>
              <a:ext uri="{FF2B5EF4-FFF2-40B4-BE49-F238E27FC236}">
                <a16:creationId xmlns:a16="http://schemas.microsoft.com/office/drawing/2014/main" id="{FC508486-22E5-4FB1-A424-DC3874ED0FE5}"/>
              </a:ext>
            </a:extLst>
          </p:cNvPr>
          <p:cNvSpPr/>
          <p:nvPr/>
        </p:nvSpPr>
        <p:spPr>
          <a:xfrm>
            <a:off x="972365" y="5420925"/>
            <a:ext cx="486939" cy="123077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楕円 127">
            <a:extLst>
              <a:ext uri="{FF2B5EF4-FFF2-40B4-BE49-F238E27FC236}">
                <a16:creationId xmlns:a16="http://schemas.microsoft.com/office/drawing/2014/main" id="{F24ABEC4-5CC7-4DC7-AB4A-F9DD41D763B2}"/>
              </a:ext>
            </a:extLst>
          </p:cNvPr>
          <p:cNvSpPr/>
          <p:nvPr/>
        </p:nvSpPr>
        <p:spPr>
          <a:xfrm rot="3503864">
            <a:off x="8897839" y="5207949"/>
            <a:ext cx="950290" cy="1728191"/>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楕円 128">
            <a:extLst>
              <a:ext uri="{FF2B5EF4-FFF2-40B4-BE49-F238E27FC236}">
                <a16:creationId xmlns:a16="http://schemas.microsoft.com/office/drawing/2014/main" id="{D8AB9D0C-65DB-4A0A-91C8-4447151DC247}"/>
              </a:ext>
            </a:extLst>
          </p:cNvPr>
          <p:cNvSpPr/>
          <p:nvPr/>
        </p:nvSpPr>
        <p:spPr>
          <a:xfrm rot="4359440">
            <a:off x="3107953" y="4545291"/>
            <a:ext cx="1020212" cy="298128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楕円 129">
            <a:extLst>
              <a:ext uri="{FF2B5EF4-FFF2-40B4-BE49-F238E27FC236}">
                <a16:creationId xmlns:a16="http://schemas.microsoft.com/office/drawing/2014/main" id="{B80ABEBC-2B38-49C4-B0E5-C872CD39D7F6}"/>
              </a:ext>
            </a:extLst>
          </p:cNvPr>
          <p:cNvSpPr/>
          <p:nvPr/>
        </p:nvSpPr>
        <p:spPr>
          <a:xfrm rot="3999584">
            <a:off x="6045641" y="5469480"/>
            <a:ext cx="1277659" cy="1084386"/>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スライド番号プレースホルダー 2">
            <a:extLst>
              <a:ext uri="{FF2B5EF4-FFF2-40B4-BE49-F238E27FC236}">
                <a16:creationId xmlns:a16="http://schemas.microsoft.com/office/drawing/2014/main" id="{9A14E36E-6417-4AD5-8A65-D41BADB7D4EA}"/>
              </a:ext>
            </a:extLst>
          </p:cNvPr>
          <p:cNvSpPr>
            <a:spLocks noGrp="1"/>
          </p:cNvSpPr>
          <p:nvPr>
            <p:ph type="sldNum" sz="quarter" idx="12"/>
          </p:nvPr>
        </p:nvSpPr>
        <p:spPr>
          <a:xfrm>
            <a:off x="10304710" y="7312460"/>
            <a:ext cx="387103" cy="200583"/>
          </a:xfrm>
        </p:spPr>
        <p:txBody>
          <a:bodyPr/>
          <a:lstStyle/>
          <a:p>
            <a:r>
              <a:rPr kumimoji="1" lang="ja-JP" altLang="en-US" b="1" dirty="0">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92645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581F4778-E353-4AC0-BA02-93BCB77293FB}"/>
              </a:ext>
            </a:extLst>
          </p:cNvPr>
          <p:cNvSpPr/>
          <p:nvPr/>
        </p:nvSpPr>
        <p:spPr>
          <a:xfrm>
            <a:off x="167429" y="4972334"/>
            <a:ext cx="10439999" cy="248354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3619741D-F7A4-48E2-80AA-1D872922A2F2}"/>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29" name="テキスト ボックス 28">
            <a:extLst>
              <a:ext uri="{FF2B5EF4-FFF2-40B4-BE49-F238E27FC236}">
                <a16:creationId xmlns:a16="http://schemas.microsoft.com/office/drawing/2014/main" id="{D144CA62-CFE9-46EF-86F9-5FB353A10744}"/>
              </a:ext>
            </a:extLst>
          </p:cNvPr>
          <p:cNvSpPr txBox="1"/>
          <p:nvPr/>
        </p:nvSpPr>
        <p:spPr>
          <a:xfrm>
            <a:off x="215630" y="831224"/>
            <a:ext cx="10343595" cy="1369606"/>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 「人材育成に対する物理的・精神的余裕のなさ」 や「指導役を担う人材不足」が</a:t>
            </a:r>
            <a:r>
              <a:rPr kumimoji="1" lang="en-US" altLang="ja-JP" sz="1200" dirty="0">
                <a:latin typeface="UD デジタル 教科書体 NK-R" panose="02020400000000000000" pitchFamily="18" charset="-128"/>
                <a:ea typeface="UD デジタル 教科書体 NK-R" panose="02020400000000000000" pitchFamily="18" charset="-128"/>
              </a:rPr>
              <a:t>OJT</a:t>
            </a:r>
            <a:r>
              <a:rPr kumimoji="1" lang="ja-JP" altLang="en-US" sz="1200" dirty="0">
                <a:latin typeface="UD デジタル 教科書体 NK-R" panose="02020400000000000000" pitchFamily="18" charset="-128"/>
                <a:ea typeface="UD デジタル 教科書体 NK-R" panose="02020400000000000000" pitchFamily="18" charset="-128"/>
              </a:rPr>
              <a:t>の課題の上位を占める等、</a:t>
            </a:r>
            <a:r>
              <a:rPr kumimoji="1" lang="ja-JP" altLang="en-US" sz="1300" b="1" u="sng" dirty="0">
                <a:latin typeface="BIZ UDPゴシック" panose="020B0400000000000000" pitchFamily="50" charset="-128"/>
                <a:ea typeface="BIZ UDPゴシック" panose="020B0400000000000000" pitchFamily="50" charset="-128"/>
              </a:rPr>
              <a:t>日々のＯＪＴは行き詰まりを見せている。</a:t>
            </a:r>
            <a:endParaRPr kumimoji="1" lang="en-US" altLang="ja-JP" sz="1300" b="1" u="sng" dirty="0">
              <a:latin typeface="BIZ UDPゴシック" panose="020B0400000000000000" pitchFamily="50" charset="-128"/>
              <a:ea typeface="BIZ UDPゴシック" panose="020B0400000000000000" pitchFamily="50" charset="-128"/>
            </a:endParaRPr>
          </a:p>
          <a:p>
            <a:pPr>
              <a:spcBef>
                <a:spcPts val="1000"/>
              </a:spcBef>
            </a:pPr>
            <a:r>
              <a:rPr kumimoji="1" lang="ja-JP" altLang="en-US" sz="1200" dirty="0">
                <a:latin typeface="UD デジタル 教科書体 NK-R" panose="02020400000000000000" pitchFamily="18" charset="-128"/>
                <a:ea typeface="UD デジタル 教科書体 NK-R" panose="02020400000000000000" pitchFamily="18" charset="-128"/>
              </a:rPr>
              <a:t> ・ また、新規採用職員を対象とした「ジョブトレーナー制度」については、約７割の職員が「制度を通じた成長実感を感じている」と回答しているものの、</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rPr>
              <a:t>    </a:t>
            </a:r>
            <a:r>
              <a:rPr kumimoji="1" lang="ja-JP" altLang="en-US" sz="1300" b="1" u="sng" dirty="0">
                <a:latin typeface="BIZ UDPゴシック" panose="020B0400000000000000" pitchFamily="50" charset="-128"/>
                <a:ea typeface="BIZ UDPゴシック" panose="020B0400000000000000" pitchFamily="50" charset="-128"/>
              </a:rPr>
              <a:t>「ジョブトレーナーの業務状況により指導される機会が制約される」ことへの課題意識が、強く表れている</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spcBef>
                <a:spcPts val="1000"/>
              </a:spcBef>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en-US" altLang="ja-JP" sz="1200" u="sng" dirty="0">
                <a:latin typeface="BIZ UDPゴシック" panose="020B0400000000000000" pitchFamily="50" charset="-128"/>
                <a:ea typeface="BIZ UDPゴシック" panose="020B0400000000000000" pitchFamily="50" charset="-128"/>
              </a:rPr>
              <a:t>50</a:t>
            </a:r>
            <a:r>
              <a:rPr kumimoji="1" lang="ja-JP" altLang="en-US" sz="1200" u="sng" dirty="0">
                <a:latin typeface="BIZ UDPゴシック" panose="020B0400000000000000" pitchFamily="50" charset="-128"/>
                <a:ea typeface="BIZ UDPゴシック" panose="020B0400000000000000" pitchFamily="50" charset="-128"/>
              </a:rPr>
              <a:t>代・</a:t>
            </a:r>
            <a:r>
              <a:rPr kumimoji="1" lang="en-US" altLang="ja-JP" sz="1200" u="sng" dirty="0">
                <a:latin typeface="BIZ UDPゴシック" panose="020B0400000000000000" pitchFamily="50" charset="-128"/>
                <a:ea typeface="BIZ UDPゴシック" panose="020B0400000000000000" pitchFamily="50" charset="-128"/>
              </a:rPr>
              <a:t>60</a:t>
            </a:r>
            <a:r>
              <a:rPr kumimoji="1" lang="ja-JP" altLang="en-US" sz="1200" u="sng" dirty="0">
                <a:latin typeface="BIZ UDPゴシック" panose="020B0400000000000000" pitchFamily="50" charset="-128"/>
                <a:ea typeface="BIZ UDPゴシック" panose="020B0400000000000000" pitchFamily="50" charset="-128"/>
              </a:rPr>
              <a:t>代職員の大量退職が目前に迫るとともに、今後より一層、人材確保の厳しさが増すことが想定される今、 </a:t>
            </a:r>
            <a:endParaRPr kumimoji="1" lang="en-US" altLang="ja-JP" sz="1200" u="sng"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300" b="1" u="sng" dirty="0">
                <a:latin typeface="BIZ UDPゴシック" panose="020B0400000000000000" pitchFamily="50" charset="-128"/>
                <a:ea typeface="BIZ UDPゴシック" panose="020B0400000000000000" pitchFamily="50" charset="-128"/>
              </a:rPr>
              <a:t>“ベテラン職員のもつ知識・ノウハウの伝承”</a:t>
            </a:r>
            <a:r>
              <a:rPr kumimoji="1" lang="ja-JP" altLang="en-US" sz="1200" b="1" u="sng" dirty="0">
                <a:latin typeface="BIZ UDPゴシック" panose="020B0400000000000000" pitchFamily="50" charset="-128"/>
                <a:ea typeface="BIZ UDPゴシック" panose="020B0400000000000000" pitchFamily="50" charset="-128"/>
              </a:rPr>
              <a:t>や、</a:t>
            </a:r>
            <a:r>
              <a:rPr kumimoji="1" lang="ja-JP" altLang="en-US" sz="1300" b="1" u="sng" dirty="0">
                <a:latin typeface="BIZ UDPゴシック" panose="020B0400000000000000" pitchFamily="50" charset="-128"/>
                <a:ea typeface="BIZ UDPゴシック" panose="020B0400000000000000" pitchFamily="50" charset="-128"/>
              </a:rPr>
              <a:t>“今後どのように</a:t>
            </a:r>
            <a:r>
              <a:rPr kumimoji="1" lang="en-US" altLang="ja-JP" sz="1300" b="1" u="sng" dirty="0">
                <a:latin typeface="BIZ UDPゴシック" panose="020B0400000000000000" pitchFamily="50" charset="-128"/>
                <a:ea typeface="BIZ UDPゴシック" panose="020B0400000000000000" pitchFamily="50" charset="-128"/>
              </a:rPr>
              <a:t>OJT</a:t>
            </a:r>
            <a:r>
              <a:rPr kumimoji="1" lang="ja-JP" altLang="en-US" sz="1300" b="1" u="sng" dirty="0">
                <a:latin typeface="BIZ UDPゴシック" panose="020B0400000000000000" pitchFamily="50" charset="-128"/>
                <a:ea typeface="BIZ UDPゴシック" panose="020B0400000000000000" pitchFamily="50" charset="-128"/>
              </a:rPr>
              <a:t>を機能させ、後進育成を図るか”</a:t>
            </a:r>
            <a:r>
              <a:rPr kumimoji="1" lang="ja-JP" altLang="en-US" sz="1200" b="1" u="sng" dirty="0">
                <a:latin typeface="BIZ UDPゴシック" panose="020B0400000000000000" pitchFamily="50" charset="-128"/>
                <a:ea typeface="BIZ UDPゴシック" panose="020B0400000000000000" pitchFamily="50" charset="-128"/>
              </a:rPr>
              <a:t>は、</a:t>
            </a:r>
            <a:r>
              <a:rPr kumimoji="1" lang="ja-JP" altLang="en-US" sz="1300" b="1" u="sng" dirty="0">
                <a:latin typeface="BIZ UDPゴシック" panose="020B0400000000000000" pitchFamily="50" charset="-128"/>
                <a:ea typeface="BIZ UDPゴシック" panose="020B0400000000000000" pitchFamily="50" charset="-128"/>
              </a:rPr>
              <a:t>喫緊の課題</a:t>
            </a:r>
            <a:r>
              <a:rPr kumimoji="1" lang="ja-JP" altLang="en-US" sz="1200" dirty="0">
                <a:latin typeface="BIZ UDPゴシック" panose="020B0400000000000000" pitchFamily="50" charset="-128"/>
                <a:ea typeface="BIZ UDPゴシック" panose="020B0400000000000000" pitchFamily="50" charset="-128"/>
              </a:rPr>
              <a:t>。　　</a:t>
            </a:r>
          </a:p>
        </p:txBody>
      </p:sp>
      <p:grpSp>
        <p:nvGrpSpPr>
          <p:cNvPr id="9" name="グループ化 8">
            <a:extLst>
              <a:ext uri="{FF2B5EF4-FFF2-40B4-BE49-F238E27FC236}">
                <a16:creationId xmlns:a16="http://schemas.microsoft.com/office/drawing/2014/main" id="{C411F16C-E18E-41B0-8778-1E807F111A7D}"/>
              </a:ext>
            </a:extLst>
          </p:cNvPr>
          <p:cNvGrpSpPr/>
          <p:nvPr/>
        </p:nvGrpSpPr>
        <p:grpSpPr>
          <a:xfrm>
            <a:off x="167429" y="2363254"/>
            <a:ext cx="10439999" cy="2494893"/>
            <a:chOff x="230965" y="2028667"/>
            <a:chExt cx="10439999" cy="2173145"/>
          </a:xfrm>
        </p:grpSpPr>
        <p:grpSp>
          <p:nvGrpSpPr>
            <p:cNvPr id="41" name="グループ化 40">
              <a:extLst>
                <a:ext uri="{FF2B5EF4-FFF2-40B4-BE49-F238E27FC236}">
                  <a16:creationId xmlns:a16="http://schemas.microsoft.com/office/drawing/2014/main" id="{49554461-2DDF-4DE3-A64E-48EE0939C807}"/>
                </a:ext>
              </a:extLst>
            </p:cNvPr>
            <p:cNvGrpSpPr/>
            <p:nvPr/>
          </p:nvGrpSpPr>
          <p:grpSpPr>
            <a:xfrm>
              <a:off x="230965" y="2028667"/>
              <a:ext cx="10439999" cy="2173145"/>
              <a:chOff x="177819" y="2707856"/>
              <a:chExt cx="10439999" cy="2321032"/>
            </a:xfrm>
          </p:grpSpPr>
          <p:sp>
            <p:nvSpPr>
              <p:cNvPr id="42" name="正方形/長方形 41">
                <a:extLst>
                  <a:ext uri="{FF2B5EF4-FFF2-40B4-BE49-F238E27FC236}">
                    <a16:creationId xmlns:a16="http://schemas.microsoft.com/office/drawing/2014/main" id="{84AFF5A8-8179-45ED-87F5-F109AC4A47C5}"/>
                  </a:ext>
                </a:extLst>
              </p:cNvPr>
              <p:cNvSpPr/>
              <p:nvPr/>
            </p:nvSpPr>
            <p:spPr>
              <a:xfrm>
                <a:off x="177819" y="2707856"/>
                <a:ext cx="10439999" cy="232103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3" name="グループ化 42">
                <a:extLst>
                  <a:ext uri="{FF2B5EF4-FFF2-40B4-BE49-F238E27FC236}">
                    <a16:creationId xmlns:a16="http://schemas.microsoft.com/office/drawing/2014/main" id="{C4412188-F33D-4A39-B4CF-FE433770FD43}"/>
                  </a:ext>
                </a:extLst>
              </p:cNvPr>
              <p:cNvGrpSpPr/>
              <p:nvPr/>
            </p:nvGrpSpPr>
            <p:grpSpPr>
              <a:xfrm>
                <a:off x="758970" y="2979939"/>
                <a:ext cx="9404949" cy="1907782"/>
                <a:chOff x="758970" y="2979939"/>
                <a:chExt cx="9404949" cy="1907782"/>
              </a:xfrm>
            </p:grpSpPr>
            <p:pic>
              <p:nvPicPr>
                <p:cNvPr id="64" name="図 63">
                  <a:extLst>
                    <a:ext uri="{FF2B5EF4-FFF2-40B4-BE49-F238E27FC236}">
                      <a16:creationId xmlns:a16="http://schemas.microsoft.com/office/drawing/2014/main" id="{6E1E36CF-A52B-4B5D-AFC2-51F0578D235A}"/>
                    </a:ext>
                  </a:extLst>
                </p:cNvPr>
                <p:cNvPicPr>
                  <a:picLocks noChangeAspect="1"/>
                </p:cNvPicPr>
                <p:nvPr/>
              </p:nvPicPr>
              <p:blipFill>
                <a:blip r:embed="rId3"/>
                <a:stretch>
                  <a:fillRect/>
                </a:stretch>
              </p:blipFill>
              <p:spPr>
                <a:xfrm>
                  <a:off x="758970" y="3009673"/>
                  <a:ext cx="3373609" cy="1854433"/>
                </a:xfrm>
                <a:prstGeom prst="rect">
                  <a:avLst/>
                </a:prstGeom>
              </p:spPr>
            </p:pic>
            <p:grpSp>
              <p:nvGrpSpPr>
                <p:cNvPr id="47" name="グループ化 46">
                  <a:extLst>
                    <a:ext uri="{FF2B5EF4-FFF2-40B4-BE49-F238E27FC236}">
                      <a16:creationId xmlns:a16="http://schemas.microsoft.com/office/drawing/2014/main" id="{91407176-92F7-4AEC-ADD2-4A6038C500D3}"/>
                    </a:ext>
                  </a:extLst>
                </p:cNvPr>
                <p:cNvGrpSpPr/>
                <p:nvPr/>
              </p:nvGrpSpPr>
              <p:grpSpPr>
                <a:xfrm>
                  <a:off x="4792133" y="2993308"/>
                  <a:ext cx="5371786" cy="1894413"/>
                  <a:chOff x="4792133" y="2993308"/>
                  <a:chExt cx="5371786" cy="1894413"/>
                </a:xfrm>
              </p:grpSpPr>
              <p:pic>
                <p:nvPicPr>
                  <p:cNvPr id="61" name="図 60">
                    <a:extLst>
                      <a:ext uri="{FF2B5EF4-FFF2-40B4-BE49-F238E27FC236}">
                        <a16:creationId xmlns:a16="http://schemas.microsoft.com/office/drawing/2014/main" id="{6447E63C-85DF-4EF8-93AF-D5C220839E6F}"/>
                      </a:ext>
                    </a:extLst>
                  </p:cNvPr>
                  <p:cNvPicPr>
                    <a:picLocks noChangeAspect="1"/>
                  </p:cNvPicPr>
                  <p:nvPr/>
                </p:nvPicPr>
                <p:blipFill rotWithShape="1">
                  <a:blip r:embed="rId4"/>
                  <a:srcRect t="10819"/>
                  <a:stretch/>
                </p:blipFill>
                <p:spPr>
                  <a:xfrm>
                    <a:off x="4792133" y="2993308"/>
                    <a:ext cx="5371786" cy="1894413"/>
                  </a:xfrm>
                  <a:prstGeom prst="rect">
                    <a:avLst/>
                  </a:prstGeom>
                </p:spPr>
              </p:pic>
              <p:sp>
                <p:nvSpPr>
                  <p:cNvPr id="63" name="正方形/長方形 62">
                    <a:extLst>
                      <a:ext uri="{FF2B5EF4-FFF2-40B4-BE49-F238E27FC236}">
                        <a16:creationId xmlns:a16="http://schemas.microsoft.com/office/drawing/2014/main" id="{D75FC261-BC1D-4AB1-A78B-50CEA36131AF}"/>
                      </a:ext>
                    </a:extLst>
                  </p:cNvPr>
                  <p:cNvSpPr/>
                  <p:nvPr/>
                </p:nvSpPr>
                <p:spPr>
                  <a:xfrm>
                    <a:off x="4805968" y="4685716"/>
                    <a:ext cx="917763" cy="19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latin typeface="BIZ UDPゴシック" panose="020B0400000000000000" pitchFamily="50" charset="-128"/>
                        <a:ea typeface="BIZ UDPゴシック" panose="020B0400000000000000" pitchFamily="50" charset="-128"/>
                      </a:rPr>
                      <a:t>※</a:t>
                    </a:r>
                    <a:r>
                      <a:rPr kumimoji="1" lang="ja-JP" altLang="en-US" sz="700" dirty="0">
                        <a:solidFill>
                          <a:schemeClr val="tx1"/>
                        </a:solidFill>
                        <a:latin typeface="BIZ UDPゴシック" panose="020B0400000000000000" pitchFamily="50" charset="-128"/>
                        <a:ea typeface="BIZ UDPゴシック" panose="020B0400000000000000" pitchFamily="50" charset="-128"/>
                      </a:rPr>
                      <a:t>複数回答 可</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grpSp>
            <p:sp>
              <p:nvSpPr>
                <p:cNvPr id="49" name="四角形: 角を丸くする 48">
                  <a:extLst>
                    <a:ext uri="{FF2B5EF4-FFF2-40B4-BE49-F238E27FC236}">
                      <a16:creationId xmlns:a16="http://schemas.microsoft.com/office/drawing/2014/main" id="{4F726E82-17A4-4A1D-8E72-2F74E002620A}"/>
                    </a:ext>
                  </a:extLst>
                </p:cNvPr>
                <p:cNvSpPr/>
                <p:nvPr/>
              </p:nvSpPr>
              <p:spPr>
                <a:xfrm>
                  <a:off x="4792133" y="2979939"/>
                  <a:ext cx="2782323" cy="360160"/>
                </a:xfrm>
                <a:prstGeom prst="roundRect">
                  <a:avLst>
                    <a:gd name="adj" fmla="val 658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7" name="正方形/長方形 66">
              <a:extLst>
                <a:ext uri="{FF2B5EF4-FFF2-40B4-BE49-F238E27FC236}">
                  <a16:creationId xmlns:a16="http://schemas.microsoft.com/office/drawing/2014/main" id="{CBDF34F4-CE8C-4F08-9CDF-9577A4C8CA72}"/>
                </a:ext>
              </a:extLst>
            </p:cNvPr>
            <p:cNvSpPr/>
            <p:nvPr/>
          </p:nvSpPr>
          <p:spPr>
            <a:xfrm>
              <a:off x="2492305" y="2041472"/>
              <a:ext cx="3310482" cy="234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令和６年度人材育成に関する職員アンケート （</a:t>
              </a:r>
              <a:r>
                <a:rPr lang="ja-JP" altLang="en-US"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回答対象：主査級～課長級）</a:t>
              </a:r>
              <a:r>
                <a:rPr lang="en-US" altLang="ja-JP"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80C33033-1D02-470D-8BBE-3F1C89544F31}"/>
                </a:ext>
              </a:extLst>
            </p:cNvPr>
            <p:cNvSpPr txBox="1"/>
            <p:nvPr/>
          </p:nvSpPr>
          <p:spPr>
            <a:xfrm>
              <a:off x="343099" y="2029180"/>
              <a:ext cx="2494409" cy="26427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 職場における</a:t>
              </a:r>
              <a:r>
                <a:rPr kumimoji="1" lang="en-US" altLang="ja-JP" sz="1050" b="1" dirty="0">
                  <a:latin typeface="BIZ UDPゴシック" panose="020B0400000000000000" pitchFamily="50" charset="-128"/>
                  <a:ea typeface="BIZ UDPゴシック" panose="020B0400000000000000" pitchFamily="50" charset="-128"/>
                </a:rPr>
                <a:t>OJT</a:t>
              </a:r>
              <a:r>
                <a:rPr kumimoji="1" lang="ja-JP" altLang="en-US" sz="1050" b="1" dirty="0">
                  <a:latin typeface="BIZ UDPゴシック" panose="020B0400000000000000" pitchFamily="50" charset="-128"/>
                  <a:ea typeface="BIZ UDPゴシック" panose="020B0400000000000000" pitchFamily="50" charset="-128"/>
                </a:rPr>
                <a:t>の課題 ≫</a:t>
              </a:r>
            </a:p>
          </p:txBody>
        </p:sp>
      </p:grpSp>
      <p:grpSp>
        <p:nvGrpSpPr>
          <p:cNvPr id="6" name="グループ化 5">
            <a:extLst>
              <a:ext uri="{FF2B5EF4-FFF2-40B4-BE49-F238E27FC236}">
                <a16:creationId xmlns:a16="http://schemas.microsoft.com/office/drawing/2014/main" id="{3A2C1DFC-F1D2-4F3F-8DF3-201F967DBC7F}"/>
              </a:ext>
            </a:extLst>
          </p:cNvPr>
          <p:cNvGrpSpPr/>
          <p:nvPr/>
        </p:nvGrpSpPr>
        <p:grpSpPr>
          <a:xfrm>
            <a:off x="96545" y="430343"/>
            <a:ext cx="3566125" cy="323165"/>
            <a:chOff x="163374" y="4034091"/>
            <a:chExt cx="3300154" cy="323165"/>
          </a:xfrm>
        </p:grpSpPr>
        <p:sp>
          <p:nvSpPr>
            <p:cNvPr id="38" name="四角形: 角を丸くする 37">
              <a:extLst>
                <a:ext uri="{FF2B5EF4-FFF2-40B4-BE49-F238E27FC236}">
                  <a16:creationId xmlns:a16="http://schemas.microsoft.com/office/drawing/2014/main" id="{0AAD8876-3E84-44A6-9B95-762ADDED584C}"/>
                </a:ext>
              </a:extLst>
            </p:cNvPr>
            <p:cNvSpPr/>
            <p:nvPr/>
          </p:nvSpPr>
          <p:spPr>
            <a:xfrm>
              <a:off x="231971" y="4134597"/>
              <a:ext cx="3231557" cy="144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D9C41C2-41BF-4447-849D-EA4330D80B00}"/>
                </a:ext>
              </a:extLst>
            </p:cNvPr>
            <p:cNvSpPr txBox="1"/>
            <p:nvPr/>
          </p:nvSpPr>
          <p:spPr>
            <a:xfrm>
              <a:off x="163374" y="4034091"/>
              <a:ext cx="3221925" cy="32316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 深刻化する「</a:t>
              </a:r>
              <a:r>
                <a:rPr kumimoji="1" lang="en-US" altLang="ja-JP" sz="1500" b="1" dirty="0">
                  <a:latin typeface="BIZ UDPゴシック" panose="020B0400000000000000" pitchFamily="50" charset="-128"/>
                  <a:ea typeface="BIZ UDPゴシック" panose="020B0400000000000000" pitchFamily="50" charset="-128"/>
                </a:rPr>
                <a:t>OJT</a:t>
              </a:r>
              <a:r>
                <a:rPr kumimoji="1" lang="ja-JP" altLang="en-US" sz="1500" b="1" dirty="0">
                  <a:latin typeface="BIZ UDPゴシック" panose="020B0400000000000000" pitchFamily="50" charset="-128"/>
                  <a:ea typeface="BIZ UDPゴシック" panose="020B0400000000000000" pitchFamily="50" charset="-128"/>
                </a:rPr>
                <a:t>の行き詰まり感」</a:t>
              </a:r>
              <a:endParaRPr kumimoji="1" lang="ja-JP" altLang="en-US" sz="1500" dirty="0">
                <a:latin typeface="UD デジタル 教科書体 NK-R" panose="02020400000000000000" pitchFamily="18" charset="-128"/>
                <a:ea typeface="UD デジタル 教科書体 NK-R" panose="02020400000000000000" pitchFamily="18" charset="-128"/>
              </a:endParaRPr>
            </a:p>
          </p:txBody>
        </p:sp>
      </p:grpSp>
      <p:sp>
        <p:nvSpPr>
          <p:cNvPr id="60" name="テキスト ボックス 59">
            <a:extLst>
              <a:ext uri="{FF2B5EF4-FFF2-40B4-BE49-F238E27FC236}">
                <a16:creationId xmlns:a16="http://schemas.microsoft.com/office/drawing/2014/main" id="{57C24746-A62A-4285-940D-2B3C778091BE}"/>
              </a:ext>
            </a:extLst>
          </p:cNvPr>
          <p:cNvSpPr txBox="1"/>
          <p:nvPr/>
        </p:nvSpPr>
        <p:spPr>
          <a:xfrm>
            <a:off x="279563" y="4994042"/>
            <a:ext cx="5433778" cy="253916"/>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 ジョブトレーナー制度による成長実感と、当該制度の課題≫</a:t>
            </a:r>
          </a:p>
        </p:txBody>
      </p:sp>
      <p:sp>
        <p:nvSpPr>
          <p:cNvPr id="66" name="正方形/長方形 65">
            <a:extLst>
              <a:ext uri="{FF2B5EF4-FFF2-40B4-BE49-F238E27FC236}">
                <a16:creationId xmlns:a16="http://schemas.microsoft.com/office/drawing/2014/main" id="{1B3C85DA-7976-45AB-8942-23623B8C7195}"/>
              </a:ext>
            </a:extLst>
          </p:cNvPr>
          <p:cNvSpPr/>
          <p:nvPr/>
        </p:nvSpPr>
        <p:spPr>
          <a:xfrm>
            <a:off x="4038686" y="5006011"/>
            <a:ext cx="3874891" cy="249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令和６年度人材育成に関する職員アンケート （</a:t>
            </a:r>
            <a:r>
              <a:rPr lang="ja-JP" altLang="en-US"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回答対象：入庁１、２年目の主事・技師級職員）</a:t>
            </a:r>
            <a:r>
              <a:rPr lang="en-US" altLang="ja-JP"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7464D649-1EC5-4D1E-83FB-0E82F5C76018}"/>
              </a:ext>
            </a:extLst>
          </p:cNvPr>
          <p:cNvPicPr>
            <a:picLocks noChangeAspect="1"/>
          </p:cNvPicPr>
          <p:nvPr/>
        </p:nvPicPr>
        <p:blipFill>
          <a:blip r:embed="rId5"/>
          <a:stretch>
            <a:fillRect/>
          </a:stretch>
        </p:blipFill>
        <p:spPr>
          <a:xfrm>
            <a:off x="670349" y="5306595"/>
            <a:ext cx="3874891" cy="2141943"/>
          </a:xfrm>
          <a:prstGeom prst="rect">
            <a:avLst/>
          </a:prstGeom>
        </p:spPr>
      </p:pic>
      <p:grpSp>
        <p:nvGrpSpPr>
          <p:cNvPr id="7" name="グループ化 6">
            <a:extLst>
              <a:ext uri="{FF2B5EF4-FFF2-40B4-BE49-F238E27FC236}">
                <a16:creationId xmlns:a16="http://schemas.microsoft.com/office/drawing/2014/main" id="{628F36B8-A4B6-46F2-A20F-9DF73AB13402}"/>
              </a:ext>
            </a:extLst>
          </p:cNvPr>
          <p:cNvGrpSpPr/>
          <p:nvPr/>
        </p:nvGrpSpPr>
        <p:grpSpPr>
          <a:xfrm>
            <a:off x="4781743" y="5306595"/>
            <a:ext cx="5371786" cy="2060677"/>
            <a:chOff x="4781743" y="5306595"/>
            <a:chExt cx="5371786" cy="2060677"/>
          </a:xfrm>
        </p:grpSpPr>
        <p:pic>
          <p:nvPicPr>
            <p:cNvPr id="4" name="図 3">
              <a:extLst>
                <a:ext uri="{FF2B5EF4-FFF2-40B4-BE49-F238E27FC236}">
                  <a16:creationId xmlns:a16="http://schemas.microsoft.com/office/drawing/2014/main" id="{60647ACE-1DCC-4683-971F-6081DBA3B1A0}"/>
                </a:ext>
              </a:extLst>
            </p:cNvPr>
            <p:cNvPicPr>
              <a:picLocks noChangeAspect="1"/>
            </p:cNvPicPr>
            <p:nvPr/>
          </p:nvPicPr>
          <p:blipFill>
            <a:blip r:embed="rId6"/>
            <a:stretch>
              <a:fillRect/>
            </a:stretch>
          </p:blipFill>
          <p:spPr>
            <a:xfrm>
              <a:off x="4781743" y="5306595"/>
              <a:ext cx="5371786" cy="2060677"/>
            </a:xfrm>
            <a:prstGeom prst="rect">
              <a:avLst/>
            </a:prstGeom>
          </p:spPr>
        </p:pic>
        <p:sp>
          <p:nvSpPr>
            <p:cNvPr id="75" name="四角形: 角を丸くする 74">
              <a:extLst>
                <a:ext uri="{FF2B5EF4-FFF2-40B4-BE49-F238E27FC236}">
                  <a16:creationId xmlns:a16="http://schemas.microsoft.com/office/drawing/2014/main" id="{BD7ACE8F-6FCA-403B-9707-5712EEDFB695}"/>
                </a:ext>
              </a:extLst>
            </p:cNvPr>
            <p:cNvSpPr/>
            <p:nvPr/>
          </p:nvSpPr>
          <p:spPr>
            <a:xfrm>
              <a:off x="4826388" y="5390111"/>
              <a:ext cx="2321131" cy="218753"/>
            </a:xfrm>
            <a:prstGeom prst="roundRect">
              <a:avLst>
                <a:gd name="adj" fmla="val 658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1C0486CF-A262-4EEE-8772-D1DFF1AAB0C1}"/>
                </a:ext>
              </a:extLst>
            </p:cNvPr>
            <p:cNvSpPr/>
            <p:nvPr/>
          </p:nvSpPr>
          <p:spPr>
            <a:xfrm>
              <a:off x="4800318" y="7127652"/>
              <a:ext cx="938933" cy="235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latin typeface="BIZ UDPゴシック" panose="020B0400000000000000" pitchFamily="50" charset="-128"/>
                  <a:ea typeface="BIZ UDPゴシック" panose="020B0400000000000000" pitchFamily="50" charset="-128"/>
                </a:rPr>
                <a:t>※</a:t>
              </a:r>
              <a:r>
                <a:rPr kumimoji="1" lang="ja-JP" altLang="en-US" sz="700" dirty="0">
                  <a:solidFill>
                    <a:schemeClr val="tx1"/>
                  </a:solidFill>
                  <a:latin typeface="BIZ UDPゴシック" panose="020B0400000000000000" pitchFamily="50" charset="-128"/>
                  <a:ea typeface="BIZ UDPゴシック" panose="020B0400000000000000" pitchFamily="50" charset="-128"/>
                </a:rPr>
                <a:t>複数回答 可</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grpSp>
      <p:sp>
        <p:nvSpPr>
          <p:cNvPr id="28" name="スライド番号プレースホルダー 2">
            <a:extLst>
              <a:ext uri="{FF2B5EF4-FFF2-40B4-BE49-F238E27FC236}">
                <a16:creationId xmlns:a16="http://schemas.microsoft.com/office/drawing/2014/main" id="{E429677C-58FE-4BBE-8329-6E7040FD467E}"/>
              </a:ext>
            </a:extLst>
          </p:cNvPr>
          <p:cNvSpPr>
            <a:spLocks noGrp="1"/>
          </p:cNvSpPr>
          <p:nvPr>
            <p:ph type="sldNum" sz="quarter" idx="12"/>
          </p:nvPr>
        </p:nvSpPr>
        <p:spPr>
          <a:xfrm>
            <a:off x="10268108" y="7323905"/>
            <a:ext cx="387103" cy="235769"/>
          </a:xfrm>
        </p:spPr>
        <p:txBody>
          <a:bodyPr/>
          <a:lstStyle/>
          <a:p>
            <a:r>
              <a:rPr kumimoji="1" lang="ja-JP" altLang="en-US" b="1" dirty="0">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285015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A1F9F0A-5BA3-4FEC-A881-DA8733A3FE82}"/>
              </a:ext>
            </a:extLst>
          </p:cNvPr>
          <p:cNvSpPr/>
          <p:nvPr/>
        </p:nvSpPr>
        <p:spPr>
          <a:xfrm>
            <a:off x="203051" y="5030047"/>
            <a:ext cx="10285707" cy="222768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3619741D-F7A4-48E2-80AA-1D872922A2F2}"/>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40" name="四角形: 角を丸くする 39">
            <a:extLst>
              <a:ext uri="{FF2B5EF4-FFF2-40B4-BE49-F238E27FC236}">
                <a16:creationId xmlns:a16="http://schemas.microsoft.com/office/drawing/2014/main" id="{2EB03AA9-1C95-420A-9CE1-36BC84BE7F41}"/>
              </a:ext>
            </a:extLst>
          </p:cNvPr>
          <p:cNvSpPr/>
          <p:nvPr/>
        </p:nvSpPr>
        <p:spPr>
          <a:xfrm>
            <a:off x="240073" y="718832"/>
            <a:ext cx="3852000" cy="10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0434CD7-9880-4554-A7EE-B637A8A6B8A9}"/>
              </a:ext>
            </a:extLst>
          </p:cNvPr>
          <p:cNvSpPr txBox="1"/>
          <p:nvPr/>
        </p:nvSpPr>
        <p:spPr>
          <a:xfrm>
            <a:off x="51257" y="500231"/>
            <a:ext cx="7845057" cy="507831"/>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伸び悩む基礎的な職務遂行能力等の習熟度　　</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令和６年度人材育成に関する職員アンケート （</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回答対象：課長補佐級</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課長級） </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grpSp>
        <p:nvGrpSpPr>
          <p:cNvPr id="45" name="グループ化 44">
            <a:extLst>
              <a:ext uri="{FF2B5EF4-FFF2-40B4-BE49-F238E27FC236}">
                <a16:creationId xmlns:a16="http://schemas.microsoft.com/office/drawing/2014/main" id="{7F6DD114-982A-4E36-9541-B76C5CDA947A}"/>
              </a:ext>
            </a:extLst>
          </p:cNvPr>
          <p:cNvGrpSpPr/>
          <p:nvPr/>
        </p:nvGrpSpPr>
        <p:grpSpPr>
          <a:xfrm>
            <a:off x="152240" y="1250378"/>
            <a:ext cx="10436345" cy="1982415"/>
            <a:chOff x="103351" y="1075678"/>
            <a:chExt cx="10231119" cy="1929146"/>
          </a:xfrm>
        </p:grpSpPr>
        <p:sp>
          <p:nvSpPr>
            <p:cNvPr id="46" name="正方形/長方形 45">
              <a:extLst>
                <a:ext uri="{FF2B5EF4-FFF2-40B4-BE49-F238E27FC236}">
                  <a16:creationId xmlns:a16="http://schemas.microsoft.com/office/drawing/2014/main" id="{5C4B4F13-2FC0-45B5-B343-9AB6B754A99F}"/>
                </a:ext>
              </a:extLst>
            </p:cNvPr>
            <p:cNvSpPr/>
            <p:nvPr/>
          </p:nvSpPr>
          <p:spPr>
            <a:xfrm>
              <a:off x="103351" y="1075678"/>
              <a:ext cx="10141633" cy="19291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EC322499-29D6-43BE-B18F-51BCFD6098E8}"/>
                </a:ext>
              </a:extLst>
            </p:cNvPr>
            <p:cNvSpPr/>
            <p:nvPr/>
          </p:nvSpPr>
          <p:spPr>
            <a:xfrm>
              <a:off x="110379" y="1112901"/>
              <a:ext cx="10224091" cy="18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職務遂行能力のうち「汎用スキル」について　</a:t>
              </a:r>
              <a:r>
                <a:rPr kumimoji="1" lang="ja-JP" altLang="en-US" sz="1100" dirty="0">
                  <a:solidFill>
                    <a:schemeClr val="tx1"/>
                  </a:solidFill>
                  <a:latin typeface="BIZ UDPゴシック" panose="020B0400000000000000" pitchFamily="50" charset="-128"/>
                  <a:ea typeface="BIZ UDPゴシック" panose="020B0400000000000000" pitchFamily="50" charset="-128"/>
                </a:rPr>
                <a:t>（法的思考力、会計事務、文書事務といった、多くの職場・職種に共通するスキル）</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　職階にかかわらず、</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「法的思考力」の習熟度向上が課題</a:t>
              </a:r>
              <a:r>
                <a:rPr kumimoji="1" lang="ja-JP" altLang="en-US" sz="1300" u="sng"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・「会計事務」や「文書事務」については、時間効率を優先するあまり、目的や本質を理解しないまま答えだけを求める傾向が見受けられる。</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300" b="1" dirty="0">
                  <a:solidFill>
                    <a:schemeClr val="tx1"/>
                  </a:solidFill>
                  <a:latin typeface="BIZ UDPゴシック" panose="020B0400000000000000" pitchFamily="50" charset="-128"/>
                  <a:ea typeface="BIZ UDPゴシック" panose="020B0400000000000000" pitchFamily="50" charset="-128"/>
                </a:rPr>
                <a:t>○ 「概念化能力」、「対人関係能力」、「マネジメント能力」について</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「物事を多角的にとらえる能力」</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「自らの考えを相手にわかりやすく伝える能力」</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、また、主事・技師級においては</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「目標を設定する能力」</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の</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習熟度向上が課題である等、</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「思考力」や「伝える力」に課題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が見られた。</a:t>
              </a:r>
            </a:p>
          </p:txBody>
        </p:sp>
      </p:grpSp>
      <p:sp>
        <p:nvSpPr>
          <p:cNvPr id="26" name="四角形: 角を丸くする 25">
            <a:extLst>
              <a:ext uri="{FF2B5EF4-FFF2-40B4-BE49-F238E27FC236}">
                <a16:creationId xmlns:a16="http://schemas.microsoft.com/office/drawing/2014/main" id="{DE84E6A2-3991-4475-BFDA-781520F880D0}"/>
              </a:ext>
            </a:extLst>
          </p:cNvPr>
          <p:cNvSpPr/>
          <p:nvPr/>
        </p:nvSpPr>
        <p:spPr>
          <a:xfrm>
            <a:off x="229605" y="3810686"/>
            <a:ext cx="3744000" cy="10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9C526DB-68D4-46F9-9138-91886B95FF16}"/>
              </a:ext>
            </a:extLst>
          </p:cNvPr>
          <p:cNvSpPr txBox="1"/>
          <p:nvPr/>
        </p:nvSpPr>
        <p:spPr>
          <a:xfrm>
            <a:off x="51258" y="3668613"/>
            <a:ext cx="5758699" cy="323165"/>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日々の業務を通じた「成長実感」の希薄さ　　</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700" dirty="0">
                <a:latin typeface="BIZ UDPゴシック" panose="020B0400000000000000" pitchFamily="50" charset="-128"/>
                <a:ea typeface="BIZ UDPゴシック" panose="020B0400000000000000" pitchFamily="50" charset="-128"/>
              </a:rPr>
              <a:t>令和７年度 エンゲージメント調査</a:t>
            </a: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　　　　　　　　　　　　　　　</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31" name="正方形/長方形 30">
            <a:extLst>
              <a:ext uri="{FF2B5EF4-FFF2-40B4-BE49-F238E27FC236}">
                <a16:creationId xmlns:a16="http://schemas.microsoft.com/office/drawing/2014/main" id="{86C0104C-55D6-482D-9EFB-2D6BC9CD6F0B}"/>
              </a:ext>
            </a:extLst>
          </p:cNvPr>
          <p:cNvSpPr/>
          <p:nvPr/>
        </p:nvSpPr>
        <p:spPr>
          <a:xfrm>
            <a:off x="176500" y="4015488"/>
            <a:ext cx="10476603" cy="954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highlight>
                  <a:srgbClr val="FFFFCC"/>
                </a:highlight>
                <a:latin typeface="BIZ UDPゴシック" panose="020B0400000000000000" pitchFamily="50" charset="-128"/>
                <a:ea typeface="BIZ UDPゴシック" panose="020B0400000000000000" pitchFamily="50" charset="-128"/>
              </a:rPr>
              <a:t>日々の業務を通じて自身の成長を実感している職員ほど就業継続意欲は高い</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ことから、</a:t>
            </a: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「成長実感」を得ることができる環境が重要</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一方で、エンゲージメント調査において、「仕事による貢献感」や「やりがい」に関する職員の満足度は低く、</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仕事の意義や日々の業務を通じた</a:t>
            </a:r>
            <a:endParaRPr kumimoji="1" lang="en-US" altLang="ja-JP" sz="1300" b="1" u="sng" dirty="0">
              <a:solidFill>
                <a:schemeClr val="tx1"/>
              </a:solidFill>
              <a:highlight>
                <a:srgbClr val="FFFFCC"/>
              </a:highlight>
              <a:latin typeface="BIZ UDPゴシック" panose="020B0400000000000000" pitchFamily="50" charset="-128"/>
              <a:ea typeface="BIZ UDPゴシック" panose="020B0400000000000000" pitchFamily="50"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自身の成長をあまり実感できていない現状</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が浮き彫りとなったことから、成長実感につながる効果的な人材育成に向けた見直しが必要である。</a:t>
            </a:r>
          </a:p>
        </p:txBody>
      </p:sp>
      <p:sp>
        <p:nvSpPr>
          <p:cNvPr id="18" name="テキスト ボックス 17">
            <a:extLst>
              <a:ext uri="{FF2B5EF4-FFF2-40B4-BE49-F238E27FC236}">
                <a16:creationId xmlns:a16="http://schemas.microsoft.com/office/drawing/2014/main" id="{3A3E2081-5F8E-44EB-8ABB-6089CAA40C02}"/>
              </a:ext>
            </a:extLst>
          </p:cNvPr>
          <p:cNvSpPr txBox="1"/>
          <p:nvPr/>
        </p:nvSpPr>
        <p:spPr>
          <a:xfrm>
            <a:off x="203052" y="912958"/>
            <a:ext cx="10285707" cy="292388"/>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アンケート調査の結果、マネジメント層が、部下職員の基礎的な職務遂行能力等の習熟度について危惧していることが明らかになった。</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2">
            <a:extLst>
              <a:ext uri="{FF2B5EF4-FFF2-40B4-BE49-F238E27FC236}">
                <a16:creationId xmlns:a16="http://schemas.microsoft.com/office/drawing/2014/main" id="{928178EC-25B0-4269-9B2F-F5863639E21D}"/>
              </a:ext>
            </a:extLst>
          </p:cNvPr>
          <p:cNvSpPr>
            <a:spLocks noGrp="1"/>
          </p:cNvSpPr>
          <p:nvPr>
            <p:ph type="sldNum" sz="quarter" idx="12"/>
          </p:nvPr>
        </p:nvSpPr>
        <p:spPr>
          <a:xfrm>
            <a:off x="10266000" y="7237597"/>
            <a:ext cx="387103" cy="316870"/>
          </a:xfrm>
        </p:spPr>
        <p:txBody>
          <a:bodyPr/>
          <a:lstStyle/>
          <a:p>
            <a:r>
              <a:rPr kumimoji="1" lang="ja-JP" altLang="en-US" b="1" dirty="0">
                <a:latin typeface="BIZ UDPゴシック" panose="020B0400000000000000" pitchFamily="50" charset="-128"/>
                <a:ea typeface="BIZ UDPゴシック" panose="020B0400000000000000" pitchFamily="50" charset="-128"/>
              </a:rPr>
              <a:t>８</a:t>
            </a:r>
          </a:p>
        </p:txBody>
      </p:sp>
      <p:grpSp>
        <p:nvGrpSpPr>
          <p:cNvPr id="3" name="グループ化 2">
            <a:extLst>
              <a:ext uri="{FF2B5EF4-FFF2-40B4-BE49-F238E27FC236}">
                <a16:creationId xmlns:a16="http://schemas.microsoft.com/office/drawing/2014/main" id="{EB7EE10C-A8EE-4DC7-9A07-FA8B0C77CA1D}"/>
              </a:ext>
            </a:extLst>
          </p:cNvPr>
          <p:cNvGrpSpPr/>
          <p:nvPr/>
        </p:nvGrpSpPr>
        <p:grpSpPr>
          <a:xfrm>
            <a:off x="271884" y="5148941"/>
            <a:ext cx="9824866" cy="2108785"/>
            <a:chOff x="143694" y="5224000"/>
            <a:chExt cx="9824866" cy="2108785"/>
          </a:xfrm>
        </p:grpSpPr>
        <p:sp>
          <p:nvSpPr>
            <p:cNvPr id="34" name="正方形/長方形 33">
              <a:extLst>
                <a:ext uri="{FF2B5EF4-FFF2-40B4-BE49-F238E27FC236}">
                  <a16:creationId xmlns:a16="http://schemas.microsoft.com/office/drawing/2014/main" id="{4D68FA56-987A-4858-BA3D-22776B790D69}"/>
                </a:ext>
              </a:extLst>
            </p:cNvPr>
            <p:cNvSpPr/>
            <p:nvPr/>
          </p:nvSpPr>
          <p:spPr>
            <a:xfrm>
              <a:off x="143694" y="5224000"/>
              <a:ext cx="3243357" cy="2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≪日々の業務を通じた成長実感 </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就業継続意欲 ≫</a:t>
              </a:r>
            </a:p>
          </p:txBody>
        </p:sp>
        <p:grpSp>
          <p:nvGrpSpPr>
            <p:cNvPr id="7" name="グループ化 6">
              <a:extLst>
                <a:ext uri="{FF2B5EF4-FFF2-40B4-BE49-F238E27FC236}">
                  <a16:creationId xmlns:a16="http://schemas.microsoft.com/office/drawing/2014/main" id="{A1DDCFA9-3BE9-4092-9808-C66A48B6033E}"/>
                </a:ext>
              </a:extLst>
            </p:cNvPr>
            <p:cNvGrpSpPr/>
            <p:nvPr/>
          </p:nvGrpSpPr>
          <p:grpSpPr>
            <a:xfrm>
              <a:off x="422031" y="5287987"/>
              <a:ext cx="9546529" cy="2044798"/>
              <a:chOff x="422031" y="5162309"/>
              <a:chExt cx="9546529" cy="2170476"/>
            </a:xfrm>
          </p:grpSpPr>
          <p:pic>
            <p:nvPicPr>
              <p:cNvPr id="5" name="図 4">
                <a:extLst>
                  <a:ext uri="{FF2B5EF4-FFF2-40B4-BE49-F238E27FC236}">
                    <a16:creationId xmlns:a16="http://schemas.microsoft.com/office/drawing/2014/main" id="{466C1106-14D5-487D-BD0A-DE48F153EE20}"/>
                  </a:ext>
                </a:extLst>
              </p:cNvPr>
              <p:cNvPicPr>
                <a:picLocks noChangeAspect="1"/>
              </p:cNvPicPr>
              <p:nvPr/>
            </p:nvPicPr>
            <p:blipFill>
              <a:blip r:embed="rId3"/>
              <a:stretch>
                <a:fillRect/>
              </a:stretch>
            </p:blipFill>
            <p:spPr>
              <a:xfrm>
                <a:off x="422031" y="5162309"/>
                <a:ext cx="9546529" cy="2170476"/>
              </a:xfrm>
              <a:prstGeom prst="rect">
                <a:avLst/>
              </a:prstGeom>
            </p:spPr>
          </p:pic>
          <p:sp>
            <p:nvSpPr>
              <p:cNvPr id="6" name="テキスト ボックス 5">
                <a:extLst>
                  <a:ext uri="{FF2B5EF4-FFF2-40B4-BE49-F238E27FC236}">
                    <a16:creationId xmlns:a16="http://schemas.microsoft.com/office/drawing/2014/main" id="{56A475F5-FEA3-41D8-831B-099FD180EF72}"/>
                  </a:ext>
                </a:extLst>
              </p:cNvPr>
              <p:cNvSpPr txBox="1"/>
              <p:nvPr/>
            </p:nvSpPr>
            <p:spPr>
              <a:xfrm>
                <a:off x="1504711" y="5615207"/>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369</a:t>
                </a:r>
                <a:r>
                  <a:rPr kumimoji="1" lang="ja-JP" altLang="en-US" sz="700" dirty="0">
                    <a:latin typeface="BIZ UDPゴシック" panose="020B0400000000000000" pitchFamily="50" charset="-128"/>
                    <a:ea typeface="BIZ UDPゴシック" panose="020B0400000000000000" pitchFamily="50" charset="-128"/>
                  </a:rPr>
                  <a:t>人）</a:t>
                </a:r>
              </a:p>
            </p:txBody>
          </p:sp>
          <p:sp>
            <p:nvSpPr>
              <p:cNvPr id="22" name="テキスト ボックス 21">
                <a:extLst>
                  <a:ext uri="{FF2B5EF4-FFF2-40B4-BE49-F238E27FC236}">
                    <a16:creationId xmlns:a16="http://schemas.microsoft.com/office/drawing/2014/main" id="{8F59C158-85D2-4AEE-A22E-9AE5712E44F0}"/>
                  </a:ext>
                </a:extLst>
              </p:cNvPr>
              <p:cNvSpPr txBox="1"/>
              <p:nvPr/>
            </p:nvSpPr>
            <p:spPr>
              <a:xfrm>
                <a:off x="1383791" y="5998261"/>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（４，１５７人）</a:t>
                </a:r>
              </a:p>
            </p:txBody>
          </p:sp>
          <p:sp>
            <p:nvSpPr>
              <p:cNvPr id="23" name="テキスト ボックス 22">
                <a:extLst>
                  <a:ext uri="{FF2B5EF4-FFF2-40B4-BE49-F238E27FC236}">
                    <a16:creationId xmlns:a16="http://schemas.microsoft.com/office/drawing/2014/main" id="{DEDDC640-5114-4BC8-A102-16C0A704465E}"/>
                  </a:ext>
                </a:extLst>
              </p:cNvPr>
              <p:cNvSpPr txBox="1"/>
              <p:nvPr/>
            </p:nvSpPr>
            <p:spPr>
              <a:xfrm>
                <a:off x="1383791" y="6389215"/>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（２，１４９人）</a:t>
                </a:r>
              </a:p>
            </p:txBody>
          </p:sp>
          <p:sp>
            <p:nvSpPr>
              <p:cNvPr id="24" name="テキスト ボックス 23">
                <a:extLst>
                  <a:ext uri="{FF2B5EF4-FFF2-40B4-BE49-F238E27FC236}">
                    <a16:creationId xmlns:a16="http://schemas.microsoft.com/office/drawing/2014/main" id="{B0E4242A-C7F9-4CF5-B7C5-EE0CEE7E848C}"/>
                  </a:ext>
                </a:extLst>
              </p:cNvPr>
              <p:cNvSpPr txBox="1"/>
              <p:nvPr/>
            </p:nvSpPr>
            <p:spPr>
              <a:xfrm>
                <a:off x="1480798" y="6758959"/>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379</a:t>
                </a:r>
                <a:r>
                  <a:rPr kumimoji="1" lang="ja-JP" altLang="en-US" sz="700" dirty="0">
                    <a:latin typeface="BIZ UDPゴシック" panose="020B0400000000000000" pitchFamily="50" charset="-128"/>
                    <a:ea typeface="BIZ UDPゴシック" panose="020B0400000000000000" pitchFamily="50" charset="-128"/>
                  </a:rPr>
                  <a:t>人）</a:t>
                </a:r>
              </a:p>
            </p:txBody>
          </p:sp>
        </p:grpSp>
      </p:grpSp>
    </p:spTree>
    <p:extLst>
      <p:ext uri="{BB962C8B-B14F-4D97-AF65-F5344CB8AC3E}">
        <p14:creationId xmlns:p14="http://schemas.microsoft.com/office/powerpoint/2010/main" val="152762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26" name="Google Shape;214;p34">
            <a:extLst>
              <a:ext uri="{FF2B5EF4-FFF2-40B4-BE49-F238E27FC236}">
                <a16:creationId xmlns:a16="http://schemas.microsoft.com/office/drawing/2014/main" id="{3AE125E3-ADE3-4215-BDE9-CA48DC35E0E7}"/>
              </a:ext>
            </a:extLst>
          </p:cNvPr>
          <p:cNvSpPr txBox="1"/>
          <p:nvPr/>
        </p:nvSpPr>
        <p:spPr>
          <a:xfrm>
            <a:off x="8511918" y="706052"/>
            <a:ext cx="2157154" cy="202983"/>
          </a:xfrm>
          <a:prstGeom prst="rect">
            <a:avLst/>
          </a:prstGeom>
          <a:noFill/>
          <a:ln>
            <a:noFill/>
          </a:ln>
        </p:spPr>
        <p:txBody>
          <a:bodyPr spcFirstLastPara="1" wrap="square" lIns="79125" tIns="39550" rIns="79125" bIns="39550" anchor="t" anchorCtr="0">
            <a:spAutoFit/>
          </a:bodyPr>
          <a:lstStyle/>
          <a:p>
            <a:pPr>
              <a:buClr>
                <a:srgbClr val="595959"/>
              </a:buClr>
              <a:buSzPts val="1000"/>
            </a:pPr>
            <a:r>
              <a:rPr lang="en-US" altLang="ja" sz="800" dirty="0">
                <a:latin typeface="BIZ UDPゴシック" panose="020B0400000000000000" pitchFamily="50" charset="-128"/>
                <a:ea typeface="BIZ UDPゴシック" panose="020B0400000000000000" pitchFamily="50" charset="-128"/>
                <a:cs typeface="Noto Sans JP"/>
                <a:sym typeface="Noto Sans JP"/>
              </a:rPr>
              <a:t>※</a:t>
            </a:r>
            <a:r>
              <a:rPr lang="ja" altLang="en-US" sz="800" dirty="0">
                <a:latin typeface="BIZ UDPゴシック" panose="020B0400000000000000" pitchFamily="50" charset="-128"/>
                <a:ea typeface="BIZ UDPゴシック" panose="020B0400000000000000" pitchFamily="50" charset="-128"/>
                <a:cs typeface="Noto Sans JP"/>
                <a:sym typeface="Noto Sans JP"/>
              </a:rPr>
              <a:t>スコアは全国平均を「</a:t>
            </a:r>
            <a:r>
              <a:rPr lang="en-US" altLang="ja" sz="800" dirty="0">
                <a:latin typeface="BIZ UDPゴシック" panose="020B0400000000000000" pitchFamily="50" charset="-128"/>
                <a:ea typeface="BIZ UDPゴシック" panose="020B0400000000000000" pitchFamily="50" charset="-128"/>
                <a:cs typeface="Noto Sans JP"/>
                <a:sym typeface="Noto Sans JP"/>
              </a:rPr>
              <a:t>B50</a:t>
            </a:r>
            <a:r>
              <a:rPr lang="ja" altLang="en-US" sz="800" dirty="0">
                <a:latin typeface="BIZ UDPゴシック" panose="020B0400000000000000" pitchFamily="50" charset="-128"/>
                <a:ea typeface="BIZ UDPゴシック" panose="020B0400000000000000" pitchFamily="50" charset="-128"/>
                <a:cs typeface="Noto Sans JP"/>
                <a:sym typeface="Noto Sans JP"/>
              </a:rPr>
              <a:t>」とした偏差値</a:t>
            </a:r>
            <a:endParaRPr sz="800" dirty="0">
              <a:latin typeface="BIZ UDPゴシック" panose="020B0400000000000000" pitchFamily="50" charset="-128"/>
              <a:ea typeface="BIZ UDPゴシック" panose="020B0400000000000000" pitchFamily="50" charset="-128"/>
              <a:cs typeface="Noto Sans JP"/>
              <a:sym typeface="Noto Sans JP"/>
            </a:endParaRPr>
          </a:p>
        </p:txBody>
      </p:sp>
      <p:graphicFrame>
        <p:nvGraphicFramePr>
          <p:cNvPr id="27" name="表 60">
            <a:extLst>
              <a:ext uri="{FF2B5EF4-FFF2-40B4-BE49-F238E27FC236}">
                <a16:creationId xmlns:a16="http://schemas.microsoft.com/office/drawing/2014/main" id="{C76E97EF-E5BA-4EDA-8E3D-EDBEC0EA99AE}"/>
              </a:ext>
            </a:extLst>
          </p:cNvPr>
          <p:cNvGraphicFramePr>
            <a:graphicFrameLocks noGrp="1"/>
          </p:cNvGraphicFramePr>
          <p:nvPr>
            <p:extLst>
              <p:ext uri="{D42A27DB-BD31-4B8C-83A1-F6EECF244321}">
                <p14:modId xmlns:p14="http://schemas.microsoft.com/office/powerpoint/2010/main" val="275866273"/>
              </p:ext>
            </p:extLst>
          </p:nvPr>
        </p:nvGraphicFramePr>
        <p:xfrm>
          <a:off x="6242952" y="910870"/>
          <a:ext cx="4295387" cy="587947"/>
        </p:xfrm>
        <a:graphic>
          <a:graphicData uri="http://schemas.openxmlformats.org/drawingml/2006/table">
            <a:tbl>
              <a:tblPr firstRow="1" bandRow="1">
                <a:tableStyleId>{5C22544A-7EE6-4342-B048-85BDC9FD1C3A}</a:tableStyleId>
              </a:tblPr>
              <a:tblGrid>
                <a:gridCol w="695573">
                  <a:extLst>
                    <a:ext uri="{9D8B030D-6E8A-4147-A177-3AD203B41FA5}">
                      <a16:colId xmlns:a16="http://schemas.microsoft.com/office/drawing/2014/main" val="46098797"/>
                    </a:ext>
                  </a:extLst>
                </a:gridCol>
                <a:gridCol w="695573">
                  <a:extLst>
                    <a:ext uri="{9D8B030D-6E8A-4147-A177-3AD203B41FA5}">
                      <a16:colId xmlns:a16="http://schemas.microsoft.com/office/drawing/2014/main" val="3963336833"/>
                    </a:ext>
                  </a:extLst>
                </a:gridCol>
                <a:gridCol w="695573">
                  <a:extLst>
                    <a:ext uri="{9D8B030D-6E8A-4147-A177-3AD203B41FA5}">
                      <a16:colId xmlns:a16="http://schemas.microsoft.com/office/drawing/2014/main" val="3755864343"/>
                    </a:ext>
                  </a:extLst>
                </a:gridCol>
                <a:gridCol w="695573">
                  <a:extLst>
                    <a:ext uri="{9D8B030D-6E8A-4147-A177-3AD203B41FA5}">
                      <a16:colId xmlns:a16="http://schemas.microsoft.com/office/drawing/2014/main" val="1151334508"/>
                    </a:ext>
                  </a:extLst>
                </a:gridCol>
                <a:gridCol w="695573">
                  <a:extLst>
                    <a:ext uri="{9D8B030D-6E8A-4147-A177-3AD203B41FA5}">
                      <a16:colId xmlns:a16="http://schemas.microsoft.com/office/drawing/2014/main" val="4010676689"/>
                    </a:ext>
                  </a:extLst>
                </a:gridCol>
                <a:gridCol w="817522">
                  <a:extLst>
                    <a:ext uri="{9D8B030D-6E8A-4147-A177-3AD203B41FA5}">
                      <a16:colId xmlns:a16="http://schemas.microsoft.com/office/drawing/2014/main" val="2444747911"/>
                    </a:ext>
                  </a:extLst>
                </a:gridCol>
              </a:tblGrid>
              <a:tr h="199579">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部長級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次長級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課長級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課長補佐級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主査級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主事・技師級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94646854"/>
                  </a:ext>
                </a:extLst>
              </a:tr>
              <a:tr h="335506">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BBB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57.5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53.5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50.0</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CCC</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45.9</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CC</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43.9</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49.3</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38151"/>
                  </a:ext>
                </a:extLst>
              </a:tr>
            </a:tbl>
          </a:graphicData>
        </a:graphic>
      </p:graphicFrame>
      <p:sp>
        <p:nvSpPr>
          <p:cNvPr id="29" name="テキスト ボックス 28">
            <a:extLst>
              <a:ext uri="{FF2B5EF4-FFF2-40B4-BE49-F238E27FC236}">
                <a16:creationId xmlns:a16="http://schemas.microsoft.com/office/drawing/2014/main" id="{9D640263-1EAA-4D4C-B887-452714F44909}"/>
              </a:ext>
            </a:extLst>
          </p:cNvPr>
          <p:cNvSpPr txBox="1"/>
          <p:nvPr/>
        </p:nvSpPr>
        <p:spPr>
          <a:xfrm>
            <a:off x="6112219" y="681301"/>
            <a:ext cx="2487978" cy="230832"/>
          </a:xfrm>
          <a:prstGeom prst="rect">
            <a:avLst/>
          </a:prstGeom>
          <a:noFill/>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≪職階別 エンゲージメントスコア≫</a:t>
            </a:r>
          </a:p>
        </p:txBody>
      </p:sp>
      <p:sp>
        <p:nvSpPr>
          <p:cNvPr id="34" name="テキスト ボックス 33">
            <a:extLst>
              <a:ext uri="{FF2B5EF4-FFF2-40B4-BE49-F238E27FC236}">
                <a16:creationId xmlns:a16="http://schemas.microsoft.com/office/drawing/2014/main" id="{4121EF9F-66A5-4EAB-8888-10D909CDD6E3}"/>
              </a:ext>
            </a:extLst>
          </p:cNvPr>
          <p:cNvSpPr txBox="1"/>
          <p:nvPr/>
        </p:nvSpPr>
        <p:spPr>
          <a:xfrm>
            <a:off x="9444073" y="1481410"/>
            <a:ext cx="1247740" cy="169277"/>
          </a:xfrm>
          <a:prstGeom prst="rect">
            <a:avLst/>
          </a:prstGeom>
          <a:noFill/>
        </p:spPr>
        <p:txBody>
          <a:bodyPr wrap="square" rtlCol="0">
            <a:spAutoFit/>
          </a:bodyPr>
          <a:lstStyle/>
          <a:p>
            <a:r>
              <a:rPr kumimoji="1" lang="en-US" altLang="ja-JP" sz="500" dirty="0">
                <a:solidFill>
                  <a:schemeClr val="bg2">
                    <a:lumMod val="50000"/>
                  </a:schemeClr>
                </a:solidFill>
                <a:latin typeface="BIZ UDPゴシック" panose="020B0400000000000000" pitchFamily="50" charset="-128"/>
                <a:ea typeface="BIZ UDPゴシック" panose="020B0400000000000000" pitchFamily="50" charset="-128"/>
              </a:rPr>
              <a:t>©Link and Motivation Group</a:t>
            </a:r>
            <a:endParaRPr kumimoji="1" lang="ja-JP" altLang="en-US" sz="500" dirty="0">
              <a:solidFill>
                <a:schemeClr val="bg2">
                  <a:lumMod val="50000"/>
                </a:schemeClr>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DDADBDA9-64BF-4B90-9395-C7642BE6434E}"/>
              </a:ext>
            </a:extLst>
          </p:cNvPr>
          <p:cNvGrpSpPr/>
          <p:nvPr/>
        </p:nvGrpSpPr>
        <p:grpSpPr>
          <a:xfrm>
            <a:off x="197936" y="1781535"/>
            <a:ext cx="10307834" cy="1994934"/>
            <a:chOff x="392628" y="1033874"/>
            <a:chExt cx="10223863" cy="1749680"/>
          </a:xfrm>
        </p:grpSpPr>
        <p:sp>
          <p:nvSpPr>
            <p:cNvPr id="17" name="正方形/長方形 16">
              <a:extLst>
                <a:ext uri="{FF2B5EF4-FFF2-40B4-BE49-F238E27FC236}">
                  <a16:creationId xmlns:a16="http://schemas.microsoft.com/office/drawing/2014/main" id="{BEAAA1E4-DBB2-4168-9C57-C1DB79AD948E}"/>
                </a:ext>
              </a:extLst>
            </p:cNvPr>
            <p:cNvSpPr/>
            <p:nvPr/>
          </p:nvSpPr>
          <p:spPr>
            <a:xfrm>
              <a:off x="392628" y="1033874"/>
              <a:ext cx="10223863" cy="174968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EC5CA010-6998-4DB6-A3D0-F206134F7479}"/>
                </a:ext>
              </a:extLst>
            </p:cNvPr>
            <p:cNvSpPr txBox="1"/>
            <p:nvPr/>
          </p:nvSpPr>
          <p:spPr>
            <a:xfrm>
              <a:off x="498600" y="1094834"/>
              <a:ext cx="10040436" cy="1646628"/>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在庁年数の浅い職員の割合が高くなっており、</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チームやグループをマネジメントする主査・課長補佐級の負担は大きくなっている。</a:t>
              </a:r>
              <a:endParaRPr kumimoji="1" lang="en-US" altLang="ja-JP" sz="1200" b="1" u="sng" dirty="0">
                <a:highlight>
                  <a:srgbClr val="FFFFCC"/>
                </a:highlight>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spcBef>
                  <a:spcPts val="80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b="0" dirty="0">
                  <a:latin typeface="UD デジタル 教科書体 NK-R" panose="02020400000000000000" pitchFamily="18" charset="-128"/>
                  <a:ea typeface="UD デジタル 教科書体 NK-R" panose="02020400000000000000" pitchFamily="18" charset="-128"/>
                </a:rPr>
                <a:t> また、</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一般行政職においては</a:t>
              </a:r>
              <a:r>
                <a:rPr kumimoji="1" lang="ja-JP" altLang="en-US" sz="1200" b="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社会人経験のある職員の増加に加え、主査級昇任考査の受験対象年齢の引き下げ等により、</a:t>
              </a:r>
              <a:r>
                <a:rPr kumimoji="1" lang="ja-JP" altLang="en-US" sz="1200" b="1" u="sng" dirty="0">
                  <a:latin typeface="BIZ UDPゴシック" panose="020B0400000000000000" pitchFamily="50" charset="-128"/>
                  <a:ea typeface="BIZ UDPゴシック" panose="020B0400000000000000" pitchFamily="50" charset="-128"/>
                </a:rPr>
                <a:t>主事級職員として実務経験を</a:t>
              </a:r>
              <a:endParaRPr kumimoji="1" lang="en-US" altLang="ja-JP" sz="1200" b="1" u="sng"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u="sng" dirty="0">
                  <a:latin typeface="BIZ UDPゴシック" panose="020B0400000000000000" pitchFamily="50" charset="-128"/>
                  <a:ea typeface="BIZ UDPゴシック" panose="020B0400000000000000" pitchFamily="50" charset="-128"/>
                </a:rPr>
                <a:t>積む期間は短縮化の傾向にある</a:t>
              </a:r>
              <a:r>
                <a:rPr kumimoji="1" lang="ja-JP" altLang="en-US" sz="1200" u="sng" dirty="0">
                  <a:latin typeface="UD デジタル 教科書体 NK-R" panose="02020400000000000000" pitchFamily="18" charset="-128"/>
                  <a:ea typeface="UD デジタル 教科書体 NK-R" panose="02020400000000000000" pitchFamily="18" charset="-128"/>
                </a:rPr>
                <a:t>ことから、主査級等への昇任後に、慣れない日々の業務対応やチームのサポート等で手一杯となり、やりがい等を感じる</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spcAft>
                  <a:spcPts val="0"/>
                </a:spcAft>
                <a:buClrTx/>
                <a:buSzTx/>
                <a:buFontTx/>
                <a:buNone/>
                <a:tabLst/>
                <a:defRPr/>
              </a:pPr>
              <a:r>
                <a:rPr kumimoji="1" lang="en-US" altLang="ja-JP" sz="1200" dirty="0">
                  <a:latin typeface="UD デジタル 教科書体 NK-R" panose="02020400000000000000" pitchFamily="18" charset="-128"/>
                  <a:ea typeface="UD デジタル 教科書体 NK-R" panose="02020400000000000000" pitchFamily="18" charset="-128"/>
                </a:rPr>
                <a:t>  </a:t>
              </a:r>
              <a:r>
                <a:rPr kumimoji="1" lang="ja-JP" altLang="en-US" sz="1200" u="sng" dirty="0">
                  <a:latin typeface="UD デジタル 教科書体 NK-R" panose="02020400000000000000" pitchFamily="18" charset="-128"/>
                  <a:ea typeface="UD デジタル 教科書体 NK-R" panose="02020400000000000000" pitchFamily="18" charset="-128"/>
                </a:rPr>
                <a:t>精神的な余裕がなくなっている</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spcBef>
                  <a:spcPts val="800"/>
                </a:spcBef>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b="0" dirty="0">
                  <a:latin typeface="UD デジタル 教科書体 NK-R" panose="02020400000000000000" pitchFamily="18" charset="-128"/>
                  <a:ea typeface="UD デジタル 教科書体 NK-R" panose="02020400000000000000" pitchFamily="18" charset="-128"/>
                </a:rPr>
                <a:t> 直属上司からの、</a:t>
              </a:r>
              <a:r>
                <a:rPr kumimoji="1" lang="ja-JP" altLang="en-US" sz="1200" b="0" u="none" dirty="0">
                  <a:latin typeface="UD デジタル 教科書体 NK-R" panose="02020400000000000000" pitchFamily="18" charset="-128"/>
                  <a:ea typeface="UD デジタル 教科書体 NK-R" panose="02020400000000000000" pitchFamily="18" charset="-128"/>
                </a:rPr>
                <a:t>全庁</a:t>
              </a:r>
              <a:r>
                <a:rPr kumimoji="1" lang="ja-JP" altLang="en-US" sz="1200" dirty="0">
                  <a:latin typeface="UD デジタル 教科書体 NK-R" panose="02020400000000000000" pitchFamily="18" charset="-128"/>
                  <a:ea typeface="UD デジタル 教科書体 NK-R" panose="02020400000000000000" pitchFamily="18" charset="-128"/>
                </a:rPr>
                <a:t>方針や部下に求める考え方等に関する</a:t>
              </a:r>
              <a:r>
                <a:rPr kumimoji="1" lang="ja-JP" altLang="en-US" sz="1200" b="0" u="none" dirty="0">
                  <a:latin typeface="UD デジタル 教科書体 NK-R" panose="02020400000000000000" pitchFamily="18" charset="-128"/>
                  <a:ea typeface="UD デジタル 教科書体 NK-R" panose="02020400000000000000" pitchFamily="18" charset="-128"/>
                </a:rPr>
                <a:t>情報提示等が不足していることから、</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課長補佐級や主査級は、業務の作業化に陥りやすく、</a:t>
              </a:r>
              <a:endParaRPr kumimoji="1" lang="en-US" altLang="ja-JP" sz="1200" b="1" u="sng" dirty="0">
                <a:highlight>
                  <a:srgbClr val="FFFFCC"/>
                </a:highlight>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自身の仕事の意義や成長を実感しにくくなっている</a:t>
              </a:r>
              <a:r>
                <a:rPr kumimoji="1" lang="ja-JP" altLang="en-US" sz="1200" b="0" u="none" dirty="0">
                  <a:latin typeface="BIZ UDPゴシック" panose="020B0400000000000000" pitchFamily="50" charset="-128"/>
                  <a:ea typeface="BIZ UDPゴシック" panose="020B0400000000000000" pitchFamily="50" charset="-128"/>
                </a:rPr>
                <a:t>。</a:t>
              </a:r>
              <a:endParaRPr kumimoji="1" lang="en-US" altLang="ja-JP" sz="1200" b="0" u="none" dirty="0">
                <a:latin typeface="BIZ UDPゴシック" panose="020B0400000000000000" pitchFamily="50" charset="-128"/>
                <a:ea typeface="BIZ UDPゴシック" panose="020B0400000000000000" pitchFamily="50" charset="-128"/>
              </a:endParaRPr>
            </a:p>
            <a:p>
              <a:pPr>
                <a:spcBef>
                  <a:spcPts val="8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u="none" dirty="0">
                  <a:latin typeface="UD デジタル 教科書体 NK-R" panose="02020400000000000000" pitchFamily="18" charset="-128"/>
                  <a:ea typeface="UD デジタル 教科書体 NK-R" panose="02020400000000000000" pitchFamily="18" charset="-128"/>
                </a:rPr>
                <a:t>課長補佐級昇任後は、関連部署が広がること等により縦横の連携不足を感じる機会も増える中、</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自身なりの業務の進め方を確立するまでは、やりがいや</a:t>
              </a:r>
              <a:endParaRPr kumimoji="1" lang="en-US" altLang="ja-JP" sz="1200" b="1" u="sng" dirty="0">
                <a:highlight>
                  <a:srgbClr val="FFFFCC"/>
                </a:highlight>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貢献感、スキルの積みあがる感覚が感じづらくなっている</a:t>
              </a:r>
              <a:r>
                <a:rPr kumimoji="1" lang="ja-JP" altLang="en-US" sz="1200" b="0" u="none" dirty="0">
                  <a:latin typeface="UD デジタル 教科書体 NK-R" panose="02020400000000000000" pitchFamily="18" charset="-128"/>
                  <a:ea typeface="UD デジタル 教科書体 NK-R" panose="02020400000000000000" pitchFamily="18" charset="-128"/>
                </a:rPr>
                <a:t>。</a:t>
              </a:r>
              <a:endParaRPr kumimoji="1" lang="en-US" altLang="ja-JP" sz="1200" b="1" u="sng" dirty="0">
                <a:highlight>
                  <a:srgbClr val="FFFFCC"/>
                </a:highlight>
                <a:latin typeface="UD デジタル 教科書体 NK-R" panose="02020400000000000000" pitchFamily="18" charset="-128"/>
                <a:ea typeface="UD デジタル 教科書体 NK-R" panose="02020400000000000000" pitchFamily="18" charset="-128"/>
              </a:endParaRPr>
            </a:p>
          </p:txBody>
        </p:sp>
      </p:grpSp>
      <p:grpSp>
        <p:nvGrpSpPr>
          <p:cNvPr id="40" name="グループ化 39">
            <a:extLst>
              <a:ext uri="{FF2B5EF4-FFF2-40B4-BE49-F238E27FC236}">
                <a16:creationId xmlns:a16="http://schemas.microsoft.com/office/drawing/2014/main" id="{F817F934-9650-4760-9D14-7621DB316DF2}"/>
              </a:ext>
            </a:extLst>
          </p:cNvPr>
          <p:cNvGrpSpPr/>
          <p:nvPr/>
        </p:nvGrpSpPr>
        <p:grpSpPr>
          <a:xfrm>
            <a:off x="210908" y="824475"/>
            <a:ext cx="5964586" cy="522871"/>
            <a:chOff x="135887" y="750005"/>
            <a:chExt cx="6067858" cy="522871"/>
          </a:xfrm>
        </p:grpSpPr>
        <p:sp>
          <p:nvSpPr>
            <p:cNvPr id="24" name="テキスト ボックス 23">
              <a:extLst>
                <a:ext uri="{FF2B5EF4-FFF2-40B4-BE49-F238E27FC236}">
                  <a16:creationId xmlns:a16="http://schemas.microsoft.com/office/drawing/2014/main" id="{BDEF9445-5295-4535-B022-16796E152207}"/>
                </a:ext>
              </a:extLst>
            </p:cNvPr>
            <p:cNvSpPr txBox="1"/>
            <p:nvPr/>
          </p:nvSpPr>
          <p:spPr>
            <a:xfrm>
              <a:off x="135887" y="750005"/>
              <a:ext cx="4550940" cy="292388"/>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 課長補佐級、主査級のエンゲージメントが顕著に低い</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5E98F814-F7E8-4516-A72A-393431C5EBAB}"/>
                </a:ext>
              </a:extLst>
            </p:cNvPr>
            <p:cNvSpPr txBox="1"/>
            <p:nvPr/>
          </p:nvSpPr>
          <p:spPr>
            <a:xfrm>
              <a:off x="135887" y="980488"/>
              <a:ext cx="6067858" cy="292388"/>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 課長補佐級への昇任後間もない層や、若年昇任者のエンゲージメントが低い</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grpSp>
      <p:grpSp>
        <p:nvGrpSpPr>
          <p:cNvPr id="6" name="グループ化 5">
            <a:extLst>
              <a:ext uri="{FF2B5EF4-FFF2-40B4-BE49-F238E27FC236}">
                <a16:creationId xmlns:a16="http://schemas.microsoft.com/office/drawing/2014/main" id="{87B42B6C-AEFA-42D4-8EC4-24ECC472B4E4}"/>
              </a:ext>
            </a:extLst>
          </p:cNvPr>
          <p:cNvGrpSpPr/>
          <p:nvPr/>
        </p:nvGrpSpPr>
        <p:grpSpPr>
          <a:xfrm>
            <a:off x="210908" y="3995414"/>
            <a:ext cx="10295220" cy="3470986"/>
            <a:chOff x="366574" y="7595467"/>
            <a:chExt cx="10179244" cy="3943875"/>
          </a:xfrm>
        </p:grpSpPr>
        <p:sp>
          <p:nvSpPr>
            <p:cNvPr id="20" name="正方形/長方形 19">
              <a:extLst>
                <a:ext uri="{FF2B5EF4-FFF2-40B4-BE49-F238E27FC236}">
                  <a16:creationId xmlns:a16="http://schemas.microsoft.com/office/drawing/2014/main" id="{337802E8-6AB1-42F1-A296-F8EED41D0E46}"/>
                </a:ext>
              </a:extLst>
            </p:cNvPr>
            <p:cNvSpPr/>
            <p:nvPr/>
          </p:nvSpPr>
          <p:spPr>
            <a:xfrm>
              <a:off x="366574" y="7595467"/>
              <a:ext cx="10179244" cy="394387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5E4A89E8-54FF-41E2-9E5F-8EA35EEC372F}"/>
                </a:ext>
              </a:extLst>
            </p:cNvPr>
            <p:cNvSpPr txBox="1"/>
            <p:nvPr/>
          </p:nvSpPr>
          <p:spPr>
            <a:xfrm>
              <a:off x="552261" y="7622174"/>
              <a:ext cx="5099052" cy="274243"/>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≪一般行政職（主査級） の 在庁年数別構成 </a:t>
              </a:r>
              <a:r>
                <a:rPr kumimoji="1" lang="ja-JP" altLang="en-US" sz="700" dirty="0">
                  <a:latin typeface="BIZ UDPゴシック" panose="020B0400000000000000" pitchFamily="50" charset="-128"/>
                  <a:ea typeface="BIZ UDPゴシック" panose="020B0400000000000000" pitchFamily="50" charset="-128"/>
                </a:rPr>
                <a:t>（再任用職員、派遣・警察出向職員等はのぞく） </a:t>
              </a:r>
              <a:r>
                <a:rPr kumimoji="1" lang="ja-JP" altLang="en-US" sz="10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37A810C-14B6-4E8E-AAF4-178F9AC4A182}"/>
                </a:ext>
              </a:extLst>
            </p:cNvPr>
            <p:cNvSpPr txBox="1"/>
            <p:nvPr/>
          </p:nvSpPr>
          <p:spPr>
            <a:xfrm>
              <a:off x="2536140" y="9306377"/>
              <a:ext cx="923914" cy="215443"/>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25" name="テキスト ボックス 24">
              <a:extLst>
                <a:ext uri="{FF2B5EF4-FFF2-40B4-BE49-F238E27FC236}">
                  <a16:creationId xmlns:a16="http://schemas.microsoft.com/office/drawing/2014/main" id="{D6826113-3D45-49BF-A977-87FCDA8BFE43}"/>
                </a:ext>
              </a:extLst>
            </p:cNvPr>
            <p:cNvSpPr txBox="1"/>
            <p:nvPr/>
          </p:nvSpPr>
          <p:spPr>
            <a:xfrm>
              <a:off x="7877161" y="9296615"/>
              <a:ext cx="923914" cy="215443"/>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grpSp>
        <p:nvGrpSpPr>
          <p:cNvPr id="7" name="グループ化 6">
            <a:extLst>
              <a:ext uri="{FF2B5EF4-FFF2-40B4-BE49-F238E27FC236}">
                <a16:creationId xmlns:a16="http://schemas.microsoft.com/office/drawing/2014/main" id="{FFE60B25-21B5-47A3-8CA6-46EC85C839E7}"/>
              </a:ext>
            </a:extLst>
          </p:cNvPr>
          <p:cNvGrpSpPr/>
          <p:nvPr/>
        </p:nvGrpSpPr>
        <p:grpSpPr>
          <a:xfrm>
            <a:off x="398711" y="5786648"/>
            <a:ext cx="8342796" cy="1662168"/>
            <a:chOff x="398711" y="5729403"/>
            <a:chExt cx="8342796" cy="1718833"/>
          </a:xfrm>
        </p:grpSpPr>
        <p:sp>
          <p:nvSpPr>
            <p:cNvPr id="51" name="テキスト ボックス 50">
              <a:extLst>
                <a:ext uri="{FF2B5EF4-FFF2-40B4-BE49-F238E27FC236}">
                  <a16:creationId xmlns:a16="http://schemas.microsoft.com/office/drawing/2014/main" id="{F9897B03-DD43-4F40-8622-6246D70C1A19}"/>
                </a:ext>
              </a:extLst>
            </p:cNvPr>
            <p:cNvSpPr txBox="1"/>
            <p:nvPr/>
          </p:nvSpPr>
          <p:spPr>
            <a:xfrm>
              <a:off x="398711" y="5729403"/>
              <a:ext cx="5157147" cy="254615"/>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≪一般行政職（課長補佐級） の 在庁年数別構成 </a:t>
              </a:r>
              <a:r>
                <a:rPr kumimoji="1" lang="ja-JP" altLang="en-US" sz="700" dirty="0">
                  <a:latin typeface="BIZ UDPゴシック" panose="020B0400000000000000" pitchFamily="50" charset="-128"/>
                  <a:ea typeface="BIZ UDPゴシック" panose="020B0400000000000000" pitchFamily="50" charset="-128"/>
                </a:rPr>
                <a:t>（再任用職員、派遣・警察出向職員等はのぞく） </a:t>
              </a:r>
              <a:r>
                <a:rPr kumimoji="1" lang="ja-JP" altLang="en-US" sz="10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624FF582-65A8-439C-8C92-31B6E74636BE}"/>
                </a:ext>
              </a:extLst>
            </p:cNvPr>
            <p:cNvSpPr txBox="1"/>
            <p:nvPr/>
          </p:nvSpPr>
          <p:spPr>
            <a:xfrm>
              <a:off x="2405194" y="7232792"/>
              <a:ext cx="93444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55" name="テキスト ボックス 54">
              <a:extLst>
                <a:ext uri="{FF2B5EF4-FFF2-40B4-BE49-F238E27FC236}">
                  <a16:creationId xmlns:a16="http://schemas.microsoft.com/office/drawing/2014/main" id="{3FBCCA21-9AF1-44CB-BBB3-14819FCF0D4A}"/>
                </a:ext>
              </a:extLst>
            </p:cNvPr>
            <p:cNvSpPr txBox="1"/>
            <p:nvPr/>
          </p:nvSpPr>
          <p:spPr>
            <a:xfrm>
              <a:off x="7807066" y="7232792"/>
              <a:ext cx="93444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sp>
        <p:nvSpPr>
          <p:cNvPr id="45" name="四角形: 角を丸くする 44">
            <a:extLst>
              <a:ext uri="{FF2B5EF4-FFF2-40B4-BE49-F238E27FC236}">
                <a16:creationId xmlns:a16="http://schemas.microsoft.com/office/drawing/2014/main" id="{9E0C9757-7B66-4F40-A43D-D3851A5D89FA}"/>
              </a:ext>
            </a:extLst>
          </p:cNvPr>
          <p:cNvSpPr/>
          <p:nvPr/>
        </p:nvSpPr>
        <p:spPr>
          <a:xfrm>
            <a:off x="129725" y="566538"/>
            <a:ext cx="3168000" cy="10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4E0FCDFD-1729-4E80-BD51-10026F7CCE58}"/>
              </a:ext>
            </a:extLst>
          </p:cNvPr>
          <p:cNvSpPr txBox="1"/>
          <p:nvPr/>
        </p:nvSpPr>
        <p:spPr>
          <a:xfrm>
            <a:off x="86939" y="381081"/>
            <a:ext cx="5045362" cy="338554"/>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局所的に低い「エンゲージメント」</a:t>
            </a:r>
            <a:r>
              <a:rPr kumimoji="1" lang="ja-JP" altLang="en-US" sz="1600" b="1" dirty="0">
                <a:latin typeface="BIZ UDPゴシック" panose="020B0400000000000000" pitchFamily="50" charset="-128"/>
                <a:ea typeface="BIZ UDPゴシック" panose="020B0400000000000000" pitchFamily="50" charset="-128"/>
              </a:rPr>
              <a:t> 　</a:t>
            </a: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令和７年度 エンゲージメント調査</a:t>
            </a:r>
            <a:r>
              <a:rPr kumimoji="1" lang="en-US" altLang="ja-JP" sz="700" dirty="0">
                <a:latin typeface="BIZ UDPゴシック" panose="020B0400000000000000" pitchFamily="50" charset="-128"/>
                <a:ea typeface="BIZ UDPゴシック" panose="020B0400000000000000" pitchFamily="50"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66" name="二等辺三角形 65">
            <a:extLst>
              <a:ext uri="{FF2B5EF4-FFF2-40B4-BE49-F238E27FC236}">
                <a16:creationId xmlns:a16="http://schemas.microsoft.com/office/drawing/2014/main" id="{2CA69FA0-6D9D-4B01-A40A-81DF24D4BD98}"/>
              </a:ext>
            </a:extLst>
          </p:cNvPr>
          <p:cNvSpPr/>
          <p:nvPr/>
        </p:nvSpPr>
        <p:spPr>
          <a:xfrm rot="5400000">
            <a:off x="4858090" y="4613880"/>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60A0306A-416D-4F06-B4A3-34CB083A2EED}"/>
              </a:ext>
            </a:extLst>
          </p:cNvPr>
          <p:cNvPicPr>
            <a:picLocks noChangeAspect="1"/>
          </p:cNvPicPr>
          <p:nvPr/>
        </p:nvPicPr>
        <p:blipFill>
          <a:blip r:embed="rId3"/>
          <a:stretch>
            <a:fillRect/>
          </a:stretch>
        </p:blipFill>
        <p:spPr>
          <a:xfrm>
            <a:off x="5774619" y="4257054"/>
            <a:ext cx="4509171" cy="1225813"/>
          </a:xfrm>
          <a:prstGeom prst="rect">
            <a:avLst/>
          </a:prstGeom>
        </p:spPr>
      </p:pic>
      <p:sp>
        <p:nvSpPr>
          <p:cNvPr id="36" name="正方形/長方形 35">
            <a:extLst>
              <a:ext uri="{FF2B5EF4-FFF2-40B4-BE49-F238E27FC236}">
                <a16:creationId xmlns:a16="http://schemas.microsoft.com/office/drawing/2014/main" id="{D7439D84-3ABA-4B10-A417-08BF7C10F5E4}"/>
              </a:ext>
            </a:extLst>
          </p:cNvPr>
          <p:cNvSpPr/>
          <p:nvPr/>
        </p:nvSpPr>
        <p:spPr>
          <a:xfrm>
            <a:off x="6176107" y="4380358"/>
            <a:ext cx="1345921" cy="30270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E1744518-99F3-4699-9446-8CF237DFE456}"/>
              </a:ext>
            </a:extLst>
          </p:cNvPr>
          <p:cNvSpPr/>
          <p:nvPr/>
        </p:nvSpPr>
        <p:spPr>
          <a:xfrm>
            <a:off x="6176006" y="4806362"/>
            <a:ext cx="414648" cy="30270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FF2F8DBE-A96F-400D-A6CC-F99F6E284B17}"/>
              </a:ext>
            </a:extLst>
          </p:cNvPr>
          <p:cNvPicPr>
            <a:picLocks noChangeAspect="1"/>
          </p:cNvPicPr>
          <p:nvPr/>
        </p:nvPicPr>
        <p:blipFill>
          <a:blip r:embed="rId4"/>
          <a:stretch>
            <a:fillRect/>
          </a:stretch>
        </p:blipFill>
        <p:spPr>
          <a:xfrm>
            <a:off x="5778196" y="5945290"/>
            <a:ext cx="4523550" cy="1285465"/>
          </a:xfrm>
          <a:prstGeom prst="rect">
            <a:avLst/>
          </a:prstGeom>
        </p:spPr>
      </p:pic>
      <p:sp>
        <p:nvSpPr>
          <p:cNvPr id="59" name="正方形/長方形 58">
            <a:extLst>
              <a:ext uri="{FF2B5EF4-FFF2-40B4-BE49-F238E27FC236}">
                <a16:creationId xmlns:a16="http://schemas.microsoft.com/office/drawing/2014/main" id="{816129D6-618D-4713-A817-51AF11726CE2}"/>
              </a:ext>
            </a:extLst>
          </p:cNvPr>
          <p:cNvSpPr/>
          <p:nvPr/>
        </p:nvSpPr>
        <p:spPr>
          <a:xfrm>
            <a:off x="6179583" y="6117314"/>
            <a:ext cx="986149" cy="30270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F0177E66-9D6D-46BC-A13C-DD0D2B9F0CFD}"/>
              </a:ext>
            </a:extLst>
          </p:cNvPr>
          <p:cNvSpPr/>
          <p:nvPr/>
        </p:nvSpPr>
        <p:spPr>
          <a:xfrm>
            <a:off x="6216394" y="6562400"/>
            <a:ext cx="114068" cy="26630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817AABE1-984D-45A8-A07A-55555A4CBE9A}"/>
              </a:ext>
            </a:extLst>
          </p:cNvPr>
          <p:cNvPicPr>
            <a:picLocks noChangeAspect="1"/>
          </p:cNvPicPr>
          <p:nvPr/>
        </p:nvPicPr>
        <p:blipFill>
          <a:blip r:embed="rId5"/>
          <a:stretch>
            <a:fillRect/>
          </a:stretch>
        </p:blipFill>
        <p:spPr>
          <a:xfrm>
            <a:off x="612527" y="6059861"/>
            <a:ext cx="4519774" cy="1194992"/>
          </a:xfrm>
          <a:prstGeom prst="rect">
            <a:avLst/>
          </a:prstGeom>
        </p:spPr>
      </p:pic>
      <p:sp>
        <p:nvSpPr>
          <p:cNvPr id="61" name="正方形/長方形 60">
            <a:extLst>
              <a:ext uri="{FF2B5EF4-FFF2-40B4-BE49-F238E27FC236}">
                <a16:creationId xmlns:a16="http://schemas.microsoft.com/office/drawing/2014/main" id="{CD376999-CC3C-4F80-A8FC-9D4D9E354CAB}"/>
              </a:ext>
            </a:extLst>
          </p:cNvPr>
          <p:cNvSpPr/>
          <p:nvPr/>
        </p:nvSpPr>
        <p:spPr>
          <a:xfrm>
            <a:off x="1028643" y="6201240"/>
            <a:ext cx="307788" cy="265739"/>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a:extLst>
              <a:ext uri="{FF2B5EF4-FFF2-40B4-BE49-F238E27FC236}">
                <a16:creationId xmlns:a16="http://schemas.microsoft.com/office/drawing/2014/main" id="{2928FF1B-A57B-4A4D-B48D-F370647D2F04}"/>
              </a:ext>
            </a:extLst>
          </p:cNvPr>
          <p:cNvSpPr/>
          <p:nvPr/>
        </p:nvSpPr>
        <p:spPr>
          <a:xfrm>
            <a:off x="1026932" y="6629765"/>
            <a:ext cx="36000" cy="24369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B7479D49-435F-443E-89CF-3CE0F027319A}"/>
              </a:ext>
            </a:extLst>
          </p:cNvPr>
          <p:cNvPicPr>
            <a:picLocks noChangeAspect="1"/>
          </p:cNvPicPr>
          <p:nvPr/>
        </p:nvPicPr>
        <p:blipFill>
          <a:blip r:embed="rId6"/>
          <a:stretch>
            <a:fillRect/>
          </a:stretch>
        </p:blipFill>
        <p:spPr>
          <a:xfrm>
            <a:off x="566087" y="4266459"/>
            <a:ext cx="4519775" cy="1220398"/>
          </a:xfrm>
          <a:prstGeom prst="rect">
            <a:avLst/>
          </a:prstGeom>
        </p:spPr>
      </p:pic>
      <p:sp>
        <p:nvSpPr>
          <p:cNvPr id="52" name="正方形/長方形 51">
            <a:extLst>
              <a:ext uri="{FF2B5EF4-FFF2-40B4-BE49-F238E27FC236}">
                <a16:creationId xmlns:a16="http://schemas.microsoft.com/office/drawing/2014/main" id="{7E08D8CD-3E36-478F-A0DC-90092F5C7575}"/>
              </a:ext>
            </a:extLst>
          </p:cNvPr>
          <p:cNvSpPr/>
          <p:nvPr/>
        </p:nvSpPr>
        <p:spPr>
          <a:xfrm>
            <a:off x="975672" y="4435509"/>
            <a:ext cx="264044" cy="24622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3557DC9D-BB10-46E6-BC6C-450DE6CE055C}"/>
              </a:ext>
            </a:extLst>
          </p:cNvPr>
          <p:cNvSpPr/>
          <p:nvPr/>
        </p:nvSpPr>
        <p:spPr>
          <a:xfrm>
            <a:off x="971246" y="4850403"/>
            <a:ext cx="198130" cy="24622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EB717CBA-90D4-4E49-A060-4A6228A860DD}"/>
              </a:ext>
            </a:extLst>
          </p:cNvPr>
          <p:cNvSpPr txBox="1"/>
          <p:nvPr/>
        </p:nvSpPr>
        <p:spPr>
          <a:xfrm>
            <a:off x="156102" y="1528764"/>
            <a:ext cx="5935449" cy="292388"/>
          </a:xfrm>
          <a:prstGeom prst="rect">
            <a:avLst/>
          </a:prstGeom>
          <a:noFill/>
        </p:spPr>
        <p:txBody>
          <a:bodyPr wrap="square" rtlCol="0">
            <a:spAutoFit/>
          </a:bodyPr>
          <a:lstStyle/>
          <a:p>
            <a:r>
              <a:rPr kumimoji="1" lang="ja-JP" altLang="en-US" sz="1300" b="1" dirty="0">
                <a:latin typeface="BIZ UDPゴシック" panose="020B0400000000000000" pitchFamily="50" charset="-128"/>
                <a:ea typeface="BIZ UDPゴシック" panose="020B0400000000000000" pitchFamily="50" charset="-128"/>
              </a:rPr>
              <a:t>○ エンゲージメントが低い背景としては、以下の要因が考えられる。</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2" name="スライド番号プレースホルダー 2">
            <a:extLst>
              <a:ext uri="{FF2B5EF4-FFF2-40B4-BE49-F238E27FC236}">
                <a16:creationId xmlns:a16="http://schemas.microsoft.com/office/drawing/2014/main" id="{E04F6270-45A8-476F-BD14-5DA19DF44B59}"/>
              </a:ext>
            </a:extLst>
          </p:cNvPr>
          <p:cNvSpPr>
            <a:spLocks noGrp="1"/>
          </p:cNvSpPr>
          <p:nvPr>
            <p:ph type="sldNum" sz="quarter" idx="12"/>
          </p:nvPr>
        </p:nvSpPr>
        <p:spPr>
          <a:xfrm>
            <a:off x="10266001" y="7230755"/>
            <a:ext cx="387103" cy="268214"/>
          </a:xfrm>
        </p:spPr>
        <p:txBody>
          <a:bodyPr/>
          <a:lstStyle/>
          <a:p>
            <a:r>
              <a:rPr kumimoji="1" lang="ja-JP" altLang="en-US" b="1" dirty="0">
                <a:latin typeface="BIZ UDPゴシック" panose="020B0400000000000000" pitchFamily="50" charset="-128"/>
                <a:ea typeface="BIZ UDPゴシック" panose="020B0400000000000000" pitchFamily="50" charset="-128"/>
              </a:rPr>
              <a:t>９</a:t>
            </a:r>
          </a:p>
        </p:txBody>
      </p:sp>
      <p:sp>
        <p:nvSpPr>
          <p:cNvPr id="43" name="二等辺三角形 42">
            <a:extLst>
              <a:ext uri="{FF2B5EF4-FFF2-40B4-BE49-F238E27FC236}">
                <a16:creationId xmlns:a16="http://schemas.microsoft.com/office/drawing/2014/main" id="{A4EF6100-3B90-4361-AA3C-CA74335D3D8C}"/>
              </a:ext>
            </a:extLst>
          </p:cNvPr>
          <p:cNvSpPr/>
          <p:nvPr/>
        </p:nvSpPr>
        <p:spPr>
          <a:xfrm rot="5400000">
            <a:off x="4852227" y="6556704"/>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0144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910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9E74BD07-7E54-4FF7-BEBA-A980E4ACA7AD}"/>
              </a:ext>
            </a:extLst>
          </p:cNvPr>
          <p:cNvSpPr/>
          <p:nvPr/>
        </p:nvSpPr>
        <p:spPr>
          <a:xfrm rot="10800000" flipV="1">
            <a:off x="199548" y="477301"/>
            <a:ext cx="10246159" cy="55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人材育成の基盤となる環境を整えるとともに、研修など様々な手法により職員の着実な成長に向けた取組みを進めることで、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職員の学びへの意欲を高め、さらなる成長へとつなげていく人材育成の好循環を生み出す。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D8A80739-B16D-49ED-9735-BC532F5BA5D6}"/>
              </a:ext>
            </a:extLst>
          </p:cNvPr>
          <p:cNvGrpSpPr/>
          <p:nvPr/>
        </p:nvGrpSpPr>
        <p:grpSpPr>
          <a:xfrm>
            <a:off x="339484" y="4787207"/>
            <a:ext cx="10032497" cy="2573507"/>
            <a:chOff x="330077" y="1316683"/>
            <a:chExt cx="10032497" cy="2400404"/>
          </a:xfrm>
        </p:grpSpPr>
        <p:grpSp>
          <p:nvGrpSpPr>
            <p:cNvPr id="7" name="グループ化 6">
              <a:extLst>
                <a:ext uri="{FF2B5EF4-FFF2-40B4-BE49-F238E27FC236}">
                  <a16:creationId xmlns:a16="http://schemas.microsoft.com/office/drawing/2014/main" id="{4170355E-7879-4595-AAC1-1A3D852EE664}"/>
                </a:ext>
              </a:extLst>
            </p:cNvPr>
            <p:cNvGrpSpPr/>
            <p:nvPr/>
          </p:nvGrpSpPr>
          <p:grpSpPr>
            <a:xfrm>
              <a:off x="330917" y="1530239"/>
              <a:ext cx="10031657" cy="2186848"/>
              <a:chOff x="244911" y="887025"/>
              <a:chExt cx="10057532" cy="2081307"/>
            </a:xfrm>
          </p:grpSpPr>
          <p:sp>
            <p:nvSpPr>
              <p:cNvPr id="4" name="正方形/長方形 3">
                <a:extLst>
                  <a:ext uri="{FF2B5EF4-FFF2-40B4-BE49-F238E27FC236}">
                    <a16:creationId xmlns:a16="http://schemas.microsoft.com/office/drawing/2014/main" id="{F3A082AD-C09F-4D27-A464-E338ED6CDEE1}"/>
                  </a:ext>
                </a:extLst>
              </p:cNvPr>
              <p:cNvSpPr/>
              <p:nvPr/>
            </p:nvSpPr>
            <p:spPr>
              <a:xfrm>
                <a:off x="244911" y="887025"/>
                <a:ext cx="10057532" cy="208130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29871FA3-8CFA-47CE-A7E0-DCF1CB11B614}"/>
                  </a:ext>
                </a:extLst>
              </p:cNvPr>
              <p:cNvGrpSpPr/>
              <p:nvPr/>
            </p:nvGrpSpPr>
            <p:grpSpPr>
              <a:xfrm>
                <a:off x="299747" y="959592"/>
                <a:ext cx="9916319" cy="619506"/>
                <a:chOff x="228929" y="3849295"/>
                <a:chExt cx="5185772" cy="730583"/>
              </a:xfrm>
            </p:grpSpPr>
            <p:sp>
              <p:nvSpPr>
                <p:cNvPr id="22" name="正方形/長方形 21">
                  <a:extLst>
                    <a:ext uri="{FF2B5EF4-FFF2-40B4-BE49-F238E27FC236}">
                      <a16:creationId xmlns:a16="http://schemas.microsoft.com/office/drawing/2014/main" id="{6FEBDB10-8134-40E4-AB88-155009EE9283}"/>
                    </a:ext>
                  </a:extLst>
                </p:cNvPr>
                <p:cNvSpPr/>
                <p:nvPr/>
              </p:nvSpPr>
              <p:spPr>
                <a:xfrm>
                  <a:off x="228929" y="3849295"/>
                  <a:ext cx="287787" cy="730573"/>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その１</a:t>
                  </a:r>
                </a:p>
              </p:txBody>
            </p:sp>
            <p:sp>
              <p:nvSpPr>
                <p:cNvPr id="23" name="正方形/長方形 22">
                  <a:extLst>
                    <a:ext uri="{FF2B5EF4-FFF2-40B4-BE49-F238E27FC236}">
                      <a16:creationId xmlns:a16="http://schemas.microsoft.com/office/drawing/2014/main" id="{3B107740-6580-4CCB-AFE4-7569FF428C4B}"/>
                    </a:ext>
                  </a:extLst>
                </p:cNvPr>
                <p:cNvSpPr/>
                <p:nvPr/>
              </p:nvSpPr>
              <p:spPr>
                <a:xfrm>
                  <a:off x="516715" y="3849308"/>
                  <a:ext cx="1390767" cy="730570"/>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職階等に応じた能力・スキルの</a:t>
                  </a:r>
                  <a:endParaRPr kumimoji="0" lang="en-US" altLang="ja-JP"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確実</a:t>
                  </a:r>
                  <a:r>
                    <a:rPr kumimoji="0" lang="ja-JP" altLang="en-US" sz="13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な習得</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DE688D3-A248-44D5-93D0-9ECE042EDF0E}"/>
                    </a:ext>
                  </a:extLst>
                </p:cNvPr>
                <p:cNvSpPr/>
                <p:nvPr/>
              </p:nvSpPr>
              <p:spPr>
                <a:xfrm>
                  <a:off x="1907482" y="3849302"/>
                  <a:ext cx="3507219" cy="730573"/>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「各職に期待する役割」の実現や「職階等に応じた能力・スキル」</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の確実な習得に向けた、</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庁内外での職員研修</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OJT</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Off-JT</a:t>
                  </a:r>
                  <a:r>
                    <a:rPr kumimoji="1" lang="ja-JP" altLang="en-US" sz="1100" dirty="0">
                      <a:solidFill>
                        <a:schemeClr val="tx1"/>
                      </a:solidFill>
                      <a:latin typeface="BIZ UDPゴシック" panose="020B0400000000000000" pitchFamily="50" charset="-128"/>
                      <a:ea typeface="BIZ UDPゴシック" panose="020B0400000000000000" pitchFamily="50" charset="-128"/>
                    </a:rPr>
                    <a:t>、自主研修）</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の充実・強化に取り組む。</a:t>
                  </a:r>
                  <a:endParaRPr kumimoji="0" lang="ja-JP" altLang="ja-JP" sz="13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AC925892-E967-4D01-91DB-3E08AC4A7655}"/>
                  </a:ext>
                </a:extLst>
              </p:cNvPr>
              <p:cNvGrpSpPr/>
              <p:nvPr/>
            </p:nvGrpSpPr>
            <p:grpSpPr>
              <a:xfrm>
                <a:off x="299747" y="1615869"/>
                <a:ext cx="9916319" cy="619501"/>
                <a:chOff x="228929" y="4014840"/>
                <a:chExt cx="5185772" cy="730581"/>
              </a:xfrm>
            </p:grpSpPr>
            <p:sp>
              <p:nvSpPr>
                <p:cNvPr id="26" name="正方形/長方形 25">
                  <a:extLst>
                    <a:ext uri="{FF2B5EF4-FFF2-40B4-BE49-F238E27FC236}">
                      <a16:creationId xmlns:a16="http://schemas.microsoft.com/office/drawing/2014/main" id="{49CA203B-1265-4DE5-A33C-0393A5F4083B}"/>
                    </a:ext>
                  </a:extLst>
                </p:cNvPr>
                <p:cNvSpPr/>
                <p:nvPr/>
              </p:nvSpPr>
              <p:spPr>
                <a:xfrm>
                  <a:off x="228929" y="4014840"/>
                  <a:ext cx="287789" cy="730572"/>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その２</a:t>
                  </a:r>
                </a:p>
              </p:txBody>
            </p:sp>
            <p:sp>
              <p:nvSpPr>
                <p:cNvPr id="27" name="正方形/長方形 26">
                  <a:extLst>
                    <a:ext uri="{FF2B5EF4-FFF2-40B4-BE49-F238E27FC236}">
                      <a16:creationId xmlns:a16="http://schemas.microsoft.com/office/drawing/2014/main" id="{DCF3644C-6E36-41AA-B13F-CADED664B586}"/>
                    </a:ext>
                  </a:extLst>
                </p:cNvPr>
                <p:cNvSpPr/>
                <p:nvPr/>
              </p:nvSpPr>
              <p:spPr>
                <a:xfrm>
                  <a:off x="516717" y="4014849"/>
                  <a:ext cx="1390765" cy="730572"/>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人事制度全般を通じた人材育成</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21969B94-E070-4061-9888-71B5769FADCF}"/>
                    </a:ext>
                  </a:extLst>
                </p:cNvPr>
                <p:cNvSpPr/>
                <p:nvPr/>
              </p:nvSpPr>
              <p:spPr>
                <a:xfrm>
                  <a:off x="1907482" y="4014840"/>
                  <a:ext cx="3507219" cy="730575"/>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latin typeface="BIZ UDPゴシック" panose="020B0400000000000000" pitchFamily="50" charset="-128"/>
                      <a:ea typeface="BIZ UDPゴシック" panose="020B0400000000000000" pitchFamily="50" charset="-128"/>
                    </a:rPr>
                    <a:t>職員の経歴の多様化や大きく変化した職員構成等を踏まえ、昇任管理のあり方の検討や  異動年限等の見直しなど、人事制度全般を通じた人材育成に向けた取組みを進める</a:t>
                  </a:r>
                  <a:r>
                    <a:rPr kumimoji="0" lang="ja-JP" altLang="en-US" sz="130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p:txBody>
            </p:sp>
          </p:grpSp>
          <p:grpSp>
            <p:nvGrpSpPr>
              <p:cNvPr id="29" name="グループ化 28">
                <a:extLst>
                  <a:ext uri="{FF2B5EF4-FFF2-40B4-BE49-F238E27FC236}">
                    <a16:creationId xmlns:a16="http://schemas.microsoft.com/office/drawing/2014/main" id="{7918B928-D714-4CA3-863D-49EBD515A970}"/>
                  </a:ext>
                </a:extLst>
              </p:cNvPr>
              <p:cNvGrpSpPr/>
              <p:nvPr/>
            </p:nvGrpSpPr>
            <p:grpSpPr>
              <a:xfrm>
                <a:off x="299747" y="2275193"/>
                <a:ext cx="9923191" cy="619506"/>
                <a:chOff x="228929" y="4183927"/>
                <a:chExt cx="5189366" cy="730580"/>
              </a:xfrm>
            </p:grpSpPr>
            <p:sp>
              <p:nvSpPr>
                <p:cNvPr id="30" name="正方形/長方形 29">
                  <a:extLst>
                    <a:ext uri="{FF2B5EF4-FFF2-40B4-BE49-F238E27FC236}">
                      <a16:creationId xmlns:a16="http://schemas.microsoft.com/office/drawing/2014/main" id="{BF89D7CD-C1CB-48A0-AF1C-2199B37CCEDC}"/>
                    </a:ext>
                  </a:extLst>
                </p:cNvPr>
                <p:cNvSpPr/>
                <p:nvPr/>
              </p:nvSpPr>
              <p:spPr>
                <a:xfrm>
                  <a:off x="228929" y="4183927"/>
                  <a:ext cx="287789" cy="730575"/>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その３</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027A9E0-E911-426E-9F68-C481D16BBD6A}"/>
                    </a:ext>
                  </a:extLst>
                </p:cNvPr>
                <p:cNvSpPr/>
                <p:nvPr/>
              </p:nvSpPr>
              <p:spPr>
                <a:xfrm>
                  <a:off x="516718" y="4183933"/>
                  <a:ext cx="1390764" cy="73057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13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人材育成の基盤となる環境の確保</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CEA8191A-5047-4512-9A04-90D48755F3FA}"/>
                    </a:ext>
                  </a:extLst>
                </p:cNvPr>
                <p:cNvSpPr/>
                <p:nvPr/>
              </p:nvSpPr>
              <p:spPr>
                <a:xfrm>
                  <a:off x="1907482" y="4183938"/>
                  <a:ext cx="3510813" cy="730569"/>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業務効率化</a:t>
                  </a: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OJT</a:t>
                  </a: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の負担軽減等により「人材育成に投資可能な時間を創出」</a:t>
                  </a:r>
                  <a:r>
                    <a:rPr lang="ja-JP" altLang="en-US" sz="13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ことで、</a:t>
                  </a:r>
                  <a:endParaRPr lang="en-US"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人材育成や行政サービスの向上等に資する好循環を生み出すとともに、職員の業務負担や</a:t>
                  </a:r>
                  <a:endParaRPr lang="en-US"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ストレスの軽減を図り、エンゲージメント向上をめざす。</a:t>
                  </a:r>
                  <a:endParaRPr kumimoji="0" lang="ja-JP" altLang="ja-JP" sz="13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sp>
          <p:nvSpPr>
            <p:cNvPr id="111" name="正方形/長方形 110">
              <a:extLst>
                <a:ext uri="{FF2B5EF4-FFF2-40B4-BE49-F238E27FC236}">
                  <a16:creationId xmlns:a16="http://schemas.microsoft.com/office/drawing/2014/main" id="{45C47FBA-3206-4FB4-BBB4-EB46929E299B}"/>
                </a:ext>
              </a:extLst>
            </p:cNvPr>
            <p:cNvSpPr/>
            <p:nvPr/>
          </p:nvSpPr>
          <p:spPr>
            <a:xfrm rot="10800000" flipV="1">
              <a:off x="330077" y="1316683"/>
              <a:ext cx="10031657" cy="254973"/>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人材育成の方向性</a:t>
              </a:r>
            </a:p>
          </p:txBody>
        </p:sp>
      </p:grpSp>
      <p:sp>
        <p:nvSpPr>
          <p:cNvPr id="86" name="スライド番号プレースホルダー 2">
            <a:extLst>
              <a:ext uri="{FF2B5EF4-FFF2-40B4-BE49-F238E27FC236}">
                <a16:creationId xmlns:a16="http://schemas.microsoft.com/office/drawing/2014/main" id="{294A1535-608F-47EB-B177-52C78A66917F}"/>
              </a:ext>
            </a:extLst>
          </p:cNvPr>
          <p:cNvSpPr>
            <a:spLocks noGrp="1"/>
          </p:cNvSpPr>
          <p:nvPr>
            <p:ph type="sldNum" sz="quarter" idx="12"/>
          </p:nvPr>
        </p:nvSpPr>
        <p:spPr>
          <a:xfrm>
            <a:off x="10253135" y="7254842"/>
            <a:ext cx="430857" cy="278906"/>
          </a:xfrm>
        </p:spPr>
        <p:txBody>
          <a:bodyPr/>
          <a:lstStyle/>
          <a:p>
            <a:r>
              <a:rPr kumimoji="1" lang="en-US" altLang="ja-JP" b="1" dirty="0">
                <a:latin typeface="BIZ UDPゴシック" panose="020B0400000000000000" pitchFamily="50" charset="-128"/>
                <a:ea typeface="BIZ UDPゴシック" panose="020B0400000000000000" pitchFamily="50" charset="-128"/>
              </a:rPr>
              <a:t>10</a:t>
            </a:r>
            <a:endParaRPr kumimoji="1" lang="ja-JP" altLang="en-US" b="1" dirty="0">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A10F0588-137F-49AB-8EF0-1462555120FE}"/>
              </a:ext>
            </a:extLst>
          </p:cNvPr>
          <p:cNvSpPr/>
          <p:nvPr/>
        </p:nvSpPr>
        <p:spPr>
          <a:xfrm rot="10800000" flipV="1">
            <a:off x="199548" y="4376926"/>
            <a:ext cx="10246159" cy="298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spcBef>
                <a:spcPts val="60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ja-JP" sz="1400" dirty="0">
                <a:solidFill>
                  <a:schemeClr val="tx1"/>
                </a:solidFill>
                <a:effectLst/>
                <a:ea typeface="BIZ UDPゴシック" panose="020B0400000000000000" pitchFamily="50" charset="-128"/>
                <a:cs typeface="Times New Roman" panose="02020603050405020304" pitchFamily="18" charset="0"/>
              </a:rPr>
              <a:t>さまざまな行政需要に的確に対応できる体制を構築するため、</a:t>
            </a:r>
            <a:r>
              <a:rPr lang="ja-JP" altLang="en-US" sz="1400" dirty="0">
                <a:solidFill>
                  <a:schemeClr val="tx1"/>
                </a:solidFill>
                <a:ea typeface="BIZ UDPゴシック" panose="020B0400000000000000" pitchFamily="50" charset="-128"/>
                <a:cs typeface="Times New Roman" panose="02020603050405020304" pitchFamily="18" charset="0"/>
              </a:rPr>
              <a:t>次の「</a:t>
            </a:r>
            <a:r>
              <a:rPr lang="ja-JP" altLang="ja-JP" sz="1400" dirty="0">
                <a:solidFill>
                  <a:schemeClr val="tx1"/>
                </a:solidFill>
                <a:effectLst/>
                <a:ea typeface="BIZ UDPゴシック" panose="020B0400000000000000" pitchFamily="50" charset="-128"/>
                <a:cs typeface="Times New Roman" panose="02020603050405020304" pitchFamily="18" charset="0"/>
              </a:rPr>
              <a:t>３つの柱</a:t>
            </a:r>
            <a:r>
              <a:rPr lang="ja-JP" altLang="en-US" sz="1400" dirty="0">
                <a:solidFill>
                  <a:schemeClr val="tx1"/>
                </a:solidFill>
                <a:effectLst/>
                <a:ea typeface="BIZ UDPゴシック" panose="020B0400000000000000" pitchFamily="50" charset="-128"/>
                <a:cs typeface="Times New Roman" panose="02020603050405020304" pitchFamily="18" charset="0"/>
              </a:rPr>
              <a:t>」</a:t>
            </a:r>
            <a:r>
              <a:rPr lang="ja-JP" altLang="ja-JP" sz="1400" dirty="0">
                <a:solidFill>
                  <a:schemeClr val="tx1"/>
                </a:solidFill>
                <a:effectLst/>
                <a:ea typeface="BIZ UDPゴシック" panose="020B0400000000000000" pitchFamily="50" charset="-128"/>
                <a:cs typeface="Times New Roman" panose="02020603050405020304" pitchFamily="18" charset="0"/>
              </a:rPr>
              <a:t>を軸に、人材育成の強化を図っていく。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4AAA1410-9241-4434-85A3-02929A848593}"/>
              </a:ext>
            </a:extLst>
          </p:cNvPr>
          <p:cNvGrpSpPr/>
          <p:nvPr/>
        </p:nvGrpSpPr>
        <p:grpSpPr>
          <a:xfrm>
            <a:off x="637551" y="1212056"/>
            <a:ext cx="9435521" cy="2856414"/>
            <a:chOff x="794759" y="4140668"/>
            <a:chExt cx="9435521" cy="3394499"/>
          </a:xfrm>
        </p:grpSpPr>
        <p:grpSp>
          <p:nvGrpSpPr>
            <p:cNvPr id="59" name="グループ化 58">
              <a:extLst>
                <a:ext uri="{FF2B5EF4-FFF2-40B4-BE49-F238E27FC236}">
                  <a16:creationId xmlns:a16="http://schemas.microsoft.com/office/drawing/2014/main" id="{B1186C88-7572-4EDD-A76B-33C454309ABD}"/>
                </a:ext>
              </a:extLst>
            </p:cNvPr>
            <p:cNvGrpSpPr/>
            <p:nvPr/>
          </p:nvGrpSpPr>
          <p:grpSpPr>
            <a:xfrm>
              <a:off x="794759" y="4140668"/>
              <a:ext cx="9435521" cy="3053126"/>
              <a:chOff x="794759" y="4140668"/>
              <a:chExt cx="9435521" cy="3053126"/>
            </a:xfrm>
          </p:grpSpPr>
          <p:grpSp>
            <p:nvGrpSpPr>
              <p:cNvPr id="70" name="グループ化 69">
                <a:extLst>
                  <a:ext uri="{FF2B5EF4-FFF2-40B4-BE49-F238E27FC236}">
                    <a16:creationId xmlns:a16="http://schemas.microsoft.com/office/drawing/2014/main" id="{C724B021-3954-4F15-A76C-9FA57C5203B0}"/>
                  </a:ext>
                </a:extLst>
              </p:cNvPr>
              <p:cNvGrpSpPr/>
              <p:nvPr/>
            </p:nvGrpSpPr>
            <p:grpSpPr>
              <a:xfrm>
                <a:off x="794759" y="4140668"/>
                <a:ext cx="9435521" cy="3053126"/>
                <a:chOff x="794759" y="4140668"/>
                <a:chExt cx="9435521" cy="3053126"/>
              </a:xfrm>
            </p:grpSpPr>
            <p:grpSp>
              <p:nvGrpSpPr>
                <p:cNvPr id="75" name="グループ化 74">
                  <a:extLst>
                    <a:ext uri="{FF2B5EF4-FFF2-40B4-BE49-F238E27FC236}">
                      <a16:creationId xmlns:a16="http://schemas.microsoft.com/office/drawing/2014/main" id="{5A4FBE1E-29D4-4418-8C57-0EDDA997979D}"/>
                    </a:ext>
                  </a:extLst>
                </p:cNvPr>
                <p:cNvGrpSpPr/>
                <p:nvPr/>
              </p:nvGrpSpPr>
              <p:grpSpPr>
                <a:xfrm>
                  <a:off x="794759" y="4140668"/>
                  <a:ext cx="9435521" cy="3053126"/>
                  <a:chOff x="828350" y="3104525"/>
                  <a:chExt cx="8976387" cy="4224697"/>
                </a:xfrm>
              </p:grpSpPr>
              <p:grpSp>
                <p:nvGrpSpPr>
                  <p:cNvPr id="77" name="グループ化 76">
                    <a:extLst>
                      <a:ext uri="{FF2B5EF4-FFF2-40B4-BE49-F238E27FC236}">
                        <a16:creationId xmlns:a16="http://schemas.microsoft.com/office/drawing/2014/main" id="{DC60F1DA-5E24-4447-ACE2-6C38DC923034}"/>
                      </a:ext>
                    </a:extLst>
                  </p:cNvPr>
                  <p:cNvGrpSpPr/>
                  <p:nvPr/>
                </p:nvGrpSpPr>
                <p:grpSpPr>
                  <a:xfrm>
                    <a:off x="934040" y="3985233"/>
                    <a:ext cx="3259202" cy="2505908"/>
                    <a:chOff x="1262978" y="3509321"/>
                    <a:chExt cx="3259202" cy="2505908"/>
                  </a:xfrm>
                </p:grpSpPr>
                <p:sp>
                  <p:nvSpPr>
                    <p:cNvPr id="99" name="四角形: 角を丸くする 98">
                      <a:extLst>
                        <a:ext uri="{FF2B5EF4-FFF2-40B4-BE49-F238E27FC236}">
                          <a16:creationId xmlns:a16="http://schemas.microsoft.com/office/drawing/2014/main" id="{4956AFEC-56BE-4AB9-AF07-DC74781A5867}"/>
                        </a:ext>
                      </a:extLst>
                    </p:cNvPr>
                    <p:cNvSpPr/>
                    <p:nvPr/>
                  </p:nvSpPr>
                  <p:spPr>
                    <a:xfrm>
                      <a:off x="1262978" y="3536286"/>
                      <a:ext cx="3259202" cy="2478943"/>
                    </a:xfrm>
                    <a:prstGeom prst="roundRect">
                      <a:avLst>
                        <a:gd name="adj" fmla="val 1769"/>
                      </a:avLst>
                    </a:prstGeom>
                    <a:solidFill>
                      <a:srgbClr val="CCECFF"/>
                    </a:solidFill>
                    <a:ln w="12700">
                      <a:solidFill>
                        <a:srgbClr val="005A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96" dirty="0"/>
                    </a:p>
                  </p:txBody>
                </p:sp>
                <p:sp>
                  <p:nvSpPr>
                    <p:cNvPr id="100" name="正方形/長方形 99">
                      <a:extLst>
                        <a:ext uri="{FF2B5EF4-FFF2-40B4-BE49-F238E27FC236}">
                          <a16:creationId xmlns:a16="http://schemas.microsoft.com/office/drawing/2014/main" id="{A17CBE09-0A50-4CEA-8351-1EA9D9067384}"/>
                        </a:ext>
                      </a:extLst>
                    </p:cNvPr>
                    <p:cNvSpPr/>
                    <p:nvPr/>
                  </p:nvSpPr>
                  <p:spPr>
                    <a:xfrm>
                      <a:off x="1262978" y="3509321"/>
                      <a:ext cx="3258937" cy="426817"/>
                    </a:xfrm>
                    <a:prstGeom prst="rect">
                      <a:avLst/>
                    </a:prstGeom>
                    <a:solidFill>
                      <a:schemeClr val="bg1"/>
                    </a:solidFill>
                    <a:ln>
                      <a:solidFill>
                        <a:srgbClr val="005A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１．職階等に応じた能力・スキルの確実な習得</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8" name="グループ化 77">
                    <a:extLst>
                      <a:ext uri="{FF2B5EF4-FFF2-40B4-BE49-F238E27FC236}">
                        <a16:creationId xmlns:a16="http://schemas.microsoft.com/office/drawing/2014/main" id="{DFD73ABC-0943-4CFC-9C6F-BCB490650F83}"/>
                      </a:ext>
                    </a:extLst>
                  </p:cNvPr>
                  <p:cNvGrpSpPr/>
                  <p:nvPr/>
                </p:nvGrpSpPr>
                <p:grpSpPr>
                  <a:xfrm>
                    <a:off x="828350" y="3104525"/>
                    <a:ext cx="8976387" cy="3249011"/>
                    <a:chOff x="1061050" y="2280491"/>
                    <a:chExt cx="8976387" cy="3567012"/>
                  </a:xfrm>
                </p:grpSpPr>
                <p:grpSp>
                  <p:nvGrpSpPr>
                    <p:cNvPr id="95" name="グループ化 94">
                      <a:extLst>
                        <a:ext uri="{FF2B5EF4-FFF2-40B4-BE49-F238E27FC236}">
                          <a16:creationId xmlns:a16="http://schemas.microsoft.com/office/drawing/2014/main" id="{1F0D8C2A-3563-4D0F-BF6C-0E2C204EA70A}"/>
                        </a:ext>
                      </a:extLst>
                    </p:cNvPr>
                    <p:cNvGrpSpPr/>
                    <p:nvPr/>
                  </p:nvGrpSpPr>
                  <p:grpSpPr>
                    <a:xfrm>
                      <a:off x="5084700" y="4081223"/>
                      <a:ext cx="1310931" cy="1766280"/>
                      <a:chOff x="5084700" y="4081223"/>
                      <a:chExt cx="1310931" cy="1766280"/>
                    </a:xfrm>
                    <a:noFill/>
                  </p:grpSpPr>
                  <p:sp>
                    <p:nvSpPr>
                      <p:cNvPr id="97" name="楕円 96">
                        <a:extLst>
                          <a:ext uri="{FF2B5EF4-FFF2-40B4-BE49-F238E27FC236}">
                            <a16:creationId xmlns:a16="http://schemas.microsoft.com/office/drawing/2014/main" id="{763E619D-8E99-4B4B-8942-96AFD3D6FE3B}"/>
                          </a:ext>
                        </a:extLst>
                      </p:cNvPr>
                      <p:cNvSpPr/>
                      <p:nvPr/>
                    </p:nvSpPr>
                    <p:spPr>
                      <a:xfrm>
                        <a:off x="5084700" y="4081223"/>
                        <a:ext cx="1180862" cy="1766280"/>
                      </a:xfrm>
                      <a:prstGeom prst="ellipse">
                        <a:avLst/>
                      </a:prstGeom>
                      <a:grpFill/>
                      <a:ln w="57150">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98" name="テキスト ボックス 97">
                        <a:extLst>
                          <a:ext uri="{FF2B5EF4-FFF2-40B4-BE49-F238E27FC236}">
                            <a16:creationId xmlns:a16="http://schemas.microsoft.com/office/drawing/2014/main" id="{C3AC4A41-DF8F-408E-884D-DC2C3DA48BE3}"/>
                          </a:ext>
                        </a:extLst>
                      </p:cNvPr>
                      <p:cNvSpPr txBox="1"/>
                      <p:nvPr/>
                    </p:nvSpPr>
                    <p:spPr>
                      <a:xfrm>
                        <a:off x="5133295" y="4601489"/>
                        <a:ext cx="1262336" cy="369330"/>
                      </a:xfrm>
                      <a:prstGeom prst="rect">
                        <a:avLst/>
                      </a:prstGeom>
                      <a:grpFill/>
                      <a:ln>
                        <a:noFill/>
                      </a:ln>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人材育成</a:t>
                        </a:r>
                      </a:p>
                    </p:txBody>
                  </p:sp>
                </p:grpSp>
                <p:sp>
                  <p:nvSpPr>
                    <p:cNvPr id="96" name="四角形: 角を丸くする 95">
                      <a:extLst>
                        <a:ext uri="{FF2B5EF4-FFF2-40B4-BE49-F238E27FC236}">
                          <a16:creationId xmlns:a16="http://schemas.microsoft.com/office/drawing/2014/main" id="{D6F62B1F-F65A-49BC-A0DC-3D63A139778C}"/>
                        </a:ext>
                      </a:extLst>
                    </p:cNvPr>
                    <p:cNvSpPr/>
                    <p:nvPr/>
                  </p:nvSpPr>
                  <p:spPr>
                    <a:xfrm>
                      <a:off x="1061050" y="2280491"/>
                      <a:ext cx="8976387" cy="498061"/>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54000" b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「各職に期待する役割」　・　「職階等に応じて必要な能力・スキル」</a:t>
                      </a:r>
                    </a:p>
                  </p:txBody>
                </p:sp>
              </p:grpSp>
              <p:grpSp>
                <p:nvGrpSpPr>
                  <p:cNvPr id="80" name="グループ化 79">
                    <a:extLst>
                      <a:ext uri="{FF2B5EF4-FFF2-40B4-BE49-F238E27FC236}">
                        <a16:creationId xmlns:a16="http://schemas.microsoft.com/office/drawing/2014/main" id="{CC032E1A-CCDC-4A84-A3CF-0809BF95323B}"/>
                      </a:ext>
                    </a:extLst>
                  </p:cNvPr>
                  <p:cNvGrpSpPr/>
                  <p:nvPr/>
                </p:nvGrpSpPr>
                <p:grpSpPr>
                  <a:xfrm>
                    <a:off x="6573434" y="3983182"/>
                    <a:ext cx="3097732" cy="2496239"/>
                    <a:chOff x="7320502" y="3499958"/>
                    <a:chExt cx="3097732" cy="2496239"/>
                  </a:xfrm>
                </p:grpSpPr>
                <p:sp>
                  <p:nvSpPr>
                    <p:cNvPr id="87" name="四角形: 角を丸くする 86">
                      <a:extLst>
                        <a:ext uri="{FF2B5EF4-FFF2-40B4-BE49-F238E27FC236}">
                          <a16:creationId xmlns:a16="http://schemas.microsoft.com/office/drawing/2014/main" id="{E6EFE17E-2E10-4230-8136-324A9BEA3798}"/>
                        </a:ext>
                      </a:extLst>
                    </p:cNvPr>
                    <p:cNvSpPr/>
                    <p:nvPr/>
                  </p:nvSpPr>
                  <p:spPr>
                    <a:xfrm>
                      <a:off x="7320502" y="3628159"/>
                      <a:ext cx="3097732" cy="2368038"/>
                    </a:xfrm>
                    <a:prstGeom prst="roundRect">
                      <a:avLst>
                        <a:gd name="adj" fmla="val 1316"/>
                      </a:avLst>
                    </a:prstGeom>
                    <a:solidFill>
                      <a:srgbClr val="CCECFF"/>
                    </a:solidFill>
                    <a:ln w="12700">
                      <a:solidFill>
                        <a:srgbClr val="005A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grpSp>
                  <p:nvGrpSpPr>
                    <p:cNvPr id="88" name="グループ化 87">
                      <a:extLst>
                        <a:ext uri="{FF2B5EF4-FFF2-40B4-BE49-F238E27FC236}">
                          <a16:creationId xmlns:a16="http://schemas.microsoft.com/office/drawing/2014/main" id="{CF223023-EEB4-41A5-8CEE-06844FB46F53}"/>
                        </a:ext>
                      </a:extLst>
                    </p:cNvPr>
                    <p:cNvGrpSpPr/>
                    <p:nvPr/>
                  </p:nvGrpSpPr>
                  <p:grpSpPr>
                    <a:xfrm>
                      <a:off x="7631068" y="4037291"/>
                      <a:ext cx="2586668" cy="1857809"/>
                      <a:chOff x="7029738" y="4084618"/>
                      <a:chExt cx="2586668" cy="1857809"/>
                    </a:xfrm>
                  </p:grpSpPr>
                  <p:sp>
                    <p:nvSpPr>
                      <p:cNvPr id="91" name="四角形: 角を丸くする 90">
                        <a:extLst>
                          <a:ext uri="{FF2B5EF4-FFF2-40B4-BE49-F238E27FC236}">
                            <a16:creationId xmlns:a16="http://schemas.microsoft.com/office/drawing/2014/main" id="{0CB6960F-023F-40CB-AD42-8D83C1B700B5}"/>
                          </a:ext>
                        </a:extLst>
                      </p:cNvPr>
                      <p:cNvSpPr/>
                      <p:nvPr/>
                    </p:nvSpPr>
                    <p:spPr>
                      <a:xfrm>
                        <a:off x="7036697" y="4577013"/>
                        <a:ext cx="2571382" cy="413292"/>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任　　　用</a:t>
                        </a:r>
                      </a:p>
                    </p:txBody>
                  </p:sp>
                  <p:sp>
                    <p:nvSpPr>
                      <p:cNvPr id="92" name="四角形: 角を丸くする 91">
                        <a:extLst>
                          <a:ext uri="{FF2B5EF4-FFF2-40B4-BE49-F238E27FC236}">
                            <a16:creationId xmlns:a16="http://schemas.microsoft.com/office/drawing/2014/main" id="{E229D74F-657F-4D94-A302-F5724BE85022}"/>
                          </a:ext>
                        </a:extLst>
                      </p:cNvPr>
                      <p:cNvSpPr/>
                      <p:nvPr/>
                    </p:nvSpPr>
                    <p:spPr>
                      <a:xfrm>
                        <a:off x="7045026" y="4084618"/>
                        <a:ext cx="2571380" cy="413294"/>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採　　　用</a:t>
                        </a:r>
                      </a:p>
                    </p:txBody>
                  </p:sp>
                  <p:sp>
                    <p:nvSpPr>
                      <p:cNvPr id="93" name="四角形: 角を丸くする 92">
                        <a:extLst>
                          <a:ext uri="{FF2B5EF4-FFF2-40B4-BE49-F238E27FC236}">
                            <a16:creationId xmlns:a16="http://schemas.microsoft.com/office/drawing/2014/main" id="{ACDD7628-7C9C-4B95-AAA1-FF3407541146}"/>
                          </a:ext>
                        </a:extLst>
                      </p:cNvPr>
                      <p:cNvSpPr/>
                      <p:nvPr/>
                    </p:nvSpPr>
                    <p:spPr>
                      <a:xfrm>
                        <a:off x="7029738" y="5054550"/>
                        <a:ext cx="2571380" cy="413292"/>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人事異動・キャリア形成支援</a:t>
                        </a:r>
                      </a:p>
                    </p:txBody>
                  </p:sp>
                  <p:sp>
                    <p:nvSpPr>
                      <p:cNvPr id="94" name="四角形: 角を丸くする 93">
                        <a:extLst>
                          <a:ext uri="{FF2B5EF4-FFF2-40B4-BE49-F238E27FC236}">
                            <a16:creationId xmlns:a16="http://schemas.microsoft.com/office/drawing/2014/main" id="{CD335D47-FA66-488C-983F-5913E8BF0EE5}"/>
                          </a:ext>
                        </a:extLst>
                      </p:cNvPr>
                      <p:cNvSpPr/>
                      <p:nvPr/>
                    </p:nvSpPr>
                    <p:spPr>
                      <a:xfrm>
                        <a:off x="7036703" y="5529135"/>
                        <a:ext cx="2571380" cy="413292"/>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人事評価</a:t>
                        </a:r>
                      </a:p>
                    </p:txBody>
                  </p:sp>
                </p:grpSp>
                <p:sp>
                  <p:nvSpPr>
                    <p:cNvPr id="90" name="正方形/長方形 89">
                      <a:extLst>
                        <a:ext uri="{FF2B5EF4-FFF2-40B4-BE49-F238E27FC236}">
                          <a16:creationId xmlns:a16="http://schemas.microsoft.com/office/drawing/2014/main" id="{E3C52A1C-3106-4901-BFB6-4B27C589AFDA}"/>
                        </a:ext>
                      </a:extLst>
                    </p:cNvPr>
                    <p:cNvSpPr/>
                    <p:nvPr/>
                  </p:nvSpPr>
                  <p:spPr>
                    <a:xfrm>
                      <a:off x="7320504" y="3499958"/>
                      <a:ext cx="3097730" cy="426815"/>
                    </a:xfrm>
                    <a:prstGeom prst="rect">
                      <a:avLst/>
                    </a:prstGeom>
                    <a:solidFill>
                      <a:schemeClr val="bg1"/>
                    </a:solidFill>
                    <a:ln>
                      <a:solidFill>
                        <a:srgbClr val="005A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２．人事制度全般を通じた人材育成</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grpSp>
              <p:sp>
                <p:nvSpPr>
                  <p:cNvPr id="81" name="四角形: 角を丸くする 80">
                    <a:extLst>
                      <a:ext uri="{FF2B5EF4-FFF2-40B4-BE49-F238E27FC236}">
                        <a16:creationId xmlns:a16="http://schemas.microsoft.com/office/drawing/2014/main" id="{F4159CD3-7AD6-4131-946F-8FAC68AEE14C}"/>
                      </a:ext>
                    </a:extLst>
                  </p:cNvPr>
                  <p:cNvSpPr/>
                  <p:nvPr/>
                </p:nvSpPr>
                <p:spPr>
                  <a:xfrm>
                    <a:off x="1305303" y="4541829"/>
                    <a:ext cx="2516410" cy="1890995"/>
                  </a:xfrm>
                  <a:prstGeom prst="roundRect">
                    <a:avLst>
                      <a:gd name="adj" fmla="val 2780"/>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職員研修</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4D010510-28DD-456C-91A6-1D927B39D388}"/>
                      </a:ext>
                    </a:extLst>
                  </p:cNvPr>
                  <p:cNvSpPr/>
                  <p:nvPr/>
                </p:nvSpPr>
                <p:spPr>
                  <a:xfrm>
                    <a:off x="2091140" y="6303006"/>
                    <a:ext cx="1747775" cy="323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B1C9F74A-0F65-4EF6-B012-A5ADB90CFA16}"/>
                      </a:ext>
                    </a:extLst>
                  </p:cNvPr>
                  <p:cNvSpPr/>
                  <p:nvPr/>
                </p:nvSpPr>
                <p:spPr>
                  <a:xfrm>
                    <a:off x="2474398" y="6076319"/>
                    <a:ext cx="1262618" cy="2022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31" b="1" dirty="0">
                        <a:solidFill>
                          <a:schemeClr val="bg1"/>
                        </a:solidFill>
                        <a:latin typeface="BIZ UDPゴシック" panose="020B0400000000000000" pitchFamily="50" charset="-128"/>
                        <a:ea typeface="BIZ UDPゴシック" panose="020B0400000000000000" pitchFamily="50" charset="-128"/>
                      </a:rPr>
                      <a:t>　</a:t>
                    </a:r>
                    <a:endParaRPr lang="ja-JP" altLang="en-US" sz="1885" b="1"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4E522BEF-8390-43FE-91A9-40522DC8CA78}"/>
                      </a:ext>
                    </a:extLst>
                  </p:cNvPr>
                  <p:cNvSpPr/>
                  <p:nvPr/>
                </p:nvSpPr>
                <p:spPr>
                  <a:xfrm>
                    <a:off x="1412817" y="5083110"/>
                    <a:ext cx="2311352" cy="123820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b="1" dirty="0">
                        <a:solidFill>
                          <a:srgbClr val="005ADE"/>
                        </a:solidFill>
                        <a:latin typeface="BIZ UDPゴシック" panose="020B0400000000000000" pitchFamily="50" charset="-128"/>
                        <a:ea typeface="BIZ UDPゴシック" panose="020B0400000000000000" pitchFamily="50" charset="-128"/>
                      </a:rPr>
                      <a:t>OJT</a:t>
                    </a:r>
                  </a:p>
                  <a:p>
                    <a:pPr>
                      <a:spcBef>
                        <a:spcPts val="300"/>
                      </a:spcBef>
                    </a:pPr>
                    <a:r>
                      <a:rPr lang="en-US" altLang="ja-JP" sz="1400" b="1" dirty="0">
                        <a:solidFill>
                          <a:srgbClr val="005ADE"/>
                        </a:solidFill>
                        <a:latin typeface="BIZ UDPゴシック" panose="020B0400000000000000" pitchFamily="50" charset="-128"/>
                        <a:ea typeface="BIZ UDPゴシック" panose="020B0400000000000000" pitchFamily="50" charset="-128"/>
                      </a:rPr>
                      <a:t>Off-JT</a:t>
                    </a:r>
                  </a:p>
                  <a:p>
                    <a:pPr>
                      <a:spcBef>
                        <a:spcPts val="300"/>
                      </a:spcBef>
                    </a:pPr>
                    <a:r>
                      <a:rPr lang="ja-JP" altLang="en-US" sz="1400" b="1" dirty="0">
                        <a:solidFill>
                          <a:srgbClr val="005ADE"/>
                        </a:solidFill>
                        <a:latin typeface="BIZ UDPゴシック" panose="020B0400000000000000" pitchFamily="50" charset="-128"/>
                        <a:ea typeface="BIZ UDPゴシック" panose="020B0400000000000000" pitchFamily="50" charset="-128"/>
                      </a:rPr>
                      <a:t>自己啓発・自主学習  </a:t>
                    </a:r>
                  </a:p>
                </p:txBody>
              </p:sp>
              <p:sp>
                <p:nvSpPr>
                  <p:cNvPr id="85" name="正方形/長方形 84">
                    <a:extLst>
                      <a:ext uri="{FF2B5EF4-FFF2-40B4-BE49-F238E27FC236}">
                        <a16:creationId xmlns:a16="http://schemas.microsoft.com/office/drawing/2014/main" id="{2A533EE0-EF37-46E8-AEAB-E339F0DC16EF}"/>
                      </a:ext>
                    </a:extLst>
                  </p:cNvPr>
                  <p:cNvSpPr/>
                  <p:nvPr/>
                </p:nvSpPr>
                <p:spPr>
                  <a:xfrm>
                    <a:off x="3681961" y="6944490"/>
                    <a:ext cx="3543359" cy="384732"/>
                  </a:xfrm>
                  <a:prstGeom prst="rect">
                    <a:avLst/>
                  </a:prstGeom>
                  <a:solidFill>
                    <a:schemeClr val="bg1"/>
                  </a:solidFill>
                  <a:ln>
                    <a:solidFill>
                      <a:srgbClr val="005A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３．人材育成の基盤となる</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環境の確保</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grpSp>
            <p:sp>
              <p:nvSpPr>
                <p:cNvPr id="76" name="矢印: 下 75">
                  <a:extLst>
                    <a:ext uri="{FF2B5EF4-FFF2-40B4-BE49-F238E27FC236}">
                      <a16:creationId xmlns:a16="http://schemas.microsoft.com/office/drawing/2014/main" id="{E472C5B1-1725-4923-B255-4E63BA876EC0}"/>
                    </a:ext>
                  </a:extLst>
                </p:cNvPr>
                <p:cNvSpPr/>
                <p:nvPr/>
              </p:nvSpPr>
              <p:spPr>
                <a:xfrm rot="16200000">
                  <a:off x="4079753" y="5839309"/>
                  <a:ext cx="1162666" cy="294607"/>
                </a:xfrm>
                <a:prstGeom prst="downArrow">
                  <a:avLst/>
                </a:prstGeom>
                <a:solidFill>
                  <a:srgbClr val="005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1" name="矢印: 下 70">
                <a:extLst>
                  <a:ext uri="{FF2B5EF4-FFF2-40B4-BE49-F238E27FC236}">
                    <a16:creationId xmlns:a16="http://schemas.microsoft.com/office/drawing/2014/main" id="{F975765B-33CB-4EF4-B325-B8545EAD37D0}"/>
                  </a:ext>
                </a:extLst>
              </p:cNvPr>
              <p:cNvSpPr/>
              <p:nvPr/>
            </p:nvSpPr>
            <p:spPr>
              <a:xfrm rot="5400000">
                <a:off x="6004081" y="5839309"/>
                <a:ext cx="1162666" cy="294607"/>
              </a:xfrm>
              <a:prstGeom prst="downArrow">
                <a:avLst/>
              </a:prstGeom>
              <a:solidFill>
                <a:srgbClr val="005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矢印: 下 71">
                <a:extLst>
                  <a:ext uri="{FF2B5EF4-FFF2-40B4-BE49-F238E27FC236}">
                    <a16:creationId xmlns:a16="http://schemas.microsoft.com/office/drawing/2014/main" id="{CA533D1E-4B3F-4B30-82F8-A427F28394CC}"/>
                  </a:ext>
                </a:extLst>
              </p:cNvPr>
              <p:cNvSpPr/>
              <p:nvPr/>
            </p:nvSpPr>
            <p:spPr>
              <a:xfrm rot="10800000">
                <a:off x="5075296" y="6633580"/>
                <a:ext cx="1162666" cy="216170"/>
              </a:xfrm>
              <a:prstGeom prst="downArrow">
                <a:avLst/>
              </a:prstGeom>
              <a:solidFill>
                <a:srgbClr val="005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二等辺三角形 73">
                <a:extLst>
                  <a:ext uri="{FF2B5EF4-FFF2-40B4-BE49-F238E27FC236}">
                    <a16:creationId xmlns:a16="http://schemas.microsoft.com/office/drawing/2014/main" id="{318FC9C2-FEFD-4EFB-81C3-73590A12C488}"/>
                  </a:ext>
                </a:extLst>
              </p:cNvPr>
              <p:cNvSpPr/>
              <p:nvPr/>
            </p:nvSpPr>
            <p:spPr>
              <a:xfrm rot="10800000">
                <a:off x="7176220" y="4564076"/>
                <a:ext cx="2519998" cy="150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grpSp>
        <p:sp>
          <p:nvSpPr>
            <p:cNvPr id="63" name="四角形: 角を丸くする 62">
              <a:extLst>
                <a:ext uri="{FF2B5EF4-FFF2-40B4-BE49-F238E27FC236}">
                  <a16:creationId xmlns:a16="http://schemas.microsoft.com/office/drawing/2014/main" id="{3E70ECD5-CC48-42E8-9265-2DD0BEDFABEC}"/>
                </a:ext>
              </a:extLst>
            </p:cNvPr>
            <p:cNvSpPr/>
            <p:nvPr/>
          </p:nvSpPr>
          <p:spPr>
            <a:xfrm>
              <a:off x="3794333" y="7198237"/>
              <a:ext cx="3724599" cy="336930"/>
            </a:xfrm>
            <a:prstGeom prst="roundRect">
              <a:avLst>
                <a:gd name="adj" fmla="val 1316"/>
              </a:avLst>
            </a:prstGeom>
            <a:solidFill>
              <a:srgbClr val="CCECFF"/>
            </a:solidFill>
            <a:ln w="12700">
              <a:solidFill>
                <a:srgbClr val="005A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68" name="四角形: 角を丸くする 67">
              <a:extLst>
                <a:ext uri="{FF2B5EF4-FFF2-40B4-BE49-F238E27FC236}">
                  <a16:creationId xmlns:a16="http://schemas.microsoft.com/office/drawing/2014/main" id="{B23B2A76-E2E8-492B-87B5-AFA278BCC869}"/>
                </a:ext>
              </a:extLst>
            </p:cNvPr>
            <p:cNvSpPr/>
            <p:nvPr/>
          </p:nvSpPr>
          <p:spPr>
            <a:xfrm>
              <a:off x="4066550" y="7237856"/>
              <a:ext cx="3180170" cy="252000"/>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500" b="1" dirty="0">
                  <a:solidFill>
                    <a:schemeClr val="bg1"/>
                  </a:solidFill>
                  <a:latin typeface="BIZ UDPゴシック" panose="020B0400000000000000" pitchFamily="50" charset="-128"/>
                  <a:ea typeface="BIZ UDPゴシック" panose="020B0400000000000000" pitchFamily="50" charset="-128"/>
                </a:rPr>
                <a:t>業務効率化による時間の創出</a:t>
              </a:r>
            </a:p>
          </p:txBody>
        </p:sp>
        <p:sp>
          <p:nvSpPr>
            <p:cNvPr id="69" name="二等辺三角形 68">
              <a:extLst>
                <a:ext uri="{FF2B5EF4-FFF2-40B4-BE49-F238E27FC236}">
                  <a16:creationId xmlns:a16="http://schemas.microsoft.com/office/drawing/2014/main" id="{DCE6005D-96FA-4680-880E-4C3C27661D7E}"/>
                </a:ext>
              </a:extLst>
            </p:cNvPr>
            <p:cNvSpPr/>
            <p:nvPr/>
          </p:nvSpPr>
          <p:spPr>
            <a:xfrm rot="10800000">
              <a:off x="1358670" y="4553138"/>
              <a:ext cx="2519998" cy="150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grpSp>
    </p:spTree>
    <p:extLst>
      <p:ext uri="{BB962C8B-B14F-4D97-AF65-F5344CB8AC3E}">
        <p14:creationId xmlns:p14="http://schemas.microsoft.com/office/powerpoint/2010/main" val="70585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角を丸くする 46">
            <a:extLst>
              <a:ext uri="{FF2B5EF4-FFF2-40B4-BE49-F238E27FC236}">
                <a16:creationId xmlns:a16="http://schemas.microsoft.com/office/drawing/2014/main" id="{6E7549CD-10DA-4850-A4CD-04C31C814897}"/>
              </a:ext>
            </a:extLst>
          </p:cNvPr>
          <p:cNvSpPr/>
          <p:nvPr/>
        </p:nvSpPr>
        <p:spPr>
          <a:xfrm>
            <a:off x="192156" y="4303763"/>
            <a:ext cx="2036718"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4C72202-E63D-4534-B0B3-D6109AD2EB05}"/>
              </a:ext>
            </a:extLst>
          </p:cNvPr>
          <p:cNvSpPr txBox="1"/>
          <p:nvPr/>
        </p:nvSpPr>
        <p:spPr>
          <a:xfrm>
            <a:off x="145205" y="678075"/>
            <a:ext cx="10383725" cy="646331"/>
          </a:xfrm>
          <a:prstGeom prst="rect">
            <a:avLst/>
          </a:prstGeom>
          <a:noFill/>
        </p:spPr>
        <p:txBody>
          <a:bodyPr wrap="squar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本府を取り巻く環境の変化や、これまでの組織・人事給与制度改革の成果と課題等を踏まえ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組織・人事給与制度の今後の方向性（案）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（令和６年３月）</a:t>
            </a:r>
            <a:r>
              <a:rPr kumimoji="1" lang="ja-JP" altLang="en-US" sz="1200" dirty="0">
                <a:latin typeface="UD デジタル 教科書体 NK-R" panose="02020400000000000000" pitchFamily="18" charset="-128"/>
                <a:ea typeface="UD デジタル 教科書体 NK-R" panose="02020400000000000000" pitchFamily="18" charset="-128"/>
              </a:rPr>
              <a:t>において設定した「めざす職員像」の実現に向け、「大阪府における標準的な職及び標準職務遂行能力を定める要綱」の内容も踏まえながら、「各職に期待する役割」及び「職階等に応じて必要な能力・スキル」の再定義を行い、計画的かつ戦略的な人材育成に取り組む。</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23" name="表 2">
            <a:extLst>
              <a:ext uri="{FF2B5EF4-FFF2-40B4-BE49-F238E27FC236}">
                <a16:creationId xmlns:a16="http://schemas.microsoft.com/office/drawing/2014/main" id="{708F159C-BF39-4204-B3B9-DD0CF020CC9A}"/>
              </a:ext>
            </a:extLst>
          </p:cNvPr>
          <p:cNvGraphicFramePr>
            <a:graphicFrameLocks noGrp="1"/>
          </p:cNvGraphicFramePr>
          <p:nvPr>
            <p:extLst>
              <p:ext uri="{D42A27DB-BD31-4B8C-83A1-F6EECF244321}">
                <p14:modId xmlns:p14="http://schemas.microsoft.com/office/powerpoint/2010/main" val="2552920678"/>
              </p:ext>
            </p:extLst>
          </p:nvPr>
        </p:nvGraphicFramePr>
        <p:xfrm>
          <a:off x="309457" y="4731054"/>
          <a:ext cx="10063736" cy="2669873"/>
        </p:xfrm>
        <a:graphic>
          <a:graphicData uri="http://schemas.openxmlformats.org/drawingml/2006/table">
            <a:tbl>
              <a:tblPr firstRow="1" bandRow="1">
                <a:tableStyleId>{5C22544A-7EE6-4342-B048-85BDC9FD1C3A}</a:tableStyleId>
              </a:tblPr>
              <a:tblGrid>
                <a:gridCol w="677025">
                  <a:extLst>
                    <a:ext uri="{9D8B030D-6E8A-4147-A177-3AD203B41FA5}">
                      <a16:colId xmlns:a16="http://schemas.microsoft.com/office/drawing/2014/main" val="2756536068"/>
                    </a:ext>
                  </a:extLst>
                </a:gridCol>
                <a:gridCol w="3375968">
                  <a:extLst>
                    <a:ext uri="{9D8B030D-6E8A-4147-A177-3AD203B41FA5}">
                      <a16:colId xmlns:a16="http://schemas.microsoft.com/office/drawing/2014/main" val="1590389415"/>
                    </a:ext>
                  </a:extLst>
                </a:gridCol>
                <a:gridCol w="6010743">
                  <a:extLst>
                    <a:ext uri="{9D8B030D-6E8A-4147-A177-3AD203B41FA5}">
                      <a16:colId xmlns:a16="http://schemas.microsoft.com/office/drawing/2014/main" val="3812599454"/>
                    </a:ext>
                  </a:extLst>
                </a:gridCol>
              </a:tblGrid>
              <a:tr h="250575">
                <a:tc>
                  <a:txBody>
                    <a:bodyPr/>
                    <a:lstStyle/>
                    <a:p>
                      <a:endParaRPr kumimoji="1" lang="ja-JP" altLang="en-US" sz="5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5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役　　　割</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5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内　　　容</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80088397"/>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部長</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将来を見通す経営者として、大きな方向性を示す</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「先導者」</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・所管組織のビジョンを明確に示すとともに、リーダーシップを発揮して組織を先導する。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・職員がいきいきと最大限の能力を発揮できる働きやすい職場環境や組織風土を醸成する。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018604"/>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次長</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部長を補佐しながら、部下等をサポートし問題を解決する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「コーディネーター」</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・組織ビジョンの実現に向け、潜在的なリスクを察知し予め対策を講じたり、部長と各部署との橋渡し役とし</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　て今すべきことを咀嚼して伝え導く等、部長を補佐する調整等を行う。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613876"/>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リーダーシップを発揮し、部下を指揮する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「施策推進の責任者」</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・所属の使命を理解し、目標やその実現に向けた計画を示すとともに、事業の進捗管理や部下への指導・助言</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を行う等、人材育成に資するマネジメントを行う。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22038"/>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課長補佐</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課長をサポートするとともに、部下のマネジメントも行う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「担当業務の実務責任者」</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・所属目標の達成に向け、課長をサポートするほか、部下の資質や能力にあった仕事を任せつつも、業務の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進捗管理や部下への指導・フォローを積極的に行う等、人材育成に資するマネジメントも行う。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42952"/>
                  </a:ext>
                </a:extLst>
              </a:tr>
              <a:tr h="396673">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主査</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自律的かつ、自身とチームの成長に向け努力を続ける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「各職場の実務における中心的存在」</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・課長補佐のフォローや、同僚・部下に対するサポートを積極的に行いつつ、時にはリーダーシップを発揮し</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チームを牽引する等、自律的に担当業務を遂行する。</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5718"/>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主事・技師</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自己研鑽に励むとともに、周囲のサポートも行う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「業務の推進役」</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BIZ UDPゴシック" panose="020B0400000000000000" pitchFamily="50" charset="-128"/>
                          <a:ea typeface="BIZ UDPゴシック" panose="020B0400000000000000" pitchFamily="50" charset="-128"/>
                          <a:cs typeface="+mn-cs"/>
                        </a:rPr>
                        <a:t>・組織の一員として協調性と積極性をもち、業務の目的を理解した上で着実に遂行する。</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23339"/>
                  </a:ext>
                </a:extLst>
              </a:tr>
            </a:tbl>
          </a:graphicData>
        </a:graphic>
      </p:graphicFrame>
      <p:sp>
        <p:nvSpPr>
          <p:cNvPr id="29" name="テキスト ボックス 28">
            <a:extLst>
              <a:ext uri="{FF2B5EF4-FFF2-40B4-BE49-F238E27FC236}">
                <a16:creationId xmlns:a16="http://schemas.microsoft.com/office/drawing/2014/main" id="{54647F92-C248-4A85-BA99-42BC00F41C28}"/>
              </a:ext>
            </a:extLst>
          </p:cNvPr>
          <p:cNvSpPr txBox="1"/>
          <p:nvPr/>
        </p:nvSpPr>
        <p:spPr>
          <a:xfrm>
            <a:off x="145205" y="4163620"/>
            <a:ext cx="2036718" cy="292388"/>
          </a:xfrm>
          <a:prstGeom prst="rect">
            <a:avLst/>
          </a:prstGeom>
          <a:noFill/>
        </p:spPr>
        <p:txBody>
          <a:bodyPr wrap="square">
            <a:spAutoFit/>
          </a:bodyPr>
          <a:lstStyle/>
          <a:p>
            <a:pPr defTabSz="914400" eaLnBrk="0" fontAlgn="base" hangingPunct="0">
              <a:spcBef>
                <a:spcPct val="0"/>
              </a:spcBef>
              <a:spcAft>
                <a:spcPct val="0"/>
              </a:spcAft>
            </a:pPr>
            <a:r>
              <a:rPr lang="ja-JP" altLang="en-US" sz="13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（１） 各職に期待する役割</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AC3710C4-AF1E-4A10-9E15-A5028B4109B0}"/>
              </a:ext>
            </a:extLst>
          </p:cNvPr>
          <p:cNvSpPr txBox="1"/>
          <p:nvPr/>
        </p:nvSpPr>
        <p:spPr>
          <a:xfrm>
            <a:off x="231697" y="4444259"/>
            <a:ext cx="10297233"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職員が自身の責任やめざすべき目標を理解するとともに、今後のキャリアプラン形成や円滑な組織運営にも資するよう、各職に期待する役割を明確にする。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0F1D99B3-F8BB-434C-A629-E9D8860830AA}"/>
              </a:ext>
            </a:extLst>
          </p:cNvPr>
          <p:cNvGrpSpPr/>
          <p:nvPr/>
        </p:nvGrpSpPr>
        <p:grpSpPr>
          <a:xfrm>
            <a:off x="274288" y="1382092"/>
            <a:ext cx="10098905" cy="2569925"/>
            <a:chOff x="296455" y="1193395"/>
            <a:chExt cx="10098905" cy="2569925"/>
          </a:xfrm>
        </p:grpSpPr>
        <p:sp>
          <p:nvSpPr>
            <p:cNvPr id="42" name="正方形/長方形 41">
              <a:extLst>
                <a:ext uri="{FF2B5EF4-FFF2-40B4-BE49-F238E27FC236}">
                  <a16:creationId xmlns:a16="http://schemas.microsoft.com/office/drawing/2014/main" id="{9E48CCEC-39FF-46D8-8FD6-0F96D4FF20F0}"/>
                </a:ext>
              </a:extLst>
            </p:cNvPr>
            <p:cNvSpPr/>
            <p:nvPr/>
          </p:nvSpPr>
          <p:spPr>
            <a:xfrm>
              <a:off x="331623" y="1193396"/>
              <a:ext cx="10063737" cy="25699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CE746DBC-055D-49CC-8050-60DC07D909D0}"/>
                </a:ext>
              </a:extLst>
            </p:cNvPr>
            <p:cNvGrpSpPr/>
            <p:nvPr/>
          </p:nvGrpSpPr>
          <p:grpSpPr>
            <a:xfrm>
              <a:off x="296455" y="1193395"/>
              <a:ext cx="10019408" cy="2487662"/>
              <a:chOff x="296455" y="1193395"/>
              <a:chExt cx="10019408" cy="2487662"/>
            </a:xfrm>
          </p:grpSpPr>
          <p:sp>
            <p:nvSpPr>
              <p:cNvPr id="25" name="正方形/長方形 24">
                <a:extLst>
                  <a:ext uri="{FF2B5EF4-FFF2-40B4-BE49-F238E27FC236}">
                    <a16:creationId xmlns:a16="http://schemas.microsoft.com/office/drawing/2014/main" id="{E8785F7C-83EE-4EF5-A2CC-14864EE5F92B}"/>
                  </a:ext>
                </a:extLst>
              </p:cNvPr>
              <p:cNvSpPr/>
              <p:nvPr/>
            </p:nvSpPr>
            <p:spPr>
              <a:xfrm>
                <a:off x="296455" y="1193395"/>
                <a:ext cx="4928829" cy="214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BIZ UDPゴシック" panose="020B0400000000000000" pitchFamily="50" charset="-128"/>
                    <a:ea typeface="BIZ UDPゴシック" panose="020B0400000000000000" pitchFamily="50" charset="-128"/>
                  </a:rPr>
                  <a:t>≪めざす組織像≫　</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組織・人事給与制度の今後の方向性（案）</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 より）</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FB68D3C1-9F90-420F-A1F3-C8EBAB8067F7}"/>
                  </a:ext>
                </a:extLst>
              </p:cNvPr>
              <p:cNvGrpSpPr/>
              <p:nvPr/>
            </p:nvGrpSpPr>
            <p:grpSpPr>
              <a:xfrm>
                <a:off x="296455" y="2448935"/>
                <a:ext cx="10011490" cy="1232122"/>
                <a:chOff x="164575" y="2416916"/>
                <a:chExt cx="10468828" cy="1232122"/>
              </a:xfrm>
            </p:grpSpPr>
            <p:grpSp>
              <p:nvGrpSpPr>
                <p:cNvPr id="6" name="グループ化 5">
                  <a:extLst>
                    <a:ext uri="{FF2B5EF4-FFF2-40B4-BE49-F238E27FC236}">
                      <a16:creationId xmlns:a16="http://schemas.microsoft.com/office/drawing/2014/main" id="{2FFB8D13-2624-42AE-AB05-DA482CDD3DBB}"/>
                    </a:ext>
                  </a:extLst>
                </p:cNvPr>
                <p:cNvGrpSpPr/>
                <p:nvPr/>
              </p:nvGrpSpPr>
              <p:grpSpPr>
                <a:xfrm>
                  <a:off x="284477" y="2653198"/>
                  <a:ext cx="10348926" cy="995840"/>
                  <a:chOff x="293567" y="4151387"/>
                  <a:chExt cx="5371312" cy="1369652"/>
                </a:xfrm>
              </p:grpSpPr>
              <p:grpSp>
                <p:nvGrpSpPr>
                  <p:cNvPr id="8" name="グループ化 7">
                    <a:extLst>
                      <a:ext uri="{FF2B5EF4-FFF2-40B4-BE49-F238E27FC236}">
                        <a16:creationId xmlns:a16="http://schemas.microsoft.com/office/drawing/2014/main" id="{9844A26B-8F56-4173-A7C4-0E7F3231779B}"/>
                      </a:ext>
                    </a:extLst>
                  </p:cNvPr>
                  <p:cNvGrpSpPr/>
                  <p:nvPr/>
                </p:nvGrpSpPr>
                <p:grpSpPr>
                  <a:xfrm>
                    <a:off x="293567" y="4151387"/>
                    <a:ext cx="5370522" cy="420874"/>
                    <a:chOff x="293567" y="4151387"/>
                    <a:chExt cx="5370522" cy="420874"/>
                  </a:xfrm>
                </p:grpSpPr>
                <p:sp>
                  <p:nvSpPr>
                    <p:cNvPr id="17" name="正方形/長方形 16">
                      <a:extLst>
                        <a:ext uri="{FF2B5EF4-FFF2-40B4-BE49-F238E27FC236}">
                          <a16:creationId xmlns:a16="http://schemas.microsoft.com/office/drawing/2014/main" id="{46F0E23B-F713-4657-B224-3F8F182CBAAA}"/>
                        </a:ext>
                      </a:extLst>
                    </p:cNvPr>
                    <p:cNvSpPr/>
                    <p:nvPr/>
                  </p:nvSpPr>
                  <p:spPr>
                    <a:xfrm>
                      <a:off x="293567" y="4151397"/>
                      <a:ext cx="100144" cy="420864"/>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Ⅰ</a:t>
                      </a:r>
                      <a:endParaRPr kumimoji="1" lang="ja-JP" altLang="en-US" sz="1200" b="1" dirty="0">
                        <a:solidFill>
                          <a:schemeClr val="tx1"/>
                        </a:solidFill>
                      </a:endParaRPr>
                    </a:p>
                  </p:txBody>
                </p:sp>
                <p:sp>
                  <p:nvSpPr>
                    <p:cNvPr id="18" name="正方形/長方形 17">
                      <a:extLst>
                        <a:ext uri="{FF2B5EF4-FFF2-40B4-BE49-F238E27FC236}">
                          <a16:creationId xmlns:a16="http://schemas.microsoft.com/office/drawing/2014/main" id="{9D52C364-599F-44FD-A488-A18AC3989223}"/>
                        </a:ext>
                      </a:extLst>
                    </p:cNvPr>
                    <p:cNvSpPr/>
                    <p:nvPr/>
                  </p:nvSpPr>
                  <p:spPr>
                    <a:xfrm>
                      <a:off x="393712" y="4151390"/>
                      <a:ext cx="1468654" cy="4208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kumimoji="0" lang="ja-JP" altLang="en-US"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自ら積極的に考え、行動する職員</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F1452F0-D66C-42E6-BF77-9A9A45DDC17E}"/>
                        </a:ext>
                      </a:extLst>
                    </p:cNvPr>
                    <p:cNvSpPr/>
                    <p:nvPr/>
                  </p:nvSpPr>
                  <p:spPr>
                    <a:xfrm>
                      <a:off x="1860662" y="4151387"/>
                      <a:ext cx="3803427" cy="420863"/>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固定観念にとらわれず、多様化する府政課題を「自分事」としてとらえ、何事もあきらめず粘り強く行動できる職員</a:t>
                      </a:r>
                    </a:p>
                  </p:txBody>
                </p:sp>
              </p:grpSp>
              <p:grpSp>
                <p:nvGrpSpPr>
                  <p:cNvPr id="9" name="グループ化 8">
                    <a:extLst>
                      <a:ext uri="{FF2B5EF4-FFF2-40B4-BE49-F238E27FC236}">
                        <a16:creationId xmlns:a16="http://schemas.microsoft.com/office/drawing/2014/main" id="{74B96EDB-92B3-4A80-9377-84C80BDF6E8D}"/>
                      </a:ext>
                    </a:extLst>
                  </p:cNvPr>
                  <p:cNvGrpSpPr/>
                  <p:nvPr/>
                </p:nvGrpSpPr>
                <p:grpSpPr>
                  <a:xfrm>
                    <a:off x="293567" y="4628782"/>
                    <a:ext cx="5371312" cy="422803"/>
                    <a:chOff x="293567" y="4628782"/>
                    <a:chExt cx="5371312" cy="422803"/>
                  </a:xfrm>
                </p:grpSpPr>
                <p:sp>
                  <p:nvSpPr>
                    <p:cNvPr id="14" name="正方形/長方形 13">
                      <a:extLst>
                        <a:ext uri="{FF2B5EF4-FFF2-40B4-BE49-F238E27FC236}">
                          <a16:creationId xmlns:a16="http://schemas.microsoft.com/office/drawing/2014/main" id="{481917A0-AE8B-458D-BE93-BA819889FE14}"/>
                        </a:ext>
                      </a:extLst>
                    </p:cNvPr>
                    <p:cNvSpPr/>
                    <p:nvPr/>
                  </p:nvSpPr>
                  <p:spPr>
                    <a:xfrm>
                      <a:off x="293567" y="4628782"/>
                      <a:ext cx="100144" cy="420861"/>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Ⅱ</a:t>
                      </a:r>
                      <a:endParaRPr kumimoji="1" lang="ja-JP" altLang="en-US" sz="1200" b="1" dirty="0">
                        <a:solidFill>
                          <a:schemeClr val="tx1"/>
                        </a:solidFill>
                      </a:endParaRPr>
                    </a:p>
                  </p:txBody>
                </p:sp>
                <p:sp>
                  <p:nvSpPr>
                    <p:cNvPr id="15" name="正方形/長方形 14">
                      <a:extLst>
                        <a:ext uri="{FF2B5EF4-FFF2-40B4-BE49-F238E27FC236}">
                          <a16:creationId xmlns:a16="http://schemas.microsoft.com/office/drawing/2014/main" id="{E6DA7DF4-A067-4475-8ADE-31BA8643F6CB}"/>
                        </a:ext>
                      </a:extLst>
                    </p:cNvPr>
                    <p:cNvSpPr/>
                    <p:nvPr/>
                  </p:nvSpPr>
                  <p:spPr>
                    <a:xfrm>
                      <a:off x="393438" y="4630720"/>
                      <a:ext cx="1468654" cy="420865"/>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72000" rtlCol="0" anchor="ctr"/>
                    <a:lstStyle/>
                    <a:p>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多様な価値観や</a:t>
                      </a:r>
                      <a:r>
                        <a:rPr kumimoji="0" lang="ja-JP" altLang="en-US"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チームワーク</a:t>
                      </a:r>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0" lang="ja-JP" altLang="en-US"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尊重</a:t>
                      </a:r>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する職員</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EDFAD2F2-DFC8-4B96-8E00-FE23DBF86D0F}"/>
                        </a:ext>
                      </a:extLst>
                    </p:cNvPr>
                    <p:cNvSpPr/>
                    <p:nvPr/>
                  </p:nvSpPr>
                  <p:spPr>
                    <a:xfrm>
                      <a:off x="1861452" y="4630719"/>
                      <a:ext cx="3803427" cy="420860"/>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互いの意見や価値観を尊重し、積極的にコミュニケーションをとり、相互に助け合い、高め合い、チームとして成果を生み出す職員</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0EF0DE2A-AF6D-413E-B43D-D57EBB13B397}"/>
                      </a:ext>
                    </a:extLst>
                  </p:cNvPr>
                  <p:cNvGrpSpPr/>
                  <p:nvPr/>
                </p:nvGrpSpPr>
                <p:grpSpPr>
                  <a:xfrm>
                    <a:off x="293567" y="5094588"/>
                    <a:ext cx="5367177" cy="426451"/>
                    <a:chOff x="293567" y="5103055"/>
                    <a:chExt cx="5367177" cy="426451"/>
                  </a:xfrm>
                </p:grpSpPr>
                <p:sp>
                  <p:nvSpPr>
                    <p:cNvPr id="11" name="正方形/長方形 10">
                      <a:extLst>
                        <a:ext uri="{FF2B5EF4-FFF2-40B4-BE49-F238E27FC236}">
                          <a16:creationId xmlns:a16="http://schemas.microsoft.com/office/drawing/2014/main" id="{E49DE0B0-27BF-4BCF-966D-8409E9FCB61A}"/>
                        </a:ext>
                      </a:extLst>
                    </p:cNvPr>
                    <p:cNvSpPr/>
                    <p:nvPr/>
                  </p:nvSpPr>
                  <p:spPr>
                    <a:xfrm>
                      <a:off x="293567" y="5108638"/>
                      <a:ext cx="100144" cy="420866"/>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Ⅲ</a:t>
                      </a:r>
                      <a:endParaRPr kumimoji="1" lang="ja-JP" altLang="en-US" sz="1200" b="1" dirty="0">
                        <a:solidFill>
                          <a:schemeClr val="tx1"/>
                        </a:solidFill>
                      </a:endParaRPr>
                    </a:p>
                  </p:txBody>
                </p:sp>
                <p:sp>
                  <p:nvSpPr>
                    <p:cNvPr id="12" name="正方形/長方形 11">
                      <a:extLst>
                        <a:ext uri="{FF2B5EF4-FFF2-40B4-BE49-F238E27FC236}">
                          <a16:creationId xmlns:a16="http://schemas.microsoft.com/office/drawing/2014/main" id="{4CD4EF86-6E66-4866-942C-1947274A28D2}"/>
                        </a:ext>
                      </a:extLst>
                    </p:cNvPr>
                    <p:cNvSpPr/>
                    <p:nvPr/>
                  </p:nvSpPr>
                  <p:spPr>
                    <a:xfrm>
                      <a:off x="392798" y="5108645"/>
                      <a:ext cx="1468654" cy="420861"/>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高い専門性を有し、未来を担う人材を育成する職員</a:t>
                      </a:r>
                    </a:p>
                  </p:txBody>
                </p:sp>
                <p:sp>
                  <p:nvSpPr>
                    <p:cNvPr id="13" name="正方形/長方形 12">
                      <a:extLst>
                        <a:ext uri="{FF2B5EF4-FFF2-40B4-BE49-F238E27FC236}">
                          <a16:creationId xmlns:a16="http://schemas.microsoft.com/office/drawing/2014/main" id="{84A540AA-F4B0-4E58-B1C8-58A7E835B154}"/>
                        </a:ext>
                      </a:extLst>
                    </p:cNvPr>
                    <p:cNvSpPr/>
                    <p:nvPr/>
                  </p:nvSpPr>
                  <p:spPr>
                    <a:xfrm>
                      <a:off x="1860937" y="5103055"/>
                      <a:ext cx="3799807" cy="420863"/>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行政のスペシャリストとして、自身の業務に誇りと責任を持ち、積極的に知識習得や自己研鑽等を行うとともに、成長しようとするメンバーを支援する育成マインドを持った職員</a:t>
                      </a:r>
                      <a:endPar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24" name="正方形/長方形 23">
                  <a:extLst>
                    <a:ext uri="{FF2B5EF4-FFF2-40B4-BE49-F238E27FC236}">
                      <a16:creationId xmlns:a16="http://schemas.microsoft.com/office/drawing/2014/main" id="{5B2C19E8-0887-4BCC-A055-89A41464B179}"/>
                    </a:ext>
                  </a:extLst>
                </p:cNvPr>
                <p:cNvSpPr/>
                <p:nvPr/>
              </p:nvSpPr>
              <p:spPr>
                <a:xfrm>
                  <a:off x="164575" y="2416916"/>
                  <a:ext cx="4928829" cy="214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BIZ UDPゴシック" panose="020B0400000000000000" pitchFamily="50" charset="-128"/>
                      <a:ea typeface="BIZ UDPゴシック" panose="020B0400000000000000" pitchFamily="50" charset="-128"/>
                    </a:rPr>
                    <a:t>≪めざす職員像≫</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614E18F8-C1B3-499F-90F3-940C386EF868}"/>
                  </a:ext>
                </a:extLst>
              </p:cNvPr>
              <p:cNvGrpSpPr/>
              <p:nvPr/>
            </p:nvGrpSpPr>
            <p:grpSpPr>
              <a:xfrm>
                <a:off x="417661" y="1429969"/>
                <a:ext cx="9898202" cy="982532"/>
                <a:chOff x="293567" y="4485613"/>
                <a:chExt cx="5374954" cy="1351348"/>
              </a:xfrm>
            </p:grpSpPr>
            <p:grpSp>
              <p:nvGrpSpPr>
                <p:cNvPr id="27" name="グループ化 26">
                  <a:extLst>
                    <a:ext uri="{FF2B5EF4-FFF2-40B4-BE49-F238E27FC236}">
                      <a16:creationId xmlns:a16="http://schemas.microsoft.com/office/drawing/2014/main" id="{70FD6BEA-9AE9-4F7D-8B2C-5FD779721966}"/>
                    </a:ext>
                  </a:extLst>
                </p:cNvPr>
                <p:cNvGrpSpPr/>
                <p:nvPr/>
              </p:nvGrpSpPr>
              <p:grpSpPr>
                <a:xfrm>
                  <a:off x="293567" y="4485613"/>
                  <a:ext cx="5374277" cy="421882"/>
                  <a:chOff x="293567" y="4485613"/>
                  <a:chExt cx="5374277" cy="421882"/>
                </a:xfrm>
              </p:grpSpPr>
              <p:sp>
                <p:nvSpPr>
                  <p:cNvPr id="39" name="正方形/長方形 38">
                    <a:extLst>
                      <a:ext uri="{FF2B5EF4-FFF2-40B4-BE49-F238E27FC236}">
                        <a16:creationId xmlns:a16="http://schemas.microsoft.com/office/drawing/2014/main" id="{37C32F2B-1EA5-4C74-83E0-621E8A7FCFEB}"/>
                      </a:ext>
                    </a:extLst>
                  </p:cNvPr>
                  <p:cNvSpPr/>
                  <p:nvPr/>
                </p:nvSpPr>
                <p:spPr>
                  <a:xfrm>
                    <a:off x="293567" y="4485614"/>
                    <a:ext cx="100144" cy="420864"/>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Ⅰ</a:t>
                    </a:r>
                    <a:endParaRPr kumimoji="1" lang="ja-JP" altLang="en-US" sz="1200" b="1" dirty="0">
                      <a:solidFill>
                        <a:schemeClr val="tx1"/>
                      </a:solidFill>
                    </a:endParaRPr>
                  </a:p>
                </p:txBody>
              </p:sp>
              <p:sp>
                <p:nvSpPr>
                  <p:cNvPr id="40" name="正方形/長方形 39">
                    <a:extLst>
                      <a:ext uri="{FF2B5EF4-FFF2-40B4-BE49-F238E27FC236}">
                        <a16:creationId xmlns:a16="http://schemas.microsoft.com/office/drawing/2014/main" id="{9FA105D4-F93A-4621-ABDA-31F9A166D773}"/>
                      </a:ext>
                    </a:extLst>
                  </p:cNvPr>
                  <p:cNvSpPr/>
                  <p:nvPr/>
                </p:nvSpPr>
                <p:spPr>
                  <a:xfrm>
                    <a:off x="395123" y="4485613"/>
                    <a:ext cx="1467243" cy="421882"/>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lang="ja-JP" altLang="en-US" sz="900" b="1" dirty="0">
                        <a:solidFill>
                          <a:schemeClr val="tx1"/>
                        </a:solidFill>
                        <a:latin typeface="BIZ UDPゴシック" panose="020B0400000000000000" pitchFamily="50" charset="-128"/>
                        <a:ea typeface="BIZ UDPゴシック" panose="020B0400000000000000" pitchFamily="50" charset="-128"/>
                      </a:rPr>
                      <a:t>オープンでチャレンジングな組織</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B3C64BA1-B93A-4A47-8635-C8FA326AF7F4}"/>
                      </a:ext>
                    </a:extLst>
                  </p:cNvPr>
                  <p:cNvSpPr/>
                  <p:nvPr/>
                </p:nvSpPr>
                <p:spPr>
                  <a:xfrm>
                    <a:off x="1861689" y="4485614"/>
                    <a:ext cx="3806155" cy="421881"/>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これまでの良き伝統である、年齢や性別、職階、学歴等にとらわれず自由闊達に意見を言い合える風土を継承・発展させ、職員がやりがいや充実感を持って、新たなことにも失敗をおそれず挑戦できる組織</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30184194-EF0E-4B28-B9A8-C4F84AB954D0}"/>
                    </a:ext>
                  </a:extLst>
                </p:cNvPr>
                <p:cNvGrpSpPr/>
                <p:nvPr/>
              </p:nvGrpSpPr>
              <p:grpSpPr>
                <a:xfrm>
                  <a:off x="293567" y="4950278"/>
                  <a:ext cx="5374954" cy="422615"/>
                  <a:chOff x="293567" y="4950278"/>
                  <a:chExt cx="5374954" cy="422615"/>
                </a:xfrm>
              </p:grpSpPr>
              <p:sp>
                <p:nvSpPr>
                  <p:cNvPr id="36" name="正方形/長方形 35">
                    <a:extLst>
                      <a:ext uri="{FF2B5EF4-FFF2-40B4-BE49-F238E27FC236}">
                        <a16:creationId xmlns:a16="http://schemas.microsoft.com/office/drawing/2014/main" id="{1E4C50A6-294D-4137-925C-E244DC722E5B}"/>
                      </a:ext>
                    </a:extLst>
                  </p:cNvPr>
                  <p:cNvSpPr/>
                  <p:nvPr/>
                </p:nvSpPr>
                <p:spPr>
                  <a:xfrm>
                    <a:off x="293567" y="4950278"/>
                    <a:ext cx="100144" cy="420865"/>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Ⅱ</a:t>
                    </a:r>
                    <a:endParaRPr kumimoji="1" lang="ja-JP" altLang="en-US" sz="1200" b="1" dirty="0">
                      <a:solidFill>
                        <a:schemeClr val="tx1"/>
                      </a:solidFill>
                    </a:endParaRPr>
                  </a:p>
                </p:txBody>
              </p:sp>
              <p:sp>
                <p:nvSpPr>
                  <p:cNvPr id="37" name="正方形/長方形 36">
                    <a:extLst>
                      <a:ext uri="{FF2B5EF4-FFF2-40B4-BE49-F238E27FC236}">
                        <a16:creationId xmlns:a16="http://schemas.microsoft.com/office/drawing/2014/main" id="{FF9B1A80-5B63-4B1A-A0A6-EEED8BEFE5F9}"/>
                      </a:ext>
                    </a:extLst>
                  </p:cNvPr>
                  <p:cNvSpPr/>
                  <p:nvPr/>
                </p:nvSpPr>
                <p:spPr>
                  <a:xfrm>
                    <a:off x="394849" y="4952226"/>
                    <a:ext cx="1467243" cy="42066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72000" rtlCol="0" anchor="ctr"/>
                  <a:lstStyle/>
                  <a:p>
                    <a:r>
                      <a:rPr lang="ja-JP" altLang="en-US" sz="900" b="1" dirty="0">
                        <a:solidFill>
                          <a:schemeClr val="tx1"/>
                        </a:solidFill>
                        <a:latin typeface="BIZ UDPゴシック" panose="020B0400000000000000" pitchFamily="50" charset="-128"/>
                        <a:ea typeface="BIZ UDPゴシック" panose="020B0400000000000000" pitchFamily="50" charset="-128"/>
                      </a:rPr>
                      <a:t>連携・協働し、より良い大阪を実現する組織</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1731F07-5722-4163-A110-0DF77692FAC4}"/>
                      </a:ext>
                    </a:extLst>
                  </p:cNvPr>
                  <p:cNvSpPr/>
                  <p:nvPr/>
                </p:nvSpPr>
                <p:spPr>
                  <a:xfrm>
                    <a:off x="1862366" y="4952216"/>
                    <a:ext cx="3806155" cy="4206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ja-JP"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大阪･関西万博、国際金融都市やカーボンニュートラル実現に向けた取組</a:t>
                    </a:r>
                    <a:r>
                      <a:rPr lang="ja-JP" altLang="en-US"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み</a:t>
                    </a:r>
                    <a:r>
                      <a:rPr lang="ja-JP" altLang="ja-JP"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等、自治体や企業等の多様な主体と連携・協働し、「オール大阪」で更なる大阪の成長に貢献できる組織</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200A14A4-70BA-4611-B8C1-C83738983CAC}"/>
                    </a:ext>
                  </a:extLst>
                </p:cNvPr>
                <p:cNvGrpSpPr/>
                <p:nvPr/>
              </p:nvGrpSpPr>
              <p:grpSpPr>
                <a:xfrm>
                  <a:off x="293567" y="5411195"/>
                  <a:ext cx="5374277" cy="425766"/>
                  <a:chOff x="293567" y="5419662"/>
                  <a:chExt cx="5374277" cy="425766"/>
                </a:xfrm>
              </p:grpSpPr>
              <p:sp>
                <p:nvSpPr>
                  <p:cNvPr id="32" name="正方形/長方形 31">
                    <a:extLst>
                      <a:ext uri="{FF2B5EF4-FFF2-40B4-BE49-F238E27FC236}">
                        <a16:creationId xmlns:a16="http://schemas.microsoft.com/office/drawing/2014/main" id="{1E66112B-482A-4A8C-9C8C-C9A02E5D6486}"/>
                      </a:ext>
                    </a:extLst>
                  </p:cNvPr>
                  <p:cNvSpPr/>
                  <p:nvPr/>
                </p:nvSpPr>
                <p:spPr>
                  <a:xfrm>
                    <a:off x="293567" y="5419662"/>
                    <a:ext cx="100144" cy="420868"/>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Ⅲ</a:t>
                    </a:r>
                    <a:endParaRPr kumimoji="1" lang="ja-JP" altLang="en-US" sz="1200" b="1" dirty="0">
                      <a:solidFill>
                        <a:schemeClr val="tx1"/>
                      </a:solidFill>
                    </a:endParaRPr>
                  </a:p>
                </p:txBody>
              </p:sp>
              <p:sp>
                <p:nvSpPr>
                  <p:cNvPr id="34" name="正方形/長方形 33">
                    <a:extLst>
                      <a:ext uri="{FF2B5EF4-FFF2-40B4-BE49-F238E27FC236}">
                        <a16:creationId xmlns:a16="http://schemas.microsoft.com/office/drawing/2014/main" id="{1D193190-2B1F-4C79-B7AB-09A8CB0176ED}"/>
                      </a:ext>
                    </a:extLst>
                  </p:cNvPr>
                  <p:cNvSpPr/>
                  <p:nvPr/>
                </p:nvSpPr>
                <p:spPr>
                  <a:xfrm>
                    <a:off x="394209" y="5419662"/>
                    <a:ext cx="1467243" cy="42220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柔軟かつ機動的な組織</a:t>
                    </a:r>
                  </a:p>
                </p:txBody>
              </p:sp>
              <p:sp>
                <p:nvSpPr>
                  <p:cNvPr id="35" name="正方形/長方形 34">
                    <a:extLst>
                      <a:ext uri="{FF2B5EF4-FFF2-40B4-BE49-F238E27FC236}">
                        <a16:creationId xmlns:a16="http://schemas.microsoft.com/office/drawing/2014/main" id="{7C2E0395-FB67-415F-8822-9C14FDAE3A93}"/>
                      </a:ext>
                    </a:extLst>
                  </p:cNvPr>
                  <p:cNvSpPr/>
                  <p:nvPr/>
                </p:nvSpPr>
                <p:spPr>
                  <a:xfrm>
                    <a:off x="1862367" y="5424562"/>
                    <a:ext cx="3805477" cy="4208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ja-JP"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副首都化をはじめとする大阪特有の課題に対し、共同設置組織や</a:t>
                    </a:r>
                    <a:r>
                      <a:rPr lang="en-US" altLang="ja-JP"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PT</a:t>
                    </a:r>
                    <a:r>
                      <a:rPr lang="ja-JP" altLang="ja-JP"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の活用等、従来の組織の枠組みにとらわれることなく、柔軟に対応するとともに、ライン職における責任の明確化や意思決定の迅速化等により機動的に対応できる組織</a:t>
                    </a:r>
                    <a:endPar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grpSp>
      </p:grpSp>
      <p:sp>
        <p:nvSpPr>
          <p:cNvPr id="46" name="正方形/長方形 45">
            <a:extLst>
              <a:ext uri="{FF2B5EF4-FFF2-40B4-BE49-F238E27FC236}">
                <a16:creationId xmlns:a16="http://schemas.microsoft.com/office/drawing/2014/main" id="{6E758BB9-B3BC-4DE6-B98B-FBD7272B6394}"/>
              </a:ext>
            </a:extLst>
          </p:cNvPr>
          <p:cNvSpPr/>
          <p:nvPr/>
        </p:nvSpPr>
        <p:spPr>
          <a:xfrm>
            <a:off x="-4703" y="358071"/>
            <a:ext cx="10691813" cy="229337"/>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「各職に期待する役割」と「職階等に応じて必要な能力・スキル」</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スライド番号プレースホルダー 2">
            <a:extLst>
              <a:ext uri="{FF2B5EF4-FFF2-40B4-BE49-F238E27FC236}">
                <a16:creationId xmlns:a16="http://schemas.microsoft.com/office/drawing/2014/main" id="{43012725-2B02-4286-9DDA-79FA8BCA520C}"/>
              </a:ext>
            </a:extLst>
          </p:cNvPr>
          <p:cNvSpPr>
            <a:spLocks noGrp="1"/>
          </p:cNvSpPr>
          <p:nvPr>
            <p:ph type="sldNum" sz="quarter" idx="12"/>
          </p:nvPr>
        </p:nvSpPr>
        <p:spPr>
          <a:xfrm>
            <a:off x="10285778" y="7199685"/>
            <a:ext cx="430857" cy="402483"/>
          </a:xfrm>
        </p:spPr>
        <p:txBody>
          <a:bodyPr/>
          <a:lstStyle/>
          <a:p>
            <a:r>
              <a:rPr kumimoji="1" lang="en-US" altLang="ja-JP" sz="1200" b="1" dirty="0">
                <a:latin typeface="BIZ UDPゴシック" panose="020B0400000000000000" pitchFamily="50" charset="-128"/>
                <a:ea typeface="BIZ UDPゴシック" panose="020B0400000000000000" pitchFamily="50" charset="-128"/>
              </a:rPr>
              <a:t>11</a:t>
            </a:r>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107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四角形: 角を丸くする 57">
            <a:extLst>
              <a:ext uri="{FF2B5EF4-FFF2-40B4-BE49-F238E27FC236}">
                <a16:creationId xmlns:a16="http://schemas.microsoft.com/office/drawing/2014/main" id="{9D2F3447-2DD4-41DC-B480-D37CD3E11C73}"/>
              </a:ext>
            </a:extLst>
          </p:cNvPr>
          <p:cNvSpPr/>
          <p:nvPr/>
        </p:nvSpPr>
        <p:spPr>
          <a:xfrm>
            <a:off x="91087" y="789751"/>
            <a:ext cx="3379688"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A15627C-619D-4295-8FDA-A7114B9F3C5A}"/>
              </a:ext>
            </a:extLst>
          </p:cNvPr>
          <p:cNvSpPr txBox="1"/>
          <p:nvPr/>
        </p:nvSpPr>
        <p:spPr>
          <a:xfrm>
            <a:off x="0" y="639796"/>
            <a:ext cx="3094892" cy="292388"/>
          </a:xfrm>
          <a:prstGeom prst="rect">
            <a:avLst/>
          </a:prstGeom>
          <a:noFill/>
        </p:spPr>
        <p:txBody>
          <a:bodyPr wrap="square">
            <a:spAutoFit/>
          </a:bodyPr>
          <a:lstStyle/>
          <a:p>
            <a:pPr defTabSz="914400" eaLnBrk="0" fontAlgn="base" hangingPunct="0">
              <a:spcBef>
                <a:spcPct val="0"/>
              </a:spcBef>
              <a:spcAft>
                <a:spcPct val="0"/>
              </a:spcAft>
            </a:pPr>
            <a:r>
              <a:rPr lang="ja-JP" altLang="en-US" sz="13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（２） 職階等に応じて必要な能力・スキル</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0300A694-0F8E-4BBE-AFC3-25B1871A7909}"/>
              </a:ext>
            </a:extLst>
          </p:cNvPr>
          <p:cNvSpPr txBox="1"/>
          <p:nvPr/>
        </p:nvSpPr>
        <p:spPr>
          <a:xfrm>
            <a:off x="-8071" y="919142"/>
            <a:ext cx="10687110" cy="830997"/>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職員に求められる能力・スキルは多岐にわたるが、職種等に関係なく概ね共通するのは「業務遂行能力」「対人関係能力」「マネジメント能力」「概念化能力」である。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先行きの見えない</a:t>
            </a:r>
            <a:r>
              <a:rPr kumimoji="1" lang="en-US" altLang="ja-JP" sz="1200" dirty="0">
                <a:latin typeface="UD デジタル 教科書体 NK-R" panose="02020400000000000000" pitchFamily="18" charset="-128"/>
                <a:ea typeface="UD デジタル 教科書体 NK-R" panose="02020400000000000000" pitchFamily="18" charset="-128"/>
              </a:rPr>
              <a:t>VUCA</a:t>
            </a:r>
            <a:r>
              <a:rPr kumimoji="1" lang="ja-JP" altLang="en-US" sz="1200" dirty="0">
                <a:latin typeface="UD デジタル 教科書体 NK-R" panose="02020400000000000000" pitchFamily="18" charset="-128"/>
                <a:ea typeface="UD デジタル 教科書体 NK-R" panose="02020400000000000000" pitchFamily="18" charset="-128"/>
              </a:rPr>
              <a:t>時代と言われる今、行政ニーズは複雑・多様化し、さまざまな仕事において調整力や決断力が求められるようになってきていることから、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特に、「対人関係能力」や「概念化能力」については、継続して高めていくことが求められる。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また、</a:t>
            </a:r>
            <a:r>
              <a:rPr kumimoji="1" lang="en-US" altLang="ja-JP" sz="1200" dirty="0">
                <a:latin typeface="UD デジタル 教科書体 NK-R" panose="02020400000000000000" pitchFamily="18" charset="-128"/>
                <a:ea typeface="UD デジタル 教科書体 NK-R" panose="02020400000000000000" pitchFamily="18" charset="-128"/>
              </a:rPr>
              <a:t>AI</a:t>
            </a:r>
            <a:r>
              <a:rPr kumimoji="1" lang="ja-JP" altLang="en-US" sz="1200" dirty="0">
                <a:latin typeface="UD デジタル 教科書体 NK-R" panose="02020400000000000000" pitchFamily="18" charset="-128"/>
                <a:ea typeface="UD デジタル 教科書体 NK-R" panose="02020400000000000000" pitchFamily="18" charset="-128"/>
              </a:rPr>
              <a:t>が急速に発展する中、府民サービスの向上や職員の仕事の質向上の観点から、</a:t>
            </a:r>
            <a:r>
              <a:rPr kumimoji="1" lang="en-US" altLang="ja-JP" sz="1200" dirty="0">
                <a:latin typeface="UD デジタル 教科書体 NK-R" panose="02020400000000000000" pitchFamily="18" charset="-128"/>
                <a:ea typeface="UD デジタル 教科書体 NK-R" panose="02020400000000000000" pitchFamily="18" charset="-128"/>
              </a:rPr>
              <a:t>A</a:t>
            </a:r>
            <a:r>
              <a:rPr kumimoji="1" lang="ja-JP" altLang="en-US" sz="1200" dirty="0">
                <a:latin typeface="UD デジタル 教科書体 NK-R" panose="02020400000000000000" pitchFamily="18" charset="-128"/>
                <a:ea typeface="UD デジタル 教科書体 NK-R" panose="02020400000000000000" pitchFamily="18" charset="-128"/>
              </a:rPr>
              <a:t>Ｉの利活用等を見据えたデジタル時代に対応した人材の育成も求められる。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53" name="表 53">
            <a:extLst>
              <a:ext uri="{FF2B5EF4-FFF2-40B4-BE49-F238E27FC236}">
                <a16:creationId xmlns:a16="http://schemas.microsoft.com/office/drawing/2014/main" id="{F4D81D3E-ED31-4D07-9194-9F10D53844F6}"/>
              </a:ext>
            </a:extLst>
          </p:cNvPr>
          <p:cNvGraphicFramePr>
            <a:graphicFrameLocks noGrp="1"/>
          </p:cNvGraphicFramePr>
          <p:nvPr>
            <p:extLst>
              <p:ext uri="{D42A27DB-BD31-4B8C-83A1-F6EECF244321}">
                <p14:modId xmlns:p14="http://schemas.microsoft.com/office/powerpoint/2010/main" val="2762673281"/>
              </p:ext>
            </p:extLst>
          </p:nvPr>
        </p:nvGraphicFramePr>
        <p:xfrm>
          <a:off x="4408769" y="1989485"/>
          <a:ext cx="5897860" cy="2062082"/>
        </p:xfrm>
        <a:graphic>
          <a:graphicData uri="http://schemas.openxmlformats.org/drawingml/2006/table">
            <a:tbl>
              <a:tblPr firstRow="1" bandRow="1">
                <a:tableStyleId>{5C22544A-7EE6-4342-B048-85BDC9FD1C3A}</a:tableStyleId>
              </a:tblPr>
              <a:tblGrid>
                <a:gridCol w="1474465">
                  <a:extLst>
                    <a:ext uri="{9D8B030D-6E8A-4147-A177-3AD203B41FA5}">
                      <a16:colId xmlns:a16="http://schemas.microsoft.com/office/drawing/2014/main" val="3993562903"/>
                    </a:ext>
                  </a:extLst>
                </a:gridCol>
                <a:gridCol w="1474465">
                  <a:extLst>
                    <a:ext uri="{9D8B030D-6E8A-4147-A177-3AD203B41FA5}">
                      <a16:colId xmlns:a16="http://schemas.microsoft.com/office/drawing/2014/main" val="4054559780"/>
                    </a:ext>
                  </a:extLst>
                </a:gridCol>
                <a:gridCol w="1474465">
                  <a:extLst>
                    <a:ext uri="{9D8B030D-6E8A-4147-A177-3AD203B41FA5}">
                      <a16:colId xmlns:a16="http://schemas.microsoft.com/office/drawing/2014/main" val="2757797655"/>
                    </a:ext>
                  </a:extLst>
                </a:gridCol>
                <a:gridCol w="1474465">
                  <a:extLst>
                    <a:ext uri="{9D8B030D-6E8A-4147-A177-3AD203B41FA5}">
                      <a16:colId xmlns:a16="http://schemas.microsoft.com/office/drawing/2014/main" val="432762454"/>
                    </a:ext>
                  </a:extLst>
                </a:gridCol>
              </a:tblGrid>
              <a:tr h="255787">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業務遂行能力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対人関係能力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マネジメント能力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概念化能力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79776244"/>
                  </a:ext>
                </a:extLst>
              </a:tr>
              <a:tr h="564235">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業務を進める上で必要な知識や能力</a:t>
                      </a:r>
                      <a:endParaRPr kumimoji="1" lang="ja-JP" altLang="en-US" sz="1000" dirty="0">
                        <a:latin typeface="BIZ UDPゴシック" panose="020B0400000000000000" pitchFamily="50" charset="-128"/>
                        <a:ea typeface="BIZ UDPゴシック" panose="020B0400000000000000" pitchFamily="50" charset="-128"/>
                      </a:endParaRP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他者と円滑な人間関係を築く能力</a:t>
                      </a:r>
                      <a:endParaRPr kumimoji="1" lang="ja-JP" altLang="en-US" sz="1000" dirty="0">
                        <a:latin typeface="BIZ UDPゴシック" panose="020B0400000000000000" pitchFamily="50" charset="-128"/>
                        <a:ea typeface="BIZ UDPゴシック" panose="020B0400000000000000" pitchFamily="50" charset="-128"/>
                      </a:endParaRP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組織の「ヒト・モノ・カネ」を効率的に経営・管理する能力</a:t>
                      </a:r>
                      <a:endParaRPr kumimoji="1" lang="ja-JP" altLang="en-US" sz="1000" dirty="0">
                        <a:latin typeface="BIZ UDPゴシック" panose="020B0400000000000000" pitchFamily="50" charset="-128"/>
                        <a:ea typeface="BIZ UDPゴシック" panose="020B0400000000000000" pitchFamily="50" charset="-128"/>
                      </a:endParaRPr>
                    </a:p>
                  </a:txBody>
                  <a:tcPr marL="36000" marR="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物事の本質を見抜き、複雑な情報や状況を理解する能力</a:t>
                      </a:r>
                      <a:endParaRPr kumimoji="1" lang="ja-JP" altLang="en-US" sz="100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6647933"/>
                  </a:ext>
                </a:extLst>
              </a:tr>
              <a:tr h="1233942">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基礎的なもの</a:t>
                      </a:r>
                      <a:r>
                        <a:rPr kumimoji="1" lang="en-US" altLang="ja-JP" sz="1000" dirty="0">
                          <a:latin typeface="BIZ UDPゴシック" panose="020B0400000000000000" pitchFamily="50" charset="-128"/>
                          <a:ea typeface="BIZ UDPゴシック" panose="020B0400000000000000" pitchFamily="50" charset="-128"/>
                        </a:rPr>
                        <a:t>〕</a:t>
                      </a:r>
                    </a:p>
                    <a:p>
                      <a:pPr>
                        <a:spcBef>
                          <a:spcPts val="600"/>
                        </a:spcBef>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・文章</a:t>
                      </a:r>
                      <a:r>
                        <a:rPr kumimoji="1" lang="ja-JP" altLang="en-US" sz="1000" dirty="0">
                          <a:solidFill>
                            <a:schemeClr val="tx1"/>
                          </a:solidFill>
                          <a:latin typeface="BIZ UDPゴシック" panose="020B0400000000000000" pitchFamily="50" charset="-128"/>
                          <a:ea typeface="BIZ UDPゴシック" panose="020B0400000000000000" pitchFamily="50" charset="-128"/>
                        </a:rPr>
                        <a:t>作成力</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・財務会計・契約業務</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・法的思考力</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・予算業務</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・議会対応力</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DX</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主なもの</a:t>
                      </a:r>
                      <a:r>
                        <a:rPr kumimoji="1" lang="en-US" altLang="ja-JP" sz="1000" dirty="0">
                          <a:latin typeface="BIZ UDPゴシック" panose="020B0400000000000000" pitchFamily="50" charset="-128"/>
                          <a:ea typeface="BIZ UDPゴシック" panose="020B0400000000000000" pitchFamily="50" charset="-128"/>
                        </a:rPr>
                        <a:t>〕</a:t>
                      </a:r>
                    </a:p>
                    <a:p>
                      <a:pPr marL="0" marR="0" lvl="0" indent="0" algn="l" defTabSz="1007943" rtl="0" eaLnBrk="1" fontAlgn="auto" latinLnBrk="0" hangingPunct="1">
                        <a:lnSpc>
                          <a:spcPct val="100000"/>
                        </a:lnSpc>
                        <a:spcBef>
                          <a:spcPts val="30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・ｺﾐｭﾆｹｰｼｮﾝ力</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・傾聴力</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・ﾌﾟﾚｾﾞﾝﾃｰｼｮﾝ力</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・交渉力</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spcAft>
                          <a:spcPts val="0"/>
                        </a:spcAft>
                      </a:pPr>
                      <a:r>
                        <a:rPr kumimoji="1" lang="ja-JP" altLang="en-US" sz="1000" dirty="0">
                          <a:latin typeface="BIZ UDPゴシック" panose="020B0400000000000000" pitchFamily="50" charset="-128"/>
                          <a:ea typeface="BIZ UDPゴシック" panose="020B0400000000000000" pitchFamily="50" charset="-128"/>
                        </a:rPr>
                        <a:t>　・ﾘｰﾀﾞｰｼｯﾌﾟ</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spcAft>
                          <a:spcPts val="0"/>
                        </a:spcAft>
                      </a:pPr>
                      <a:r>
                        <a:rPr kumimoji="1" lang="ja-JP" altLang="en-US" sz="1000" dirty="0">
                          <a:latin typeface="BIZ UDPゴシック" panose="020B0400000000000000" pitchFamily="50" charset="-128"/>
                          <a:ea typeface="BIZ UDPゴシック" panose="020B0400000000000000" pitchFamily="50" charset="-128"/>
                        </a:rPr>
                        <a:t>　・ｺｰﾁﾝｸﾞ</a:t>
                      </a:r>
                      <a:endParaRPr kumimoji="1" lang="en-US" altLang="ja-JP" sz="100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主なもの</a:t>
                      </a:r>
                      <a:r>
                        <a:rPr kumimoji="1" lang="en-US" altLang="ja-JP" sz="1000" dirty="0">
                          <a:latin typeface="BIZ UDPゴシック" panose="020B0400000000000000" pitchFamily="50" charset="-128"/>
                          <a:ea typeface="BIZ UDPゴシック" panose="020B0400000000000000" pitchFamily="50" charset="-128"/>
                        </a:rPr>
                        <a:t>〕</a:t>
                      </a:r>
                    </a:p>
                    <a:p>
                      <a:pPr>
                        <a:spcBef>
                          <a:spcPts val="300"/>
                        </a:spcBef>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・問題解決能力</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latin typeface="BIZ UDPゴシック" panose="020B0400000000000000" pitchFamily="50" charset="-128"/>
                          <a:ea typeface="BIZ UDPゴシック" panose="020B0400000000000000" pitchFamily="50" charset="-128"/>
                        </a:rPr>
                        <a:t>　・意思決定力</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・組織化する能力</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・評価測定能力</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・目標設定能力</a:t>
                      </a:r>
                      <a:endParaRPr kumimoji="1" lang="en-US" altLang="ja-JP" sz="105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主なもの</a:t>
                      </a:r>
                      <a:r>
                        <a:rPr kumimoji="1" lang="en-US" altLang="ja-JP" sz="1000" dirty="0">
                          <a:latin typeface="BIZ UDPゴシック" panose="020B0400000000000000" pitchFamily="50" charset="-128"/>
                          <a:ea typeface="BIZ UDPゴシック" panose="020B0400000000000000" pitchFamily="50" charset="-128"/>
                        </a:rPr>
                        <a:t>〕</a:t>
                      </a:r>
                    </a:p>
                    <a:p>
                      <a:pPr>
                        <a:spcBef>
                          <a:spcPts val="300"/>
                        </a:spcBef>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・探求心</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latin typeface="BIZ UDPゴシック" panose="020B0400000000000000" pitchFamily="50" charset="-128"/>
                          <a:ea typeface="BIZ UDPゴシック" panose="020B0400000000000000" pitchFamily="50" charset="-128"/>
                        </a:rPr>
                        <a:t>　・ﾛｼﾞｶﾙｼﾝｷﾝｸﾞ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・ｸﾘｴｲﾃｨﾌﾞｼﾝｷﾝｸﾞ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・ｸﾘﾃｨｶﾙｼﾝｷﾝｸﾞ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・柔軟性</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・俯瞰力</a:t>
                      </a:r>
                      <a:endParaRPr kumimoji="1" lang="ja-JP" altLang="en-US" sz="105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268214"/>
                  </a:ext>
                </a:extLst>
              </a:tr>
            </a:tbl>
          </a:graphicData>
        </a:graphic>
      </p:graphicFrame>
      <p:grpSp>
        <p:nvGrpSpPr>
          <p:cNvPr id="4" name="グループ化 3">
            <a:extLst>
              <a:ext uri="{FF2B5EF4-FFF2-40B4-BE49-F238E27FC236}">
                <a16:creationId xmlns:a16="http://schemas.microsoft.com/office/drawing/2014/main" id="{DBAC11A8-B82F-4529-B048-5A8F9E4F6AEE}"/>
              </a:ext>
            </a:extLst>
          </p:cNvPr>
          <p:cNvGrpSpPr/>
          <p:nvPr/>
        </p:nvGrpSpPr>
        <p:grpSpPr>
          <a:xfrm>
            <a:off x="241060" y="1813429"/>
            <a:ext cx="4751692" cy="2412742"/>
            <a:chOff x="292867" y="2230347"/>
            <a:chExt cx="4751692" cy="3143618"/>
          </a:xfrm>
        </p:grpSpPr>
        <p:grpSp>
          <p:nvGrpSpPr>
            <p:cNvPr id="51" name="グループ化 50">
              <a:extLst>
                <a:ext uri="{FF2B5EF4-FFF2-40B4-BE49-F238E27FC236}">
                  <a16:creationId xmlns:a16="http://schemas.microsoft.com/office/drawing/2014/main" id="{9DD5AA93-9431-4D2B-A841-DB5C96B4096A}"/>
                </a:ext>
              </a:extLst>
            </p:cNvPr>
            <p:cNvGrpSpPr/>
            <p:nvPr/>
          </p:nvGrpSpPr>
          <p:grpSpPr>
            <a:xfrm>
              <a:off x="425307" y="2433944"/>
              <a:ext cx="4619252" cy="2940021"/>
              <a:chOff x="480186" y="2278994"/>
              <a:chExt cx="4610667" cy="3072143"/>
            </a:xfrm>
          </p:grpSpPr>
          <p:grpSp>
            <p:nvGrpSpPr>
              <p:cNvPr id="49" name="グループ化 48">
                <a:extLst>
                  <a:ext uri="{FF2B5EF4-FFF2-40B4-BE49-F238E27FC236}">
                    <a16:creationId xmlns:a16="http://schemas.microsoft.com/office/drawing/2014/main" id="{EB62D6D4-B633-44E7-A1A5-EFE26C864058}"/>
                  </a:ext>
                </a:extLst>
              </p:cNvPr>
              <p:cNvGrpSpPr/>
              <p:nvPr/>
            </p:nvGrpSpPr>
            <p:grpSpPr>
              <a:xfrm>
                <a:off x="480186" y="2278994"/>
                <a:ext cx="3943086" cy="2891651"/>
                <a:chOff x="480186" y="2278994"/>
                <a:chExt cx="3943086" cy="2891651"/>
              </a:xfrm>
            </p:grpSpPr>
            <p:grpSp>
              <p:nvGrpSpPr>
                <p:cNvPr id="44" name="グループ化 43">
                  <a:extLst>
                    <a:ext uri="{FF2B5EF4-FFF2-40B4-BE49-F238E27FC236}">
                      <a16:creationId xmlns:a16="http://schemas.microsoft.com/office/drawing/2014/main" id="{6119739E-1219-4032-95B0-375DCB666049}"/>
                    </a:ext>
                  </a:extLst>
                </p:cNvPr>
                <p:cNvGrpSpPr/>
                <p:nvPr/>
              </p:nvGrpSpPr>
              <p:grpSpPr>
                <a:xfrm>
                  <a:off x="480186" y="2278994"/>
                  <a:ext cx="3802225" cy="2891651"/>
                  <a:chOff x="480186" y="2278994"/>
                  <a:chExt cx="3802225" cy="2891651"/>
                </a:xfrm>
              </p:grpSpPr>
              <p:grpSp>
                <p:nvGrpSpPr>
                  <p:cNvPr id="37" name="グループ化 36">
                    <a:extLst>
                      <a:ext uri="{FF2B5EF4-FFF2-40B4-BE49-F238E27FC236}">
                        <a16:creationId xmlns:a16="http://schemas.microsoft.com/office/drawing/2014/main" id="{BE4FFC86-F3DD-4E69-B983-EEED0D0B6F88}"/>
                      </a:ext>
                    </a:extLst>
                  </p:cNvPr>
                  <p:cNvGrpSpPr/>
                  <p:nvPr/>
                </p:nvGrpSpPr>
                <p:grpSpPr>
                  <a:xfrm>
                    <a:off x="527901" y="2305092"/>
                    <a:ext cx="3754510" cy="2813663"/>
                    <a:chOff x="527901" y="2305092"/>
                    <a:chExt cx="3754510" cy="2813663"/>
                  </a:xfrm>
                </p:grpSpPr>
                <p:grpSp>
                  <p:nvGrpSpPr>
                    <p:cNvPr id="29" name="グループ化 28">
                      <a:extLst>
                        <a:ext uri="{FF2B5EF4-FFF2-40B4-BE49-F238E27FC236}">
                          <a16:creationId xmlns:a16="http://schemas.microsoft.com/office/drawing/2014/main" id="{381DA6CB-D899-438E-A0B4-BA5EB66541E6}"/>
                        </a:ext>
                      </a:extLst>
                    </p:cNvPr>
                    <p:cNvGrpSpPr/>
                    <p:nvPr/>
                  </p:nvGrpSpPr>
                  <p:grpSpPr>
                    <a:xfrm>
                      <a:off x="537328" y="2305092"/>
                      <a:ext cx="3745083" cy="2813663"/>
                      <a:chOff x="537328" y="2305092"/>
                      <a:chExt cx="3745083" cy="2813663"/>
                    </a:xfrm>
                  </p:grpSpPr>
                  <p:sp>
                    <p:nvSpPr>
                      <p:cNvPr id="2" name="正方形/長方形 1">
                        <a:extLst>
                          <a:ext uri="{FF2B5EF4-FFF2-40B4-BE49-F238E27FC236}">
                            <a16:creationId xmlns:a16="http://schemas.microsoft.com/office/drawing/2014/main" id="{E084366C-1C9B-4DA9-820B-09D998C2CD0A}"/>
                          </a:ext>
                        </a:extLst>
                      </p:cNvPr>
                      <p:cNvSpPr/>
                      <p:nvPr/>
                    </p:nvSpPr>
                    <p:spPr>
                      <a:xfrm>
                        <a:off x="537328" y="2305094"/>
                        <a:ext cx="772998" cy="28136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a:extLst>
                          <a:ext uri="{FF2B5EF4-FFF2-40B4-BE49-F238E27FC236}">
                            <a16:creationId xmlns:a16="http://schemas.microsoft.com/office/drawing/2014/main" id="{C7CE80BE-E4C8-48A3-A40E-FC6D5C595D82}"/>
                          </a:ext>
                        </a:extLst>
                      </p:cNvPr>
                      <p:cNvSpPr/>
                      <p:nvPr/>
                    </p:nvSpPr>
                    <p:spPr>
                      <a:xfrm>
                        <a:off x="1310326" y="2305094"/>
                        <a:ext cx="1168923" cy="2813661"/>
                      </a:xfrm>
                      <a:prstGeom prst="r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平行四辺形 27">
                        <a:extLst>
                          <a:ext uri="{FF2B5EF4-FFF2-40B4-BE49-F238E27FC236}">
                            <a16:creationId xmlns:a16="http://schemas.microsoft.com/office/drawing/2014/main" id="{1DFFFE6C-A4DB-4244-AC27-BEB8D27A7BD6}"/>
                          </a:ext>
                        </a:extLst>
                      </p:cNvPr>
                      <p:cNvSpPr/>
                      <p:nvPr/>
                    </p:nvSpPr>
                    <p:spPr>
                      <a:xfrm flipH="1">
                        <a:off x="1304368" y="2305093"/>
                        <a:ext cx="2513521" cy="2813661"/>
                      </a:xfrm>
                      <a:prstGeom prst="parallelogram">
                        <a:avLst>
                          <a:gd name="adj" fmla="val 45627"/>
                        </a:avLst>
                      </a:prstGeom>
                      <a:solidFill>
                        <a:srgbClr val="A3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直角三角形 29">
                        <a:extLst>
                          <a:ext uri="{FF2B5EF4-FFF2-40B4-BE49-F238E27FC236}">
                            <a16:creationId xmlns:a16="http://schemas.microsoft.com/office/drawing/2014/main" id="{CEE73809-DA4D-4B46-9457-6955D5BB1A1F}"/>
                          </a:ext>
                        </a:extLst>
                      </p:cNvPr>
                      <p:cNvSpPr/>
                      <p:nvPr/>
                    </p:nvSpPr>
                    <p:spPr>
                      <a:xfrm rot="10800000">
                        <a:off x="2331848" y="2305092"/>
                        <a:ext cx="1168923" cy="2163208"/>
                      </a:xfrm>
                      <a:prstGeom prst="rtTriangle">
                        <a:avLst/>
                      </a:prstGeom>
                      <a:solidFill>
                        <a:srgbClr val="85D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DE4480A8-D72A-411A-8C71-D24B7DB0C0D3}"/>
                          </a:ext>
                        </a:extLst>
                      </p:cNvPr>
                      <p:cNvSpPr/>
                      <p:nvPr/>
                    </p:nvSpPr>
                    <p:spPr>
                      <a:xfrm>
                        <a:off x="3487913" y="2305093"/>
                        <a:ext cx="794498" cy="2813661"/>
                      </a:xfrm>
                      <a:prstGeom prst="rect">
                        <a:avLst/>
                      </a:prstGeom>
                      <a:solidFill>
                        <a:srgbClr val="DDD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4" name="直線コネクタ 33">
                      <a:extLst>
                        <a:ext uri="{FF2B5EF4-FFF2-40B4-BE49-F238E27FC236}">
                          <a16:creationId xmlns:a16="http://schemas.microsoft.com/office/drawing/2014/main" id="{488D78B2-871F-41D7-BE0E-7142CE2085A4}"/>
                        </a:ext>
                      </a:extLst>
                    </p:cNvPr>
                    <p:cNvCxnSpPr/>
                    <p:nvPr/>
                  </p:nvCxnSpPr>
                  <p:spPr>
                    <a:xfrm flipH="1">
                      <a:off x="527901" y="4468303"/>
                      <a:ext cx="295058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D1584A4-FAA3-40AD-95F7-C5B7B605EE55}"/>
                        </a:ext>
                      </a:extLst>
                    </p:cNvPr>
                    <p:cNvCxnSpPr/>
                    <p:nvPr/>
                  </p:nvCxnSpPr>
                  <p:spPr>
                    <a:xfrm flipH="1">
                      <a:off x="537328" y="3730793"/>
                      <a:ext cx="295058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FF401B6-F4D3-473D-BC07-00D74D00CB85}"/>
                        </a:ext>
                      </a:extLst>
                    </p:cNvPr>
                    <p:cNvCxnSpPr/>
                    <p:nvPr/>
                  </p:nvCxnSpPr>
                  <p:spPr>
                    <a:xfrm flipH="1">
                      <a:off x="550187" y="2989556"/>
                      <a:ext cx="295058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7DBBA80-DC6C-4624-91ED-1BEBA7C9A420}"/>
                      </a:ext>
                    </a:extLst>
                  </p:cNvPr>
                  <p:cNvSpPr txBox="1"/>
                  <p:nvPr/>
                </p:nvSpPr>
                <p:spPr>
                  <a:xfrm>
                    <a:off x="480186" y="4856373"/>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主事・技師級</a:t>
                    </a:r>
                  </a:p>
                </p:txBody>
              </p:sp>
              <p:sp>
                <p:nvSpPr>
                  <p:cNvPr id="39" name="テキスト ボックス 38">
                    <a:extLst>
                      <a:ext uri="{FF2B5EF4-FFF2-40B4-BE49-F238E27FC236}">
                        <a16:creationId xmlns:a16="http://schemas.microsoft.com/office/drawing/2014/main" id="{171230F2-F9A7-4821-9DBE-98AC066C5269}"/>
                      </a:ext>
                    </a:extLst>
                  </p:cNvPr>
                  <p:cNvSpPr txBox="1"/>
                  <p:nvPr/>
                </p:nvSpPr>
                <p:spPr>
                  <a:xfrm>
                    <a:off x="488962" y="4175667"/>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主査級</a:t>
                    </a:r>
                  </a:p>
                </p:txBody>
              </p:sp>
              <p:sp>
                <p:nvSpPr>
                  <p:cNvPr id="40" name="テキスト ボックス 39">
                    <a:extLst>
                      <a:ext uri="{FF2B5EF4-FFF2-40B4-BE49-F238E27FC236}">
                        <a16:creationId xmlns:a16="http://schemas.microsoft.com/office/drawing/2014/main" id="{C59A804B-2EAB-4670-9EAB-289993082EBC}"/>
                      </a:ext>
                    </a:extLst>
                  </p:cNvPr>
                  <p:cNvSpPr txBox="1"/>
                  <p:nvPr/>
                </p:nvSpPr>
                <p:spPr>
                  <a:xfrm>
                    <a:off x="488962" y="3711924"/>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課長補佐級</a:t>
                    </a:r>
                  </a:p>
                </p:txBody>
              </p:sp>
              <p:sp>
                <p:nvSpPr>
                  <p:cNvPr id="41" name="テキスト ボックス 40">
                    <a:extLst>
                      <a:ext uri="{FF2B5EF4-FFF2-40B4-BE49-F238E27FC236}">
                        <a16:creationId xmlns:a16="http://schemas.microsoft.com/office/drawing/2014/main" id="{2444C7F2-350C-4388-A0AD-2450F6E34653}"/>
                      </a:ext>
                    </a:extLst>
                  </p:cNvPr>
                  <p:cNvSpPr txBox="1"/>
                  <p:nvPr/>
                </p:nvSpPr>
                <p:spPr>
                  <a:xfrm>
                    <a:off x="488962" y="3449537"/>
                    <a:ext cx="593549"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課長級</a:t>
                    </a:r>
                  </a:p>
                </p:txBody>
              </p:sp>
              <p:sp>
                <p:nvSpPr>
                  <p:cNvPr id="42" name="テキスト ボックス 41">
                    <a:extLst>
                      <a:ext uri="{FF2B5EF4-FFF2-40B4-BE49-F238E27FC236}">
                        <a16:creationId xmlns:a16="http://schemas.microsoft.com/office/drawing/2014/main" id="{1E8B7D53-EC89-4B38-B0A2-2822FDCB6F51}"/>
                      </a:ext>
                    </a:extLst>
                  </p:cNvPr>
                  <p:cNvSpPr txBox="1"/>
                  <p:nvPr/>
                </p:nvSpPr>
                <p:spPr>
                  <a:xfrm>
                    <a:off x="488962" y="2957112"/>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次長級</a:t>
                    </a:r>
                  </a:p>
                </p:txBody>
              </p:sp>
              <p:sp>
                <p:nvSpPr>
                  <p:cNvPr id="43" name="テキスト ボックス 42">
                    <a:extLst>
                      <a:ext uri="{FF2B5EF4-FFF2-40B4-BE49-F238E27FC236}">
                        <a16:creationId xmlns:a16="http://schemas.microsoft.com/office/drawing/2014/main" id="{F50A7D74-7F53-414B-B464-696377A1BB0E}"/>
                      </a:ext>
                    </a:extLst>
                  </p:cNvPr>
                  <p:cNvSpPr txBox="1"/>
                  <p:nvPr/>
                </p:nvSpPr>
                <p:spPr>
                  <a:xfrm>
                    <a:off x="488962" y="2278994"/>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部長級</a:t>
                    </a:r>
                  </a:p>
                </p:txBody>
              </p:sp>
            </p:grpSp>
            <p:sp>
              <p:nvSpPr>
                <p:cNvPr id="45" name="テキスト ボックス 44">
                  <a:extLst>
                    <a:ext uri="{FF2B5EF4-FFF2-40B4-BE49-F238E27FC236}">
                      <a16:creationId xmlns:a16="http://schemas.microsoft.com/office/drawing/2014/main" id="{44832265-0458-4EDC-AD4E-F50A795132CC}"/>
                    </a:ext>
                  </a:extLst>
                </p:cNvPr>
                <p:cNvSpPr txBox="1"/>
                <p:nvPr/>
              </p:nvSpPr>
              <p:spPr>
                <a:xfrm>
                  <a:off x="1265013" y="4835330"/>
                  <a:ext cx="1089865"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業務遂行能力</a:t>
                  </a:r>
                </a:p>
              </p:txBody>
            </p:sp>
            <p:sp>
              <p:nvSpPr>
                <p:cNvPr id="46" name="テキスト ボックス 45">
                  <a:extLst>
                    <a:ext uri="{FF2B5EF4-FFF2-40B4-BE49-F238E27FC236}">
                      <a16:creationId xmlns:a16="http://schemas.microsoft.com/office/drawing/2014/main" id="{C1C64AA2-EA76-4A1A-8CA3-97ADDC281788}"/>
                    </a:ext>
                  </a:extLst>
                </p:cNvPr>
                <p:cNvSpPr txBox="1"/>
                <p:nvPr/>
              </p:nvSpPr>
              <p:spPr>
                <a:xfrm>
                  <a:off x="1856368" y="3278894"/>
                  <a:ext cx="1089865"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対人関係能力</a:t>
                  </a:r>
                </a:p>
              </p:txBody>
            </p:sp>
            <p:sp>
              <p:nvSpPr>
                <p:cNvPr id="47" name="テキスト ボックス 46">
                  <a:extLst>
                    <a:ext uri="{FF2B5EF4-FFF2-40B4-BE49-F238E27FC236}">
                      <a16:creationId xmlns:a16="http://schemas.microsoft.com/office/drawing/2014/main" id="{9523055F-1C55-4E7B-9613-AD9B8365E446}"/>
                    </a:ext>
                  </a:extLst>
                </p:cNvPr>
                <p:cNvSpPr txBox="1"/>
                <p:nvPr/>
              </p:nvSpPr>
              <p:spPr>
                <a:xfrm>
                  <a:off x="2407166" y="2287901"/>
                  <a:ext cx="1237268"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マネジメント能力</a:t>
                  </a:r>
                </a:p>
              </p:txBody>
            </p:sp>
            <p:sp>
              <p:nvSpPr>
                <p:cNvPr id="48" name="テキスト ボックス 47">
                  <a:extLst>
                    <a:ext uri="{FF2B5EF4-FFF2-40B4-BE49-F238E27FC236}">
                      <a16:creationId xmlns:a16="http://schemas.microsoft.com/office/drawing/2014/main" id="{C151EC6D-1579-443F-BD67-5E5B181886EF}"/>
                    </a:ext>
                  </a:extLst>
                </p:cNvPr>
                <p:cNvSpPr txBox="1"/>
                <p:nvPr/>
              </p:nvSpPr>
              <p:spPr>
                <a:xfrm>
                  <a:off x="3478486" y="3562681"/>
                  <a:ext cx="944786"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概念化能力</a:t>
                  </a:r>
                </a:p>
              </p:txBody>
            </p:sp>
          </p:grpSp>
          <p:sp>
            <p:nvSpPr>
              <p:cNvPr id="50" name="テキスト ボックス 49">
                <a:extLst>
                  <a:ext uri="{FF2B5EF4-FFF2-40B4-BE49-F238E27FC236}">
                    <a16:creationId xmlns:a16="http://schemas.microsoft.com/office/drawing/2014/main" id="{0752775D-AF57-4426-B23E-2460FEEA7EFD}"/>
                  </a:ext>
                </a:extLst>
              </p:cNvPr>
              <p:cNvSpPr txBox="1"/>
              <p:nvPr/>
            </p:nvSpPr>
            <p:spPr>
              <a:xfrm>
                <a:off x="1766038" y="5101980"/>
                <a:ext cx="3324815" cy="249157"/>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ピーター・ドラッカーが提唱した「ドラッカーモデル」を基に作成</a:t>
                </a:r>
              </a:p>
            </p:txBody>
          </p:sp>
        </p:grpSp>
        <p:sp>
          <p:nvSpPr>
            <p:cNvPr id="54" name="正方形/長方形 53">
              <a:extLst>
                <a:ext uri="{FF2B5EF4-FFF2-40B4-BE49-F238E27FC236}">
                  <a16:creationId xmlns:a16="http://schemas.microsoft.com/office/drawing/2014/main" id="{4FC183AD-9829-49CB-931E-B0AB59A4652C}"/>
                </a:ext>
              </a:extLst>
            </p:cNvPr>
            <p:cNvSpPr/>
            <p:nvPr/>
          </p:nvSpPr>
          <p:spPr>
            <a:xfrm>
              <a:off x="292867" y="2230347"/>
              <a:ext cx="2500150" cy="20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≪各職階ごとに求められる能力≫　</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grpSp>
      <p:sp>
        <p:nvSpPr>
          <p:cNvPr id="52" name="正方形/長方形 51">
            <a:extLst>
              <a:ext uri="{FF2B5EF4-FFF2-40B4-BE49-F238E27FC236}">
                <a16:creationId xmlns:a16="http://schemas.microsoft.com/office/drawing/2014/main" id="{29C6E63A-857A-4554-94BC-842D0DDBB23B}"/>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59" name="グループ化 58">
            <a:extLst>
              <a:ext uri="{FF2B5EF4-FFF2-40B4-BE49-F238E27FC236}">
                <a16:creationId xmlns:a16="http://schemas.microsoft.com/office/drawing/2014/main" id="{5091FB09-0CC6-4F5C-AFFB-FCD0ADD0F8A1}"/>
              </a:ext>
            </a:extLst>
          </p:cNvPr>
          <p:cNvGrpSpPr/>
          <p:nvPr/>
        </p:nvGrpSpPr>
        <p:grpSpPr>
          <a:xfrm>
            <a:off x="443631" y="4305621"/>
            <a:ext cx="9864526" cy="3186210"/>
            <a:chOff x="276616" y="778962"/>
            <a:chExt cx="10167820" cy="4303880"/>
          </a:xfrm>
        </p:grpSpPr>
        <p:grpSp>
          <p:nvGrpSpPr>
            <p:cNvPr id="60" name="グループ化 59">
              <a:extLst>
                <a:ext uri="{FF2B5EF4-FFF2-40B4-BE49-F238E27FC236}">
                  <a16:creationId xmlns:a16="http://schemas.microsoft.com/office/drawing/2014/main" id="{5772537F-E01E-4E06-882C-06EC6B92261B}"/>
                </a:ext>
              </a:extLst>
            </p:cNvPr>
            <p:cNvGrpSpPr/>
            <p:nvPr/>
          </p:nvGrpSpPr>
          <p:grpSpPr>
            <a:xfrm>
              <a:off x="276617" y="778962"/>
              <a:ext cx="10167819" cy="3629726"/>
              <a:chOff x="276271" y="1571851"/>
              <a:chExt cx="7925818" cy="2005050"/>
            </a:xfrm>
          </p:grpSpPr>
          <p:grpSp>
            <p:nvGrpSpPr>
              <p:cNvPr id="63" name="グループ化 62">
                <a:extLst>
                  <a:ext uri="{FF2B5EF4-FFF2-40B4-BE49-F238E27FC236}">
                    <a16:creationId xmlns:a16="http://schemas.microsoft.com/office/drawing/2014/main" id="{46556DE6-B757-475D-970E-60CA6A234314}"/>
                  </a:ext>
                </a:extLst>
              </p:cNvPr>
              <p:cNvGrpSpPr/>
              <p:nvPr/>
            </p:nvGrpSpPr>
            <p:grpSpPr>
              <a:xfrm>
                <a:off x="276271" y="1571851"/>
                <a:ext cx="7925818" cy="1257621"/>
                <a:chOff x="293294" y="4219797"/>
                <a:chExt cx="4144833" cy="1968441"/>
              </a:xfrm>
            </p:grpSpPr>
            <p:sp>
              <p:nvSpPr>
                <p:cNvPr id="68" name="四角形: 角を丸くする 67">
                  <a:extLst>
                    <a:ext uri="{FF2B5EF4-FFF2-40B4-BE49-F238E27FC236}">
                      <a16:creationId xmlns:a16="http://schemas.microsoft.com/office/drawing/2014/main" id="{7CC70819-87FB-4976-BB99-956BE4AB909F}"/>
                    </a:ext>
                  </a:extLst>
                </p:cNvPr>
                <p:cNvSpPr/>
                <p:nvPr/>
              </p:nvSpPr>
              <p:spPr>
                <a:xfrm>
                  <a:off x="293566" y="4219797"/>
                  <a:ext cx="4143919" cy="212132"/>
                </a:xfrm>
                <a:prstGeom prst="roundRect">
                  <a:avLst>
                    <a:gd name="adj" fmla="val 0"/>
                  </a:avLst>
                </a:prstGeom>
                <a:solidFill>
                  <a:srgbClr val="B7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府職員として求められる「基礎的な業務遂行能力」　（職種共通）</a:t>
                  </a:r>
                </a:p>
              </p:txBody>
            </p:sp>
            <p:grpSp>
              <p:nvGrpSpPr>
                <p:cNvPr id="69" name="グループ化 68">
                  <a:extLst>
                    <a:ext uri="{FF2B5EF4-FFF2-40B4-BE49-F238E27FC236}">
                      <a16:creationId xmlns:a16="http://schemas.microsoft.com/office/drawing/2014/main" id="{5C3DAA29-9FA1-4852-8858-FA9587421413}"/>
                    </a:ext>
                  </a:extLst>
                </p:cNvPr>
                <p:cNvGrpSpPr/>
                <p:nvPr/>
              </p:nvGrpSpPr>
              <p:grpSpPr>
                <a:xfrm>
                  <a:off x="293566" y="5653337"/>
                  <a:ext cx="4144406" cy="534901"/>
                  <a:chOff x="293566" y="5653337"/>
                  <a:chExt cx="4144406" cy="534901"/>
                </a:xfrm>
              </p:grpSpPr>
              <p:sp>
                <p:nvSpPr>
                  <p:cNvPr id="76" name="正方形/長方形 75">
                    <a:extLst>
                      <a:ext uri="{FF2B5EF4-FFF2-40B4-BE49-F238E27FC236}">
                        <a16:creationId xmlns:a16="http://schemas.microsoft.com/office/drawing/2014/main" id="{AC579DDB-DABE-4600-9B01-4A76292F6CB9}"/>
                      </a:ext>
                    </a:extLst>
                  </p:cNvPr>
                  <p:cNvSpPr/>
                  <p:nvPr/>
                </p:nvSpPr>
                <p:spPr>
                  <a:xfrm>
                    <a:off x="293566" y="5653342"/>
                    <a:ext cx="337573" cy="53489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法的思考力</a:t>
                    </a:r>
                  </a:p>
                </p:txBody>
              </p:sp>
              <p:sp>
                <p:nvSpPr>
                  <p:cNvPr id="77" name="正方形/長方形 76">
                    <a:extLst>
                      <a:ext uri="{FF2B5EF4-FFF2-40B4-BE49-F238E27FC236}">
                        <a16:creationId xmlns:a16="http://schemas.microsoft.com/office/drawing/2014/main" id="{F8637B18-B7F8-4EDB-816C-5498DAF5B789}"/>
                      </a:ext>
                    </a:extLst>
                  </p:cNvPr>
                  <p:cNvSpPr/>
                  <p:nvPr/>
                </p:nvSpPr>
                <p:spPr>
                  <a:xfrm>
                    <a:off x="661798" y="5653337"/>
                    <a:ext cx="3776174" cy="534891"/>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dirty="0">
                        <a:solidFill>
                          <a:schemeClr val="tx1"/>
                        </a:solidFill>
                        <a:latin typeface="BIZ UDPゴシック" panose="020B0400000000000000" pitchFamily="50" charset="-128"/>
                        <a:ea typeface="BIZ UDPゴシック" panose="020B0400000000000000" pitchFamily="50" charset="-128"/>
                      </a:rPr>
                      <a:t>・法律用語を正しく理解している。 （例：「又は」「若しくは」や「及び」「並びに」、「～することができる」「～しなければならない」等）</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dirty="0">
                        <a:solidFill>
                          <a:schemeClr val="tx1"/>
                        </a:solidFill>
                        <a:latin typeface="BIZ UDPゴシック" panose="020B0400000000000000" pitchFamily="50" charset="-128"/>
                        <a:ea typeface="BIZ UDPゴシック" panose="020B0400000000000000" pitchFamily="50" charset="-128"/>
                      </a:rPr>
                      <a:t>・法令等に基づく事務を行う際は、必ず根拠となる法令等を確認している。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dirty="0">
                        <a:solidFill>
                          <a:schemeClr val="tx1"/>
                        </a:solidFill>
                        <a:latin typeface="BIZ UDPゴシック" panose="020B0400000000000000" pitchFamily="50" charset="-128"/>
                        <a:ea typeface="BIZ UDPゴシック" panose="020B0400000000000000" pitchFamily="50" charset="-128"/>
                      </a:rPr>
                      <a:t>・事実と意見（主張）を区別した上で、論点を正しく理解し、関連する法律の要件にあてはめながら、妥当な結論を導き出すことができる。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70" name="グループ化 69">
                  <a:extLst>
                    <a:ext uri="{FF2B5EF4-FFF2-40B4-BE49-F238E27FC236}">
                      <a16:creationId xmlns:a16="http://schemas.microsoft.com/office/drawing/2014/main" id="{9B6583D0-DE47-4361-BF4C-BC1B26CD17E7}"/>
                    </a:ext>
                  </a:extLst>
                </p:cNvPr>
                <p:cNvGrpSpPr/>
                <p:nvPr/>
              </p:nvGrpSpPr>
              <p:grpSpPr>
                <a:xfrm>
                  <a:off x="293936" y="4478094"/>
                  <a:ext cx="4144190" cy="544057"/>
                  <a:chOff x="293936" y="4478094"/>
                  <a:chExt cx="4144190" cy="544057"/>
                </a:xfrm>
              </p:grpSpPr>
              <p:sp>
                <p:nvSpPr>
                  <p:cNvPr id="74" name="正方形/長方形 73">
                    <a:extLst>
                      <a:ext uri="{FF2B5EF4-FFF2-40B4-BE49-F238E27FC236}">
                        <a16:creationId xmlns:a16="http://schemas.microsoft.com/office/drawing/2014/main" id="{6A59FB97-3E89-490A-B814-1C1B0D2661A2}"/>
                      </a:ext>
                    </a:extLst>
                  </p:cNvPr>
                  <p:cNvSpPr/>
                  <p:nvPr/>
                </p:nvSpPr>
                <p:spPr>
                  <a:xfrm>
                    <a:off x="293936" y="4484342"/>
                    <a:ext cx="338329" cy="53335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文章作成力</a:t>
                    </a:r>
                  </a:p>
                </p:txBody>
              </p:sp>
              <p:sp>
                <p:nvSpPr>
                  <p:cNvPr id="75" name="正方形/長方形 74">
                    <a:extLst>
                      <a:ext uri="{FF2B5EF4-FFF2-40B4-BE49-F238E27FC236}">
                        <a16:creationId xmlns:a16="http://schemas.microsoft.com/office/drawing/2014/main" id="{D0E40F4F-24B7-4F5A-9A9F-C5785E7D7FC4}"/>
                      </a:ext>
                    </a:extLst>
                  </p:cNvPr>
                  <p:cNvSpPr/>
                  <p:nvPr/>
                </p:nvSpPr>
                <p:spPr>
                  <a:xfrm>
                    <a:off x="662933" y="4478094"/>
                    <a:ext cx="3775193" cy="54405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・要点をおさえた、明確で簡潔な文章が作成できる。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・シチュエーションに応じた、読み手を意識した文章が作成できる。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・正しい文法と適切な語彙を選択したうえで、論理的な文章構成にすることができる。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06ACF9A3-E90A-4D5B-9086-F8E407D4AEF8}"/>
                    </a:ext>
                  </a:extLst>
                </p:cNvPr>
                <p:cNvGrpSpPr/>
                <p:nvPr/>
              </p:nvGrpSpPr>
              <p:grpSpPr>
                <a:xfrm>
                  <a:off x="293294" y="5065777"/>
                  <a:ext cx="4144833" cy="544058"/>
                  <a:chOff x="293294" y="5074244"/>
                  <a:chExt cx="4144833" cy="544058"/>
                </a:xfrm>
              </p:grpSpPr>
              <p:sp>
                <p:nvSpPr>
                  <p:cNvPr id="72" name="正方形/長方形 71">
                    <a:extLst>
                      <a:ext uri="{FF2B5EF4-FFF2-40B4-BE49-F238E27FC236}">
                        <a16:creationId xmlns:a16="http://schemas.microsoft.com/office/drawing/2014/main" id="{516504D3-9F92-4B34-9B43-01E67B4ADCC0}"/>
                      </a:ext>
                    </a:extLst>
                  </p:cNvPr>
                  <p:cNvSpPr/>
                  <p:nvPr/>
                </p:nvSpPr>
                <p:spPr>
                  <a:xfrm>
                    <a:off x="293294" y="5080622"/>
                    <a:ext cx="338971" cy="53530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財務会計</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・契約業務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9277E106-B68B-472F-AD19-AC3F98FF0D8F}"/>
                      </a:ext>
                    </a:extLst>
                  </p:cNvPr>
                  <p:cNvSpPr/>
                  <p:nvPr/>
                </p:nvSpPr>
                <p:spPr>
                  <a:xfrm>
                    <a:off x="662932" y="5074244"/>
                    <a:ext cx="3775195" cy="544058"/>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・関係法令等に基づき、適正に事務処理ができる。 （例：契約の際には、「財務規則及びその運用」等を確認した上で、事務処理を行っている）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・会計実地検査での主な指導事項など、留意すべきポイントを正しく理解している。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 （例：経費支出伺の事後伺や、暴力団員等でない旨の誓約書を未徴取、検査調書の未作成 等）</a:t>
                    </a:r>
                    <a:endParaRPr lang="ja-JP" altLang="ja-JP" sz="10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64" name="正方形/長方形 63">
                <a:extLst>
                  <a:ext uri="{FF2B5EF4-FFF2-40B4-BE49-F238E27FC236}">
                    <a16:creationId xmlns:a16="http://schemas.microsoft.com/office/drawing/2014/main" id="{7D6AF3BA-DAD9-4D06-AF4F-FC8686D84A0B}"/>
                  </a:ext>
                </a:extLst>
              </p:cNvPr>
              <p:cNvSpPr/>
              <p:nvPr/>
            </p:nvSpPr>
            <p:spPr>
              <a:xfrm>
                <a:off x="276791" y="2859546"/>
                <a:ext cx="645512" cy="34173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予算業務</a:t>
                </a:r>
              </a:p>
            </p:txBody>
          </p:sp>
          <p:sp>
            <p:nvSpPr>
              <p:cNvPr id="65" name="正方形/長方形 64">
                <a:extLst>
                  <a:ext uri="{FF2B5EF4-FFF2-40B4-BE49-F238E27FC236}">
                    <a16:creationId xmlns:a16="http://schemas.microsoft.com/office/drawing/2014/main" id="{954867C3-96A6-48F5-9396-C919B1FA2BD8}"/>
                  </a:ext>
                </a:extLst>
              </p:cNvPr>
              <p:cNvSpPr/>
              <p:nvPr/>
            </p:nvSpPr>
            <p:spPr>
              <a:xfrm>
                <a:off x="276271" y="3233285"/>
                <a:ext cx="645512" cy="340755"/>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議会対応力</a:t>
                </a:r>
              </a:p>
            </p:txBody>
          </p:sp>
          <p:sp>
            <p:nvSpPr>
              <p:cNvPr id="66" name="正方形/長方形 65">
                <a:extLst>
                  <a:ext uri="{FF2B5EF4-FFF2-40B4-BE49-F238E27FC236}">
                    <a16:creationId xmlns:a16="http://schemas.microsoft.com/office/drawing/2014/main" id="{A4CE00BA-DA23-4E3E-A9A9-B9FA1E0A4D62}"/>
                  </a:ext>
                </a:extLst>
              </p:cNvPr>
              <p:cNvSpPr/>
              <p:nvPr/>
            </p:nvSpPr>
            <p:spPr>
              <a:xfrm>
                <a:off x="981866" y="2859546"/>
                <a:ext cx="7219925" cy="34173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・予算の原則や、歳入歳出予算の科目など、基礎知識を正しく習得している。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・歳入歳出予算の科目を正しく理解している。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・予算編成事務の流れを正しく理解し、事業の必要性や費用対効果等の視点も踏まえた実現可能性のある事業の要求ができる。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C50887F-B282-4EC7-98E6-4E7D477893A3}"/>
                  </a:ext>
                </a:extLst>
              </p:cNvPr>
              <p:cNvSpPr/>
              <p:nvPr/>
            </p:nvSpPr>
            <p:spPr>
              <a:xfrm>
                <a:off x="980936" y="3241734"/>
                <a:ext cx="7219925" cy="33516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・議会の流れや、議会に関する基本事項、基本的な心構えを正しく理解している。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・答弁の基本構成を理解し、適切な語彙を取捨選択した答弁作成ができる。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・関係者と円滑なコミュニケーションを図りながら、良好な関係を構築できる。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sp>
          <p:nvSpPr>
            <p:cNvPr id="61" name="正方形/長方形 60">
              <a:extLst>
                <a:ext uri="{FF2B5EF4-FFF2-40B4-BE49-F238E27FC236}">
                  <a16:creationId xmlns:a16="http://schemas.microsoft.com/office/drawing/2014/main" id="{7CC0296E-7556-4BEA-96CF-ACCF78800FF9}"/>
                </a:ext>
              </a:extLst>
            </p:cNvPr>
            <p:cNvSpPr/>
            <p:nvPr/>
          </p:nvSpPr>
          <p:spPr>
            <a:xfrm>
              <a:off x="276616" y="4460798"/>
              <a:ext cx="828109" cy="6168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D      X</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3410DAE9-4202-4FD7-BB84-8DFF89C228E4}"/>
                </a:ext>
              </a:extLst>
            </p:cNvPr>
            <p:cNvSpPr/>
            <p:nvPr/>
          </p:nvSpPr>
          <p:spPr>
            <a:xfrm>
              <a:off x="1180613" y="4476092"/>
              <a:ext cx="9262250" cy="606750"/>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情報セキュリティに関する知識を正しく身に着けている。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・オフィスソフトや</a:t>
              </a:r>
              <a:r>
                <a:rPr lang="en-US" altLang="ja-JP" sz="1000" dirty="0">
                  <a:solidFill>
                    <a:schemeClr val="tx1"/>
                  </a:solidFill>
                  <a:latin typeface="BIZ UDPゴシック" panose="020B0400000000000000" pitchFamily="50" charset="-128"/>
                  <a:ea typeface="BIZ UDPゴシック" panose="020B0400000000000000" pitchFamily="50" charset="-128"/>
                </a:rPr>
                <a:t>AI</a:t>
              </a:r>
              <a:r>
                <a:rPr lang="ja-JP" altLang="en-US" sz="1000" dirty="0">
                  <a:solidFill>
                    <a:schemeClr val="tx1"/>
                  </a:solidFill>
                  <a:latin typeface="BIZ UDPゴシック" panose="020B0400000000000000" pitchFamily="50" charset="-128"/>
                  <a:ea typeface="BIZ UDPゴシック" panose="020B0400000000000000" pitchFamily="50" charset="-128"/>
                </a:rPr>
                <a:t>の利用をはじめとする基礎的な</a:t>
              </a:r>
              <a:r>
                <a:rPr lang="en-US" altLang="ja-JP" sz="1000" dirty="0">
                  <a:solidFill>
                    <a:schemeClr val="tx1"/>
                  </a:solidFill>
                  <a:latin typeface="BIZ UDPゴシック" panose="020B0400000000000000" pitchFamily="50" charset="-128"/>
                  <a:ea typeface="BIZ UDPゴシック" panose="020B0400000000000000" pitchFamily="50" charset="-128"/>
                </a:rPr>
                <a:t>ICT</a:t>
              </a:r>
              <a:r>
                <a:rPr lang="ja-JP" altLang="en-US" sz="1000" dirty="0">
                  <a:solidFill>
                    <a:schemeClr val="tx1"/>
                  </a:solidFill>
                  <a:latin typeface="BIZ UDPゴシック" panose="020B0400000000000000" pitchFamily="50" charset="-128"/>
                  <a:ea typeface="BIZ UDPゴシック" panose="020B0400000000000000" pitchFamily="50" charset="-128"/>
                </a:rPr>
                <a:t>リテラシーや</a:t>
              </a:r>
              <a:r>
                <a:rPr lang="en-US" altLang="ja-JP" sz="1000" dirty="0">
                  <a:solidFill>
                    <a:schemeClr val="tx1"/>
                  </a:solidFill>
                  <a:latin typeface="BIZ UDPゴシック" panose="020B0400000000000000" pitchFamily="50" charset="-128"/>
                  <a:ea typeface="BIZ UDPゴシック" panose="020B0400000000000000" pitchFamily="50" charset="-128"/>
                </a:rPr>
                <a:t>ICT</a:t>
              </a:r>
              <a:r>
                <a:rPr lang="ja-JP" altLang="en-US" sz="1000" dirty="0">
                  <a:solidFill>
                    <a:schemeClr val="tx1"/>
                  </a:solidFill>
                  <a:latin typeface="BIZ UDPゴシック" panose="020B0400000000000000" pitchFamily="50" charset="-128"/>
                  <a:ea typeface="BIZ UDPゴシック" panose="020B0400000000000000" pitchFamily="50" charset="-128"/>
                </a:rPr>
                <a:t>利活用のスキル、基礎的なデータ分析能力を身に着けている。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・自身の担当する業務において、デジタル技術やデータも活用した業務改革に取り組むことができる。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sp>
        <p:nvSpPr>
          <p:cNvPr id="57" name="正方形/長方形 56">
            <a:extLst>
              <a:ext uri="{FF2B5EF4-FFF2-40B4-BE49-F238E27FC236}">
                <a16:creationId xmlns:a16="http://schemas.microsoft.com/office/drawing/2014/main" id="{D1815D13-A5C5-4CC5-A0B9-AE2A36CD1AF9}"/>
              </a:ext>
            </a:extLst>
          </p:cNvPr>
          <p:cNvSpPr/>
          <p:nvPr/>
        </p:nvSpPr>
        <p:spPr>
          <a:xfrm>
            <a:off x="-4703" y="358071"/>
            <a:ext cx="10691813" cy="238587"/>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「各職に期待する役割」と「職階等に応じて必要な能力・スキル」</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55" name="スライド番号プレースホルダー 2">
            <a:extLst>
              <a:ext uri="{FF2B5EF4-FFF2-40B4-BE49-F238E27FC236}">
                <a16:creationId xmlns:a16="http://schemas.microsoft.com/office/drawing/2014/main" id="{90A6F931-4A94-48D6-B167-B2857E3A71B7}"/>
              </a:ext>
            </a:extLst>
          </p:cNvPr>
          <p:cNvSpPr>
            <a:spLocks noGrp="1"/>
          </p:cNvSpPr>
          <p:nvPr>
            <p:ph type="sldNum" sz="quarter" idx="12"/>
          </p:nvPr>
        </p:nvSpPr>
        <p:spPr>
          <a:xfrm>
            <a:off x="10248182" y="7275985"/>
            <a:ext cx="430857" cy="238587"/>
          </a:xfrm>
        </p:spPr>
        <p:txBody>
          <a:bodyPr/>
          <a:lstStyle/>
          <a:p>
            <a:r>
              <a:rPr kumimoji="1" lang="en-US" altLang="ja-JP" b="1" dirty="0">
                <a:latin typeface="BIZ UDPゴシック" panose="020B0400000000000000" pitchFamily="50" charset="-128"/>
                <a:ea typeface="BIZ UDPゴシック" panose="020B0400000000000000" pitchFamily="50" charset="-128"/>
              </a:rPr>
              <a:t>12</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184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3D54CF93-9FD6-4908-B7CB-E3CD4C75B521}"/>
              </a:ext>
            </a:extLst>
          </p:cNvPr>
          <p:cNvSpPr/>
          <p:nvPr/>
        </p:nvSpPr>
        <p:spPr>
          <a:xfrm>
            <a:off x="84693" y="802563"/>
            <a:ext cx="2602522"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表 28">
            <a:extLst>
              <a:ext uri="{FF2B5EF4-FFF2-40B4-BE49-F238E27FC236}">
                <a16:creationId xmlns:a16="http://schemas.microsoft.com/office/drawing/2014/main" id="{C648631B-D374-4380-AA34-9F5A3C61913E}"/>
              </a:ext>
            </a:extLst>
          </p:cNvPr>
          <p:cNvGraphicFramePr>
            <a:graphicFrameLocks noGrp="1"/>
          </p:cNvGraphicFramePr>
          <p:nvPr>
            <p:extLst>
              <p:ext uri="{D42A27DB-BD31-4B8C-83A1-F6EECF244321}">
                <p14:modId xmlns:p14="http://schemas.microsoft.com/office/powerpoint/2010/main" val="3474954757"/>
              </p:ext>
            </p:extLst>
          </p:nvPr>
        </p:nvGraphicFramePr>
        <p:xfrm>
          <a:off x="198591" y="1443119"/>
          <a:ext cx="10090929" cy="6005545"/>
        </p:xfrm>
        <a:graphic>
          <a:graphicData uri="http://schemas.openxmlformats.org/drawingml/2006/table">
            <a:tbl>
              <a:tblPr firstRow="1" bandRow="1">
                <a:tableStyleId>{5C22544A-7EE6-4342-B048-85BDC9FD1C3A}</a:tableStyleId>
              </a:tblPr>
              <a:tblGrid>
                <a:gridCol w="211926">
                  <a:extLst>
                    <a:ext uri="{9D8B030D-6E8A-4147-A177-3AD203B41FA5}">
                      <a16:colId xmlns:a16="http://schemas.microsoft.com/office/drawing/2014/main" val="971659762"/>
                    </a:ext>
                  </a:extLst>
                </a:gridCol>
                <a:gridCol w="3300168">
                  <a:extLst>
                    <a:ext uri="{9D8B030D-6E8A-4147-A177-3AD203B41FA5}">
                      <a16:colId xmlns:a16="http://schemas.microsoft.com/office/drawing/2014/main" val="1251077539"/>
                    </a:ext>
                  </a:extLst>
                </a:gridCol>
                <a:gridCol w="235205">
                  <a:extLst>
                    <a:ext uri="{9D8B030D-6E8A-4147-A177-3AD203B41FA5}">
                      <a16:colId xmlns:a16="http://schemas.microsoft.com/office/drawing/2014/main" val="3864648567"/>
                    </a:ext>
                  </a:extLst>
                </a:gridCol>
                <a:gridCol w="275810">
                  <a:extLst>
                    <a:ext uri="{9D8B030D-6E8A-4147-A177-3AD203B41FA5}">
                      <a16:colId xmlns:a16="http://schemas.microsoft.com/office/drawing/2014/main" val="1992996694"/>
                    </a:ext>
                  </a:extLst>
                </a:gridCol>
                <a:gridCol w="275810">
                  <a:extLst>
                    <a:ext uri="{9D8B030D-6E8A-4147-A177-3AD203B41FA5}">
                      <a16:colId xmlns:a16="http://schemas.microsoft.com/office/drawing/2014/main" val="335579082"/>
                    </a:ext>
                  </a:extLst>
                </a:gridCol>
                <a:gridCol w="275810">
                  <a:extLst>
                    <a:ext uri="{9D8B030D-6E8A-4147-A177-3AD203B41FA5}">
                      <a16:colId xmlns:a16="http://schemas.microsoft.com/office/drawing/2014/main" val="849736329"/>
                    </a:ext>
                  </a:extLst>
                </a:gridCol>
                <a:gridCol w="275810">
                  <a:extLst>
                    <a:ext uri="{9D8B030D-6E8A-4147-A177-3AD203B41FA5}">
                      <a16:colId xmlns:a16="http://schemas.microsoft.com/office/drawing/2014/main" val="2589756197"/>
                    </a:ext>
                  </a:extLst>
                </a:gridCol>
                <a:gridCol w="275810">
                  <a:extLst>
                    <a:ext uri="{9D8B030D-6E8A-4147-A177-3AD203B41FA5}">
                      <a16:colId xmlns:a16="http://schemas.microsoft.com/office/drawing/2014/main" val="2392380511"/>
                    </a:ext>
                  </a:extLst>
                </a:gridCol>
                <a:gridCol w="275810">
                  <a:extLst>
                    <a:ext uri="{9D8B030D-6E8A-4147-A177-3AD203B41FA5}">
                      <a16:colId xmlns:a16="http://schemas.microsoft.com/office/drawing/2014/main" val="4271783980"/>
                    </a:ext>
                  </a:extLst>
                </a:gridCol>
                <a:gridCol w="275810">
                  <a:extLst>
                    <a:ext uri="{9D8B030D-6E8A-4147-A177-3AD203B41FA5}">
                      <a16:colId xmlns:a16="http://schemas.microsoft.com/office/drawing/2014/main" val="447902243"/>
                    </a:ext>
                  </a:extLst>
                </a:gridCol>
                <a:gridCol w="275810">
                  <a:extLst>
                    <a:ext uri="{9D8B030D-6E8A-4147-A177-3AD203B41FA5}">
                      <a16:colId xmlns:a16="http://schemas.microsoft.com/office/drawing/2014/main" val="169437269"/>
                    </a:ext>
                  </a:extLst>
                </a:gridCol>
                <a:gridCol w="275810">
                  <a:extLst>
                    <a:ext uri="{9D8B030D-6E8A-4147-A177-3AD203B41FA5}">
                      <a16:colId xmlns:a16="http://schemas.microsoft.com/office/drawing/2014/main" val="1790683223"/>
                    </a:ext>
                  </a:extLst>
                </a:gridCol>
                <a:gridCol w="275810">
                  <a:extLst>
                    <a:ext uri="{9D8B030D-6E8A-4147-A177-3AD203B41FA5}">
                      <a16:colId xmlns:a16="http://schemas.microsoft.com/office/drawing/2014/main" val="3318928960"/>
                    </a:ext>
                  </a:extLst>
                </a:gridCol>
                <a:gridCol w="275810">
                  <a:extLst>
                    <a:ext uri="{9D8B030D-6E8A-4147-A177-3AD203B41FA5}">
                      <a16:colId xmlns:a16="http://schemas.microsoft.com/office/drawing/2014/main" val="4229667796"/>
                    </a:ext>
                  </a:extLst>
                </a:gridCol>
                <a:gridCol w="275810">
                  <a:extLst>
                    <a:ext uri="{9D8B030D-6E8A-4147-A177-3AD203B41FA5}">
                      <a16:colId xmlns:a16="http://schemas.microsoft.com/office/drawing/2014/main" val="2093565826"/>
                    </a:ext>
                  </a:extLst>
                </a:gridCol>
                <a:gridCol w="275810">
                  <a:extLst>
                    <a:ext uri="{9D8B030D-6E8A-4147-A177-3AD203B41FA5}">
                      <a16:colId xmlns:a16="http://schemas.microsoft.com/office/drawing/2014/main" val="440330465"/>
                    </a:ext>
                  </a:extLst>
                </a:gridCol>
                <a:gridCol w="275810">
                  <a:extLst>
                    <a:ext uri="{9D8B030D-6E8A-4147-A177-3AD203B41FA5}">
                      <a16:colId xmlns:a16="http://schemas.microsoft.com/office/drawing/2014/main" val="1955515707"/>
                    </a:ext>
                  </a:extLst>
                </a:gridCol>
                <a:gridCol w="275810">
                  <a:extLst>
                    <a:ext uri="{9D8B030D-6E8A-4147-A177-3AD203B41FA5}">
                      <a16:colId xmlns:a16="http://schemas.microsoft.com/office/drawing/2014/main" val="604236476"/>
                    </a:ext>
                  </a:extLst>
                </a:gridCol>
                <a:gridCol w="275810">
                  <a:extLst>
                    <a:ext uri="{9D8B030D-6E8A-4147-A177-3AD203B41FA5}">
                      <a16:colId xmlns:a16="http://schemas.microsoft.com/office/drawing/2014/main" val="2588247445"/>
                    </a:ext>
                  </a:extLst>
                </a:gridCol>
                <a:gridCol w="275810">
                  <a:extLst>
                    <a:ext uri="{9D8B030D-6E8A-4147-A177-3AD203B41FA5}">
                      <a16:colId xmlns:a16="http://schemas.microsoft.com/office/drawing/2014/main" val="363002689"/>
                    </a:ext>
                  </a:extLst>
                </a:gridCol>
                <a:gridCol w="275810">
                  <a:extLst>
                    <a:ext uri="{9D8B030D-6E8A-4147-A177-3AD203B41FA5}">
                      <a16:colId xmlns:a16="http://schemas.microsoft.com/office/drawing/2014/main" val="2353925405"/>
                    </a:ext>
                  </a:extLst>
                </a:gridCol>
                <a:gridCol w="275810">
                  <a:extLst>
                    <a:ext uri="{9D8B030D-6E8A-4147-A177-3AD203B41FA5}">
                      <a16:colId xmlns:a16="http://schemas.microsoft.com/office/drawing/2014/main" val="3375335454"/>
                    </a:ext>
                  </a:extLst>
                </a:gridCol>
                <a:gridCol w="275810">
                  <a:extLst>
                    <a:ext uri="{9D8B030D-6E8A-4147-A177-3AD203B41FA5}">
                      <a16:colId xmlns:a16="http://schemas.microsoft.com/office/drawing/2014/main" val="76547387"/>
                    </a:ext>
                  </a:extLst>
                </a:gridCol>
                <a:gridCol w="275810">
                  <a:extLst>
                    <a:ext uri="{9D8B030D-6E8A-4147-A177-3AD203B41FA5}">
                      <a16:colId xmlns:a16="http://schemas.microsoft.com/office/drawing/2014/main" val="111708053"/>
                    </a:ext>
                  </a:extLst>
                </a:gridCol>
                <a:gridCol w="275810">
                  <a:extLst>
                    <a:ext uri="{9D8B030D-6E8A-4147-A177-3AD203B41FA5}">
                      <a16:colId xmlns:a16="http://schemas.microsoft.com/office/drawing/2014/main" val="3225724642"/>
                    </a:ext>
                  </a:extLst>
                </a:gridCol>
                <a:gridCol w="275810">
                  <a:extLst>
                    <a:ext uri="{9D8B030D-6E8A-4147-A177-3AD203B41FA5}">
                      <a16:colId xmlns:a16="http://schemas.microsoft.com/office/drawing/2014/main" val="451123035"/>
                    </a:ext>
                  </a:extLst>
                </a:gridCol>
              </a:tblGrid>
              <a:tr h="252947">
                <a:tc>
                  <a:txBody>
                    <a:bodyPr/>
                    <a:lstStyle/>
                    <a:p>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a:lnSpc>
                          <a:spcPts val="1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業務遂行能力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hMerge="1">
                  <a:txBody>
                    <a:bodyPr/>
                    <a:lstStyle/>
                    <a:p>
                      <a:pPr algn="ctr">
                        <a:lnSpc>
                          <a:spcPts val="11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hMerge="1">
                  <a:txBody>
                    <a:bodyPr/>
                    <a:lstStyle/>
                    <a:p>
                      <a:pPr algn="ctr">
                        <a:lnSpc>
                          <a:spcPts val="11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hMerge="1">
                  <a:txBody>
                    <a:bodyPr/>
                    <a:lstStyle/>
                    <a:p>
                      <a:pPr algn="ctr">
                        <a:lnSpc>
                          <a:spcPts val="11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gridSpan="6">
                  <a:txBody>
                    <a:bodyPr/>
                    <a:lstStyle/>
                    <a:p>
                      <a:pPr algn="ctr">
                        <a:lnSpc>
                          <a:spcPts val="1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対人関係能力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E4FF"/>
                    </a:solidFill>
                  </a:tcPr>
                </a:tc>
                <a:tc hMerge="1">
                  <a:txBody>
                    <a:bodyPr/>
                    <a:lstStyle/>
                    <a:p>
                      <a:endParaRPr kumimoji="1" lang="ja-JP" altLang="en-US" sz="105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マネジメント能力</a:t>
                      </a:r>
                      <a:endParaRPr kumimoji="1" lang="ja-JP" altLang="en-US" sz="1050" b="1" dirty="0">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D1FF"/>
                    </a:solidFill>
                  </a:tcPr>
                </a:tc>
                <a:tc hMerge="1">
                  <a:txBody>
                    <a:bodyPr/>
                    <a:lstStyle/>
                    <a:p>
                      <a:endParaRPr kumimoji="1" lang="ja-JP" altLang="en-US"/>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gridSpan="6">
                  <a:txBody>
                    <a:bodyPr/>
                    <a:lstStyle/>
                    <a:p>
                      <a:pPr algn="ctr">
                        <a:lnSpc>
                          <a:spcPts val="1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概念化能力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868342771"/>
                  </a:ext>
                </a:extLst>
              </a:tr>
              <a:tr h="1420251">
                <a:tc>
                  <a:txBody>
                    <a:bodyPr/>
                    <a:lstStyle/>
                    <a:p>
                      <a:pPr>
                        <a:lnSpc>
                          <a:spcPts val="500"/>
                        </a:lnSpc>
                      </a:pP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0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文章作成</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財務会計（契約含む）</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法的思考力</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予算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議会</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dirty="0">
                          <a:solidFill>
                            <a:schemeClr val="tx1"/>
                          </a:solidFill>
                          <a:latin typeface="BIZ UDPゴシック" panose="020B0400000000000000" pitchFamily="50" charset="-128"/>
                          <a:ea typeface="BIZ UDPゴシック" panose="020B0400000000000000" pitchFamily="50" charset="-128"/>
                        </a:rPr>
                        <a:t>DX</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コミュニケーション力</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傾聴力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プレゼンテーション力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交渉力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リーダーシップ</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コーチング</a:t>
                      </a:r>
                    </a:p>
                  </a:txBody>
                  <a:tcPr vert="eaVert"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問題解決能力</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意思決定力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組織化する能力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評価測定能力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目標設定能力</a:t>
                      </a:r>
                    </a:p>
                  </a:txBody>
                  <a:tcPr vert="eaVert"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探求心</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ロジカルシンキング</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クリエイティブシンキング</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クリティカルシンキング</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柔軟性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俯瞰力</a:t>
                      </a:r>
                    </a:p>
                  </a:txBody>
                  <a:tcPr vert="eaVert"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011362"/>
                  </a:ext>
                </a:extLst>
              </a:tr>
              <a:tr h="474785">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部長</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将来を見通す経営者として、大きな方向性を示す</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「先導者」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rowSpan="8">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業務改善やデジタル実装に向け、主体的に取り組むために必要な知識・スキルを習得</a:t>
                      </a:r>
                    </a:p>
                  </a:txBody>
                  <a:tcPr vert="eaVert"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104683666"/>
                  </a:ext>
                </a:extLst>
              </a:tr>
              <a:tr h="474785">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次長</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部長を補佐しながら、部下等をサポートし問題を解決する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「コーディネーター」</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20591158"/>
                  </a:ext>
                </a:extLst>
              </a:tr>
              <a:tr h="474785">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課長</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リーダーシップを発揮し、部下を指揮する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「施策推進の責任者」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extLst>
                  <a:ext uri="{0D108BD9-81ED-4DB2-BD59-A6C34878D82A}">
                    <a16:rowId xmlns:a16="http://schemas.microsoft.com/office/drawing/2014/main" val="3674985375"/>
                  </a:ext>
                </a:extLst>
              </a:tr>
              <a:tr h="678142">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課長補佐</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課長をサポートするとともに、部下のマネジメント等を行う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「担当業務の実務責任者」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extLst>
                  <a:ext uri="{0D108BD9-81ED-4DB2-BD59-A6C34878D82A}">
                    <a16:rowId xmlns:a16="http://schemas.microsoft.com/office/drawing/2014/main" val="1009798147"/>
                  </a:ext>
                </a:extLst>
              </a:tr>
              <a:tr h="629292">
                <a:tc rowSpan="2">
                  <a:txBody>
                    <a:bodyPr/>
                    <a:lstStyle/>
                    <a:p>
                      <a:pPr marL="0" marR="0" lvl="0" indent="0" algn="ctr" defTabSz="1007943" rtl="0" eaLnBrk="1" fontAlgn="auto" latinLnBrk="0" hangingPunct="1">
                        <a:lnSpc>
                          <a:spcPts val="500"/>
                        </a:lnSpc>
                        <a:spcBef>
                          <a:spcPts val="0"/>
                        </a:spcBef>
                        <a:spcAft>
                          <a:spcPts val="0"/>
                        </a:spcAft>
                        <a:buClrTx/>
                        <a:buSzTx/>
                        <a:buFontTx/>
                        <a:buNone/>
                        <a:tabLst/>
                        <a:defRPr/>
                      </a:pPr>
                      <a:r>
                        <a:rPr kumimoji="1" lang="ja-JP" altLang="en-US" sz="1050" b="1" dirty="0">
                          <a:latin typeface="BIZ UDPゴシック" panose="020B0400000000000000" pitchFamily="50" charset="-128"/>
                          <a:ea typeface="BIZ UDPゴシック" panose="020B0400000000000000" pitchFamily="50" charset="-128"/>
                        </a:rPr>
                        <a:t>主査</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自律的かつ、自身とチームの成長に向け努力を続ける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「各職場の実務における中心的存在」</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４年目～</a:t>
                      </a: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4273468623"/>
                  </a:ext>
                </a:extLst>
              </a:tr>
              <a:tr h="473543">
                <a:tc v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796619"/>
                  </a:ext>
                </a:extLst>
              </a:tr>
              <a:tr h="473543">
                <a:tc rowSpan="2">
                  <a:txBody>
                    <a:bodyPr/>
                    <a:lstStyle/>
                    <a:p>
                      <a:pPr marL="0" marR="0" lvl="0" indent="0" algn="ctr" defTabSz="1007943" rtl="0" eaLnBrk="1" fontAlgn="auto" latinLnBrk="0" hangingPunct="1">
                        <a:lnSpc>
                          <a:spcPts val="500"/>
                        </a:lnSpc>
                        <a:spcBef>
                          <a:spcPts val="0"/>
                        </a:spcBef>
                        <a:spcAft>
                          <a:spcPts val="0"/>
                        </a:spcAft>
                        <a:buClrTx/>
                        <a:buSzTx/>
                        <a:buFontTx/>
                        <a:buNone/>
                        <a:tabLst/>
                        <a:defRPr/>
                      </a:pPr>
                      <a:r>
                        <a:rPr kumimoji="1" lang="ja-JP" altLang="en-US" sz="1050" b="1" dirty="0">
                          <a:latin typeface="BIZ UDPゴシック" panose="020B0400000000000000" pitchFamily="50" charset="-128"/>
                          <a:ea typeface="BIZ UDPゴシック" panose="020B0400000000000000" pitchFamily="50" charset="-128"/>
                        </a:rPr>
                        <a:t>主事・技師</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自己研鑽に励むとともに、周囲のサポートも行う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「業務の推進役」</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7285456"/>
                  </a:ext>
                </a:extLst>
              </a:tr>
              <a:tr h="647339">
                <a:tc vMerge="1">
                  <a:txBody>
                    <a:bodyPr/>
                    <a:lstStyle/>
                    <a:p>
                      <a:pPr marL="0" marR="0" lvl="0" indent="0" algn="ctr" defTabSz="1007943" rtl="0" eaLnBrk="1" fontAlgn="auto" latinLnBrk="0" hangingPunct="1">
                        <a:lnSpc>
                          <a:spcPts val="900"/>
                        </a:lnSpc>
                        <a:spcBef>
                          <a:spcPts val="0"/>
                        </a:spcBef>
                        <a:spcAft>
                          <a:spcPts val="0"/>
                        </a:spcAft>
                        <a:buClrTx/>
                        <a:buSzTx/>
                        <a:buFontTx/>
                        <a:buNone/>
                        <a:tabLst/>
                        <a:defRPr/>
                      </a:pPr>
                      <a:endParaRPr kumimoji="1" lang="ja-JP" altLang="en-US" sz="1050" dirty="0">
                        <a:latin typeface="BIZ UDPゴシック" panose="020B0400000000000000" pitchFamily="50" charset="-128"/>
                        <a:ea typeface="BIZ UDPゴシック" panose="020B0400000000000000" pitchFamily="50" charset="-128"/>
                      </a:endParaRP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1007943" rtl="0" eaLnBrk="1" fontAlgn="auto" latinLnBrk="0" hangingPunct="1">
                        <a:lnSpc>
                          <a:spcPts val="1100"/>
                        </a:lnSpc>
                        <a:spcBef>
                          <a:spcPts val="0"/>
                        </a:spcBef>
                        <a:spcAft>
                          <a:spcPts val="0"/>
                        </a:spcAft>
                        <a:buClrTx/>
                        <a:buSzTx/>
                        <a:buFontTx/>
                        <a:buNone/>
                        <a:tabLst/>
                        <a:defRPr/>
                      </a:pPr>
                      <a:endParaRPr kumimoji="1" lang="ja-JP" altLang="en-US" sz="1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～３年目</a:t>
                      </a: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997185"/>
                  </a:ext>
                </a:extLst>
              </a:tr>
            </a:tbl>
          </a:graphicData>
        </a:graphic>
      </p:graphicFrame>
      <p:sp>
        <p:nvSpPr>
          <p:cNvPr id="30" name="テキスト ボックス 29">
            <a:extLst>
              <a:ext uri="{FF2B5EF4-FFF2-40B4-BE49-F238E27FC236}">
                <a16:creationId xmlns:a16="http://schemas.microsoft.com/office/drawing/2014/main" id="{6A395A6C-FBE5-4CB2-8CD7-7413EF79FD7D}"/>
              </a:ext>
            </a:extLst>
          </p:cNvPr>
          <p:cNvSpPr txBox="1"/>
          <p:nvPr/>
        </p:nvSpPr>
        <p:spPr>
          <a:xfrm>
            <a:off x="542192" y="2259757"/>
            <a:ext cx="3150577" cy="78483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★：より高度な知識・スキルが必須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☆：高度な知識・スキルが必須（指導者レベル）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◎：高度な知識・スキルが望ましい（準指導者レベル）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〇：基礎的な知識・スキルが必須（自立レベル）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△：基礎的な知識・スキルが望ましい（要指導レベル）</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91645A3-5A01-44BD-9B29-FB7026C56AD5}"/>
              </a:ext>
            </a:extLst>
          </p:cNvPr>
          <p:cNvSpPr txBox="1"/>
          <p:nvPr/>
        </p:nvSpPr>
        <p:spPr>
          <a:xfrm>
            <a:off x="0" y="675149"/>
            <a:ext cx="2602523" cy="292388"/>
          </a:xfrm>
          <a:prstGeom prst="rect">
            <a:avLst/>
          </a:prstGeom>
          <a:noFill/>
        </p:spPr>
        <p:txBody>
          <a:bodyPr wrap="square">
            <a:spAutoFit/>
          </a:bodyPr>
          <a:lstStyle/>
          <a:p>
            <a:pPr defTabSz="914400" eaLnBrk="0" fontAlgn="base" hangingPunct="0">
              <a:spcBef>
                <a:spcPct val="0"/>
              </a:spcBef>
              <a:spcAft>
                <a:spcPct val="0"/>
              </a:spcAft>
            </a:pPr>
            <a:r>
              <a:rPr lang="ja-JP" altLang="en-US" sz="13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（３） 府庁版スキルマップの作成</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840A7B58-087A-49C4-A163-4407CCD6F239}"/>
              </a:ext>
            </a:extLst>
          </p:cNvPr>
          <p:cNvSpPr txBox="1"/>
          <p:nvPr/>
        </p:nvSpPr>
        <p:spPr>
          <a:xfrm>
            <a:off x="-13495" y="943987"/>
            <a:ext cx="10620615"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職員研修等による計画的な人材育成を可能とするため、</a:t>
            </a:r>
            <a:r>
              <a:rPr kumimoji="1" lang="ja-JP" altLang="en-US" sz="1200" b="1" u="sng" dirty="0">
                <a:latin typeface="BIZ UDPゴシック" panose="020B0400000000000000" pitchFamily="50" charset="-128"/>
                <a:ea typeface="BIZ UDPゴシック" panose="020B0400000000000000" pitchFamily="50" charset="-128"/>
              </a:rPr>
              <a:t>職階等に応じて必要な能力・スキル及びその水準を体系的に整理し、「スキルマップ」として可視化</a:t>
            </a:r>
            <a:r>
              <a:rPr kumimoji="1" lang="ja-JP" altLang="en-US" sz="1200" dirty="0">
                <a:latin typeface="UD デジタル 教科書体 NK-R" panose="02020400000000000000" pitchFamily="18" charset="-128"/>
                <a:ea typeface="UD デジタル 教科書体 NK-R" panose="02020400000000000000" pitchFamily="18" charset="-128"/>
              </a:rPr>
              <a:t>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また、職員にも広く周知することで、共通認識を形成するとともに、</a:t>
            </a:r>
            <a:r>
              <a:rPr kumimoji="1" lang="ja-JP" altLang="en-US" sz="1200" b="1" dirty="0">
                <a:latin typeface="BIZ UDPゴシック" panose="020B0400000000000000" pitchFamily="50" charset="-128"/>
                <a:ea typeface="BIZ UDPゴシック" panose="020B0400000000000000" pitchFamily="50" charset="-128"/>
              </a:rPr>
              <a:t>自己の強みや未熟なスキルを踏まえた</a:t>
            </a:r>
            <a:r>
              <a:rPr kumimoji="1" lang="ja-JP" altLang="en-US" sz="1200" b="1" u="sng" dirty="0">
                <a:latin typeface="BIZ UDPゴシック" panose="020B0400000000000000" pitchFamily="50" charset="-128"/>
                <a:ea typeface="BIZ UDPゴシック" panose="020B0400000000000000" pitchFamily="50" charset="-128"/>
              </a:rPr>
              <a:t>職員自身による主体的な学びやキャリア形成を促す</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D0E64251-26D0-4F16-B2EE-16343BA8D9F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1E16295-03C5-46F4-A22D-26E3768A467E}"/>
              </a:ext>
            </a:extLst>
          </p:cNvPr>
          <p:cNvSpPr/>
          <p:nvPr/>
        </p:nvSpPr>
        <p:spPr>
          <a:xfrm>
            <a:off x="-4703" y="358072"/>
            <a:ext cx="10691813" cy="239920"/>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「各職に期待する役割」と「職階等に応じて必要な能力・スキル」</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スライド番号プレースホルダー 2">
            <a:extLst>
              <a:ext uri="{FF2B5EF4-FFF2-40B4-BE49-F238E27FC236}">
                <a16:creationId xmlns:a16="http://schemas.microsoft.com/office/drawing/2014/main" id="{DCE88583-A048-43DE-9CF9-36892508345B}"/>
              </a:ext>
            </a:extLst>
          </p:cNvPr>
          <p:cNvSpPr>
            <a:spLocks noGrp="1"/>
          </p:cNvSpPr>
          <p:nvPr>
            <p:ph type="sldNum" sz="quarter" idx="12"/>
          </p:nvPr>
        </p:nvSpPr>
        <p:spPr>
          <a:xfrm>
            <a:off x="10256253" y="7261823"/>
            <a:ext cx="430857" cy="297852"/>
          </a:xfrm>
        </p:spPr>
        <p:txBody>
          <a:bodyPr/>
          <a:lstStyle/>
          <a:p>
            <a:r>
              <a:rPr kumimoji="1" lang="en-US" altLang="ja-JP" b="1" dirty="0">
                <a:latin typeface="BIZ UDPゴシック" panose="020B0400000000000000" pitchFamily="50" charset="-128"/>
                <a:ea typeface="BIZ UDPゴシック" panose="020B0400000000000000" pitchFamily="50" charset="-128"/>
              </a:rPr>
              <a:t>13</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0032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C666421D-F597-49AE-A0C7-8EEB89CC46E3}"/>
              </a:ext>
            </a:extLst>
          </p:cNvPr>
          <p:cNvSpPr/>
          <p:nvPr/>
        </p:nvSpPr>
        <p:spPr>
          <a:xfrm>
            <a:off x="155763" y="3103082"/>
            <a:ext cx="4356000"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0E90795-6585-4163-85D4-1B9D63000549}"/>
              </a:ext>
            </a:extLst>
          </p:cNvPr>
          <p:cNvSpPr/>
          <p:nvPr/>
        </p:nvSpPr>
        <p:spPr>
          <a:xfrm>
            <a:off x="137657" y="1649062"/>
            <a:ext cx="2683190"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A8228ED-DD99-4F76-B7E0-06FCA58BFE38}"/>
              </a:ext>
            </a:extLst>
          </p:cNvPr>
          <p:cNvSpPr/>
          <p:nvPr/>
        </p:nvSpPr>
        <p:spPr>
          <a:xfrm>
            <a:off x="-1148" y="359719"/>
            <a:ext cx="10691813" cy="242999"/>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BIZ UDPゴシック" panose="020B0400000000000000" pitchFamily="50" charset="-128"/>
                <a:ea typeface="BIZ UDPゴシック" panose="020B0400000000000000" pitchFamily="50" charset="-128"/>
              </a:rPr>
              <a:t>　人材育成をより効率的・効果的にするための、「集中と選択」</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54DDC587-D030-46C1-B9E7-4C3056A4C06E}"/>
              </a:ext>
            </a:extLst>
          </p:cNvPr>
          <p:cNvGrpSpPr/>
          <p:nvPr/>
        </p:nvGrpSpPr>
        <p:grpSpPr>
          <a:xfrm>
            <a:off x="162907" y="678093"/>
            <a:ext cx="10363699" cy="604354"/>
            <a:chOff x="171702" y="452482"/>
            <a:chExt cx="10363699" cy="620703"/>
          </a:xfrm>
        </p:grpSpPr>
        <p:sp>
          <p:nvSpPr>
            <p:cNvPr id="20" name="正方形/長方形 19">
              <a:extLst>
                <a:ext uri="{FF2B5EF4-FFF2-40B4-BE49-F238E27FC236}">
                  <a16:creationId xmlns:a16="http://schemas.microsoft.com/office/drawing/2014/main" id="{84EDAF40-58EF-4CA6-912D-157DBF35DCC4}"/>
                </a:ext>
              </a:extLst>
            </p:cNvPr>
            <p:cNvSpPr/>
            <p:nvPr/>
          </p:nvSpPr>
          <p:spPr>
            <a:xfrm>
              <a:off x="171702" y="452482"/>
              <a:ext cx="10363699" cy="598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B2F6EDE-95C4-453D-B0F1-60FD8C9F5BF4}"/>
                </a:ext>
              </a:extLst>
            </p:cNvPr>
            <p:cNvSpPr txBox="1"/>
            <p:nvPr/>
          </p:nvSpPr>
          <p:spPr>
            <a:xfrm>
              <a:off x="277209" y="488410"/>
              <a:ext cx="9772894" cy="584775"/>
            </a:xfrm>
            <a:prstGeom prst="rect">
              <a:avLst/>
            </a:prstGeom>
            <a:noFill/>
          </p:spPr>
          <p:txBody>
            <a:bodyPr wrap="square">
              <a:spAutoFit/>
            </a:bodyPr>
            <a:lstStyle/>
            <a:p>
              <a:r>
                <a:rPr lang="ja-JP" altLang="en-US" sz="1300" dirty="0">
                  <a:latin typeface="UD デジタル 教科書体 NK-R" panose="02020400000000000000" pitchFamily="18" charset="-128"/>
                  <a:ea typeface="UD デジタル 教科書体 NK-R" panose="02020400000000000000" pitchFamily="18" charset="-128"/>
                </a:rPr>
                <a:t>○　人材育成は組織の成長を支える重要な取組みである一方、時間や予算などの資源には限りがあることから、</a:t>
              </a:r>
              <a:r>
                <a:rPr lang="ja-JP" altLang="en-US" sz="1400" b="1" u="sng" dirty="0">
                  <a:latin typeface="BIZ UDPゴシック" panose="020B0400000000000000" pitchFamily="50" charset="-128"/>
                  <a:ea typeface="BIZ UDPゴシック" panose="020B0400000000000000" pitchFamily="50" charset="-128"/>
                </a:rPr>
                <a:t>「集中と選択」は不可欠</a:t>
              </a:r>
              <a:r>
                <a:rPr lang="ja-JP" altLang="en-US" sz="1300" dirty="0">
                  <a:latin typeface="UD デジタル 教科書体 NK-R" panose="02020400000000000000" pitchFamily="18" charset="-128"/>
                  <a:ea typeface="UD デジタル 教科書体 NK-R" panose="02020400000000000000" pitchFamily="18" charset="-128"/>
                </a:rPr>
                <a:t>。　　</a:t>
              </a:r>
              <a:endParaRPr lang="en-US" altLang="ja-JP" sz="1300" dirty="0">
                <a:latin typeface="UD デジタル 教科書体 NK-R" panose="02020400000000000000" pitchFamily="18" charset="-128"/>
                <a:ea typeface="UD デジタル 教科書体 NK-R" panose="02020400000000000000" pitchFamily="18" charset="-128"/>
              </a:endParaRPr>
            </a:p>
            <a:p>
              <a:pPr>
                <a:spcBef>
                  <a:spcPts val="400"/>
                </a:spcBef>
              </a:pPr>
              <a:r>
                <a:rPr lang="ja-JP" altLang="en-US" sz="1300" dirty="0">
                  <a:latin typeface="UD デジタル 教科書体 NK-R" panose="02020400000000000000" pitchFamily="18" charset="-128"/>
                  <a:ea typeface="UD デジタル 教科書体 NK-R" panose="02020400000000000000" pitchFamily="18" charset="-128"/>
                </a:rPr>
                <a:t>○　「専門性」と「習熟困難度」の</a:t>
              </a:r>
              <a:r>
                <a:rPr lang="en-US" altLang="ja-JP" sz="1300" dirty="0">
                  <a:latin typeface="UD デジタル 教科書体 NK-R" panose="02020400000000000000" pitchFamily="18" charset="-128"/>
                  <a:ea typeface="UD デジタル 教科書体 NK-R" panose="02020400000000000000" pitchFamily="18" charset="-128"/>
                </a:rPr>
                <a:t>2</a:t>
              </a:r>
              <a:r>
                <a:rPr lang="ja-JP" altLang="en-US" sz="1300" dirty="0">
                  <a:latin typeface="UD デジタル 教科書体 NK-R" panose="02020400000000000000" pitchFamily="18" charset="-128"/>
                  <a:ea typeface="UD デジタル 教科書体 NK-R" panose="02020400000000000000" pitchFamily="18" charset="-128"/>
                </a:rPr>
                <a:t>軸を基に業務を類型化することで、それぞれに適した業務の習熟法等を整理することが可能。</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grpSp>
      <p:sp>
        <p:nvSpPr>
          <p:cNvPr id="19" name="テキスト ボックス 18">
            <a:extLst>
              <a:ext uri="{FF2B5EF4-FFF2-40B4-BE49-F238E27FC236}">
                <a16:creationId xmlns:a16="http://schemas.microsoft.com/office/drawing/2014/main" id="{A2964ED4-2E46-4FAF-8160-27B169EACDD0}"/>
              </a:ext>
            </a:extLst>
          </p:cNvPr>
          <p:cNvSpPr txBox="1"/>
          <p:nvPr/>
        </p:nvSpPr>
        <p:spPr>
          <a:xfrm>
            <a:off x="60052" y="1469817"/>
            <a:ext cx="10569407" cy="1210588"/>
          </a:xfrm>
          <a:prstGeom prst="rect">
            <a:avLst/>
          </a:prstGeom>
          <a:noFill/>
        </p:spPr>
        <p:txBody>
          <a:bodyPr wrap="square">
            <a:spAutoFit/>
          </a:bodyPr>
          <a:lstStyle/>
          <a:p>
            <a:r>
              <a:rPr lang="ja-JP" altLang="en-US" sz="1300" b="1" dirty="0">
                <a:latin typeface="BIZ UDPゴシック" panose="020B0400000000000000" pitchFamily="50" charset="-128"/>
                <a:ea typeface="BIZ UDPゴシック" panose="020B0400000000000000" pitchFamily="50" charset="-128"/>
              </a:rPr>
              <a:t>（１）　「慣れ」から「作業」への移行　　　　</a:t>
            </a:r>
            <a:endParaRPr lang="en-US" altLang="ja-JP" sz="1300" dirty="0">
              <a:latin typeface="UD デジタル 教科書体 NK-R" panose="02020400000000000000" pitchFamily="18" charset="-128"/>
              <a:ea typeface="UD デジタル 教科書体 NK-R" panose="02020400000000000000" pitchFamily="18" charset="-128"/>
            </a:endParaRPr>
          </a:p>
          <a:p>
            <a:pPr>
              <a:spcBef>
                <a:spcPts val="800"/>
              </a:spcBef>
            </a:pP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業務の質を確保しつつ限りある時間を有効活用するためには、注力すべき業務と省力可能な業務の見極めが重要である。</a:t>
            </a:r>
            <a:endParaRPr lang="en-US" altLang="ja-JP" sz="1200" dirty="0">
              <a:latin typeface="UD デジタル 教科書体 NK-R" panose="02020400000000000000" pitchFamily="18" charset="-128"/>
              <a:ea typeface="UD デジタル 教科書体 NK-R" panose="02020400000000000000" pitchFamily="18" charset="-128"/>
            </a:endParaRPr>
          </a:p>
          <a:p>
            <a:pPr>
              <a:spcBef>
                <a:spcPts val="300"/>
              </a:spcBef>
            </a:pPr>
            <a:r>
              <a:rPr lang="ja-JP" altLang="en-US" sz="1200" dirty="0">
                <a:latin typeface="UD デジタル 教科書体 NK-R" panose="02020400000000000000" pitchFamily="18" charset="-128"/>
                <a:ea typeface="UD デジタル 教科書体 NK-R" panose="02020400000000000000" pitchFamily="18" charset="-128"/>
              </a:rPr>
              <a:t>　　・  特に、「慣れ」に分類される業務は、業務プロセスを分解・単純化することで、習熟に関する難易度が下がるため、「作業」分類への移行が可能。</a:t>
            </a:r>
            <a:endParaRPr lang="en-US" altLang="ja-JP" sz="1200" dirty="0">
              <a:latin typeface="UD デジタル 教科書体 NK-R" panose="02020400000000000000" pitchFamily="18" charset="-128"/>
              <a:ea typeface="UD デジタル 教科書体 NK-R" panose="02020400000000000000" pitchFamily="18" charset="-128"/>
            </a:endParaRPr>
          </a:p>
          <a:p>
            <a:pPr>
              <a:spcBef>
                <a:spcPts val="300"/>
              </a:spcBef>
            </a:pPr>
            <a:r>
              <a:rPr lang="ja-JP" altLang="en-US" sz="1200" dirty="0">
                <a:latin typeface="UD デジタル 教科書体 NK-R" panose="02020400000000000000" pitchFamily="18" charset="-128"/>
                <a:ea typeface="UD デジタル 教科書体 NK-R" panose="02020400000000000000" pitchFamily="18" charset="-128"/>
              </a:rPr>
              <a:t>　　・ 　また、「作業」に分類される業務は、デジタル技術等の活用になじみやすいため、各種デジタルツールの長所と限界（リスク）を正しく理解し、情報セキュリティ等の</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観点も踏まえながら業務に取り入れる等、 「業務負荷の軽減」や「業務品質の維持・正確性向上」、「属人化解消」の実現に向けた全庁的な取組みが求められる。</a:t>
            </a:r>
            <a:endParaRPr kumimoji="0" lang="ja-JP" altLang="ja-JP" sz="1300" b="0" i="0" u="none" strike="noStrike" cap="none" normalizeH="0" baseline="0" dirty="0">
              <a:ln>
                <a:noFill/>
              </a:ln>
              <a:effectLst/>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99CE6E09-CC7A-4DBC-84F5-74FBA9D5AF1D}"/>
              </a:ext>
            </a:extLst>
          </p:cNvPr>
          <p:cNvSpPr txBox="1"/>
          <p:nvPr/>
        </p:nvSpPr>
        <p:spPr>
          <a:xfrm>
            <a:off x="118947" y="2905207"/>
            <a:ext cx="10407659" cy="738664"/>
          </a:xfrm>
          <a:prstGeom prst="rect">
            <a:avLst/>
          </a:prstGeom>
          <a:noFill/>
        </p:spPr>
        <p:txBody>
          <a:bodyPr wrap="square">
            <a:spAutoFit/>
          </a:bodyPr>
          <a:lstStyle/>
          <a:p>
            <a:r>
              <a:rPr lang="ja-JP" altLang="en-US" sz="1300" b="1" dirty="0">
                <a:latin typeface="BIZ UDPゴシック" panose="020B0400000000000000" pitchFamily="50" charset="-128"/>
                <a:ea typeface="BIZ UDPゴシック" panose="020B0400000000000000" pitchFamily="50" charset="-128"/>
              </a:rPr>
              <a:t>（２）　「専門スキル」の習得に向けた計画的な人材育成</a:t>
            </a:r>
            <a:endParaRPr lang="en-US" altLang="ja-JP" sz="1300" b="1" dirty="0">
              <a:latin typeface="BIZ UDPゴシック" panose="020B0400000000000000" pitchFamily="50" charset="-128"/>
              <a:ea typeface="BIZ UDPゴシック" panose="020B0400000000000000" pitchFamily="50" charset="-128"/>
            </a:endParaRPr>
          </a:p>
          <a:p>
            <a:pPr>
              <a:spcBef>
                <a:spcPts val="600"/>
              </a:spcBef>
            </a:pPr>
            <a:r>
              <a:rPr lang="ja-JP" altLang="en-US" sz="1200" dirty="0">
                <a:latin typeface="UD デジタル 教科書体 NK-R" panose="02020400000000000000" pitchFamily="18" charset="-128"/>
                <a:ea typeface="UD デジタル 教科書体 NK-R" panose="02020400000000000000" pitchFamily="18" charset="-128"/>
              </a:rPr>
              <a:t>　　・  専門性が高く、知識に加え実務経験等も求められる「専門スキル」は、すぐに習得・習熟できるものではないため、計画的かつ戦略的に人材育成を行うとともに、</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民間企業など外部との人事交流や、外部人材の積極的活用に向けた取組みが有用である。</a:t>
            </a:r>
            <a:endParaRPr kumimoji="0" lang="ja-JP" altLang="ja-JP" sz="12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3B9911D3-D985-416E-930C-CD62EAC2B0D2}"/>
              </a:ext>
            </a:extLst>
          </p:cNvPr>
          <p:cNvSpPr/>
          <p:nvPr/>
        </p:nvSpPr>
        <p:spPr>
          <a:xfrm>
            <a:off x="304123" y="3682884"/>
            <a:ext cx="10222483" cy="802469"/>
          </a:xfrm>
          <a:prstGeom prst="roundRect">
            <a:avLst>
              <a:gd name="adj" fmla="val 9301"/>
            </a:avLst>
          </a:prstGeom>
          <a:solidFill>
            <a:srgbClr val="E5F5FF"/>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① </a:t>
            </a:r>
            <a:r>
              <a:rPr kumimoji="1" lang="ja-JP" altLang="en-US" sz="1200" dirty="0">
                <a:solidFill>
                  <a:schemeClr val="tx1"/>
                </a:solidFill>
                <a:latin typeface="BIZ UDPゴシック" panose="020B0400000000000000" pitchFamily="50" charset="-128"/>
                <a:ea typeface="BIZ UDPゴシック" panose="020B0400000000000000" pitchFamily="50" charset="-128"/>
              </a:rPr>
              <a:t>特定の職務分野に関する、府職員としての知識や経験の積み上げが必要なもの　　　 ⇒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スペシャリスト（特定の職務分野におけるコア人材）の育成</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lang="ja-JP" altLang="en-US" sz="1200" dirty="0">
                <a:solidFill>
                  <a:schemeClr val="tx1"/>
                </a:solidFill>
                <a:latin typeface="BIZ UDPゴシック" panose="020B0400000000000000" pitchFamily="50" charset="-128"/>
                <a:ea typeface="BIZ UDPゴシック" panose="020B0400000000000000" pitchFamily="50" charset="-128"/>
              </a:rPr>
              <a:t>② </a:t>
            </a:r>
            <a:r>
              <a:rPr kumimoji="1" lang="ja-JP" altLang="en-US" sz="1200" dirty="0">
                <a:solidFill>
                  <a:schemeClr val="tx1"/>
                </a:solidFill>
                <a:latin typeface="BIZ UDPゴシック" panose="020B0400000000000000" pitchFamily="50" charset="-128"/>
                <a:ea typeface="BIZ UDPゴシック" panose="020B0400000000000000" pitchFamily="50" charset="-128"/>
              </a:rPr>
              <a:t>時勢に応じて求められるスキルで、府庁内での知識や経験値の蓄積は不十分なもの　⇒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民間企業や大学等と連携した庁外での学びの機会の確保</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民間企業など外部との人事交流や、外部人材の積極的活用</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p>
        </p:txBody>
      </p:sp>
      <p:sp>
        <p:nvSpPr>
          <p:cNvPr id="21" name="正方形/長方形 20">
            <a:extLst>
              <a:ext uri="{FF2B5EF4-FFF2-40B4-BE49-F238E27FC236}">
                <a16:creationId xmlns:a16="http://schemas.microsoft.com/office/drawing/2014/main" id="{C5A0D74E-82AE-4A01-9708-1F5FE55706F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D2A46BF7-DBB7-450B-8229-011077458657}"/>
              </a:ext>
            </a:extLst>
          </p:cNvPr>
          <p:cNvPicPr>
            <a:picLocks noChangeAspect="1"/>
          </p:cNvPicPr>
          <p:nvPr/>
        </p:nvPicPr>
        <p:blipFill>
          <a:blip r:embed="rId3"/>
          <a:stretch>
            <a:fillRect/>
          </a:stretch>
        </p:blipFill>
        <p:spPr>
          <a:xfrm>
            <a:off x="1302104" y="4551525"/>
            <a:ext cx="7208520" cy="2961271"/>
          </a:xfrm>
          <a:prstGeom prst="rect">
            <a:avLst/>
          </a:prstGeom>
        </p:spPr>
      </p:pic>
      <p:grpSp>
        <p:nvGrpSpPr>
          <p:cNvPr id="14" name="グループ化 13">
            <a:extLst>
              <a:ext uri="{FF2B5EF4-FFF2-40B4-BE49-F238E27FC236}">
                <a16:creationId xmlns:a16="http://schemas.microsoft.com/office/drawing/2014/main" id="{7FDA737A-3319-4681-8D1B-064BBC0B887A}"/>
              </a:ext>
            </a:extLst>
          </p:cNvPr>
          <p:cNvGrpSpPr/>
          <p:nvPr/>
        </p:nvGrpSpPr>
        <p:grpSpPr>
          <a:xfrm>
            <a:off x="7705315" y="4646350"/>
            <a:ext cx="2821291" cy="1317026"/>
            <a:chOff x="7473460" y="3337326"/>
            <a:chExt cx="2821291" cy="1317026"/>
          </a:xfrm>
        </p:grpSpPr>
        <p:sp>
          <p:nvSpPr>
            <p:cNvPr id="53" name="吹き出し: 角を丸めた四角形 52">
              <a:extLst>
                <a:ext uri="{FF2B5EF4-FFF2-40B4-BE49-F238E27FC236}">
                  <a16:creationId xmlns:a16="http://schemas.microsoft.com/office/drawing/2014/main" id="{8BDBFA3C-4647-4206-91A4-02242C87C7F0}"/>
                </a:ext>
              </a:extLst>
            </p:cNvPr>
            <p:cNvSpPr/>
            <p:nvPr/>
          </p:nvSpPr>
          <p:spPr>
            <a:xfrm>
              <a:off x="7473460" y="3532956"/>
              <a:ext cx="2821291" cy="1121396"/>
            </a:xfrm>
            <a:prstGeom prst="wedgeRoundRectCallout">
              <a:avLst>
                <a:gd name="adj1" fmla="val -61729"/>
                <a:gd name="adj2" fmla="val 8895"/>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≪専門スキルの種類≫</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①特定の職務分野に関する、府職員としての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知識や経験の積み上げが必要</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②時勢に応じて求められるスキルで、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府庁内での知識や経験値の蓄積は不十分</a:t>
              </a:r>
            </a:p>
          </p:txBody>
        </p:sp>
        <p:pic>
          <p:nvPicPr>
            <p:cNvPr id="13" name="グラフィックス 12" descr="頭の中の脳 単色塗りつぶし">
              <a:extLst>
                <a:ext uri="{FF2B5EF4-FFF2-40B4-BE49-F238E27FC236}">
                  <a16:creationId xmlns:a16="http://schemas.microsoft.com/office/drawing/2014/main" id="{A61708B2-2D03-4A42-884F-B15FB8EF66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107089" y="3337326"/>
              <a:ext cx="569212" cy="519186"/>
            </a:xfrm>
            <a:prstGeom prst="rect">
              <a:avLst/>
            </a:prstGeom>
          </p:spPr>
        </p:pic>
      </p:grpSp>
      <p:sp>
        <p:nvSpPr>
          <p:cNvPr id="16" name="スライド番号プレースホルダー 2">
            <a:extLst>
              <a:ext uri="{FF2B5EF4-FFF2-40B4-BE49-F238E27FC236}">
                <a16:creationId xmlns:a16="http://schemas.microsoft.com/office/drawing/2014/main" id="{CE000248-82D0-4271-8AC4-F141D666623C}"/>
              </a:ext>
            </a:extLst>
          </p:cNvPr>
          <p:cNvSpPr>
            <a:spLocks noGrp="1"/>
          </p:cNvSpPr>
          <p:nvPr>
            <p:ph type="sldNum" sz="quarter" idx="12"/>
          </p:nvPr>
        </p:nvSpPr>
        <p:spPr>
          <a:xfrm>
            <a:off x="10257497" y="7250352"/>
            <a:ext cx="430857" cy="299499"/>
          </a:xfrm>
        </p:spPr>
        <p:txBody>
          <a:bodyPr/>
          <a:lstStyle/>
          <a:p>
            <a:r>
              <a:rPr kumimoji="1" lang="en-US" altLang="ja-JP" b="1" dirty="0">
                <a:latin typeface="BIZ UDPゴシック" panose="020B0400000000000000" pitchFamily="50" charset="-128"/>
                <a:ea typeface="BIZ UDPゴシック" panose="020B0400000000000000" pitchFamily="50" charset="-128"/>
              </a:rPr>
              <a:t>14</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52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5CD9F1B-F6B2-4515-A19B-B9989EB0AE62}"/>
              </a:ext>
            </a:extLst>
          </p:cNvPr>
          <p:cNvSpPr/>
          <p:nvPr/>
        </p:nvSpPr>
        <p:spPr>
          <a:xfrm>
            <a:off x="0" y="1"/>
            <a:ext cx="1069181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目 次</a:t>
            </a:r>
          </a:p>
        </p:txBody>
      </p:sp>
      <p:sp>
        <p:nvSpPr>
          <p:cNvPr id="9" name="四角形: 角を丸くする 8">
            <a:extLst>
              <a:ext uri="{FF2B5EF4-FFF2-40B4-BE49-F238E27FC236}">
                <a16:creationId xmlns:a16="http://schemas.microsoft.com/office/drawing/2014/main" id="{8AA1500D-5A9F-4997-B558-53957123EE8F}"/>
              </a:ext>
            </a:extLst>
          </p:cNvPr>
          <p:cNvSpPr/>
          <p:nvPr/>
        </p:nvSpPr>
        <p:spPr>
          <a:xfrm>
            <a:off x="191659" y="5099965"/>
            <a:ext cx="10308485" cy="1217742"/>
          </a:xfrm>
          <a:prstGeom prst="roundRect">
            <a:avLst>
              <a:gd name="adj" fmla="val 5232"/>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760A232-8FF9-4146-A6D5-DCE6F2C189D3}"/>
              </a:ext>
            </a:extLst>
          </p:cNvPr>
          <p:cNvSpPr/>
          <p:nvPr/>
        </p:nvSpPr>
        <p:spPr>
          <a:xfrm>
            <a:off x="191659" y="3931825"/>
            <a:ext cx="10308485" cy="1105640"/>
          </a:xfrm>
          <a:prstGeom prst="roundRect">
            <a:avLst>
              <a:gd name="adj" fmla="val 7218"/>
            </a:avLst>
          </a:prstGeom>
          <a:solidFill>
            <a:srgbClr val="C9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8575292-6CDA-446E-8A0B-4FBB3E5D68FD}"/>
              </a:ext>
            </a:extLst>
          </p:cNvPr>
          <p:cNvSpPr/>
          <p:nvPr/>
        </p:nvSpPr>
        <p:spPr>
          <a:xfrm>
            <a:off x="191659" y="2108284"/>
            <a:ext cx="10308485" cy="1768197"/>
          </a:xfrm>
          <a:prstGeom prst="roundRect">
            <a:avLst>
              <a:gd name="adj" fmla="val 3005"/>
            </a:avLst>
          </a:prstGeom>
          <a:solidFill>
            <a:srgbClr val="CD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311E8EB2-87FD-40AA-9CDE-924640B889F8}"/>
              </a:ext>
            </a:extLst>
          </p:cNvPr>
          <p:cNvSpPr/>
          <p:nvPr/>
        </p:nvSpPr>
        <p:spPr>
          <a:xfrm>
            <a:off x="191659" y="472584"/>
            <a:ext cx="10308485" cy="1017157"/>
          </a:xfrm>
          <a:prstGeom prst="roundRect">
            <a:avLst>
              <a:gd name="adj" fmla="val 7218"/>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C567BC82-D98C-40DA-9D11-A4DAEEDAA593}"/>
              </a:ext>
            </a:extLst>
          </p:cNvPr>
          <p:cNvSpPr/>
          <p:nvPr/>
        </p:nvSpPr>
        <p:spPr>
          <a:xfrm>
            <a:off x="191657" y="540530"/>
            <a:ext cx="10237365" cy="9240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Ⅰ</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大阪府人材育成</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戦略の策定にあたって</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１</a:t>
            </a:r>
            <a:endParaRPr kumimoji="1" lang="en-US" altLang="ja-JP" sz="1700" b="1" dirty="0">
              <a:solidFill>
                <a:schemeClr val="bg1">
                  <a:lumMod val="50000"/>
                </a:schemeClr>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500" dirty="0">
                <a:latin typeface="BIZ UDPゴシック" panose="020B0400000000000000" pitchFamily="50" charset="-128"/>
                <a:ea typeface="BIZ UDPゴシック" panose="020B0400000000000000" pitchFamily="50" charset="-128"/>
              </a:rPr>
              <a:t>　　   （１） 基本的な考え方　　　</a:t>
            </a:r>
            <a:endParaRPr kumimoji="1" lang="en-US" altLang="ja-JP" sz="1500" dirty="0">
              <a:latin typeface="BIZ UDPゴシック" panose="020B0400000000000000" pitchFamily="50" charset="-128"/>
              <a:ea typeface="BIZ UDPゴシック" panose="020B0400000000000000" pitchFamily="50" charset="-128"/>
            </a:endParaRPr>
          </a:p>
          <a:p>
            <a:r>
              <a:rPr kumimoji="1" lang="en-US" altLang="ja-JP" sz="15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 （２） 策定の背景　　</a:t>
            </a:r>
            <a:r>
              <a:rPr kumimoji="1" lang="ja-JP" altLang="en-US" sz="1700" dirty="0">
                <a:latin typeface="BIZ UDPゴシック" panose="020B0400000000000000" pitchFamily="50" charset="-128"/>
                <a:ea typeface="BIZ UDPゴシック" panose="020B0400000000000000" pitchFamily="50" charset="-128"/>
              </a:rPr>
              <a:t>　　　　　　　</a:t>
            </a:r>
            <a:endParaRPr kumimoji="1" lang="en-US" altLang="ja-JP" sz="1700" dirty="0">
              <a:solidFill>
                <a:schemeClr val="accent1">
                  <a:lumMod val="60000"/>
                  <a:lumOff val="40000"/>
                </a:schemeClr>
              </a:solidFill>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C5A41FA6-5C0B-43DA-8675-B32DEB4C908F}"/>
              </a:ext>
            </a:extLst>
          </p:cNvPr>
          <p:cNvSpPr/>
          <p:nvPr/>
        </p:nvSpPr>
        <p:spPr>
          <a:xfrm>
            <a:off x="89987" y="3942590"/>
            <a:ext cx="10308485" cy="11402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Ⅳ</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人材育成の方向性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１０</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　取組</a:t>
            </a:r>
            <a:r>
              <a:rPr kumimoji="1" lang="ja-JP" altLang="en-US" sz="1500" dirty="0">
                <a:solidFill>
                  <a:schemeClr val="tx1"/>
                </a:solidFill>
                <a:latin typeface="BIZ UDPゴシック" panose="020B0400000000000000" pitchFamily="50" charset="-128"/>
                <a:ea typeface="BIZ UDPゴシック" panose="020B0400000000000000" pitchFamily="50" charset="-128"/>
              </a:rPr>
              <a:t>み</a:t>
            </a:r>
            <a:r>
              <a:rPr kumimoji="1" lang="ja-JP" altLang="en-US" sz="1500" dirty="0">
                <a:latin typeface="BIZ UDPゴシック" panose="020B0400000000000000" pitchFamily="50" charset="-128"/>
                <a:ea typeface="BIZ UDPゴシック" panose="020B0400000000000000" pitchFamily="50" charset="-128"/>
              </a:rPr>
              <a:t>の全体像　　　　　　　　　　　　　　　　　　　　　　　　　　　　　　</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  「各職に期待する役割」と「職階等に応じて必要な能力・スキル」</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  人材育成をより効率的・効果的にするための、「集中と選択」</a:t>
            </a:r>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700" dirty="0">
              <a:latin typeface="BIZ UDPゴシック" panose="020B0400000000000000" pitchFamily="50" charset="-128"/>
              <a:ea typeface="BIZ UDPゴシック" panose="020B0400000000000000" pitchFamily="50" charset="-128"/>
            </a:endParaRPr>
          </a:p>
          <a:p>
            <a:endParaRPr kumimoji="1" lang="en-US" altLang="ja-JP" sz="1700" dirty="0">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878FB02C-62F9-4012-81F5-A501B7184566}"/>
              </a:ext>
            </a:extLst>
          </p:cNvPr>
          <p:cNvSpPr/>
          <p:nvPr/>
        </p:nvSpPr>
        <p:spPr>
          <a:xfrm>
            <a:off x="89987" y="5145338"/>
            <a:ext cx="10237365" cy="11723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Ⅴ</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今後の取組み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１５</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　その１  職階等に応じた能力・スキルの確実な習得</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　その２  </a:t>
            </a:r>
            <a:r>
              <a:rPr kumimoji="1" lang="ja-JP" altLang="en-US" sz="1500" dirty="0">
                <a:solidFill>
                  <a:schemeClr val="tx1"/>
                </a:solidFill>
                <a:latin typeface="BIZ UDPゴシック" panose="020B0400000000000000" pitchFamily="50" charset="-128"/>
                <a:ea typeface="BIZ UDPゴシック" panose="020B0400000000000000" pitchFamily="50" charset="-128"/>
              </a:rPr>
              <a:t>人事制度全般を通じた人材育成</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a:solidFill>
                  <a:schemeClr val="tx1"/>
                </a:solidFill>
                <a:latin typeface="BIZ UDPゴシック" panose="020B0400000000000000" pitchFamily="50" charset="-128"/>
                <a:ea typeface="BIZ UDPゴシック" panose="020B0400000000000000" pitchFamily="50" charset="-128"/>
              </a:rPr>
              <a:t>　　　　　・　その３  人材育成の基盤となる環境の確保</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a:t>
            </a: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0B355C7-C19A-4719-86F0-E65E7A53B5DD}"/>
              </a:ext>
            </a:extLst>
          </p:cNvPr>
          <p:cNvSpPr/>
          <p:nvPr/>
        </p:nvSpPr>
        <p:spPr>
          <a:xfrm>
            <a:off x="191657" y="2128498"/>
            <a:ext cx="10237365" cy="16957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Ⅲ</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人材育成の課題                         </a:t>
            </a:r>
            <a:r>
              <a:rPr kumimoji="1" lang="ja-JP" altLang="en-US" sz="1700"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６</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7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　　　 ・　在庁年数の浅い職員の増加</a:t>
            </a:r>
            <a:endParaRPr kumimoji="1" lang="en-US" altLang="ja-JP" sz="15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　深刻化する「</a:t>
            </a:r>
            <a:r>
              <a:rPr kumimoji="1" lang="en-US" altLang="ja-JP" sz="1500" dirty="0">
                <a:latin typeface="BIZ UDPゴシック" panose="020B0400000000000000" pitchFamily="50" charset="-128"/>
                <a:ea typeface="BIZ UDPゴシック" panose="020B0400000000000000" pitchFamily="50" charset="-128"/>
              </a:rPr>
              <a:t>OJT</a:t>
            </a:r>
            <a:r>
              <a:rPr kumimoji="1" lang="ja-JP" altLang="en-US" sz="1500" dirty="0">
                <a:latin typeface="BIZ UDPゴシック" panose="020B0400000000000000" pitchFamily="50" charset="-128"/>
                <a:ea typeface="BIZ UDPゴシック" panose="020B0400000000000000" pitchFamily="50" charset="-128"/>
              </a:rPr>
              <a:t>」の行き詰まり感</a:t>
            </a:r>
            <a:endParaRPr kumimoji="1" lang="en-US" altLang="ja-JP" sz="15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a:solidFill>
                  <a:schemeClr val="tx1"/>
                </a:solidFill>
                <a:latin typeface="BIZ UDPゴシック" panose="020B0400000000000000" pitchFamily="50" charset="-128"/>
                <a:ea typeface="BIZ UDPゴシック" panose="020B0400000000000000" pitchFamily="50" charset="-128"/>
              </a:rPr>
              <a:t>　伸び悩む基礎的な職務遂行能力等の習熟度</a:t>
            </a:r>
            <a:endParaRPr kumimoji="1" lang="en-US" altLang="ja-JP" sz="1500" dirty="0">
              <a:solidFill>
                <a:schemeClr val="tx1"/>
              </a:solidFill>
              <a:highlight>
                <a:srgbClr val="FFFF00"/>
              </a:highlight>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solidFill>
                  <a:schemeClr val="tx1"/>
                </a:solidFill>
                <a:latin typeface="BIZ UDPゴシック" panose="020B0400000000000000" pitchFamily="50" charset="-128"/>
                <a:ea typeface="BIZ UDPゴシック" panose="020B0400000000000000" pitchFamily="50" charset="-128"/>
              </a:rPr>
              <a:t>　　　　 ・　日々の業務を通じた「成長実感」の希薄さ</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solidFill>
                  <a:schemeClr val="tx1"/>
                </a:solidFill>
                <a:latin typeface="BIZ UDPゴシック" panose="020B0400000000000000" pitchFamily="50" charset="-128"/>
                <a:ea typeface="BIZ UDPゴシック" panose="020B0400000000000000" pitchFamily="50" charset="-128"/>
              </a:rPr>
              <a:t>　　　　 ・　局所的に低い「エンゲージメント」</a:t>
            </a:r>
            <a:endParaRPr kumimoji="1" lang="ja-JP" altLang="en-US" sz="17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94A523EB-B4D5-401C-B81C-032BFC4550A0}"/>
              </a:ext>
            </a:extLst>
          </p:cNvPr>
          <p:cNvSpPr/>
          <p:nvPr/>
        </p:nvSpPr>
        <p:spPr>
          <a:xfrm>
            <a:off x="191659" y="1553808"/>
            <a:ext cx="10308485" cy="499033"/>
          </a:xfrm>
          <a:prstGeom prst="roundRect">
            <a:avLst>
              <a:gd name="adj" fmla="val 7218"/>
            </a:avLst>
          </a:prstGeom>
          <a:solidFill>
            <a:srgbClr val="D9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85F2B86-8388-41B7-937E-4EF060A8A02F}"/>
              </a:ext>
            </a:extLst>
          </p:cNvPr>
          <p:cNvSpPr/>
          <p:nvPr/>
        </p:nvSpPr>
        <p:spPr>
          <a:xfrm>
            <a:off x="191657" y="1621716"/>
            <a:ext cx="10237365" cy="349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Ⅱ</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人材育成の取組みの現状                </a:t>
            </a:r>
            <a:r>
              <a:rPr kumimoji="1" lang="ja-JP" altLang="en-US" sz="1700"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４</a:t>
            </a:r>
            <a:endPar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endParaRPr>
          </a:p>
          <a:p>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17C2B52-6198-4DBE-B83C-EE9798B9C732}"/>
              </a:ext>
            </a:extLst>
          </p:cNvPr>
          <p:cNvSpPr/>
          <p:nvPr/>
        </p:nvSpPr>
        <p:spPr>
          <a:xfrm>
            <a:off x="191663" y="6396787"/>
            <a:ext cx="10308485" cy="1017157"/>
          </a:xfrm>
          <a:prstGeom prst="roundRect">
            <a:avLst>
              <a:gd name="adj" fmla="val 16113"/>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2425CE6F-47FB-407E-9BF2-A13E0F6F4970}"/>
              </a:ext>
            </a:extLst>
          </p:cNvPr>
          <p:cNvSpPr/>
          <p:nvPr/>
        </p:nvSpPr>
        <p:spPr>
          <a:xfrm>
            <a:off x="191657" y="6469583"/>
            <a:ext cx="10237365" cy="349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Ⅵ</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おわりに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２</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0</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508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p>
        </p:txBody>
      </p:sp>
    </p:spTree>
    <p:extLst>
      <p:ext uri="{BB962C8B-B14F-4D97-AF65-F5344CB8AC3E}">
        <p14:creationId xmlns:p14="http://schemas.microsoft.com/office/powerpoint/2010/main" val="357488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B5A5A84-E1FB-4881-943C-D4D99BA2A31A}"/>
              </a:ext>
            </a:extLst>
          </p:cNvPr>
          <p:cNvSpPr/>
          <p:nvPr/>
        </p:nvSpPr>
        <p:spPr>
          <a:xfrm>
            <a:off x="0" y="0"/>
            <a:ext cx="10691813" cy="3693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1C7193E3-865B-4B05-BAC2-35F9654AE566}"/>
              </a:ext>
            </a:extLst>
          </p:cNvPr>
          <p:cNvGrpSpPr/>
          <p:nvPr/>
        </p:nvGrpSpPr>
        <p:grpSpPr>
          <a:xfrm>
            <a:off x="142800" y="732136"/>
            <a:ext cx="10405395" cy="561098"/>
            <a:chOff x="142800" y="483347"/>
            <a:chExt cx="10349812" cy="561098"/>
          </a:xfrm>
        </p:grpSpPr>
        <p:sp>
          <p:nvSpPr>
            <p:cNvPr id="32" name="正方形/長方形 31">
              <a:extLst>
                <a:ext uri="{FF2B5EF4-FFF2-40B4-BE49-F238E27FC236}">
                  <a16:creationId xmlns:a16="http://schemas.microsoft.com/office/drawing/2014/main" id="{6045A78B-3894-479A-B3D3-361003436DF6}"/>
                </a:ext>
              </a:extLst>
            </p:cNvPr>
            <p:cNvSpPr/>
            <p:nvPr/>
          </p:nvSpPr>
          <p:spPr>
            <a:xfrm>
              <a:off x="142800" y="483347"/>
              <a:ext cx="10349812" cy="5552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E6B5CEF-048A-418D-8F1B-FB637FDB608B}"/>
                </a:ext>
              </a:extLst>
            </p:cNvPr>
            <p:cNvSpPr txBox="1"/>
            <p:nvPr/>
          </p:nvSpPr>
          <p:spPr>
            <a:xfrm>
              <a:off x="184455" y="521225"/>
              <a:ext cx="10308157" cy="523220"/>
            </a:xfrm>
            <a:prstGeom prst="rect">
              <a:avLst/>
            </a:prstGeom>
            <a:noFill/>
          </p:spPr>
          <p:txBody>
            <a:bodyPr wrap="square">
              <a:spAutoFit/>
            </a:bodyPr>
            <a:lstStyle/>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「各職に期待する役割」の実現や「職階等に応じた能力・スキル」</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の確実な習得</a:t>
              </a:r>
              <a:r>
                <a:rPr kumimoji="1" lang="ja-JP" altLang="en-US" sz="1400" dirty="0">
                  <a:solidFill>
                    <a:schemeClr val="tx1"/>
                  </a:solidFill>
                  <a:latin typeface="BIZ UDPゴシック" panose="020B0400000000000000" pitchFamily="50" charset="-128"/>
                  <a:ea typeface="BIZ UDPゴシック" panose="020B0400000000000000" pitchFamily="50" charset="-128"/>
                </a:rPr>
                <a:t>に向けた、</a:t>
              </a:r>
              <a:r>
                <a:rPr kumimoji="1" lang="ja-JP" altLang="en-US" sz="1400" b="1" dirty="0">
                  <a:latin typeface="BIZ UDPゴシック" panose="020B0400000000000000" pitchFamily="50" charset="-128"/>
                  <a:ea typeface="BIZ UDPゴシック" panose="020B0400000000000000" pitchFamily="50" charset="-128"/>
                </a:rPr>
                <a:t>庁内外での職員研修</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OJT</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Off-JT</a:t>
              </a:r>
              <a:r>
                <a:rPr kumimoji="1" lang="ja-JP" altLang="en-US" sz="1200" b="1" dirty="0">
                  <a:latin typeface="BIZ UDPゴシック" panose="020B0400000000000000" pitchFamily="50" charset="-128"/>
                  <a:ea typeface="BIZ UDPゴシック" panose="020B0400000000000000" pitchFamily="50" charset="-128"/>
                </a:rPr>
                <a:t>、自主研修）</a:t>
              </a:r>
              <a:r>
                <a:rPr kumimoji="1" lang="ja-JP" altLang="en-US" sz="1400" b="1" dirty="0">
                  <a:latin typeface="BIZ UDPゴシック" panose="020B0400000000000000" pitchFamily="50" charset="-128"/>
                  <a:ea typeface="BIZ UDPゴシック" panose="020B0400000000000000" pitchFamily="50" charset="-128"/>
                </a:rPr>
                <a:t>の充実・強化に取り組む。</a:t>
              </a:r>
              <a:endParaRPr kumimoji="0" lang="ja-JP" altLang="ja-JP" sz="14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008FA11E-ADF7-45A3-9D86-2A30DA6F33DD}"/>
              </a:ext>
            </a:extLst>
          </p:cNvPr>
          <p:cNvGrpSpPr/>
          <p:nvPr/>
        </p:nvGrpSpPr>
        <p:grpSpPr>
          <a:xfrm>
            <a:off x="347723" y="3043171"/>
            <a:ext cx="10160490" cy="730982"/>
            <a:chOff x="191827" y="1480297"/>
            <a:chExt cx="10160490" cy="730982"/>
          </a:xfrm>
        </p:grpSpPr>
        <p:sp>
          <p:nvSpPr>
            <p:cNvPr id="47" name="テキスト ボックス 46">
              <a:extLst>
                <a:ext uri="{FF2B5EF4-FFF2-40B4-BE49-F238E27FC236}">
                  <a16:creationId xmlns:a16="http://schemas.microsoft.com/office/drawing/2014/main" id="{871CD83D-10D2-4331-B724-E63987A03CAC}"/>
                </a:ext>
              </a:extLst>
            </p:cNvPr>
            <p:cNvSpPr txBox="1"/>
            <p:nvPr/>
          </p:nvSpPr>
          <p:spPr>
            <a:xfrm>
              <a:off x="191827" y="1480297"/>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（２） 新規採用職員を対象とした基礎的な職務遂行能力の集中トレーニング</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3FECD22C-7364-4EB9-853C-9DA1C0750B1E}"/>
                </a:ext>
              </a:extLst>
            </p:cNvPr>
            <p:cNvSpPr txBox="1"/>
            <p:nvPr/>
          </p:nvSpPr>
          <p:spPr>
            <a:xfrm>
              <a:off x="370909" y="1749614"/>
              <a:ext cx="9981408"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入庁後３年間の重点育成期間中における研修プログラムの充実・強化を図り、基礎的な「業務遂行能力」</a:t>
              </a:r>
              <a:r>
                <a:rPr kumimoji="1" lang="ja-JP" altLang="en-US" sz="1200" dirty="0">
                  <a:latin typeface="UD デジタル 教科書体 NK-R" panose="02020400000000000000" pitchFamily="18" charset="-128"/>
                  <a:ea typeface="UD デジタル 教科書体 NK-R" panose="02020400000000000000" pitchFamily="18" charset="-128"/>
                </a:rPr>
                <a:t>「対人関係能力」「概念化能力」の着実な習得をめざす実践的な人材育成に取り組むことで、チームやグループをマネジメントする主査級・課長補佐級職員の負担軽減を図る。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grpSp>
        <p:nvGrpSpPr>
          <p:cNvPr id="49" name="グループ化 48">
            <a:extLst>
              <a:ext uri="{FF2B5EF4-FFF2-40B4-BE49-F238E27FC236}">
                <a16:creationId xmlns:a16="http://schemas.microsoft.com/office/drawing/2014/main" id="{780CAD9D-C063-47B3-99D3-C22AED9A76B6}"/>
              </a:ext>
            </a:extLst>
          </p:cNvPr>
          <p:cNvGrpSpPr/>
          <p:nvPr/>
        </p:nvGrpSpPr>
        <p:grpSpPr>
          <a:xfrm>
            <a:off x="361278" y="2118311"/>
            <a:ext cx="10088746" cy="742081"/>
            <a:chOff x="191826" y="2339708"/>
            <a:chExt cx="10264273" cy="742081"/>
          </a:xfrm>
        </p:grpSpPr>
        <p:sp>
          <p:nvSpPr>
            <p:cNvPr id="50" name="テキスト ボックス 49">
              <a:extLst>
                <a:ext uri="{FF2B5EF4-FFF2-40B4-BE49-F238E27FC236}">
                  <a16:creationId xmlns:a16="http://schemas.microsoft.com/office/drawing/2014/main" id="{C86FACBE-9F08-4145-BF27-D277E6B5B40D}"/>
                </a:ext>
              </a:extLst>
            </p:cNvPr>
            <p:cNvSpPr txBox="1"/>
            <p:nvPr/>
          </p:nvSpPr>
          <p:spPr>
            <a:xfrm>
              <a:off x="191826" y="2339708"/>
              <a:ext cx="7765212"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（１） スキルマップに基づく体系的な研修の実施</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F639E1AF-E626-42B6-A7DB-700B4C56B013}"/>
                </a:ext>
              </a:extLst>
            </p:cNvPr>
            <p:cNvSpPr txBox="1"/>
            <p:nvPr/>
          </p:nvSpPr>
          <p:spPr>
            <a:xfrm>
              <a:off x="352372" y="2620124"/>
              <a:ext cx="10103727"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前掲のスキルマップに基づく体系的な研修を実施することで、職階等に応じた能力・スキルの確実な習得をめざすとともに、法務能力や思考力の強化等、</a:t>
              </a:r>
              <a:endParaRPr kumimoji="1" lang="en-US" altLang="ja-JP" sz="1200" b="0" dirty="0">
                <a:latin typeface="UD デジタル 教科書体 NK-R" panose="02020400000000000000" pitchFamily="18" charset="-128"/>
                <a:ea typeface="UD デジタル 教科書体 NK-R" panose="02020400000000000000" pitchFamily="18" charset="-128"/>
              </a:endParaRPr>
            </a:p>
            <a:p>
              <a:r>
                <a:rPr kumimoji="1" lang="ja-JP" altLang="en-US" sz="1200" b="0" dirty="0">
                  <a:latin typeface="UD デジタル 教科書体 NK-R" panose="02020400000000000000" pitchFamily="18" charset="-128"/>
                  <a:ea typeface="UD デジタル 教科書体 NK-R" panose="02020400000000000000" pitchFamily="18" charset="-128"/>
                </a:rPr>
                <a:t>「府における人材育成の課題」に対応した研修の充実・強化を図ることで、職員の職務遂行能力全体の底上げを図る。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grpSp>
        <p:nvGrpSpPr>
          <p:cNvPr id="52" name="グループ化 51">
            <a:extLst>
              <a:ext uri="{FF2B5EF4-FFF2-40B4-BE49-F238E27FC236}">
                <a16:creationId xmlns:a16="http://schemas.microsoft.com/office/drawing/2014/main" id="{85C76315-735D-4C79-8976-E5893074B407}"/>
              </a:ext>
            </a:extLst>
          </p:cNvPr>
          <p:cNvGrpSpPr/>
          <p:nvPr/>
        </p:nvGrpSpPr>
        <p:grpSpPr>
          <a:xfrm>
            <a:off x="340693" y="4839997"/>
            <a:ext cx="10033796" cy="732024"/>
            <a:chOff x="191826" y="3144434"/>
            <a:chExt cx="10033796" cy="732024"/>
          </a:xfrm>
        </p:grpSpPr>
        <p:sp>
          <p:nvSpPr>
            <p:cNvPr id="53" name="テキスト ボックス 52">
              <a:extLst>
                <a:ext uri="{FF2B5EF4-FFF2-40B4-BE49-F238E27FC236}">
                  <a16:creationId xmlns:a16="http://schemas.microsoft.com/office/drawing/2014/main" id="{95F263B5-4D93-4A4B-B150-E436574B59AA}"/>
                </a:ext>
              </a:extLst>
            </p:cNvPr>
            <p:cNvSpPr txBox="1"/>
            <p:nvPr/>
          </p:nvSpPr>
          <p:spPr>
            <a:xfrm>
              <a:off x="191826" y="3144434"/>
              <a:ext cx="3989400" cy="292388"/>
            </a:xfrm>
            <a:prstGeom prst="rect">
              <a:avLst/>
            </a:prstGeom>
            <a:noFill/>
          </p:spPr>
          <p:txBody>
            <a:bodyPr wrap="square">
              <a:spAutoFit/>
            </a:bodyPr>
            <a:lstStyle/>
            <a:p>
              <a:r>
                <a:rPr kumimoji="1" lang="ja-JP" altLang="en-US" sz="1300" b="1" dirty="0">
                  <a:highlight>
                    <a:srgbClr val="FFFFCC"/>
                  </a:highlight>
                  <a:latin typeface="BIZ UDPゴシック" panose="020B0400000000000000" pitchFamily="50" charset="-128"/>
                  <a:ea typeface="BIZ UDPゴシック" panose="020B0400000000000000" pitchFamily="50" charset="-128"/>
                </a:rPr>
                <a:t>（４） 受講内容の確実な定着</a:t>
              </a:r>
              <a:endParaRPr lang="ja-JP" altLang="en-US" sz="1300" b="1" dirty="0">
                <a:highlight>
                  <a:srgbClr val="FFFFCC"/>
                </a:highlight>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925FC3A1-E588-41A7-B1F0-1BC4122D5598}"/>
                </a:ext>
              </a:extLst>
            </p:cNvPr>
            <p:cNvSpPr txBox="1"/>
            <p:nvPr/>
          </p:nvSpPr>
          <p:spPr>
            <a:xfrm>
              <a:off x="355952" y="3414793"/>
              <a:ext cx="9869670"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研修受講から一定期間経過した後の効果測定やフォローアップ研修の実施など、継続的な学びにつながる機会の充実を図ることで、研修受講の成果を</a:t>
              </a:r>
              <a:endParaRPr kumimoji="1" lang="en-US" altLang="ja-JP" sz="1200" b="0" dirty="0">
                <a:latin typeface="UD デジタル 教科書体 NK-R" panose="02020400000000000000" pitchFamily="18" charset="-128"/>
                <a:ea typeface="UD デジタル 教科書体 NK-R" panose="02020400000000000000" pitchFamily="18" charset="-128"/>
              </a:endParaRPr>
            </a:p>
            <a:p>
              <a:r>
                <a:rPr kumimoji="1" lang="ja-JP" altLang="en-US" sz="1200" b="0" dirty="0">
                  <a:latin typeface="UD デジタル 教科書体 NK-R" panose="02020400000000000000" pitchFamily="18" charset="-128"/>
                  <a:ea typeface="UD デジタル 教科書体 NK-R" panose="02020400000000000000" pitchFamily="18" charset="-128"/>
                </a:rPr>
                <a:t>一過性のものとせず、成長を実感できる確実な定着と着実なスキルアップにつなげる。</a:t>
              </a:r>
              <a:endParaRPr kumimoji="1" lang="en-US" altLang="ja-JP" sz="1200" b="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grpSp>
        <p:nvGrpSpPr>
          <p:cNvPr id="55" name="グループ化 54">
            <a:extLst>
              <a:ext uri="{FF2B5EF4-FFF2-40B4-BE49-F238E27FC236}">
                <a16:creationId xmlns:a16="http://schemas.microsoft.com/office/drawing/2014/main" id="{9FB30391-50D0-4239-8616-C8B936C01752}"/>
              </a:ext>
            </a:extLst>
          </p:cNvPr>
          <p:cNvGrpSpPr/>
          <p:nvPr/>
        </p:nvGrpSpPr>
        <p:grpSpPr>
          <a:xfrm>
            <a:off x="347723" y="3934973"/>
            <a:ext cx="10264273" cy="742081"/>
            <a:chOff x="191826" y="2339708"/>
            <a:chExt cx="10264273" cy="742081"/>
          </a:xfrm>
        </p:grpSpPr>
        <p:sp>
          <p:nvSpPr>
            <p:cNvPr id="56" name="テキスト ボックス 55">
              <a:extLst>
                <a:ext uri="{FF2B5EF4-FFF2-40B4-BE49-F238E27FC236}">
                  <a16:creationId xmlns:a16="http://schemas.microsoft.com/office/drawing/2014/main" id="{A6E9039F-54A2-4370-84F6-4E7FB0627B61}"/>
                </a:ext>
              </a:extLst>
            </p:cNvPr>
            <p:cNvSpPr txBox="1"/>
            <p:nvPr/>
          </p:nvSpPr>
          <p:spPr>
            <a:xfrm>
              <a:off x="191826" y="2339708"/>
              <a:ext cx="7765212"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a:t>
              </a:r>
              <a:r>
                <a:rPr kumimoji="1" lang="en-US" altLang="ja-JP" sz="1300" b="1" dirty="0">
                  <a:highlight>
                    <a:srgbClr val="FFFFCC"/>
                  </a:highlight>
                  <a:latin typeface="BIZ UDPゴシック" panose="020B0400000000000000" pitchFamily="50" charset="-128"/>
                  <a:ea typeface="BIZ UDPゴシック" panose="020B0400000000000000" pitchFamily="50" charset="-128"/>
                </a:rPr>
                <a:t>3</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 マネジメントスキル向上に向けた研修の充実・強化</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3C03930D-93B8-48C7-BD61-C6B70896AB20}"/>
                </a:ext>
              </a:extLst>
            </p:cNvPr>
            <p:cNvSpPr txBox="1"/>
            <p:nvPr/>
          </p:nvSpPr>
          <p:spPr>
            <a:xfrm>
              <a:off x="352372" y="2620124"/>
              <a:ext cx="10103727"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職員が</a:t>
              </a:r>
              <a:r>
                <a:rPr kumimoji="1" lang="ja-JP" altLang="en-US" sz="1200" dirty="0">
                  <a:latin typeface="UD デジタル 教科書体 NK-R" panose="02020400000000000000" pitchFamily="18" charset="-128"/>
                  <a:ea typeface="UD デジタル 教科書体 NK-R" panose="02020400000000000000" pitchFamily="18" charset="-128"/>
                </a:rPr>
                <a:t>業務の作業化に陥らず、自身の仕事の意義や成長を日々実感できるよう、</a:t>
              </a:r>
              <a:r>
                <a:rPr kumimoji="1" lang="ja-JP" altLang="en-US" sz="1200" b="0" dirty="0">
                  <a:latin typeface="UD デジタル 教科書体 NK-R" panose="02020400000000000000" pitchFamily="18" charset="-128"/>
                  <a:ea typeface="UD デジタル 教科書体 NK-R" panose="02020400000000000000" pitchFamily="18" charset="-128"/>
                </a:rPr>
                <a:t>マネジメント層を対象に、「リーダーがミッションを掲げる」ことの重要性や人材育成の必要性</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b="0" dirty="0">
                  <a:latin typeface="UD デジタル 教科書体 NK-R" panose="02020400000000000000" pitchFamily="18" charset="-128"/>
                  <a:ea typeface="UD デジタル 教科書体 NK-R" panose="02020400000000000000" pitchFamily="18" charset="-128"/>
                </a:rPr>
                <a:t>部下指導力の向上に資する研修カリキュラムを充実・強化し、部下職員のキャリア形成や成長等につなげ、エンゲージメント向上を図る。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grpSp>
        <p:nvGrpSpPr>
          <p:cNvPr id="65" name="グループ化 64">
            <a:extLst>
              <a:ext uri="{FF2B5EF4-FFF2-40B4-BE49-F238E27FC236}">
                <a16:creationId xmlns:a16="http://schemas.microsoft.com/office/drawing/2014/main" id="{4686CB04-58C8-4460-8FE2-6AC837C602C7}"/>
              </a:ext>
            </a:extLst>
          </p:cNvPr>
          <p:cNvGrpSpPr/>
          <p:nvPr/>
        </p:nvGrpSpPr>
        <p:grpSpPr>
          <a:xfrm>
            <a:off x="347723" y="5745029"/>
            <a:ext cx="10033796" cy="547358"/>
            <a:chOff x="191826" y="3144434"/>
            <a:chExt cx="10033796" cy="547358"/>
          </a:xfrm>
        </p:grpSpPr>
        <p:sp>
          <p:nvSpPr>
            <p:cNvPr id="66" name="テキスト ボックス 65">
              <a:extLst>
                <a:ext uri="{FF2B5EF4-FFF2-40B4-BE49-F238E27FC236}">
                  <a16:creationId xmlns:a16="http://schemas.microsoft.com/office/drawing/2014/main" id="{EC582C13-A027-4A5C-957E-55EDFC6C96B0}"/>
                </a:ext>
              </a:extLst>
            </p:cNvPr>
            <p:cNvSpPr txBox="1"/>
            <p:nvPr/>
          </p:nvSpPr>
          <p:spPr>
            <a:xfrm>
              <a:off x="191826" y="3144434"/>
              <a:ext cx="3989400" cy="292388"/>
            </a:xfrm>
            <a:prstGeom prst="rect">
              <a:avLst/>
            </a:prstGeom>
            <a:noFill/>
          </p:spPr>
          <p:txBody>
            <a:bodyPr wrap="square">
              <a:spAutoFit/>
            </a:bodyPr>
            <a:lstStyle/>
            <a:p>
              <a:r>
                <a:rPr kumimoji="1" lang="ja-JP" altLang="en-US" sz="1300" b="1" dirty="0">
                  <a:highlight>
                    <a:srgbClr val="FFFFCC"/>
                  </a:highlight>
                  <a:latin typeface="BIZ UDPゴシック" panose="020B0400000000000000" pitchFamily="50" charset="-128"/>
                  <a:ea typeface="BIZ UDPゴシック" panose="020B0400000000000000" pitchFamily="50" charset="-128"/>
                </a:rPr>
                <a:t>（５） 効果的な研修運営</a:t>
              </a:r>
              <a:endParaRPr lang="ja-JP" altLang="en-US" sz="1300" b="1" dirty="0">
                <a:highlight>
                  <a:srgbClr val="FFFFCC"/>
                </a:highlight>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4184B0C2-A133-4866-AAA2-A3ADF99C243F}"/>
                </a:ext>
              </a:extLst>
            </p:cNvPr>
            <p:cNvSpPr txBox="1"/>
            <p:nvPr/>
          </p:nvSpPr>
          <p:spPr>
            <a:xfrm>
              <a:off x="355951" y="3414793"/>
              <a:ext cx="9869671" cy="276999"/>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受講</a:t>
              </a:r>
              <a:r>
                <a:rPr kumimoji="1" lang="ja-JP" altLang="en-US" sz="1200" b="0" dirty="0">
                  <a:latin typeface="UD デジタル 教科書体 NK-R" panose="02020400000000000000" pitchFamily="18" charset="-128"/>
                  <a:ea typeface="UD デジタル 教科書体 NK-R" panose="02020400000000000000" pitchFamily="18" charset="-128"/>
                </a:rPr>
                <a:t>場所や時間にとらわれないオンライン研修の手法など、職員が受講しやすい環境や、効果的・効率的な研修方法を検討する。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sp>
        <p:nvSpPr>
          <p:cNvPr id="29" name="正方形/長方形 28">
            <a:extLst>
              <a:ext uri="{FF2B5EF4-FFF2-40B4-BE49-F238E27FC236}">
                <a16:creationId xmlns:a16="http://schemas.microsoft.com/office/drawing/2014/main" id="{8E68D15A-7DF0-4AA9-B730-101B1C11C538}"/>
              </a:ext>
            </a:extLst>
          </p:cNvPr>
          <p:cNvSpPr/>
          <p:nvPr/>
        </p:nvSpPr>
        <p:spPr>
          <a:xfrm>
            <a:off x="0" y="389824"/>
            <a:ext cx="10691813" cy="271896"/>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その１　</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職階等に応じ</a:t>
            </a:r>
            <a:r>
              <a:rPr lang="ja-JP" altLang="en-US" sz="14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た</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能力・スキルの確実な習得</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8AC55872-4FE2-4613-8B0D-1AE5DD1241EA}"/>
              </a:ext>
            </a:extLst>
          </p:cNvPr>
          <p:cNvGrpSpPr/>
          <p:nvPr/>
        </p:nvGrpSpPr>
        <p:grpSpPr>
          <a:xfrm>
            <a:off x="291311" y="1493072"/>
            <a:ext cx="10051379" cy="328308"/>
            <a:chOff x="209244" y="2089750"/>
            <a:chExt cx="10051379" cy="328308"/>
          </a:xfrm>
        </p:grpSpPr>
        <p:grpSp>
          <p:nvGrpSpPr>
            <p:cNvPr id="6" name="グループ化 5">
              <a:extLst>
                <a:ext uri="{FF2B5EF4-FFF2-40B4-BE49-F238E27FC236}">
                  <a16:creationId xmlns:a16="http://schemas.microsoft.com/office/drawing/2014/main" id="{B189955D-3F29-4BFF-B756-FA5C74A8938C}"/>
                </a:ext>
              </a:extLst>
            </p:cNvPr>
            <p:cNvGrpSpPr/>
            <p:nvPr/>
          </p:nvGrpSpPr>
          <p:grpSpPr>
            <a:xfrm>
              <a:off x="209244" y="2089750"/>
              <a:ext cx="10051379" cy="328308"/>
              <a:chOff x="209244" y="2089750"/>
              <a:chExt cx="10051379" cy="328308"/>
            </a:xfrm>
          </p:grpSpPr>
          <p:sp>
            <p:nvSpPr>
              <p:cNvPr id="5" name="四角形: 角を丸くする 4">
                <a:extLst>
                  <a:ext uri="{FF2B5EF4-FFF2-40B4-BE49-F238E27FC236}">
                    <a16:creationId xmlns:a16="http://schemas.microsoft.com/office/drawing/2014/main" id="{4B0014F1-F3F3-4E9F-9659-C9E4E0ABDB6C}"/>
                  </a:ext>
                </a:extLst>
              </p:cNvPr>
              <p:cNvSpPr/>
              <p:nvPr/>
            </p:nvSpPr>
            <p:spPr>
              <a:xfrm>
                <a:off x="2532185" y="2094859"/>
                <a:ext cx="7728438"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B10DDBCC-FCB8-4793-B809-8BF3890EC959}"/>
                  </a:ext>
                </a:extLst>
              </p:cNvPr>
              <p:cNvSpPr/>
              <p:nvPr/>
            </p:nvSpPr>
            <p:spPr>
              <a:xfrm>
                <a:off x="209244" y="2089750"/>
                <a:ext cx="2322941"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BIZ UDPゴシック" panose="020B0400000000000000" pitchFamily="50" charset="-128"/>
                    <a:ea typeface="BIZ UDPゴシック" panose="020B0400000000000000" pitchFamily="50" charset="-128"/>
                  </a:rPr>
                  <a:t>Off-JT</a:t>
                </a: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en-US" altLang="ja-JP" sz="900" b="1" dirty="0">
                    <a:solidFill>
                      <a:schemeClr val="tx1"/>
                    </a:solidFill>
                    <a:latin typeface="BIZ UDPゴシック" panose="020B0400000000000000" pitchFamily="50" charset="-128"/>
                    <a:ea typeface="BIZ UDPゴシック" panose="020B0400000000000000" pitchFamily="50" charset="-128"/>
                  </a:rPr>
                  <a:t>Off the Job Training</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grpSp>
        <p:sp>
          <p:nvSpPr>
            <p:cNvPr id="64" name="テキスト ボックス 40">
              <a:extLst>
                <a:ext uri="{FF2B5EF4-FFF2-40B4-BE49-F238E27FC236}">
                  <a16:creationId xmlns:a16="http://schemas.microsoft.com/office/drawing/2014/main" id="{2BDA07AB-181D-41CE-A801-77FA68E02516}"/>
                </a:ext>
              </a:extLst>
            </p:cNvPr>
            <p:cNvSpPr txBox="1"/>
            <p:nvPr/>
          </p:nvSpPr>
          <p:spPr>
            <a:xfrm>
              <a:off x="2306579" y="2124793"/>
              <a:ext cx="7345904" cy="276101"/>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ja-JP" altLang="en-US" sz="1200" u="sng" dirty="0">
                  <a:latin typeface="BIZ UDPゴシック" panose="020B0400000000000000" pitchFamily="50" charset="-128"/>
                  <a:ea typeface="BIZ UDPゴシック" panose="020B0400000000000000" pitchFamily="50" charset="-128"/>
                </a:rPr>
                <a:t>育成対象や内容を明確にしたうえで、「学び」を「実践」へとつなげられる研修の実施をめざす</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p:txBody>
        </p:sp>
      </p:grpSp>
      <p:sp>
        <p:nvSpPr>
          <p:cNvPr id="35" name="スライド番号プレースホルダー 2">
            <a:extLst>
              <a:ext uri="{FF2B5EF4-FFF2-40B4-BE49-F238E27FC236}">
                <a16:creationId xmlns:a16="http://schemas.microsoft.com/office/drawing/2014/main" id="{4C3AB6BB-F1EA-4649-8422-99C4A0556176}"/>
              </a:ext>
            </a:extLst>
          </p:cNvPr>
          <p:cNvSpPr>
            <a:spLocks noGrp="1"/>
          </p:cNvSpPr>
          <p:nvPr>
            <p:ph type="sldNum" sz="quarter" idx="12"/>
          </p:nvPr>
        </p:nvSpPr>
        <p:spPr>
          <a:xfrm>
            <a:off x="10221041" y="7258689"/>
            <a:ext cx="430857" cy="241950"/>
          </a:xfrm>
        </p:spPr>
        <p:txBody>
          <a:bodyPr/>
          <a:lstStyle/>
          <a:p>
            <a:r>
              <a:rPr kumimoji="1" lang="en-US" altLang="ja-JP" b="1" dirty="0">
                <a:latin typeface="BIZ UDPゴシック" panose="020B0400000000000000" pitchFamily="50" charset="-128"/>
                <a:ea typeface="BIZ UDPゴシック" panose="020B0400000000000000" pitchFamily="50" charset="-128"/>
              </a:rPr>
              <a:t>15</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D3E0021E-3F33-49DB-84E6-F498961CFFE9}"/>
              </a:ext>
            </a:extLst>
          </p:cNvPr>
          <p:cNvGrpSpPr/>
          <p:nvPr/>
        </p:nvGrpSpPr>
        <p:grpSpPr>
          <a:xfrm>
            <a:off x="347723" y="6550789"/>
            <a:ext cx="9951731" cy="719132"/>
            <a:chOff x="106713" y="4841519"/>
            <a:chExt cx="6201020" cy="995839"/>
          </a:xfrm>
        </p:grpSpPr>
        <p:sp>
          <p:nvSpPr>
            <p:cNvPr id="36" name="テキスト ボックス 35">
              <a:extLst>
                <a:ext uri="{FF2B5EF4-FFF2-40B4-BE49-F238E27FC236}">
                  <a16:creationId xmlns:a16="http://schemas.microsoft.com/office/drawing/2014/main" id="{0130EF07-E55C-4AF4-BE76-80AB0DA939D0}"/>
                </a:ext>
              </a:extLst>
            </p:cNvPr>
            <p:cNvSpPr txBox="1"/>
            <p:nvPr/>
          </p:nvSpPr>
          <p:spPr>
            <a:xfrm>
              <a:off x="106713" y="4841519"/>
              <a:ext cx="4359393" cy="404893"/>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（６） 民間企業や大学等と連携した庁外での研修の実施</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37" name="テキスト ボックス 40">
              <a:extLst>
                <a:ext uri="{FF2B5EF4-FFF2-40B4-BE49-F238E27FC236}">
                  <a16:creationId xmlns:a16="http://schemas.microsoft.com/office/drawing/2014/main" id="{C1617EA4-0BD9-430D-9594-A536D09442AD}"/>
                </a:ext>
              </a:extLst>
            </p:cNvPr>
            <p:cNvSpPr txBox="1"/>
            <p:nvPr/>
          </p:nvSpPr>
          <p:spPr>
            <a:xfrm>
              <a:off x="208981" y="5198054"/>
              <a:ext cx="6098752" cy="639304"/>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必要となる最先端の知識・ノウハウや人的ネットワークを得ることができるよう、海外勤務も含めた民間企業等への派遣や、大学等における講座受講の</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支援制度を継続・拡充する。</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38" name="四角形: 角を丸くする 37">
            <a:extLst>
              <a:ext uri="{FF2B5EF4-FFF2-40B4-BE49-F238E27FC236}">
                <a16:creationId xmlns:a16="http://schemas.microsoft.com/office/drawing/2014/main" id="{CEF5F391-938B-4ED8-8015-A5A3B0A18D1E}"/>
              </a:ext>
            </a:extLst>
          </p:cNvPr>
          <p:cNvSpPr/>
          <p:nvPr/>
        </p:nvSpPr>
        <p:spPr>
          <a:xfrm>
            <a:off x="3980915" y="2155630"/>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07D2EC90-0999-4652-9BF6-1F6843DA0C4D}"/>
              </a:ext>
            </a:extLst>
          </p:cNvPr>
          <p:cNvSpPr/>
          <p:nvPr/>
        </p:nvSpPr>
        <p:spPr>
          <a:xfrm>
            <a:off x="5859565" y="3077259"/>
            <a:ext cx="3506626"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 一部実施、令和９年度 本格実施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53E3F51C-7D68-4F0F-8FE1-DEE9F4D7397C}"/>
              </a:ext>
            </a:extLst>
          </p:cNvPr>
          <p:cNvSpPr/>
          <p:nvPr/>
        </p:nvSpPr>
        <p:spPr>
          <a:xfrm>
            <a:off x="4429346" y="3974079"/>
            <a:ext cx="1660733"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E3AA6FDC-CE8D-4CB4-B177-3264CF71381C}"/>
              </a:ext>
            </a:extLst>
          </p:cNvPr>
          <p:cNvSpPr/>
          <p:nvPr/>
        </p:nvSpPr>
        <p:spPr>
          <a:xfrm>
            <a:off x="2526706" y="4870207"/>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F766662D-B4F0-4421-9F8A-00ED2387A4B7}"/>
              </a:ext>
            </a:extLst>
          </p:cNvPr>
          <p:cNvSpPr/>
          <p:nvPr/>
        </p:nvSpPr>
        <p:spPr>
          <a:xfrm>
            <a:off x="2227603" y="5777361"/>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9" name="四角形: 角を丸くする 58">
            <a:extLst>
              <a:ext uri="{FF2B5EF4-FFF2-40B4-BE49-F238E27FC236}">
                <a16:creationId xmlns:a16="http://schemas.microsoft.com/office/drawing/2014/main" id="{CF61147E-F889-4071-A597-85A7C569BC05}"/>
              </a:ext>
            </a:extLst>
          </p:cNvPr>
          <p:cNvSpPr/>
          <p:nvPr/>
        </p:nvSpPr>
        <p:spPr>
          <a:xfrm>
            <a:off x="4429346" y="6593636"/>
            <a:ext cx="2384776" cy="2121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820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407642E-029F-49A7-B266-8ABFF938034A}"/>
              </a:ext>
            </a:extLst>
          </p:cNvPr>
          <p:cNvGrpSpPr/>
          <p:nvPr/>
        </p:nvGrpSpPr>
        <p:grpSpPr>
          <a:xfrm>
            <a:off x="361092" y="6500977"/>
            <a:ext cx="9731266" cy="753488"/>
            <a:chOff x="191340" y="5274228"/>
            <a:chExt cx="9731266" cy="753488"/>
          </a:xfrm>
        </p:grpSpPr>
        <p:sp>
          <p:nvSpPr>
            <p:cNvPr id="42" name="テキスト ボックス 41">
              <a:extLst>
                <a:ext uri="{FF2B5EF4-FFF2-40B4-BE49-F238E27FC236}">
                  <a16:creationId xmlns:a16="http://schemas.microsoft.com/office/drawing/2014/main" id="{9C37FC28-5B9E-421D-9025-BD347D8E46CF}"/>
                </a:ext>
              </a:extLst>
            </p:cNvPr>
            <p:cNvSpPr txBox="1"/>
            <p:nvPr/>
          </p:nvSpPr>
          <p:spPr>
            <a:xfrm>
              <a:off x="370909" y="5566051"/>
              <a:ext cx="9551697" cy="461665"/>
            </a:xfrm>
            <a:prstGeom prst="rect">
              <a:avLst/>
            </a:prstGeom>
            <a:noFill/>
          </p:spPr>
          <p:txBody>
            <a:bodyPr wrap="square">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豊富な研修コンテンツを配信しているオンライン学習サービス</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オンデマンド型</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を活用した自主学習機会の提供に加え、大学等が開設する講座の受講機会の充実、</a:t>
              </a:r>
              <a:r>
                <a:rPr kumimoji="1" lang="en-US" altLang="ja-JP" sz="1200" dirty="0">
                  <a:latin typeface="UD デジタル 教科書体 NK-R" panose="02020400000000000000" pitchFamily="18" charset="-128"/>
                  <a:ea typeface="UD デジタル 教科書体 NK-R" panose="02020400000000000000" pitchFamily="18" charset="-128"/>
                </a:rPr>
                <a:t>IT</a:t>
              </a:r>
              <a:r>
                <a:rPr kumimoji="1" lang="ja-JP" altLang="en-US" sz="1200" dirty="0">
                  <a:latin typeface="UD デジタル 教科書体 NK-R" panose="02020400000000000000" pitchFamily="18" charset="-128"/>
                  <a:ea typeface="UD デジタル 教科書体 NK-R" panose="02020400000000000000" pitchFamily="18" charset="-128"/>
                </a:rPr>
                <a:t>パスポート試験をはじめとする資格取得奨励制度の拡充など、職員による自発的学習を促進する取組みを行う。　　　</a:t>
              </a:r>
              <a:endParaRPr lang="ja-JP" altLang="en-US" dirty="0"/>
            </a:p>
          </p:txBody>
        </p:sp>
        <p:sp>
          <p:nvSpPr>
            <p:cNvPr id="45" name="テキスト ボックス 44">
              <a:extLst>
                <a:ext uri="{FF2B5EF4-FFF2-40B4-BE49-F238E27FC236}">
                  <a16:creationId xmlns:a16="http://schemas.microsoft.com/office/drawing/2014/main" id="{3366282D-32FE-4F13-A979-D4530E89C003}"/>
                </a:ext>
              </a:extLst>
            </p:cNvPr>
            <p:cNvSpPr txBox="1"/>
            <p:nvPr/>
          </p:nvSpPr>
          <p:spPr>
            <a:xfrm>
              <a:off x="191340" y="5274228"/>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a:t>
              </a:r>
              <a:r>
                <a:rPr kumimoji="1" lang="en-US" altLang="ja-JP" sz="1300" b="1" dirty="0">
                  <a:highlight>
                    <a:srgbClr val="FFFFCC"/>
                  </a:highlight>
                  <a:latin typeface="BIZ UDPゴシック" panose="020B0400000000000000" pitchFamily="50" charset="-128"/>
                  <a:ea typeface="BIZ UDPゴシック" panose="020B0400000000000000" pitchFamily="50" charset="-128"/>
                </a:rPr>
                <a:t>10</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 自主学習機会の拡充</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8FD83614-2CD4-410B-853B-E22ED1B65A65}"/>
              </a:ext>
            </a:extLst>
          </p:cNvPr>
          <p:cNvGrpSpPr/>
          <p:nvPr/>
        </p:nvGrpSpPr>
        <p:grpSpPr>
          <a:xfrm>
            <a:off x="297163" y="3810294"/>
            <a:ext cx="10126806" cy="768668"/>
            <a:chOff x="118865" y="4359902"/>
            <a:chExt cx="10126806" cy="768668"/>
          </a:xfrm>
        </p:grpSpPr>
        <p:sp>
          <p:nvSpPr>
            <p:cNvPr id="55" name="テキスト ボックス 54">
              <a:extLst>
                <a:ext uri="{FF2B5EF4-FFF2-40B4-BE49-F238E27FC236}">
                  <a16:creationId xmlns:a16="http://schemas.microsoft.com/office/drawing/2014/main" id="{78F3C406-8F86-424F-B3BF-E9ADEAC29C9F}"/>
                </a:ext>
              </a:extLst>
            </p:cNvPr>
            <p:cNvSpPr txBox="1"/>
            <p:nvPr/>
          </p:nvSpPr>
          <p:spPr>
            <a:xfrm>
              <a:off x="182794" y="4359902"/>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（８） 根拠規程等を調べやすい環境整備</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6" name="テキスト ボックス 40">
              <a:extLst>
                <a:ext uri="{FF2B5EF4-FFF2-40B4-BE49-F238E27FC236}">
                  <a16:creationId xmlns:a16="http://schemas.microsoft.com/office/drawing/2014/main" id="{948BD8CC-4011-4D96-8243-1A1C6FEB3987}"/>
                </a:ext>
              </a:extLst>
            </p:cNvPr>
            <p:cNvSpPr txBox="1"/>
            <p:nvPr/>
          </p:nvSpPr>
          <p:spPr>
            <a:xfrm>
              <a:off x="118865" y="4655427"/>
              <a:ext cx="10126806" cy="473143"/>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行政実務を行う上で参照頻度の高い規程について冊子化し、各所属に配架する等、調べやすい環境を整えるとともに、上司や先輩職員が後輩職員等を</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指導する際に、根拠規程等を確認する「範を示す」ことで、調べることの習慣化を促す。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57" name="グループ化 56">
            <a:extLst>
              <a:ext uri="{FF2B5EF4-FFF2-40B4-BE49-F238E27FC236}">
                <a16:creationId xmlns:a16="http://schemas.microsoft.com/office/drawing/2014/main" id="{3AEADD68-FE8C-44BD-90CF-4A443240DF5E}"/>
              </a:ext>
            </a:extLst>
          </p:cNvPr>
          <p:cNvGrpSpPr/>
          <p:nvPr/>
        </p:nvGrpSpPr>
        <p:grpSpPr>
          <a:xfrm>
            <a:off x="361092" y="4924800"/>
            <a:ext cx="10072669" cy="570383"/>
            <a:chOff x="191340" y="4359902"/>
            <a:chExt cx="9955106" cy="570383"/>
          </a:xfrm>
        </p:grpSpPr>
        <p:sp>
          <p:nvSpPr>
            <p:cNvPr id="58" name="テキスト ボックス 57">
              <a:extLst>
                <a:ext uri="{FF2B5EF4-FFF2-40B4-BE49-F238E27FC236}">
                  <a16:creationId xmlns:a16="http://schemas.microsoft.com/office/drawing/2014/main" id="{FB70CB48-27F2-4093-AA39-32463D75C127}"/>
                </a:ext>
              </a:extLst>
            </p:cNvPr>
            <p:cNvSpPr txBox="1"/>
            <p:nvPr/>
          </p:nvSpPr>
          <p:spPr>
            <a:xfrm>
              <a:off x="191340" y="4359902"/>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（９） 先輩職員の経験談などから学ぶ、「仕事への取組姿勢」</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9" name="テキスト ボックス 40">
              <a:extLst>
                <a:ext uri="{FF2B5EF4-FFF2-40B4-BE49-F238E27FC236}">
                  <a16:creationId xmlns:a16="http://schemas.microsoft.com/office/drawing/2014/main" id="{ED00EC46-ABA6-4609-9AD6-B55266C175E8}"/>
                </a:ext>
              </a:extLst>
            </p:cNvPr>
            <p:cNvSpPr txBox="1"/>
            <p:nvPr/>
          </p:nvSpPr>
          <p:spPr>
            <a:xfrm>
              <a:off x="264822" y="4653286"/>
              <a:ext cx="9881624" cy="276999"/>
            </a:xfrm>
            <a:prstGeom prst="rect">
              <a:avLst/>
            </a:prstGeom>
            <a:noFill/>
            <a:ln>
              <a:noFill/>
            </a:ln>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教訓となった経験談等の素材を職員から収集し、広く職員と共有することで、大切に引き継いでいくべき仕事に臨む姿勢や知恵等を</a:t>
              </a:r>
              <a:r>
                <a:rPr kumimoji="1" lang="ja-JP" altLang="en-US" sz="1200" b="0" dirty="0">
                  <a:latin typeface="UD デジタル 教科書体 NK-R" panose="02020400000000000000" pitchFamily="18" charset="-128"/>
                  <a:ea typeface="UD デジタル 教科書体 NK-R" panose="02020400000000000000" pitchFamily="18" charset="-128"/>
                </a:rPr>
                <a:t>学ぶ機会を提供する。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sp>
        <p:nvSpPr>
          <p:cNvPr id="27" name="正方形/長方形 26">
            <a:extLst>
              <a:ext uri="{FF2B5EF4-FFF2-40B4-BE49-F238E27FC236}">
                <a16:creationId xmlns:a16="http://schemas.microsoft.com/office/drawing/2014/main" id="{4ECF7F6F-B4DB-4649-9AE7-0013C5039634}"/>
              </a:ext>
            </a:extLst>
          </p:cNvPr>
          <p:cNvSpPr/>
          <p:nvPr/>
        </p:nvSpPr>
        <p:spPr>
          <a:xfrm>
            <a:off x="0" y="0"/>
            <a:ext cx="10691813" cy="3693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2E9ABB11-12F4-43EC-84CF-6E0D3C5DD9E7}"/>
              </a:ext>
            </a:extLst>
          </p:cNvPr>
          <p:cNvGrpSpPr/>
          <p:nvPr/>
        </p:nvGrpSpPr>
        <p:grpSpPr>
          <a:xfrm>
            <a:off x="142800" y="746200"/>
            <a:ext cx="10413272" cy="562166"/>
            <a:chOff x="142800" y="483347"/>
            <a:chExt cx="10413272" cy="562166"/>
          </a:xfrm>
        </p:grpSpPr>
        <p:sp>
          <p:nvSpPr>
            <p:cNvPr id="29" name="正方形/長方形 28">
              <a:extLst>
                <a:ext uri="{FF2B5EF4-FFF2-40B4-BE49-F238E27FC236}">
                  <a16:creationId xmlns:a16="http://schemas.microsoft.com/office/drawing/2014/main" id="{122A0A0B-C464-4047-A7E7-ADA4464A5D5E}"/>
                </a:ext>
              </a:extLst>
            </p:cNvPr>
            <p:cNvSpPr/>
            <p:nvPr/>
          </p:nvSpPr>
          <p:spPr>
            <a:xfrm>
              <a:off x="142800" y="483347"/>
              <a:ext cx="10413272" cy="5552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668B1BB9-6F37-4ECF-8F6D-E2F932A709B0}"/>
                </a:ext>
              </a:extLst>
            </p:cNvPr>
            <p:cNvSpPr txBox="1"/>
            <p:nvPr/>
          </p:nvSpPr>
          <p:spPr>
            <a:xfrm>
              <a:off x="191827" y="522293"/>
              <a:ext cx="10337478" cy="523220"/>
            </a:xfrm>
            <a:prstGeom prst="rect">
              <a:avLst/>
            </a:prstGeom>
            <a:noFill/>
          </p:spPr>
          <p:txBody>
            <a:bodyPr wrap="square">
              <a:spAutoFit/>
            </a:bodyPr>
            <a:lstStyle/>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「各職に期待する役割」の実現や「職階等に応じた能力・スキル」</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の確実な習得に向けた、</a:t>
              </a:r>
              <a:r>
                <a:rPr kumimoji="1" lang="ja-JP" altLang="en-US" sz="1400" b="1" dirty="0">
                  <a:latin typeface="BIZ UDPゴシック" panose="020B0400000000000000" pitchFamily="50" charset="-128"/>
                  <a:ea typeface="BIZ UDPゴシック" panose="020B0400000000000000" pitchFamily="50" charset="-128"/>
                </a:rPr>
                <a:t>庁内外での職員研修</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OJT</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Off-JT</a:t>
              </a:r>
              <a:r>
                <a:rPr kumimoji="1" lang="ja-JP" altLang="en-US" sz="1200" b="1" dirty="0">
                  <a:latin typeface="BIZ UDPゴシック" panose="020B0400000000000000" pitchFamily="50" charset="-128"/>
                  <a:ea typeface="BIZ UDPゴシック" panose="020B0400000000000000" pitchFamily="50" charset="-128"/>
                </a:rPr>
                <a:t>、自主研修）</a:t>
              </a:r>
              <a:r>
                <a:rPr kumimoji="1" lang="ja-JP" altLang="en-US" sz="1400" b="1" dirty="0">
                  <a:latin typeface="BIZ UDPゴシック" panose="020B0400000000000000" pitchFamily="50" charset="-128"/>
                  <a:ea typeface="BIZ UDPゴシック" panose="020B0400000000000000" pitchFamily="50" charset="-128"/>
                </a:rPr>
                <a:t>の充実・強化に取り組む。</a:t>
              </a:r>
              <a:endParaRPr kumimoji="0" lang="ja-JP" altLang="ja-JP" sz="14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grpSp>
      <p:sp>
        <p:nvSpPr>
          <p:cNvPr id="35" name="正方形/長方形 34">
            <a:extLst>
              <a:ext uri="{FF2B5EF4-FFF2-40B4-BE49-F238E27FC236}">
                <a16:creationId xmlns:a16="http://schemas.microsoft.com/office/drawing/2014/main" id="{6C89FCC6-F5DB-4E95-9D2B-97FD142B9969}"/>
              </a:ext>
            </a:extLst>
          </p:cNvPr>
          <p:cNvSpPr/>
          <p:nvPr/>
        </p:nvSpPr>
        <p:spPr>
          <a:xfrm>
            <a:off x="0" y="389824"/>
            <a:ext cx="10691813" cy="271896"/>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その１　</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職階等に応じ</a:t>
            </a:r>
            <a:r>
              <a:rPr lang="ja-JP" altLang="en-US" sz="14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た</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能力・スキルの確実な習得</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81028129-B7FF-41E9-A10C-E15CC02EE9B1}"/>
              </a:ext>
            </a:extLst>
          </p:cNvPr>
          <p:cNvGrpSpPr/>
          <p:nvPr/>
        </p:nvGrpSpPr>
        <p:grpSpPr>
          <a:xfrm>
            <a:off x="291964" y="1668001"/>
            <a:ext cx="10107883" cy="331991"/>
            <a:chOff x="209244" y="2094859"/>
            <a:chExt cx="10107883" cy="331991"/>
          </a:xfrm>
        </p:grpSpPr>
        <p:grpSp>
          <p:nvGrpSpPr>
            <p:cNvPr id="40" name="グループ化 39">
              <a:extLst>
                <a:ext uri="{FF2B5EF4-FFF2-40B4-BE49-F238E27FC236}">
                  <a16:creationId xmlns:a16="http://schemas.microsoft.com/office/drawing/2014/main" id="{99A5F922-9CEB-4E85-B89A-C7801CE1EBCC}"/>
                </a:ext>
              </a:extLst>
            </p:cNvPr>
            <p:cNvGrpSpPr/>
            <p:nvPr/>
          </p:nvGrpSpPr>
          <p:grpSpPr>
            <a:xfrm>
              <a:off x="209244" y="2094859"/>
              <a:ext cx="10051379" cy="331991"/>
              <a:chOff x="209244" y="2094859"/>
              <a:chExt cx="10051379" cy="331991"/>
            </a:xfrm>
          </p:grpSpPr>
          <p:sp>
            <p:nvSpPr>
              <p:cNvPr id="43" name="四角形: 角を丸くする 42">
                <a:extLst>
                  <a:ext uri="{FF2B5EF4-FFF2-40B4-BE49-F238E27FC236}">
                    <a16:creationId xmlns:a16="http://schemas.microsoft.com/office/drawing/2014/main" id="{1F75F700-0F00-4499-B775-E1C4738CF155}"/>
                  </a:ext>
                </a:extLst>
              </p:cNvPr>
              <p:cNvSpPr/>
              <p:nvPr/>
            </p:nvSpPr>
            <p:spPr>
              <a:xfrm>
                <a:off x="2532185" y="2094859"/>
                <a:ext cx="7728438"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93949C4E-3FF0-44B4-81E2-FC47FC6D8FC8}"/>
                  </a:ext>
                </a:extLst>
              </p:cNvPr>
              <p:cNvSpPr/>
              <p:nvPr/>
            </p:nvSpPr>
            <p:spPr>
              <a:xfrm>
                <a:off x="209244" y="2098542"/>
                <a:ext cx="2322941"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BIZ UDPゴシック" panose="020B0400000000000000" pitchFamily="50" charset="-128"/>
                    <a:ea typeface="BIZ UDPゴシック" panose="020B0400000000000000" pitchFamily="50" charset="-128"/>
                  </a:rPr>
                  <a:t>OJT</a:t>
                </a: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en-US" altLang="ja-JP" sz="900" b="1" dirty="0">
                    <a:solidFill>
                      <a:schemeClr val="tx1"/>
                    </a:solidFill>
                    <a:latin typeface="BIZ UDPゴシック" panose="020B0400000000000000" pitchFamily="50" charset="-128"/>
                    <a:ea typeface="BIZ UDPゴシック" panose="020B0400000000000000" pitchFamily="50" charset="-128"/>
                  </a:rPr>
                  <a:t>O</a:t>
                </a:r>
                <a:r>
                  <a:rPr lang="ja-JP" altLang="en-US" sz="900" b="1" dirty="0">
                    <a:solidFill>
                      <a:schemeClr val="tx1"/>
                    </a:solidFill>
                    <a:latin typeface="BIZ UDPゴシック" panose="020B0400000000000000" pitchFamily="50" charset="-128"/>
                    <a:ea typeface="BIZ UDPゴシック" panose="020B0400000000000000" pitchFamily="50" charset="-128"/>
                  </a:rPr>
                  <a:t>ｎ</a:t>
                </a:r>
                <a:r>
                  <a:rPr lang="en-US" altLang="ja-JP" sz="900" b="1" dirty="0">
                    <a:solidFill>
                      <a:schemeClr val="tx1"/>
                    </a:solidFill>
                    <a:latin typeface="BIZ UDPゴシック" panose="020B0400000000000000" pitchFamily="50" charset="-128"/>
                    <a:ea typeface="BIZ UDPゴシック" panose="020B0400000000000000" pitchFamily="50" charset="-128"/>
                  </a:rPr>
                  <a:t> the Job Training</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grpSp>
        <p:sp>
          <p:nvSpPr>
            <p:cNvPr id="41" name="テキスト ボックス 40">
              <a:extLst>
                <a:ext uri="{FF2B5EF4-FFF2-40B4-BE49-F238E27FC236}">
                  <a16:creationId xmlns:a16="http://schemas.microsoft.com/office/drawing/2014/main" id="{21DDA607-C98F-44A9-981B-B696B99E6933}"/>
                </a:ext>
              </a:extLst>
            </p:cNvPr>
            <p:cNvSpPr txBox="1"/>
            <p:nvPr/>
          </p:nvSpPr>
          <p:spPr>
            <a:xfrm>
              <a:off x="2306579" y="2124793"/>
              <a:ext cx="8010548" cy="276101"/>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ja-JP" altLang="en-US" sz="1200" dirty="0">
                  <a:latin typeface="BIZ UDPゴシック" panose="020B0400000000000000" pitchFamily="50" charset="-128"/>
                  <a:ea typeface="BIZ UDPゴシック" panose="020B0400000000000000" pitchFamily="50" charset="-128"/>
                </a:rPr>
                <a:t>日常業務を通じた指導や育成（</a:t>
              </a:r>
              <a:r>
                <a:rPr kumimoji="1" lang="en-US" altLang="ja-JP" sz="1200" dirty="0">
                  <a:latin typeface="BIZ UDPゴシック" panose="020B0400000000000000" pitchFamily="50" charset="-128"/>
                  <a:ea typeface="BIZ UDPゴシック" panose="020B0400000000000000" pitchFamily="50" charset="-128"/>
                </a:rPr>
                <a:t>OJT</a:t>
              </a:r>
              <a:r>
                <a:rPr kumimoji="1" lang="ja-JP" altLang="en-US" sz="1200" dirty="0">
                  <a:latin typeface="BIZ UDPゴシック" panose="020B0400000000000000" pitchFamily="50" charset="-128"/>
                  <a:ea typeface="BIZ UDPゴシック" panose="020B0400000000000000" pitchFamily="50" charset="-128"/>
                </a:rPr>
                <a:t>）の負担軽減やサポートにつながる仕掛けづくりを行う</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p:txBody>
        </p:sp>
      </p:grpSp>
      <p:grpSp>
        <p:nvGrpSpPr>
          <p:cNvPr id="46" name="グループ化 45">
            <a:extLst>
              <a:ext uri="{FF2B5EF4-FFF2-40B4-BE49-F238E27FC236}">
                <a16:creationId xmlns:a16="http://schemas.microsoft.com/office/drawing/2014/main" id="{65E99920-64D4-407C-A06A-A9857FF68FDF}"/>
              </a:ext>
            </a:extLst>
          </p:cNvPr>
          <p:cNvGrpSpPr/>
          <p:nvPr/>
        </p:nvGrpSpPr>
        <p:grpSpPr>
          <a:xfrm>
            <a:off x="291964" y="6035171"/>
            <a:ext cx="10051379" cy="328308"/>
            <a:chOff x="209244" y="2089750"/>
            <a:chExt cx="10051379" cy="328308"/>
          </a:xfrm>
        </p:grpSpPr>
        <p:grpSp>
          <p:nvGrpSpPr>
            <p:cNvPr id="47" name="グループ化 46">
              <a:extLst>
                <a:ext uri="{FF2B5EF4-FFF2-40B4-BE49-F238E27FC236}">
                  <a16:creationId xmlns:a16="http://schemas.microsoft.com/office/drawing/2014/main" id="{CA9EA4AF-55CA-444D-8064-3337405E60BD}"/>
                </a:ext>
              </a:extLst>
            </p:cNvPr>
            <p:cNvGrpSpPr/>
            <p:nvPr/>
          </p:nvGrpSpPr>
          <p:grpSpPr>
            <a:xfrm>
              <a:off x="209244" y="2089750"/>
              <a:ext cx="10051379" cy="328308"/>
              <a:chOff x="209244" y="2089750"/>
              <a:chExt cx="10051379" cy="328308"/>
            </a:xfrm>
          </p:grpSpPr>
          <p:sp>
            <p:nvSpPr>
              <p:cNvPr id="49" name="四角形: 角を丸くする 48">
                <a:extLst>
                  <a:ext uri="{FF2B5EF4-FFF2-40B4-BE49-F238E27FC236}">
                    <a16:creationId xmlns:a16="http://schemas.microsoft.com/office/drawing/2014/main" id="{6738D90E-93EA-4F19-A5E9-41E01D183098}"/>
                  </a:ext>
                </a:extLst>
              </p:cNvPr>
              <p:cNvSpPr/>
              <p:nvPr/>
            </p:nvSpPr>
            <p:spPr>
              <a:xfrm>
                <a:off x="2532185" y="2094859"/>
                <a:ext cx="7728438"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7118E361-FF4E-465A-87D9-2E7E044CFFC9}"/>
                  </a:ext>
                </a:extLst>
              </p:cNvPr>
              <p:cNvSpPr/>
              <p:nvPr/>
            </p:nvSpPr>
            <p:spPr>
              <a:xfrm>
                <a:off x="209244" y="2089750"/>
                <a:ext cx="2322941"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自己啓発・自主学習</a:t>
                </a:r>
              </a:p>
            </p:txBody>
          </p:sp>
        </p:grpSp>
        <p:sp>
          <p:nvSpPr>
            <p:cNvPr id="48" name="テキスト ボックス 47">
              <a:extLst>
                <a:ext uri="{FF2B5EF4-FFF2-40B4-BE49-F238E27FC236}">
                  <a16:creationId xmlns:a16="http://schemas.microsoft.com/office/drawing/2014/main" id="{2C0047CC-5E52-4A28-85AF-7008DF648726}"/>
                </a:ext>
              </a:extLst>
            </p:cNvPr>
            <p:cNvSpPr txBox="1"/>
            <p:nvPr/>
          </p:nvSpPr>
          <p:spPr>
            <a:xfrm>
              <a:off x="2306579" y="2124793"/>
              <a:ext cx="6490648" cy="278666"/>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ja-JP" altLang="en-US" sz="1200" dirty="0">
                  <a:latin typeface="BIZ UDPゴシック" panose="020B0400000000000000" pitchFamily="50" charset="-128"/>
                  <a:ea typeface="BIZ UDPゴシック" panose="020B0400000000000000" pitchFamily="50" charset="-128"/>
                </a:rPr>
                <a:t>職員の自発的な学習意欲向上につながる環境を整備する</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p:txBody>
        </p:sp>
      </p:grpSp>
      <p:grpSp>
        <p:nvGrpSpPr>
          <p:cNvPr id="3" name="グループ化 2">
            <a:extLst>
              <a:ext uri="{FF2B5EF4-FFF2-40B4-BE49-F238E27FC236}">
                <a16:creationId xmlns:a16="http://schemas.microsoft.com/office/drawing/2014/main" id="{A39161F8-0396-4B40-938F-4D07BBA39F64}"/>
              </a:ext>
            </a:extLst>
          </p:cNvPr>
          <p:cNvGrpSpPr/>
          <p:nvPr/>
        </p:nvGrpSpPr>
        <p:grpSpPr>
          <a:xfrm>
            <a:off x="363055" y="2225407"/>
            <a:ext cx="10097060" cy="761542"/>
            <a:chOff x="360217" y="2119322"/>
            <a:chExt cx="10872263" cy="761542"/>
          </a:xfrm>
        </p:grpSpPr>
        <p:sp>
          <p:nvSpPr>
            <p:cNvPr id="60" name="テキスト ボックス 40">
              <a:extLst>
                <a:ext uri="{FF2B5EF4-FFF2-40B4-BE49-F238E27FC236}">
                  <a16:creationId xmlns:a16="http://schemas.microsoft.com/office/drawing/2014/main" id="{A2C5D57E-E5BA-4010-A467-8D3FA7C5B3CF}"/>
                </a:ext>
              </a:extLst>
            </p:cNvPr>
            <p:cNvSpPr txBox="1"/>
            <p:nvPr/>
          </p:nvSpPr>
          <p:spPr>
            <a:xfrm>
              <a:off x="466539" y="2419199"/>
              <a:ext cx="10765941"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昇任後に新たに必要となる基礎知識等の習得をサポートすることで、業務の量的・質的変化に伴う負担やストレスの軽減を図るとともに、１日でも早く業務　を効果的に進められるように支援する。</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a:extLst>
                <a:ext uri="{FF2B5EF4-FFF2-40B4-BE49-F238E27FC236}">
                  <a16:creationId xmlns:a16="http://schemas.microsoft.com/office/drawing/2014/main" id="{5654CD23-B851-421A-A1F0-992FE2FA8A99}"/>
                </a:ext>
              </a:extLst>
            </p:cNvPr>
            <p:cNvSpPr txBox="1"/>
            <p:nvPr/>
          </p:nvSpPr>
          <p:spPr>
            <a:xfrm>
              <a:off x="360217" y="2119322"/>
              <a:ext cx="5262427" cy="292388"/>
            </a:xfrm>
            <a:prstGeom prst="rect">
              <a:avLst/>
            </a:prstGeom>
            <a:noFill/>
          </p:spPr>
          <p:txBody>
            <a:bodyPr wrap="square">
              <a:spAutoFit/>
            </a:bodyPr>
            <a:lstStyle/>
            <a:p>
              <a:pPr>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（７） 新任主査級・課長補佐級向けのオンボーディングキット作成</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sp>
        <p:nvSpPr>
          <p:cNvPr id="51" name="スライド番号プレースホルダー 2">
            <a:extLst>
              <a:ext uri="{FF2B5EF4-FFF2-40B4-BE49-F238E27FC236}">
                <a16:creationId xmlns:a16="http://schemas.microsoft.com/office/drawing/2014/main" id="{06728A7A-5CD8-433C-9B63-37B3B2AA053B}"/>
              </a:ext>
            </a:extLst>
          </p:cNvPr>
          <p:cNvSpPr>
            <a:spLocks noGrp="1"/>
          </p:cNvSpPr>
          <p:nvPr>
            <p:ph type="sldNum" sz="quarter" idx="12"/>
          </p:nvPr>
        </p:nvSpPr>
        <p:spPr>
          <a:xfrm>
            <a:off x="10244688" y="7271159"/>
            <a:ext cx="430857" cy="271896"/>
          </a:xfrm>
        </p:spPr>
        <p:txBody>
          <a:bodyPr/>
          <a:lstStyle/>
          <a:p>
            <a:r>
              <a:rPr kumimoji="1" lang="en-US" altLang="ja-JP" b="1" dirty="0">
                <a:latin typeface="BIZ UDPゴシック" panose="020B0400000000000000" pitchFamily="50" charset="-128"/>
                <a:ea typeface="BIZ UDPゴシック" panose="020B0400000000000000" pitchFamily="50" charset="-128"/>
              </a:rPr>
              <a:t>16</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52" name="グループ化 51">
            <a:extLst>
              <a:ext uri="{FF2B5EF4-FFF2-40B4-BE49-F238E27FC236}">
                <a16:creationId xmlns:a16="http://schemas.microsoft.com/office/drawing/2014/main" id="{1A441BC8-73B5-4850-9A57-CC4134896DB9}"/>
              </a:ext>
            </a:extLst>
          </p:cNvPr>
          <p:cNvGrpSpPr/>
          <p:nvPr/>
        </p:nvGrpSpPr>
        <p:grpSpPr>
          <a:xfrm>
            <a:off x="828653" y="2956603"/>
            <a:ext cx="8183003" cy="528085"/>
            <a:chOff x="536330" y="2275736"/>
            <a:chExt cx="8183003" cy="528085"/>
          </a:xfrm>
        </p:grpSpPr>
        <p:sp>
          <p:nvSpPr>
            <p:cNvPr id="53" name="テキスト ボックス 52">
              <a:extLst>
                <a:ext uri="{FF2B5EF4-FFF2-40B4-BE49-F238E27FC236}">
                  <a16:creationId xmlns:a16="http://schemas.microsoft.com/office/drawing/2014/main" id="{DCAE028D-4514-473D-AAD3-CCE77D4E2D48}"/>
                </a:ext>
              </a:extLst>
            </p:cNvPr>
            <p:cNvSpPr txBox="1"/>
            <p:nvPr/>
          </p:nvSpPr>
          <p:spPr>
            <a:xfrm>
              <a:off x="676000" y="2275736"/>
              <a:ext cx="8043333" cy="507831"/>
            </a:xfrm>
            <a:prstGeom prst="rect">
              <a:avLst/>
            </a:prstGeom>
            <a:noFill/>
          </p:spPr>
          <p:txBody>
            <a:bodyPr wrap="square">
              <a:spAutoFit/>
            </a:bodyPr>
            <a:lstStyle/>
            <a:p>
              <a:pPr marL="0" marR="0" lvl="0" indent="0" algn="l" defTabSz="1007943" rtl="0" eaLnBrk="1" fontAlgn="auto" latinLnBrk="0" hangingPunct="1">
                <a:lnSpc>
                  <a:spcPct val="100000"/>
                </a:lnSpc>
                <a:spcBef>
                  <a:spcPts val="30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・主査級向け　　　 ： 予算や議会、法規等に関する基礎知識</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・課長補佐級向け ： 服務管理等に関する基礎知識</a:t>
              </a:r>
              <a:endParaRPr kumimoji="1" lang="en-US" altLang="ja-JP" sz="1100" b="0" dirty="0">
                <a:latin typeface="BIZ UDPゴシック" panose="020B0400000000000000" pitchFamily="50" charset="-128"/>
                <a:ea typeface="BIZ UDPゴシック" panose="020B0400000000000000" pitchFamily="50" charset="-128"/>
              </a:endParaRPr>
            </a:p>
          </p:txBody>
        </p:sp>
        <p:sp>
          <p:nvSpPr>
            <p:cNvPr id="63" name="大かっこ 62">
              <a:extLst>
                <a:ext uri="{FF2B5EF4-FFF2-40B4-BE49-F238E27FC236}">
                  <a16:creationId xmlns:a16="http://schemas.microsoft.com/office/drawing/2014/main" id="{D2D05B33-199D-444A-82BE-428207B61B55}"/>
                </a:ext>
              </a:extLst>
            </p:cNvPr>
            <p:cNvSpPr/>
            <p:nvPr/>
          </p:nvSpPr>
          <p:spPr>
            <a:xfrm>
              <a:off x="536330" y="2298215"/>
              <a:ext cx="5345723" cy="505606"/>
            </a:xfrm>
            <a:prstGeom prst="bracketPair">
              <a:avLst>
                <a:gd name="adj" fmla="val 15078"/>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39" name="四角形: 角を丸くする 38">
            <a:extLst>
              <a:ext uri="{FF2B5EF4-FFF2-40B4-BE49-F238E27FC236}">
                <a16:creationId xmlns:a16="http://schemas.microsoft.com/office/drawing/2014/main" id="{FCD8F980-4ACB-4D58-B229-EC818D1053B5}"/>
              </a:ext>
            </a:extLst>
          </p:cNvPr>
          <p:cNvSpPr/>
          <p:nvPr/>
        </p:nvSpPr>
        <p:spPr>
          <a:xfrm>
            <a:off x="5179777" y="2286379"/>
            <a:ext cx="2361759" cy="1856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48BD11A7-4368-46F0-80F5-D3EEC66D06C3}"/>
              </a:ext>
            </a:extLst>
          </p:cNvPr>
          <p:cNvSpPr/>
          <p:nvPr/>
        </p:nvSpPr>
        <p:spPr>
          <a:xfrm>
            <a:off x="4695394" y="4965289"/>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C9D5E309-C7A3-4D72-AC4A-6AFB242B0F67}"/>
              </a:ext>
            </a:extLst>
          </p:cNvPr>
          <p:cNvSpPr/>
          <p:nvPr/>
        </p:nvSpPr>
        <p:spPr>
          <a:xfrm>
            <a:off x="3363256" y="3868341"/>
            <a:ext cx="2494336" cy="1825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5" name="四角形: 角を丸くする 64">
            <a:extLst>
              <a:ext uri="{FF2B5EF4-FFF2-40B4-BE49-F238E27FC236}">
                <a16:creationId xmlns:a16="http://schemas.microsoft.com/office/drawing/2014/main" id="{539F158E-34CC-4CD8-903F-A8773AD43BA8}"/>
              </a:ext>
            </a:extLst>
          </p:cNvPr>
          <p:cNvSpPr/>
          <p:nvPr/>
        </p:nvSpPr>
        <p:spPr>
          <a:xfrm>
            <a:off x="2465674" y="6575648"/>
            <a:ext cx="2332663" cy="145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4597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BC5C94D-354F-4225-AFFB-C8F3C71CB7AB}"/>
              </a:ext>
            </a:extLst>
          </p:cNvPr>
          <p:cNvGrpSpPr/>
          <p:nvPr/>
        </p:nvGrpSpPr>
        <p:grpSpPr>
          <a:xfrm>
            <a:off x="198214" y="6784802"/>
            <a:ext cx="10301770" cy="707484"/>
            <a:chOff x="57153" y="3885128"/>
            <a:chExt cx="10391302" cy="707484"/>
          </a:xfrm>
        </p:grpSpPr>
        <p:sp>
          <p:nvSpPr>
            <p:cNvPr id="34" name="テキスト ボックス 33">
              <a:extLst>
                <a:ext uri="{FF2B5EF4-FFF2-40B4-BE49-F238E27FC236}">
                  <a16:creationId xmlns:a16="http://schemas.microsoft.com/office/drawing/2014/main" id="{2039F3FC-7649-4B38-B974-1A0B4D2A6F70}"/>
                </a:ext>
              </a:extLst>
            </p:cNvPr>
            <p:cNvSpPr txBox="1"/>
            <p:nvPr/>
          </p:nvSpPr>
          <p:spPr>
            <a:xfrm>
              <a:off x="57153" y="3885128"/>
              <a:ext cx="4480666"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(6) </a:t>
              </a:r>
              <a:r>
                <a:rPr lang="ja-JP" altLang="en-US" sz="1300" b="1" kern="100" dirty="0">
                  <a:solidFill>
                    <a:schemeClr val="tx1"/>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人事評価制度における評価要素等の点検・見直し</a:t>
              </a:r>
              <a:endParaRPr kumimoji="0" lang="ja-JP" altLang="ja-JP" sz="1300" b="0" i="0" u="none" strike="noStrike" cap="none" normalizeH="0" baseline="0" dirty="0">
                <a:ln>
                  <a:noFill/>
                </a:ln>
                <a:solidFill>
                  <a:schemeClr val="tx1"/>
                </a:solidFill>
                <a:effectLst/>
                <a:highlight>
                  <a:srgbClr val="FFFFCC"/>
                </a:highlight>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a:extLst>
                <a:ext uri="{FF2B5EF4-FFF2-40B4-BE49-F238E27FC236}">
                  <a16:creationId xmlns:a16="http://schemas.microsoft.com/office/drawing/2014/main" id="{3682F654-537C-4F85-BC21-664C33C187DB}"/>
                </a:ext>
              </a:extLst>
            </p:cNvPr>
            <p:cNvSpPr txBox="1"/>
            <p:nvPr/>
          </p:nvSpPr>
          <p:spPr>
            <a:xfrm>
              <a:off x="110141" y="4130947"/>
              <a:ext cx="10338314"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各職に期待する役割」や「職階等に応じて必要な能力・スキル」を評価要素や行動規範・着眼点と連動させるほか、自己成長に向けた取組や人材育成に取り組む姿勢を評価に反映できる仕組みを検討する等、職員の資質・能力及び執務意欲の向上につながる制度となるよう、制度の点検・見直し等を行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sp>
        <p:nvSpPr>
          <p:cNvPr id="27" name="正方形/長方形 26">
            <a:extLst>
              <a:ext uri="{FF2B5EF4-FFF2-40B4-BE49-F238E27FC236}">
                <a16:creationId xmlns:a16="http://schemas.microsoft.com/office/drawing/2014/main" id="{4ECF7F6F-B4DB-4649-9AE7-0013C5039634}"/>
              </a:ext>
            </a:extLst>
          </p:cNvPr>
          <p:cNvSpPr/>
          <p:nvPr/>
        </p:nvSpPr>
        <p:spPr>
          <a:xfrm>
            <a:off x="0" y="0"/>
            <a:ext cx="10691813" cy="3693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2E9ABB11-12F4-43EC-84CF-6E0D3C5DD9E7}"/>
              </a:ext>
            </a:extLst>
          </p:cNvPr>
          <p:cNvGrpSpPr/>
          <p:nvPr/>
        </p:nvGrpSpPr>
        <p:grpSpPr>
          <a:xfrm>
            <a:off x="148018" y="695350"/>
            <a:ext cx="10351966" cy="555261"/>
            <a:chOff x="5748" y="483773"/>
            <a:chExt cx="10495357" cy="555261"/>
          </a:xfrm>
        </p:grpSpPr>
        <p:sp>
          <p:nvSpPr>
            <p:cNvPr id="29" name="正方形/長方形 28">
              <a:extLst>
                <a:ext uri="{FF2B5EF4-FFF2-40B4-BE49-F238E27FC236}">
                  <a16:creationId xmlns:a16="http://schemas.microsoft.com/office/drawing/2014/main" id="{122A0A0B-C464-4047-A7E7-ADA4464A5D5E}"/>
                </a:ext>
              </a:extLst>
            </p:cNvPr>
            <p:cNvSpPr/>
            <p:nvPr/>
          </p:nvSpPr>
          <p:spPr>
            <a:xfrm>
              <a:off x="5748" y="483773"/>
              <a:ext cx="10495357" cy="5552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668B1BB9-6F37-4ECF-8F6D-E2F932A709B0}"/>
                </a:ext>
              </a:extLst>
            </p:cNvPr>
            <p:cNvSpPr txBox="1"/>
            <p:nvPr/>
          </p:nvSpPr>
          <p:spPr>
            <a:xfrm>
              <a:off x="56970" y="505301"/>
              <a:ext cx="10400813" cy="523220"/>
            </a:xfrm>
            <a:prstGeom prst="rect">
              <a:avLst/>
            </a:prstGeom>
            <a:noFill/>
          </p:spPr>
          <p:txBody>
            <a:bodyPr wrap="square">
              <a:spAutoFit/>
            </a:bodyPr>
            <a:lstStyle/>
            <a:p>
              <a:r>
                <a:rPr kumimoji="1" lang="ja-JP" altLang="en-US" sz="1400" b="1" dirty="0">
                  <a:latin typeface="BIZ UDPゴシック" panose="020B0400000000000000" pitchFamily="50" charset="-128"/>
                  <a:ea typeface="BIZ UDPゴシック" panose="020B0400000000000000" pitchFamily="50" charset="-128"/>
                </a:rPr>
                <a:t>職員の経歴の多様化や大きく変化した職員構成等を踏まえ、昇任管理のあり方の検討や異動年限等の見直しなど、人事制度全般を通じた人材育成に向けた取組みを進める</a:t>
              </a:r>
              <a:r>
                <a:rPr kumimoji="0" lang="ja-JP" altLang="en-US" sz="1400" b="1" u="none" strike="noStrike" cap="none" normalizeH="0" baseline="0" dirty="0">
                  <a:ln>
                    <a:noFill/>
                  </a:ln>
                  <a:effectLst/>
                  <a:latin typeface="BIZ UDPゴシック" panose="020B0400000000000000" pitchFamily="50" charset="-128"/>
                  <a:ea typeface="BIZ UDPゴシック" panose="020B0400000000000000" pitchFamily="50" charset="-128"/>
                </a:rPr>
                <a:t>。</a:t>
              </a:r>
            </a:p>
          </p:txBody>
        </p:sp>
      </p:grpSp>
      <p:sp>
        <p:nvSpPr>
          <p:cNvPr id="35" name="正方形/長方形 34">
            <a:extLst>
              <a:ext uri="{FF2B5EF4-FFF2-40B4-BE49-F238E27FC236}">
                <a16:creationId xmlns:a16="http://schemas.microsoft.com/office/drawing/2014/main" id="{6C89FCC6-F5DB-4E95-9D2B-97FD142B9969}"/>
              </a:ext>
            </a:extLst>
          </p:cNvPr>
          <p:cNvSpPr/>
          <p:nvPr/>
        </p:nvSpPr>
        <p:spPr>
          <a:xfrm>
            <a:off x="0" y="389824"/>
            <a:ext cx="10691813" cy="271896"/>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その２　</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人事制度全般を通じた人材育成</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1" name="スライド番号プレースホルダー 2">
            <a:extLst>
              <a:ext uri="{FF2B5EF4-FFF2-40B4-BE49-F238E27FC236}">
                <a16:creationId xmlns:a16="http://schemas.microsoft.com/office/drawing/2014/main" id="{06728A7A-5CD8-433C-9B63-37B3B2AA053B}"/>
              </a:ext>
            </a:extLst>
          </p:cNvPr>
          <p:cNvSpPr>
            <a:spLocks noGrp="1"/>
          </p:cNvSpPr>
          <p:nvPr>
            <p:ph type="sldNum" sz="quarter" idx="12"/>
          </p:nvPr>
        </p:nvSpPr>
        <p:spPr>
          <a:xfrm>
            <a:off x="10244688" y="7271159"/>
            <a:ext cx="430857" cy="271896"/>
          </a:xfrm>
        </p:spPr>
        <p:txBody>
          <a:bodyPr/>
          <a:lstStyle/>
          <a:p>
            <a:r>
              <a:rPr kumimoji="1" lang="en-US" altLang="ja-JP" b="1" dirty="0">
                <a:latin typeface="BIZ UDPゴシック" panose="020B0400000000000000" pitchFamily="50" charset="-128"/>
                <a:ea typeface="BIZ UDPゴシック" panose="020B0400000000000000" pitchFamily="50" charset="-128"/>
              </a:rPr>
              <a:t>17</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1AB080D8-B77F-495F-BCC3-6057A92B5050}"/>
              </a:ext>
            </a:extLst>
          </p:cNvPr>
          <p:cNvGrpSpPr/>
          <p:nvPr/>
        </p:nvGrpSpPr>
        <p:grpSpPr>
          <a:xfrm>
            <a:off x="231522" y="3358742"/>
            <a:ext cx="10319952" cy="699293"/>
            <a:chOff x="132835" y="1603545"/>
            <a:chExt cx="10541915" cy="699293"/>
          </a:xfrm>
        </p:grpSpPr>
        <p:sp>
          <p:nvSpPr>
            <p:cNvPr id="25" name="テキスト ボックス 24">
              <a:extLst>
                <a:ext uri="{FF2B5EF4-FFF2-40B4-BE49-F238E27FC236}">
                  <a16:creationId xmlns:a16="http://schemas.microsoft.com/office/drawing/2014/main" id="{A1B3D732-3BE9-4D27-8621-867B102992B1}"/>
                </a:ext>
              </a:extLst>
            </p:cNvPr>
            <p:cNvSpPr txBox="1"/>
            <p:nvPr/>
          </p:nvSpPr>
          <p:spPr>
            <a:xfrm>
              <a:off x="132835" y="1603545"/>
              <a:ext cx="3192096" cy="292388"/>
            </a:xfrm>
            <a:prstGeom prst="rect">
              <a:avLst/>
            </a:prstGeom>
            <a:noFill/>
          </p:spPr>
          <p:txBody>
            <a:bodyPr wrap="square">
              <a:spAutoFit/>
            </a:bodyPr>
            <a:lstStyle/>
            <a:p>
              <a:pPr>
                <a:lnSpc>
                  <a:spcPct val="100000"/>
                </a:lnSpc>
                <a:spcBef>
                  <a:spcPts val="600"/>
                </a:spcBef>
              </a:pPr>
              <a:r>
                <a:rPr kumimoji="1" lang="en-US" altLang="ja-JP" sz="1300" b="1" dirty="0">
                  <a:highlight>
                    <a:srgbClr val="FFFFCC"/>
                  </a:highlight>
                  <a:latin typeface="BIZ UDPゴシック" panose="020B0400000000000000" pitchFamily="50" charset="-128"/>
                  <a:ea typeface="BIZ UDPゴシック" panose="020B0400000000000000" pitchFamily="50" charset="-128"/>
                </a:rPr>
                <a:t>(2) </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任用を通じた人材育成の検討</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65" name="テキスト ボックス 40">
              <a:extLst>
                <a:ext uri="{FF2B5EF4-FFF2-40B4-BE49-F238E27FC236}">
                  <a16:creationId xmlns:a16="http://schemas.microsoft.com/office/drawing/2014/main" id="{E23B67D7-E735-4742-A812-CC1F13FD0B9A}"/>
                </a:ext>
              </a:extLst>
            </p:cNvPr>
            <p:cNvSpPr txBox="1"/>
            <p:nvPr/>
          </p:nvSpPr>
          <p:spPr>
            <a:xfrm>
              <a:off x="172987" y="1841173"/>
              <a:ext cx="10501763"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職員の経歴の多様化や大きく変化した職員構成等を踏まえ、昇任に必要な在級年数の見直しや昇任考査のあり方、能力・実績を重視した積極的な登用等、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将来を見据えた検討を行う。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70" name="グループ化 69">
            <a:extLst>
              <a:ext uri="{FF2B5EF4-FFF2-40B4-BE49-F238E27FC236}">
                <a16:creationId xmlns:a16="http://schemas.microsoft.com/office/drawing/2014/main" id="{604BB116-7E69-4C69-9FF7-B1E3BFC51227}"/>
              </a:ext>
            </a:extLst>
          </p:cNvPr>
          <p:cNvGrpSpPr/>
          <p:nvPr/>
        </p:nvGrpSpPr>
        <p:grpSpPr>
          <a:xfrm>
            <a:off x="223852" y="5790042"/>
            <a:ext cx="10327622" cy="699710"/>
            <a:chOff x="132918" y="2276023"/>
            <a:chExt cx="9891735" cy="699710"/>
          </a:xfrm>
        </p:grpSpPr>
        <p:sp>
          <p:nvSpPr>
            <p:cNvPr id="71" name="テキスト ボックス 40">
              <a:extLst>
                <a:ext uri="{FF2B5EF4-FFF2-40B4-BE49-F238E27FC236}">
                  <a16:creationId xmlns:a16="http://schemas.microsoft.com/office/drawing/2014/main" id="{9EA948F7-535D-4B3D-A707-B22CDB19CBCD}"/>
                </a:ext>
              </a:extLst>
            </p:cNvPr>
            <p:cNvSpPr txBox="1"/>
            <p:nvPr/>
          </p:nvSpPr>
          <p:spPr>
            <a:xfrm>
              <a:off x="177912" y="2514068"/>
              <a:ext cx="9846741" cy="461665"/>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個々の職員の基礎情報、異動･育成･評価等の人事情報、キャリアプラン等に関するデータを一元化・可視化し、データに基づく効率的かつ計画的な人材育成等に結び付けていくことができるよう、ＨＲテクノロジーの導入・活用に向けた検討を進める。 </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72" name="テキスト ボックス 71">
              <a:extLst>
                <a:ext uri="{FF2B5EF4-FFF2-40B4-BE49-F238E27FC236}">
                  <a16:creationId xmlns:a16="http://schemas.microsoft.com/office/drawing/2014/main" id="{1E6266E2-2A88-4E9A-8369-458263644193}"/>
                </a:ext>
              </a:extLst>
            </p:cNvPr>
            <p:cNvSpPr txBox="1"/>
            <p:nvPr/>
          </p:nvSpPr>
          <p:spPr>
            <a:xfrm>
              <a:off x="132918" y="2276023"/>
              <a:ext cx="4151291" cy="292388"/>
            </a:xfrm>
            <a:prstGeom prst="rect">
              <a:avLst/>
            </a:prstGeom>
            <a:noFill/>
          </p:spPr>
          <p:txBody>
            <a:bodyPr wrap="square">
              <a:spAutoFit/>
            </a:bodyPr>
            <a:lstStyle/>
            <a:p>
              <a:pPr>
                <a:lnSpc>
                  <a:spcPct val="100000"/>
                </a:lnSpc>
                <a:spcBef>
                  <a:spcPts val="600"/>
                </a:spcBef>
              </a:pPr>
              <a:r>
                <a:rPr kumimoji="1" lang="en-US" altLang="ja-JP" sz="1300" b="1" dirty="0">
                  <a:highlight>
                    <a:srgbClr val="FFFFCC"/>
                  </a:highlight>
                  <a:latin typeface="BIZ UDPゴシック" panose="020B0400000000000000" pitchFamily="50" charset="-128"/>
                  <a:ea typeface="BIZ UDPゴシック" panose="020B0400000000000000" pitchFamily="50" charset="-128"/>
                </a:rPr>
                <a:t>(5) </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a:t>
              </a:r>
              <a:r>
                <a:rPr kumimoji="1" lang="en-US" altLang="ja-JP" sz="1300" b="1" dirty="0">
                  <a:highlight>
                    <a:srgbClr val="FFFFCC"/>
                  </a:highlight>
                  <a:latin typeface="BIZ UDPゴシック" panose="020B0400000000000000" pitchFamily="50" charset="-128"/>
                  <a:ea typeface="BIZ UDPゴシック" panose="020B0400000000000000" pitchFamily="50" charset="-128"/>
                </a:rPr>
                <a:t>HR</a:t>
              </a:r>
              <a:r>
                <a:rPr lang="ja-JP" altLang="en-US" sz="1100" b="1" dirty="0">
                  <a:highlight>
                    <a:srgbClr val="FFFFCC"/>
                  </a:highlight>
                  <a:latin typeface="UD デジタル 教科書体 NK-R" panose="02020400000000000000" pitchFamily="18" charset="-128"/>
                  <a:ea typeface="UD デジタル 教科書体 NK-R" panose="02020400000000000000" pitchFamily="18" charset="-128"/>
                </a:rPr>
                <a:t>（</a:t>
              </a:r>
              <a:r>
                <a:rPr lang="en-US" altLang="ja-JP" sz="1100" b="1" dirty="0">
                  <a:highlight>
                    <a:srgbClr val="FFFFCC"/>
                  </a:highlight>
                  <a:latin typeface="UD デジタル 教科書体 NK-R" panose="02020400000000000000" pitchFamily="18" charset="-128"/>
                  <a:ea typeface="UD デジタル 教科書体 NK-R" panose="02020400000000000000" pitchFamily="18" charset="-128"/>
                </a:rPr>
                <a:t>Human Resources</a:t>
              </a:r>
              <a:r>
                <a:rPr lang="ja-JP" altLang="en-US" sz="1100" b="1" dirty="0">
                  <a:highlight>
                    <a:srgbClr val="FFFFCC"/>
                  </a:highlight>
                  <a:latin typeface="UD デジタル 教科書体 NK-R" panose="02020400000000000000" pitchFamily="18" charset="-128"/>
                  <a:ea typeface="UD デジタル 教科書体 NK-R" panose="02020400000000000000" pitchFamily="18" charset="-128"/>
                </a:rPr>
                <a:t>）</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テクノロジー」 の活用の検討</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F06E7AC8-58C1-4060-8886-3D446D8E9D59}"/>
              </a:ext>
            </a:extLst>
          </p:cNvPr>
          <p:cNvGrpSpPr/>
          <p:nvPr/>
        </p:nvGrpSpPr>
        <p:grpSpPr>
          <a:xfrm>
            <a:off x="255361" y="4418883"/>
            <a:ext cx="10344400" cy="695352"/>
            <a:chOff x="158639" y="2868707"/>
            <a:chExt cx="10494333" cy="695352"/>
          </a:xfrm>
        </p:grpSpPr>
        <p:sp>
          <p:nvSpPr>
            <p:cNvPr id="69" name="テキスト ボックス 40">
              <a:extLst>
                <a:ext uri="{FF2B5EF4-FFF2-40B4-BE49-F238E27FC236}">
                  <a16:creationId xmlns:a16="http://schemas.microsoft.com/office/drawing/2014/main" id="{77601C61-FC65-46C5-A40E-B6A515C8EFF4}"/>
                </a:ext>
              </a:extLst>
            </p:cNvPr>
            <p:cNvSpPr txBox="1"/>
            <p:nvPr/>
          </p:nvSpPr>
          <p:spPr>
            <a:xfrm>
              <a:off x="223318" y="3102394"/>
              <a:ext cx="10429654" cy="461665"/>
            </a:xfrm>
            <a:prstGeom prst="rect">
              <a:avLst/>
            </a:prstGeom>
            <a:noFill/>
            <a:ln>
              <a:noFill/>
            </a:ln>
          </p:spPr>
          <p:txBody>
            <a:bodyPr wrap="square" rtlCol="0">
              <a:spAutoFit/>
            </a:bodyPr>
            <a:lstStyle/>
            <a:p>
              <a:pPr marL="0" marR="0" lvl="0" indent="0" algn="l" defTabSz="1007943" rtl="0" eaLnBrk="1" fontAlgn="auto" latinLnBrk="0" hangingPunct="1">
                <a:spcBef>
                  <a:spcPts val="80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大きく変化した職員構成や、一般行政職では主事級職員として実務経験を積む期間が短縮化傾向にある現状等を踏まえ、一般行政職の重点育成期間を    中心に、配置ルールや異動年限の変更等の検討を進める。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75" name="テキスト ボックス 74">
              <a:extLst>
                <a:ext uri="{FF2B5EF4-FFF2-40B4-BE49-F238E27FC236}">
                  <a16:creationId xmlns:a16="http://schemas.microsoft.com/office/drawing/2014/main" id="{19B00578-C2C0-4637-9530-E506304A8C14}"/>
                </a:ext>
              </a:extLst>
            </p:cNvPr>
            <p:cNvSpPr txBox="1"/>
            <p:nvPr/>
          </p:nvSpPr>
          <p:spPr>
            <a:xfrm>
              <a:off x="158639" y="2868707"/>
              <a:ext cx="2320299" cy="292388"/>
            </a:xfrm>
            <a:prstGeom prst="rect">
              <a:avLst/>
            </a:prstGeom>
            <a:noFill/>
          </p:spPr>
          <p:txBody>
            <a:bodyPr wrap="square">
              <a:spAutoFit/>
            </a:bodyPr>
            <a:lstStyle/>
            <a:p>
              <a:pPr>
                <a:lnSpc>
                  <a:spcPct val="100000"/>
                </a:lnSpc>
                <a:spcBef>
                  <a:spcPts val="600"/>
                </a:spcBef>
              </a:pPr>
              <a:r>
                <a:rPr kumimoji="1" lang="en-US" altLang="ja-JP" sz="1300" b="1" dirty="0">
                  <a:highlight>
                    <a:srgbClr val="FFFFCC"/>
                  </a:highlight>
                  <a:latin typeface="BIZ UDPゴシック" panose="020B0400000000000000" pitchFamily="50" charset="-128"/>
                  <a:ea typeface="BIZ UDPゴシック" panose="020B0400000000000000" pitchFamily="50" charset="-128"/>
                </a:rPr>
                <a:t>(3) </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異動年限等の見直し</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sp>
        <p:nvSpPr>
          <p:cNvPr id="31" name="四角形: 角を丸くする 30">
            <a:extLst>
              <a:ext uri="{FF2B5EF4-FFF2-40B4-BE49-F238E27FC236}">
                <a16:creationId xmlns:a16="http://schemas.microsoft.com/office/drawing/2014/main" id="{BFED21F1-7488-460E-A18B-217AFF232CC4}"/>
              </a:ext>
            </a:extLst>
          </p:cNvPr>
          <p:cNvSpPr/>
          <p:nvPr/>
        </p:nvSpPr>
        <p:spPr>
          <a:xfrm>
            <a:off x="148018" y="1306489"/>
            <a:ext cx="1060598" cy="24591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採用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3BFF9239-8A8B-4D4D-B685-80304B9EEAB3}"/>
              </a:ext>
            </a:extLst>
          </p:cNvPr>
          <p:cNvSpPr/>
          <p:nvPr/>
        </p:nvSpPr>
        <p:spPr>
          <a:xfrm>
            <a:off x="148018" y="3098363"/>
            <a:ext cx="1060598" cy="244800"/>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任用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4CE3688C-B99C-45A7-AF53-9B9AAD061DDF}"/>
              </a:ext>
            </a:extLst>
          </p:cNvPr>
          <p:cNvGrpSpPr/>
          <p:nvPr/>
        </p:nvGrpSpPr>
        <p:grpSpPr>
          <a:xfrm>
            <a:off x="221028" y="5106216"/>
            <a:ext cx="10346856" cy="697354"/>
            <a:chOff x="245208" y="5243953"/>
            <a:chExt cx="10346856" cy="697354"/>
          </a:xfrm>
        </p:grpSpPr>
        <p:sp>
          <p:nvSpPr>
            <p:cNvPr id="38" name="テキスト ボックス 40">
              <a:extLst>
                <a:ext uri="{FF2B5EF4-FFF2-40B4-BE49-F238E27FC236}">
                  <a16:creationId xmlns:a16="http://schemas.microsoft.com/office/drawing/2014/main" id="{0AF6BF9D-BC41-4559-9230-0E45797A9974}"/>
                </a:ext>
              </a:extLst>
            </p:cNvPr>
            <p:cNvSpPr txBox="1"/>
            <p:nvPr/>
          </p:nvSpPr>
          <p:spPr>
            <a:xfrm>
              <a:off x="311418" y="5479642"/>
              <a:ext cx="10280646"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知識に加え実務経験も求められる専門性の高い</a:t>
              </a:r>
              <a:r>
                <a:rPr kumimoji="1" lang="ja-JP" altLang="en-US" sz="1200" dirty="0">
                  <a:latin typeface="UD デジタル 教科書体 NK-R" panose="02020400000000000000" pitchFamily="18" charset="-128"/>
                  <a:ea typeface="UD デジタル 教科書体 NK-R" panose="02020400000000000000" pitchFamily="18" charset="-128"/>
                </a:rPr>
                <a:t>分野のスペシャリストを安定して確保し続けられるよう、 時勢</a:t>
              </a: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も見極めながら新規分野の設定について検討を          行う等、制度の充実に努める。</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a:extLst>
                <a:ext uri="{FF2B5EF4-FFF2-40B4-BE49-F238E27FC236}">
                  <a16:creationId xmlns:a16="http://schemas.microsoft.com/office/drawing/2014/main" id="{E69BD248-A152-482F-A899-B489380B8181}"/>
                </a:ext>
              </a:extLst>
            </p:cNvPr>
            <p:cNvSpPr txBox="1"/>
            <p:nvPr/>
          </p:nvSpPr>
          <p:spPr>
            <a:xfrm>
              <a:off x="245208" y="5243953"/>
              <a:ext cx="2816509"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(4) </a:t>
              </a:r>
              <a:r>
                <a:rPr lang="ja-JP" altLang="en-US"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職務分野エントリー制度の充実</a:t>
              </a:r>
              <a:endParaRPr kumimoji="0" lang="ja-JP" altLang="ja-JP" sz="1300" b="0" i="0" u="none" strike="noStrike" cap="none" normalizeH="0" baseline="0" dirty="0">
                <a:ln>
                  <a:noFill/>
                </a:ln>
                <a:solidFill>
                  <a:schemeClr val="tx1"/>
                </a:solidFill>
                <a:effectLst/>
                <a:highlight>
                  <a:srgbClr val="FFFFCC"/>
                </a:highlight>
                <a:latin typeface="UD デジタル 教科書体 NK-R" panose="02020400000000000000" pitchFamily="18" charset="-128"/>
                <a:ea typeface="UD デジタル 教科書体 NK-R" panose="02020400000000000000" pitchFamily="18" charset="-128"/>
              </a:endParaRPr>
            </a:p>
          </p:txBody>
        </p:sp>
      </p:grpSp>
      <p:grpSp>
        <p:nvGrpSpPr>
          <p:cNvPr id="10" name="グループ化 9">
            <a:extLst>
              <a:ext uri="{FF2B5EF4-FFF2-40B4-BE49-F238E27FC236}">
                <a16:creationId xmlns:a16="http://schemas.microsoft.com/office/drawing/2014/main" id="{6BB52FEC-B24C-4E9B-82BA-FF67220CDDEA}"/>
              </a:ext>
            </a:extLst>
          </p:cNvPr>
          <p:cNvGrpSpPr/>
          <p:nvPr/>
        </p:nvGrpSpPr>
        <p:grpSpPr>
          <a:xfrm>
            <a:off x="233357" y="2333840"/>
            <a:ext cx="10011331" cy="709799"/>
            <a:chOff x="201747" y="6306824"/>
            <a:chExt cx="10011331" cy="709799"/>
          </a:xfrm>
        </p:grpSpPr>
        <p:sp>
          <p:nvSpPr>
            <p:cNvPr id="49" name="テキスト ボックス 40">
              <a:extLst>
                <a:ext uri="{FF2B5EF4-FFF2-40B4-BE49-F238E27FC236}">
                  <a16:creationId xmlns:a16="http://schemas.microsoft.com/office/drawing/2014/main" id="{A3E5BFF7-3A47-430F-91E4-5C6723852333}"/>
                </a:ext>
              </a:extLst>
            </p:cNvPr>
            <p:cNvSpPr txBox="1"/>
            <p:nvPr/>
          </p:nvSpPr>
          <p:spPr>
            <a:xfrm>
              <a:off x="240694" y="6554958"/>
              <a:ext cx="9972384" cy="461665"/>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引き続き、スタッフ職を中心に任期付職員を積極的に採用することで、庁内では得難い高度な専門性を有する人材を職員として登用するとともに</a:t>
              </a:r>
              <a:r>
                <a:rPr kumimoji="1" lang="ja-JP" altLang="en-US" sz="1200" dirty="0">
                  <a:latin typeface="UD デジタル 教科書体 NK-R" panose="02020400000000000000" pitchFamily="18" charset="-128"/>
                  <a:ea typeface="UD デジタル 教科書体 NK-R" panose="02020400000000000000" pitchFamily="18" charset="-128"/>
                </a:rPr>
                <a:t>、                            外部人材との協働を通じた府職員の成長・パフォーマンス向上等も促す。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39158026-517F-46DD-8284-550CC2C3B474}"/>
                </a:ext>
              </a:extLst>
            </p:cNvPr>
            <p:cNvSpPr txBox="1"/>
            <p:nvPr/>
          </p:nvSpPr>
          <p:spPr>
            <a:xfrm>
              <a:off x="201747" y="6306824"/>
              <a:ext cx="3022122"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(1) </a:t>
              </a:r>
              <a:r>
                <a:rPr lang="ja-JP" altLang="en-US"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民間企業等の外部人材の積極活用</a:t>
              </a:r>
              <a:endParaRPr kumimoji="0" lang="ja-JP" altLang="ja-JP" sz="1300" b="0" i="0" u="none" strike="noStrike" cap="none" normalizeH="0" baseline="0" dirty="0">
                <a:ln>
                  <a:noFill/>
                </a:ln>
                <a:solidFill>
                  <a:schemeClr val="tx1"/>
                </a:solidFill>
                <a:effectLst/>
                <a:highlight>
                  <a:srgbClr val="FFFFCC"/>
                </a:highlight>
                <a:latin typeface="UD デジタル 教科書体 NK-R" panose="02020400000000000000" pitchFamily="18" charset="-128"/>
                <a:ea typeface="UD デジタル 教科書体 NK-R" panose="02020400000000000000" pitchFamily="18" charset="-128"/>
              </a:endParaRPr>
            </a:p>
          </p:txBody>
        </p:sp>
      </p:grpSp>
      <p:sp>
        <p:nvSpPr>
          <p:cNvPr id="54" name="四角形: 角を丸くする 53">
            <a:extLst>
              <a:ext uri="{FF2B5EF4-FFF2-40B4-BE49-F238E27FC236}">
                <a16:creationId xmlns:a16="http://schemas.microsoft.com/office/drawing/2014/main" id="{95D2FB75-8641-49E5-95D1-80ADBC2B126D}"/>
              </a:ext>
            </a:extLst>
          </p:cNvPr>
          <p:cNvSpPr/>
          <p:nvPr/>
        </p:nvSpPr>
        <p:spPr>
          <a:xfrm>
            <a:off x="148018" y="4149888"/>
            <a:ext cx="2439278" cy="244800"/>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人事異動・キャリア形成支援</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0E45D081-6F55-421C-8F30-F1632F02A298}"/>
              </a:ext>
            </a:extLst>
          </p:cNvPr>
          <p:cNvSpPr/>
          <p:nvPr/>
        </p:nvSpPr>
        <p:spPr>
          <a:xfrm>
            <a:off x="148018" y="6532170"/>
            <a:ext cx="1060598" cy="244800"/>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人事評価</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nvGrpSpPr>
          <p:cNvPr id="33" name="グループ化 32">
            <a:extLst>
              <a:ext uri="{FF2B5EF4-FFF2-40B4-BE49-F238E27FC236}">
                <a16:creationId xmlns:a16="http://schemas.microsoft.com/office/drawing/2014/main" id="{7A0E7A1E-8EBD-4358-9239-56AA7801453E}"/>
              </a:ext>
            </a:extLst>
          </p:cNvPr>
          <p:cNvGrpSpPr/>
          <p:nvPr/>
        </p:nvGrpSpPr>
        <p:grpSpPr>
          <a:xfrm>
            <a:off x="221028" y="1597095"/>
            <a:ext cx="10346856" cy="695354"/>
            <a:chOff x="202589" y="6281135"/>
            <a:chExt cx="10346856" cy="695354"/>
          </a:xfrm>
        </p:grpSpPr>
        <p:sp>
          <p:nvSpPr>
            <p:cNvPr id="36" name="テキスト ボックス 40">
              <a:extLst>
                <a:ext uri="{FF2B5EF4-FFF2-40B4-BE49-F238E27FC236}">
                  <a16:creationId xmlns:a16="http://schemas.microsoft.com/office/drawing/2014/main" id="{FB2D9343-5B4C-4451-B852-14E647AA7E81}"/>
                </a:ext>
              </a:extLst>
            </p:cNvPr>
            <p:cNvSpPr txBox="1"/>
            <p:nvPr/>
          </p:nvSpPr>
          <p:spPr>
            <a:xfrm>
              <a:off x="240694" y="6514824"/>
              <a:ext cx="10308751" cy="461665"/>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他自治体や民間企業との人材獲得競争が激化する中においても、組織力を維持・向上できる人材を育成するには、まずは優秀で多様な人材を確実に採用することが重要であることから、現行の採用手法の点検や採用広報の充実・強化、処遇面も含めた魅力ある職場環境づくり等、戦略的な人材獲得に向けた検討を行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A291C95-F1C4-40D1-B432-33A6F88B3A13}"/>
                </a:ext>
              </a:extLst>
            </p:cNvPr>
            <p:cNvSpPr txBox="1"/>
            <p:nvPr/>
          </p:nvSpPr>
          <p:spPr>
            <a:xfrm>
              <a:off x="202589" y="6281135"/>
              <a:ext cx="3616034"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０</a:t>
              </a:r>
              <a:r>
                <a:rPr lang="en-US" altLang="ja-JP"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戦略的な人材獲得に向けた検討</a:t>
              </a:r>
              <a:endParaRPr kumimoji="0" lang="ja-JP" altLang="ja-JP" sz="1300" b="0" i="0" u="none" strike="noStrike" cap="none" normalizeH="0" baseline="0" dirty="0">
                <a:ln>
                  <a:noFill/>
                </a:ln>
                <a:effectLst/>
                <a:highlight>
                  <a:srgbClr val="FFFFCC"/>
                </a:highlight>
                <a:latin typeface="UD デジタル 教科書体 NK-R" panose="02020400000000000000" pitchFamily="18" charset="-128"/>
                <a:ea typeface="UD デジタル 教科書体 NK-R" panose="02020400000000000000" pitchFamily="18" charset="-128"/>
              </a:endParaRPr>
            </a:p>
          </p:txBody>
        </p:sp>
      </p:grpSp>
      <p:sp>
        <p:nvSpPr>
          <p:cNvPr id="48" name="四角形: 角を丸くする 47">
            <a:extLst>
              <a:ext uri="{FF2B5EF4-FFF2-40B4-BE49-F238E27FC236}">
                <a16:creationId xmlns:a16="http://schemas.microsoft.com/office/drawing/2014/main" id="{315107E8-67B3-40C7-B15A-D8772F0AC2A3}"/>
              </a:ext>
            </a:extLst>
          </p:cNvPr>
          <p:cNvSpPr/>
          <p:nvPr/>
        </p:nvSpPr>
        <p:spPr>
          <a:xfrm>
            <a:off x="3194746" y="1609657"/>
            <a:ext cx="167387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2" name="四角形: 角を丸くする 51">
            <a:extLst>
              <a:ext uri="{FF2B5EF4-FFF2-40B4-BE49-F238E27FC236}">
                <a16:creationId xmlns:a16="http://schemas.microsoft.com/office/drawing/2014/main" id="{D5125C01-487A-4100-B2AF-0179CD1DE7BB}"/>
              </a:ext>
            </a:extLst>
          </p:cNvPr>
          <p:cNvSpPr/>
          <p:nvPr/>
        </p:nvSpPr>
        <p:spPr>
          <a:xfrm>
            <a:off x="3168178" y="2348500"/>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84433710-2E1C-41D2-9CFF-8F3483F120AD}"/>
              </a:ext>
            </a:extLst>
          </p:cNvPr>
          <p:cNvSpPr/>
          <p:nvPr/>
        </p:nvSpPr>
        <p:spPr>
          <a:xfrm>
            <a:off x="2855350" y="3383776"/>
            <a:ext cx="1664082"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BD8B244E-97FB-4672-A24E-10AB73D87626}"/>
              </a:ext>
            </a:extLst>
          </p:cNvPr>
          <p:cNvSpPr/>
          <p:nvPr/>
        </p:nvSpPr>
        <p:spPr>
          <a:xfrm>
            <a:off x="2230475" y="4440476"/>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1" name="四角形: 角を丸くする 60">
            <a:extLst>
              <a:ext uri="{FF2B5EF4-FFF2-40B4-BE49-F238E27FC236}">
                <a16:creationId xmlns:a16="http://schemas.microsoft.com/office/drawing/2014/main" id="{326E11C3-E837-4D49-B6CA-B7AF5C00AA24}"/>
              </a:ext>
            </a:extLst>
          </p:cNvPr>
          <p:cNvSpPr/>
          <p:nvPr/>
        </p:nvSpPr>
        <p:spPr>
          <a:xfrm>
            <a:off x="2946285" y="5107577"/>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FBE59E6A-226A-462F-8BE2-A5905C417E6D}"/>
              </a:ext>
            </a:extLst>
          </p:cNvPr>
          <p:cNvSpPr/>
          <p:nvPr/>
        </p:nvSpPr>
        <p:spPr>
          <a:xfrm>
            <a:off x="4503756" y="5808697"/>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3" name="四角形: 角を丸くする 62">
            <a:extLst>
              <a:ext uri="{FF2B5EF4-FFF2-40B4-BE49-F238E27FC236}">
                <a16:creationId xmlns:a16="http://schemas.microsoft.com/office/drawing/2014/main" id="{2CA7691F-FCCB-47C8-B45B-78DF21E88624}"/>
              </a:ext>
            </a:extLst>
          </p:cNvPr>
          <p:cNvSpPr/>
          <p:nvPr/>
        </p:nvSpPr>
        <p:spPr>
          <a:xfrm>
            <a:off x="4268439" y="6797853"/>
            <a:ext cx="165379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5605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DA78348-C231-4395-97EB-B106587EDD46}"/>
              </a:ext>
            </a:extLst>
          </p:cNvPr>
          <p:cNvSpPr/>
          <p:nvPr/>
        </p:nvSpPr>
        <p:spPr>
          <a:xfrm>
            <a:off x="115522" y="690215"/>
            <a:ext cx="10484175" cy="5581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B2F6EDE-95C4-453D-B0F1-60FD8C9F5BF4}"/>
              </a:ext>
            </a:extLst>
          </p:cNvPr>
          <p:cNvSpPr txBox="1"/>
          <p:nvPr/>
        </p:nvSpPr>
        <p:spPr>
          <a:xfrm>
            <a:off x="152791" y="713823"/>
            <a:ext cx="10484175"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業務効率化</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OJT</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等の負担軽減により「人材育成に投資可能な時間を創出」</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ことで、人材育成や行政サービスの向上等に資する</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好循環を生み出すとともに、職員の業務負担やストレスの軽減を図り、エンゲージメント向上をめざす。</a:t>
            </a:r>
            <a:endParaRPr kumimoji="0" lang="ja-JP" altLang="ja-JP" sz="18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B5E07615-90DC-49E3-8F43-5DFC33300255}"/>
              </a:ext>
            </a:extLst>
          </p:cNvPr>
          <p:cNvGrpSpPr/>
          <p:nvPr/>
        </p:nvGrpSpPr>
        <p:grpSpPr>
          <a:xfrm>
            <a:off x="134373" y="1415895"/>
            <a:ext cx="2386217" cy="307777"/>
            <a:chOff x="139269" y="1331585"/>
            <a:chExt cx="2386217" cy="307777"/>
          </a:xfrm>
        </p:grpSpPr>
        <p:sp>
          <p:nvSpPr>
            <p:cNvPr id="27" name="四角形: 角を丸くする 26">
              <a:extLst>
                <a:ext uri="{FF2B5EF4-FFF2-40B4-BE49-F238E27FC236}">
                  <a16:creationId xmlns:a16="http://schemas.microsoft.com/office/drawing/2014/main" id="{F1DBB31A-5855-45F9-9226-703715D7B949}"/>
                </a:ext>
              </a:extLst>
            </p:cNvPr>
            <p:cNvSpPr/>
            <p:nvPr/>
          </p:nvSpPr>
          <p:spPr>
            <a:xfrm>
              <a:off x="221986" y="1549791"/>
              <a:ext cx="1872000" cy="72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AFC0F8BD-DE5A-4065-A0E7-B01F5E4E72B8}"/>
                </a:ext>
              </a:extLst>
            </p:cNvPr>
            <p:cNvSpPr txBox="1"/>
            <p:nvPr/>
          </p:nvSpPr>
          <p:spPr>
            <a:xfrm>
              <a:off x="139269" y="1331585"/>
              <a:ext cx="2386217" cy="307777"/>
            </a:xfrm>
            <a:prstGeom prst="rect">
              <a:avLst/>
            </a:prstGeom>
            <a:noFill/>
          </p:spPr>
          <p:txBody>
            <a:bodyPr wrap="square">
              <a:spAutoFit/>
            </a:bodyPr>
            <a:lstStyle/>
            <a:p>
              <a:pPr>
                <a:lnSpc>
                  <a:spcPct val="100000"/>
                </a:lnSpc>
                <a:spcBef>
                  <a:spcPts val="600"/>
                </a:spcBef>
              </a:pPr>
              <a:r>
                <a:rPr kumimoji="1" lang="ja-JP" altLang="en-US" sz="1400" b="1" dirty="0">
                  <a:latin typeface="BIZ UDPゴシック" panose="020B0400000000000000" pitchFamily="50" charset="-128"/>
                  <a:ea typeface="BIZ UDPゴシック" panose="020B0400000000000000" pitchFamily="50" charset="-128"/>
                </a:rPr>
                <a:t>１．業務効率化の推進</a:t>
              </a:r>
              <a:endParaRPr kumimoji="1" lang="en-US" altLang="ja-JP" sz="1400" b="0"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02F67A0A-EE33-4E25-A755-0438D0912649}"/>
              </a:ext>
            </a:extLst>
          </p:cNvPr>
          <p:cNvGrpSpPr/>
          <p:nvPr/>
        </p:nvGrpSpPr>
        <p:grpSpPr>
          <a:xfrm>
            <a:off x="134373" y="3982018"/>
            <a:ext cx="3040230" cy="307777"/>
            <a:chOff x="113075" y="4409020"/>
            <a:chExt cx="3040230" cy="307777"/>
          </a:xfrm>
        </p:grpSpPr>
        <p:sp>
          <p:nvSpPr>
            <p:cNvPr id="28" name="四角形: 角を丸くする 27">
              <a:extLst>
                <a:ext uri="{FF2B5EF4-FFF2-40B4-BE49-F238E27FC236}">
                  <a16:creationId xmlns:a16="http://schemas.microsoft.com/office/drawing/2014/main" id="{58041505-51D9-4635-B6F0-8C9C3254EA57}"/>
                </a:ext>
              </a:extLst>
            </p:cNvPr>
            <p:cNvSpPr/>
            <p:nvPr/>
          </p:nvSpPr>
          <p:spPr>
            <a:xfrm>
              <a:off x="165305" y="4611229"/>
              <a:ext cx="2988000" cy="7852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77B16C1A-BE48-4BD2-A731-EFD618E16DD6}"/>
                </a:ext>
              </a:extLst>
            </p:cNvPr>
            <p:cNvSpPr txBox="1"/>
            <p:nvPr/>
          </p:nvSpPr>
          <p:spPr>
            <a:xfrm>
              <a:off x="113075" y="4409020"/>
              <a:ext cx="3030059" cy="307777"/>
            </a:xfrm>
            <a:prstGeom prst="rect">
              <a:avLst/>
            </a:prstGeom>
            <a:noFill/>
          </p:spPr>
          <p:txBody>
            <a:bodyPr wrap="square">
              <a:spAutoFit/>
            </a:bodyPr>
            <a:lstStyle/>
            <a:p>
              <a:pPr>
                <a:lnSpc>
                  <a:spcPct val="100000"/>
                </a:lnSpc>
                <a:spcBef>
                  <a:spcPts val="600"/>
                </a:spcBef>
              </a:pPr>
              <a:r>
                <a:rPr kumimoji="1" lang="ja-JP" altLang="en-US" sz="1400" b="1" dirty="0">
                  <a:latin typeface="BIZ UDPゴシック" panose="020B0400000000000000" pitchFamily="50" charset="-128"/>
                  <a:ea typeface="BIZ UDPゴシック" panose="020B0400000000000000" pitchFamily="50" charset="-128"/>
                </a:rPr>
                <a:t>２．現場における</a:t>
              </a:r>
              <a:r>
                <a:rPr kumimoji="1" lang="en-US" altLang="ja-JP" sz="1400" b="1" dirty="0">
                  <a:latin typeface="BIZ UDPゴシック" panose="020B0400000000000000" pitchFamily="50" charset="-128"/>
                  <a:ea typeface="BIZ UDPゴシック" panose="020B0400000000000000" pitchFamily="50" charset="-128"/>
                </a:rPr>
                <a:t>OJT</a:t>
              </a:r>
              <a:r>
                <a:rPr kumimoji="1" lang="ja-JP" altLang="en-US" sz="1400" b="1" dirty="0">
                  <a:latin typeface="BIZ UDPゴシック" panose="020B0400000000000000" pitchFamily="50" charset="-128"/>
                  <a:ea typeface="BIZ UDPゴシック" panose="020B0400000000000000" pitchFamily="50" charset="-128"/>
                </a:rPr>
                <a:t>等の負担軽減</a:t>
              </a:r>
              <a:endParaRPr kumimoji="1" lang="en-US" altLang="ja-JP" sz="1400" b="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C3DD0671-206A-49E0-953A-F24E3724B744}"/>
              </a:ext>
            </a:extLst>
          </p:cNvPr>
          <p:cNvGrpSpPr/>
          <p:nvPr/>
        </p:nvGrpSpPr>
        <p:grpSpPr>
          <a:xfrm>
            <a:off x="169884" y="4417332"/>
            <a:ext cx="10069329" cy="560591"/>
            <a:chOff x="221986" y="4594793"/>
            <a:chExt cx="10069329" cy="634186"/>
          </a:xfrm>
        </p:grpSpPr>
        <p:sp>
          <p:nvSpPr>
            <p:cNvPr id="83" name="テキスト ボックス 82">
              <a:extLst>
                <a:ext uri="{FF2B5EF4-FFF2-40B4-BE49-F238E27FC236}">
                  <a16:creationId xmlns:a16="http://schemas.microsoft.com/office/drawing/2014/main" id="{98FD4474-508C-435B-AE96-4F632DDF2633}"/>
                </a:ext>
              </a:extLst>
            </p:cNvPr>
            <p:cNvSpPr txBox="1"/>
            <p:nvPr/>
          </p:nvSpPr>
          <p:spPr>
            <a:xfrm>
              <a:off x="221986" y="4594793"/>
              <a:ext cx="4359393" cy="330773"/>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（１） 異動年限等の見直し ≪再掲≫</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85" name="テキスト ボックス 40">
              <a:extLst>
                <a:ext uri="{FF2B5EF4-FFF2-40B4-BE49-F238E27FC236}">
                  <a16:creationId xmlns:a16="http://schemas.microsoft.com/office/drawing/2014/main" id="{2443313D-F99C-44A2-92E9-0D6505843048}"/>
                </a:ext>
              </a:extLst>
            </p:cNvPr>
            <p:cNvSpPr txBox="1"/>
            <p:nvPr/>
          </p:nvSpPr>
          <p:spPr>
            <a:xfrm>
              <a:off x="323773" y="4915615"/>
              <a:ext cx="9967542" cy="313364"/>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在庁年数の浅い職員の増加に伴う各現場の負担増大等に鑑み、一般行政職の重点育成期間を中心に、配置ルールや異動年限の変更等の検討を進める。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11" name="グループ化 10">
            <a:extLst>
              <a:ext uri="{FF2B5EF4-FFF2-40B4-BE49-F238E27FC236}">
                <a16:creationId xmlns:a16="http://schemas.microsoft.com/office/drawing/2014/main" id="{726A1B6B-6A9B-4144-BB71-1762FDF0A207}"/>
              </a:ext>
            </a:extLst>
          </p:cNvPr>
          <p:cNvGrpSpPr/>
          <p:nvPr/>
        </p:nvGrpSpPr>
        <p:grpSpPr>
          <a:xfrm>
            <a:off x="125507" y="1861112"/>
            <a:ext cx="7270194" cy="727818"/>
            <a:chOff x="154875" y="1664078"/>
            <a:chExt cx="7270194" cy="727818"/>
          </a:xfrm>
        </p:grpSpPr>
        <p:sp>
          <p:nvSpPr>
            <p:cNvPr id="16" name="テキスト ボックス 40">
              <a:extLst>
                <a:ext uri="{FF2B5EF4-FFF2-40B4-BE49-F238E27FC236}">
                  <a16:creationId xmlns:a16="http://schemas.microsoft.com/office/drawing/2014/main" id="{DE1D9761-2342-4943-AD40-BAC7AAA8AFC6}"/>
                </a:ext>
              </a:extLst>
            </p:cNvPr>
            <p:cNvSpPr txBox="1"/>
            <p:nvPr/>
          </p:nvSpPr>
          <p:spPr>
            <a:xfrm>
              <a:off x="208624" y="1930231"/>
              <a:ext cx="7216445"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大規模システムの更改や新規システムの開発により業務量削減効果が見込まれるものへの人的支援等により、業務量削減の取組みを促進する。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E3BACBC9-4D27-4581-9907-232A1CAA7883}"/>
                </a:ext>
              </a:extLst>
            </p:cNvPr>
            <p:cNvSpPr txBox="1"/>
            <p:nvPr/>
          </p:nvSpPr>
          <p:spPr>
            <a:xfrm>
              <a:off x="154875" y="1664078"/>
              <a:ext cx="4359393"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（１） 業務効率化に資する人員配置</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FE14C592-BC66-4A17-8DE0-D0407CD9A12E}"/>
              </a:ext>
            </a:extLst>
          </p:cNvPr>
          <p:cNvGrpSpPr/>
          <p:nvPr/>
        </p:nvGrpSpPr>
        <p:grpSpPr>
          <a:xfrm>
            <a:off x="115522" y="2812168"/>
            <a:ext cx="7597817" cy="734119"/>
            <a:chOff x="181069" y="3350000"/>
            <a:chExt cx="7597817" cy="734119"/>
          </a:xfrm>
        </p:grpSpPr>
        <p:sp>
          <p:nvSpPr>
            <p:cNvPr id="18" name="テキスト ボックス 17">
              <a:extLst>
                <a:ext uri="{FF2B5EF4-FFF2-40B4-BE49-F238E27FC236}">
                  <a16:creationId xmlns:a16="http://schemas.microsoft.com/office/drawing/2014/main" id="{83FB4134-FD4C-443F-95F9-9D83F56AF9FA}"/>
                </a:ext>
              </a:extLst>
            </p:cNvPr>
            <p:cNvSpPr txBox="1"/>
            <p:nvPr/>
          </p:nvSpPr>
          <p:spPr>
            <a:xfrm>
              <a:off x="181069" y="3350000"/>
              <a:ext cx="4359393"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（２） 業務効率化を実行できる人材の育成</a:t>
              </a:r>
              <a:endParaRPr kumimoji="1" lang="en-US" altLang="ja-JP" sz="1300" b="1" dirty="0">
                <a:highlight>
                  <a:srgbClr val="FFFFCC"/>
                </a:highlight>
                <a:latin typeface="BIZ UDPゴシック" panose="020B0400000000000000" pitchFamily="50" charset="-128"/>
                <a:ea typeface="BIZ UDPゴシック" panose="020B0400000000000000" pitchFamily="50" charset="-128"/>
              </a:endParaRPr>
            </a:p>
          </p:txBody>
        </p:sp>
        <p:sp>
          <p:nvSpPr>
            <p:cNvPr id="19" name="テキスト ボックス 40">
              <a:extLst>
                <a:ext uri="{FF2B5EF4-FFF2-40B4-BE49-F238E27FC236}">
                  <a16:creationId xmlns:a16="http://schemas.microsoft.com/office/drawing/2014/main" id="{9DBD750F-4FE5-4BB1-8A2F-EB71E6FBF9BB}"/>
                </a:ext>
              </a:extLst>
            </p:cNvPr>
            <p:cNvSpPr txBox="1"/>
            <p:nvPr/>
          </p:nvSpPr>
          <p:spPr>
            <a:xfrm>
              <a:off x="195086" y="3622454"/>
              <a:ext cx="7583800"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担当業務の課題等を把握し、業務の省力化も含め業務改善に資するデジタル実装に向けた提案や最適なデジタルツールの選定等に取り組むことのできる知識やスキルを有する人材を育成する。　</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a:extLst>
              <a:ext uri="{FF2B5EF4-FFF2-40B4-BE49-F238E27FC236}">
                <a16:creationId xmlns:a16="http://schemas.microsoft.com/office/drawing/2014/main" id="{9C745049-1208-47B6-91BE-66B971FE1841}"/>
              </a:ext>
            </a:extLst>
          </p:cNvPr>
          <p:cNvGrpSpPr/>
          <p:nvPr/>
        </p:nvGrpSpPr>
        <p:grpSpPr>
          <a:xfrm>
            <a:off x="7889819" y="1438212"/>
            <a:ext cx="2584904" cy="2347496"/>
            <a:chOff x="7360685" y="1160249"/>
            <a:chExt cx="3077800" cy="3163148"/>
          </a:xfrm>
        </p:grpSpPr>
        <p:pic>
          <p:nvPicPr>
            <p:cNvPr id="2" name="図 1">
              <a:extLst>
                <a:ext uri="{FF2B5EF4-FFF2-40B4-BE49-F238E27FC236}">
                  <a16:creationId xmlns:a16="http://schemas.microsoft.com/office/drawing/2014/main" id="{4E0EA806-9F13-47A4-B062-6BA79CE747D7}"/>
                </a:ext>
              </a:extLst>
            </p:cNvPr>
            <p:cNvPicPr>
              <a:picLocks noChangeAspect="1"/>
            </p:cNvPicPr>
            <p:nvPr/>
          </p:nvPicPr>
          <p:blipFill>
            <a:blip r:embed="rId3"/>
            <a:stretch>
              <a:fillRect/>
            </a:stretch>
          </p:blipFill>
          <p:spPr>
            <a:xfrm>
              <a:off x="7413539" y="1290848"/>
              <a:ext cx="2891146" cy="2996108"/>
            </a:xfrm>
            <a:prstGeom prst="rect">
              <a:avLst/>
            </a:prstGeom>
          </p:spPr>
        </p:pic>
        <p:sp>
          <p:nvSpPr>
            <p:cNvPr id="6" name="四角形: 角を丸くする 5">
              <a:extLst>
                <a:ext uri="{FF2B5EF4-FFF2-40B4-BE49-F238E27FC236}">
                  <a16:creationId xmlns:a16="http://schemas.microsoft.com/office/drawing/2014/main" id="{D7BEB15D-5E0D-4D08-AD36-C771293EB2D6}"/>
                </a:ext>
              </a:extLst>
            </p:cNvPr>
            <p:cNvSpPr/>
            <p:nvPr/>
          </p:nvSpPr>
          <p:spPr>
            <a:xfrm>
              <a:off x="7360685" y="1160249"/>
              <a:ext cx="3077800" cy="3163148"/>
            </a:xfrm>
            <a:prstGeom prst="roundRect">
              <a:avLst>
                <a:gd name="adj" fmla="val 2815"/>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正方形/長方形 25">
            <a:extLst>
              <a:ext uri="{FF2B5EF4-FFF2-40B4-BE49-F238E27FC236}">
                <a16:creationId xmlns:a16="http://schemas.microsoft.com/office/drawing/2014/main" id="{75E5FCB9-CB11-40DB-866C-F382DDA46A0B}"/>
              </a:ext>
            </a:extLst>
          </p:cNvPr>
          <p:cNvSpPr/>
          <p:nvPr/>
        </p:nvSpPr>
        <p:spPr>
          <a:xfrm>
            <a:off x="0" y="349631"/>
            <a:ext cx="10691813" cy="291304"/>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その３　人材育成の基盤となる環境の確保</a:t>
            </a:r>
          </a:p>
        </p:txBody>
      </p:sp>
      <p:sp>
        <p:nvSpPr>
          <p:cNvPr id="32" name="スライド番号プレースホルダー 2">
            <a:extLst>
              <a:ext uri="{FF2B5EF4-FFF2-40B4-BE49-F238E27FC236}">
                <a16:creationId xmlns:a16="http://schemas.microsoft.com/office/drawing/2014/main" id="{2EACF6C6-5323-4467-8E3B-3C0A432B03AA}"/>
              </a:ext>
            </a:extLst>
          </p:cNvPr>
          <p:cNvSpPr>
            <a:spLocks noGrp="1"/>
          </p:cNvSpPr>
          <p:nvPr>
            <p:ph type="sldNum" sz="quarter" idx="12"/>
          </p:nvPr>
        </p:nvSpPr>
        <p:spPr>
          <a:xfrm>
            <a:off x="10239214" y="7287779"/>
            <a:ext cx="440713" cy="271896"/>
          </a:xfrm>
        </p:spPr>
        <p:txBody>
          <a:bodyPr/>
          <a:lstStyle/>
          <a:p>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８</a:t>
            </a:r>
          </a:p>
        </p:txBody>
      </p:sp>
      <p:grpSp>
        <p:nvGrpSpPr>
          <p:cNvPr id="34" name="グループ化 33">
            <a:extLst>
              <a:ext uri="{FF2B5EF4-FFF2-40B4-BE49-F238E27FC236}">
                <a16:creationId xmlns:a16="http://schemas.microsoft.com/office/drawing/2014/main" id="{2C74652E-E35D-4CB3-9698-FF15B36C7D78}"/>
              </a:ext>
            </a:extLst>
          </p:cNvPr>
          <p:cNvGrpSpPr/>
          <p:nvPr/>
        </p:nvGrpSpPr>
        <p:grpSpPr>
          <a:xfrm>
            <a:off x="169884" y="6336984"/>
            <a:ext cx="10299160" cy="749188"/>
            <a:chOff x="128343" y="3245876"/>
            <a:chExt cx="10299160" cy="749188"/>
          </a:xfrm>
        </p:grpSpPr>
        <p:sp>
          <p:nvSpPr>
            <p:cNvPr id="35" name="テキスト ボックス 40">
              <a:extLst>
                <a:ext uri="{FF2B5EF4-FFF2-40B4-BE49-F238E27FC236}">
                  <a16:creationId xmlns:a16="http://schemas.microsoft.com/office/drawing/2014/main" id="{D89C2A07-4446-4E83-B1CF-AAB36FC5F993}"/>
                </a:ext>
              </a:extLst>
            </p:cNvPr>
            <p:cNvSpPr txBox="1"/>
            <p:nvPr/>
          </p:nvSpPr>
          <p:spPr>
            <a:xfrm>
              <a:off x="211060" y="3533399"/>
              <a:ext cx="10216443"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出向等により府の職場を離れている職員を対象に、府庁全体の動きや、最新の休暇制度・働き方の見直し、自主研修支援につながる情報等を提供することで、心理的孤立を防止するとともに復帰後のギャップを軽減する等、円滑に適応するための対策を講じ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757F18F8-9EA7-4983-A3BB-59BC379E67A3}"/>
                </a:ext>
              </a:extLst>
            </p:cNvPr>
            <p:cNvSpPr txBox="1"/>
            <p:nvPr/>
          </p:nvSpPr>
          <p:spPr>
            <a:xfrm>
              <a:off x="128343" y="3245876"/>
              <a:ext cx="6817028" cy="292388"/>
            </a:xfrm>
            <a:prstGeom prst="rect">
              <a:avLst/>
            </a:prstGeom>
            <a:noFill/>
          </p:spPr>
          <p:txBody>
            <a:bodyPr wrap="square">
              <a:spAutoFit/>
            </a:bodyPr>
            <a:lstStyle/>
            <a:p>
              <a:pPr>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（３） 出向等により府の職場を離れている職員へのフォロー体制の構築　</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B94B905-4ADB-4077-A8E4-50C0D82E733B}"/>
              </a:ext>
            </a:extLst>
          </p:cNvPr>
          <p:cNvGrpSpPr/>
          <p:nvPr/>
        </p:nvGrpSpPr>
        <p:grpSpPr>
          <a:xfrm>
            <a:off x="134373" y="5276308"/>
            <a:ext cx="10069328" cy="745260"/>
            <a:chOff x="221986" y="4594790"/>
            <a:chExt cx="10069328" cy="843098"/>
          </a:xfrm>
        </p:grpSpPr>
        <p:sp>
          <p:nvSpPr>
            <p:cNvPr id="39" name="テキスト ボックス 38">
              <a:extLst>
                <a:ext uri="{FF2B5EF4-FFF2-40B4-BE49-F238E27FC236}">
                  <a16:creationId xmlns:a16="http://schemas.microsoft.com/office/drawing/2014/main" id="{8866D8EA-30AD-486B-96B8-244EB64375AA}"/>
                </a:ext>
              </a:extLst>
            </p:cNvPr>
            <p:cNvSpPr txBox="1"/>
            <p:nvPr/>
          </p:nvSpPr>
          <p:spPr>
            <a:xfrm>
              <a:off x="221986" y="4594790"/>
              <a:ext cx="4980201" cy="330773"/>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（２） 職員研修</a:t>
              </a:r>
              <a:r>
                <a:rPr kumimoji="1" lang="ja-JP" altLang="en-US" sz="1050" b="1" dirty="0">
                  <a:highlight>
                    <a:srgbClr val="FFFFCC"/>
                  </a:highlight>
                  <a:latin typeface="BIZ UDPゴシック" panose="020B0400000000000000" pitchFamily="50" charset="-128"/>
                  <a:ea typeface="BIZ UDPゴシック" panose="020B0400000000000000" pitchFamily="50" charset="-128"/>
                </a:rPr>
                <a:t>（</a:t>
              </a:r>
              <a:r>
                <a:rPr kumimoji="1" lang="en-US" altLang="ja-JP" sz="1050" b="1" dirty="0">
                  <a:highlight>
                    <a:srgbClr val="FFFFCC"/>
                  </a:highlight>
                  <a:latin typeface="BIZ UDPゴシック" panose="020B0400000000000000" pitchFamily="50" charset="-128"/>
                  <a:ea typeface="BIZ UDPゴシック" panose="020B0400000000000000" pitchFamily="50" charset="-128"/>
                </a:rPr>
                <a:t>OJT</a:t>
              </a:r>
              <a:r>
                <a:rPr kumimoji="1" lang="ja-JP" altLang="en-US" sz="1050" b="1" dirty="0">
                  <a:highlight>
                    <a:srgbClr val="FFFFCC"/>
                  </a:highlight>
                  <a:latin typeface="BIZ UDPゴシック" panose="020B0400000000000000" pitchFamily="50" charset="-128"/>
                  <a:ea typeface="BIZ UDPゴシック" panose="020B0400000000000000" pitchFamily="50" charset="-128"/>
                </a:rPr>
                <a:t>、</a:t>
              </a:r>
              <a:r>
                <a:rPr kumimoji="1" lang="en-US" altLang="ja-JP" sz="1050" b="1" dirty="0">
                  <a:highlight>
                    <a:srgbClr val="FFFFCC"/>
                  </a:highlight>
                  <a:latin typeface="BIZ UDPゴシック" panose="020B0400000000000000" pitchFamily="50" charset="-128"/>
                  <a:ea typeface="BIZ UDPゴシック" panose="020B0400000000000000" pitchFamily="50" charset="-128"/>
                </a:rPr>
                <a:t>Off-JT</a:t>
              </a:r>
              <a:r>
                <a:rPr kumimoji="1" lang="ja-JP" altLang="en-US" sz="1050" b="1" dirty="0">
                  <a:highlight>
                    <a:srgbClr val="FFFFCC"/>
                  </a:highlight>
                  <a:latin typeface="BIZ UDPゴシック" panose="020B0400000000000000" pitchFamily="50" charset="-128"/>
                  <a:ea typeface="BIZ UDPゴシック" panose="020B0400000000000000" pitchFamily="50" charset="-128"/>
                </a:rPr>
                <a:t>、自主研修）</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の充実・強化 ≪再掲≫</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40" name="テキスト ボックス 40">
              <a:extLst>
                <a:ext uri="{FF2B5EF4-FFF2-40B4-BE49-F238E27FC236}">
                  <a16:creationId xmlns:a16="http://schemas.microsoft.com/office/drawing/2014/main" id="{2EF86E40-F43B-4FDA-98D1-5E76D50A6420}"/>
                </a:ext>
              </a:extLst>
            </p:cNvPr>
            <p:cNvSpPr txBox="1"/>
            <p:nvPr/>
          </p:nvSpPr>
          <p:spPr>
            <a:xfrm>
              <a:off x="323772" y="4915615"/>
              <a:ext cx="9967542" cy="522273"/>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「新規採用職員を対象とした基礎的な職務遂行能力の集中トレーニング」や、「新任主査級・課長補佐級向けのオンボーディングキット作成」等、職階等に応じた能力・スキルの習得をサポートする。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sp>
        <p:nvSpPr>
          <p:cNvPr id="37" name="四角形: 角を丸くする 36">
            <a:extLst>
              <a:ext uri="{FF2B5EF4-FFF2-40B4-BE49-F238E27FC236}">
                <a16:creationId xmlns:a16="http://schemas.microsoft.com/office/drawing/2014/main" id="{9BE18E23-22B0-4312-B44F-4741C72CC6CB}"/>
              </a:ext>
            </a:extLst>
          </p:cNvPr>
          <p:cNvSpPr/>
          <p:nvPr/>
        </p:nvSpPr>
        <p:spPr>
          <a:xfrm>
            <a:off x="2724509" y="1884218"/>
            <a:ext cx="165379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C422A42E-7014-410F-9364-33B6C697461F}"/>
              </a:ext>
            </a:extLst>
          </p:cNvPr>
          <p:cNvSpPr/>
          <p:nvPr/>
        </p:nvSpPr>
        <p:spPr>
          <a:xfrm>
            <a:off x="3174603" y="2838340"/>
            <a:ext cx="1660733"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2" name="四角形: 角を丸くする 41">
            <a:extLst>
              <a:ext uri="{FF2B5EF4-FFF2-40B4-BE49-F238E27FC236}">
                <a16:creationId xmlns:a16="http://schemas.microsoft.com/office/drawing/2014/main" id="{EBA315E1-3027-45B8-8094-9392900709AA}"/>
              </a:ext>
            </a:extLst>
          </p:cNvPr>
          <p:cNvSpPr/>
          <p:nvPr/>
        </p:nvSpPr>
        <p:spPr>
          <a:xfrm>
            <a:off x="5394879" y="6377415"/>
            <a:ext cx="1664082"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3043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B7DA4D15-9FE4-4D6F-A8DC-371D0D6EC75C}"/>
              </a:ext>
            </a:extLst>
          </p:cNvPr>
          <p:cNvGrpSpPr/>
          <p:nvPr/>
        </p:nvGrpSpPr>
        <p:grpSpPr>
          <a:xfrm>
            <a:off x="163870" y="6842649"/>
            <a:ext cx="10341127" cy="548077"/>
            <a:chOff x="-19433" y="6323236"/>
            <a:chExt cx="9255371" cy="495947"/>
          </a:xfrm>
        </p:grpSpPr>
        <p:grpSp>
          <p:nvGrpSpPr>
            <p:cNvPr id="37" name="グループ化 36">
              <a:extLst>
                <a:ext uri="{FF2B5EF4-FFF2-40B4-BE49-F238E27FC236}">
                  <a16:creationId xmlns:a16="http://schemas.microsoft.com/office/drawing/2014/main" id="{CA95929D-876D-4083-97AD-ECF4A812BE4D}"/>
                </a:ext>
              </a:extLst>
            </p:cNvPr>
            <p:cNvGrpSpPr/>
            <p:nvPr/>
          </p:nvGrpSpPr>
          <p:grpSpPr>
            <a:xfrm>
              <a:off x="-19433" y="6464004"/>
              <a:ext cx="9255371" cy="355179"/>
              <a:chOff x="-19433" y="6464004"/>
              <a:chExt cx="9255371" cy="355179"/>
            </a:xfrm>
          </p:grpSpPr>
          <p:sp>
            <p:nvSpPr>
              <p:cNvPr id="44" name="フローチャート: 代替処理 43">
                <a:extLst>
                  <a:ext uri="{FF2B5EF4-FFF2-40B4-BE49-F238E27FC236}">
                    <a16:creationId xmlns:a16="http://schemas.microsoft.com/office/drawing/2014/main" id="{6A06CF19-5CE3-465E-9A23-CD1837218D81}"/>
                  </a:ext>
                </a:extLst>
              </p:cNvPr>
              <p:cNvSpPr/>
              <p:nvPr/>
            </p:nvSpPr>
            <p:spPr>
              <a:xfrm>
                <a:off x="-19433" y="6464004"/>
                <a:ext cx="9255371" cy="355179"/>
              </a:xfrm>
              <a:prstGeom prst="flowChartAlternateProcess">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96" dirty="0">
                    <a:latin typeface="BIZ UDPゴシック" panose="020B0400000000000000" pitchFamily="50" charset="-128"/>
                    <a:ea typeface="BIZ UDPゴシック" panose="020B0400000000000000" pitchFamily="50" charset="-128"/>
                  </a:rPr>
                  <a:t>　　　　　　　　</a:t>
                </a:r>
                <a:endParaRPr lang="ja-JP" altLang="en-US" sz="1696" b="1"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BDD1ADC8-ED19-4102-AADC-F5D1D1C30EE9}"/>
                  </a:ext>
                </a:extLst>
              </p:cNvPr>
              <p:cNvSpPr/>
              <p:nvPr/>
            </p:nvSpPr>
            <p:spPr>
              <a:xfrm>
                <a:off x="817364" y="6477375"/>
                <a:ext cx="3790888" cy="340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　</a:t>
                </a:r>
              </a:p>
            </p:txBody>
          </p:sp>
        </p:grpSp>
        <p:sp>
          <p:nvSpPr>
            <p:cNvPr id="38" name="二等辺三角形 37">
              <a:extLst>
                <a:ext uri="{FF2B5EF4-FFF2-40B4-BE49-F238E27FC236}">
                  <a16:creationId xmlns:a16="http://schemas.microsoft.com/office/drawing/2014/main" id="{E0D855FD-8778-44DC-8606-0F235DE1918C}"/>
                </a:ext>
              </a:extLst>
            </p:cNvPr>
            <p:cNvSpPr/>
            <p:nvPr/>
          </p:nvSpPr>
          <p:spPr>
            <a:xfrm>
              <a:off x="203583" y="6329100"/>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sp>
          <p:nvSpPr>
            <p:cNvPr id="39" name="二等辺三角形 38">
              <a:extLst>
                <a:ext uri="{FF2B5EF4-FFF2-40B4-BE49-F238E27FC236}">
                  <a16:creationId xmlns:a16="http://schemas.microsoft.com/office/drawing/2014/main" id="{90EBE538-8FAA-4BDA-89A1-F2B340567FFD}"/>
                </a:ext>
              </a:extLst>
            </p:cNvPr>
            <p:cNvSpPr/>
            <p:nvPr/>
          </p:nvSpPr>
          <p:spPr>
            <a:xfrm>
              <a:off x="1419853" y="6323238"/>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sp>
          <p:nvSpPr>
            <p:cNvPr id="40" name="二等辺三角形 39">
              <a:extLst>
                <a:ext uri="{FF2B5EF4-FFF2-40B4-BE49-F238E27FC236}">
                  <a16:creationId xmlns:a16="http://schemas.microsoft.com/office/drawing/2014/main" id="{2FC84603-B7F2-4778-BD45-1B1001033020}"/>
                </a:ext>
              </a:extLst>
            </p:cNvPr>
            <p:cNvSpPr/>
            <p:nvPr/>
          </p:nvSpPr>
          <p:spPr>
            <a:xfrm>
              <a:off x="2657579" y="6323236"/>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sp>
          <p:nvSpPr>
            <p:cNvPr id="43" name="二等辺三角形 42">
              <a:extLst>
                <a:ext uri="{FF2B5EF4-FFF2-40B4-BE49-F238E27FC236}">
                  <a16:creationId xmlns:a16="http://schemas.microsoft.com/office/drawing/2014/main" id="{2396EA8D-A03A-4D45-ABE2-288F34A563C7}"/>
                </a:ext>
              </a:extLst>
            </p:cNvPr>
            <p:cNvSpPr/>
            <p:nvPr/>
          </p:nvSpPr>
          <p:spPr>
            <a:xfrm>
              <a:off x="8293164" y="6325928"/>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grpSp>
      <p:sp>
        <p:nvSpPr>
          <p:cNvPr id="36" name="四角形: 角を丸くする 35">
            <a:extLst>
              <a:ext uri="{FF2B5EF4-FFF2-40B4-BE49-F238E27FC236}">
                <a16:creationId xmlns:a16="http://schemas.microsoft.com/office/drawing/2014/main" id="{A7672FEF-7741-436B-88BE-F3C2105BAC28}"/>
              </a:ext>
            </a:extLst>
          </p:cNvPr>
          <p:cNvSpPr/>
          <p:nvPr/>
        </p:nvSpPr>
        <p:spPr>
          <a:xfrm>
            <a:off x="8760476" y="7068239"/>
            <a:ext cx="1656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BIZ UDPゴシック" panose="020B0400000000000000" pitchFamily="50" charset="-128"/>
                <a:ea typeface="BIZ UDPゴシック" panose="020B0400000000000000" pitchFamily="50" charset="-128"/>
              </a:rPr>
              <a:t>エンゲージメント向上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74036316-B8BD-4509-8D15-ABAB5E4C8AF5}"/>
              </a:ext>
            </a:extLst>
          </p:cNvPr>
          <p:cNvGrpSpPr/>
          <p:nvPr/>
        </p:nvGrpSpPr>
        <p:grpSpPr>
          <a:xfrm>
            <a:off x="170028" y="1644338"/>
            <a:ext cx="4234992" cy="5158805"/>
            <a:chOff x="696198" y="3493806"/>
            <a:chExt cx="4527795" cy="3282271"/>
          </a:xfrm>
        </p:grpSpPr>
        <p:grpSp>
          <p:nvGrpSpPr>
            <p:cNvPr id="10" name="グループ化 9">
              <a:extLst>
                <a:ext uri="{FF2B5EF4-FFF2-40B4-BE49-F238E27FC236}">
                  <a16:creationId xmlns:a16="http://schemas.microsoft.com/office/drawing/2014/main" id="{8138F838-E8A2-4A2A-8E95-BA8423B1084E}"/>
                </a:ext>
              </a:extLst>
            </p:cNvPr>
            <p:cNvGrpSpPr/>
            <p:nvPr/>
          </p:nvGrpSpPr>
          <p:grpSpPr>
            <a:xfrm>
              <a:off x="696198" y="3493806"/>
              <a:ext cx="4527795" cy="3282271"/>
              <a:chOff x="696198" y="3493806"/>
              <a:chExt cx="4527795" cy="3282271"/>
            </a:xfrm>
          </p:grpSpPr>
          <p:grpSp>
            <p:nvGrpSpPr>
              <p:cNvPr id="94" name="グループ化 93">
                <a:extLst>
                  <a:ext uri="{FF2B5EF4-FFF2-40B4-BE49-F238E27FC236}">
                    <a16:creationId xmlns:a16="http://schemas.microsoft.com/office/drawing/2014/main" id="{F15F152C-659F-439C-857E-84D072470F71}"/>
                  </a:ext>
                </a:extLst>
              </p:cNvPr>
              <p:cNvGrpSpPr/>
              <p:nvPr/>
            </p:nvGrpSpPr>
            <p:grpSpPr>
              <a:xfrm>
                <a:off x="696198" y="3493806"/>
                <a:ext cx="4527795" cy="3282271"/>
                <a:chOff x="351692" y="2908470"/>
                <a:chExt cx="4107533" cy="3192196"/>
              </a:xfrm>
            </p:grpSpPr>
            <p:sp>
              <p:nvSpPr>
                <p:cNvPr id="96" name="四角形: 角を丸くする 95">
                  <a:extLst>
                    <a:ext uri="{FF2B5EF4-FFF2-40B4-BE49-F238E27FC236}">
                      <a16:creationId xmlns:a16="http://schemas.microsoft.com/office/drawing/2014/main" id="{6EAE6245-EA9E-45F2-8AF5-8865FD3FB4F0}"/>
                    </a:ext>
                  </a:extLst>
                </p:cNvPr>
                <p:cNvSpPr/>
                <p:nvPr/>
              </p:nvSpPr>
              <p:spPr>
                <a:xfrm>
                  <a:off x="351692" y="2908470"/>
                  <a:ext cx="4107533" cy="3192196"/>
                </a:xfrm>
                <a:prstGeom prst="roundRect">
                  <a:avLst>
                    <a:gd name="adj" fmla="val 1769"/>
                  </a:avLst>
                </a:prstGeom>
                <a:solidFill>
                  <a:srgbClr val="CCECFF"/>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96" dirty="0"/>
                </a:p>
              </p:txBody>
            </p:sp>
            <p:grpSp>
              <p:nvGrpSpPr>
                <p:cNvPr id="97" name="グループ化 96">
                  <a:extLst>
                    <a:ext uri="{FF2B5EF4-FFF2-40B4-BE49-F238E27FC236}">
                      <a16:creationId xmlns:a16="http://schemas.microsoft.com/office/drawing/2014/main" id="{E4596836-4A71-4DFC-8158-898E418BBDBE}"/>
                    </a:ext>
                  </a:extLst>
                </p:cNvPr>
                <p:cNvGrpSpPr/>
                <p:nvPr/>
              </p:nvGrpSpPr>
              <p:grpSpPr>
                <a:xfrm>
                  <a:off x="417270" y="5621164"/>
                  <a:ext cx="3961351" cy="444746"/>
                  <a:chOff x="417270" y="5621164"/>
                  <a:chExt cx="3961351" cy="444746"/>
                </a:xfrm>
              </p:grpSpPr>
              <p:sp>
                <p:nvSpPr>
                  <p:cNvPr id="102" name="四角形: 角を丸くする 101">
                    <a:extLst>
                      <a:ext uri="{FF2B5EF4-FFF2-40B4-BE49-F238E27FC236}">
                        <a16:creationId xmlns:a16="http://schemas.microsoft.com/office/drawing/2014/main" id="{FEA4EAA7-8B15-43F1-98A9-BAC6789D5044}"/>
                      </a:ext>
                    </a:extLst>
                  </p:cNvPr>
                  <p:cNvSpPr/>
                  <p:nvPr/>
                </p:nvSpPr>
                <p:spPr>
                  <a:xfrm>
                    <a:off x="417270" y="5621164"/>
                    <a:ext cx="3961351" cy="444746"/>
                  </a:xfrm>
                  <a:prstGeom prst="roundRect">
                    <a:avLst>
                      <a:gd name="adj" fmla="val 15657"/>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sp>
                <p:nvSpPr>
                  <p:cNvPr id="103" name="正方形/長方形 102">
                    <a:extLst>
                      <a:ext uri="{FF2B5EF4-FFF2-40B4-BE49-F238E27FC236}">
                        <a16:creationId xmlns:a16="http://schemas.microsoft.com/office/drawing/2014/main" id="{4E14BDFB-5AB2-4643-8863-FC9FAB7E358A}"/>
                      </a:ext>
                    </a:extLst>
                  </p:cNvPr>
                  <p:cNvSpPr/>
                  <p:nvPr/>
                </p:nvSpPr>
                <p:spPr>
                  <a:xfrm>
                    <a:off x="1343143" y="5638484"/>
                    <a:ext cx="1991917" cy="1907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自己啓発・自主学習  </a:t>
                    </a:r>
                    <a:endParaRPr lang="ja-JP" altLang="en-US" sz="2400" b="1" dirty="0">
                      <a:latin typeface="BIZ UDPゴシック" panose="020B0400000000000000" pitchFamily="50" charset="-128"/>
                      <a:ea typeface="BIZ UDPゴシック" panose="020B0400000000000000" pitchFamily="50" charset="-128"/>
                    </a:endParaRPr>
                  </a:p>
                </p:txBody>
              </p:sp>
            </p:grpSp>
            <p:grpSp>
              <p:nvGrpSpPr>
                <p:cNvPr id="98" name="グループ化 97">
                  <a:extLst>
                    <a:ext uri="{FF2B5EF4-FFF2-40B4-BE49-F238E27FC236}">
                      <a16:creationId xmlns:a16="http://schemas.microsoft.com/office/drawing/2014/main" id="{D3D0D37D-968F-49BC-A098-DF76BDB495F5}"/>
                    </a:ext>
                  </a:extLst>
                </p:cNvPr>
                <p:cNvGrpSpPr/>
                <p:nvPr/>
              </p:nvGrpSpPr>
              <p:grpSpPr>
                <a:xfrm>
                  <a:off x="417271" y="4012789"/>
                  <a:ext cx="3965000" cy="1550488"/>
                  <a:chOff x="417271" y="4012789"/>
                  <a:chExt cx="3965000" cy="1550488"/>
                </a:xfrm>
              </p:grpSpPr>
              <p:sp>
                <p:nvSpPr>
                  <p:cNvPr id="99" name="四角形: 角を丸くする 98">
                    <a:extLst>
                      <a:ext uri="{FF2B5EF4-FFF2-40B4-BE49-F238E27FC236}">
                        <a16:creationId xmlns:a16="http://schemas.microsoft.com/office/drawing/2014/main" id="{46AA82F0-E56A-4EC4-813B-22CF6EF13CD1}"/>
                      </a:ext>
                    </a:extLst>
                  </p:cNvPr>
                  <p:cNvSpPr/>
                  <p:nvPr/>
                </p:nvSpPr>
                <p:spPr>
                  <a:xfrm>
                    <a:off x="417271" y="4014810"/>
                    <a:ext cx="3965000" cy="1548467"/>
                  </a:xfrm>
                  <a:prstGeom prst="roundRect">
                    <a:avLst>
                      <a:gd name="adj" fmla="val 2775"/>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100" name="正方形/長方形 99">
                    <a:extLst>
                      <a:ext uri="{FF2B5EF4-FFF2-40B4-BE49-F238E27FC236}">
                        <a16:creationId xmlns:a16="http://schemas.microsoft.com/office/drawing/2014/main" id="{98AF8630-54AE-43B3-B191-A450A5858F98}"/>
                      </a:ext>
                    </a:extLst>
                  </p:cNvPr>
                  <p:cNvSpPr/>
                  <p:nvPr/>
                </p:nvSpPr>
                <p:spPr>
                  <a:xfrm>
                    <a:off x="695014" y="4170030"/>
                    <a:ext cx="3513126" cy="1616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900" dirty="0">
                        <a:latin typeface="BIZ UDPゴシック" panose="020B0400000000000000" pitchFamily="50" charset="-128"/>
                        <a:ea typeface="BIZ UDPゴシック" panose="020B0400000000000000" pitchFamily="50" charset="-128"/>
                      </a:rPr>
                      <a:t>■職場外で、知識のインプットやスキルトレーニングを行う（研修など）</a:t>
                    </a:r>
                  </a:p>
                </p:txBody>
              </p:sp>
              <p:sp>
                <p:nvSpPr>
                  <p:cNvPr id="101" name="正方形/長方形 100">
                    <a:extLst>
                      <a:ext uri="{FF2B5EF4-FFF2-40B4-BE49-F238E27FC236}">
                        <a16:creationId xmlns:a16="http://schemas.microsoft.com/office/drawing/2014/main" id="{82C7BB4E-B33A-42B0-91B3-CFAD78419354}"/>
                      </a:ext>
                    </a:extLst>
                  </p:cNvPr>
                  <p:cNvSpPr/>
                  <p:nvPr/>
                </p:nvSpPr>
                <p:spPr>
                  <a:xfrm>
                    <a:off x="486297" y="4012789"/>
                    <a:ext cx="3853874" cy="2099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b="1" dirty="0">
                        <a:latin typeface="BIZ UDPゴシック" panose="020B0400000000000000" pitchFamily="50" charset="-128"/>
                        <a:ea typeface="BIZ UDPゴシック" panose="020B0400000000000000" pitchFamily="50" charset="-128"/>
                      </a:rPr>
                      <a:t>Off-JT</a:t>
                    </a:r>
                    <a:r>
                      <a:rPr lang="ja-JP" altLang="en-US" sz="1131" b="1" dirty="0">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Off the Job Training</a:t>
                    </a:r>
                    <a:endParaRPr lang="ja-JP" altLang="en-US" sz="1885" b="1" dirty="0">
                      <a:latin typeface="BIZ UDPゴシック" panose="020B0400000000000000" pitchFamily="50" charset="-128"/>
                      <a:ea typeface="BIZ UDPゴシック" panose="020B0400000000000000" pitchFamily="50" charset="-128"/>
                    </a:endParaRPr>
                  </a:p>
                </p:txBody>
              </p:sp>
            </p:grpSp>
          </p:grpSp>
          <p:grpSp>
            <p:nvGrpSpPr>
              <p:cNvPr id="90" name="グループ化 89">
                <a:extLst>
                  <a:ext uri="{FF2B5EF4-FFF2-40B4-BE49-F238E27FC236}">
                    <a16:creationId xmlns:a16="http://schemas.microsoft.com/office/drawing/2014/main" id="{7668D685-D748-4EC5-A52D-19F913C8A763}"/>
                  </a:ext>
                </a:extLst>
              </p:cNvPr>
              <p:cNvGrpSpPr/>
              <p:nvPr/>
            </p:nvGrpSpPr>
            <p:grpSpPr>
              <a:xfrm>
                <a:off x="757972" y="3662604"/>
                <a:ext cx="4366658" cy="932000"/>
                <a:chOff x="410021" y="3689377"/>
                <a:chExt cx="3961353" cy="906423"/>
              </a:xfrm>
            </p:grpSpPr>
            <p:sp>
              <p:nvSpPr>
                <p:cNvPr id="91" name="四角形: 角を丸くする 90">
                  <a:extLst>
                    <a:ext uri="{FF2B5EF4-FFF2-40B4-BE49-F238E27FC236}">
                      <a16:creationId xmlns:a16="http://schemas.microsoft.com/office/drawing/2014/main" id="{07738A2B-5135-4E37-8E4A-8097A6C3D105}"/>
                    </a:ext>
                  </a:extLst>
                </p:cNvPr>
                <p:cNvSpPr/>
                <p:nvPr/>
              </p:nvSpPr>
              <p:spPr>
                <a:xfrm>
                  <a:off x="410021" y="3703761"/>
                  <a:ext cx="3961353" cy="892039"/>
                </a:xfrm>
                <a:prstGeom prst="roundRect">
                  <a:avLst>
                    <a:gd name="adj" fmla="val 3794"/>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92" name="正方形/長方形 91">
                  <a:extLst>
                    <a:ext uri="{FF2B5EF4-FFF2-40B4-BE49-F238E27FC236}">
                      <a16:creationId xmlns:a16="http://schemas.microsoft.com/office/drawing/2014/main" id="{F7E5D42A-7B25-4DC5-A3A2-79744AB797CE}"/>
                    </a:ext>
                  </a:extLst>
                </p:cNvPr>
                <p:cNvSpPr/>
                <p:nvPr/>
              </p:nvSpPr>
              <p:spPr>
                <a:xfrm>
                  <a:off x="775440" y="3847809"/>
                  <a:ext cx="3356854" cy="1749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latin typeface="BIZ UDPゴシック" panose="020B0400000000000000" pitchFamily="50" charset="-128"/>
                      <a:ea typeface="BIZ UDPゴシック" panose="020B0400000000000000" pitchFamily="50" charset="-128"/>
                    </a:rPr>
                    <a:t>■職場の上司・先輩が実務を通して、知識や技術を継承・指導する</a:t>
                  </a:r>
                </a:p>
              </p:txBody>
            </p:sp>
            <p:sp>
              <p:nvSpPr>
                <p:cNvPr id="93" name="正方形/長方形 92">
                  <a:extLst>
                    <a:ext uri="{FF2B5EF4-FFF2-40B4-BE49-F238E27FC236}">
                      <a16:creationId xmlns:a16="http://schemas.microsoft.com/office/drawing/2014/main" id="{F602D2EF-E0BF-451C-B564-C557C6F8196D}"/>
                    </a:ext>
                  </a:extLst>
                </p:cNvPr>
                <p:cNvSpPr/>
                <p:nvPr/>
              </p:nvSpPr>
              <p:spPr>
                <a:xfrm>
                  <a:off x="488587" y="3689377"/>
                  <a:ext cx="3853874" cy="1661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b="1" dirty="0">
                      <a:latin typeface="BIZ UDPゴシック" panose="020B0400000000000000" pitchFamily="50" charset="-128"/>
                      <a:ea typeface="BIZ UDPゴシック" panose="020B0400000000000000" pitchFamily="50" charset="-128"/>
                    </a:rPr>
                    <a:t>OJT</a:t>
                  </a:r>
                  <a:r>
                    <a:rPr lang="ja-JP" altLang="en-US" sz="1885" b="1" dirty="0">
                      <a:latin typeface="BIZ UDPゴシック" panose="020B0400000000000000" pitchFamily="50" charset="-128"/>
                      <a:ea typeface="BIZ UDPゴシック" panose="020B0400000000000000" pitchFamily="50" charset="-128"/>
                    </a:rPr>
                    <a:t>　</a:t>
                  </a:r>
                  <a:r>
                    <a:rPr lang="en-US" altLang="ja-JP" sz="2262" b="1" kern="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ja-JP" sz="1100" b="1" kern="0" dirty="0">
                      <a:latin typeface="BIZ UDPゴシック" panose="020B0400000000000000" pitchFamily="50" charset="-128"/>
                      <a:ea typeface="BIZ UDPゴシック" panose="020B0400000000000000" pitchFamily="50" charset="-128"/>
                      <a:cs typeface="ＭＳ Ｐゴシック" panose="020B0600070205080204" pitchFamily="50" charset="-128"/>
                    </a:rPr>
                    <a:t>On the Job Training</a:t>
                  </a:r>
                  <a:endParaRPr lang="ja-JP" altLang="en-US" sz="2262" b="1" dirty="0">
                    <a:latin typeface="BIZ UDPゴシック" panose="020B0400000000000000" pitchFamily="50" charset="-128"/>
                    <a:ea typeface="BIZ UDPゴシック" panose="020B0400000000000000" pitchFamily="50" charset="-128"/>
                  </a:endParaRPr>
                </a:p>
              </p:txBody>
            </p:sp>
          </p:grpSp>
        </p:grpSp>
        <p:sp>
          <p:nvSpPr>
            <p:cNvPr id="88" name="正方形/長方形 87">
              <a:extLst>
                <a:ext uri="{FF2B5EF4-FFF2-40B4-BE49-F238E27FC236}">
                  <a16:creationId xmlns:a16="http://schemas.microsoft.com/office/drawing/2014/main" id="{903FC695-2C26-4C7B-9562-F3D9B6CF3F91}"/>
                </a:ext>
              </a:extLst>
            </p:cNvPr>
            <p:cNvSpPr/>
            <p:nvPr/>
          </p:nvSpPr>
          <p:spPr>
            <a:xfrm>
              <a:off x="1972656" y="3493806"/>
              <a:ext cx="1816390" cy="1712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研　　　　修</a:t>
              </a:r>
            </a:p>
          </p:txBody>
        </p:sp>
      </p:grpSp>
      <p:grpSp>
        <p:nvGrpSpPr>
          <p:cNvPr id="76" name="グループ化 75">
            <a:extLst>
              <a:ext uri="{FF2B5EF4-FFF2-40B4-BE49-F238E27FC236}">
                <a16:creationId xmlns:a16="http://schemas.microsoft.com/office/drawing/2014/main" id="{270830A8-60CB-4CE4-B30F-9ED5FB6DB1B2}"/>
              </a:ext>
            </a:extLst>
          </p:cNvPr>
          <p:cNvGrpSpPr/>
          <p:nvPr/>
        </p:nvGrpSpPr>
        <p:grpSpPr>
          <a:xfrm>
            <a:off x="6708251" y="3950671"/>
            <a:ext cx="3890988" cy="1768389"/>
            <a:chOff x="5254024" y="4227976"/>
            <a:chExt cx="3668280" cy="1292336"/>
          </a:xfrm>
        </p:grpSpPr>
        <p:sp>
          <p:nvSpPr>
            <p:cNvPr id="83" name="四角形: 角を丸くする 82">
              <a:extLst>
                <a:ext uri="{FF2B5EF4-FFF2-40B4-BE49-F238E27FC236}">
                  <a16:creationId xmlns:a16="http://schemas.microsoft.com/office/drawing/2014/main" id="{595EC50A-9069-4AD4-A74D-0604AA454C34}"/>
                </a:ext>
              </a:extLst>
            </p:cNvPr>
            <p:cNvSpPr/>
            <p:nvPr/>
          </p:nvSpPr>
          <p:spPr>
            <a:xfrm>
              <a:off x="5254024" y="4227976"/>
              <a:ext cx="3668280" cy="1292336"/>
            </a:xfrm>
            <a:prstGeom prst="roundRect">
              <a:avLst>
                <a:gd name="adj" fmla="val 4816"/>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sp>
          <p:nvSpPr>
            <p:cNvPr id="84" name="正方形/長方形 83">
              <a:extLst>
                <a:ext uri="{FF2B5EF4-FFF2-40B4-BE49-F238E27FC236}">
                  <a16:creationId xmlns:a16="http://schemas.microsoft.com/office/drawing/2014/main" id="{0972CDF5-AD53-4355-8D9F-D5E9AF3C9350}"/>
                </a:ext>
              </a:extLst>
            </p:cNvPr>
            <p:cNvSpPr/>
            <p:nvPr/>
          </p:nvSpPr>
          <p:spPr>
            <a:xfrm>
              <a:off x="5572043" y="4274773"/>
              <a:ext cx="2961297" cy="1543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人事異動</a:t>
              </a:r>
              <a:r>
                <a:rPr lang="ja-JP" altLang="en-US" sz="1600" b="1" dirty="0">
                  <a:solidFill>
                    <a:schemeClr val="tx1"/>
                  </a:solidFill>
                  <a:latin typeface="BIZ UDPゴシック" panose="020B0400000000000000" pitchFamily="50" charset="-128"/>
                  <a:ea typeface="BIZ UDPゴシック" panose="020B0400000000000000" pitchFamily="50" charset="-128"/>
                </a:rPr>
                <a:t>・キャリア形成支援</a:t>
              </a:r>
              <a:endParaRPr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85" name="四角形: 角を丸くする 84">
              <a:extLst>
                <a:ext uri="{FF2B5EF4-FFF2-40B4-BE49-F238E27FC236}">
                  <a16:creationId xmlns:a16="http://schemas.microsoft.com/office/drawing/2014/main" id="{95A07E09-D01C-4BDD-9E65-31856B415723}"/>
                </a:ext>
              </a:extLst>
            </p:cNvPr>
            <p:cNvSpPr/>
            <p:nvPr/>
          </p:nvSpPr>
          <p:spPr>
            <a:xfrm>
              <a:off x="5328411" y="4486066"/>
              <a:ext cx="3538656" cy="954258"/>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grpSp>
        <p:nvGrpSpPr>
          <p:cNvPr id="79" name="グループ化 78">
            <a:extLst>
              <a:ext uri="{FF2B5EF4-FFF2-40B4-BE49-F238E27FC236}">
                <a16:creationId xmlns:a16="http://schemas.microsoft.com/office/drawing/2014/main" id="{7A60D069-2754-404B-A8B2-DB9692668135}"/>
              </a:ext>
            </a:extLst>
          </p:cNvPr>
          <p:cNvGrpSpPr/>
          <p:nvPr/>
        </p:nvGrpSpPr>
        <p:grpSpPr>
          <a:xfrm>
            <a:off x="6727085" y="5828090"/>
            <a:ext cx="3863523" cy="894267"/>
            <a:chOff x="5314522" y="5793257"/>
            <a:chExt cx="3556915" cy="828364"/>
          </a:xfrm>
        </p:grpSpPr>
        <p:sp>
          <p:nvSpPr>
            <p:cNvPr id="80" name="四角形: 角を丸くする 79">
              <a:extLst>
                <a:ext uri="{FF2B5EF4-FFF2-40B4-BE49-F238E27FC236}">
                  <a16:creationId xmlns:a16="http://schemas.microsoft.com/office/drawing/2014/main" id="{A19C6929-D6D2-4EDC-A1A5-7CD694F7EBD2}"/>
                </a:ext>
              </a:extLst>
            </p:cNvPr>
            <p:cNvSpPr/>
            <p:nvPr/>
          </p:nvSpPr>
          <p:spPr>
            <a:xfrm>
              <a:off x="5314522" y="5807240"/>
              <a:ext cx="3556915" cy="814381"/>
            </a:xfrm>
            <a:prstGeom prst="roundRect">
              <a:avLst>
                <a:gd name="adj" fmla="val 6029"/>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sp>
          <p:nvSpPr>
            <p:cNvPr id="81" name="正方形/長方形 80">
              <a:extLst>
                <a:ext uri="{FF2B5EF4-FFF2-40B4-BE49-F238E27FC236}">
                  <a16:creationId xmlns:a16="http://schemas.microsoft.com/office/drawing/2014/main" id="{F4ABE4F2-BD5A-443F-ABF3-35EECDFA3DB8}"/>
                </a:ext>
              </a:extLst>
            </p:cNvPr>
            <p:cNvSpPr/>
            <p:nvPr/>
          </p:nvSpPr>
          <p:spPr>
            <a:xfrm>
              <a:off x="5616876" y="5793257"/>
              <a:ext cx="3011110" cy="289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人事評価</a:t>
              </a:r>
            </a:p>
          </p:txBody>
        </p:sp>
        <p:sp>
          <p:nvSpPr>
            <p:cNvPr id="82" name="四角形: 角を丸くする 81">
              <a:extLst>
                <a:ext uri="{FF2B5EF4-FFF2-40B4-BE49-F238E27FC236}">
                  <a16:creationId xmlns:a16="http://schemas.microsoft.com/office/drawing/2014/main" id="{ECA02E9B-8BA6-48F0-B5BA-0A4FAA37767D}"/>
                </a:ext>
              </a:extLst>
            </p:cNvPr>
            <p:cNvSpPr/>
            <p:nvPr/>
          </p:nvSpPr>
          <p:spPr>
            <a:xfrm>
              <a:off x="5395054" y="6062041"/>
              <a:ext cx="3417375" cy="484190"/>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sp>
        <p:nvSpPr>
          <p:cNvPr id="73" name="四角形: 角を丸くする 72">
            <a:extLst>
              <a:ext uri="{FF2B5EF4-FFF2-40B4-BE49-F238E27FC236}">
                <a16:creationId xmlns:a16="http://schemas.microsoft.com/office/drawing/2014/main" id="{97B56B3C-04D5-4956-801E-625ECE5C088D}"/>
              </a:ext>
            </a:extLst>
          </p:cNvPr>
          <p:cNvSpPr/>
          <p:nvPr/>
        </p:nvSpPr>
        <p:spPr>
          <a:xfrm>
            <a:off x="6919979" y="6225668"/>
            <a:ext cx="3467532" cy="281658"/>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評価要素等の点検・見直し</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1" name="四角形: 角を丸くする 70">
            <a:extLst>
              <a:ext uri="{FF2B5EF4-FFF2-40B4-BE49-F238E27FC236}">
                <a16:creationId xmlns:a16="http://schemas.microsoft.com/office/drawing/2014/main" id="{84CA104C-8FD6-4033-B12D-E10181C448B5}"/>
              </a:ext>
            </a:extLst>
          </p:cNvPr>
          <p:cNvSpPr/>
          <p:nvPr/>
        </p:nvSpPr>
        <p:spPr>
          <a:xfrm>
            <a:off x="6881901" y="4365540"/>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異動年限等の見直し</a:t>
            </a:r>
          </a:p>
        </p:txBody>
      </p:sp>
      <p:sp>
        <p:nvSpPr>
          <p:cNvPr id="68" name="四角形: 角を丸くする 67">
            <a:extLst>
              <a:ext uri="{FF2B5EF4-FFF2-40B4-BE49-F238E27FC236}">
                <a16:creationId xmlns:a16="http://schemas.microsoft.com/office/drawing/2014/main" id="{C6F753AF-0572-4780-AEF9-83D994C8007A}"/>
              </a:ext>
            </a:extLst>
          </p:cNvPr>
          <p:cNvSpPr/>
          <p:nvPr/>
        </p:nvSpPr>
        <p:spPr>
          <a:xfrm>
            <a:off x="335778" y="3956398"/>
            <a:ext cx="3888000" cy="246769"/>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スキルマップに基づく体系的な研修</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E72E97C4-25E7-45AD-9382-D567AB951C2C}"/>
              </a:ext>
            </a:extLst>
          </p:cNvPr>
          <p:cNvSpPr/>
          <p:nvPr/>
        </p:nvSpPr>
        <p:spPr>
          <a:xfrm>
            <a:off x="6881901" y="4673404"/>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職務分野エントリー制度の充実</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F5D1611F-37F9-491B-A3CC-96FEF39465F6}"/>
              </a:ext>
            </a:extLst>
          </p:cNvPr>
          <p:cNvGrpSpPr/>
          <p:nvPr/>
        </p:nvGrpSpPr>
        <p:grpSpPr>
          <a:xfrm>
            <a:off x="6681485" y="1632195"/>
            <a:ext cx="3890989" cy="1008553"/>
            <a:chOff x="5272022" y="2696391"/>
            <a:chExt cx="3650282" cy="606958"/>
          </a:xfrm>
        </p:grpSpPr>
        <p:sp>
          <p:nvSpPr>
            <p:cNvPr id="57" name="四角形: 角を丸くする 56">
              <a:extLst>
                <a:ext uri="{FF2B5EF4-FFF2-40B4-BE49-F238E27FC236}">
                  <a16:creationId xmlns:a16="http://schemas.microsoft.com/office/drawing/2014/main" id="{A66C3943-48E3-4A06-B63D-F13ECA8FEB79}"/>
                </a:ext>
              </a:extLst>
            </p:cNvPr>
            <p:cNvSpPr/>
            <p:nvPr/>
          </p:nvSpPr>
          <p:spPr>
            <a:xfrm>
              <a:off x="5272022" y="2707115"/>
              <a:ext cx="3650282" cy="596234"/>
            </a:xfrm>
            <a:prstGeom prst="roundRect">
              <a:avLst>
                <a:gd name="adj" fmla="val 8750"/>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58" name="正方形/長方形 57">
              <a:extLst>
                <a:ext uri="{FF2B5EF4-FFF2-40B4-BE49-F238E27FC236}">
                  <a16:creationId xmlns:a16="http://schemas.microsoft.com/office/drawing/2014/main" id="{12380B08-8250-4D5B-B0CE-2C5C3EF83B88}"/>
                </a:ext>
              </a:extLst>
            </p:cNvPr>
            <p:cNvSpPr/>
            <p:nvPr/>
          </p:nvSpPr>
          <p:spPr>
            <a:xfrm>
              <a:off x="5532792" y="2696391"/>
              <a:ext cx="3142758" cy="173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採　　　用</a:t>
              </a:r>
            </a:p>
          </p:txBody>
        </p:sp>
        <p:sp>
          <p:nvSpPr>
            <p:cNvPr id="59" name="四角形: 角を丸くする 58">
              <a:extLst>
                <a:ext uri="{FF2B5EF4-FFF2-40B4-BE49-F238E27FC236}">
                  <a16:creationId xmlns:a16="http://schemas.microsoft.com/office/drawing/2014/main" id="{6CB3F513-4C7E-4910-909D-53362E4AFAD0}"/>
                </a:ext>
              </a:extLst>
            </p:cNvPr>
            <p:cNvSpPr/>
            <p:nvPr/>
          </p:nvSpPr>
          <p:spPr>
            <a:xfrm>
              <a:off x="5346655" y="2857406"/>
              <a:ext cx="3515034" cy="417153"/>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sp>
        <p:nvSpPr>
          <p:cNvPr id="53" name="四角形: 角を丸くする 52">
            <a:extLst>
              <a:ext uri="{FF2B5EF4-FFF2-40B4-BE49-F238E27FC236}">
                <a16:creationId xmlns:a16="http://schemas.microsoft.com/office/drawing/2014/main" id="{494B5C35-E26B-4867-AF2D-2AD67050AD47}"/>
              </a:ext>
            </a:extLst>
          </p:cNvPr>
          <p:cNvSpPr/>
          <p:nvPr/>
        </p:nvSpPr>
        <p:spPr>
          <a:xfrm>
            <a:off x="5541535" y="7086228"/>
            <a:ext cx="1548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BIZ UDPゴシック" panose="020B0400000000000000" pitchFamily="50" charset="-128"/>
                <a:ea typeface="BIZ UDPゴシック" panose="020B0400000000000000" pitchFamily="50" charset="-128"/>
              </a:rPr>
              <a:t>業務効率化の推進</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sp>
        <p:nvSpPr>
          <p:cNvPr id="104" name="四角形: 角を丸くする 103">
            <a:extLst>
              <a:ext uri="{FF2B5EF4-FFF2-40B4-BE49-F238E27FC236}">
                <a16:creationId xmlns:a16="http://schemas.microsoft.com/office/drawing/2014/main" id="{EC19F906-42B5-437E-AED4-201E5EDA9C8A}"/>
              </a:ext>
            </a:extLst>
          </p:cNvPr>
          <p:cNvSpPr/>
          <p:nvPr/>
        </p:nvSpPr>
        <p:spPr>
          <a:xfrm>
            <a:off x="334078" y="5530977"/>
            <a:ext cx="3888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民間企業や大学等と連携した庁外での研修の実施</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105" name="グループ化 104">
            <a:extLst>
              <a:ext uri="{FF2B5EF4-FFF2-40B4-BE49-F238E27FC236}">
                <a16:creationId xmlns:a16="http://schemas.microsoft.com/office/drawing/2014/main" id="{EB9B7CA4-01D7-40BB-95E6-2FEAC670E546}"/>
              </a:ext>
            </a:extLst>
          </p:cNvPr>
          <p:cNvGrpSpPr/>
          <p:nvPr/>
        </p:nvGrpSpPr>
        <p:grpSpPr>
          <a:xfrm>
            <a:off x="6681486" y="2680112"/>
            <a:ext cx="3890988" cy="1225271"/>
            <a:chOff x="5272022" y="2407636"/>
            <a:chExt cx="3650282" cy="782371"/>
          </a:xfrm>
        </p:grpSpPr>
        <p:sp>
          <p:nvSpPr>
            <p:cNvPr id="106" name="四角形: 角を丸くする 105">
              <a:extLst>
                <a:ext uri="{FF2B5EF4-FFF2-40B4-BE49-F238E27FC236}">
                  <a16:creationId xmlns:a16="http://schemas.microsoft.com/office/drawing/2014/main" id="{8EEE66AC-FE01-4D71-B6FD-5A12D1CE2F58}"/>
                </a:ext>
              </a:extLst>
            </p:cNvPr>
            <p:cNvSpPr/>
            <p:nvPr/>
          </p:nvSpPr>
          <p:spPr>
            <a:xfrm>
              <a:off x="5272022" y="2407636"/>
              <a:ext cx="3650282" cy="782371"/>
            </a:xfrm>
            <a:prstGeom prst="roundRect">
              <a:avLst>
                <a:gd name="adj" fmla="val 8750"/>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107" name="正方形/長方形 106">
              <a:extLst>
                <a:ext uri="{FF2B5EF4-FFF2-40B4-BE49-F238E27FC236}">
                  <a16:creationId xmlns:a16="http://schemas.microsoft.com/office/drawing/2014/main" id="{85729E05-1101-469C-82EE-D051F115D063}"/>
                </a:ext>
              </a:extLst>
            </p:cNvPr>
            <p:cNvSpPr/>
            <p:nvPr/>
          </p:nvSpPr>
          <p:spPr>
            <a:xfrm>
              <a:off x="5532792" y="2412299"/>
              <a:ext cx="3142758" cy="1571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任　　　用</a:t>
              </a:r>
            </a:p>
          </p:txBody>
        </p:sp>
        <p:sp>
          <p:nvSpPr>
            <p:cNvPr id="108" name="四角形: 角を丸くする 107">
              <a:extLst>
                <a:ext uri="{FF2B5EF4-FFF2-40B4-BE49-F238E27FC236}">
                  <a16:creationId xmlns:a16="http://schemas.microsoft.com/office/drawing/2014/main" id="{4090D886-0D15-4D41-8BFA-AFA491D8C4F1}"/>
                </a:ext>
              </a:extLst>
            </p:cNvPr>
            <p:cNvSpPr/>
            <p:nvPr/>
          </p:nvSpPr>
          <p:spPr>
            <a:xfrm>
              <a:off x="5339645" y="2578152"/>
              <a:ext cx="3515034" cy="563888"/>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sp>
        <p:nvSpPr>
          <p:cNvPr id="109" name="二等辺三角形 108">
            <a:extLst>
              <a:ext uri="{FF2B5EF4-FFF2-40B4-BE49-F238E27FC236}">
                <a16:creationId xmlns:a16="http://schemas.microsoft.com/office/drawing/2014/main" id="{A974DE0B-FD51-442C-8483-5EC7733FB06E}"/>
              </a:ext>
            </a:extLst>
          </p:cNvPr>
          <p:cNvSpPr/>
          <p:nvPr/>
        </p:nvSpPr>
        <p:spPr>
          <a:xfrm>
            <a:off x="7119802" y="6842874"/>
            <a:ext cx="956667" cy="101361"/>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sp>
        <p:nvSpPr>
          <p:cNvPr id="110" name="二等辺三角形 109">
            <a:extLst>
              <a:ext uri="{FF2B5EF4-FFF2-40B4-BE49-F238E27FC236}">
                <a16:creationId xmlns:a16="http://schemas.microsoft.com/office/drawing/2014/main" id="{91A89855-8FFF-438D-919E-B26E79405ABE}"/>
              </a:ext>
            </a:extLst>
          </p:cNvPr>
          <p:cNvSpPr/>
          <p:nvPr/>
        </p:nvSpPr>
        <p:spPr>
          <a:xfrm>
            <a:off x="8253537" y="6839463"/>
            <a:ext cx="956667" cy="101361"/>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grpSp>
        <p:nvGrpSpPr>
          <p:cNvPr id="16" name="グループ化 15">
            <a:extLst>
              <a:ext uri="{FF2B5EF4-FFF2-40B4-BE49-F238E27FC236}">
                <a16:creationId xmlns:a16="http://schemas.microsoft.com/office/drawing/2014/main" id="{22FC82B9-92E3-4250-83A6-8AFC45D3E353}"/>
              </a:ext>
            </a:extLst>
          </p:cNvPr>
          <p:cNvGrpSpPr/>
          <p:nvPr/>
        </p:nvGrpSpPr>
        <p:grpSpPr>
          <a:xfrm>
            <a:off x="4851313" y="2259191"/>
            <a:ext cx="1464222" cy="3859067"/>
            <a:chOff x="4870318" y="2828746"/>
            <a:chExt cx="1464222" cy="4079215"/>
          </a:xfrm>
          <a:noFill/>
        </p:grpSpPr>
        <p:sp>
          <p:nvSpPr>
            <p:cNvPr id="14" name="四角形: 角を丸くする 13">
              <a:extLst>
                <a:ext uri="{FF2B5EF4-FFF2-40B4-BE49-F238E27FC236}">
                  <a16:creationId xmlns:a16="http://schemas.microsoft.com/office/drawing/2014/main" id="{13531B2A-66C9-47AF-AFAE-CDD3989A8E11}"/>
                </a:ext>
              </a:extLst>
            </p:cNvPr>
            <p:cNvSpPr/>
            <p:nvPr/>
          </p:nvSpPr>
          <p:spPr>
            <a:xfrm>
              <a:off x="4870318" y="2828746"/>
              <a:ext cx="1455971" cy="4079215"/>
            </a:xfrm>
            <a:prstGeom prst="roundRect">
              <a:avLst>
                <a:gd name="adj" fmla="val 7863"/>
              </a:avLst>
            </a:prstGeom>
            <a:grpFill/>
            <a:ln w="57150">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19C47EDC-47D2-4408-8926-951B0B5AAD4D}"/>
                </a:ext>
              </a:extLst>
            </p:cNvPr>
            <p:cNvSpPr txBox="1"/>
            <p:nvPr/>
          </p:nvSpPr>
          <p:spPr>
            <a:xfrm>
              <a:off x="4890180" y="4631184"/>
              <a:ext cx="1444360" cy="488002"/>
            </a:xfrm>
            <a:prstGeom prst="rect">
              <a:avLst/>
            </a:prstGeom>
            <a:grpFill/>
            <a:ln>
              <a:no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人材育成</a:t>
              </a:r>
            </a:p>
          </p:txBody>
        </p:sp>
      </p:grpSp>
      <p:sp>
        <p:nvSpPr>
          <p:cNvPr id="112" name="四角形: 角を丸くする 111">
            <a:extLst>
              <a:ext uri="{FF2B5EF4-FFF2-40B4-BE49-F238E27FC236}">
                <a16:creationId xmlns:a16="http://schemas.microsoft.com/office/drawing/2014/main" id="{AB86B845-18CE-4CAC-922C-2ECEB4F822DC}"/>
              </a:ext>
            </a:extLst>
          </p:cNvPr>
          <p:cNvSpPr/>
          <p:nvPr/>
        </p:nvSpPr>
        <p:spPr>
          <a:xfrm>
            <a:off x="335778" y="4269000"/>
            <a:ext cx="3888000" cy="2520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050" b="1" dirty="0">
                <a:solidFill>
                  <a:schemeClr val="tx1"/>
                </a:solidFill>
                <a:latin typeface="BIZ UDPゴシック" panose="020B0400000000000000" pitchFamily="50" charset="-128"/>
                <a:ea typeface="BIZ UDPゴシック" panose="020B0400000000000000" pitchFamily="50" charset="-128"/>
              </a:rPr>
              <a:t>新採職員を対象とした基礎的な職務遂行能力の集中トレーニング</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1" name="四角形: 角を丸くする 120">
            <a:extLst>
              <a:ext uri="{FF2B5EF4-FFF2-40B4-BE49-F238E27FC236}">
                <a16:creationId xmlns:a16="http://schemas.microsoft.com/office/drawing/2014/main" id="{7692505B-0CBA-4566-B4FC-D9DBD8C45F44}"/>
              </a:ext>
            </a:extLst>
          </p:cNvPr>
          <p:cNvSpPr/>
          <p:nvPr/>
        </p:nvSpPr>
        <p:spPr>
          <a:xfrm>
            <a:off x="335778" y="4591445"/>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マネジメントスキル向上に向けた研修の充実・強化（仮）</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2" name="四角形: 角を丸くする 121">
            <a:extLst>
              <a:ext uri="{FF2B5EF4-FFF2-40B4-BE49-F238E27FC236}">
                <a16:creationId xmlns:a16="http://schemas.microsoft.com/office/drawing/2014/main" id="{01C932A6-BEFC-4B30-8C36-3B0417A75A55}"/>
              </a:ext>
            </a:extLst>
          </p:cNvPr>
          <p:cNvSpPr/>
          <p:nvPr/>
        </p:nvSpPr>
        <p:spPr>
          <a:xfrm>
            <a:off x="334078" y="5221230"/>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受講内容の確実な定着・効果的な研修運営</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4" name="四角形: 角を丸くする 123">
            <a:extLst>
              <a:ext uri="{FF2B5EF4-FFF2-40B4-BE49-F238E27FC236}">
                <a16:creationId xmlns:a16="http://schemas.microsoft.com/office/drawing/2014/main" id="{7CA0BC26-AE4F-4311-833F-78B4AF7A86A4}"/>
              </a:ext>
            </a:extLst>
          </p:cNvPr>
          <p:cNvSpPr/>
          <p:nvPr/>
        </p:nvSpPr>
        <p:spPr>
          <a:xfrm>
            <a:off x="334078" y="2455800"/>
            <a:ext cx="3888000" cy="2520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新任主査級・課長補佐級向けのオンボーディングキット作成</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5" name="四角形: 角を丸くする 124">
            <a:extLst>
              <a:ext uri="{FF2B5EF4-FFF2-40B4-BE49-F238E27FC236}">
                <a16:creationId xmlns:a16="http://schemas.microsoft.com/office/drawing/2014/main" id="{9A77D283-7761-43C7-BEE8-64391163247F}"/>
              </a:ext>
            </a:extLst>
          </p:cNvPr>
          <p:cNvSpPr/>
          <p:nvPr/>
        </p:nvSpPr>
        <p:spPr>
          <a:xfrm>
            <a:off x="346958" y="2751953"/>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根拠規程等を調べやすい環境整備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6" name="四角形: 角を丸くする 125">
            <a:extLst>
              <a:ext uri="{FF2B5EF4-FFF2-40B4-BE49-F238E27FC236}">
                <a16:creationId xmlns:a16="http://schemas.microsoft.com/office/drawing/2014/main" id="{07F926F5-C5D1-43FF-9E24-83E7D89DC3B6}"/>
              </a:ext>
            </a:extLst>
          </p:cNvPr>
          <p:cNvSpPr/>
          <p:nvPr/>
        </p:nvSpPr>
        <p:spPr>
          <a:xfrm>
            <a:off x="346958" y="3053860"/>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先輩職員の経験談などから学ぶ「仕事への取組姿勢」</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7" name="四角形: 角を丸くする 126">
            <a:extLst>
              <a:ext uri="{FF2B5EF4-FFF2-40B4-BE49-F238E27FC236}">
                <a16:creationId xmlns:a16="http://schemas.microsoft.com/office/drawing/2014/main" id="{F0A89465-1138-4678-83B2-A1FC10E48416}"/>
              </a:ext>
            </a:extLst>
          </p:cNvPr>
          <p:cNvSpPr/>
          <p:nvPr/>
        </p:nvSpPr>
        <p:spPr>
          <a:xfrm>
            <a:off x="335778" y="6395494"/>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自主学習機会の拡充</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9" name="四角形: 角を丸くする 128">
            <a:extLst>
              <a:ext uri="{FF2B5EF4-FFF2-40B4-BE49-F238E27FC236}">
                <a16:creationId xmlns:a16="http://schemas.microsoft.com/office/drawing/2014/main" id="{638FFF58-BF0F-44F1-95B2-4DF7A56F7E41}"/>
              </a:ext>
            </a:extLst>
          </p:cNvPr>
          <p:cNvSpPr/>
          <p:nvPr/>
        </p:nvSpPr>
        <p:spPr>
          <a:xfrm>
            <a:off x="6908836" y="5292490"/>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府の職場を離れている職員へのフォロー体制の構築</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8" name="スライド番号プレースホルダー 2">
            <a:extLst>
              <a:ext uri="{FF2B5EF4-FFF2-40B4-BE49-F238E27FC236}">
                <a16:creationId xmlns:a16="http://schemas.microsoft.com/office/drawing/2014/main" id="{D0EE61FB-CD6D-4917-B9E4-B0EE548F3FEE}"/>
              </a:ext>
            </a:extLst>
          </p:cNvPr>
          <p:cNvSpPr>
            <a:spLocks noGrp="1"/>
          </p:cNvSpPr>
          <p:nvPr>
            <p:ph type="sldNum" sz="quarter" idx="12"/>
          </p:nvPr>
        </p:nvSpPr>
        <p:spPr>
          <a:xfrm>
            <a:off x="10264535" y="7303628"/>
            <a:ext cx="475961" cy="321891"/>
          </a:xfrm>
        </p:spPr>
        <p:txBody>
          <a:bodyPr/>
          <a:lstStyle/>
          <a:p>
            <a:r>
              <a:rPr kumimoji="1" lang="en-US" altLang="ja-JP" sz="1100" b="1" dirty="0">
                <a:latin typeface="BIZ UDPゴシック" panose="020B0400000000000000" pitchFamily="50" charset="-128"/>
                <a:ea typeface="BIZ UDPゴシック" panose="020B0400000000000000" pitchFamily="50" charset="-128"/>
              </a:rPr>
              <a:t>19</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87" name="四角形: 角を丸くする 86">
            <a:extLst>
              <a:ext uri="{FF2B5EF4-FFF2-40B4-BE49-F238E27FC236}">
                <a16:creationId xmlns:a16="http://schemas.microsoft.com/office/drawing/2014/main" id="{C56C3CAB-46E2-4CEF-8636-ACD35978F763}"/>
              </a:ext>
            </a:extLst>
          </p:cNvPr>
          <p:cNvSpPr/>
          <p:nvPr/>
        </p:nvSpPr>
        <p:spPr>
          <a:xfrm>
            <a:off x="6832020" y="2275134"/>
            <a:ext cx="3600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民間企業等の外部人材の積極活用</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95" name="四角形: 角を丸くする 94">
            <a:extLst>
              <a:ext uri="{FF2B5EF4-FFF2-40B4-BE49-F238E27FC236}">
                <a16:creationId xmlns:a16="http://schemas.microsoft.com/office/drawing/2014/main" id="{2315EC1D-0312-4BDC-9028-CB3BB2BFA71E}"/>
              </a:ext>
            </a:extLst>
          </p:cNvPr>
          <p:cNvSpPr/>
          <p:nvPr/>
        </p:nvSpPr>
        <p:spPr>
          <a:xfrm>
            <a:off x="6900290" y="4981267"/>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highlight>
                  <a:srgbClr val="FFFFCC"/>
                </a:highlight>
                <a:latin typeface="BIZ UDPゴシック" panose="020B0400000000000000" pitchFamily="50" charset="-128"/>
                <a:ea typeface="BIZ UDPゴシック" panose="020B0400000000000000" pitchFamily="50" charset="-128"/>
              </a:rPr>
              <a:t>「</a:t>
            </a:r>
            <a:r>
              <a:rPr kumimoji="1" lang="en-US" altLang="ja-JP" sz="1100" b="1" dirty="0">
                <a:solidFill>
                  <a:schemeClr val="tx1"/>
                </a:solidFill>
                <a:highlight>
                  <a:srgbClr val="FFFFCC"/>
                </a:highlight>
                <a:latin typeface="BIZ UDPゴシック" panose="020B0400000000000000" pitchFamily="50" charset="-128"/>
                <a:ea typeface="BIZ UDPゴシック" panose="020B0400000000000000" pitchFamily="50" charset="-128"/>
              </a:rPr>
              <a:t>HR</a:t>
            </a:r>
            <a:r>
              <a:rPr kumimoji="1" lang="ja-JP" altLang="en-US" sz="1100" b="1" dirty="0">
                <a:solidFill>
                  <a:schemeClr val="tx1"/>
                </a:solidFill>
                <a:highlight>
                  <a:srgbClr val="FFFFCC"/>
                </a:highlight>
                <a:latin typeface="BIZ UDPゴシック" panose="020B0400000000000000" pitchFamily="50" charset="-128"/>
                <a:ea typeface="BIZ UDPゴシック" panose="020B0400000000000000" pitchFamily="50" charset="-128"/>
              </a:rPr>
              <a:t>テクノロジー」 の活用の検討</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17FD5551-D14B-440B-9164-9705E4E7D156}"/>
              </a:ext>
            </a:extLst>
          </p:cNvPr>
          <p:cNvSpPr/>
          <p:nvPr/>
        </p:nvSpPr>
        <p:spPr>
          <a:xfrm>
            <a:off x="334078" y="4895836"/>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業務効率化を実行できる人材の育成</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128" name="四角形: 角を丸くする 127">
            <a:extLst>
              <a:ext uri="{FF2B5EF4-FFF2-40B4-BE49-F238E27FC236}">
                <a16:creationId xmlns:a16="http://schemas.microsoft.com/office/drawing/2014/main" id="{873AC4A2-59B1-4631-AC54-7AB35B02C1C0}"/>
              </a:ext>
            </a:extLst>
          </p:cNvPr>
          <p:cNvSpPr/>
          <p:nvPr/>
        </p:nvSpPr>
        <p:spPr>
          <a:xfrm>
            <a:off x="7142836" y="7076127"/>
            <a:ext cx="1548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BIZ UDPゴシック" panose="020B0400000000000000" pitchFamily="50" charset="-128"/>
                <a:ea typeface="BIZ UDPゴシック" panose="020B0400000000000000" pitchFamily="50" charset="-128"/>
              </a:rPr>
              <a:t>OJT</a:t>
            </a:r>
            <a:r>
              <a:rPr lang="ja-JP" altLang="en-US" sz="1050" b="1" dirty="0">
                <a:solidFill>
                  <a:schemeClr val="tx1"/>
                </a:solidFill>
                <a:latin typeface="BIZ UDPゴシック" panose="020B0400000000000000" pitchFamily="50" charset="-128"/>
                <a:ea typeface="BIZ UDPゴシック" panose="020B0400000000000000" pitchFamily="50" charset="-128"/>
              </a:rPr>
              <a:t>の負担軽減</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32FC16A-B38A-4B3D-8794-98A6D49A1476}"/>
              </a:ext>
            </a:extLst>
          </p:cNvPr>
          <p:cNvGrpSpPr/>
          <p:nvPr/>
        </p:nvGrpSpPr>
        <p:grpSpPr>
          <a:xfrm>
            <a:off x="6849236" y="3007679"/>
            <a:ext cx="3533767" cy="735380"/>
            <a:chOff x="6844198" y="2753319"/>
            <a:chExt cx="3533767" cy="735380"/>
          </a:xfrm>
        </p:grpSpPr>
        <p:sp>
          <p:nvSpPr>
            <p:cNvPr id="54" name="四角形: 角を丸くする 53">
              <a:extLst>
                <a:ext uri="{FF2B5EF4-FFF2-40B4-BE49-F238E27FC236}">
                  <a16:creationId xmlns:a16="http://schemas.microsoft.com/office/drawing/2014/main" id="{E8CADC53-95B9-400C-BD55-6D8F99D59FCB}"/>
                </a:ext>
              </a:extLst>
            </p:cNvPr>
            <p:cNvSpPr/>
            <p:nvPr/>
          </p:nvSpPr>
          <p:spPr>
            <a:xfrm>
              <a:off x="6844198" y="2753319"/>
              <a:ext cx="3533767" cy="735380"/>
            </a:xfrm>
            <a:prstGeom prst="roundRect">
              <a:avLst>
                <a:gd name="adj" fmla="val 7855"/>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ja-JP" altLang="en-US" sz="1100" b="1" dirty="0">
                  <a:solidFill>
                    <a:schemeClr val="tx1"/>
                  </a:solidFill>
                  <a:latin typeface="BIZ UDPゴシック" panose="020B0400000000000000" pitchFamily="50" charset="-128"/>
                  <a:ea typeface="BIZ UDPゴシック" panose="020B0400000000000000" pitchFamily="50" charset="-128"/>
                </a:rPr>
                <a:t>任用を通じた人材育成のあり方検討</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nSpc>
                  <a:spcPts val="1100"/>
                </a:lnSpc>
                <a:spcBef>
                  <a:spcPts val="300"/>
                </a:spcBef>
              </a:pPr>
              <a:r>
                <a:rPr lang="ja-JP" altLang="en-US" sz="1050" dirty="0">
                  <a:solidFill>
                    <a:schemeClr val="tx1"/>
                  </a:solidFill>
                  <a:latin typeface="BIZ UDPゴシック" panose="020B0400000000000000" pitchFamily="50" charset="-128"/>
                  <a:ea typeface="BIZ UDPゴシック" panose="020B0400000000000000" pitchFamily="50" charset="-128"/>
                </a:rPr>
                <a:t>　　 　・昇任に必要な在級年数の見直し</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lang="ja-JP" altLang="en-US" sz="1050" dirty="0">
                  <a:solidFill>
                    <a:schemeClr val="tx1"/>
                  </a:solidFill>
                  <a:latin typeface="BIZ UDPゴシック" panose="020B0400000000000000" pitchFamily="50" charset="-128"/>
                  <a:ea typeface="BIZ UDPゴシック" panose="020B0400000000000000" pitchFamily="50" charset="-128"/>
                </a:rPr>
                <a:t>　　 　・昇任考査のあり方</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lang="ja-JP" altLang="en-US" sz="1050" dirty="0">
                  <a:solidFill>
                    <a:schemeClr val="tx1"/>
                  </a:solidFill>
                  <a:latin typeface="BIZ UDPゴシック" panose="020B0400000000000000" pitchFamily="50" charset="-128"/>
                  <a:ea typeface="BIZ UDPゴシック" panose="020B0400000000000000" pitchFamily="50" charset="-128"/>
                </a:rPr>
                <a:t>　　 　・能力・実績を重視した積極的な登用　等</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 name="大かっこ 1">
              <a:extLst>
                <a:ext uri="{FF2B5EF4-FFF2-40B4-BE49-F238E27FC236}">
                  <a16:creationId xmlns:a16="http://schemas.microsoft.com/office/drawing/2014/main" id="{F0D409C7-43BA-4A53-A6CE-350E6D25574C}"/>
                </a:ext>
              </a:extLst>
            </p:cNvPr>
            <p:cNvSpPr/>
            <p:nvPr/>
          </p:nvSpPr>
          <p:spPr>
            <a:xfrm>
              <a:off x="7055502" y="2996892"/>
              <a:ext cx="3075087" cy="436833"/>
            </a:xfrm>
            <a:prstGeom prst="bracketPair">
              <a:avLst>
                <a:gd name="adj" fmla="val 141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6" name="四角形: 角を丸くする 85">
            <a:extLst>
              <a:ext uri="{FF2B5EF4-FFF2-40B4-BE49-F238E27FC236}">
                <a16:creationId xmlns:a16="http://schemas.microsoft.com/office/drawing/2014/main" id="{F18F6B6B-0461-4923-9457-A3828E559D49}"/>
              </a:ext>
            </a:extLst>
          </p:cNvPr>
          <p:cNvSpPr/>
          <p:nvPr/>
        </p:nvSpPr>
        <p:spPr>
          <a:xfrm>
            <a:off x="163871" y="1106112"/>
            <a:ext cx="10376777" cy="288719"/>
          </a:xfrm>
          <a:prstGeom prst="roundRect">
            <a:avLst>
              <a:gd name="adj" fmla="val 50000"/>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54000" b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「各職に期待する役割」　・　「職階等に応じて必要な能力・スキル」</a:t>
            </a:r>
          </a:p>
        </p:txBody>
      </p:sp>
      <p:sp>
        <p:nvSpPr>
          <p:cNvPr id="89" name="矢印: 下 88">
            <a:extLst>
              <a:ext uri="{FF2B5EF4-FFF2-40B4-BE49-F238E27FC236}">
                <a16:creationId xmlns:a16="http://schemas.microsoft.com/office/drawing/2014/main" id="{FE2E1227-5E14-4728-BC71-4E047BFB1B64}"/>
              </a:ext>
            </a:extLst>
          </p:cNvPr>
          <p:cNvSpPr/>
          <p:nvPr/>
        </p:nvSpPr>
        <p:spPr>
          <a:xfrm rot="16200000">
            <a:off x="3667650" y="4099624"/>
            <a:ext cx="1892449" cy="24010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矢印: 下 134">
            <a:extLst>
              <a:ext uri="{FF2B5EF4-FFF2-40B4-BE49-F238E27FC236}">
                <a16:creationId xmlns:a16="http://schemas.microsoft.com/office/drawing/2014/main" id="{624B0F64-320F-4730-B4AC-5D51C7A31979}"/>
              </a:ext>
            </a:extLst>
          </p:cNvPr>
          <p:cNvSpPr/>
          <p:nvPr/>
        </p:nvSpPr>
        <p:spPr>
          <a:xfrm rot="5400000">
            <a:off x="5577981" y="4082887"/>
            <a:ext cx="1892449" cy="24010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矢印: 下 136">
            <a:extLst>
              <a:ext uri="{FF2B5EF4-FFF2-40B4-BE49-F238E27FC236}">
                <a16:creationId xmlns:a16="http://schemas.microsoft.com/office/drawing/2014/main" id="{0DD7E4AB-184E-45F3-83BB-929155589F7D}"/>
              </a:ext>
            </a:extLst>
          </p:cNvPr>
          <p:cNvSpPr/>
          <p:nvPr/>
        </p:nvSpPr>
        <p:spPr>
          <a:xfrm rot="10800000">
            <a:off x="4633250" y="6589998"/>
            <a:ext cx="1892449" cy="34684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二等辺三角形 113">
            <a:extLst>
              <a:ext uri="{FF2B5EF4-FFF2-40B4-BE49-F238E27FC236}">
                <a16:creationId xmlns:a16="http://schemas.microsoft.com/office/drawing/2014/main" id="{9D997761-591B-4E2E-92C1-21D3F79DA3F7}"/>
              </a:ext>
            </a:extLst>
          </p:cNvPr>
          <p:cNvSpPr/>
          <p:nvPr/>
        </p:nvSpPr>
        <p:spPr>
          <a:xfrm rot="10800000">
            <a:off x="7123697" y="1471285"/>
            <a:ext cx="3011688" cy="119057"/>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sp>
        <p:nvSpPr>
          <p:cNvPr id="115" name="二等辺三角形 114">
            <a:extLst>
              <a:ext uri="{FF2B5EF4-FFF2-40B4-BE49-F238E27FC236}">
                <a16:creationId xmlns:a16="http://schemas.microsoft.com/office/drawing/2014/main" id="{F329FD08-AC73-4D08-9421-461F418B5021}"/>
              </a:ext>
            </a:extLst>
          </p:cNvPr>
          <p:cNvSpPr/>
          <p:nvPr/>
        </p:nvSpPr>
        <p:spPr>
          <a:xfrm rot="10800000">
            <a:off x="750997" y="1471286"/>
            <a:ext cx="3011688" cy="108737"/>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sp>
        <p:nvSpPr>
          <p:cNvPr id="116" name="正方形/長方形 115">
            <a:extLst>
              <a:ext uri="{FF2B5EF4-FFF2-40B4-BE49-F238E27FC236}">
                <a16:creationId xmlns:a16="http://schemas.microsoft.com/office/drawing/2014/main" id="{60B93BAF-8F96-4985-BD74-3348D2554488}"/>
              </a:ext>
            </a:extLst>
          </p:cNvPr>
          <p:cNvSpPr/>
          <p:nvPr/>
        </p:nvSpPr>
        <p:spPr>
          <a:xfrm rot="10800000" flipV="1">
            <a:off x="64573" y="409612"/>
            <a:ext cx="10476075" cy="55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人材育成の基盤となる環境を整えるとともに、研修など様々な手法により職員の着実な成長に向けた各種取組みを進めることで、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職員の学びへの意欲を高め、さらなる成長へとつなげていく人材育成の好循環を生み出していく。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6396040-5C72-41BA-B217-662596D4BA82}"/>
              </a:ext>
            </a:extLst>
          </p:cNvPr>
          <p:cNvSpPr txBox="1"/>
          <p:nvPr/>
        </p:nvSpPr>
        <p:spPr>
          <a:xfrm>
            <a:off x="820870" y="7020230"/>
            <a:ext cx="3856915" cy="338554"/>
          </a:xfrm>
          <a:prstGeom prst="rect">
            <a:avLst/>
          </a:prstGeom>
          <a:noFill/>
        </p:spPr>
        <p:txBody>
          <a:bodyPr wrap="square" rtlCol="0">
            <a:spAutoFit/>
          </a:bodyPr>
          <a:lstStyle/>
          <a:p>
            <a:pPr algn="dist"/>
            <a:r>
              <a:rPr kumimoji="1" lang="ja-JP" altLang="en-US" sz="1600" b="1" dirty="0">
                <a:latin typeface="BIZ UDPゴシック" panose="020B0400000000000000" pitchFamily="50" charset="-128"/>
                <a:ea typeface="BIZ UDPゴシック" panose="020B0400000000000000" pitchFamily="50" charset="-128"/>
              </a:rPr>
              <a:t>人材育成の基盤となる環境の確保</a:t>
            </a:r>
          </a:p>
        </p:txBody>
      </p:sp>
      <p:sp>
        <p:nvSpPr>
          <p:cNvPr id="117" name="四角形: 角を丸くする 116">
            <a:extLst>
              <a:ext uri="{FF2B5EF4-FFF2-40B4-BE49-F238E27FC236}">
                <a16:creationId xmlns:a16="http://schemas.microsoft.com/office/drawing/2014/main" id="{5B79E98C-89F1-4E50-9EE7-7B4E95AB8093}"/>
              </a:ext>
            </a:extLst>
          </p:cNvPr>
          <p:cNvSpPr/>
          <p:nvPr/>
        </p:nvSpPr>
        <p:spPr>
          <a:xfrm>
            <a:off x="6834450" y="1965101"/>
            <a:ext cx="3600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戦略的な人材獲得に向けた検討</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451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Ⅵ</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おわりに</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9E74BD07-7E54-4FF7-BEBA-A980E4ACA7AD}"/>
              </a:ext>
            </a:extLst>
          </p:cNvPr>
          <p:cNvSpPr/>
          <p:nvPr/>
        </p:nvSpPr>
        <p:spPr>
          <a:xfrm rot="10800000" flipV="1">
            <a:off x="161727" y="820306"/>
            <a:ext cx="10279114" cy="683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本戦略でとりまとめた具体的取組みの検討内容については、順次、具体化を図り、着実に進めていく。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また、各取組みの実施状況については、適宜、職員アンケート等により評価・検証を行い、必要に応じて見直しを行う。</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2">
            <a:extLst>
              <a:ext uri="{FF2B5EF4-FFF2-40B4-BE49-F238E27FC236}">
                <a16:creationId xmlns:a16="http://schemas.microsoft.com/office/drawing/2014/main" id="{EC6BD115-CA24-43A8-A349-AF274ED69540}"/>
              </a:ext>
            </a:extLst>
          </p:cNvPr>
          <p:cNvSpPr>
            <a:spLocks noGrp="1"/>
          </p:cNvSpPr>
          <p:nvPr>
            <p:ph type="sldNum" sz="quarter" idx="12"/>
          </p:nvPr>
        </p:nvSpPr>
        <p:spPr>
          <a:xfrm>
            <a:off x="10202860" y="7305062"/>
            <a:ext cx="475961" cy="237521"/>
          </a:xfrm>
        </p:spPr>
        <p:txBody>
          <a:bodyPr/>
          <a:lstStyle/>
          <a:p>
            <a:r>
              <a:rPr kumimoji="1" lang="en-US" altLang="ja-JP" b="1" dirty="0">
                <a:latin typeface="BIZ UDPゴシック" panose="020B0400000000000000" pitchFamily="50" charset="-128"/>
                <a:ea typeface="BIZ UDPゴシック" panose="020B0400000000000000" pitchFamily="50" charset="-128"/>
              </a:rPr>
              <a:t>20</a:t>
            </a:r>
            <a:endParaRPr kumimoji="1" lang="ja-JP" altLang="en-US"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C50C927-3DDE-4BA9-A569-5D7B7A58E848}"/>
              </a:ext>
            </a:extLst>
          </p:cNvPr>
          <p:cNvSpPr/>
          <p:nvPr/>
        </p:nvSpPr>
        <p:spPr>
          <a:xfrm rot="10800000" flipV="1">
            <a:off x="161727" y="1842539"/>
            <a:ext cx="10423300" cy="68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なお、本戦略については、社会経済情勢の変化や本府を取り巻く課題・求められる役割の変化等も踏まえるとともに、</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令和６年３月に策定した</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組織・人事給与制度の今後の方向性（案）</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との整合性も図りながら、適宜、取組内容の精査を行っていく。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2" name="表 4">
            <a:extLst>
              <a:ext uri="{FF2B5EF4-FFF2-40B4-BE49-F238E27FC236}">
                <a16:creationId xmlns:a16="http://schemas.microsoft.com/office/drawing/2014/main" id="{909842C3-9130-40C8-AB83-5E3695D3A32A}"/>
              </a:ext>
            </a:extLst>
          </p:cNvPr>
          <p:cNvGraphicFramePr>
            <a:graphicFrameLocks noGrp="1"/>
          </p:cNvGraphicFramePr>
          <p:nvPr/>
        </p:nvGraphicFramePr>
        <p:xfrm>
          <a:off x="609935" y="3375266"/>
          <a:ext cx="9239540" cy="2188046"/>
        </p:xfrm>
        <a:graphic>
          <a:graphicData uri="http://schemas.openxmlformats.org/drawingml/2006/table">
            <a:tbl>
              <a:tblPr firstRow="1" bandRow="1">
                <a:tableStyleId>{5C22544A-7EE6-4342-B048-85BDC9FD1C3A}</a:tableStyleId>
              </a:tblPr>
              <a:tblGrid>
                <a:gridCol w="1847908">
                  <a:extLst>
                    <a:ext uri="{9D8B030D-6E8A-4147-A177-3AD203B41FA5}">
                      <a16:colId xmlns:a16="http://schemas.microsoft.com/office/drawing/2014/main" val="630178007"/>
                    </a:ext>
                  </a:extLst>
                </a:gridCol>
                <a:gridCol w="1847908">
                  <a:extLst>
                    <a:ext uri="{9D8B030D-6E8A-4147-A177-3AD203B41FA5}">
                      <a16:colId xmlns:a16="http://schemas.microsoft.com/office/drawing/2014/main" val="2031068789"/>
                    </a:ext>
                  </a:extLst>
                </a:gridCol>
                <a:gridCol w="1847908">
                  <a:extLst>
                    <a:ext uri="{9D8B030D-6E8A-4147-A177-3AD203B41FA5}">
                      <a16:colId xmlns:a16="http://schemas.microsoft.com/office/drawing/2014/main" val="1725827443"/>
                    </a:ext>
                  </a:extLst>
                </a:gridCol>
                <a:gridCol w="1847908">
                  <a:extLst>
                    <a:ext uri="{9D8B030D-6E8A-4147-A177-3AD203B41FA5}">
                      <a16:colId xmlns:a16="http://schemas.microsoft.com/office/drawing/2014/main" val="1234661176"/>
                    </a:ext>
                  </a:extLst>
                </a:gridCol>
                <a:gridCol w="1847908">
                  <a:extLst>
                    <a:ext uri="{9D8B030D-6E8A-4147-A177-3AD203B41FA5}">
                      <a16:colId xmlns:a16="http://schemas.microsoft.com/office/drawing/2014/main" val="3720235349"/>
                    </a:ext>
                  </a:extLst>
                </a:gridCol>
              </a:tblGrid>
              <a:tr h="347020">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令和１０年度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令和１１年度～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85702630"/>
                  </a:ext>
                </a:extLst>
              </a:tr>
              <a:tr h="1841026">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1892400"/>
                  </a:ext>
                </a:extLst>
              </a:tr>
            </a:tbl>
          </a:graphicData>
        </a:graphic>
      </p:graphicFrame>
      <p:sp>
        <p:nvSpPr>
          <p:cNvPr id="5" name="四角形: 角を丸くする 4">
            <a:extLst>
              <a:ext uri="{FF2B5EF4-FFF2-40B4-BE49-F238E27FC236}">
                <a16:creationId xmlns:a16="http://schemas.microsoft.com/office/drawing/2014/main" id="{321FC59B-C71C-495B-B91E-A1DCDF283F15}"/>
              </a:ext>
            </a:extLst>
          </p:cNvPr>
          <p:cNvSpPr/>
          <p:nvPr/>
        </p:nvSpPr>
        <p:spPr>
          <a:xfrm>
            <a:off x="2098442" y="3802878"/>
            <a:ext cx="316194" cy="1666431"/>
          </a:xfrm>
          <a:prstGeom prst="roundRect">
            <a:avLst/>
          </a:prstGeom>
          <a:solidFill>
            <a:srgbClr val="005AD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300" b="1" dirty="0">
                <a:latin typeface="BIZ UDPゴシック" panose="020B0400000000000000" pitchFamily="50" charset="-128"/>
                <a:ea typeface="BIZ UDPゴシック" panose="020B0400000000000000" pitchFamily="50" charset="-128"/>
              </a:rPr>
              <a:t>本戦略</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案</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公表</a:t>
            </a:r>
          </a:p>
        </p:txBody>
      </p:sp>
      <p:sp>
        <p:nvSpPr>
          <p:cNvPr id="8" name="フローチャート: 他ページ結合子 7">
            <a:extLst>
              <a:ext uri="{FF2B5EF4-FFF2-40B4-BE49-F238E27FC236}">
                <a16:creationId xmlns:a16="http://schemas.microsoft.com/office/drawing/2014/main" id="{0D55AF0F-7A39-4126-80B6-79114B9A33A9}"/>
              </a:ext>
            </a:extLst>
          </p:cNvPr>
          <p:cNvSpPr/>
          <p:nvPr/>
        </p:nvSpPr>
        <p:spPr>
          <a:xfrm rot="16200000">
            <a:off x="5563652" y="1025833"/>
            <a:ext cx="1197861" cy="722761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826 h 10000"/>
              <a:gd name="connsiteX3" fmla="*/ 5000 w 10000"/>
              <a:gd name="connsiteY3" fmla="*/ 10000 h 10000"/>
              <a:gd name="connsiteX4" fmla="*/ 0 w 10000"/>
              <a:gd name="connsiteY4" fmla="*/ 8000 h 10000"/>
              <a:gd name="connsiteX5" fmla="*/ 0 w 10000"/>
              <a:gd name="connsiteY5" fmla="*/ 0 h 10000"/>
              <a:gd name="connsiteX0" fmla="*/ 25 w 10025"/>
              <a:gd name="connsiteY0" fmla="*/ 0 h 10000"/>
              <a:gd name="connsiteX1" fmla="*/ 10025 w 10025"/>
              <a:gd name="connsiteY1" fmla="*/ 0 h 10000"/>
              <a:gd name="connsiteX2" fmla="*/ 10025 w 10025"/>
              <a:gd name="connsiteY2" fmla="*/ 8826 h 10000"/>
              <a:gd name="connsiteX3" fmla="*/ 5025 w 10025"/>
              <a:gd name="connsiteY3" fmla="*/ 10000 h 10000"/>
              <a:gd name="connsiteX4" fmla="*/ 0 w 10025"/>
              <a:gd name="connsiteY4" fmla="*/ 8850 h 10000"/>
              <a:gd name="connsiteX5" fmla="*/ 25 w 10025"/>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5" h="10000">
                <a:moveTo>
                  <a:pt x="25" y="0"/>
                </a:moveTo>
                <a:lnTo>
                  <a:pt x="10025" y="0"/>
                </a:lnTo>
                <a:lnTo>
                  <a:pt x="10025" y="8826"/>
                </a:lnTo>
                <a:lnTo>
                  <a:pt x="5025" y="10000"/>
                </a:lnTo>
                <a:lnTo>
                  <a:pt x="0" y="8850"/>
                </a:lnTo>
                <a:cubicBezTo>
                  <a:pt x="8" y="5900"/>
                  <a:pt x="17" y="2950"/>
                  <a:pt x="25" y="0"/>
                </a:cubicBezTo>
                <a:close/>
              </a:path>
            </a:pathLst>
          </a:custGeom>
          <a:solidFill>
            <a:srgbClr val="CD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0E8189A-278A-4EB5-839E-CB4305BA5C84}"/>
              </a:ext>
            </a:extLst>
          </p:cNvPr>
          <p:cNvSpPr/>
          <p:nvPr/>
        </p:nvSpPr>
        <p:spPr>
          <a:xfrm>
            <a:off x="4913511" y="3802878"/>
            <a:ext cx="316194" cy="1666431"/>
          </a:xfrm>
          <a:prstGeom prst="roundRect">
            <a:avLst/>
          </a:prstGeom>
          <a:solidFill>
            <a:srgbClr val="005AD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300" b="1" dirty="0">
                <a:latin typeface="BIZ UDPゴシック" panose="020B0400000000000000" pitchFamily="50" charset="-128"/>
                <a:ea typeface="BIZ UDPゴシック" panose="020B0400000000000000" pitchFamily="50" charset="-128"/>
              </a:rPr>
              <a:t>方向性</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案</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見直し</a:t>
            </a:r>
          </a:p>
        </p:txBody>
      </p:sp>
      <p:sp>
        <p:nvSpPr>
          <p:cNvPr id="11" name="正方形/長方形 10">
            <a:extLst>
              <a:ext uri="{FF2B5EF4-FFF2-40B4-BE49-F238E27FC236}">
                <a16:creationId xmlns:a16="http://schemas.microsoft.com/office/drawing/2014/main" id="{952A0467-A207-4FB7-8273-27A3770A082A}"/>
              </a:ext>
            </a:extLst>
          </p:cNvPr>
          <p:cNvSpPr/>
          <p:nvPr/>
        </p:nvSpPr>
        <p:spPr>
          <a:xfrm rot="10800000" flipV="1">
            <a:off x="5462109" y="4363226"/>
            <a:ext cx="3758803" cy="691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300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取組みの推進</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（適宜、評価・検証の上、取組内容の精査、見直し）</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11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5CD9F1B-F6B2-4515-A19B-B9989EB0AE62}"/>
              </a:ext>
            </a:extLst>
          </p:cNvPr>
          <p:cNvSpPr/>
          <p:nvPr/>
        </p:nvSpPr>
        <p:spPr>
          <a:xfrm>
            <a:off x="0" y="1"/>
            <a:ext cx="1069181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zh-TW" altLang="en-US" sz="1600" b="1" dirty="0">
                <a:solidFill>
                  <a:schemeClr val="bg1"/>
                </a:solidFill>
                <a:latin typeface="BIZ UDPゴシック" panose="020B0400000000000000" pitchFamily="50" charset="-128"/>
                <a:ea typeface="BIZ UDPゴシック" panose="020B0400000000000000" pitchFamily="50" charset="-128"/>
              </a:rPr>
              <a:t>大阪府人材育成</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戦略の策定にあたって</a:t>
            </a:r>
          </a:p>
        </p:txBody>
      </p:sp>
      <p:grpSp>
        <p:nvGrpSpPr>
          <p:cNvPr id="22" name="グループ化 21">
            <a:extLst>
              <a:ext uri="{FF2B5EF4-FFF2-40B4-BE49-F238E27FC236}">
                <a16:creationId xmlns:a16="http://schemas.microsoft.com/office/drawing/2014/main" id="{0C6E2CC8-9A73-47F3-9B14-86BD4096E691}"/>
              </a:ext>
            </a:extLst>
          </p:cNvPr>
          <p:cNvGrpSpPr/>
          <p:nvPr/>
        </p:nvGrpSpPr>
        <p:grpSpPr>
          <a:xfrm>
            <a:off x="135379" y="669734"/>
            <a:ext cx="2468615" cy="345976"/>
            <a:chOff x="162825" y="636504"/>
            <a:chExt cx="2468615" cy="345976"/>
          </a:xfrm>
        </p:grpSpPr>
        <p:sp>
          <p:nvSpPr>
            <p:cNvPr id="2" name="四角形: 角を丸くする 1">
              <a:extLst>
                <a:ext uri="{FF2B5EF4-FFF2-40B4-BE49-F238E27FC236}">
                  <a16:creationId xmlns:a16="http://schemas.microsoft.com/office/drawing/2014/main" id="{01DE2C89-BF62-4642-B2B3-7040CF690C92}"/>
                </a:ext>
              </a:extLst>
            </p:cNvPr>
            <p:cNvSpPr/>
            <p:nvPr/>
          </p:nvSpPr>
          <p:spPr>
            <a:xfrm>
              <a:off x="162825" y="821440"/>
              <a:ext cx="2443749" cy="10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a:extLst>
                <a:ext uri="{FF2B5EF4-FFF2-40B4-BE49-F238E27FC236}">
                  <a16:creationId xmlns:a16="http://schemas.microsoft.com/office/drawing/2014/main" id="{19C01839-360C-479F-A48F-F15C1DCC6DFC}"/>
                </a:ext>
              </a:extLst>
            </p:cNvPr>
            <p:cNvSpPr txBox="1">
              <a:spLocks/>
            </p:cNvSpPr>
            <p:nvPr/>
          </p:nvSpPr>
          <p:spPr>
            <a:xfrm>
              <a:off x="187691" y="636504"/>
              <a:ext cx="2443749" cy="345976"/>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600" b="1" dirty="0">
                  <a:latin typeface="BIZ UDPゴシック" panose="020B0400000000000000" pitchFamily="50" charset="-128"/>
                  <a:ea typeface="BIZ UDPゴシック" panose="020B0400000000000000" pitchFamily="50" charset="-128"/>
                </a:rPr>
                <a:t>（１） 基本的な考え方</a:t>
              </a:r>
            </a:p>
          </p:txBody>
        </p:sp>
      </p:grpSp>
      <p:sp>
        <p:nvSpPr>
          <p:cNvPr id="9" name="コンテンツ プレースホルダー 2">
            <a:extLst>
              <a:ext uri="{FF2B5EF4-FFF2-40B4-BE49-F238E27FC236}">
                <a16:creationId xmlns:a16="http://schemas.microsoft.com/office/drawing/2014/main" id="{A3E40E9D-405A-4747-BDB8-F48EBAA47FEA}"/>
              </a:ext>
            </a:extLst>
          </p:cNvPr>
          <p:cNvSpPr txBox="1">
            <a:spLocks/>
          </p:cNvSpPr>
          <p:nvPr/>
        </p:nvSpPr>
        <p:spPr>
          <a:xfrm>
            <a:off x="202405" y="1090252"/>
            <a:ext cx="10287001" cy="3859561"/>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2200"/>
              </a:lnSpc>
              <a:spcBef>
                <a:spcPts val="0"/>
              </a:spcBef>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　少子高齢化の進行、デジタル技術の進展、大規模災害の発生や感染症リスクの増大等、本府を取り巻く環境が大きく変化する中、</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増大する府民ニーズに的確に対応</a:t>
            </a:r>
            <a:r>
              <a:rPr lang="ja-JP" altLang="en-US" sz="1400" dirty="0">
                <a:solidFill>
                  <a:schemeClr val="tx1"/>
                </a:solidFill>
                <a:latin typeface="BIZ UDPゴシック" panose="020B0400000000000000" pitchFamily="50" charset="-128"/>
                <a:ea typeface="BIZ UDPゴシック" panose="020B0400000000000000" pitchFamily="50" charset="-128"/>
              </a:rPr>
              <a:t>するためには、すべての職員が働きがいを感じながら能力を最大限に発揮し、</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組織全体の生産</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性を向上させ、パフォーマンスを最大化していくことが必要です。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　そのような認識のもと、</a:t>
            </a:r>
            <a:r>
              <a:rPr lang="ja-JP" altLang="en-US" sz="1400" dirty="0">
                <a:latin typeface="BIZ UDPゴシック" panose="020B0400000000000000" pitchFamily="50" charset="-128"/>
                <a:ea typeface="BIZ UDPゴシック" panose="020B0400000000000000" pitchFamily="50" charset="-128"/>
              </a:rPr>
              <a:t>大阪府では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令和６年３月に</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組織・人事給与制度の今後の方向性（案）</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を策定し、</a:t>
            </a:r>
            <a:r>
              <a:rPr lang="ja-JP" altLang="en-US" sz="1400" dirty="0">
                <a:solidFill>
                  <a:schemeClr val="tx1"/>
                </a:solidFill>
                <a:latin typeface="BIZ UDPゴシック" panose="020B0400000000000000" pitchFamily="50" charset="-128"/>
                <a:ea typeface="BIZ UDPゴシック" panose="020B0400000000000000" pitchFamily="50" charset="-128"/>
              </a:rPr>
              <a:t>「基本理念」に基づき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組織体制や人事給与制度の構築・拡充を図り、効率的・効果的な府政の推進をめざしています。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lang="ja-JP" altLang="en-US" sz="1400" dirty="0">
                <a:latin typeface="BIZ UDPゴシック" panose="020B0400000000000000" pitchFamily="50" charset="-128"/>
                <a:ea typeface="BIZ UDPゴシック" panose="020B0400000000000000" pitchFamily="50" charset="-128"/>
              </a:rPr>
              <a:t>○　一方、令和５年</a:t>
            </a:r>
            <a:r>
              <a:rPr lang="en-US" altLang="ja-JP" sz="1400" dirty="0">
                <a:latin typeface="BIZ UDPゴシック" panose="020B0400000000000000" pitchFamily="50" charset="-128"/>
                <a:ea typeface="BIZ UDPゴシック" panose="020B0400000000000000" pitchFamily="50" charset="-128"/>
              </a:rPr>
              <a:t>12</a:t>
            </a:r>
            <a:r>
              <a:rPr lang="ja-JP" altLang="en-US" sz="1400" dirty="0">
                <a:latin typeface="BIZ UDPゴシック" panose="020B0400000000000000" pitchFamily="50" charset="-128"/>
                <a:ea typeface="BIZ UDPゴシック" panose="020B0400000000000000" pitchFamily="50" charset="-128"/>
              </a:rPr>
              <a:t>月に総務省が</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人材育成・確保基本方針策定指針</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を公表したように、各地方公共団体における人材育成・</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確保の重要性は、これまで以上に高まっているところです。</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lang="ja-JP" altLang="en-US" sz="1400" dirty="0">
                <a:latin typeface="BIZ UDPゴシック" panose="020B0400000000000000" pitchFamily="50" charset="-128"/>
                <a:ea typeface="BIZ UDPゴシック" panose="020B0400000000000000" pitchFamily="50" charset="-128"/>
              </a:rPr>
              <a:t>○　持続可能な行政運営を確保するためには、人材確保に取り組む一方で、生産年齢人口の急速な減少により人的資源に量的な</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制約が生じることを前提に、これまで以上に効率的・効果的な執行体制の整備や業務効率化に取り組むとともに、人材の質の</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向上を図ることが必要となります。</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lang="ja-JP" altLang="en-US" sz="1400" dirty="0">
                <a:latin typeface="BIZ UDPゴシック" panose="020B0400000000000000" pitchFamily="50" charset="-128"/>
                <a:ea typeface="BIZ UDPゴシック" panose="020B0400000000000000" pitchFamily="50" charset="-128"/>
              </a:rPr>
              <a:t>○　本戦略は、これらの状況を踏まえ、今後の大阪府を支える人材を総合的かつ戦略的に育成することを目的に策定するものです。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9303B98-CD8D-4CB2-82F3-4234B9D62A62}"/>
              </a:ext>
            </a:extLst>
          </p:cNvPr>
          <p:cNvSpPr txBox="1"/>
          <p:nvPr/>
        </p:nvSpPr>
        <p:spPr>
          <a:xfrm>
            <a:off x="232165" y="5299849"/>
            <a:ext cx="1107996" cy="369332"/>
          </a:xfrm>
          <a:prstGeom prst="rect">
            <a:avLst/>
          </a:prstGeom>
          <a:noFill/>
        </p:spPr>
        <p:txBody>
          <a:bodyPr wrap="none" rtlCol="0">
            <a:spAutoFit/>
          </a:bodyPr>
          <a:lstStyle/>
          <a:p>
            <a:r>
              <a:rPr kumimoji="1" lang="ja-JP" altLang="en-US" b="1" dirty="0">
                <a:solidFill>
                  <a:srgbClr val="002060"/>
                </a:solidFill>
                <a:latin typeface="BIZ UDPゴシック" panose="020B0400000000000000" pitchFamily="50" charset="-128"/>
                <a:ea typeface="BIZ UDPゴシック" panose="020B0400000000000000" pitchFamily="50" charset="-128"/>
              </a:rPr>
              <a:t>基本理念</a:t>
            </a:r>
          </a:p>
        </p:txBody>
      </p:sp>
      <p:sp>
        <p:nvSpPr>
          <p:cNvPr id="18" name="正方形/長方形 17">
            <a:extLst>
              <a:ext uri="{FF2B5EF4-FFF2-40B4-BE49-F238E27FC236}">
                <a16:creationId xmlns:a16="http://schemas.microsoft.com/office/drawing/2014/main" id="{7A7C4830-F68E-4986-85B7-407A680561DF}"/>
              </a:ext>
            </a:extLst>
          </p:cNvPr>
          <p:cNvSpPr/>
          <p:nvPr/>
        </p:nvSpPr>
        <p:spPr>
          <a:xfrm rot="10800000" flipV="1">
            <a:off x="373854" y="5704659"/>
            <a:ext cx="9944101" cy="10755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kumimoji="1" lang="ja-JP" altLang="en-US" sz="2000" b="1" u="sng" dirty="0">
                <a:solidFill>
                  <a:schemeClr val="tx1"/>
                </a:solidFill>
                <a:latin typeface="BIZ UDPゴシック" panose="020B0400000000000000" pitchFamily="50" charset="-128"/>
                <a:ea typeface="BIZ UDPゴシック" panose="020B0400000000000000" pitchFamily="50" charset="-128"/>
              </a:rPr>
              <a:t>若手からベテランまで、全ての職員が能力を最大限に発揮し、活躍できる大阪府庁へ</a:t>
            </a:r>
            <a:endParaRPr kumimoji="1" lang="en-US" altLang="ja-JP" sz="2000" b="1" u="sng"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spcBef>
                <a:spcPts val="600"/>
              </a:spcBef>
            </a:pPr>
            <a:r>
              <a:rPr kumimoji="1" lang="ja-JP" altLang="en-US" sz="2000" b="1" u="sng" dirty="0">
                <a:solidFill>
                  <a:schemeClr val="tx1"/>
                </a:solidFill>
                <a:latin typeface="BIZ UDPゴシック" panose="020B0400000000000000" pitchFamily="50" charset="-128"/>
                <a:ea typeface="BIZ UDPゴシック" panose="020B0400000000000000" pitchFamily="50" charset="-128"/>
              </a:rPr>
              <a:t>組織として最高のパフォーマンスを発揮できる大阪府庁へ</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6FB3F8F-4CC5-406E-9940-71591CC9479F}"/>
              </a:ext>
            </a:extLst>
          </p:cNvPr>
          <p:cNvSpPr/>
          <p:nvPr/>
        </p:nvSpPr>
        <p:spPr>
          <a:xfrm>
            <a:off x="6884377" y="6718247"/>
            <a:ext cx="3675184" cy="5462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solidFill>
                  <a:schemeClr val="bg1">
                    <a:lumMod val="50000"/>
                  </a:schemeClr>
                </a:solidFill>
                <a:latin typeface="BIZ UDPゴシック" panose="020B0400000000000000" pitchFamily="50" charset="-128"/>
                <a:ea typeface="BIZ UDPゴシック" panose="020B0400000000000000" pitchFamily="50" charset="-128"/>
              </a:rPr>
              <a:t>『</a:t>
            </a:r>
            <a:r>
              <a:rPr kumimoji="1" lang="ja-JP" altLang="en-US" sz="1100" dirty="0">
                <a:solidFill>
                  <a:schemeClr val="bg1">
                    <a:lumMod val="50000"/>
                  </a:schemeClr>
                </a:solidFill>
                <a:latin typeface="BIZ UDPゴシック" panose="020B0400000000000000" pitchFamily="50" charset="-128"/>
                <a:ea typeface="BIZ UDPゴシック" panose="020B0400000000000000" pitchFamily="50" charset="-128"/>
              </a:rPr>
              <a:t>組織・人事給与制度の今後の方向性（案）</a:t>
            </a:r>
            <a:r>
              <a:rPr kumimoji="1" lang="en-US" altLang="ja-JP" sz="1100" dirty="0">
                <a:solidFill>
                  <a:schemeClr val="bg1">
                    <a:lumMod val="50000"/>
                  </a:schemeClr>
                </a:solidFill>
                <a:latin typeface="BIZ UDPゴシック" panose="020B0400000000000000" pitchFamily="50" charset="-128"/>
                <a:ea typeface="BIZ UDPゴシック" panose="020B0400000000000000" pitchFamily="50" charset="-128"/>
              </a:rPr>
              <a:t>』</a:t>
            </a:r>
            <a:r>
              <a:rPr kumimoji="1" lang="ja-JP" altLang="en-US" sz="1100" dirty="0">
                <a:solidFill>
                  <a:schemeClr val="bg1">
                    <a:lumMod val="50000"/>
                  </a:schemeClr>
                </a:solidFill>
                <a:latin typeface="BIZ UDPゴシック" panose="020B0400000000000000" pitchFamily="50" charset="-128"/>
                <a:ea typeface="BIZ UDPゴシック" panose="020B0400000000000000" pitchFamily="50" charset="-128"/>
              </a:rPr>
              <a:t>より引用</a:t>
            </a:r>
            <a:r>
              <a:rPr kumimoji="1" lang="en-US" altLang="ja-JP" sz="1100" dirty="0">
                <a:solidFill>
                  <a:schemeClr val="bg1">
                    <a:lumMod val="50000"/>
                  </a:schemeClr>
                </a:solidFill>
                <a:latin typeface="BIZ UDPゴシック" panose="020B0400000000000000" pitchFamily="50" charset="-128"/>
                <a:ea typeface="BIZ UDPゴシック" panose="020B0400000000000000" pitchFamily="50" charset="-128"/>
              </a:rPr>
              <a:t> </a:t>
            </a:r>
            <a:endParaRPr kumimoji="1" lang="ja-JP" altLang="en-US" sz="1100" dirty="0">
              <a:solidFill>
                <a:schemeClr val="bg1">
                  <a:lumMod val="50000"/>
                </a:schemeClr>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2">
            <a:extLst>
              <a:ext uri="{FF2B5EF4-FFF2-40B4-BE49-F238E27FC236}">
                <a16:creationId xmlns:a16="http://schemas.microsoft.com/office/drawing/2014/main" id="{C0ECD954-5F33-4B7F-A9A7-6213FA8E951A}"/>
              </a:ext>
            </a:extLst>
          </p:cNvPr>
          <p:cNvSpPr txBox="1">
            <a:spLocks/>
          </p:cNvSpPr>
          <p:nvPr/>
        </p:nvSpPr>
        <p:spPr>
          <a:xfrm>
            <a:off x="10273211" y="7288109"/>
            <a:ext cx="387103" cy="271566"/>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6462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97D0EC-DB76-4907-A9E6-1BDA1C9CD020}"/>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zh-TW" altLang="en-US" sz="1600" b="1" dirty="0">
                <a:solidFill>
                  <a:schemeClr val="bg1"/>
                </a:solidFill>
                <a:latin typeface="BIZ UDPゴシック" panose="020B0400000000000000" pitchFamily="50" charset="-128"/>
                <a:ea typeface="BIZ UDPゴシック" panose="020B0400000000000000" pitchFamily="50" charset="-128"/>
              </a:rPr>
              <a:t>大阪府人材育成</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戦略の策定にあたって</a:t>
            </a:r>
          </a:p>
        </p:txBody>
      </p:sp>
      <p:grpSp>
        <p:nvGrpSpPr>
          <p:cNvPr id="10" name="グループ化 9">
            <a:extLst>
              <a:ext uri="{FF2B5EF4-FFF2-40B4-BE49-F238E27FC236}">
                <a16:creationId xmlns:a16="http://schemas.microsoft.com/office/drawing/2014/main" id="{6981FFA8-7B71-465B-9C73-FE353DD9838F}"/>
              </a:ext>
            </a:extLst>
          </p:cNvPr>
          <p:cNvGrpSpPr/>
          <p:nvPr/>
        </p:nvGrpSpPr>
        <p:grpSpPr>
          <a:xfrm>
            <a:off x="135471" y="362767"/>
            <a:ext cx="9847213" cy="345976"/>
            <a:chOff x="134938" y="4055809"/>
            <a:chExt cx="9847213" cy="345976"/>
          </a:xfrm>
        </p:grpSpPr>
        <p:sp>
          <p:nvSpPr>
            <p:cNvPr id="11" name="四角形: 角を丸くする 10">
              <a:extLst>
                <a:ext uri="{FF2B5EF4-FFF2-40B4-BE49-F238E27FC236}">
                  <a16:creationId xmlns:a16="http://schemas.microsoft.com/office/drawing/2014/main" id="{E03C869A-0501-40F9-92B3-DE5929FD6C17}"/>
                </a:ext>
              </a:extLst>
            </p:cNvPr>
            <p:cNvSpPr/>
            <p:nvPr/>
          </p:nvSpPr>
          <p:spPr>
            <a:xfrm>
              <a:off x="145732" y="4228797"/>
              <a:ext cx="1728000" cy="10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2" name="コンテンツ プレースホルダー 2">
              <a:extLst>
                <a:ext uri="{FF2B5EF4-FFF2-40B4-BE49-F238E27FC236}">
                  <a16:creationId xmlns:a16="http://schemas.microsoft.com/office/drawing/2014/main" id="{E9F17C78-9BEE-4724-BB92-8A761B153F6F}"/>
                </a:ext>
              </a:extLst>
            </p:cNvPr>
            <p:cNvSpPr txBox="1">
              <a:spLocks/>
            </p:cNvSpPr>
            <p:nvPr/>
          </p:nvSpPr>
          <p:spPr>
            <a:xfrm>
              <a:off x="134938" y="4055809"/>
              <a:ext cx="9847213" cy="345976"/>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600"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2</a:t>
              </a:r>
              <a:r>
                <a:rPr lang="ja-JP" altLang="en-US" sz="1600" b="1" dirty="0">
                  <a:latin typeface="BIZ UDPゴシック" panose="020B0400000000000000" pitchFamily="50" charset="-128"/>
                  <a:ea typeface="BIZ UDPゴシック" panose="020B0400000000000000" pitchFamily="50" charset="-128"/>
                </a:rPr>
                <a:t>） 策定の背景</a:t>
              </a:r>
            </a:p>
          </p:txBody>
        </p:sp>
      </p:grpSp>
      <p:sp>
        <p:nvSpPr>
          <p:cNvPr id="19" name="コンテンツ プレースホルダー 2">
            <a:extLst>
              <a:ext uri="{FF2B5EF4-FFF2-40B4-BE49-F238E27FC236}">
                <a16:creationId xmlns:a16="http://schemas.microsoft.com/office/drawing/2014/main" id="{B5F8FCB3-B304-4502-8116-E79B27455845}"/>
              </a:ext>
            </a:extLst>
          </p:cNvPr>
          <p:cNvSpPr txBox="1">
            <a:spLocks/>
          </p:cNvSpPr>
          <p:nvPr/>
        </p:nvSpPr>
        <p:spPr>
          <a:xfrm>
            <a:off x="146265" y="4049618"/>
            <a:ext cx="10465158" cy="811474"/>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2200"/>
              </a:lnSpc>
              <a:spcBef>
                <a:spcPts val="0"/>
              </a:spcBef>
              <a:buNone/>
            </a:pPr>
            <a:r>
              <a:rPr kumimoji="1" lang="ja-JP" altLang="en-US" sz="1400" b="1" dirty="0">
                <a:latin typeface="BIZ UDPゴシック" panose="020B0400000000000000" pitchFamily="50" charset="-128"/>
                <a:ea typeface="BIZ UDPゴシック" panose="020B0400000000000000" pitchFamily="50" charset="-128"/>
              </a:rPr>
              <a:t>○ 大きく変化した 「職員構成」</a:t>
            </a:r>
            <a:endParaRPr kumimoji="1" lang="en-US" altLang="ja-JP" sz="1400" b="1"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職種により職員を取り巻く課題は異なるが、たとえば一般行政職については、</a:t>
            </a:r>
            <a:r>
              <a:rPr kumimoji="1" lang="ja-JP" altLang="en-US" sz="1200" dirty="0">
                <a:latin typeface="BIZ UDPゴシック" panose="020B0400000000000000" pitchFamily="50" charset="-128"/>
                <a:ea typeface="BIZ UDPゴシック" panose="020B0400000000000000" pitchFamily="50" charset="-128"/>
              </a:rPr>
              <a:t>過去の採用抑制の影響により、今後幹部を担う</a:t>
            </a:r>
            <a:r>
              <a:rPr kumimoji="1" lang="en-US" altLang="ja-JP" sz="1200" dirty="0">
                <a:latin typeface="BIZ UDPゴシック" panose="020B0400000000000000" pitchFamily="50" charset="-128"/>
                <a:ea typeface="BIZ UDPゴシック" panose="020B0400000000000000" pitchFamily="50" charset="-128"/>
              </a:rPr>
              <a:t>40</a:t>
            </a:r>
            <a:r>
              <a:rPr kumimoji="1" lang="ja-JP" altLang="en-US" sz="1200" dirty="0">
                <a:latin typeface="BIZ UDPゴシック" panose="020B0400000000000000" pitchFamily="50" charset="-128"/>
                <a:ea typeface="BIZ UDPゴシック" panose="020B0400000000000000" pitchFamily="50" charset="-128"/>
              </a:rPr>
              <a:t>代の層が極めて</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薄いほか</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代以下の職員が過半数を占めることや、女性比率が高まっていること（Ｈ２６：約</a:t>
            </a:r>
            <a:r>
              <a:rPr lang="en-US" altLang="ja-JP" sz="1200" dirty="0">
                <a:latin typeface="BIZ UDPゴシック" panose="020B0400000000000000" pitchFamily="50" charset="-128"/>
                <a:ea typeface="BIZ UDPゴシック" panose="020B0400000000000000" pitchFamily="50" charset="-128"/>
              </a:rPr>
              <a:t>29</a:t>
            </a:r>
            <a:r>
              <a:rPr lang="ja-JP" altLang="en-US" sz="1200" dirty="0">
                <a:latin typeface="BIZ UDPゴシック" panose="020B0400000000000000" pitchFamily="50" charset="-128"/>
                <a:ea typeface="BIZ UDPゴシック" panose="020B0400000000000000" pitchFamily="50" charset="-128"/>
              </a:rPr>
              <a:t>％ → Ｒ７：約</a:t>
            </a:r>
            <a:r>
              <a:rPr lang="en-US" altLang="ja-JP" sz="1200" dirty="0">
                <a:latin typeface="BIZ UDPゴシック" panose="020B0400000000000000" pitchFamily="50" charset="-128"/>
                <a:ea typeface="BIZ UDPゴシック" panose="020B0400000000000000" pitchFamily="50" charset="-128"/>
              </a:rPr>
              <a:t>42%</a:t>
            </a:r>
            <a:r>
              <a:rPr lang="ja-JP" altLang="en-US" sz="1200" dirty="0">
                <a:latin typeface="BIZ UDPゴシック" panose="020B0400000000000000" pitchFamily="50" charset="-128"/>
                <a:ea typeface="BIZ UDPゴシック" panose="020B0400000000000000" pitchFamily="50" charset="-128"/>
              </a:rPr>
              <a:t>）が特徴として挙げられる。</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35CD6B8-1DC5-40B8-9239-F8B721D44D89}"/>
              </a:ext>
            </a:extLst>
          </p:cNvPr>
          <p:cNvSpPr/>
          <p:nvPr/>
        </p:nvSpPr>
        <p:spPr>
          <a:xfrm>
            <a:off x="644827" y="4825238"/>
            <a:ext cx="9545463" cy="266276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612BFF97-C398-4898-8C0E-629F180CD7A9}"/>
              </a:ext>
            </a:extLst>
          </p:cNvPr>
          <p:cNvSpPr txBox="1"/>
          <p:nvPr/>
        </p:nvSpPr>
        <p:spPr>
          <a:xfrm>
            <a:off x="644827" y="4816613"/>
            <a:ext cx="4282687"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一般行政職 の 職員年齢構成 </a:t>
            </a:r>
            <a:r>
              <a:rPr kumimoji="1" lang="ja-JP" altLang="en-US" sz="900" dirty="0">
                <a:latin typeface="BIZ UDPゴシック" panose="020B0400000000000000" pitchFamily="50" charset="-128"/>
                <a:ea typeface="BIZ UDPゴシック" panose="020B0400000000000000" pitchFamily="50" charset="-128"/>
              </a:rPr>
              <a:t>（再任用職員はのぞく）</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3" name="二等辺三角形 72">
            <a:extLst>
              <a:ext uri="{FF2B5EF4-FFF2-40B4-BE49-F238E27FC236}">
                <a16:creationId xmlns:a16="http://schemas.microsoft.com/office/drawing/2014/main" id="{0BA9A49E-7847-4F45-95AE-653E5C520D18}"/>
              </a:ext>
            </a:extLst>
          </p:cNvPr>
          <p:cNvSpPr/>
          <p:nvPr/>
        </p:nvSpPr>
        <p:spPr>
          <a:xfrm rot="5400000">
            <a:off x="4971024" y="6269470"/>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コンテンツ プレースホルダー 2">
            <a:extLst>
              <a:ext uri="{FF2B5EF4-FFF2-40B4-BE49-F238E27FC236}">
                <a16:creationId xmlns:a16="http://schemas.microsoft.com/office/drawing/2014/main" id="{7BA7B4C8-2058-4431-8665-AC82D29C6FF2}"/>
              </a:ext>
            </a:extLst>
          </p:cNvPr>
          <p:cNvSpPr txBox="1">
            <a:spLocks/>
          </p:cNvSpPr>
          <p:nvPr/>
        </p:nvSpPr>
        <p:spPr>
          <a:xfrm>
            <a:off x="135470" y="638600"/>
            <a:ext cx="10420872" cy="1036339"/>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2200"/>
              </a:lnSpc>
              <a:spcBef>
                <a:spcPts val="0"/>
              </a:spcBef>
              <a:buNone/>
            </a:pPr>
            <a:r>
              <a:rPr kumimoji="1" lang="ja-JP" altLang="en-US" sz="1400" b="1" dirty="0">
                <a:latin typeface="BIZ UDPゴシック" panose="020B0400000000000000" pitchFamily="50" charset="-128"/>
                <a:ea typeface="BIZ UDPゴシック" panose="020B0400000000000000" pitchFamily="50" charset="-128"/>
              </a:rPr>
              <a:t>○ 厳しさ</a:t>
            </a:r>
            <a:r>
              <a:rPr lang="ja-JP" altLang="en-US" sz="1400" b="1" dirty="0">
                <a:latin typeface="BIZ UDPゴシック" panose="020B0400000000000000" pitchFamily="50" charset="-128"/>
                <a:ea typeface="BIZ UDPゴシック" panose="020B0400000000000000" pitchFamily="50" charset="-128"/>
              </a:rPr>
              <a:t>が増す 「人材確保」</a:t>
            </a:r>
            <a:endParaRPr kumimoji="1" lang="en-US" altLang="ja-JP" sz="1400" b="1"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200" dirty="0">
                <a:latin typeface="BIZ UDPゴシック" panose="020B0400000000000000" pitchFamily="50" charset="-128"/>
                <a:ea typeface="BIZ UDPゴシック" panose="020B0400000000000000" pitchFamily="50" charset="-128"/>
              </a:rPr>
              <a:t>　　・　全国的な</a:t>
            </a:r>
            <a:r>
              <a:rPr kumimoji="1" lang="ja-JP" altLang="en-US" sz="1200" dirty="0">
                <a:latin typeface="BIZ UDPゴシック" panose="020B0400000000000000" pitchFamily="50" charset="-128"/>
                <a:ea typeface="BIZ UDPゴシック" panose="020B0400000000000000" pitchFamily="50" charset="-128"/>
              </a:rPr>
              <a:t>生産年齢人口（</a:t>
            </a:r>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64</a:t>
            </a:r>
            <a:r>
              <a:rPr lang="ja-JP" altLang="en-US" sz="1200" dirty="0">
                <a:latin typeface="BIZ UDPゴシック" panose="020B0400000000000000" pitchFamily="50" charset="-128"/>
                <a:ea typeface="BIZ UDPゴシック" panose="020B0400000000000000" pitchFamily="50" charset="-128"/>
              </a:rPr>
              <a:t>歳人口</a:t>
            </a:r>
            <a:r>
              <a:rPr kumimoji="1" lang="ja-JP" altLang="en-US" sz="1200" dirty="0">
                <a:latin typeface="BIZ UDPゴシック" panose="020B0400000000000000" pitchFamily="50" charset="-128"/>
                <a:ea typeface="BIZ UDPゴシック" panose="020B0400000000000000" pitchFamily="50" charset="-128"/>
              </a:rPr>
              <a:t>）の減少により、今後、若年労働力の絶対量が不足し、経営資源が大きく制約されることが想定される。</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200" dirty="0">
                <a:latin typeface="BIZ UDPゴシック" panose="020B0400000000000000" pitchFamily="50" charset="-128"/>
                <a:ea typeface="BIZ UDPゴシック" panose="020B0400000000000000" pitchFamily="50" charset="-128"/>
              </a:rPr>
              <a:t>　　・　また、地方公務員採用試験の受験者数は全国的にもすでに減少傾向にあり、本府においても将来にわたって現行の職員数を維持し続けることは困難</a:t>
            </a:r>
            <a:endParaRPr lang="en-US" altLang="ja-JP" sz="1200"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200" dirty="0">
                <a:latin typeface="BIZ UDPゴシック" panose="020B0400000000000000" pitchFamily="50" charset="-128"/>
                <a:ea typeface="BIZ UDPゴシック" panose="020B0400000000000000" pitchFamily="50" charset="-128"/>
              </a:rPr>
              <a:t>　　　になると見込まれる。</a:t>
            </a:r>
          </a:p>
        </p:txBody>
      </p:sp>
      <p:grpSp>
        <p:nvGrpSpPr>
          <p:cNvPr id="26" name="グループ化 25">
            <a:extLst>
              <a:ext uri="{FF2B5EF4-FFF2-40B4-BE49-F238E27FC236}">
                <a16:creationId xmlns:a16="http://schemas.microsoft.com/office/drawing/2014/main" id="{C45178DA-B0FA-46F2-B81A-AFE60054938C}"/>
              </a:ext>
            </a:extLst>
          </p:cNvPr>
          <p:cNvGrpSpPr/>
          <p:nvPr/>
        </p:nvGrpSpPr>
        <p:grpSpPr>
          <a:xfrm>
            <a:off x="5826315" y="5279759"/>
            <a:ext cx="4386903" cy="2155942"/>
            <a:chOff x="5834894" y="5305442"/>
            <a:chExt cx="4386903" cy="2155942"/>
          </a:xfrm>
        </p:grpSpPr>
        <p:grpSp>
          <p:nvGrpSpPr>
            <p:cNvPr id="18" name="グループ化 17">
              <a:extLst>
                <a:ext uri="{FF2B5EF4-FFF2-40B4-BE49-F238E27FC236}">
                  <a16:creationId xmlns:a16="http://schemas.microsoft.com/office/drawing/2014/main" id="{8BCD31A9-7169-4C32-B39C-DFA86EBC8FBA}"/>
                </a:ext>
              </a:extLst>
            </p:cNvPr>
            <p:cNvGrpSpPr/>
            <p:nvPr/>
          </p:nvGrpSpPr>
          <p:grpSpPr>
            <a:xfrm>
              <a:off x="5834894" y="5305442"/>
              <a:ext cx="4386903" cy="2155942"/>
              <a:chOff x="5834894" y="5305442"/>
              <a:chExt cx="4386903" cy="2155942"/>
            </a:xfrm>
          </p:grpSpPr>
          <p:grpSp>
            <p:nvGrpSpPr>
              <p:cNvPr id="15" name="グループ化 14">
                <a:extLst>
                  <a:ext uri="{FF2B5EF4-FFF2-40B4-BE49-F238E27FC236}">
                    <a16:creationId xmlns:a16="http://schemas.microsoft.com/office/drawing/2014/main" id="{96CFDF09-A1EF-4099-BAE9-49EBE82C9403}"/>
                  </a:ext>
                </a:extLst>
              </p:cNvPr>
              <p:cNvGrpSpPr/>
              <p:nvPr/>
            </p:nvGrpSpPr>
            <p:grpSpPr>
              <a:xfrm>
                <a:off x="5834894" y="5305442"/>
                <a:ext cx="4386903" cy="1995317"/>
                <a:chOff x="5834894" y="5341302"/>
                <a:chExt cx="4386903" cy="1995317"/>
              </a:xfrm>
            </p:grpSpPr>
            <p:pic>
              <p:nvPicPr>
                <p:cNvPr id="2" name="図 1">
                  <a:extLst>
                    <a:ext uri="{FF2B5EF4-FFF2-40B4-BE49-F238E27FC236}">
                      <a16:creationId xmlns:a16="http://schemas.microsoft.com/office/drawing/2014/main" id="{23A25108-A660-4517-8CFF-82F2520B39AE}"/>
                    </a:ext>
                  </a:extLst>
                </p:cNvPr>
                <p:cNvPicPr>
                  <a:picLocks noChangeAspect="1"/>
                </p:cNvPicPr>
                <p:nvPr/>
              </p:nvPicPr>
              <p:blipFill>
                <a:blip r:embed="rId2"/>
                <a:stretch>
                  <a:fillRect/>
                </a:stretch>
              </p:blipFill>
              <p:spPr>
                <a:xfrm>
                  <a:off x="5834894" y="5341302"/>
                  <a:ext cx="4165862" cy="1995317"/>
                </a:xfrm>
                <a:prstGeom prst="rect">
                  <a:avLst/>
                </a:prstGeom>
              </p:spPr>
            </p:pic>
            <p:sp>
              <p:nvSpPr>
                <p:cNvPr id="5" name="テキスト ボックス 4">
                  <a:extLst>
                    <a:ext uri="{FF2B5EF4-FFF2-40B4-BE49-F238E27FC236}">
                      <a16:creationId xmlns:a16="http://schemas.microsoft.com/office/drawing/2014/main" id="{0D860829-F8CF-4260-86E6-03620112F671}"/>
                    </a:ext>
                  </a:extLst>
                </p:cNvPr>
                <p:cNvSpPr txBox="1"/>
                <p:nvPr/>
              </p:nvSpPr>
              <p:spPr>
                <a:xfrm>
                  <a:off x="5961229" y="5357299"/>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（人）</a:t>
                  </a:r>
                </a:p>
              </p:txBody>
            </p:sp>
            <p:sp>
              <p:nvSpPr>
                <p:cNvPr id="72" name="テキスト ボックス 71">
                  <a:extLst>
                    <a:ext uri="{FF2B5EF4-FFF2-40B4-BE49-F238E27FC236}">
                      <a16:creationId xmlns:a16="http://schemas.microsoft.com/office/drawing/2014/main" id="{ABE34A7B-41E6-4DE5-B333-17E11E8EB2F8}"/>
                    </a:ext>
                  </a:extLst>
                </p:cNvPr>
                <p:cNvSpPr txBox="1"/>
                <p:nvPr/>
              </p:nvSpPr>
              <p:spPr>
                <a:xfrm>
                  <a:off x="9818385" y="7147490"/>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（歳）</a:t>
                  </a:r>
                </a:p>
              </p:txBody>
            </p:sp>
          </p:grpSp>
          <p:sp>
            <p:nvSpPr>
              <p:cNvPr id="74" name="テキスト ボックス 73">
                <a:extLst>
                  <a:ext uri="{FF2B5EF4-FFF2-40B4-BE49-F238E27FC236}">
                    <a16:creationId xmlns:a16="http://schemas.microsoft.com/office/drawing/2014/main" id="{675D59AA-EFBB-4817-A0C5-E1FFC724EAD1}"/>
                  </a:ext>
                </a:extLst>
              </p:cNvPr>
              <p:cNvSpPr txBox="1"/>
              <p:nvPr/>
            </p:nvSpPr>
            <p:spPr>
              <a:xfrm>
                <a:off x="7670888" y="7279757"/>
                <a:ext cx="1089598" cy="181627"/>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sp>
          <p:nvSpPr>
            <p:cNvPr id="75" name="テキスト ボックス 74">
              <a:extLst>
                <a:ext uri="{FF2B5EF4-FFF2-40B4-BE49-F238E27FC236}">
                  <a16:creationId xmlns:a16="http://schemas.microsoft.com/office/drawing/2014/main" id="{62A345D4-AA1D-4050-9CA8-B7B0447F9543}"/>
                </a:ext>
              </a:extLst>
            </p:cNvPr>
            <p:cNvSpPr txBox="1"/>
            <p:nvPr/>
          </p:nvSpPr>
          <p:spPr>
            <a:xfrm>
              <a:off x="7835502" y="5351777"/>
              <a:ext cx="1089598"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40</a:t>
              </a:r>
              <a:r>
                <a:rPr kumimoji="1" lang="ja-JP" altLang="en-US" sz="900" b="1" dirty="0">
                  <a:latin typeface="BIZ UDPゴシック" panose="020B0400000000000000" pitchFamily="50" charset="-128"/>
                  <a:ea typeface="BIZ UDPゴシック" panose="020B0400000000000000" pitchFamily="50" charset="-128"/>
                </a:rPr>
                <a:t>代 ： 約</a:t>
              </a:r>
              <a:r>
                <a:rPr kumimoji="1" lang="en-US" altLang="ja-JP" sz="1200" b="1" dirty="0">
                  <a:latin typeface="BIZ UDPゴシック" panose="020B0400000000000000" pitchFamily="50" charset="-128"/>
                  <a:ea typeface="BIZ UDPゴシック" panose="020B0400000000000000" pitchFamily="50" charset="-128"/>
                </a:rPr>
                <a:t>15%</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22" name="左中かっこ 21">
              <a:extLst>
                <a:ext uri="{FF2B5EF4-FFF2-40B4-BE49-F238E27FC236}">
                  <a16:creationId xmlns:a16="http://schemas.microsoft.com/office/drawing/2014/main" id="{9B7202F7-42ED-4C66-8C11-487E24F28F9C}"/>
                </a:ext>
              </a:extLst>
            </p:cNvPr>
            <p:cNvSpPr/>
            <p:nvPr/>
          </p:nvSpPr>
          <p:spPr>
            <a:xfrm rot="5400000">
              <a:off x="6882881" y="4918732"/>
              <a:ext cx="271820" cy="16613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8D24CC54-ECD4-41D4-9941-60825C19CAF0}"/>
                </a:ext>
              </a:extLst>
            </p:cNvPr>
            <p:cNvSpPr txBox="1"/>
            <p:nvPr/>
          </p:nvSpPr>
          <p:spPr>
            <a:xfrm>
              <a:off x="6364641" y="5360736"/>
              <a:ext cx="1359818"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30</a:t>
              </a:r>
              <a:r>
                <a:rPr kumimoji="1" lang="ja-JP" altLang="en-US" sz="900" b="1" dirty="0">
                  <a:latin typeface="BIZ UDPゴシック" panose="020B0400000000000000" pitchFamily="50" charset="-128"/>
                  <a:ea typeface="BIZ UDPゴシック" panose="020B0400000000000000" pitchFamily="50" charset="-128"/>
                </a:rPr>
                <a:t>代以下 ： 約</a:t>
              </a:r>
              <a:r>
                <a:rPr kumimoji="1" lang="en-US" altLang="ja-JP" sz="1200" b="1" dirty="0">
                  <a:latin typeface="BIZ UDPゴシック" panose="020B0400000000000000" pitchFamily="50" charset="-128"/>
                  <a:ea typeface="BIZ UDPゴシック" panose="020B0400000000000000" pitchFamily="50" charset="-128"/>
                </a:rPr>
                <a:t>52%</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77" name="左中かっこ 76">
              <a:extLst>
                <a:ext uri="{FF2B5EF4-FFF2-40B4-BE49-F238E27FC236}">
                  <a16:creationId xmlns:a16="http://schemas.microsoft.com/office/drawing/2014/main" id="{284601CE-600D-44C2-A764-FE6AFE5B1B12}"/>
                </a:ext>
              </a:extLst>
            </p:cNvPr>
            <p:cNvSpPr/>
            <p:nvPr/>
          </p:nvSpPr>
          <p:spPr>
            <a:xfrm rot="5400000">
              <a:off x="8182885" y="5307694"/>
              <a:ext cx="268102" cy="887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2" name="グループ化 81">
            <a:extLst>
              <a:ext uri="{FF2B5EF4-FFF2-40B4-BE49-F238E27FC236}">
                <a16:creationId xmlns:a16="http://schemas.microsoft.com/office/drawing/2014/main" id="{E16B3F47-0475-40B1-B43B-3B1CD87AC5E3}"/>
              </a:ext>
            </a:extLst>
          </p:cNvPr>
          <p:cNvGrpSpPr/>
          <p:nvPr/>
        </p:nvGrpSpPr>
        <p:grpSpPr>
          <a:xfrm>
            <a:off x="881170" y="5299718"/>
            <a:ext cx="4345380" cy="2188285"/>
            <a:chOff x="877369" y="5300979"/>
            <a:chExt cx="4345380" cy="2188285"/>
          </a:xfrm>
        </p:grpSpPr>
        <p:grpSp>
          <p:nvGrpSpPr>
            <p:cNvPr id="80" name="グループ化 79">
              <a:extLst>
                <a:ext uri="{FF2B5EF4-FFF2-40B4-BE49-F238E27FC236}">
                  <a16:creationId xmlns:a16="http://schemas.microsoft.com/office/drawing/2014/main" id="{1989A6E0-FFA2-457D-A856-466E5D850206}"/>
                </a:ext>
              </a:extLst>
            </p:cNvPr>
            <p:cNvGrpSpPr/>
            <p:nvPr/>
          </p:nvGrpSpPr>
          <p:grpSpPr>
            <a:xfrm>
              <a:off x="877369" y="5300979"/>
              <a:ext cx="4345380" cy="1995317"/>
              <a:chOff x="877369" y="5300979"/>
              <a:chExt cx="4345380" cy="1995317"/>
            </a:xfrm>
          </p:grpSpPr>
          <p:pic>
            <p:nvPicPr>
              <p:cNvPr id="33" name="図 32">
                <a:extLst>
                  <a:ext uri="{FF2B5EF4-FFF2-40B4-BE49-F238E27FC236}">
                    <a16:creationId xmlns:a16="http://schemas.microsoft.com/office/drawing/2014/main" id="{31B95EA7-58BA-4F9F-B0E8-DFA5AD9BF8B6}"/>
                  </a:ext>
                </a:extLst>
              </p:cNvPr>
              <p:cNvPicPr>
                <a:picLocks noChangeAspect="1"/>
              </p:cNvPicPr>
              <p:nvPr/>
            </p:nvPicPr>
            <p:blipFill>
              <a:blip r:embed="rId3"/>
              <a:stretch>
                <a:fillRect/>
              </a:stretch>
            </p:blipFill>
            <p:spPr>
              <a:xfrm>
                <a:off x="877369" y="5300979"/>
                <a:ext cx="4165863" cy="1995317"/>
              </a:xfrm>
              <a:prstGeom prst="rect">
                <a:avLst/>
              </a:prstGeom>
            </p:spPr>
          </p:pic>
          <p:sp>
            <p:nvSpPr>
              <p:cNvPr id="78" name="テキスト ボックス 77">
                <a:extLst>
                  <a:ext uri="{FF2B5EF4-FFF2-40B4-BE49-F238E27FC236}">
                    <a16:creationId xmlns:a16="http://schemas.microsoft.com/office/drawing/2014/main" id="{15596740-1FF5-4CB8-81A6-4849F785A373}"/>
                  </a:ext>
                </a:extLst>
              </p:cNvPr>
              <p:cNvSpPr txBox="1"/>
              <p:nvPr/>
            </p:nvSpPr>
            <p:spPr>
              <a:xfrm>
                <a:off x="985818" y="5312474"/>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（人）</a:t>
                </a:r>
              </a:p>
            </p:txBody>
          </p:sp>
          <p:sp>
            <p:nvSpPr>
              <p:cNvPr id="79" name="テキスト ボックス 78">
                <a:extLst>
                  <a:ext uri="{FF2B5EF4-FFF2-40B4-BE49-F238E27FC236}">
                    <a16:creationId xmlns:a16="http://schemas.microsoft.com/office/drawing/2014/main" id="{CE43B3BD-5D11-4BD4-8940-91F7A18C097F}"/>
                  </a:ext>
                </a:extLst>
              </p:cNvPr>
              <p:cNvSpPr txBox="1"/>
              <p:nvPr/>
            </p:nvSpPr>
            <p:spPr>
              <a:xfrm>
                <a:off x="4819337" y="7107192"/>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（歳）</a:t>
                </a:r>
              </a:p>
            </p:txBody>
          </p:sp>
        </p:grpSp>
        <p:sp>
          <p:nvSpPr>
            <p:cNvPr id="81" name="テキスト ボックス 80">
              <a:extLst>
                <a:ext uri="{FF2B5EF4-FFF2-40B4-BE49-F238E27FC236}">
                  <a16:creationId xmlns:a16="http://schemas.microsoft.com/office/drawing/2014/main" id="{1B9B5A88-5C07-4B03-AE2E-F89DCF68245C}"/>
                </a:ext>
              </a:extLst>
            </p:cNvPr>
            <p:cNvSpPr txBox="1"/>
            <p:nvPr/>
          </p:nvSpPr>
          <p:spPr>
            <a:xfrm>
              <a:off x="2573677" y="7273820"/>
              <a:ext cx="1089598"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grpSp>
      <p:sp>
        <p:nvSpPr>
          <p:cNvPr id="83" name="左中かっこ 82">
            <a:extLst>
              <a:ext uri="{FF2B5EF4-FFF2-40B4-BE49-F238E27FC236}">
                <a16:creationId xmlns:a16="http://schemas.microsoft.com/office/drawing/2014/main" id="{817EEB9F-7887-447E-AB2E-FC549656CD16}"/>
              </a:ext>
            </a:extLst>
          </p:cNvPr>
          <p:cNvSpPr/>
          <p:nvPr/>
        </p:nvSpPr>
        <p:spPr>
          <a:xfrm rot="5400000">
            <a:off x="1941585" y="5197028"/>
            <a:ext cx="271820" cy="18420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8595AFF2-A589-4450-9D5A-F57F56E588F4}"/>
              </a:ext>
            </a:extLst>
          </p:cNvPr>
          <p:cNvSpPr txBox="1"/>
          <p:nvPr/>
        </p:nvSpPr>
        <p:spPr>
          <a:xfrm>
            <a:off x="1509740" y="5737508"/>
            <a:ext cx="1359818"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30</a:t>
            </a:r>
            <a:r>
              <a:rPr kumimoji="1" lang="ja-JP" altLang="en-US" sz="900" b="1" dirty="0">
                <a:latin typeface="BIZ UDPゴシック" panose="020B0400000000000000" pitchFamily="50" charset="-128"/>
                <a:ea typeface="BIZ UDPゴシック" panose="020B0400000000000000" pitchFamily="50" charset="-128"/>
              </a:rPr>
              <a:t>代以下 ： 約</a:t>
            </a:r>
            <a:r>
              <a:rPr kumimoji="1" lang="en-US" altLang="ja-JP" sz="1200" b="1" dirty="0">
                <a:latin typeface="BIZ UDPゴシック" panose="020B0400000000000000" pitchFamily="50" charset="-128"/>
                <a:ea typeface="BIZ UDPゴシック" panose="020B0400000000000000" pitchFamily="50" charset="-128"/>
              </a:rPr>
              <a:t>20%</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86" name="左中かっこ 85">
            <a:extLst>
              <a:ext uri="{FF2B5EF4-FFF2-40B4-BE49-F238E27FC236}">
                <a16:creationId xmlns:a16="http://schemas.microsoft.com/office/drawing/2014/main" id="{5317A945-2590-453D-9AEA-41AEB49A24CB}"/>
              </a:ext>
            </a:extLst>
          </p:cNvPr>
          <p:cNvSpPr/>
          <p:nvPr/>
        </p:nvSpPr>
        <p:spPr>
          <a:xfrm rot="5400000">
            <a:off x="3382226" y="4983761"/>
            <a:ext cx="215445" cy="89907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2843C010-DC48-47BD-BF70-A151DECFA252}"/>
              </a:ext>
            </a:extLst>
          </p:cNvPr>
          <p:cNvSpPr txBox="1"/>
          <p:nvPr/>
        </p:nvSpPr>
        <p:spPr>
          <a:xfrm>
            <a:off x="2863892" y="5078484"/>
            <a:ext cx="1259692"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40</a:t>
            </a:r>
            <a:r>
              <a:rPr kumimoji="1" lang="ja-JP" altLang="en-US" sz="900" b="1" dirty="0">
                <a:latin typeface="BIZ UDPゴシック" panose="020B0400000000000000" pitchFamily="50" charset="-128"/>
                <a:ea typeface="BIZ UDPゴシック" panose="020B0400000000000000" pitchFamily="50" charset="-128"/>
              </a:rPr>
              <a:t>代 ： 約</a:t>
            </a:r>
            <a:r>
              <a:rPr kumimoji="1" lang="en-US" altLang="ja-JP" sz="1200" b="1" dirty="0">
                <a:latin typeface="BIZ UDPゴシック" panose="020B0400000000000000" pitchFamily="50" charset="-128"/>
                <a:ea typeface="BIZ UDPゴシック" panose="020B0400000000000000" pitchFamily="50" charset="-128"/>
              </a:rPr>
              <a:t>35%</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51" name="スライド番号プレースホルダー 2">
            <a:extLst>
              <a:ext uri="{FF2B5EF4-FFF2-40B4-BE49-F238E27FC236}">
                <a16:creationId xmlns:a16="http://schemas.microsoft.com/office/drawing/2014/main" id="{3B85ABF4-7B41-49A8-BC4A-5BC00F626347}"/>
              </a:ext>
            </a:extLst>
          </p:cNvPr>
          <p:cNvSpPr>
            <a:spLocks noGrp="1"/>
          </p:cNvSpPr>
          <p:nvPr>
            <p:ph type="sldNum" sz="quarter" idx="12"/>
          </p:nvPr>
        </p:nvSpPr>
        <p:spPr>
          <a:xfrm>
            <a:off x="10287747" y="7320943"/>
            <a:ext cx="387103" cy="229515"/>
          </a:xfrm>
        </p:spPr>
        <p:txBody>
          <a:bodyPr/>
          <a:lstStyle/>
          <a:p>
            <a:r>
              <a:rPr kumimoji="1" lang="ja-JP" altLang="en-US" b="1" dirty="0">
                <a:latin typeface="BIZ UDPゴシック" panose="020B0400000000000000" pitchFamily="50" charset="-128"/>
                <a:ea typeface="BIZ UDPゴシック" panose="020B0400000000000000" pitchFamily="50" charset="-128"/>
              </a:rPr>
              <a:t>２</a:t>
            </a:r>
          </a:p>
        </p:txBody>
      </p:sp>
      <p:sp>
        <p:nvSpPr>
          <p:cNvPr id="47" name="正方形/長方形 46">
            <a:extLst>
              <a:ext uri="{FF2B5EF4-FFF2-40B4-BE49-F238E27FC236}">
                <a16:creationId xmlns:a16="http://schemas.microsoft.com/office/drawing/2014/main" id="{304C880C-A82D-4559-AC22-F71A71712096}"/>
              </a:ext>
            </a:extLst>
          </p:cNvPr>
          <p:cNvSpPr/>
          <p:nvPr/>
        </p:nvSpPr>
        <p:spPr>
          <a:xfrm>
            <a:off x="738553" y="1620912"/>
            <a:ext cx="9451737" cy="231967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A560C4F7-EFE9-4DEA-ACDB-8E34F4FADFB6}"/>
              </a:ext>
            </a:extLst>
          </p:cNvPr>
          <p:cNvSpPr/>
          <p:nvPr/>
        </p:nvSpPr>
        <p:spPr>
          <a:xfrm>
            <a:off x="206850" y="1478591"/>
            <a:ext cx="2794594" cy="537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cs typeface="Arial" panose="020B0604020202020204" pitchFamily="34" charset="0"/>
              </a:rPr>
              <a:t>≪生産年齢人口の減少≫</a:t>
            </a:r>
          </a:p>
        </p:txBody>
      </p:sp>
      <p:sp>
        <p:nvSpPr>
          <p:cNvPr id="49" name="正方形/長方形 48">
            <a:extLst>
              <a:ext uri="{FF2B5EF4-FFF2-40B4-BE49-F238E27FC236}">
                <a16:creationId xmlns:a16="http://schemas.microsoft.com/office/drawing/2014/main" id="{52058914-A3E7-45A8-BE70-59946C7B9B93}"/>
              </a:ext>
            </a:extLst>
          </p:cNvPr>
          <p:cNvSpPr/>
          <p:nvPr/>
        </p:nvSpPr>
        <p:spPr>
          <a:xfrm>
            <a:off x="5059626" y="1463149"/>
            <a:ext cx="3147482" cy="537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≪地方公務員受験者の減少≫</a:t>
            </a:r>
          </a:p>
        </p:txBody>
      </p:sp>
      <p:sp>
        <p:nvSpPr>
          <p:cNvPr id="50" name="テキスト ボックス 49">
            <a:extLst>
              <a:ext uri="{FF2B5EF4-FFF2-40B4-BE49-F238E27FC236}">
                <a16:creationId xmlns:a16="http://schemas.microsoft.com/office/drawing/2014/main" id="{B8CC8E0C-45E5-4425-8715-3C1404F48499}"/>
              </a:ext>
            </a:extLst>
          </p:cNvPr>
          <p:cNvSpPr txBox="1"/>
          <p:nvPr/>
        </p:nvSpPr>
        <p:spPr>
          <a:xfrm>
            <a:off x="5884160" y="3674795"/>
            <a:ext cx="4019440" cy="215444"/>
          </a:xfrm>
          <a:prstGeom prst="rect">
            <a:avLst/>
          </a:prstGeom>
          <a:noFill/>
        </p:spPr>
        <p:txBody>
          <a:bodyPr wrap="square" rtlCol="0">
            <a:spAutoFit/>
          </a:bodyPr>
          <a:lstStyle/>
          <a:p>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出典</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令和</a:t>
            </a:r>
            <a:r>
              <a:rPr kumimoji="1" lang="en-US" altLang="ja-JP" sz="800" dirty="0">
                <a:latin typeface="UD デジタル 教科書体 NK-R" panose="02020400000000000000" pitchFamily="18" charset="-128"/>
                <a:ea typeface="UD デジタル 教科書体 NK-R" panose="02020400000000000000" pitchFamily="18" charset="-128"/>
              </a:rPr>
              <a:t>6</a:t>
            </a:r>
            <a:r>
              <a:rPr kumimoji="1" lang="ja-JP" altLang="en-US" sz="800" dirty="0">
                <a:latin typeface="UD デジタル 教科書体 NK-R" panose="02020400000000000000" pitchFamily="18" charset="-128"/>
                <a:ea typeface="UD デジタル 教科書体 NK-R" panose="02020400000000000000" pitchFamily="18" charset="-128"/>
              </a:rPr>
              <a:t>年度地方公共団体の勤務条件等に関する調査結果</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（総務省）</a:t>
            </a:r>
          </a:p>
        </p:txBody>
      </p:sp>
      <p:grpSp>
        <p:nvGrpSpPr>
          <p:cNvPr id="52" name="グループ化 51">
            <a:extLst>
              <a:ext uri="{FF2B5EF4-FFF2-40B4-BE49-F238E27FC236}">
                <a16:creationId xmlns:a16="http://schemas.microsoft.com/office/drawing/2014/main" id="{45990BC8-FA9F-4631-9C56-8129D44C5D17}"/>
              </a:ext>
            </a:extLst>
          </p:cNvPr>
          <p:cNvGrpSpPr/>
          <p:nvPr/>
        </p:nvGrpSpPr>
        <p:grpSpPr>
          <a:xfrm>
            <a:off x="1030941" y="1850544"/>
            <a:ext cx="4135376" cy="1749964"/>
            <a:chOff x="10765319" y="281992"/>
            <a:chExt cx="5224806" cy="2615892"/>
          </a:xfrm>
        </p:grpSpPr>
        <p:graphicFrame>
          <p:nvGraphicFramePr>
            <p:cNvPr id="53" name="グラフ 52">
              <a:extLst>
                <a:ext uri="{FF2B5EF4-FFF2-40B4-BE49-F238E27FC236}">
                  <a16:creationId xmlns:a16="http://schemas.microsoft.com/office/drawing/2014/main" id="{1CF7ED6D-B132-458F-B54F-D20DC2BEBE72}"/>
                </a:ext>
              </a:extLst>
            </p:cNvPr>
            <p:cNvGraphicFramePr>
              <a:graphicFrameLocks/>
            </p:cNvGraphicFramePr>
            <p:nvPr>
              <p:extLst>
                <p:ext uri="{D42A27DB-BD31-4B8C-83A1-F6EECF244321}">
                  <p14:modId xmlns:p14="http://schemas.microsoft.com/office/powerpoint/2010/main" val="3000979037"/>
                </p:ext>
              </p:extLst>
            </p:nvPr>
          </p:nvGraphicFramePr>
          <p:xfrm>
            <a:off x="10815470" y="281992"/>
            <a:ext cx="5174655" cy="2615892"/>
          </p:xfrm>
          <a:graphic>
            <a:graphicData uri="http://schemas.openxmlformats.org/drawingml/2006/chart">
              <c:chart xmlns:c="http://schemas.openxmlformats.org/drawingml/2006/chart" xmlns:r="http://schemas.openxmlformats.org/officeDocument/2006/relationships" r:id="rId4"/>
            </a:graphicData>
          </a:graphic>
        </p:graphicFrame>
        <p:sp>
          <p:nvSpPr>
            <p:cNvPr id="54" name="テキスト ボックス 53">
              <a:extLst>
                <a:ext uri="{FF2B5EF4-FFF2-40B4-BE49-F238E27FC236}">
                  <a16:creationId xmlns:a16="http://schemas.microsoft.com/office/drawing/2014/main" id="{0065FE33-0C7B-45E6-A81E-0419610F8753}"/>
                </a:ext>
              </a:extLst>
            </p:cNvPr>
            <p:cNvSpPr txBox="1"/>
            <p:nvPr/>
          </p:nvSpPr>
          <p:spPr>
            <a:xfrm>
              <a:off x="10765319" y="528755"/>
              <a:ext cx="604935" cy="263107"/>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（万人）</a:t>
              </a:r>
            </a:p>
          </p:txBody>
        </p:sp>
      </p:grpSp>
      <p:sp>
        <p:nvSpPr>
          <p:cNvPr id="55" name="テキスト ボックス 54">
            <a:extLst>
              <a:ext uri="{FF2B5EF4-FFF2-40B4-BE49-F238E27FC236}">
                <a16:creationId xmlns:a16="http://schemas.microsoft.com/office/drawing/2014/main" id="{67D139E4-D906-496C-941C-5074D86C95E2}"/>
              </a:ext>
            </a:extLst>
          </p:cNvPr>
          <p:cNvSpPr txBox="1"/>
          <p:nvPr/>
        </p:nvSpPr>
        <p:spPr>
          <a:xfrm>
            <a:off x="751227" y="3612594"/>
            <a:ext cx="5319100" cy="338554"/>
          </a:xfrm>
          <a:prstGeom prst="rect">
            <a:avLst/>
          </a:prstGeom>
          <a:noFill/>
        </p:spPr>
        <p:txBody>
          <a:bodyPr wrap="square" rtlCol="0">
            <a:spAutoFit/>
          </a:bodyPr>
          <a:lstStyle/>
          <a:p>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出典</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国勢調査</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700" dirty="0">
                <a:latin typeface="UD デジタル 教科書体 NK-R" panose="02020400000000000000" pitchFamily="18" charset="-128"/>
                <a:ea typeface="UD デジタル 教科書体 NK-R" panose="02020400000000000000" pitchFamily="18" charset="-128"/>
              </a:rPr>
              <a:t>（総務省）</a:t>
            </a:r>
            <a:r>
              <a:rPr kumimoji="1" lang="ja-JP" altLang="en-US" sz="80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日本の地域別将来推計人口</a:t>
            </a:r>
            <a:r>
              <a:rPr kumimoji="1" lang="ja-JP" altLang="en-US" sz="700" dirty="0">
                <a:latin typeface="UD デジタル 教科書体 NK-R" panose="02020400000000000000" pitchFamily="18" charset="-128"/>
                <a:ea typeface="UD デジタル 教科書体 NK-R" panose="02020400000000000000" pitchFamily="18" charset="-128"/>
              </a:rPr>
              <a:t>（</a:t>
            </a:r>
            <a:r>
              <a:rPr kumimoji="1" lang="en-US" altLang="ja-JP" sz="700" dirty="0">
                <a:latin typeface="UD デジタル 教科書体 NK-R" panose="02020400000000000000" pitchFamily="18" charset="-128"/>
                <a:ea typeface="UD デジタル 教科書体 NK-R" panose="02020400000000000000" pitchFamily="18" charset="-128"/>
              </a:rPr>
              <a:t>2023</a:t>
            </a:r>
            <a:r>
              <a:rPr kumimoji="1" lang="ja-JP" altLang="en-US" sz="700" dirty="0">
                <a:latin typeface="UD デジタル 教科書体 NK-R" panose="02020400000000000000" pitchFamily="18" charset="-128"/>
                <a:ea typeface="UD デジタル 教科書体 NK-R" panose="02020400000000000000" pitchFamily="18" charset="-128"/>
              </a:rPr>
              <a:t>年推計）</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700" dirty="0">
                <a:latin typeface="UD デジタル 教科書体 NK-R" panose="02020400000000000000" pitchFamily="18" charset="-128"/>
                <a:ea typeface="UD デジタル 教科書体 NK-R" panose="02020400000000000000" pitchFamily="18" charset="-128"/>
              </a:rPr>
              <a:t>（国立社会保障・人口問題研究所）</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BF0AEF4B-687E-4EDB-A2BB-A2322362CABF}"/>
              </a:ext>
            </a:extLst>
          </p:cNvPr>
          <p:cNvPicPr>
            <a:picLocks noChangeAspect="1"/>
          </p:cNvPicPr>
          <p:nvPr/>
        </p:nvPicPr>
        <p:blipFill>
          <a:blip r:embed="rId5"/>
          <a:stretch>
            <a:fillRect/>
          </a:stretch>
        </p:blipFill>
        <p:spPr>
          <a:xfrm>
            <a:off x="5929551" y="1894329"/>
            <a:ext cx="4023709" cy="1755800"/>
          </a:xfrm>
          <a:prstGeom prst="rect">
            <a:avLst/>
          </a:prstGeom>
        </p:spPr>
      </p:pic>
      <p:sp>
        <p:nvSpPr>
          <p:cNvPr id="69" name="テキスト ボックス 68">
            <a:extLst>
              <a:ext uri="{FF2B5EF4-FFF2-40B4-BE49-F238E27FC236}">
                <a16:creationId xmlns:a16="http://schemas.microsoft.com/office/drawing/2014/main" id="{F62CDD96-456E-4F44-AA9D-9C7D8A8D8A6A}"/>
              </a:ext>
            </a:extLst>
          </p:cNvPr>
          <p:cNvSpPr txBox="1"/>
          <p:nvPr/>
        </p:nvSpPr>
        <p:spPr>
          <a:xfrm>
            <a:off x="5884160" y="1912671"/>
            <a:ext cx="607959" cy="18466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（千人）</a:t>
            </a:r>
          </a:p>
        </p:txBody>
      </p:sp>
      <p:sp>
        <p:nvSpPr>
          <p:cNvPr id="70" name="テキスト ボックス 69">
            <a:extLst>
              <a:ext uri="{FF2B5EF4-FFF2-40B4-BE49-F238E27FC236}">
                <a16:creationId xmlns:a16="http://schemas.microsoft.com/office/drawing/2014/main" id="{B1D77AD8-B04C-443F-99B2-1C37E81DCB8D}"/>
              </a:ext>
            </a:extLst>
          </p:cNvPr>
          <p:cNvSpPr txBox="1"/>
          <p:nvPr/>
        </p:nvSpPr>
        <p:spPr>
          <a:xfrm>
            <a:off x="9633385" y="1887679"/>
            <a:ext cx="451337" cy="175221"/>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（倍）</a:t>
            </a:r>
          </a:p>
        </p:txBody>
      </p:sp>
    </p:spTree>
    <p:extLst>
      <p:ext uri="{BB962C8B-B14F-4D97-AF65-F5344CB8AC3E}">
        <p14:creationId xmlns:p14="http://schemas.microsoft.com/office/powerpoint/2010/main" val="322994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zh-TW" altLang="en-US" sz="1600" b="1" dirty="0">
                <a:solidFill>
                  <a:schemeClr val="bg1"/>
                </a:solidFill>
                <a:latin typeface="BIZ UDPゴシック" panose="020B0400000000000000" pitchFamily="50" charset="-128"/>
                <a:ea typeface="BIZ UDPゴシック" panose="020B0400000000000000" pitchFamily="50" charset="-128"/>
              </a:rPr>
              <a:t>大阪府人材育成</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戦略の策定にあたって</a:t>
            </a:r>
          </a:p>
        </p:txBody>
      </p:sp>
      <p:sp>
        <p:nvSpPr>
          <p:cNvPr id="53" name="テキスト ボックス 52">
            <a:extLst>
              <a:ext uri="{FF2B5EF4-FFF2-40B4-BE49-F238E27FC236}">
                <a16:creationId xmlns:a16="http://schemas.microsoft.com/office/drawing/2014/main" id="{44E59355-F7CB-4489-A5D6-375E1CBC315F}"/>
              </a:ext>
            </a:extLst>
          </p:cNvPr>
          <p:cNvSpPr txBox="1"/>
          <p:nvPr/>
        </p:nvSpPr>
        <p:spPr>
          <a:xfrm>
            <a:off x="80082" y="447009"/>
            <a:ext cx="9803885"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大きく変化しつつある 「職員の働き方」</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2" name="正方形/長方形 41">
            <a:extLst>
              <a:ext uri="{FF2B5EF4-FFF2-40B4-BE49-F238E27FC236}">
                <a16:creationId xmlns:a16="http://schemas.microsoft.com/office/drawing/2014/main" id="{9560EAFB-55A5-40A1-91E0-AB57E0F532B9}"/>
              </a:ext>
            </a:extLst>
          </p:cNvPr>
          <p:cNvSpPr/>
          <p:nvPr/>
        </p:nvSpPr>
        <p:spPr>
          <a:xfrm rot="10800000" flipV="1">
            <a:off x="293622" y="6702209"/>
            <a:ext cx="10051810" cy="7099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持続可能な行政運営を確保する</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ためには、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大きく変化しつつある「職員構成」や「職員の働き方」を前提として</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人材育成の基盤となる環境を整える</a:t>
            </a:r>
            <a:r>
              <a:rPr lang="ja-JP" altLang="en-US"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とともに</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組織力の底上げ</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に向けた</a:t>
            </a:r>
            <a:r>
              <a:rPr kumimoji="1" lang="en-US" altLang="ja-JP" b="1" dirty="0">
                <a:solidFill>
                  <a:schemeClr val="tx1"/>
                </a:solidFill>
                <a:latin typeface="BIZ UDPゴシック" panose="020B0400000000000000" pitchFamily="50" charset="-128"/>
                <a:ea typeface="BIZ UDPゴシック" panose="020B0400000000000000" pitchFamily="50" charset="-128"/>
              </a:rPr>
              <a:t>”</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実態に即した</a:t>
            </a:r>
            <a:r>
              <a:rPr kumimoji="1" lang="ja-JP" altLang="en-US" b="1" dirty="0">
                <a:solidFill>
                  <a:schemeClr val="tx1"/>
                </a:solidFill>
                <a:latin typeface="BIZ UDPゴシック" panose="020B0400000000000000" pitchFamily="50" charset="-128"/>
                <a:ea typeface="BIZ UDPゴシック" panose="020B0400000000000000" pitchFamily="50" charset="-128"/>
              </a:rPr>
              <a:t>職員の育成</a:t>
            </a:r>
            <a:r>
              <a:rPr kumimoji="1" lang="en-US" altLang="ja-JP"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が重要</a:t>
            </a:r>
            <a:endParaRPr kumimoji="1" lang="ja-JP" altLang="en-US" sz="1500" b="1" dirty="0">
              <a:solidFill>
                <a:schemeClr val="tx1"/>
              </a:solidFill>
              <a:latin typeface="BIZ UDPゴシック" panose="020B0400000000000000" pitchFamily="50" charset="-128"/>
              <a:ea typeface="BIZ UDPゴシック" panose="020B0400000000000000" pitchFamily="50" charset="-128"/>
            </a:endParaRPr>
          </a:p>
        </p:txBody>
      </p:sp>
      <p:sp>
        <p:nvSpPr>
          <p:cNvPr id="27" name="スライド番号プレースホルダー 2">
            <a:extLst>
              <a:ext uri="{FF2B5EF4-FFF2-40B4-BE49-F238E27FC236}">
                <a16:creationId xmlns:a16="http://schemas.microsoft.com/office/drawing/2014/main" id="{0C5A3AD2-A960-48A5-A4BF-A6D077B3B47F}"/>
              </a:ext>
            </a:extLst>
          </p:cNvPr>
          <p:cNvSpPr>
            <a:spLocks noGrp="1"/>
          </p:cNvSpPr>
          <p:nvPr>
            <p:ph type="sldNum" sz="quarter" idx="12"/>
          </p:nvPr>
        </p:nvSpPr>
        <p:spPr>
          <a:xfrm>
            <a:off x="10308867" y="7334307"/>
            <a:ext cx="353714" cy="192822"/>
          </a:xfrm>
        </p:spPr>
        <p:txBody>
          <a:bodyPr/>
          <a:lstStyle/>
          <a:p>
            <a:r>
              <a:rPr kumimoji="1" lang="ja-JP" altLang="en-US" b="1" dirty="0">
                <a:latin typeface="BIZ UDPゴシック" panose="020B0400000000000000" pitchFamily="50" charset="-128"/>
                <a:ea typeface="BIZ UDPゴシック" panose="020B0400000000000000" pitchFamily="50" charset="-128"/>
              </a:rPr>
              <a:t>３</a:t>
            </a:r>
          </a:p>
        </p:txBody>
      </p:sp>
      <p:sp>
        <p:nvSpPr>
          <p:cNvPr id="30" name="正方形/長方形 29">
            <a:extLst>
              <a:ext uri="{FF2B5EF4-FFF2-40B4-BE49-F238E27FC236}">
                <a16:creationId xmlns:a16="http://schemas.microsoft.com/office/drawing/2014/main" id="{4940AC9F-C596-453E-BB97-735E179CF9E9}"/>
              </a:ext>
            </a:extLst>
          </p:cNvPr>
          <p:cNvSpPr/>
          <p:nvPr/>
        </p:nvSpPr>
        <p:spPr>
          <a:xfrm>
            <a:off x="252039" y="1808233"/>
            <a:ext cx="10203298" cy="242164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7F6E0B8E-3B00-44E6-BA9D-16EAA6860084}"/>
              </a:ext>
            </a:extLst>
          </p:cNvPr>
          <p:cNvSpPr txBox="1"/>
          <p:nvPr/>
        </p:nvSpPr>
        <p:spPr>
          <a:xfrm>
            <a:off x="230255" y="1888039"/>
            <a:ext cx="4757828"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≪育児部分休業や育児休業の取得状況≫</a:t>
            </a:r>
          </a:p>
        </p:txBody>
      </p:sp>
      <p:sp>
        <p:nvSpPr>
          <p:cNvPr id="33" name="テキスト ボックス 32">
            <a:extLst>
              <a:ext uri="{FF2B5EF4-FFF2-40B4-BE49-F238E27FC236}">
                <a16:creationId xmlns:a16="http://schemas.microsoft.com/office/drawing/2014/main" id="{9A80CA66-B6C5-46B6-88A8-DB6FC3A5DB59}"/>
              </a:ext>
            </a:extLst>
          </p:cNvPr>
          <p:cNvSpPr txBox="1"/>
          <p:nvPr/>
        </p:nvSpPr>
        <p:spPr>
          <a:xfrm>
            <a:off x="9035676" y="1953411"/>
            <a:ext cx="1381666"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カッコ内は、男性（内数）</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556E289C-6FB9-4910-AA1B-B5F9D4F82F90}"/>
              </a:ext>
            </a:extLst>
          </p:cNvPr>
          <p:cNvSpPr txBox="1"/>
          <p:nvPr/>
        </p:nvSpPr>
        <p:spPr>
          <a:xfrm>
            <a:off x="139721" y="738967"/>
            <a:ext cx="10242380" cy="1010533"/>
          </a:xfrm>
          <a:prstGeom prst="rect">
            <a:avLst/>
          </a:prstGeom>
          <a:noFill/>
        </p:spPr>
        <p:txBody>
          <a:bodyPr wrap="square" rtlCol="0">
            <a:spAutoFit/>
          </a:bodyPr>
          <a:lstStyle/>
          <a:p>
            <a:pPr>
              <a:spcBef>
                <a:spcPts val="200"/>
              </a:spcBef>
            </a:pPr>
            <a:r>
              <a:rPr kumimoji="1" lang="ja-JP" altLang="en-US" sz="1200" dirty="0">
                <a:latin typeface="BIZ UDPゴシック" panose="020B0400000000000000" pitchFamily="50" charset="-128"/>
                <a:ea typeface="BIZ UDPゴシック" panose="020B0400000000000000" pitchFamily="50" charset="-128"/>
              </a:rPr>
              <a:t>　・ </a:t>
            </a:r>
            <a:r>
              <a:rPr kumimoji="1" lang="en-US" altLang="ja-JP" sz="1200" dirty="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代、</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代の子育て世代の職員の割合が高まる中、特に一般行政職における育児部分休業や育児休業の取得者数が大幅に増加。</a:t>
            </a:r>
            <a:endParaRPr kumimoji="1" lang="en-US" altLang="ja-JP" sz="1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latin typeface="BIZ UDPゴシック" panose="020B0400000000000000" pitchFamily="50" charset="-128"/>
                <a:ea typeface="BIZ UDPゴシック" panose="020B0400000000000000" pitchFamily="50" charset="-128"/>
              </a:rPr>
              <a:t>　・ 勤務時間の柔軟化、フレックスタイム制度の導入・拡充、テレワーク（在宅勤務、サテライトオフィス勤務、モバイルワーク勤務）の推進等、働く「時間」や</a:t>
            </a:r>
            <a:endParaRPr kumimoji="1" lang="en-US" altLang="ja-JP" sz="1200" dirty="0">
              <a:latin typeface="BIZ UDPゴシック" panose="020B0400000000000000" pitchFamily="50" charset="-128"/>
              <a:ea typeface="BIZ UDPゴシック" panose="020B0400000000000000" pitchFamily="50" charset="-128"/>
            </a:endParaRPr>
          </a:p>
          <a:p>
            <a:pPr>
              <a:spcBef>
                <a:spcPts val="200"/>
              </a:spcBef>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「場所」にとらわれない柔軟な働き方を選択できる職場環境づくりが進んでいる。</a:t>
            </a:r>
            <a:endParaRPr kumimoji="1" lang="en-US" altLang="ja-JP" sz="1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latin typeface="BIZ UDPゴシック" panose="020B0400000000000000" pitchFamily="50" charset="-128"/>
                <a:ea typeface="BIZ UDPゴシック" panose="020B0400000000000000" pitchFamily="50" charset="-128"/>
              </a:rPr>
              <a:t>　・ 職員の個々の事情に応じ、多様な働き方が選択されている。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29C5EB2F-981B-4A78-AB43-6888C35BB79F}"/>
              </a:ext>
            </a:extLst>
          </p:cNvPr>
          <p:cNvSpPr/>
          <p:nvPr/>
        </p:nvSpPr>
        <p:spPr>
          <a:xfrm>
            <a:off x="219459" y="4387622"/>
            <a:ext cx="10203298" cy="212404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6" name="表 2">
            <a:extLst>
              <a:ext uri="{FF2B5EF4-FFF2-40B4-BE49-F238E27FC236}">
                <a16:creationId xmlns:a16="http://schemas.microsoft.com/office/drawing/2014/main" id="{C5F705C6-1864-40C6-9109-68FA32350BBD}"/>
              </a:ext>
            </a:extLst>
          </p:cNvPr>
          <p:cNvGraphicFramePr>
            <a:graphicFrameLocks noGrp="1"/>
          </p:cNvGraphicFramePr>
          <p:nvPr>
            <p:extLst>
              <p:ext uri="{D42A27DB-BD31-4B8C-83A1-F6EECF244321}">
                <p14:modId xmlns:p14="http://schemas.microsoft.com/office/powerpoint/2010/main" val="1347801753"/>
              </p:ext>
            </p:extLst>
          </p:nvPr>
        </p:nvGraphicFramePr>
        <p:xfrm>
          <a:off x="5508898" y="4679856"/>
          <a:ext cx="4463830" cy="1234440"/>
        </p:xfrm>
        <a:graphic>
          <a:graphicData uri="http://schemas.openxmlformats.org/drawingml/2006/table">
            <a:tbl>
              <a:tblPr firstRow="1" bandRow="1">
                <a:tableStyleId>{5C22544A-7EE6-4342-B048-85BDC9FD1C3A}</a:tableStyleId>
              </a:tblPr>
              <a:tblGrid>
                <a:gridCol w="2086737">
                  <a:extLst>
                    <a:ext uri="{9D8B030D-6E8A-4147-A177-3AD203B41FA5}">
                      <a16:colId xmlns:a16="http://schemas.microsoft.com/office/drawing/2014/main" val="2816319961"/>
                    </a:ext>
                  </a:extLst>
                </a:gridCol>
                <a:gridCol w="718765">
                  <a:extLst>
                    <a:ext uri="{9D8B030D-6E8A-4147-A177-3AD203B41FA5}">
                      <a16:colId xmlns:a16="http://schemas.microsoft.com/office/drawing/2014/main" val="1964400295"/>
                    </a:ext>
                  </a:extLst>
                </a:gridCol>
                <a:gridCol w="718765">
                  <a:extLst>
                    <a:ext uri="{9D8B030D-6E8A-4147-A177-3AD203B41FA5}">
                      <a16:colId xmlns:a16="http://schemas.microsoft.com/office/drawing/2014/main" val="1530761277"/>
                    </a:ext>
                  </a:extLst>
                </a:gridCol>
                <a:gridCol w="939563">
                  <a:extLst>
                    <a:ext uri="{9D8B030D-6E8A-4147-A177-3AD203B41FA5}">
                      <a16:colId xmlns:a16="http://schemas.microsoft.com/office/drawing/2014/main" val="3766559302"/>
                    </a:ext>
                  </a:extLst>
                </a:gridCol>
              </a:tblGrid>
              <a:tr h="196773">
                <a:tc>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男性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女性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答えたくない</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520373611"/>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出張の合間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37.8</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36.7</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18.2</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982505"/>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出張の前後</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37.2</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37.1</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40.9</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828268"/>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集中して業務を行いたいとき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18.8</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12.9</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18.2</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838369"/>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その他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6.1</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13.3</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22.7</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0104448"/>
                  </a:ext>
                </a:extLst>
              </a:tr>
            </a:tbl>
          </a:graphicData>
        </a:graphic>
      </p:graphicFrame>
      <p:graphicFrame>
        <p:nvGraphicFramePr>
          <p:cNvPr id="38" name="表 2">
            <a:extLst>
              <a:ext uri="{FF2B5EF4-FFF2-40B4-BE49-F238E27FC236}">
                <a16:creationId xmlns:a16="http://schemas.microsoft.com/office/drawing/2014/main" id="{23620536-8B66-434B-80B3-0602EA0FDD7B}"/>
              </a:ext>
            </a:extLst>
          </p:cNvPr>
          <p:cNvGraphicFramePr>
            <a:graphicFrameLocks noGrp="1"/>
          </p:cNvGraphicFramePr>
          <p:nvPr>
            <p:extLst>
              <p:ext uri="{D42A27DB-BD31-4B8C-83A1-F6EECF244321}">
                <p14:modId xmlns:p14="http://schemas.microsoft.com/office/powerpoint/2010/main" val="891444136"/>
              </p:ext>
            </p:extLst>
          </p:nvPr>
        </p:nvGraphicFramePr>
        <p:xfrm>
          <a:off x="377254" y="4679524"/>
          <a:ext cx="4463830" cy="1234440"/>
        </p:xfrm>
        <a:graphic>
          <a:graphicData uri="http://schemas.openxmlformats.org/drawingml/2006/table">
            <a:tbl>
              <a:tblPr firstRow="1" bandRow="1">
                <a:tableStyleId>{5C22544A-7EE6-4342-B048-85BDC9FD1C3A}</a:tableStyleId>
              </a:tblPr>
              <a:tblGrid>
                <a:gridCol w="2086737">
                  <a:extLst>
                    <a:ext uri="{9D8B030D-6E8A-4147-A177-3AD203B41FA5}">
                      <a16:colId xmlns:a16="http://schemas.microsoft.com/office/drawing/2014/main" val="2816319961"/>
                    </a:ext>
                  </a:extLst>
                </a:gridCol>
                <a:gridCol w="718765">
                  <a:extLst>
                    <a:ext uri="{9D8B030D-6E8A-4147-A177-3AD203B41FA5}">
                      <a16:colId xmlns:a16="http://schemas.microsoft.com/office/drawing/2014/main" val="1964400295"/>
                    </a:ext>
                  </a:extLst>
                </a:gridCol>
                <a:gridCol w="718765">
                  <a:extLst>
                    <a:ext uri="{9D8B030D-6E8A-4147-A177-3AD203B41FA5}">
                      <a16:colId xmlns:a16="http://schemas.microsoft.com/office/drawing/2014/main" val="1530761277"/>
                    </a:ext>
                  </a:extLst>
                </a:gridCol>
                <a:gridCol w="939563">
                  <a:extLst>
                    <a:ext uri="{9D8B030D-6E8A-4147-A177-3AD203B41FA5}">
                      <a16:colId xmlns:a16="http://schemas.microsoft.com/office/drawing/2014/main" val="3766559302"/>
                    </a:ext>
                  </a:extLst>
                </a:gridCol>
              </a:tblGrid>
              <a:tr h="322854">
                <a:tc>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男性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女性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答えたくない</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520373611"/>
                  </a:ext>
                </a:extLst>
              </a:tr>
              <a:tr h="303862">
                <a:tc>
                  <a:txBody>
                    <a:bodyPr/>
                    <a:lstStyle/>
                    <a:p>
                      <a:r>
                        <a:rPr kumimoji="1" lang="ja-JP" altLang="en-US" sz="1000" dirty="0">
                          <a:latin typeface="BIZ UDPゴシック" panose="020B0400000000000000" pitchFamily="50" charset="-128"/>
                          <a:ea typeface="BIZ UDPゴシック" panose="020B0400000000000000" pitchFamily="50" charset="-128"/>
                        </a:rPr>
                        <a:t>実施した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51.0</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43.5</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43.8</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982505"/>
                  </a:ext>
                </a:extLst>
              </a:tr>
              <a:tr h="303862">
                <a:tc>
                  <a:txBody>
                    <a:bodyPr/>
                    <a:lstStyle/>
                    <a:p>
                      <a:r>
                        <a:rPr kumimoji="1" lang="ja-JP" altLang="en-US" sz="1000" dirty="0">
                          <a:latin typeface="BIZ UDPゴシック" panose="020B0400000000000000" pitchFamily="50" charset="-128"/>
                          <a:ea typeface="BIZ UDPゴシック" panose="020B0400000000000000" pitchFamily="50" charset="-128"/>
                        </a:rPr>
                        <a:t>実施しなかった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42.3</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44.5</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rPr>
                        <a:t>43.8</a:t>
                      </a:r>
                      <a:r>
                        <a:rPr kumimoji="1" lang="ja-JP" altLang="en-US" sz="100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828268"/>
                  </a:ext>
                </a:extLst>
              </a:tr>
              <a:tr h="303862">
                <a:tc>
                  <a:txBody>
                    <a:bodyPr/>
                    <a:lstStyle/>
                    <a:p>
                      <a:r>
                        <a:rPr kumimoji="1" lang="ja-JP" altLang="en-US" sz="1000" dirty="0">
                          <a:latin typeface="BIZ UDPゴシック" panose="020B0400000000000000" pitchFamily="50" charset="-128"/>
                          <a:ea typeface="BIZ UDPゴシック" panose="020B0400000000000000" pitchFamily="50" charset="-128"/>
                        </a:rPr>
                        <a:t>持ち帰り可能な端末機が未導入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6.6</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rPr>
                        <a:t>12.0</a:t>
                      </a:r>
                      <a:r>
                        <a:rPr kumimoji="1" lang="ja-JP" altLang="en-US" sz="100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12.4</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838369"/>
                  </a:ext>
                </a:extLst>
              </a:tr>
            </a:tbl>
          </a:graphicData>
        </a:graphic>
      </p:graphicFrame>
      <p:sp>
        <p:nvSpPr>
          <p:cNvPr id="40" name="テキスト ボックス 39">
            <a:extLst>
              <a:ext uri="{FF2B5EF4-FFF2-40B4-BE49-F238E27FC236}">
                <a16:creationId xmlns:a16="http://schemas.microsoft.com/office/drawing/2014/main" id="{C3DC26AC-ACD1-4193-9B01-89E9042AAE65}"/>
              </a:ext>
            </a:extLst>
          </p:cNvPr>
          <p:cNvSpPr txBox="1"/>
          <p:nvPr/>
        </p:nvSpPr>
        <p:spPr>
          <a:xfrm>
            <a:off x="208629" y="4418193"/>
            <a:ext cx="4632455"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≪持ち帰り可能な端末機に移行後の、在宅勤務実施状況≫</a:t>
            </a:r>
          </a:p>
        </p:txBody>
      </p:sp>
      <p:sp>
        <p:nvSpPr>
          <p:cNvPr id="41" name="テキスト ボックス 40">
            <a:extLst>
              <a:ext uri="{FF2B5EF4-FFF2-40B4-BE49-F238E27FC236}">
                <a16:creationId xmlns:a16="http://schemas.microsoft.com/office/drawing/2014/main" id="{04E56144-499C-4A79-BD59-E71CE13EF44F}"/>
              </a:ext>
            </a:extLst>
          </p:cNvPr>
          <p:cNvSpPr txBox="1"/>
          <p:nvPr/>
        </p:nvSpPr>
        <p:spPr>
          <a:xfrm>
            <a:off x="5315693" y="4427002"/>
            <a:ext cx="4632455"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≪持ち帰り可能な端末機に移行後の、モバイルワークを実施した場面≫</a:t>
            </a:r>
          </a:p>
        </p:txBody>
      </p:sp>
      <p:sp>
        <p:nvSpPr>
          <p:cNvPr id="43" name="矢印: 右 42">
            <a:extLst>
              <a:ext uri="{FF2B5EF4-FFF2-40B4-BE49-F238E27FC236}">
                <a16:creationId xmlns:a16="http://schemas.microsoft.com/office/drawing/2014/main" id="{9740859B-F7E8-45D2-97C8-785C40F0EC03}"/>
              </a:ext>
            </a:extLst>
          </p:cNvPr>
          <p:cNvSpPr/>
          <p:nvPr/>
        </p:nvSpPr>
        <p:spPr>
          <a:xfrm>
            <a:off x="5693690" y="6002557"/>
            <a:ext cx="254977" cy="21605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ECE5C74-F8C6-4F44-94AF-37FF046A95D8}"/>
              </a:ext>
            </a:extLst>
          </p:cNvPr>
          <p:cNvSpPr txBox="1"/>
          <p:nvPr/>
        </p:nvSpPr>
        <p:spPr>
          <a:xfrm>
            <a:off x="5856230" y="5968547"/>
            <a:ext cx="4207401"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　出張の前後や合間を中心に、モバイルワークが実施されている</a:t>
            </a:r>
          </a:p>
        </p:txBody>
      </p:sp>
      <p:sp>
        <p:nvSpPr>
          <p:cNvPr id="45" name="矢印: 右 44">
            <a:extLst>
              <a:ext uri="{FF2B5EF4-FFF2-40B4-BE49-F238E27FC236}">
                <a16:creationId xmlns:a16="http://schemas.microsoft.com/office/drawing/2014/main" id="{97AB1807-13D9-4C74-B78B-9B28F5125199}"/>
              </a:ext>
            </a:extLst>
          </p:cNvPr>
          <p:cNvSpPr/>
          <p:nvPr/>
        </p:nvSpPr>
        <p:spPr>
          <a:xfrm>
            <a:off x="519647" y="6008941"/>
            <a:ext cx="254977" cy="2186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ACFFEC4A-AD78-4889-B59C-C1356651AAEC}"/>
              </a:ext>
            </a:extLst>
          </p:cNvPr>
          <p:cNvSpPr txBox="1"/>
          <p:nvPr/>
        </p:nvSpPr>
        <p:spPr>
          <a:xfrm>
            <a:off x="774624" y="5981351"/>
            <a:ext cx="4207401"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持ち帰り可能な端末機への移行後、過半数近い職員が在宅勤務を実施</a:t>
            </a:r>
          </a:p>
        </p:txBody>
      </p:sp>
      <p:sp>
        <p:nvSpPr>
          <p:cNvPr id="47" name="テキスト ボックス 46">
            <a:extLst>
              <a:ext uri="{FF2B5EF4-FFF2-40B4-BE49-F238E27FC236}">
                <a16:creationId xmlns:a16="http://schemas.microsoft.com/office/drawing/2014/main" id="{89DD78D5-045A-4450-88B2-717C0403B58C}"/>
              </a:ext>
            </a:extLst>
          </p:cNvPr>
          <p:cNvSpPr txBox="1"/>
          <p:nvPr/>
        </p:nvSpPr>
        <p:spPr>
          <a:xfrm>
            <a:off x="7555608" y="6264756"/>
            <a:ext cx="2899729"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第３期大阪府特定事業主行動計画（前期）の</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資料</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　</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5D49FC8D-17AA-48E2-BA53-15079653BF5B}"/>
              </a:ext>
            </a:extLst>
          </p:cNvPr>
          <p:cNvSpPr txBox="1"/>
          <p:nvPr/>
        </p:nvSpPr>
        <p:spPr>
          <a:xfrm>
            <a:off x="441053" y="3615226"/>
            <a:ext cx="4757828"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育児部分休業の取得者数は、当該年度に制度を利用した全ての職員数</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a:extLst>
              <a:ext uri="{FF2B5EF4-FFF2-40B4-BE49-F238E27FC236}">
                <a16:creationId xmlns:a16="http://schemas.microsoft.com/office/drawing/2014/main" id="{58BC48FE-9F55-43D4-9FEC-F2A05472F86B}"/>
              </a:ext>
            </a:extLst>
          </p:cNvPr>
          <p:cNvSpPr txBox="1"/>
          <p:nvPr/>
        </p:nvSpPr>
        <p:spPr>
          <a:xfrm>
            <a:off x="5508898" y="3622570"/>
            <a:ext cx="4757828"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育児休業の取得者数は、当該年度に制度を利用した全ての職員数</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graphicFrame>
        <p:nvGraphicFramePr>
          <p:cNvPr id="52" name="表 6">
            <a:extLst>
              <a:ext uri="{FF2B5EF4-FFF2-40B4-BE49-F238E27FC236}">
                <a16:creationId xmlns:a16="http://schemas.microsoft.com/office/drawing/2014/main" id="{1859D0F4-BEA2-47A5-B020-017F557C5104}"/>
              </a:ext>
            </a:extLst>
          </p:cNvPr>
          <p:cNvGraphicFramePr>
            <a:graphicFrameLocks noGrp="1"/>
          </p:cNvGraphicFramePr>
          <p:nvPr>
            <p:extLst>
              <p:ext uri="{D42A27DB-BD31-4B8C-83A1-F6EECF244321}">
                <p14:modId xmlns:p14="http://schemas.microsoft.com/office/powerpoint/2010/main" val="1813145241"/>
              </p:ext>
            </p:extLst>
          </p:nvPr>
        </p:nvGraphicFramePr>
        <p:xfrm>
          <a:off x="5386131" y="2148621"/>
          <a:ext cx="4883655" cy="1493520"/>
        </p:xfrm>
        <a:graphic>
          <a:graphicData uri="http://schemas.openxmlformats.org/drawingml/2006/table">
            <a:tbl>
              <a:tblPr firstRow="1" bandRow="1">
                <a:tableStyleId>{5C22544A-7EE6-4342-B048-85BDC9FD1C3A}</a:tableStyleId>
              </a:tblPr>
              <a:tblGrid>
                <a:gridCol w="493845">
                  <a:extLst>
                    <a:ext uri="{9D8B030D-6E8A-4147-A177-3AD203B41FA5}">
                      <a16:colId xmlns:a16="http://schemas.microsoft.com/office/drawing/2014/main" val="432927869"/>
                    </a:ext>
                  </a:extLst>
                </a:gridCol>
                <a:gridCol w="1334682">
                  <a:extLst>
                    <a:ext uri="{9D8B030D-6E8A-4147-A177-3AD203B41FA5}">
                      <a16:colId xmlns:a16="http://schemas.microsoft.com/office/drawing/2014/main" val="2792502545"/>
                    </a:ext>
                  </a:extLst>
                </a:gridCol>
                <a:gridCol w="763782">
                  <a:extLst>
                    <a:ext uri="{9D8B030D-6E8A-4147-A177-3AD203B41FA5}">
                      <a16:colId xmlns:a16="http://schemas.microsoft.com/office/drawing/2014/main" val="2867627054"/>
                    </a:ext>
                  </a:extLst>
                </a:gridCol>
                <a:gridCol w="763782">
                  <a:extLst>
                    <a:ext uri="{9D8B030D-6E8A-4147-A177-3AD203B41FA5}">
                      <a16:colId xmlns:a16="http://schemas.microsoft.com/office/drawing/2014/main" val="1003915834"/>
                    </a:ext>
                  </a:extLst>
                </a:gridCol>
                <a:gridCol w="763782">
                  <a:extLst>
                    <a:ext uri="{9D8B030D-6E8A-4147-A177-3AD203B41FA5}">
                      <a16:colId xmlns:a16="http://schemas.microsoft.com/office/drawing/2014/main" val="2368247095"/>
                    </a:ext>
                  </a:extLst>
                </a:gridCol>
                <a:gridCol w="763782">
                  <a:extLst>
                    <a:ext uri="{9D8B030D-6E8A-4147-A177-3AD203B41FA5}">
                      <a16:colId xmlns:a16="http://schemas.microsoft.com/office/drawing/2014/main" val="1810569874"/>
                    </a:ext>
                  </a:extLst>
                </a:gridCol>
              </a:tblGrid>
              <a:tr h="0">
                <a:tc gridSpan="2">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令和元年度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47452057"/>
                  </a:ext>
                </a:extLst>
              </a:tr>
              <a:tr h="149863">
                <a:tc gridSpan="2">
                  <a:txBody>
                    <a:bodyPr/>
                    <a:lstStyle/>
                    <a:p>
                      <a:pPr algn="l"/>
                      <a:r>
                        <a:rPr kumimoji="1" lang="ja-JP" altLang="en-US" sz="1100" b="1" dirty="0">
                          <a:solidFill>
                            <a:schemeClr val="tx1"/>
                          </a:solidFill>
                          <a:latin typeface="BIZ UDPゴシック" panose="020B0400000000000000" pitchFamily="50" charset="-128"/>
                          <a:ea typeface="BIZ UDPゴシック" panose="020B0400000000000000" pitchFamily="50" charset="-128"/>
                        </a:rPr>
                        <a:t>育児休業 </a:t>
                      </a:r>
                      <a:r>
                        <a:rPr kumimoji="1" lang="ja-JP" altLang="en-US" sz="1100" b="1" dirty="0">
                          <a:latin typeface="BIZ UDPゴシック" panose="020B0400000000000000" pitchFamily="50" charset="-128"/>
                          <a:ea typeface="BIZ UDPゴシック" panose="020B0400000000000000" pitchFamily="50" charset="-128"/>
                        </a:rPr>
                        <a:t>取得者（計）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b="1" dirty="0">
                          <a:latin typeface="BIZ UDPゴシック" panose="020B0400000000000000" pitchFamily="50" charset="-128"/>
                          <a:ea typeface="BIZ UDPゴシック" panose="020B0400000000000000" pitchFamily="50" charset="-128"/>
                        </a:rPr>
                        <a:t>247</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a:t>
                      </a:r>
                      <a:r>
                        <a:rPr kumimoji="1" lang="en-US" altLang="ja-JP" sz="1050" b="1" dirty="0">
                          <a:latin typeface="BIZ UDPゴシック" panose="020B0400000000000000" pitchFamily="50" charset="-128"/>
                          <a:ea typeface="BIZ UDPゴシック" panose="020B0400000000000000" pitchFamily="50" charset="-128"/>
                        </a:rPr>
                        <a:t>21</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b="1" dirty="0">
                          <a:latin typeface="BIZ UDPゴシック" panose="020B0400000000000000" pitchFamily="50" charset="-128"/>
                          <a:ea typeface="BIZ UDPゴシック" panose="020B0400000000000000" pitchFamily="50" charset="-128"/>
                        </a:rPr>
                        <a:t>529</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（１</a:t>
                      </a:r>
                      <a:r>
                        <a:rPr kumimoji="1" lang="en-US" altLang="ja-JP" sz="1050" b="1" dirty="0">
                          <a:latin typeface="BIZ UDPゴシック" panose="020B0400000000000000" pitchFamily="50" charset="-128"/>
                          <a:ea typeface="BIZ UDPゴシック" panose="020B0400000000000000" pitchFamily="50" charset="-128"/>
                        </a:rPr>
                        <a:t>50</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321523"/>
                  </a:ext>
                </a:extLst>
              </a:tr>
              <a:tr h="130144">
                <a:tc rowSpan="4">
                  <a:txBody>
                    <a:bodyPr/>
                    <a:lstStyle/>
                    <a:p>
                      <a:r>
                        <a:rPr kumimoji="1" lang="ja-JP" altLang="en-US" sz="1050" dirty="0">
                          <a:latin typeface="BIZ UDPゴシック" panose="020B0400000000000000" pitchFamily="50" charset="-128"/>
                          <a:ea typeface="BIZ UDPゴシック" panose="020B0400000000000000" pitchFamily="50" charset="-128"/>
                        </a:rPr>
                        <a:t>内訳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a:latin typeface="BIZ UDPゴシック" panose="020B0400000000000000" pitchFamily="50" charset="-128"/>
                          <a:ea typeface="BIZ UDPゴシック" panose="020B0400000000000000" pitchFamily="50" charset="-128"/>
                        </a:rPr>
                        <a:t>一般行政職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latin typeface="BIZ UDPゴシック" panose="020B0400000000000000" pitchFamily="50" charset="-128"/>
                          <a:ea typeface="BIZ UDPゴシック" panose="020B0400000000000000" pitchFamily="50" charset="-128"/>
                        </a:rPr>
                        <a:t>105</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latin typeface="BIZ UDPゴシック" panose="020B0400000000000000" pitchFamily="50" charset="-128"/>
                          <a:ea typeface="BIZ UDPゴシック" panose="020B0400000000000000" pitchFamily="50" charset="-128"/>
                        </a:rPr>
                        <a:t>（</a:t>
                      </a:r>
                      <a:r>
                        <a:rPr kumimoji="1" lang="en-US" altLang="ja-JP" sz="1000" b="1" u="sng" dirty="0">
                          <a:latin typeface="BIZ UDPゴシック" panose="020B0400000000000000" pitchFamily="50" charset="-128"/>
                          <a:ea typeface="BIZ UDPゴシック" panose="020B0400000000000000" pitchFamily="50" charset="-128"/>
                        </a:rPr>
                        <a:t>8</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latin typeface="BIZ UDPゴシック" panose="020B0400000000000000" pitchFamily="50" charset="-128"/>
                          <a:ea typeface="BIZ UDPゴシック" panose="020B0400000000000000" pitchFamily="50" charset="-128"/>
                        </a:rPr>
                        <a:t>298</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latin typeface="BIZ UDPゴシック" panose="020B0400000000000000" pitchFamily="50" charset="-128"/>
                          <a:ea typeface="BIZ UDPゴシック" panose="020B0400000000000000" pitchFamily="50" charset="-128"/>
                        </a:rPr>
                        <a:t>（</a:t>
                      </a:r>
                      <a:r>
                        <a:rPr kumimoji="1" lang="en-US" altLang="ja-JP" sz="1000" b="1" u="sng" dirty="0">
                          <a:latin typeface="BIZ UDPゴシック" panose="020B0400000000000000" pitchFamily="50" charset="-128"/>
                          <a:ea typeface="BIZ UDPゴシック" panose="020B0400000000000000" pitchFamily="50" charset="-128"/>
                        </a:rPr>
                        <a:t>95</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93702962"/>
                  </a:ext>
                </a:extLst>
              </a:tr>
              <a:tr h="130144">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土木職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11</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45</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a:t>
                      </a:r>
                      <a:r>
                        <a:rPr kumimoji="1" lang="en-US" altLang="ja-JP" sz="1000" dirty="0">
                          <a:latin typeface="BIZ UDPゴシック" panose="020B0400000000000000" pitchFamily="50" charset="-128"/>
                          <a:ea typeface="BIZ UDPゴシック" panose="020B0400000000000000" pitchFamily="50" charset="-128"/>
                        </a:rPr>
                        <a:t>1</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251430"/>
                  </a:ext>
                </a:extLst>
              </a:tr>
              <a:tr h="130144">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社会福祉職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26</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（４名）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709936"/>
                  </a:ext>
                </a:extLst>
              </a:tr>
              <a:tr h="130144">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81</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160</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40</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062199"/>
                  </a:ext>
                </a:extLst>
              </a:tr>
            </a:tbl>
          </a:graphicData>
        </a:graphic>
      </p:graphicFrame>
      <p:graphicFrame>
        <p:nvGraphicFramePr>
          <p:cNvPr id="54" name="表 6">
            <a:extLst>
              <a:ext uri="{FF2B5EF4-FFF2-40B4-BE49-F238E27FC236}">
                <a16:creationId xmlns:a16="http://schemas.microsoft.com/office/drawing/2014/main" id="{EDF3A7B2-A38D-4127-9BC6-D87FC62B3622}"/>
              </a:ext>
            </a:extLst>
          </p:cNvPr>
          <p:cNvGraphicFramePr>
            <a:graphicFrameLocks noGrp="1"/>
          </p:cNvGraphicFramePr>
          <p:nvPr>
            <p:extLst>
              <p:ext uri="{D42A27DB-BD31-4B8C-83A1-F6EECF244321}">
                <p14:modId xmlns:p14="http://schemas.microsoft.com/office/powerpoint/2010/main" val="3620318318"/>
              </p:ext>
            </p:extLst>
          </p:nvPr>
        </p:nvGraphicFramePr>
        <p:xfrm>
          <a:off x="377254" y="2142303"/>
          <a:ext cx="4883657" cy="1493520"/>
        </p:xfrm>
        <a:graphic>
          <a:graphicData uri="http://schemas.openxmlformats.org/drawingml/2006/table">
            <a:tbl>
              <a:tblPr firstRow="1" bandRow="1">
                <a:tableStyleId>{5C22544A-7EE6-4342-B048-85BDC9FD1C3A}</a:tableStyleId>
              </a:tblPr>
              <a:tblGrid>
                <a:gridCol w="496645">
                  <a:extLst>
                    <a:ext uri="{9D8B030D-6E8A-4147-A177-3AD203B41FA5}">
                      <a16:colId xmlns:a16="http://schemas.microsoft.com/office/drawing/2014/main" val="432927869"/>
                    </a:ext>
                  </a:extLst>
                </a:gridCol>
                <a:gridCol w="1328776">
                  <a:extLst>
                    <a:ext uri="{9D8B030D-6E8A-4147-A177-3AD203B41FA5}">
                      <a16:colId xmlns:a16="http://schemas.microsoft.com/office/drawing/2014/main" val="2792502545"/>
                    </a:ext>
                  </a:extLst>
                </a:gridCol>
                <a:gridCol w="764559">
                  <a:extLst>
                    <a:ext uri="{9D8B030D-6E8A-4147-A177-3AD203B41FA5}">
                      <a16:colId xmlns:a16="http://schemas.microsoft.com/office/drawing/2014/main" val="2867627054"/>
                    </a:ext>
                  </a:extLst>
                </a:gridCol>
                <a:gridCol w="764559">
                  <a:extLst>
                    <a:ext uri="{9D8B030D-6E8A-4147-A177-3AD203B41FA5}">
                      <a16:colId xmlns:a16="http://schemas.microsoft.com/office/drawing/2014/main" val="1003915834"/>
                    </a:ext>
                  </a:extLst>
                </a:gridCol>
                <a:gridCol w="764559">
                  <a:extLst>
                    <a:ext uri="{9D8B030D-6E8A-4147-A177-3AD203B41FA5}">
                      <a16:colId xmlns:a16="http://schemas.microsoft.com/office/drawing/2014/main" val="2368247095"/>
                    </a:ext>
                  </a:extLst>
                </a:gridCol>
                <a:gridCol w="764559">
                  <a:extLst>
                    <a:ext uri="{9D8B030D-6E8A-4147-A177-3AD203B41FA5}">
                      <a16:colId xmlns:a16="http://schemas.microsoft.com/office/drawing/2014/main" val="1810569874"/>
                    </a:ext>
                  </a:extLst>
                </a:gridCol>
              </a:tblGrid>
              <a:tr h="237866">
                <a:tc gridSpan="2">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令和元年度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47452057"/>
                  </a:ext>
                </a:extLst>
              </a:tr>
              <a:tr h="237866">
                <a:tc gridSpan="2">
                  <a:txBody>
                    <a:bodyPr/>
                    <a:lstStyle/>
                    <a:p>
                      <a:pPr algn="l"/>
                      <a:r>
                        <a:rPr kumimoji="1" lang="ja-JP" altLang="en-US" sz="1100" b="1" dirty="0">
                          <a:latin typeface="BIZ UDPゴシック" panose="020B0400000000000000" pitchFamily="50" charset="-128"/>
                          <a:ea typeface="BIZ UDPゴシック" panose="020B0400000000000000" pitchFamily="50" charset="-128"/>
                        </a:rPr>
                        <a:t>育児部分休業　取得者（計）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２１８人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（１２人）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３６</a:t>
                      </a:r>
                      <a:r>
                        <a:rPr kumimoji="1" lang="en-US" altLang="ja-JP" sz="1050" b="1" dirty="0">
                          <a:latin typeface="BIZ UDPゴシック" panose="020B0400000000000000" pitchFamily="50" charset="-128"/>
                          <a:ea typeface="BIZ UDPゴシック" panose="020B0400000000000000" pitchFamily="50" charset="-128"/>
                        </a:rPr>
                        <a:t>3</a:t>
                      </a:r>
                      <a:r>
                        <a:rPr kumimoji="1" lang="ja-JP" altLang="en-US" sz="1050" b="1" dirty="0">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a:t>
                      </a:r>
                      <a:r>
                        <a:rPr kumimoji="1" lang="en-US" altLang="ja-JP" sz="1050" b="1" dirty="0">
                          <a:latin typeface="BIZ UDPゴシック" panose="020B0400000000000000" pitchFamily="50" charset="-128"/>
                          <a:ea typeface="BIZ UDPゴシック" panose="020B0400000000000000" pitchFamily="50" charset="-128"/>
                        </a:rPr>
                        <a:t>40</a:t>
                      </a:r>
                      <a:r>
                        <a:rPr kumimoji="1" lang="ja-JP" altLang="en-US" sz="1050" b="1" dirty="0">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321523"/>
                  </a:ext>
                </a:extLst>
              </a:tr>
              <a:tr h="223873">
                <a:tc rowSpan="4">
                  <a:txBody>
                    <a:bodyPr/>
                    <a:lstStyle/>
                    <a:p>
                      <a:pPr algn="ctr"/>
                      <a:r>
                        <a:rPr kumimoji="1" lang="ja-JP" altLang="en-US" sz="1050" dirty="0">
                          <a:latin typeface="BIZ UDPゴシック" panose="020B0400000000000000" pitchFamily="50" charset="-128"/>
                          <a:ea typeface="BIZ UDPゴシック" panose="020B0400000000000000" pitchFamily="50" charset="-128"/>
                        </a:rPr>
                        <a:t>内訳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a:latin typeface="BIZ UDPゴシック" panose="020B0400000000000000" pitchFamily="50" charset="-128"/>
                          <a:ea typeface="BIZ UDPゴシック" panose="020B0400000000000000" pitchFamily="50" charset="-128"/>
                        </a:rPr>
                        <a:t>一般行政職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latin typeface="BIZ UDPゴシック" panose="020B0400000000000000" pitchFamily="50" charset="-128"/>
                          <a:ea typeface="BIZ UDPゴシック" panose="020B0400000000000000" pitchFamily="50" charset="-128"/>
                        </a:rPr>
                        <a:t>67</a:t>
                      </a:r>
                      <a:r>
                        <a:rPr kumimoji="1" lang="ja-JP" altLang="en-US" sz="1000" b="1" u="sng" dirty="0">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latin typeface="BIZ UDPゴシック" panose="020B0400000000000000" pitchFamily="50" charset="-128"/>
                          <a:ea typeface="BIZ UDPゴシック" panose="020B0400000000000000" pitchFamily="50" charset="-128"/>
                        </a:rPr>
                        <a:t>（６人）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solidFill>
                            <a:schemeClr val="tx1"/>
                          </a:solidFill>
                          <a:latin typeface="BIZ UDPゴシック" panose="020B0400000000000000" pitchFamily="50" charset="-128"/>
                          <a:ea typeface="BIZ UDPゴシック" panose="020B0400000000000000" pitchFamily="50" charset="-128"/>
                        </a:rPr>
                        <a:t>166</a:t>
                      </a:r>
                      <a:r>
                        <a:rPr kumimoji="1" lang="ja-JP" altLang="en-US" sz="1000" b="1" u="sng"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u="sng" dirty="0">
                          <a:solidFill>
                            <a:schemeClr val="tx1"/>
                          </a:solidFill>
                          <a:latin typeface="BIZ UDPゴシック" panose="020B0400000000000000" pitchFamily="50" charset="-128"/>
                          <a:ea typeface="BIZ UDPゴシック" panose="020B0400000000000000" pitchFamily="50" charset="-128"/>
                        </a:rPr>
                        <a:t>21</a:t>
                      </a:r>
                      <a:r>
                        <a:rPr kumimoji="1" lang="ja-JP" altLang="en-US" sz="1000" b="1" u="sng"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93702962"/>
                  </a:ext>
                </a:extLst>
              </a:tr>
              <a:tr h="223873">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土木職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１１人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１</a:t>
                      </a:r>
                      <a:r>
                        <a:rPr kumimoji="1" lang="en-US" altLang="ja-JP" sz="1000" dirty="0">
                          <a:solidFill>
                            <a:schemeClr val="tx1"/>
                          </a:solidFill>
                          <a:latin typeface="BIZ UDPゴシック" panose="020B0400000000000000" pitchFamily="50" charset="-128"/>
                          <a:ea typeface="BIZ UDPゴシック" panose="020B0400000000000000" pitchFamily="50" charset="-128"/>
                        </a:rPr>
                        <a:t>3</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3</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251430"/>
                  </a:ext>
                </a:extLst>
              </a:tr>
              <a:tr h="223873">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社会福祉職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６０人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（４人）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５７人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（４人）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709936"/>
                  </a:ext>
                </a:extLst>
              </a:tr>
              <a:tr h="223873">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８０人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solidFill>
                            <a:schemeClr val="tx1"/>
                          </a:solidFill>
                          <a:latin typeface="BIZ UDPゴシック" panose="020B0400000000000000" pitchFamily="50" charset="-128"/>
                          <a:ea typeface="BIZ UDPゴシック" panose="020B0400000000000000" pitchFamily="50" charset="-128"/>
                        </a:rPr>
                        <a:t>1</a:t>
                      </a:r>
                      <a:r>
                        <a:rPr kumimoji="1" lang="ja-JP" altLang="en-US" sz="1000" dirty="0">
                          <a:solidFill>
                            <a:schemeClr val="tx1"/>
                          </a:solidFill>
                          <a:latin typeface="BIZ UDPゴシック" panose="020B0400000000000000" pitchFamily="50" charset="-128"/>
                          <a:ea typeface="BIZ UDPゴシック" panose="020B0400000000000000" pitchFamily="50" charset="-128"/>
                        </a:rPr>
                        <a:t>２</a:t>
                      </a:r>
                      <a:r>
                        <a:rPr kumimoji="1" lang="en-US" altLang="ja-JP" sz="1000" dirty="0">
                          <a:solidFill>
                            <a:schemeClr val="tx1"/>
                          </a:solidFill>
                          <a:latin typeface="BIZ UDPゴシック" panose="020B0400000000000000" pitchFamily="50" charset="-128"/>
                          <a:ea typeface="BIZ UDPゴシック" panose="020B0400000000000000" pitchFamily="50" charset="-128"/>
                        </a:rPr>
                        <a:t>7</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12</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062199"/>
                  </a:ext>
                </a:extLst>
              </a:tr>
            </a:tbl>
          </a:graphicData>
        </a:graphic>
      </p:graphicFrame>
      <p:sp>
        <p:nvSpPr>
          <p:cNvPr id="28" name="テキスト ボックス 27">
            <a:extLst>
              <a:ext uri="{FF2B5EF4-FFF2-40B4-BE49-F238E27FC236}">
                <a16:creationId xmlns:a16="http://schemas.microsoft.com/office/drawing/2014/main" id="{8DDC7D6B-3089-4245-927D-3CCDD12E223B}"/>
              </a:ext>
            </a:extLst>
          </p:cNvPr>
          <p:cNvSpPr txBox="1"/>
          <p:nvPr/>
        </p:nvSpPr>
        <p:spPr>
          <a:xfrm>
            <a:off x="796408" y="3874715"/>
            <a:ext cx="6289124"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子育てしやすい職場環境整備により、各種制度の取得者数が増加</a:t>
            </a:r>
          </a:p>
        </p:txBody>
      </p:sp>
      <p:sp>
        <p:nvSpPr>
          <p:cNvPr id="29" name="矢印: 右 28">
            <a:extLst>
              <a:ext uri="{FF2B5EF4-FFF2-40B4-BE49-F238E27FC236}">
                <a16:creationId xmlns:a16="http://schemas.microsoft.com/office/drawing/2014/main" id="{949B309A-D46E-4FED-91A4-A4D721F374CE}"/>
              </a:ext>
            </a:extLst>
          </p:cNvPr>
          <p:cNvSpPr/>
          <p:nvPr/>
        </p:nvSpPr>
        <p:spPr>
          <a:xfrm>
            <a:off x="519647" y="3908612"/>
            <a:ext cx="254977" cy="2186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8991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人材育成の取組みの現状 </a:t>
            </a:r>
          </a:p>
        </p:txBody>
      </p:sp>
    </p:spTree>
    <p:extLst>
      <p:ext uri="{BB962C8B-B14F-4D97-AF65-F5344CB8AC3E}">
        <p14:creationId xmlns:p14="http://schemas.microsoft.com/office/powerpoint/2010/main" val="401825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CC4C815-4100-4996-A05E-1434FD78AC49}"/>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人材育成の取組みの現状</a:t>
            </a:r>
          </a:p>
        </p:txBody>
      </p:sp>
      <p:sp>
        <p:nvSpPr>
          <p:cNvPr id="6" name="テキスト ボックス 5">
            <a:extLst>
              <a:ext uri="{FF2B5EF4-FFF2-40B4-BE49-F238E27FC236}">
                <a16:creationId xmlns:a16="http://schemas.microsoft.com/office/drawing/2014/main" id="{3D974066-9C90-4172-BE6D-73DC228DAF81}"/>
              </a:ext>
            </a:extLst>
          </p:cNvPr>
          <p:cNvSpPr txBox="1"/>
          <p:nvPr/>
        </p:nvSpPr>
        <p:spPr>
          <a:xfrm>
            <a:off x="91910" y="436054"/>
            <a:ext cx="10507991" cy="846386"/>
          </a:xfrm>
          <a:prstGeom prst="rect">
            <a:avLst/>
          </a:prstGeom>
          <a:noFill/>
        </p:spPr>
        <p:txBody>
          <a:bodyPr wrap="square" rtlCol="0">
            <a:spAutoFit/>
          </a:bodyPr>
          <a:lstStyle/>
          <a:p>
            <a:pPr>
              <a:spcBef>
                <a:spcPts val="600"/>
              </a:spcBef>
            </a:pPr>
            <a:r>
              <a:rPr kumimoji="1" lang="ja-JP" altLang="en-US" sz="1300" dirty="0">
                <a:latin typeface="BIZ UDPゴシック" panose="020B0400000000000000" pitchFamily="50" charset="-128"/>
                <a:ea typeface="BIZ UDPゴシック" panose="020B0400000000000000" pitchFamily="50" charset="-128"/>
              </a:rPr>
              <a:t>○  安定した組織運営を図りながら様々な行政ニーズに的確に対応していくためには、組織を支える職員の育成が大切であり、</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組織・人事給与</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制度の今後の方向性（案）</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においても、「人材育成」を重要な柱の１つとして位置づけている。</a:t>
            </a:r>
            <a:endParaRPr kumimoji="1" lang="en-US" altLang="ja-JP" sz="1300" dirty="0">
              <a:latin typeface="BIZ UDPゴシック" panose="020B0400000000000000" pitchFamily="50" charset="-128"/>
              <a:ea typeface="BIZ UDPゴシック" panose="020B0400000000000000" pitchFamily="50" charset="-128"/>
            </a:endParaRPr>
          </a:p>
          <a:p>
            <a:pPr>
              <a:spcBef>
                <a:spcPts val="1200"/>
              </a:spcBef>
            </a:pPr>
            <a:r>
              <a:rPr kumimoji="1" lang="ja-JP" altLang="en-US" sz="1300" dirty="0">
                <a:latin typeface="BIZ UDPゴシック" panose="020B0400000000000000" pitchFamily="50" charset="-128"/>
                <a:ea typeface="BIZ UDPゴシック" panose="020B0400000000000000" pitchFamily="50" charset="-128"/>
              </a:rPr>
              <a:t>○　府職員の人材育成にあたっては、以下のとおり、職員研修のほか、人事異動やキャリア形成支援等も含めた多角的な視点から取り組んでいる。</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grpSp>
        <p:nvGrpSpPr>
          <p:cNvPr id="30" name="グループ化 29">
            <a:extLst>
              <a:ext uri="{FF2B5EF4-FFF2-40B4-BE49-F238E27FC236}">
                <a16:creationId xmlns:a16="http://schemas.microsoft.com/office/drawing/2014/main" id="{05F230CF-DC2C-4BFB-BE22-E899774BBDC1}"/>
              </a:ext>
            </a:extLst>
          </p:cNvPr>
          <p:cNvGrpSpPr/>
          <p:nvPr/>
        </p:nvGrpSpPr>
        <p:grpSpPr>
          <a:xfrm>
            <a:off x="270900" y="1445513"/>
            <a:ext cx="10051377" cy="328308"/>
            <a:chOff x="209245" y="2089750"/>
            <a:chExt cx="10051377" cy="328308"/>
          </a:xfrm>
        </p:grpSpPr>
        <p:sp>
          <p:nvSpPr>
            <p:cNvPr id="31" name="四角形: 角を丸くする 30">
              <a:extLst>
                <a:ext uri="{FF2B5EF4-FFF2-40B4-BE49-F238E27FC236}">
                  <a16:creationId xmlns:a16="http://schemas.microsoft.com/office/drawing/2014/main" id="{CA91ABB6-F107-45E9-B5D5-6466B4F7D769}"/>
                </a:ext>
              </a:extLst>
            </p:cNvPr>
            <p:cNvSpPr/>
            <p:nvPr/>
          </p:nvSpPr>
          <p:spPr>
            <a:xfrm>
              <a:off x="1559987" y="2094859"/>
              <a:ext cx="8700635"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任用との連携を考慮しながら、業務を通じた職場研修（</a:t>
              </a:r>
              <a:r>
                <a:rPr kumimoji="1" lang="en-US" altLang="ja-JP" sz="1100" dirty="0">
                  <a:solidFill>
                    <a:schemeClr val="tx1"/>
                  </a:solidFill>
                  <a:latin typeface="BIZ UDPゴシック" panose="020B0400000000000000" pitchFamily="50" charset="-128"/>
                  <a:ea typeface="BIZ UDPゴシック" panose="020B0400000000000000" pitchFamily="50" charset="-128"/>
                </a:rPr>
                <a:t>OJT</a:t>
              </a:r>
              <a:r>
                <a:rPr kumimoji="1" lang="ja-JP" altLang="en-US" sz="1100" dirty="0">
                  <a:solidFill>
                    <a:schemeClr val="tx1"/>
                  </a:solidFill>
                  <a:latin typeface="BIZ UDPゴシック" panose="020B0400000000000000" pitchFamily="50" charset="-128"/>
                  <a:ea typeface="BIZ UDPゴシック" panose="020B0400000000000000" pitchFamily="50" charset="-128"/>
                </a:rPr>
                <a:t>）及び職場外での研修（</a:t>
              </a:r>
              <a:r>
                <a:rPr kumimoji="1" lang="en-US" altLang="ja-JP" sz="1100" dirty="0">
                  <a:solidFill>
                    <a:schemeClr val="tx1"/>
                  </a:solidFill>
                  <a:latin typeface="BIZ UDPゴシック" panose="020B0400000000000000" pitchFamily="50" charset="-128"/>
                  <a:ea typeface="BIZ UDPゴシック" panose="020B0400000000000000" pitchFamily="50" charset="-128"/>
                </a:rPr>
                <a:t>Off-JT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）を実施</a:t>
              </a:r>
            </a:p>
          </p:txBody>
        </p:sp>
        <p:sp>
          <p:nvSpPr>
            <p:cNvPr id="32" name="四角形: 角を丸くする 31">
              <a:extLst>
                <a:ext uri="{FF2B5EF4-FFF2-40B4-BE49-F238E27FC236}">
                  <a16:creationId xmlns:a16="http://schemas.microsoft.com/office/drawing/2014/main" id="{15C1EA8F-3697-4854-B460-A868D7B38788}"/>
                </a:ext>
              </a:extLst>
            </p:cNvPr>
            <p:cNvSpPr/>
            <p:nvPr/>
          </p:nvSpPr>
          <p:spPr>
            <a:xfrm>
              <a:off x="209245" y="2089750"/>
              <a:ext cx="1350742"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職員研修</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sp>
        <p:nvSpPr>
          <p:cNvPr id="33" name="テキスト ボックス 32">
            <a:extLst>
              <a:ext uri="{FF2B5EF4-FFF2-40B4-BE49-F238E27FC236}">
                <a16:creationId xmlns:a16="http://schemas.microsoft.com/office/drawing/2014/main" id="{1B959179-E41D-4202-B057-4E5DBE8DB5D7}"/>
              </a:ext>
            </a:extLst>
          </p:cNvPr>
          <p:cNvSpPr txBox="1"/>
          <p:nvPr/>
        </p:nvSpPr>
        <p:spPr>
          <a:xfrm>
            <a:off x="302404" y="1861810"/>
            <a:ext cx="10229129" cy="697627"/>
          </a:xfrm>
          <a:prstGeom prst="rect">
            <a:avLst/>
          </a:prstGeom>
          <a:noFill/>
        </p:spPr>
        <p:txBody>
          <a:bodyPr wrap="square">
            <a:spAutoFit/>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（１）　業務を通じた職場研修（</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OJT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4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　上司や先輩からの指導・助言による日ごろの業務を通じた</a:t>
            </a:r>
            <a:r>
              <a:rPr kumimoji="1" lang="en-US" altLang="ja-JP"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OJT</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については、</a:t>
            </a:r>
            <a:r>
              <a:rPr kumimoji="1" lang="ja-JP" altLang="en-US" sz="1200" dirty="0">
                <a:latin typeface="UD デジタル 教科書体 NK-R" panose="02020400000000000000" pitchFamily="18" charset="-128"/>
                <a:ea typeface="UD デジタル 教科書体 NK-R" panose="02020400000000000000" pitchFamily="18" charset="-128"/>
              </a:rPr>
              <a:t>原則すべての</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新規採用職員に対して、その良き相談相手や実務面のサポートの</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役割を担う先輩職員を指定する「ジョブトレーナー制度」を実施</a:t>
            </a:r>
            <a:r>
              <a:rPr kumimoji="1" lang="ja-JP" altLang="en-US" sz="1200" dirty="0">
                <a:latin typeface="UD デジタル 教科書体 NK-R" panose="02020400000000000000" pitchFamily="18" charset="-128"/>
                <a:ea typeface="UD デジタル 教科書体 NK-R" panose="02020400000000000000" pitchFamily="18" charset="-128"/>
              </a:rPr>
              <a:t>している。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a:extLst>
              <a:ext uri="{FF2B5EF4-FFF2-40B4-BE49-F238E27FC236}">
                <a16:creationId xmlns:a16="http://schemas.microsoft.com/office/drawing/2014/main" id="{2966B879-81E3-408D-B1C2-1F56F4AA24E7}"/>
              </a:ext>
            </a:extLst>
          </p:cNvPr>
          <p:cNvSpPr txBox="1"/>
          <p:nvPr/>
        </p:nvSpPr>
        <p:spPr>
          <a:xfrm>
            <a:off x="290534" y="2608832"/>
            <a:ext cx="10240999" cy="697627"/>
          </a:xfrm>
          <a:prstGeom prst="rect">
            <a:avLst/>
          </a:prstGeom>
          <a:noFill/>
        </p:spPr>
        <p:txBody>
          <a:bodyPr wrap="square">
            <a:spAutoFit/>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（２）　職場外での研修（</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Off-JT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4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　職務を遂行する上で職員に共通して必要とされる基本的能力及び専門的能力を養成するセンター研修</a:t>
            </a:r>
            <a:r>
              <a:rPr kumimoji="1" lang="ja-JP" altLang="en-US" sz="11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（階層別、キャリア形成支援）</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や、社会情勢等を踏まえ</a:t>
            </a:r>
            <a:endParaRPr kumimoji="1" lang="en-US" altLang="ja-JP"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a:p>
            <a:r>
              <a:rPr kumimoji="1" lang="en-US" altLang="ja-JP"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た研修を実施する他、庁外での研修受講機会の提供など、職員が必要な能力・スキルを確実に身につけられるよう、研修の充実・強化に取り組んでいる。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A6B428F2-2E3D-4F71-9D38-EDA369BCA063}"/>
              </a:ext>
            </a:extLst>
          </p:cNvPr>
          <p:cNvSpPr txBox="1"/>
          <p:nvPr/>
        </p:nvSpPr>
        <p:spPr>
          <a:xfrm>
            <a:off x="302404" y="6985996"/>
            <a:ext cx="9659286" cy="512961"/>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（３）　自己啓発・自主学習</a:t>
            </a:r>
            <a:r>
              <a:rPr kumimoji="1" lang="ja-JP" altLang="en-US" sz="1200" dirty="0">
                <a:latin typeface="UD デジタル 教科書体 NK-R" panose="02020400000000000000" pitchFamily="18" charset="-128"/>
                <a:ea typeface="UD デジタル 教科書体 NK-R" panose="02020400000000000000" pitchFamily="18" charset="-128"/>
              </a:rPr>
              <a:t>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spcBef>
                <a:spcPts val="400"/>
              </a:spcBef>
            </a:pPr>
            <a:r>
              <a:rPr kumimoji="1" lang="ja-JP" altLang="en-US" sz="1200" dirty="0">
                <a:latin typeface="UD デジタル 教科書体 NK-R" panose="02020400000000000000" pitchFamily="18" charset="-128"/>
                <a:ea typeface="UD デジタル 教科書体 NK-R" panose="02020400000000000000" pitchFamily="18" charset="-128"/>
              </a:rPr>
              <a:t>　　・　「大学院修学支援制度」や「長期自主研修支援制度」、「短期自主研修制度」等、職員の自律的な学びやスキル向上をサポートしている。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65B50A09-5183-4B63-9CF2-853223FBE018}"/>
              </a:ext>
            </a:extLst>
          </p:cNvPr>
          <p:cNvSpPr txBox="1"/>
          <p:nvPr/>
        </p:nvSpPr>
        <p:spPr>
          <a:xfrm>
            <a:off x="542029" y="3353850"/>
            <a:ext cx="4248000" cy="261610"/>
          </a:xfrm>
          <a:prstGeom prst="rect">
            <a:avLst/>
          </a:prstGeom>
          <a:noFill/>
        </p:spPr>
        <p:txBody>
          <a:bodyPr wrap="square" rtlCol="0">
            <a:spAutoFit/>
          </a:bodyPr>
          <a:lstStyle/>
          <a:p>
            <a:pPr>
              <a:spcBef>
                <a:spcPts val="200"/>
              </a:spcBef>
            </a:pPr>
            <a:r>
              <a:rPr kumimoji="1" lang="ja-JP" altLang="en-US" sz="1050" dirty="0">
                <a:latin typeface="BIZ UDPゴシック" panose="020B0400000000000000" pitchFamily="50" charset="-128"/>
                <a:ea typeface="BIZ UDPゴシック" panose="020B0400000000000000" pitchFamily="50" charset="-128"/>
              </a:rPr>
              <a:t>■ センター研修　体系図</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7" name="スライド番号プレースホルダー 2">
            <a:extLst>
              <a:ext uri="{FF2B5EF4-FFF2-40B4-BE49-F238E27FC236}">
                <a16:creationId xmlns:a16="http://schemas.microsoft.com/office/drawing/2014/main" id="{7E22BAC0-79C5-4D51-B7CA-90524EC487D1}"/>
              </a:ext>
            </a:extLst>
          </p:cNvPr>
          <p:cNvSpPr>
            <a:spLocks noGrp="1"/>
          </p:cNvSpPr>
          <p:nvPr>
            <p:ph type="sldNum" sz="quarter" idx="12"/>
          </p:nvPr>
        </p:nvSpPr>
        <p:spPr>
          <a:xfrm>
            <a:off x="10369335" y="7276661"/>
            <a:ext cx="301523" cy="271454"/>
          </a:xfrm>
        </p:spPr>
        <p:txBody>
          <a:bodyPr/>
          <a:lstStyle/>
          <a:p>
            <a:r>
              <a:rPr kumimoji="1" lang="ja-JP" altLang="en-US" b="1" dirty="0">
                <a:latin typeface="BIZ UDPゴシック" panose="020B0400000000000000" pitchFamily="50" charset="-128"/>
                <a:ea typeface="BIZ UDPゴシック" panose="020B0400000000000000" pitchFamily="50" charset="-128"/>
              </a:rPr>
              <a:t>４</a:t>
            </a:r>
          </a:p>
        </p:txBody>
      </p:sp>
      <p:pic>
        <p:nvPicPr>
          <p:cNvPr id="12" name="図 11">
            <a:extLst>
              <a:ext uri="{FF2B5EF4-FFF2-40B4-BE49-F238E27FC236}">
                <a16:creationId xmlns:a16="http://schemas.microsoft.com/office/drawing/2014/main" id="{796CBA09-FE5A-44E2-B5C4-0574BC2B46D2}"/>
              </a:ext>
            </a:extLst>
          </p:cNvPr>
          <p:cNvPicPr>
            <a:picLocks noChangeAspect="1"/>
          </p:cNvPicPr>
          <p:nvPr/>
        </p:nvPicPr>
        <p:blipFill>
          <a:blip r:embed="rId2"/>
          <a:stretch>
            <a:fillRect/>
          </a:stretch>
        </p:blipFill>
        <p:spPr>
          <a:xfrm>
            <a:off x="795088" y="3576249"/>
            <a:ext cx="9527025" cy="3352785"/>
          </a:xfrm>
          <a:prstGeom prst="rect">
            <a:avLst/>
          </a:prstGeom>
        </p:spPr>
      </p:pic>
    </p:spTree>
    <p:extLst>
      <p:ext uri="{BB962C8B-B14F-4D97-AF65-F5344CB8AC3E}">
        <p14:creationId xmlns:p14="http://schemas.microsoft.com/office/powerpoint/2010/main" val="366139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CC4C815-4100-4996-A05E-1434FD78AC49}"/>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人材育成の取組みの現状</a:t>
            </a:r>
          </a:p>
        </p:txBody>
      </p:sp>
      <p:grpSp>
        <p:nvGrpSpPr>
          <p:cNvPr id="36" name="グループ化 35">
            <a:extLst>
              <a:ext uri="{FF2B5EF4-FFF2-40B4-BE49-F238E27FC236}">
                <a16:creationId xmlns:a16="http://schemas.microsoft.com/office/drawing/2014/main" id="{CE71E51B-4971-4099-98C5-4B970DB5EC15}"/>
              </a:ext>
            </a:extLst>
          </p:cNvPr>
          <p:cNvGrpSpPr/>
          <p:nvPr/>
        </p:nvGrpSpPr>
        <p:grpSpPr>
          <a:xfrm>
            <a:off x="298090" y="5532045"/>
            <a:ext cx="10051378" cy="328308"/>
            <a:chOff x="209245" y="2089750"/>
            <a:chExt cx="10051378" cy="328308"/>
          </a:xfrm>
        </p:grpSpPr>
        <p:sp>
          <p:nvSpPr>
            <p:cNvPr id="37" name="四角形: 角を丸くする 36">
              <a:extLst>
                <a:ext uri="{FF2B5EF4-FFF2-40B4-BE49-F238E27FC236}">
                  <a16:creationId xmlns:a16="http://schemas.microsoft.com/office/drawing/2014/main" id="{3CC2D2DA-2AAA-4A15-A02A-8D1EC96813BD}"/>
                </a:ext>
              </a:extLst>
            </p:cNvPr>
            <p:cNvSpPr/>
            <p:nvPr/>
          </p:nvSpPr>
          <p:spPr>
            <a:xfrm>
              <a:off x="1269843" y="2094859"/>
              <a:ext cx="8990780"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組織の活性化や将来を見据えた能力育成、職員のモラール向上等を目的とし、年功序列にとらわれることなく、実績、能力を重視して選抜</a:t>
              </a:r>
            </a:p>
          </p:txBody>
        </p:sp>
        <p:sp>
          <p:nvSpPr>
            <p:cNvPr id="38" name="四角形: 角を丸くする 37">
              <a:extLst>
                <a:ext uri="{FF2B5EF4-FFF2-40B4-BE49-F238E27FC236}">
                  <a16:creationId xmlns:a16="http://schemas.microsoft.com/office/drawing/2014/main" id="{92C2E0F7-B5AE-42BA-B213-F63F1F7FFBB8}"/>
                </a:ext>
              </a:extLst>
            </p:cNvPr>
            <p:cNvSpPr/>
            <p:nvPr/>
          </p:nvSpPr>
          <p:spPr>
            <a:xfrm>
              <a:off x="209245" y="2089750"/>
              <a:ext cx="1060598"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昇任</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B0D943EB-CF68-45D1-A33E-08B7BFED4F33}"/>
              </a:ext>
            </a:extLst>
          </p:cNvPr>
          <p:cNvGrpSpPr/>
          <p:nvPr/>
        </p:nvGrpSpPr>
        <p:grpSpPr>
          <a:xfrm>
            <a:off x="300197" y="3284641"/>
            <a:ext cx="10051378" cy="328308"/>
            <a:chOff x="209245" y="2089750"/>
            <a:chExt cx="10051378" cy="328308"/>
          </a:xfrm>
        </p:grpSpPr>
        <p:sp>
          <p:nvSpPr>
            <p:cNvPr id="40" name="四角形: 角を丸くする 39">
              <a:extLst>
                <a:ext uri="{FF2B5EF4-FFF2-40B4-BE49-F238E27FC236}">
                  <a16:creationId xmlns:a16="http://schemas.microsoft.com/office/drawing/2014/main" id="{1EBC9C62-2CED-44C1-8005-2FA8A36F5220}"/>
                </a:ext>
              </a:extLst>
            </p:cNvPr>
            <p:cNvSpPr/>
            <p:nvPr/>
          </p:nvSpPr>
          <p:spPr>
            <a:xfrm>
              <a:off x="1269843" y="2094859"/>
              <a:ext cx="8990780"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幅広い視野と専門領域を併せ持った職員を育成するとともに、組織パフォーマンスを最大限発揮できるよう、適材適所の人員配置を実施</a:t>
              </a:r>
            </a:p>
          </p:txBody>
        </p:sp>
        <p:sp>
          <p:nvSpPr>
            <p:cNvPr id="41" name="四角形: 角を丸くする 40">
              <a:extLst>
                <a:ext uri="{FF2B5EF4-FFF2-40B4-BE49-F238E27FC236}">
                  <a16:creationId xmlns:a16="http://schemas.microsoft.com/office/drawing/2014/main" id="{1BC24A25-B905-4377-9DF7-3DFAAF55DD43}"/>
                </a:ext>
              </a:extLst>
            </p:cNvPr>
            <p:cNvSpPr/>
            <p:nvPr/>
          </p:nvSpPr>
          <p:spPr>
            <a:xfrm>
              <a:off x="209245" y="2089750"/>
              <a:ext cx="1060598"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人事異動</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06512978-235B-4019-B776-109B0FC30B5E}"/>
              </a:ext>
            </a:extLst>
          </p:cNvPr>
          <p:cNvGrpSpPr/>
          <p:nvPr/>
        </p:nvGrpSpPr>
        <p:grpSpPr>
          <a:xfrm>
            <a:off x="300198" y="7170738"/>
            <a:ext cx="10051378" cy="328308"/>
            <a:chOff x="209245" y="2089750"/>
            <a:chExt cx="10051378" cy="328308"/>
          </a:xfrm>
        </p:grpSpPr>
        <p:sp>
          <p:nvSpPr>
            <p:cNvPr id="43" name="四角形: 角を丸くする 42">
              <a:extLst>
                <a:ext uri="{FF2B5EF4-FFF2-40B4-BE49-F238E27FC236}">
                  <a16:creationId xmlns:a16="http://schemas.microsoft.com/office/drawing/2014/main" id="{D20B6525-0BBE-42ED-A95F-7E47023F9466}"/>
                </a:ext>
              </a:extLst>
            </p:cNvPr>
            <p:cNvSpPr/>
            <p:nvPr/>
          </p:nvSpPr>
          <p:spPr>
            <a:xfrm>
              <a:off x="1269843" y="2094859"/>
              <a:ext cx="8990780"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職員の資質、能力及び執務意欲向上を図るため、標準職務遂行能力を中心に評価要素として設定するとともに、評価結果を任用等へ反映</a:t>
              </a:r>
            </a:p>
          </p:txBody>
        </p:sp>
        <p:sp>
          <p:nvSpPr>
            <p:cNvPr id="44" name="四角形: 角を丸くする 43">
              <a:extLst>
                <a:ext uri="{FF2B5EF4-FFF2-40B4-BE49-F238E27FC236}">
                  <a16:creationId xmlns:a16="http://schemas.microsoft.com/office/drawing/2014/main" id="{EB06C1AD-F38B-4FB3-B754-4D6392AFB65C}"/>
                </a:ext>
              </a:extLst>
            </p:cNvPr>
            <p:cNvSpPr/>
            <p:nvPr/>
          </p:nvSpPr>
          <p:spPr>
            <a:xfrm>
              <a:off x="209245" y="2089750"/>
              <a:ext cx="1060598"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人事評価</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5BDD78D6-6080-49BA-BC64-F15211EC90B6}"/>
              </a:ext>
            </a:extLst>
          </p:cNvPr>
          <p:cNvGrpSpPr/>
          <p:nvPr/>
        </p:nvGrpSpPr>
        <p:grpSpPr>
          <a:xfrm>
            <a:off x="300202" y="401328"/>
            <a:ext cx="10051377" cy="328308"/>
            <a:chOff x="209245" y="2089750"/>
            <a:chExt cx="10051377" cy="328308"/>
          </a:xfrm>
        </p:grpSpPr>
        <p:sp>
          <p:nvSpPr>
            <p:cNvPr id="46" name="四角形: 角を丸くする 45">
              <a:extLst>
                <a:ext uri="{FF2B5EF4-FFF2-40B4-BE49-F238E27FC236}">
                  <a16:creationId xmlns:a16="http://schemas.microsoft.com/office/drawing/2014/main" id="{C8047CBD-CCCC-47E1-AF51-73A214C4EEE6}"/>
                </a:ext>
              </a:extLst>
            </p:cNvPr>
            <p:cNvSpPr/>
            <p:nvPr/>
          </p:nvSpPr>
          <p:spPr>
            <a:xfrm>
              <a:off x="1559989" y="2094859"/>
              <a:ext cx="8700633"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職員の働き方に対する意識やキャリア感の多様化に対応し、職員が主体的にキャリアを考え、選択できる人事制度を創設、拡充</a:t>
              </a:r>
            </a:p>
          </p:txBody>
        </p:sp>
        <p:sp>
          <p:nvSpPr>
            <p:cNvPr id="47" name="四角形: 角を丸くする 46">
              <a:extLst>
                <a:ext uri="{FF2B5EF4-FFF2-40B4-BE49-F238E27FC236}">
                  <a16:creationId xmlns:a16="http://schemas.microsoft.com/office/drawing/2014/main" id="{6E8724CA-3E22-4667-BEF3-C8CEA1B120B9}"/>
                </a:ext>
              </a:extLst>
            </p:cNvPr>
            <p:cNvSpPr/>
            <p:nvPr/>
          </p:nvSpPr>
          <p:spPr>
            <a:xfrm>
              <a:off x="209245" y="2089750"/>
              <a:ext cx="1350744"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キャリア形成支援</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8" name="テキスト ボックス 47">
            <a:extLst>
              <a:ext uri="{FF2B5EF4-FFF2-40B4-BE49-F238E27FC236}">
                <a16:creationId xmlns:a16="http://schemas.microsoft.com/office/drawing/2014/main" id="{AEC98FC3-2B8C-404B-B943-872955D537BD}"/>
              </a:ext>
            </a:extLst>
          </p:cNvPr>
          <p:cNvSpPr txBox="1"/>
          <p:nvPr/>
        </p:nvSpPr>
        <p:spPr>
          <a:xfrm>
            <a:off x="340226" y="716636"/>
            <a:ext cx="4428542" cy="276999"/>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 主な取組み ≫</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7" name="スライド番号プレースホルダー 2">
            <a:extLst>
              <a:ext uri="{FF2B5EF4-FFF2-40B4-BE49-F238E27FC236}">
                <a16:creationId xmlns:a16="http://schemas.microsoft.com/office/drawing/2014/main" id="{143B939F-FBD9-4824-9B59-2BFAEF982632}"/>
              </a:ext>
            </a:extLst>
          </p:cNvPr>
          <p:cNvSpPr>
            <a:spLocks noGrp="1"/>
          </p:cNvSpPr>
          <p:nvPr>
            <p:ph type="sldNum" sz="quarter" idx="12"/>
          </p:nvPr>
        </p:nvSpPr>
        <p:spPr>
          <a:xfrm>
            <a:off x="10369335" y="7276661"/>
            <a:ext cx="301523" cy="271454"/>
          </a:xfrm>
        </p:spPr>
        <p:txBody>
          <a:bodyPr/>
          <a:lstStyle/>
          <a:p>
            <a:r>
              <a:rPr kumimoji="1" lang="ja-JP" altLang="en-US" b="1" dirty="0">
                <a:latin typeface="BIZ UDPゴシック" panose="020B0400000000000000" pitchFamily="50" charset="-128"/>
                <a:ea typeface="BIZ UDPゴシック" panose="020B0400000000000000" pitchFamily="50" charset="-128"/>
              </a:rPr>
              <a:t>５</a:t>
            </a:r>
          </a:p>
        </p:txBody>
      </p:sp>
      <p:sp>
        <p:nvSpPr>
          <p:cNvPr id="18" name="テキスト ボックス 17">
            <a:extLst>
              <a:ext uri="{FF2B5EF4-FFF2-40B4-BE49-F238E27FC236}">
                <a16:creationId xmlns:a16="http://schemas.microsoft.com/office/drawing/2014/main" id="{5778074E-C37B-4982-A187-A6DFA41D4B4C}"/>
              </a:ext>
            </a:extLst>
          </p:cNvPr>
          <p:cNvSpPr txBox="1"/>
          <p:nvPr/>
        </p:nvSpPr>
        <p:spPr>
          <a:xfrm>
            <a:off x="476936" y="2571393"/>
            <a:ext cx="9874641" cy="682238"/>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（４）　１</a:t>
            </a:r>
            <a:r>
              <a:rPr kumimoji="1" lang="en-US" altLang="ja-JP" sz="1200" b="1" dirty="0">
                <a:latin typeface="BIZ UDPゴシック" panose="020B0400000000000000" pitchFamily="50" charset="-128"/>
                <a:ea typeface="BIZ UDPゴシック" panose="020B0400000000000000" pitchFamily="50" charset="-128"/>
              </a:rPr>
              <a:t>on</a:t>
            </a:r>
            <a:r>
              <a:rPr kumimoji="1" lang="ja-JP" altLang="en-US" sz="1200" b="1" dirty="0">
                <a:latin typeface="BIZ UDPゴシック" panose="020B0400000000000000" pitchFamily="50" charset="-128"/>
                <a:ea typeface="BIZ UDPゴシック" panose="020B0400000000000000" pitchFamily="50" charset="-128"/>
              </a:rPr>
              <a:t>１ミーティング </a:t>
            </a:r>
            <a:r>
              <a:rPr kumimoji="1" lang="ja-JP" altLang="en-US" sz="1050" dirty="0">
                <a:latin typeface="BIZ UDPゴシック" panose="020B0400000000000000" pitchFamily="50" charset="-128"/>
                <a:ea typeface="BIZ UDPゴシック" panose="020B0400000000000000" pitchFamily="50" charset="-128"/>
              </a:rPr>
              <a:t>≪試行実施≫</a:t>
            </a:r>
            <a:endParaRPr kumimoji="1" lang="en-US" altLang="ja-JP" sz="1050"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日常における上司・部下間のコミュニケーションの活性化により、信頼関係を構築し、エンゲージメント向上や心理的安全性の向上を図るとともに、課題解決を通じた</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人材育成、職員の成長・パフォーマンス向上等を促す。</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41C79A95-65C9-4CD5-BBBB-A902E9B72178}"/>
              </a:ext>
            </a:extLst>
          </p:cNvPr>
          <p:cNvSpPr txBox="1"/>
          <p:nvPr/>
        </p:nvSpPr>
        <p:spPr>
          <a:xfrm>
            <a:off x="518682" y="937074"/>
            <a:ext cx="9747317" cy="487313"/>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（１）　キャリアクリエイト制度</a:t>
            </a:r>
            <a:endParaRPr kumimoji="1" lang="en-US" altLang="ja-JP" sz="1200" b="1"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　希望する所属への異動を実現する制度を実施することで、職員が自らのスキルや強みを生かして活躍・挑戦することを促す。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4ED727FD-121E-40ED-B157-93664663C75C}"/>
              </a:ext>
            </a:extLst>
          </p:cNvPr>
          <p:cNvSpPr txBox="1"/>
          <p:nvPr/>
        </p:nvSpPr>
        <p:spPr>
          <a:xfrm>
            <a:off x="500926" y="1366768"/>
            <a:ext cx="9951848" cy="682238"/>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（２）　職務分野エントリー制度</a:t>
            </a:r>
            <a:endParaRPr kumimoji="1" lang="en-US" altLang="ja-JP" sz="1200" b="1"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中長期的なスパンで主体的にキャリア形成を行うことを可能と</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することで</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、職員の意欲の</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向上、</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キャリアの予見可能性の向上を通じた自己研鑽の促進、高い専門性を</a:t>
            </a:r>
            <a:endPar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en-US" altLang="ja-JP" sz="11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もつ人材の育成</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をめざし、</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職員が自らの希望する職務分野に軸足を置いた異動を</a:t>
            </a:r>
            <a:r>
              <a:rPr lang="ja-JP" altLang="en-US" sz="11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実施している。</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DCF8110A-429A-4057-8248-AF39B7CBB143}"/>
              </a:ext>
            </a:extLst>
          </p:cNvPr>
          <p:cNvSpPr txBox="1"/>
          <p:nvPr/>
        </p:nvSpPr>
        <p:spPr>
          <a:xfrm>
            <a:off x="491208" y="1967689"/>
            <a:ext cx="9886509" cy="682238"/>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（３）　キャリアプラス制度 （庁内副業制度）</a:t>
            </a:r>
            <a:endParaRPr kumimoji="1" lang="en-US" altLang="ja-JP" sz="1200" b="1"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勤務時間の一部を活用し、本務所属の所管業務以外の業務に従事することができる制度で、職員の有する資格や特技、経験等を活かすことができるほか、多様な</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経験による職員の成長等を促す。</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399D3B1B-C6A2-42AE-9E13-990FC2873832}"/>
              </a:ext>
            </a:extLst>
          </p:cNvPr>
          <p:cNvSpPr txBox="1"/>
          <p:nvPr/>
        </p:nvSpPr>
        <p:spPr>
          <a:xfrm>
            <a:off x="439036" y="5877020"/>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（ア）　事務　　</a:t>
            </a:r>
            <a:r>
              <a:rPr kumimoji="1" lang="ja-JP" altLang="en-US" sz="1100" dirty="0">
                <a:latin typeface="BIZ UDPゴシック" panose="020B0400000000000000" pitchFamily="50" charset="-128"/>
                <a:ea typeface="BIZ UDPゴシック" panose="020B0400000000000000" pitchFamily="50" charset="-128"/>
              </a:rPr>
              <a:t>ポストに応じた厳格な昇任管理を実施し、以下の昇任対象者から選抜 （年齢は、年度末年齢）</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2" name="表 2">
            <a:extLst>
              <a:ext uri="{FF2B5EF4-FFF2-40B4-BE49-F238E27FC236}">
                <a16:creationId xmlns:a16="http://schemas.microsoft.com/office/drawing/2014/main" id="{250B0AFA-6B26-479F-A28C-00E0AF02C39D}"/>
              </a:ext>
            </a:extLst>
          </p:cNvPr>
          <p:cNvGraphicFramePr>
            <a:graphicFrameLocks noGrp="1"/>
          </p:cNvGraphicFramePr>
          <p:nvPr>
            <p:extLst>
              <p:ext uri="{D42A27DB-BD31-4B8C-83A1-F6EECF244321}">
                <p14:modId xmlns:p14="http://schemas.microsoft.com/office/powerpoint/2010/main" val="3639192492"/>
              </p:ext>
            </p:extLst>
          </p:nvPr>
        </p:nvGraphicFramePr>
        <p:xfrm>
          <a:off x="784694" y="6155297"/>
          <a:ext cx="9559765" cy="574358"/>
        </p:xfrm>
        <a:graphic>
          <a:graphicData uri="http://schemas.openxmlformats.org/drawingml/2006/table">
            <a:tbl>
              <a:tblPr firstRow="1" bandRow="1">
                <a:tableStyleId>{5C22544A-7EE6-4342-B048-85BDC9FD1C3A}</a:tableStyleId>
              </a:tblPr>
              <a:tblGrid>
                <a:gridCol w="1654573">
                  <a:extLst>
                    <a:ext uri="{9D8B030D-6E8A-4147-A177-3AD203B41FA5}">
                      <a16:colId xmlns:a16="http://schemas.microsoft.com/office/drawing/2014/main" val="1538662915"/>
                    </a:ext>
                  </a:extLst>
                </a:gridCol>
                <a:gridCol w="1654573">
                  <a:extLst>
                    <a:ext uri="{9D8B030D-6E8A-4147-A177-3AD203B41FA5}">
                      <a16:colId xmlns:a16="http://schemas.microsoft.com/office/drawing/2014/main" val="980307134"/>
                    </a:ext>
                  </a:extLst>
                </a:gridCol>
                <a:gridCol w="1654573">
                  <a:extLst>
                    <a:ext uri="{9D8B030D-6E8A-4147-A177-3AD203B41FA5}">
                      <a16:colId xmlns:a16="http://schemas.microsoft.com/office/drawing/2014/main" val="1101268226"/>
                    </a:ext>
                  </a:extLst>
                </a:gridCol>
                <a:gridCol w="1654573">
                  <a:extLst>
                    <a:ext uri="{9D8B030D-6E8A-4147-A177-3AD203B41FA5}">
                      <a16:colId xmlns:a16="http://schemas.microsoft.com/office/drawing/2014/main" val="1366889809"/>
                    </a:ext>
                  </a:extLst>
                </a:gridCol>
                <a:gridCol w="2941473">
                  <a:extLst>
                    <a:ext uri="{9D8B030D-6E8A-4147-A177-3AD203B41FA5}">
                      <a16:colId xmlns:a16="http://schemas.microsoft.com/office/drawing/2014/main" val="1245580213"/>
                    </a:ext>
                  </a:extLst>
                </a:gridCol>
              </a:tblGrid>
              <a:tr h="132503">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部長級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次長級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主査級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215470"/>
                  </a:ext>
                </a:extLst>
              </a:tr>
              <a:tr h="363356">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58</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次長級在級原則３年以上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58</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課長級在級原則５年以上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58</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補佐級在級原則５年以上</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60</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主査級在級原則７年以上</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主査級昇任考査合格者を任用、又は</a:t>
                      </a:r>
                      <a:r>
                        <a:rPr kumimoji="1" lang="en-US" altLang="ja-JP" sz="1000" dirty="0">
                          <a:solidFill>
                            <a:schemeClr val="tx1"/>
                          </a:solidFill>
                          <a:latin typeface="BIZ UDPゴシック" panose="020B0400000000000000" pitchFamily="50" charset="-128"/>
                          <a:ea typeface="BIZ UDPゴシック" panose="020B0400000000000000" pitchFamily="50" charset="-128"/>
                        </a:rPr>
                        <a:t>41</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定年から１年減じた年齢未満の者から選抜</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482391"/>
                  </a:ext>
                </a:extLst>
              </a:tr>
            </a:tbl>
          </a:graphicData>
        </a:graphic>
      </p:graphicFrame>
      <p:sp>
        <p:nvSpPr>
          <p:cNvPr id="25" name="テキスト ボックス 24">
            <a:extLst>
              <a:ext uri="{FF2B5EF4-FFF2-40B4-BE49-F238E27FC236}">
                <a16:creationId xmlns:a16="http://schemas.microsoft.com/office/drawing/2014/main" id="{DF182D92-C808-457D-8D10-50F9204DD086}"/>
              </a:ext>
            </a:extLst>
          </p:cNvPr>
          <p:cNvSpPr txBox="1"/>
          <p:nvPr/>
        </p:nvSpPr>
        <p:spPr>
          <a:xfrm>
            <a:off x="457950" y="6791128"/>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（イ）　技術　　</a:t>
            </a:r>
            <a:r>
              <a:rPr kumimoji="1" lang="ja-JP" altLang="en-US" sz="1100" dirty="0">
                <a:latin typeface="BIZ UDPゴシック" panose="020B0400000000000000" pitchFamily="50" charset="-128"/>
                <a:ea typeface="BIZ UDPゴシック" panose="020B0400000000000000" pitchFamily="50" charset="-128"/>
              </a:rPr>
              <a:t>事務における昇任に必要な在級年数等を踏まえた、長期的展望に立った育成型・選抜型の昇任管理を実施</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A0433CB5-5F0A-4C9A-AE09-E4C7969FB6B8}"/>
              </a:ext>
            </a:extLst>
          </p:cNvPr>
          <p:cNvSpPr txBox="1"/>
          <p:nvPr/>
        </p:nvSpPr>
        <p:spPr>
          <a:xfrm>
            <a:off x="483660" y="3599619"/>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（ア）　事務　　</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27" name="表 2">
            <a:extLst>
              <a:ext uri="{FF2B5EF4-FFF2-40B4-BE49-F238E27FC236}">
                <a16:creationId xmlns:a16="http://schemas.microsoft.com/office/drawing/2014/main" id="{A5D7AFBF-3FD3-473C-8599-F59E02A87B73}"/>
              </a:ext>
            </a:extLst>
          </p:cNvPr>
          <p:cNvGraphicFramePr>
            <a:graphicFrameLocks noGrp="1"/>
          </p:cNvGraphicFramePr>
          <p:nvPr>
            <p:extLst>
              <p:ext uri="{D42A27DB-BD31-4B8C-83A1-F6EECF244321}">
                <p14:modId xmlns:p14="http://schemas.microsoft.com/office/powerpoint/2010/main" val="737831591"/>
              </p:ext>
            </p:extLst>
          </p:nvPr>
        </p:nvGraphicFramePr>
        <p:xfrm>
          <a:off x="791810" y="3865545"/>
          <a:ext cx="9559766" cy="1224000"/>
        </p:xfrm>
        <a:graphic>
          <a:graphicData uri="http://schemas.openxmlformats.org/drawingml/2006/table">
            <a:tbl>
              <a:tblPr firstRow="1" bandRow="1">
                <a:tableStyleId>{5C22544A-7EE6-4342-B048-85BDC9FD1C3A}</a:tableStyleId>
              </a:tblPr>
              <a:tblGrid>
                <a:gridCol w="1462115">
                  <a:extLst>
                    <a:ext uri="{9D8B030D-6E8A-4147-A177-3AD203B41FA5}">
                      <a16:colId xmlns:a16="http://schemas.microsoft.com/office/drawing/2014/main" val="1538662915"/>
                    </a:ext>
                  </a:extLst>
                </a:gridCol>
                <a:gridCol w="1462115">
                  <a:extLst>
                    <a:ext uri="{9D8B030D-6E8A-4147-A177-3AD203B41FA5}">
                      <a16:colId xmlns:a16="http://schemas.microsoft.com/office/drawing/2014/main" val="980307134"/>
                    </a:ext>
                  </a:extLst>
                </a:gridCol>
                <a:gridCol w="2175176">
                  <a:extLst>
                    <a:ext uri="{9D8B030D-6E8A-4147-A177-3AD203B41FA5}">
                      <a16:colId xmlns:a16="http://schemas.microsoft.com/office/drawing/2014/main" val="1101268226"/>
                    </a:ext>
                  </a:extLst>
                </a:gridCol>
                <a:gridCol w="4460360">
                  <a:extLst>
                    <a:ext uri="{9D8B030D-6E8A-4147-A177-3AD203B41FA5}">
                      <a16:colId xmlns:a16="http://schemas.microsoft.com/office/drawing/2014/main" val="1366889809"/>
                    </a:ext>
                  </a:extLst>
                </a:gridCol>
              </a:tblGrid>
              <a:tr h="178774">
                <a:tc rowSpan="2">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課長級以上</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課長補佐級・主査級</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主事級</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ts val="14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215470"/>
                  </a:ext>
                </a:extLst>
              </a:tr>
              <a:tr h="178774">
                <a:tc vMerge="1">
                  <a:txBody>
                    <a:bodyPr/>
                    <a:lstStyle/>
                    <a:p>
                      <a:pPr algn="ctr">
                        <a:lnSpc>
                          <a:spcPts val="14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lnSpc>
                          <a:spcPts val="14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新規採用職員（採用から概ね２か所目まで）</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65216277"/>
                  </a:ext>
                </a:extLst>
              </a:tr>
              <a:tr h="866452">
                <a:tc>
                  <a:txBody>
                    <a:bodyPr/>
                    <a:lstStyle/>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現職在職年数が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原則２～３年</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現職在職年数が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原則３年</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【39</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歳以下</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p>
                    <a:p>
                      <a:pPr algn="l"/>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現所属在職年数が原則４年</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l">
                        <a:spcBef>
                          <a:spcPts val="600"/>
                        </a:spcBef>
                      </a:pP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【40</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歳以上</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p>
                    <a:p>
                      <a:pPr algn="l"/>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現所属在職年数が原則４～６年</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18-21】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原則４年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上限５年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22-25】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原則２年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上限３年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26-34】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入庁時</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28</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歳以下</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原則２年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上限３年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入庁時</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29</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歳以上</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２～３年</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35-49】</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個別の状況も踏まえて判断</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482391"/>
                  </a:ext>
                </a:extLst>
              </a:tr>
            </a:tbl>
          </a:graphicData>
        </a:graphic>
      </p:graphicFrame>
      <p:sp>
        <p:nvSpPr>
          <p:cNvPr id="29" name="テキスト ボックス 28">
            <a:extLst>
              <a:ext uri="{FF2B5EF4-FFF2-40B4-BE49-F238E27FC236}">
                <a16:creationId xmlns:a16="http://schemas.microsoft.com/office/drawing/2014/main" id="{39EE528A-98F8-4075-9F22-65B9F9AAB116}"/>
              </a:ext>
            </a:extLst>
          </p:cNvPr>
          <p:cNvSpPr txBox="1"/>
          <p:nvPr/>
        </p:nvSpPr>
        <p:spPr>
          <a:xfrm>
            <a:off x="483660" y="5143190"/>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（イ）　技術　　</a:t>
            </a:r>
            <a:r>
              <a:rPr kumimoji="1" lang="ja-JP" altLang="en-US" sz="1100" dirty="0">
                <a:latin typeface="BIZ UDPゴシック" panose="020B0400000000000000" pitchFamily="50" charset="-128"/>
                <a:ea typeface="BIZ UDPゴシック" panose="020B0400000000000000" pitchFamily="50" charset="-128"/>
              </a:rPr>
              <a:t>原則として事務に準じるが、職種や業務内容に応じて個別に判断</a:t>
            </a:r>
            <a:endParaRPr kumimoji="1"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1462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Tree>
    <p:extLst>
      <p:ext uri="{BB962C8B-B14F-4D97-AF65-F5344CB8AC3E}">
        <p14:creationId xmlns:p14="http://schemas.microsoft.com/office/powerpoint/2010/main" val="10517481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10060</Words>
  <Application>Microsoft Office PowerPoint</Application>
  <PresentationFormat>ユーザー設定</PresentationFormat>
  <Paragraphs>954</Paragraphs>
  <Slides>26</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BIZ UDPゴシック</vt:lpstr>
      <vt:lpstr>HGP創英角ｺﾞｼｯｸUB</vt:lpstr>
      <vt:lpstr>UD デジタル 教科書体 NK-R</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2026-04-02T05:08:06Z</dcterms:created>
  <dcterms:modified xsi:type="dcterms:W3CDTF">2026-04-02T10:15:35Z</dcterms:modified>
</cp:coreProperties>
</file>