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59"/>
  </p:notesMasterIdLst>
  <p:handoutMasterIdLst>
    <p:handoutMasterId r:id="rId60"/>
  </p:handoutMasterIdLst>
  <p:sldIdLst>
    <p:sldId id="141169750" r:id="rId2"/>
    <p:sldId id="141169751" r:id="rId3"/>
    <p:sldId id="141169752" r:id="rId4"/>
    <p:sldId id="141169753" r:id="rId5"/>
    <p:sldId id="141169754" r:id="rId6"/>
    <p:sldId id="141169755" r:id="rId7"/>
    <p:sldId id="141169756" r:id="rId8"/>
    <p:sldId id="141169757" r:id="rId9"/>
    <p:sldId id="141169758" r:id="rId10"/>
    <p:sldId id="141169759" r:id="rId11"/>
    <p:sldId id="141169760" r:id="rId12"/>
    <p:sldId id="141169761" r:id="rId13"/>
    <p:sldId id="141169762" r:id="rId14"/>
    <p:sldId id="141169763" r:id="rId15"/>
    <p:sldId id="141169764" r:id="rId16"/>
    <p:sldId id="141169765" r:id="rId17"/>
    <p:sldId id="141169766" r:id="rId18"/>
    <p:sldId id="141169767" r:id="rId19"/>
    <p:sldId id="141169768" r:id="rId20"/>
    <p:sldId id="141169769" r:id="rId21"/>
    <p:sldId id="141169770" r:id="rId22"/>
    <p:sldId id="141169771" r:id="rId23"/>
    <p:sldId id="141169772" r:id="rId24"/>
    <p:sldId id="141169773" r:id="rId25"/>
    <p:sldId id="141169774" r:id="rId26"/>
    <p:sldId id="141169775" r:id="rId27"/>
    <p:sldId id="141169776" r:id="rId28"/>
    <p:sldId id="141169777" r:id="rId29"/>
    <p:sldId id="141169778" r:id="rId30"/>
    <p:sldId id="141169779" r:id="rId31"/>
    <p:sldId id="141169780" r:id="rId32"/>
    <p:sldId id="141169781" r:id="rId33"/>
    <p:sldId id="141169782" r:id="rId34"/>
    <p:sldId id="141169783" r:id="rId35"/>
    <p:sldId id="141169784" r:id="rId36"/>
    <p:sldId id="141169785" r:id="rId37"/>
    <p:sldId id="141169786" r:id="rId38"/>
    <p:sldId id="141169787" r:id="rId39"/>
    <p:sldId id="141169788" r:id="rId40"/>
    <p:sldId id="141169789" r:id="rId41"/>
    <p:sldId id="141169790" r:id="rId42"/>
    <p:sldId id="141169791" r:id="rId43"/>
    <p:sldId id="141169792" r:id="rId44"/>
    <p:sldId id="141169793" r:id="rId45"/>
    <p:sldId id="141169794" r:id="rId46"/>
    <p:sldId id="141169795" r:id="rId47"/>
    <p:sldId id="141169796" r:id="rId48"/>
    <p:sldId id="141169797" r:id="rId49"/>
    <p:sldId id="141169798" r:id="rId50"/>
    <p:sldId id="141169799" r:id="rId51"/>
    <p:sldId id="141169800" r:id="rId52"/>
    <p:sldId id="141169801" r:id="rId53"/>
    <p:sldId id="141169802" r:id="rId54"/>
    <p:sldId id="141169803" r:id="rId55"/>
    <p:sldId id="141169804" r:id="rId56"/>
    <p:sldId id="141169805" r:id="rId57"/>
    <p:sldId id="141169806" r:id="rId58"/>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2F528F"/>
    <a:srgbClr val="DAE3F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2" autoAdjust="0"/>
    <p:restoredTop sz="94075" autoAdjust="0"/>
  </p:normalViewPr>
  <p:slideViewPr>
    <p:cSldViewPr snapToGrid="0">
      <p:cViewPr>
        <p:scale>
          <a:sx n="67" d="100"/>
          <a:sy n="67" d="100"/>
        </p:scale>
        <p:origin x="1596" y="120"/>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7" tIns="45712" rIns="91427" bIns="4571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427" tIns="45712" rIns="91427" bIns="45712" rtlCol="0"/>
          <a:lstStyle>
            <a:lvl1pPr algn="r">
              <a:defRPr sz="1200"/>
            </a:lvl1pPr>
          </a:lstStyle>
          <a:p>
            <a:fld id="{232AD951-7E19-4004-B83F-A7C7A1215E4B}" type="datetimeFigureOut">
              <a:rPr kumimoji="1" lang="ja-JP" altLang="en-US" smtClean="0"/>
              <a:t>2022/9/28</a:t>
            </a:fld>
            <a:endParaRPr kumimoji="1" lang="ja-JP" altLang="en-US"/>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7" tIns="45712" rIns="91427"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5"/>
            <a:ext cx="2949575" cy="498475"/>
          </a:xfrm>
          <a:prstGeom prst="rect">
            <a:avLst/>
          </a:prstGeom>
        </p:spPr>
        <p:txBody>
          <a:bodyPr vert="horz" lIns="91427" tIns="45712" rIns="91427" bIns="45712"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6" cy="498693"/>
          </a:xfrm>
          <a:prstGeom prst="rect">
            <a:avLst/>
          </a:prstGeom>
        </p:spPr>
        <p:txBody>
          <a:bodyPr vert="horz" lIns="91540" tIns="45771" rIns="91540" bIns="4577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2"/>
            <a:ext cx="2949786" cy="498693"/>
          </a:xfrm>
          <a:prstGeom prst="rect">
            <a:avLst/>
          </a:prstGeom>
        </p:spPr>
        <p:txBody>
          <a:bodyPr vert="horz" lIns="91540" tIns="45771" rIns="91540" bIns="45771" rtlCol="0"/>
          <a:lstStyle>
            <a:lvl1pPr algn="r">
              <a:defRPr sz="1200"/>
            </a:lvl1pPr>
          </a:lstStyle>
          <a:p>
            <a:fld id="{AFD2E2CB-6C4B-4969-8D8B-067DE241F3A1}" type="datetimeFigureOut">
              <a:rPr kumimoji="1" lang="ja-JP" altLang="en-US" smtClean="0"/>
              <a:t>2022/9/28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40" tIns="45771" rIns="91540" bIns="45771" rtlCol="0" anchor="ctr"/>
          <a:lstStyle/>
          <a:p>
            <a:endParaRPr lang="ja-JP" altLang="en-US"/>
          </a:p>
        </p:txBody>
      </p:sp>
      <p:sp>
        <p:nvSpPr>
          <p:cNvPr id="5" name="ノート プレースホルダー 4"/>
          <p:cNvSpPr>
            <a:spLocks noGrp="1"/>
          </p:cNvSpPr>
          <p:nvPr>
            <p:ph type="body" sz="quarter" idx="3"/>
          </p:nvPr>
        </p:nvSpPr>
        <p:spPr>
          <a:xfrm>
            <a:off x="680721" y="4783309"/>
            <a:ext cx="5445760" cy="3913615"/>
          </a:xfrm>
          <a:prstGeom prst="rect">
            <a:avLst/>
          </a:prstGeom>
        </p:spPr>
        <p:txBody>
          <a:bodyPr vert="horz" lIns="91540" tIns="45771" rIns="91540" bIns="4577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40" tIns="45771" rIns="91540" bIns="4577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40" tIns="45771" rIns="91540" bIns="45771"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302"/>
            <a:fld id="{E5759DC5-E32F-4DF5-BD46-ABC23D2DAA73}" type="slidenum">
              <a:rPr kumimoji="1" lang="ja-JP" altLang="en-US">
                <a:solidFill>
                  <a:prstClr val="black"/>
                </a:solidFill>
                <a:latin typeface="游ゴシック" panose="020F0502020204030204"/>
                <a:ea typeface="游ゴシック" panose="020B0400000000000000" pitchFamily="50" charset="-128"/>
              </a:rPr>
              <a:pPr defTabSz="914302"/>
              <a:t>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77328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2237" rtl="0" eaLnBrk="1" fontAlgn="base" latinLnBrk="0" hangingPunct="1">
              <a:lnSpc>
                <a:spcPct val="100000"/>
              </a:lnSpc>
              <a:spcBef>
                <a:spcPct val="0"/>
              </a:spcBef>
              <a:spcAft>
                <a:spcPct val="0"/>
              </a:spcAft>
              <a:buClrTx/>
              <a:buSzTx/>
              <a:buFontTx/>
              <a:buNone/>
              <a:tabLst/>
              <a:defRPr/>
            </a:pPr>
            <a:fld id="{A212B5D0-A7B6-402E-967C-C476C0D7191B}" type="slidenum">
              <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22237" rtl="0" eaLnBrk="1" fontAlgn="base" latinLnBrk="0" hangingPunct="1">
                <a:lnSpc>
                  <a:spcPct val="100000"/>
                </a:lnSpc>
                <a:spcBef>
                  <a:spcPct val="0"/>
                </a:spcBef>
                <a:spcAft>
                  <a:spcPct val="0"/>
                </a:spcAft>
                <a:buClrTx/>
                <a:buSzTx/>
                <a:buFontTx/>
                <a:buNone/>
                <a:tabLst/>
                <a:defRPr/>
              </a:pPr>
              <a:t>37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72066" name="Rectangle 2"/>
          <p:cNvSpPr>
            <a:spLocks noGrp="1" noRot="1" noChangeAspect="1" noChangeArrowheads="1" noTextEdit="1"/>
          </p:cNvSpPr>
          <p:nvPr>
            <p:ph type="sldImg"/>
          </p:nvPr>
        </p:nvSpPr>
        <p:spPr>
          <a:xfrm>
            <a:off x="917575" y="744538"/>
            <a:ext cx="4972050" cy="3729037"/>
          </a:xfrm>
          <a:ln/>
        </p:spPr>
      </p:sp>
      <p:sp>
        <p:nvSpPr>
          <p:cNvPr id="472067"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315033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E389CD-8F5D-4C61-B891-4918E68F9D7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3565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79450" y="811213"/>
            <a:ext cx="5399088" cy="4049712"/>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290F06E3-7E36-4021-8B51-FE94DB2220A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986872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79450" y="811213"/>
            <a:ext cx="5399088" cy="4049712"/>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290F06E3-7E36-4021-8B51-FE94DB2220A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86247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79450" y="811213"/>
            <a:ext cx="5399088" cy="4049712"/>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290F06E3-7E36-4021-8B51-FE94DB2220A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53124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E389CD-8F5D-4C61-B891-4918E68F9D75}" type="slidenum">
              <a:rPr kumimoji="1" lang="ja-JP" altLang="en-US" smtClean="0"/>
              <a:t>44</a:t>
            </a:fld>
            <a:endParaRPr kumimoji="1" lang="ja-JP" altLang="en-US"/>
          </a:p>
        </p:txBody>
      </p:sp>
    </p:spTree>
    <p:extLst>
      <p:ext uri="{BB962C8B-B14F-4D97-AF65-F5344CB8AC3E}">
        <p14:creationId xmlns:p14="http://schemas.microsoft.com/office/powerpoint/2010/main" val="1671603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E389CD-8F5D-4C61-B891-4918E68F9D75}" type="slidenum">
              <a:rPr kumimoji="1" lang="ja-JP" altLang="en-US" smtClean="0"/>
              <a:t>45</a:t>
            </a:fld>
            <a:endParaRPr kumimoji="1" lang="ja-JP" altLang="en-US"/>
          </a:p>
        </p:txBody>
      </p:sp>
    </p:spTree>
    <p:extLst>
      <p:ext uri="{BB962C8B-B14F-4D97-AF65-F5344CB8AC3E}">
        <p14:creationId xmlns:p14="http://schemas.microsoft.com/office/powerpoint/2010/main" val="2714236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47</a:t>
            </a:fld>
            <a:endParaRPr kumimoji="1" lang="ja-JP" altLang="en-US"/>
          </a:p>
        </p:txBody>
      </p:sp>
    </p:spTree>
    <p:extLst>
      <p:ext uri="{BB962C8B-B14F-4D97-AF65-F5344CB8AC3E}">
        <p14:creationId xmlns:p14="http://schemas.microsoft.com/office/powerpoint/2010/main" val="3185053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48</a:t>
            </a:fld>
            <a:endParaRPr kumimoji="1" lang="ja-JP" altLang="en-US"/>
          </a:p>
        </p:txBody>
      </p:sp>
    </p:spTree>
    <p:extLst>
      <p:ext uri="{BB962C8B-B14F-4D97-AF65-F5344CB8AC3E}">
        <p14:creationId xmlns:p14="http://schemas.microsoft.com/office/powerpoint/2010/main" val="3241885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73ACBA-DDC5-436C-AF39-5836989FF3D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0636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788224F5-572F-4180-BE90-3186629E4736}" type="slidenum">
              <a:rPr kumimoji="1" lang="ja-JP" altLang="en-US">
                <a:solidFill>
                  <a:prstClr val="black"/>
                </a:solidFill>
                <a:latin typeface="游ゴシック" panose="020F0502020204030204"/>
                <a:ea typeface="游ゴシック" panose="020B0400000000000000" pitchFamily="50" charset="-128"/>
              </a:rPr>
              <a:pPr defTabSz="457151">
                <a:defRPr/>
              </a:pPr>
              <a:t>14</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4523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22138" fontAlgn="base">
              <a:spcBef>
                <a:spcPct val="0"/>
              </a:spcBef>
              <a:spcAft>
                <a:spcPct val="0"/>
              </a:spcAft>
              <a:defRPr/>
            </a:pPr>
            <a:fld id="{A212B5D0-A7B6-402E-967C-C476C0D7191B}" type="slidenum">
              <a:rPr kumimoji="1" lang="en-US" altLang="ja-JP">
                <a:solidFill>
                  <a:srgbClr val="000000"/>
                </a:solidFill>
                <a:latin typeface="Arial" charset="0"/>
                <a:ea typeface="ＭＳ Ｐゴシック" pitchFamily="50" charset="-128"/>
              </a:rPr>
              <a:pPr defTabSz="922138" fontAlgn="base">
                <a:spcBef>
                  <a:spcPct val="0"/>
                </a:spcBef>
                <a:spcAft>
                  <a:spcPct val="0"/>
                </a:spcAft>
                <a:defRPr/>
              </a:pPr>
              <a:t>16</a:t>
            </a:fld>
            <a:endParaRPr kumimoji="1" lang="en-US" altLang="ja-JP">
              <a:solidFill>
                <a:srgbClr val="000000"/>
              </a:solidFill>
              <a:latin typeface="Arial" charset="0"/>
              <a:ea typeface="ＭＳ Ｐゴシック" pitchFamily="50" charset="-128"/>
            </a:endParaRPr>
          </a:p>
        </p:txBody>
      </p:sp>
      <p:sp>
        <p:nvSpPr>
          <p:cNvPr id="472066" name="Rectangle 2"/>
          <p:cNvSpPr>
            <a:spLocks noGrp="1" noRot="1" noChangeAspect="1" noChangeArrowheads="1" noTextEdit="1"/>
          </p:cNvSpPr>
          <p:nvPr>
            <p:ph type="sldImg"/>
          </p:nvPr>
        </p:nvSpPr>
        <p:spPr>
          <a:xfrm>
            <a:off x="917575" y="744538"/>
            <a:ext cx="4972050" cy="3729037"/>
          </a:xfrm>
          <a:ln/>
        </p:spPr>
      </p:sp>
      <p:sp>
        <p:nvSpPr>
          <p:cNvPr id="472067"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4156060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22138" fontAlgn="base">
              <a:spcBef>
                <a:spcPct val="0"/>
              </a:spcBef>
              <a:spcAft>
                <a:spcPct val="0"/>
              </a:spcAft>
              <a:defRPr/>
            </a:pPr>
            <a:fld id="{A212B5D0-A7B6-402E-967C-C476C0D7191B}" type="slidenum">
              <a:rPr kumimoji="1" lang="en-US" altLang="ja-JP">
                <a:solidFill>
                  <a:srgbClr val="000000"/>
                </a:solidFill>
                <a:latin typeface="Arial" charset="0"/>
                <a:ea typeface="ＭＳ Ｐゴシック" pitchFamily="50" charset="-128"/>
              </a:rPr>
              <a:pPr defTabSz="922138" fontAlgn="base">
                <a:spcBef>
                  <a:spcPct val="0"/>
                </a:spcBef>
                <a:spcAft>
                  <a:spcPct val="0"/>
                </a:spcAft>
                <a:defRPr/>
              </a:pPr>
              <a:t>17</a:t>
            </a:fld>
            <a:endParaRPr kumimoji="1" lang="en-US" altLang="ja-JP">
              <a:solidFill>
                <a:srgbClr val="000000"/>
              </a:solidFill>
              <a:latin typeface="Arial" charset="0"/>
              <a:ea typeface="ＭＳ Ｐゴシック" pitchFamily="50" charset="-128"/>
            </a:endParaRPr>
          </a:p>
        </p:txBody>
      </p:sp>
      <p:sp>
        <p:nvSpPr>
          <p:cNvPr id="472066" name="Rectangle 2"/>
          <p:cNvSpPr>
            <a:spLocks noGrp="1" noRot="1" noChangeAspect="1" noChangeArrowheads="1" noTextEdit="1"/>
          </p:cNvSpPr>
          <p:nvPr>
            <p:ph type="sldImg"/>
          </p:nvPr>
        </p:nvSpPr>
        <p:spPr>
          <a:xfrm>
            <a:off x="917575" y="744538"/>
            <a:ext cx="4972050" cy="3729037"/>
          </a:xfrm>
          <a:ln/>
        </p:spPr>
      </p:sp>
      <p:sp>
        <p:nvSpPr>
          <p:cNvPr id="472067"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3008543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E389CD-8F5D-4C61-B891-4918E68F9D7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12597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E389CD-8F5D-4C61-B891-4918E68F9D7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580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4E389CD-8F5D-4C61-B891-4918E68F9D75}" type="slidenum">
              <a:rPr kumimoji="1" lang="ja-JP" altLang="en-US" smtClean="0"/>
              <a:t>20</a:t>
            </a:fld>
            <a:endParaRPr kumimoji="1" lang="ja-JP" altLang="en-US"/>
          </a:p>
        </p:txBody>
      </p:sp>
    </p:spTree>
    <p:extLst>
      <p:ext uri="{BB962C8B-B14F-4D97-AF65-F5344CB8AC3E}">
        <p14:creationId xmlns:p14="http://schemas.microsoft.com/office/powerpoint/2010/main" val="46551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E389CD-8F5D-4C61-B891-4918E68F9D75}" type="slidenum">
              <a:rPr kumimoji="1" lang="ja-JP" altLang="en-US" smtClean="0"/>
              <a:t>36</a:t>
            </a:fld>
            <a:endParaRPr kumimoji="1" lang="ja-JP" altLang="en-US"/>
          </a:p>
        </p:txBody>
      </p:sp>
    </p:spTree>
    <p:extLst>
      <p:ext uri="{BB962C8B-B14F-4D97-AF65-F5344CB8AC3E}">
        <p14:creationId xmlns:p14="http://schemas.microsoft.com/office/powerpoint/2010/main" val="2560534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D4EA787-186D-4107-83CF-D702F09AA5FC}"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10EF052-3839-4646-B0CB-8AB5ADDC3104}"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8CE2245-458E-41A2-84D3-1220CB461A0D}"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457200"/>
            <a:ext cx="8229600" cy="13716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1" y="1981200"/>
            <a:ext cx="4038600" cy="3886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648200" y="1981200"/>
            <a:ext cx="4038600" cy="3886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フッター プレースホルダー 4"/>
          <p:cNvSpPr>
            <a:spLocks noGrp="1"/>
          </p:cNvSpPr>
          <p:nvPr>
            <p:ph type="ftr" sz="quarter" idx="10"/>
          </p:nvPr>
        </p:nvSpPr>
        <p:spPr>
          <a:xfrm>
            <a:off x="3124200" y="6248400"/>
            <a:ext cx="2895600" cy="457200"/>
          </a:xfrm>
        </p:spPr>
        <p:txBody>
          <a:bodyPr/>
          <a:lstStyle>
            <a:lvl1pPr>
              <a:defRPr/>
            </a:lvl1pPr>
          </a:lstStyle>
          <a:p>
            <a:endParaRPr lang="en-US" altLang="ja-JP"/>
          </a:p>
        </p:txBody>
      </p:sp>
      <p:sp>
        <p:nvSpPr>
          <p:cNvPr id="6" name="スライド番号プレースホルダー 5"/>
          <p:cNvSpPr>
            <a:spLocks noGrp="1"/>
          </p:cNvSpPr>
          <p:nvPr>
            <p:ph type="sldNum" sz="quarter" idx="11"/>
          </p:nvPr>
        </p:nvSpPr>
        <p:spPr>
          <a:xfrm>
            <a:off x="6553201" y="6248400"/>
            <a:ext cx="2133600" cy="457200"/>
          </a:xfrm>
        </p:spPr>
        <p:txBody>
          <a:bodyPr/>
          <a:lstStyle>
            <a:lvl1pPr>
              <a:defRPr/>
            </a:lvl1pPr>
          </a:lstStyle>
          <a:p>
            <a:fld id="{0E819BA8-BB94-4665-BC34-EB61606445FB}" type="slidenum">
              <a:rPr lang="en-US" altLang="ja-JP"/>
              <a:pPr/>
              <a:t>‹#›</a:t>
            </a:fld>
            <a:endParaRPr lang="en-US" altLang="ja-JP"/>
          </a:p>
        </p:txBody>
      </p:sp>
      <p:sp>
        <p:nvSpPr>
          <p:cNvPr id="7" name="日付プレースホルダー 6"/>
          <p:cNvSpPr>
            <a:spLocks noGrp="1"/>
          </p:cNvSpPr>
          <p:nvPr>
            <p:ph type="dt" sz="half" idx="12"/>
          </p:nvPr>
        </p:nvSpPr>
        <p:spPr>
          <a:xfrm>
            <a:off x="457201" y="6245225"/>
            <a:ext cx="2133600" cy="476250"/>
          </a:xfrm>
        </p:spPr>
        <p:txBody>
          <a:bodyPr/>
          <a:lstStyle>
            <a:lvl1pPr>
              <a:defRPr/>
            </a:lvl1pPr>
          </a:lstStyle>
          <a:p>
            <a:fld id="{2D78603B-F302-4B8E-9430-24339E4236B5}" type="datetime1">
              <a:rPr lang="ja-JP" altLang="en-US" smtClean="0"/>
              <a:t>2022/9/28</a:t>
            </a:fld>
            <a:endParaRPr lang="en-US" altLang="ja-JP"/>
          </a:p>
        </p:txBody>
      </p:sp>
    </p:spTree>
    <p:extLst>
      <p:ext uri="{BB962C8B-B14F-4D97-AF65-F5344CB8AC3E}">
        <p14:creationId xmlns:p14="http://schemas.microsoft.com/office/powerpoint/2010/main" val="310082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6E9DC1-AF4E-44D5-A865-63FC334FC2D1}"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DEA6274-F481-460C-B869-AE83A21CC76C}"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75ADF89-4468-43BA-8A8D-AB6E05B955BE}"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45E80E6-255C-46DE-AECD-108A71EF4CAA}" type="datetime1">
              <a:rPr kumimoji="1" lang="ja-JP" altLang="en-US" smtClean="0"/>
              <a:t>2022/9/28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584A391-1474-41E2-BBB8-B698DBD443B7}" type="datetime1">
              <a:rPr kumimoji="1" lang="ja-JP" altLang="en-US" smtClean="0"/>
              <a:t>2022/9/28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4566D-9803-43EC-B55C-5453ECF3031F}" type="datetime1">
              <a:rPr kumimoji="1" lang="ja-JP" altLang="en-US" smtClean="0"/>
              <a:t>2022/9/28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A24ADBA-EF31-4E2F-A859-AF5877A89F2E}"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10AECA-932B-4EDA-BEE2-A134B968836D}"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3F28D-CCF0-4986-B573-8DEC233C8590}" type="datetime1">
              <a:rPr kumimoji="1" lang="ja-JP" altLang="en-US" smtClean="0"/>
              <a:t>2022/9/28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tmp"/></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latin typeface="Meiryo UI" panose="020B0604030504040204" pitchFamily="50" charset="-128"/>
                <a:ea typeface="Meiryo UI" panose="020B0604030504040204" pitchFamily="50" charset="-128"/>
              </a:rPr>
              <a:t>第</a:t>
            </a:r>
            <a:r>
              <a:rPr kumimoji="1" lang="en-US" altLang="ja-JP" dirty="0">
                <a:latin typeface="Meiryo UI" panose="020B0604030504040204" pitchFamily="50" charset="-128"/>
                <a:ea typeface="Meiryo UI" panose="020B0604030504040204" pitchFamily="50" charset="-128"/>
              </a:rPr>
              <a:t>10</a:t>
            </a:r>
            <a:r>
              <a:rPr kumimoji="1" lang="ja-JP" altLang="en-US" dirty="0">
                <a:latin typeface="Meiryo UI" panose="020B0604030504040204" pitchFamily="50" charset="-128"/>
                <a:ea typeface="Meiryo UI" panose="020B0604030504040204" pitchFamily="50" charset="-128"/>
              </a:rPr>
              <a:t>章関係</a:t>
            </a:r>
          </a:p>
        </p:txBody>
      </p:sp>
    </p:spTree>
    <p:extLst>
      <p:ext uri="{BB962C8B-B14F-4D97-AF65-F5344CB8AC3E}">
        <p14:creationId xmlns:p14="http://schemas.microsoft.com/office/powerpoint/2010/main" val="2592800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06928" y="627976"/>
            <a:ext cx="8930146" cy="59150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44175" eaLnBrk="0" fontAlgn="base" hangingPunct="0">
              <a:spcBef>
                <a:spcPct val="0"/>
              </a:spcBef>
              <a:spcAft>
                <a:spcPct val="0"/>
              </a:spcAft>
            </a:pPr>
            <a:r>
              <a:rPr lang="en-US" altLang="ja-JP" sz="1107" b="1" dirty="0">
                <a:solidFill>
                  <a:prstClr val="black"/>
                </a:solidFill>
                <a:latin typeface="Meiryo UI" panose="020B0604030504040204" pitchFamily="50" charset="-128"/>
                <a:ea typeface="Meiryo UI" panose="020B0604030504040204" pitchFamily="50" charset="-128"/>
              </a:rPr>
              <a:t>〈</a:t>
            </a:r>
            <a:r>
              <a:rPr lang="ja-JP" altLang="en-US" sz="1107" b="1" dirty="0">
                <a:solidFill>
                  <a:prstClr val="black"/>
                </a:solidFill>
                <a:latin typeface="Meiryo UI" panose="020B0604030504040204" pitchFamily="50" charset="-128"/>
                <a:ea typeface="Meiryo UI" panose="020B0604030504040204" pitchFamily="50" charset="-128"/>
              </a:rPr>
              <a:t>沿革</a:t>
            </a:r>
            <a:r>
              <a:rPr lang="en-US" altLang="ja-JP" sz="1107" b="1" dirty="0">
                <a:solidFill>
                  <a:prstClr val="black"/>
                </a:solidFill>
                <a:latin typeface="Meiryo UI" panose="020B0604030504040204" pitchFamily="50" charset="-128"/>
                <a:ea typeface="Meiryo UI" panose="020B0604030504040204" pitchFamily="50" charset="-128"/>
              </a:rPr>
              <a:t>〉</a:t>
            </a:r>
            <a:r>
              <a:rPr lang="ja-JP" altLang="en-US" sz="1107" b="1" dirty="0">
                <a:solidFill>
                  <a:prstClr val="black"/>
                </a:solidFill>
                <a:latin typeface="Meiryo UI" panose="020B0604030504040204" pitchFamily="50" charset="-128"/>
                <a:ea typeface="Meiryo UI" panose="020B0604030504040204" pitchFamily="50" charset="-128"/>
              </a:rPr>
              <a:t>　</a:t>
            </a:r>
            <a:r>
              <a:rPr lang="en-US" altLang="ja-JP" sz="1107" dirty="0">
                <a:solidFill>
                  <a:prstClr val="black"/>
                </a:solidFill>
                <a:latin typeface="Meiryo UI" panose="020B0604030504040204" pitchFamily="50" charset="-128"/>
                <a:ea typeface="Meiryo UI" panose="020B0604030504040204" pitchFamily="50" charset="-128"/>
              </a:rPr>
              <a:t>1963</a:t>
            </a:r>
            <a:r>
              <a:rPr lang="ja-JP" altLang="en-US" sz="1107" dirty="0">
                <a:solidFill>
                  <a:prstClr val="black"/>
                </a:solidFill>
                <a:latin typeface="Meiryo UI" panose="020B0604030504040204" pitchFamily="50" charset="-128"/>
                <a:ea typeface="Meiryo UI" panose="020B0604030504040204" pitchFamily="50" charset="-128"/>
              </a:rPr>
              <a:t>年　大阪府立工業高等専門学校　開校（</a:t>
            </a:r>
            <a:r>
              <a:rPr lang="en-US" altLang="ja-JP" sz="1107" dirty="0">
                <a:solidFill>
                  <a:prstClr val="black"/>
                </a:solidFill>
                <a:latin typeface="Meiryo UI" panose="020B0604030504040204" pitchFamily="50" charset="-128"/>
                <a:ea typeface="Meiryo UI" panose="020B0604030504040204" pitchFamily="50" charset="-128"/>
              </a:rPr>
              <a:t>2011</a:t>
            </a:r>
            <a:r>
              <a:rPr lang="ja-JP" altLang="en-US" sz="1107" dirty="0">
                <a:solidFill>
                  <a:prstClr val="black"/>
                </a:solidFill>
                <a:latin typeface="Meiryo UI" panose="020B0604030504040204" pitchFamily="50" charset="-128"/>
                <a:ea typeface="Meiryo UI" panose="020B0604030504040204" pitchFamily="50" charset="-128"/>
              </a:rPr>
              <a:t>年に公立大学法人大阪府立大学に移管）</a:t>
            </a:r>
            <a:endParaRPr lang="en-US" altLang="ja-JP" sz="1107"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369"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107" b="1" dirty="0">
                <a:solidFill>
                  <a:srgbClr val="000000"/>
                </a:solidFill>
                <a:latin typeface="Meiryo UI" panose="020B0604030504040204" pitchFamily="50" charset="-128"/>
                <a:ea typeface="Meiryo UI" panose="020B0604030504040204" pitchFamily="50" charset="-128"/>
              </a:rPr>
              <a:t>〈</a:t>
            </a:r>
            <a:r>
              <a:rPr lang="ja-JP" altLang="en-US" sz="1107" b="1" dirty="0">
                <a:solidFill>
                  <a:srgbClr val="000000"/>
                </a:solidFill>
                <a:latin typeface="Meiryo UI" panose="020B0604030504040204" pitchFamily="50" charset="-128"/>
                <a:ea typeface="Meiryo UI" panose="020B0604030504040204" pitchFamily="50" charset="-128"/>
              </a:rPr>
              <a:t>所在地</a:t>
            </a:r>
            <a:r>
              <a:rPr lang="en-US" altLang="ja-JP" sz="1107" b="1" dirty="0">
                <a:solidFill>
                  <a:srgbClr val="000000"/>
                </a:solidFill>
                <a:latin typeface="Meiryo UI" panose="020B0604030504040204" pitchFamily="50" charset="-128"/>
                <a:ea typeface="Meiryo UI" panose="020B0604030504040204" pitchFamily="50" charset="-128"/>
              </a:rPr>
              <a:t>〉</a:t>
            </a:r>
            <a:r>
              <a:rPr lang="ja-JP" altLang="en-US" sz="1107" b="1" dirty="0">
                <a:solidFill>
                  <a:srgbClr val="000000"/>
                </a:solidFill>
                <a:latin typeface="Meiryo UI" panose="020B0604030504040204" pitchFamily="50" charset="-128"/>
                <a:ea typeface="Meiryo UI" panose="020B0604030504040204" pitchFamily="50" charset="-128"/>
              </a:rPr>
              <a:t>　</a:t>
            </a:r>
            <a:r>
              <a:rPr lang="ja-JP" altLang="en-US" sz="1107" dirty="0">
                <a:solidFill>
                  <a:srgbClr val="000000"/>
                </a:solidFill>
                <a:latin typeface="Meiryo UI" panose="020B0604030504040204" pitchFamily="50" charset="-128"/>
                <a:ea typeface="Meiryo UI" panose="020B0604030504040204" pitchFamily="50" charset="-128"/>
              </a:rPr>
              <a:t>大阪府寝屋川市幸町</a:t>
            </a:r>
            <a:r>
              <a:rPr lang="en-US" altLang="ja-JP" sz="1107" dirty="0">
                <a:solidFill>
                  <a:srgbClr val="000000"/>
                </a:solidFill>
                <a:latin typeface="Meiryo UI" panose="020B0604030504040204" pitchFamily="50" charset="-128"/>
                <a:ea typeface="Meiryo UI" panose="020B0604030504040204" pitchFamily="50" charset="-128"/>
              </a:rPr>
              <a:t>26-12</a:t>
            </a:r>
            <a:r>
              <a:rPr lang="ja-JP" altLang="en-US" sz="1015" dirty="0">
                <a:solidFill>
                  <a:srgbClr val="000000"/>
                </a:solidFill>
                <a:latin typeface="Meiryo UI" panose="020B0604030504040204" pitchFamily="50" charset="-128"/>
                <a:ea typeface="Meiryo UI" panose="020B0604030504040204" pitchFamily="50" charset="-128"/>
              </a:rPr>
              <a:t>　</a:t>
            </a:r>
            <a:r>
              <a:rPr lang="ja-JP" altLang="en-US" sz="923" dirty="0">
                <a:solidFill>
                  <a:srgbClr val="000000"/>
                </a:solidFill>
                <a:latin typeface="Meiryo UI" panose="020B0604030504040204" pitchFamily="50" charset="-128"/>
                <a:ea typeface="Meiryo UI" panose="020B0604030504040204" pitchFamily="50" charset="-128"/>
              </a:rPr>
              <a:t>（</a:t>
            </a:r>
            <a:r>
              <a:rPr lang="en-US" altLang="ja-JP" sz="923" dirty="0">
                <a:solidFill>
                  <a:srgbClr val="000000"/>
                </a:solidFill>
                <a:latin typeface="Meiryo UI" panose="020B0604030504040204" pitchFamily="50" charset="-128"/>
                <a:ea typeface="Meiryo UI" panose="020B0604030504040204" pitchFamily="50" charset="-128"/>
              </a:rPr>
              <a:t>2026</a:t>
            </a:r>
            <a:r>
              <a:rPr lang="ja-JP" altLang="en-US" sz="923" dirty="0">
                <a:solidFill>
                  <a:srgbClr val="000000"/>
                </a:solidFill>
                <a:latin typeface="Meiryo UI" panose="020B0604030504040204" pitchFamily="50" charset="-128"/>
                <a:ea typeface="Meiryo UI" panose="020B0604030504040204" pitchFamily="50" charset="-128"/>
              </a:rPr>
              <a:t>年度以降、大阪公立大学のキャンパス</a:t>
            </a:r>
            <a:r>
              <a:rPr lang="en-US" altLang="ja-JP" sz="923" dirty="0">
                <a:solidFill>
                  <a:srgbClr val="000000"/>
                </a:solidFill>
                <a:latin typeface="Meiryo UI" panose="020B0604030504040204" pitchFamily="50" charset="-128"/>
                <a:ea typeface="Meiryo UI" panose="020B0604030504040204" pitchFamily="50" charset="-128"/>
              </a:rPr>
              <a:t>(</a:t>
            </a:r>
            <a:r>
              <a:rPr lang="ja-JP" altLang="en-US" sz="923" dirty="0">
                <a:solidFill>
                  <a:srgbClr val="000000"/>
                </a:solidFill>
                <a:latin typeface="Meiryo UI" panose="020B0604030504040204" pitchFamily="50" charset="-128"/>
                <a:ea typeface="Meiryo UI" panose="020B0604030504040204" pitchFamily="50" charset="-128"/>
              </a:rPr>
              <a:t>中百舌鳥</a:t>
            </a:r>
            <a:r>
              <a:rPr lang="en-US" altLang="ja-JP" sz="923" dirty="0">
                <a:solidFill>
                  <a:srgbClr val="000000"/>
                </a:solidFill>
                <a:latin typeface="Meiryo UI" panose="020B0604030504040204" pitchFamily="50" charset="-128"/>
                <a:ea typeface="Meiryo UI" panose="020B0604030504040204" pitchFamily="50" charset="-128"/>
              </a:rPr>
              <a:t>)</a:t>
            </a:r>
            <a:r>
              <a:rPr lang="ja-JP" altLang="en-US" sz="923" dirty="0">
                <a:solidFill>
                  <a:srgbClr val="000000"/>
                </a:solidFill>
                <a:latin typeface="Meiryo UI" panose="020B0604030504040204" pitchFamily="50" charset="-128"/>
                <a:ea typeface="Meiryo UI" panose="020B0604030504040204" pitchFamily="50" charset="-128"/>
              </a:rPr>
              <a:t>に移転予定）</a:t>
            </a:r>
            <a:endParaRPr lang="en-US" altLang="ja-JP" sz="923"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369"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107" b="1" dirty="0">
                <a:solidFill>
                  <a:srgbClr val="000000"/>
                </a:solidFill>
                <a:latin typeface="Meiryo UI" panose="020B0604030504040204" pitchFamily="50" charset="-128"/>
                <a:ea typeface="Meiryo UI" panose="020B0604030504040204" pitchFamily="50" charset="-128"/>
              </a:rPr>
              <a:t>〈</a:t>
            </a:r>
            <a:r>
              <a:rPr lang="ja-JP" altLang="en-US" sz="1107" b="1" dirty="0">
                <a:solidFill>
                  <a:srgbClr val="000000"/>
                </a:solidFill>
                <a:latin typeface="Meiryo UI" panose="020B0604030504040204" pitchFamily="50" charset="-128"/>
                <a:ea typeface="Meiryo UI" panose="020B0604030504040204" pitchFamily="50" charset="-128"/>
              </a:rPr>
              <a:t>入学定員・コース</a:t>
            </a:r>
            <a:r>
              <a:rPr lang="en-US" altLang="ja-JP" sz="1107" b="1" dirty="0">
                <a:solidFill>
                  <a:srgbClr val="000000"/>
                </a:solidFill>
                <a:latin typeface="Meiryo UI" panose="020B0604030504040204" pitchFamily="50" charset="-128"/>
                <a:ea typeface="Meiryo UI" panose="020B0604030504040204" pitchFamily="50" charset="-128"/>
              </a:rPr>
              <a:t>〉</a:t>
            </a:r>
            <a:r>
              <a:rPr lang="ja-JP" altLang="en-US" sz="1107" b="1" dirty="0">
                <a:solidFill>
                  <a:srgbClr val="000000"/>
                </a:solidFill>
                <a:latin typeface="Meiryo UI" panose="020B0604030504040204" pitchFamily="50" charset="-128"/>
                <a:ea typeface="Meiryo UI" panose="020B0604030504040204" pitchFamily="50" charset="-128"/>
              </a:rPr>
              <a:t>　</a:t>
            </a:r>
            <a:r>
              <a:rPr lang="ja-JP" altLang="en-US" sz="1107" dirty="0">
                <a:solidFill>
                  <a:srgbClr val="000000"/>
                </a:solidFill>
                <a:latin typeface="Meiryo UI" panose="020B0604030504040204" pitchFamily="50" charset="-128"/>
                <a:ea typeface="Meiryo UI" panose="020B0604030504040204" pitchFamily="50" charset="-128"/>
              </a:rPr>
              <a:t>本科（総合工学システム学科）：</a:t>
            </a:r>
            <a:r>
              <a:rPr lang="en-US" altLang="ja-JP" sz="1107" dirty="0">
                <a:solidFill>
                  <a:srgbClr val="000000"/>
                </a:solidFill>
                <a:latin typeface="Meiryo UI" panose="020B0604030504040204" pitchFamily="50" charset="-128"/>
                <a:ea typeface="Meiryo UI" panose="020B0604030504040204" pitchFamily="50" charset="-128"/>
              </a:rPr>
              <a:t>160</a:t>
            </a:r>
            <a:r>
              <a:rPr lang="ja-JP" altLang="en-US" sz="1107" dirty="0">
                <a:solidFill>
                  <a:srgbClr val="000000"/>
                </a:solidFill>
                <a:latin typeface="Meiryo UI" panose="020B0604030504040204" pitchFamily="50" charset="-128"/>
                <a:ea typeface="Meiryo UI" panose="020B0604030504040204" pitchFamily="50" charset="-128"/>
              </a:rPr>
              <a:t>人（</a:t>
            </a:r>
            <a:r>
              <a:rPr lang="en-US" altLang="ja-JP" sz="1107" dirty="0">
                <a:solidFill>
                  <a:srgbClr val="000000"/>
                </a:solidFill>
                <a:latin typeface="Meiryo UI" panose="020B0604030504040204" pitchFamily="50" charset="-128"/>
                <a:ea typeface="Meiryo UI" panose="020B0604030504040204" pitchFamily="50" charset="-128"/>
              </a:rPr>
              <a:t>5</a:t>
            </a:r>
            <a:r>
              <a:rPr lang="ja-JP" altLang="en-US" sz="1107" dirty="0">
                <a:solidFill>
                  <a:srgbClr val="000000"/>
                </a:solidFill>
                <a:latin typeface="Meiryo UI" panose="020B0604030504040204" pitchFamily="50" charset="-128"/>
                <a:ea typeface="Meiryo UI" panose="020B0604030504040204" pitchFamily="50" charset="-128"/>
              </a:rPr>
              <a:t>年制・府域外からも募集）、</a:t>
            </a:r>
            <a:endParaRPr lang="en-US" altLang="ja-JP" sz="1107"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ja-JP" altLang="en-US" sz="1107" dirty="0">
                <a:solidFill>
                  <a:srgbClr val="000000"/>
                </a:solidFill>
                <a:latin typeface="Meiryo UI" panose="020B0604030504040204" pitchFamily="50" charset="-128"/>
                <a:ea typeface="Meiryo UI" panose="020B0604030504040204" pitchFamily="50" charset="-128"/>
              </a:rPr>
              <a:t>　　　　　　　　　　　　　専攻科（総合工学システム専攻）：</a:t>
            </a:r>
            <a:r>
              <a:rPr lang="en-US" altLang="ja-JP" sz="1107" dirty="0">
                <a:solidFill>
                  <a:srgbClr val="000000"/>
                </a:solidFill>
                <a:latin typeface="Meiryo UI" panose="020B0604030504040204" pitchFamily="50" charset="-128"/>
                <a:ea typeface="Meiryo UI" panose="020B0604030504040204" pitchFamily="50" charset="-128"/>
              </a:rPr>
              <a:t>20</a:t>
            </a:r>
            <a:r>
              <a:rPr lang="ja-JP" altLang="en-US" sz="1107" dirty="0">
                <a:solidFill>
                  <a:srgbClr val="000000"/>
                </a:solidFill>
                <a:latin typeface="Meiryo UI" panose="020B0604030504040204" pitchFamily="50" charset="-128"/>
                <a:ea typeface="Meiryo UI" panose="020B0604030504040204" pitchFamily="50" charset="-128"/>
              </a:rPr>
              <a:t>人</a:t>
            </a:r>
            <a:endParaRPr lang="en-US" altLang="ja-JP" sz="1107"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969"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107" b="1" dirty="0">
                <a:solidFill>
                  <a:srgbClr val="000000"/>
                </a:solidFill>
                <a:latin typeface="Meiryo UI" panose="020B0604030504040204" pitchFamily="50" charset="-128"/>
                <a:ea typeface="Meiryo UI" panose="020B0604030504040204" pitchFamily="50" charset="-128"/>
              </a:rPr>
              <a:t>〈</a:t>
            </a:r>
            <a:r>
              <a:rPr lang="ja-JP" altLang="en-US" sz="1107" b="1" dirty="0">
                <a:solidFill>
                  <a:srgbClr val="000000"/>
                </a:solidFill>
                <a:latin typeface="Meiryo UI" panose="020B0604030504040204" pitchFamily="50" charset="-128"/>
                <a:ea typeface="Meiryo UI" panose="020B0604030504040204" pitchFamily="50" charset="-128"/>
              </a:rPr>
              <a:t>卒業後の進路</a:t>
            </a:r>
            <a:r>
              <a:rPr lang="en-US" altLang="ja-JP" sz="1107" b="1" dirty="0">
                <a:solidFill>
                  <a:srgbClr val="000000"/>
                </a:solidFill>
                <a:latin typeface="Meiryo UI" panose="020B0604030504040204" pitchFamily="50" charset="-128"/>
                <a:ea typeface="Meiryo UI" panose="020B0604030504040204" pitchFamily="50" charset="-128"/>
              </a:rPr>
              <a:t>〉</a:t>
            </a:r>
            <a:r>
              <a:rPr lang="ja-JP" altLang="en-US" sz="1107" dirty="0">
                <a:solidFill>
                  <a:srgbClr val="000000"/>
                </a:solidFill>
                <a:latin typeface="Meiryo UI" panose="020B0604030504040204" pitchFamily="50" charset="-128"/>
                <a:ea typeface="Meiryo UI" panose="020B0604030504040204" pitchFamily="50" charset="-128"/>
              </a:rPr>
              <a:t>　</a:t>
            </a:r>
            <a:r>
              <a:rPr lang="en-US" altLang="ja-JP" sz="1107" dirty="0">
                <a:solidFill>
                  <a:srgbClr val="000000"/>
                </a:solidFill>
                <a:latin typeface="Meiryo UI" panose="020B0604030504040204" pitchFamily="50" charset="-128"/>
                <a:ea typeface="Meiryo UI" panose="020B0604030504040204" pitchFamily="50" charset="-128"/>
              </a:rPr>
              <a:t>2020</a:t>
            </a:r>
            <a:r>
              <a:rPr lang="ja-JP" altLang="en-US" sz="1107" dirty="0">
                <a:solidFill>
                  <a:srgbClr val="000000"/>
                </a:solidFill>
                <a:latin typeface="Meiryo UI" panose="020B0604030504040204" pitchFamily="50" charset="-128"/>
                <a:ea typeface="Meiryo UI" panose="020B0604030504040204" pitchFamily="50" charset="-128"/>
              </a:rPr>
              <a:t>年度本科・専攻科　進路：企業等への就職　</a:t>
            </a:r>
            <a:r>
              <a:rPr lang="en-US" altLang="ja-JP" sz="1107" dirty="0">
                <a:solidFill>
                  <a:srgbClr val="000000"/>
                </a:solidFill>
                <a:latin typeface="Meiryo UI" panose="020B0604030504040204" pitchFamily="50" charset="-128"/>
                <a:ea typeface="Meiryo UI" panose="020B0604030504040204" pitchFamily="50" charset="-128"/>
              </a:rPr>
              <a:t>106</a:t>
            </a:r>
            <a:r>
              <a:rPr lang="ja-JP" altLang="en-US" sz="1107" dirty="0">
                <a:solidFill>
                  <a:srgbClr val="000000"/>
                </a:solidFill>
                <a:latin typeface="Meiryo UI" panose="020B0604030504040204" pitchFamily="50" charset="-128"/>
                <a:ea typeface="Meiryo UI" panose="020B0604030504040204" pitchFamily="50" charset="-128"/>
              </a:rPr>
              <a:t>人、大学編入学　</a:t>
            </a:r>
            <a:r>
              <a:rPr lang="en-US" altLang="ja-JP" sz="1107" dirty="0">
                <a:solidFill>
                  <a:srgbClr val="000000"/>
                </a:solidFill>
                <a:latin typeface="Meiryo UI" panose="020B0604030504040204" pitchFamily="50" charset="-128"/>
                <a:ea typeface="Meiryo UI" panose="020B0604030504040204" pitchFamily="50" charset="-128"/>
              </a:rPr>
              <a:t>52</a:t>
            </a:r>
            <a:r>
              <a:rPr lang="ja-JP" altLang="en-US" sz="1107" dirty="0">
                <a:solidFill>
                  <a:srgbClr val="000000"/>
                </a:solidFill>
                <a:latin typeface="Meiryo UI" panose="020B0604030504040204" pitchFamily="50" charset="-128"/>
                <a:ea typeface="Meiryo UI" panose="020B0604030504040204" pitchFamily="50" charset="-128"/>
              </a:rPr>
              <a:t>人、大学院入学　</a:t>
            </a:r>
            <a:r>
              <a:rPr lang="en-US" altLang="ja-JP" sz="1107" dirty="0">
                <a:solidFill>
                  <a:srgbClr val="000000"/>
                </a:solidFill>
                <a:latin typeface="Meiryo UI" panose="020B0604030504040204" pitchFamily="50" charset="-128"/>
                <a:ea typeface="Meiryo UI" panose="020B0604030504040204" pitchFamily="50" charset="-128"/>
              </a:rPr>
              <a:t>12</a:t>
            </a:r>
            <a:r>
              <a:rPr lang="ja-JP" altLang="en-US" sz="1107" dirty="0">
                <a:solidFill>
                  <a:srgbClr val="000000"/>
                </a:solidFill>
                <a:latin typeface="Meiryo UI" panose="020B0604030504040204" pitchFamily="50" charset="-128"/>
                <a:ea typeface="Meiryo UI" panose="020B0604030504040204" pitchFamily="50" charset="-128"/>
              </a:rPr>
              <a:t>人</a:t>
            </a: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646"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646"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646"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646"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646"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endParaRPr lang="ja-JP" altLang="en-US"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1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b="1"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r>
              <a:rPr lang="ja-JP" altLang="en-US" sz="1055" dirty="0">
                <a:solidFill>
                  <a:srgbClr val="000000"/>
                </a:solidFill>
                <a:latin typeface="Meiryo UI" panose="020B0604030504040204" pitchFamily="50" charset="-128"/>
                <a:ea typeface="Meiryo UI" panose="020B0604030504040204" pitchFamily="50" charset="-128"/>
              </a:rPr>
              <a:t>　　</a:t>
            </a:r>
            <a:endParaRPr lang="en-US" altLang="ja-JP" sz="1055" dirty="0">
              <a:solidFill>
                <a:srgbClr val="000000"/>
              </a:solidFill>
              <a:latin typeface="Meiryo UI" panose="020B0604030504040204" pitchFamily="50" charset="-128"/>
              <a:ea typeface="Meiryo UI" panose="020B0604030504040204" pitchFamily="50" charset="-128"/>
            </a:endParaRPr>
          </a:p>
          <a:p>
            <a:pPr algn="r" defTabSz="844175" eaLnBrk="0" fontAlgn="base" hangingPunct="0">
              <a:lnSpc>
                <a:spcPts val="1846"/>
              </a:lnSpc>
              <a:spcBef>
                <a:spcPct val="0"/>
              </a:spcBef>
              <a:spcAft>
                <a:spcPct val="0"/>
              </a:spcAft>
            </a:pPr>
            <a:r>
              <a:rPr lang="ja-JP" altLang="en-US" sz="1055" dirty="0">
                <a:solidFill>
                  <a:srgbClr val="000000"/>
                </a:solidFill>
                <a:latin typeface="Meiryo UI" panose="020B0604030504040204" pitchFamily="50" charset="-128"/>
                <a:ea typeface="Meiryo UI" panose="020B0604030504040204" pitchFamily="50" charset="-128"/>
              </a:rPr>
              <a:t>　　　　　　　　　　　　　　　</a:t>
            </a:r>
            <a:endParaRPr lang="en-US" altLang="ja-JP" sz="1055" dirty="0">
              <a:solidFill>
                <a:srgbClr val="000000"/>
              </a:solidFill>
              <a:latin typeface="Meiryo UI" panose="020B0604030504040204" pitchFamily="50" charset="-128"/>
              <a:ea typeface="Meiryo UI" panose="020B0604030504040204" pitchFamily="50" charset="-128"/>
            </a:endParaRPr>
          </a:p>
          <a:p>
            <a:pPr algn="r" defTabSz="844175" eaLnBrk="0" fontAlgn="base" hangingPunct="0">
              <a:lnSpc>
                <a:spcPts val="1846"/>
              </a:lnSpc>
              <a:spcBef>
                <a:spcPct val="0"/>
              </a:spcBef>
              <a:spcAft>
                <a:spcPct val="0"/>
              </a:spcAft>
            </a:pPr>
            <a:endParaRPr lang="en-US" altLang="ja-JP" sz="1055" dirty="0">
              <a:solidFill>
                <a:srgbClr val="000000"/>
              </a:solidFill>
              <a:latin typeface="Meiryo UI" panose="020B0604030504040204" pitchFamily="50" charset="-128"/>
              <a:ea typeface="Meiryo UI" panose="020B0604030504040204" pitchFamily="50" charset="-128"/>
            </a:endParaRPr>
          </a:p>
          <a:p>
            <a:pPr algn="r" defTabSz="844175" eaLnBrk="0" fontAlgn="base" hangingPunct="0">
              <a:lnSpc>
                <a:spcPts val="1846"/>
              </a:lnSpc>
              <a:spcBef>
                <a:spcPct val="0"/>
              </a:spcBef>
              <a:spcAft>
                <a:spcPct val="0"/>
              </a:spcAft>
            </a:pPr>
            <a:endParaRPr lang="en-US" altLang="ja-JP" sz="1055" dirty="0">
              <a:solidFill>
                <a:srgbClr val="000000"/>
              </a:solidFill>
              <a:latin typeface="Meiryo UI" panose="020B0604030504040204" pitchFamily="50" charset="-128"/>
              <a:ea typeface="Meiryo UI" panose="020B0604030504040204" pitchFamily="50" charset="-128"/>
            </a:endParaRPr>
          </a:p>
          <a:p>
            <a:pPr algn="r" defTabSz="844175" eaLnBrk="0" fontAlgn="base" hangingPunct="0">
              <a:lnSpc>
                <a:spcPts val="1846"/>
              </a:lnSpc>
              <a:spcBef>
                <a:spcPct val="0"/>
              </a:spcBef>
              <a:spcAft>
                <a:spcPct val="0"/>
              </a:spcAft>
            </a:pPr>
            <a:endParaRPr lang="en-US" altLang="ja-JP" sz="1055"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231"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u="sng"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407"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endParaRPr lang="en-US" altLang="ja-JP" sz="1231" dirty="0">
              <a:solidFill>
                <a:srgbClr val="000000"/>
              </a:solidFill>
              <a:latin typeface="Meiryo UI" panose="020B0604030504040204" pitchFamily="50" charset="-128"/>
              <a:ea typeface="Meiryo UI" panose="020B0604030504040204" pitchFamily="50" charset="-128"/>
            </a:endParaRPr>
          </a:p>
          <a:p>
            <a:pPr defTabSz="844175" eaLnBrk="0" fontAlgn="base" hangingPunct="0">
              <a:lnSpc>
                <a:spcPts val="1846"/>
              </a:lnSpc>
              <a:spcBef>
                <a:spcPct val="0"/>
              </a:spcBef>
              <a:spcAft>
                <a:spcPct val="0"/>
              </a:spcAft>
            </a:pPr>
            <a:r>
              <a:rPr lang="ja-JP" altLang="en-US" sz="1231" dirty="0">
                <a:solidFill>
                  <a:srgbClr val="000000"/>
                </a:solidFill>
                <a:latin typeface="Meiryo UI" panose="020B0604030504040204" pitchFamily="50" charset="-128"/>
                <a:ea typeface="Meiryo UI" panose="020B0604030504040204" pitchFamily="50" charset="-128"/>
              </a:rPr>
              <a:t>　　　　　　　　　　　　 </a:t>
            </a:r>
            <a:endParaRPr lang="en-US" altLang="ja-JP" sz="1231" dirty="0">
              <a:solidFill>
                <a:srgbClr val="000000"/>
              </a:solidFill>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6367558" y="1072913"/>
            <a:ext cx="2592000" cy="3607222"/>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lIns="33231" tIns="66461" rIns="33231" bIns="66461" rtlCol="0">
            <a:spAutoFit/>
          </a:bodyPr>
          <a:lstStyle/>
          <a:p>
            <a:pPr defTabSz="844142">
              <a:lnSpc>
                <a:spcPts val="1247"/>
              </a:lnSpc>
            </a:pPr>
            <a:r>
              <a:rPr kumimoji="1" lang="ja-JP" altLang="en-US" sz="969" dirty="0">
                <a:solidFill>
                  <a:prstClr val="black"/>
                </a:solidFill>
                <a:latin typeface="Meiryo UI" panose="020B0604030504040204" pitchFamily="50" charset="-128"/>
                <a:ea typeface="Meiryo UI" panose="020B0604030504040204" pitchFamily="50" charset="-128"/>
              </a:rPr>
              <a:t>　・ ５年間一貫の実践的専門教育を行う高等教</a:t>
            </a:r>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lnSpc>
                <a:spcPts val="1247"/>
              </a:lnSpc>
            </a:pPr>
            <a:r>
              <a:rPr kumimoji="1" lang="ja-JP" altLang="en-US" sz="969" dirty="0">
                <a:solidFill>
                  <a:prstClr val="black"/>
                </a:solidFill>
                <a:latin typeface="Meiryo UI" panose="020B0604030504040204" pitchFamily="50" charset="-128"/>
                <a:ea typeface="Meiryo UI" panose="020B0604030504040204" pitchFamily="50" charset="-128"/>
              </a:rPr>
              <a:t>     育機関で、全国に</a:t>
            </a:r>
            <a:r>
              <a:rPr kumimoji="1" lang="en-US" altLang="ja-JP" sz="969" dirty="0">
                <a:solidFill>
                  <a:prstClr val="black"/>
                </a:solidFill>
                <a:latin typeface="Meiryo UI" panose="020B0604030504040204" pitchFamily="50" charset="-128"/>
                <a:ea typeface="Meiryo UI" panose="020B0604030504040204" pitchFamily="50" charset="-128"/>
              </a:rPr>
              <a:t>57</a:t>
            </a:r>
            <a:r>
              <a:rPr kumimoji="1" lang="ja-JP" altLang="en-US" sz="969" dirty="0">
                <a:solidFill>
                  <a:prstClr val="black"/>
                </a:solidFill>
                <a:latin typeface="Meiryo UI" panose="020B0604030504040204" pitchFamily="50" charset="-128"/>
                <a:ea typeface="Meiryo UI" panose="020B0604030504040204" pitchFamily="50" charset="-128"/>
              </a:rPr>
              <a:t>校が設置。</a:t>
            </a:r>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lnSpc>
                <a:spcPts val="1247"/>
              </a:lnSpc>
            </a:pPr>
            <a:r>
              <a:rPr kumimoji="1" lang="ja-JP" altLang="en-US" sz="969" dirty="0">
                <a:solidFill>
                  <a:prstClr val="black"/>
                </a:solidFill>
                <a:latin typeface="Meiryo UI" panose="020B0604030504040204" pitchFamily="50" charset="-128"/>
                <a:ea typeface="Meiryo UI" panose="020B0604030504040204" pitchFamily="50" charset="-128"/>
              </a:rPr>
              <a:t>　　 （国立：</a:t>
            </a:r>
            <a:r>
              <a:rPr kumimoji="1" lang="en-US" altLang="ja-JP" sz="969" dirty="0">
                <a:solidFill>
                  <a:prstClr val="black"/>
                </a:solidFill>
                <a:latin typeface="Meiryo UI" panose="020B0604030504040204" pitchFamily="50" charset="-128"/>
                <a:ea typeface="Meiryo UI" panose="020B0604030504040204" pitchFamily="50" charset="-128"/>
              </a:rPr>
              <a:t>51</a:t>
            </a:r>
            <a:r>
              <a:rPr kumimoji="1" lang="ja-JP" altLang="en-US" sz="969" dirty="0">
                <a:solidFill>
                  <a:prstClr val="black"/>
                </a:solidFill>
                <a:latin typeface="Meiryo UI" panose="020B0604030504040204" pitchFamily="50" charset="-128"/>
                <a:ea typeface="Meiryo UI" panose="020B0604030504040204" pitchFamily="50" charset="-128"/>
              </a:rPr>
              <a:t>校、公立：３校、私立：３校）</a:t>
            </a:r>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lnSpc>
                <a:spcPts val="1247"/>
              </a:lnSpc>
            </a:pPr>
            <a:r>
              <a:rPr kumimoji="1" lang="ja-JP" altLang="en-US" sz="969" dirty="0">
                <a:solidFill>
                  <a:prstClr val="black"/>
                </a:solidFill>
                <a:latin typeface="Meiryo UI" panose="020B0604030504040204" pitchFamily="50" charset="-128"/>
                <a:ea typeface="Meiryo UI" panose="020B0604030504040204" pitchFamily="50" charset="-128"/>
              </a:rPr>
              <a:t>　・　近畿圏には、国立７校（福井高専、舞鶴高</a:t>
            </a:r>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lnSpc>
                <a:spcPts val="1247"/>
              </a:lnSpc>
            </a:pPr>
            <a:r>
              <a:rPr kumimoji="1" lang="en-US" altLang="ja-JP" sz="969" dirty="0">
                <a:solidFill>
                  <a:prstClr val="black"/>
                </a:solidFill>
                <a:latin typeface="Meiryo UI" panose="020B0604030504040204" pitchFamily="50" charset="-128"/>
                <a:ea typeface="Meiryo UI" panose="020B0604030504040204" pitchFamily="50" charset="-128"/>
              </a:rPr>
              <a:t>     </a:t>
            </a:r>
            <a:r>
              <a:rPr kumimoji="1" lang="ja-JP" altLang="en-US" sz="969" dirty="0">
                <a:solidFill>
                  <a:prstClr val="black"/>
                </a:solidFill>
                <a:latin typeface="Meiryo UI" panose="020B0604030504040204" pitchFamily="50" charset="-128"/>
                <a:ea typeface="Meiryo UI" panose="020B0604030504040204" pitchFamily="50" charset="-128"/>
              </a:rPr>
              <a:t>専、明石高専、奈良高専、和歌山高専、鳥羽</a:t>
            </a:r>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lnSpc>
                <a:spcPts val="1247"/>
              </a:lnSpc>
            </a:pPr>
            <a:r>
              <a:rPr kumimoji="1" lang="en-US" altLang="ja-JP" sz="969" dirty="0">
                <a:solidFill>
                  <a:prstClr val="black"/>
                </a:solidFill>
                <a:latin typeface="Meiryo UI" panose="020B0604030504040204" pitchFamily="50" charset="-128"/>
                <a:ea typeface="Meiryo UI" panose="020B0604030504040204" pitchFamily="50" charset="-128"/>
              </a:rPr>
              <a:t>     </a:t>
            </a:r>
            <a:r>
              <a:rPr kumimoji="1" lang="ja-JP" altLang="en-US" sz="969" dirty="0">
                <a:solidFill>
                  <a:prstClr val="black"/>
                </a:solidFill>
                <a:latin typeface="Meiryo UI" panose="020B0604030504040204" pitchFamily="50" charset="-128"/>
                <a:ea typeface="Meiryo UI" panose="020B0604030504040204" pitchFamily="50" charset="-128"/>
              </a:rPr>
              <a:t>商船高専、鈴鹿高専）、公立２校（神戸高</a:t>
            </a:r>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lnSpc>
                <a:spcPts val="1247"/>
              </a:lnSpc>
            </a:pPr>
            <a:r>
              <a:rPr kumimoji="1" lang="en-US" altLang="ja-JP" sz="969" dirty="0">
                <a:solidFill>
                  <a:prstClr val="black"/>
                </a:solidFill>
                <a:latin typeface="Meiryo UI" panose="020B0604030504040204" pitchFamily="50" charset="-128"/>
                <a:ea typeface="Meiryo UI" panose="020B0604030504040204" pitchFamily="50" charset="-128"/>
              </a:rPr>
              <a:t>     </a:t>
            </a:r>
            <a:r>
              <a:rPr kumimoji="1" lang="ja-JP" altLang="en-US" sz="969" dirty="0">
                <a:solidFill>
                  <a:prstClr val="black"/>
                </a:solidFill>
                <a:latin typeface="Meiryo UI" panose="020B0604030504040204" pitchFamily="50" charset="-128"/>
                <a:ea typeface="Meiryo UI" panose="020B0604030504040204" pitchFamily="50" charset="-128"/>
              </a:rPr>
              <a:t>専、大阪公立大学高専）、私立１校（近大</a:t>
            </a:r>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lnSpc>
                <a:spcPts val="1247"/>
              </a:lnSpc>
            </a:pPr>
            <a:r>
              <a:rPr kumimoji="1" lang="en-US" altLang="ja-JP" sz="969" dirty="0">
                <a:solidFill>
                  <a:prstClr val="black"/>
                </a:solidFill>
                <a:latin typeface="Meiryo UI" panose="020B0604030504040204" pitchFamily="50" charset="-128"/>
                <a:ea typeface="Meiryo UI" panose="020B0604030504040204" pitchFamily="50" charset="-128"/>
              </a:rPr>
              <a:t>     </a:t>
            </a:r>
            <a:r>
              <a:rPr kumimoji="1" lang="ja-JP" altLang="en-US" sz="969" dirty="0">
                <a:solidFill>
                  <a:prstClr val="black"/>
                </a:solidFill>
                <a:latin typeface="Meiryo UI" panose="020B0604030504040204" pitchFamily="50" charset="-128"/>
                <a:ea typeface="Meiryo UI" panose="020B0604030504040204" pitchFamily="50" charset="-128"/>
              </a:rPr>
              <a:t>高専）が設置。 滋賀県では県立高専の設立</a:t>
            </a:r>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lnSpc>
                <a:spcPts val="1247"/>
              </a:lnSpc>
            </a:pPr>
            <a:r>
              <a:rPr kumimoji="1" lang="en-US" altLang="ja-JP" sz="969" dirty="0">
                <a:solidFill>
                  <a:prstClr val="black"/>
                </a:solidFill>
                <a:latin typeface="Meiryo UI" panose="020B0604030504040204" pitchFamily="50" charset="-128"/>
                <a:ea typeface="Meiryo UI" panose="020B0604030504040204" pitchFamily="50" charset="-128"/>
              </a:rPr>
              <a:t>     </a:t>
            </a:r>
            <a:r>
              <a:rPr kumimoji="1" lang="ja-JP" altLang="en-US" sz="969" dirty="0">
                <a:solidFill>
                  <a:prstClr val="black"/>
                </a:solidFill>
                <a:latin typeface="Meiryo UI" panose="020B0604030504040204" pitchFamily="50" charset="-128"/>
                <a:ea typeface="Meiryo UI" panose="020B0604030504040204" pitchFamily="50" charset="-128"/>
              </a:rPr>
              <a:t>準備中。</a:t>
            </a:r>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a:p>
            <a:pPr defTabSz="844142"/>
            <a:endParaRPr kumimoji="1" lang="en-US" altLang="ja-JP" sz="969" dirty="0">
              <a:solidFill>
                <a:prstClr val="black"/>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771901" y="6352727"/>
            <a:ext cx="5322738" cy="206082"/>
          </a:xfrm>
          <a:prstGeom prst="rect">
            <a:avLst/>
          </a:prstGeom>
          <a:noFill/>
        </p:spPr>
        <p:txBody>
          <a:bodyPr wrap="square" rtlCol="0">
            <a:spAutoFit/>
          </a:bodyPr>
          <a:lstStyle/>
          <a:p>
            <a:pPr algn="ctr" defTabSz="844142"/>
            <a:r>
              <a:rPr lang="ja-JP" altLang="en-US" sz="739" dirty="0">
                <a:solidFill>
                  <a:srgbClr val="000000"/>
                </a:solidFill>
                <a:latin typeface="Meiryo UI" panose="020B0604030504040204" pitchFamily="50" charset="-128"/>
                <a:ea typeface="Meiryo UI" panose="020B0604030504040204" pitchFamily="50" charset="-128"/>
              </a:rPr>
              <a:t>（出典：大阪公立大学工業高等専門学校</a:t>
            </a:r>
            <a:r>
              <a:rPr lang="en-US" altLang="ja-JP" sz="739" dirty="0">
                <a:solidFill>
                  <a:srgbClr val="000000"/>
                </a:solidFill>
                <a:latin typeface="Meiryo UI" panose="020B0604030504040204" pitchFamily="50" charset="-128"/>
                <a:ea typeface="Meiryo UI" panose="020B0604030504040204" pitchFamily="50" charset="-128"/>
              </a:rPr>
              <a:t>HP</a:t>
            </a:r>
            <a:r>
              <a:rPr lang="ja-JP" altLang="en-US" sz="739" dirty="0" err="1">
                <a:solidFill>
                  <a:srgbClr val="000000"/>
                </a:solidFill>
                <a:latin typeface="Meiryo UI" panose="020B0604030504040204" pitchFamily="50" charset="-128"/>
                <a:ea typeface="Meiryo UI" panose="020B0604030504040204" pitchFamily="50" charset="-128"/>
              </a:rPr>
              <a:t>、</a:t>
            </a:r>
            <a:r>
              <a:rPr lang="ja-JP" altLang="en-US" sz="739" dirty="0">
                <a:solidFill>
                  <a:srgbClr val="000000"/>
                </a:solidFill>
                <a:latin typeface="Meiryo UI" panose="020B0604030504040204" pitchFamily="50" charset="-128"/>
                <a:ea typeface="Meiryo UI" panose="020B0604030504040204" pitchFamily="50" charset="-128"/>
              </a:rPr>
              <a:t>「大阪府立大学工業高等専門学校の改革について」等をもとに副首都推進局で作成）</a:t>
            </a:r>
            <a:endParaRPr lang="en-US" altLang="ja-JP" sz="739" dirty="0">
              <a:solidFill>
                <a:srgbClr val="000000"/>
              </a:solidFill>
              <a:latin typeface="Meiryo UI" panose="020B0604030504040204" pitchFamily="50" charset="-128"/>
              <a:ea typeface="Meiryo UI" panose="020B0604030504040204" pitchFamily="50" charset="-128"/>
            </a:endParaRPr>
          </a:p>
        </p:txBody>
      </p:sp>
      <p:sp>
        <p:nvSpPr>
          <p:cNvPr id="110" name="テキスト ボックス 109"/>
          <p:cNvSpPr txBox="1"/>
          <p:nvPr/>
        </p:nvSpPr>
        <p:spPr>
          <a:xfrm>
            <a:off x="253097" y="1505278"/>
            <a:ext cx="6114461" cy="2377830"/>
          </a:xfrm>
          <a:prstGeom prst="rect">
            <a:avLst/>
          </a:prstGeom>
          <a:noFill/>
        </p:spPr>
        <p:txBody>
          <a:bodyPr wrap="square" lIns="0" rIns="0" rtlCol="0">
            <a:spAutoFit/>
          </a:bodyPr>
          <a:lstStyle/>
          <a:p>
            <a:pPr defTabSz="844175" eaLnBrk="0" fontAlgn="base" hangingPunct="0">
              <a:spcBef>
                <a:spcPct val="0"/>
              </a:spcBef>
              <a:spcAft>
                <a:spcPct val="0"/>
              </a:spcAft>
            </a:pPr>
            <a:r>
              <a:rPr lang="ja-JP" altLang="en-US" sz="1061" dirty="0">
                <a:solidFill>
                  <a:srgbClr val="000000"/>
                </a:solidFill>
                <a:latin typeface="Meiryo UI" panose="020B0604030504040204" pitchFamily="50" charset="-128"/>
                <a:ea typeface="Meiryo UI" panose="020B0604030504040204" pitchFamily="50" charset="-128"/>
              </a:rPr>
              <a:t>●　</a:t>
            </a:r>
            <a:r>
              <a:rPr lang="en-US" altLang="ja-JP" sz="1061" dirty="0">
                <a:solidFill>
                  <a:srgbClr val="000000"/>
                </a:solidFill>
                <a:latin typeface="Meiryo UI" panose="020B0604030504040204" pitchFamily="50" charset="-128"/>
                <a:ea typeface="Meiryo UI" panose="020B0604030504040204" pitchFamily="50" charset="-128"/>
              </a:rPr>
              <a:t>IT</a:t>
            </a:r>
            <a:r>
              <a:rPr lang="ja-JP" altLang="en-US" sz="1061" dirty="0">
                <a:solidFill>
                  <a:srgbClr val="000000"/>
                </a:solidFill>
                <a:latin typeface="Meiryo UI" panose="020B0604030504040204" pitchFamily="50" charset="-128"/>
                <a:ea typeface="Meiryo UI" panose="020B0604030504040204" pitchFamily="50" charset="-128"/>
              </a:rPr>
              <a:t>人材の不足など、</a:t>
            </a:r>
            <a:r>
              <a:rPr lang="ja-JP" altLang="en-US" sz="1061" dirty="0">
                <a:solidFill>
                  <a:prstClr val="black"/>
                </a:solidFill>
                <a:latin typeface="Meiryo UI" panose="020B0604030504040204" pitchFamily="50" charset="-128"/>
                <a:ea typeface="Meiryo UI" panose="020B0604030504040204" pitchFamily="50" charset="-128"/>
              </a:rPr>
              <a:t>時代の変化に応じた人材育成のため、</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061" dirty="0">
                <a:solidFill>
                  <a:prstClr val="black"/>
                </a:solidFill>
                <a:latin typeface="Meiryo UI" panose="020B0604030504040204" pitchFamily="50" charset="-128"/>
                <a:ea typeface="Meiryo UI" panose="020B0604030504040204" pitchFamily="50" charset="-128"/>
              </a:rPr>
              <a:t>     2022</a:t>
            </a:r>
            <a:r>
              <a:rPr lang="ja-JP" altLang="en-US" sz="1061" dirty="0">
                <a:solidFill>
                  <a:prstClr val="black"/>
                </a:solidFill>
                <a:latin typeface="Meiryo UI" panose="020B0604030504040204" pitchFamily="50" charset="-128"/>
                <a:ea typeface="Meiryo UI" panose="020B0604030504040204" pitchFamily="50" charset="-128"/>
              </a:rPr>
              <a:t>年新入学生より本科のコースを再編。</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ja-JP" altLang="en-US" sz="1061" dirty="0">
                <a:solidFill>
                  <a:prstClr val="black"/>
                </a:solidFill>
                <a:latin typeface="Meiryo UI" panose="020B0604030504040204" pitchFamily="50" charset="-128"/>
                <a:ea typeface="Meiryo UI" panose="020B0604030504040204" pitchFamily="50" charset="-128"/>
              </a:rPr>
              <a:t>●　これまで</a:t>
            </a:r>
            <a:r>
              <a:rPr lang="en-US" altLang="ja-JP" sz="1061" dirty="0">
                <a:solidFill>
                  <a:prstClr val="black"/>
                </a:solidFill>
                <a:latin typeface="Meiryo UI" panose="020B0604030504040204" pitchFamily="50" charset="-128"/>
                <a:ea typeface="Meiryo UI" panose="020B0604030504040204" pitchFamily="50" charset="-128"/>
              </a:rPr>
              <a:t>3</a:t>
            </a:r>
            <a:r>
              <a:rPr lang="ja-JP" altLang="en-US" sz="1061" dirty="0">
                <a:solidFill>
                  <a:prstClr val="black"/>
                </a:solidFill>
                <a:latin typeface="Meiryo UI" panose="020B0604030504040204" pitchFamily="50" charset="-128"/>
                <a:ea typeface="Meiryo UI" panose="020B0604030504040204" pitchFamily="50" charset="-128"/>
              </a:rPr>
              <a:t>年次から</a:t>
            </a:r>
            <a:r>
              <a:rPr lang="en-US" altLang="ja-JP" sz="1061" dirty="0">
                <a:solidFill>
                  <a:prstClr val="black"/>
                </a:solidFill>
                <a:latin typeface="Meiryo UI" panose="020B0604030504040204" pitchFamily="50" charset="-128"/>
                <a:ea typeface="Meiryo UI" panose="020B0604030504040204" pitchFamily="50" charset="-128"/>
              </a:rPr>
              <a:t>5</a:t>
            </a:r>
            <a:r>
              <a:rPr lang="ja-JP" altLang="en-US" sz="1061" dirty="0" err="1">
                <a:solidFill>
                  <a:prstClr val="black"/>
                </a:solidFill>
                <a:latin typeface="Meiryo UI" panose="020B0604030504040204" pitchFamily="50" charset="-128"/>
                <a:ea typeface="Meiryo UI" panose="020B0604030504040204" pitchFamily="50" charset="-128"/>
              </a:rPr>
              <a:t>つの</a:t>
            </a:r>
            <a:r>
              <a:rPr lang="ja-JP" altLang="en-US" sz="1061" dirty="0">
                <a:solidFill>
                  <a:prstClr val="black"/>
                </a:solidFill>
                <a:latin typeface="Meiryo UI" panose="020B0604030504040204" pitchFamily="50" charset="-128"/>
                <a:ea typeface="Meiryo UI" panose="020B0604030504040204" pitchFamily="50" charset="-128"/>
              </a:rPr>
              <a:t>コースに分かれてコース専門科目を</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061" dirty="0">
                <a:solidFill>
                  <a:prstClr val="black"/>
                </a:solidFill>
                <a:latin typeface="Meiryo UI" panose="020B0604030504040204" pitchFamily="50" charset="-128"/>
                <a:ea typeface="Meiryo UI" panose="020B0604030504040204" pitchFamily="50" charset="-128"/>
              </a:rPr>
              <a:t>     </a:t>
            </a:r>
            <a:r>
              <a:rPr lang="ja-JP" altLang="en-US" sz="1061" dirty="0">
                <a:solidFill>
                  <a:prstClr val="black"/>
                </a:solidFill>
                <a:latin typeface="Meiryo UI" panose="020B0604030504040204" pitchFamily="50" charset="-128"/>
                <a:ea typeface="Meiryo UI" panose="020B0604030504040204" pitchFamily="50" charset="-128"/>
              </a:rPr>
              <a:t>重点的に学修していたが、再編後は、</a:t>
            </a:r>
            <a:r>
              <a:rPr lang="en-US" altLang="ja-JP" sz="1061" dirty="0">
                <a:solidFill>
                  <a:prstClr val="black"/>
                </a:solidFill>
                <a:latin typeface="Meiryo UI" panose="020B0604030504040204" pitchFamily="50" charset="-128"/>
                <a:ea typeface="Meiryo UI" panose="020B0604030504040204" pitchFamily="50" charset="-128"/>
              </a:rPr>
              <a:t>2</a:t>
            </a:r>
            <a:r>
              <a:rPr lang="ja-JP" altLang="en-US" sz="1061" dirty="0">
                <a:solidFill>
                  <a:prstClr val="black"/>
                </a:solidFill>
                <a:latin typeface="Meiryo UI" panose="020B0604030504040204" pitchFamily="50" charset="-128"/>
                <a:ea typeface="Meiryo UI" panose="020B0604030504040204" pitchFamily="50" charset="-128"/>
              </a:rPr>
              <a:t>年次から</a:t>
            </a:r>
            <a:r>
              <a:rPr lang="en-US" altLang="ja-JP" sz="1061" dirty="0">
                <a:solidFill>
                  <a:prstClr val="black"/>
                </a:solidFill>
                <a:latin typeface="Meiryo UI" panose="020B0604030504040204" pitchFamily="50" charset="-128"/>
                <a:ea typeface="Meiryo UI" panose="020B0604030504040204" pitchFamily="50" charset="-128"/>
              </a:rPr>
              <a:t>4</a:t>
            </a:r>
            <a:r>
              <a:rPr lang="ja-JP" altLang="en-US" sz="1061" dirty="0" err="1">
                <a:solidFill>
                  <a:prstClr val="black"/>
                </a:solidFill>
                <a:latin typeface="Meiryo UI" panose="020B0604030504040204" pitchFamily="50" charset="-128"/>
                <a:ea typeface="Meiryo UI" panose="020B0604030504040204" pitchFamily="50" charset="-128"/>
              </a:rPr>
              <a:t>つの</a:t>
            </a:r>
            <a:r>
              <a:rPr lang="ja-JP" altLang="en-US" sz="1061" dirty="0">
                <a:solidFill>
                  <a:prstClr val="black"/>
                </a:solidFill>
                <a:latin typeface="Meiryo UI" panose="020B0604030504040204" pitchFamily="50" charset="-128"/>
                <a:ea typeface="Meiryo UI" panose="020B0604030504040204" pitchFamily="50" charset="-128"/>
              </a:rPr>
              <a:t>コース</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061" dirty="0">
                <a:solidFill>
                  <a:prstClr val="black"/>
                </a:solidFill>
                <a:latin typeface="Meiryo UI" panose="020B0604030504040204" pitchFamily="50" charset="-128"/>
                <a:ea typeface="Meiryo UI" panose="020B0604030504040204" pitchFamily="50" charset="-128"/>
              </a:rPr>
              <a:t>     </a:t>
            </a:r>
            <a:r>
              <a:rPr lang="ja-JP" altLang="en-US" sz="1061" dirty="0">
                <a:solidFill>
                  <a:prstClr val="black"/>
                </a:solidFill>
                <a:latin typeface="Meiryo UI" panose="020B0604030504040204" pitchFamily="50" charset="-128"/>
                <a:ea typeface="Meiryo UI" panose="020B0604030504040204" pitchFamily="50" charset="-128"/>
              </a:rPr>
              <a:t>に分かれて基礎コース専門科目を学修し、加えて、</a:t>
            </a:r>
            <a:r>
              <a:rPr lang="en-US" altLang="ja-JP" sz="1061" dirty="0">
                <a:solidFill>
                  <a:prstClr val="black"/>
                </a:solidFill>
                <a:latin typeface="Meiryo UI" panose="020B0604030504040204" pitchFamily="50" charset="-128"/>
                <a:ea typeface="Meiryo UI" panose="020B0604030504040204" pitchFamily="50" charset="-128"/>
              </a:rPr>
              <a:t>3</a:t>
            </a:r>
            <a:r>
              <a:rPr lang="ja-JP" altLang="en-US" sz="1061" dirty="0">
                <a:solidFill>
                  <a:prstClr val="black"/>
                </a:solidFill>
                <a:latin typeface="Meiryo UI" panose="020B0604030504040204" pitchFamily="50" charset="-128"/>
                <a:ea typeface="Meiryo UI" panose="020B0604030504040204" pitchFamily="50" charset="-128"/>
              </a:rPr>
              <a:t>年次から</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061" dirty="0">
                <a:solidFill>
                  <a:prstClr val="black"/>
                </a:solidFill>
                <a:latin typeface="Meiryo UI" panose="020B0604030504040204" pitchFamily="50" charset="-128"/>
                <a:ea typeface="Meiryo UI" panose="020B0604030504040204" pitchFamily="50" charset="-128"/>
              </a:rPr>
              <a:t>     </a:t>
            </a:r>
            <a:r>
              <a:rPr lang="ja-JP" altLang="en-US" sz="1061" dirty="0">
                <a:solidFill>
                  <a:prstClr val="black"/>
                </a:solidFill>
                <a:latin typeface="Meiryo UI" panose="020B0604030504040204" pitchFamily="50" charset="-128"/>
                <a:ea typeface="Meiryo UI" panose="020B0604030504040204" pitchFamily="50" charset="-128"/>
              </a:rPr>
              <a:t>は新設科目の応用専門分野も学修。</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ja-JP" altLang="en-US" sz="1061" dirty="0">
                <a:solidFill>
                  <a:prstClr val="black"/>
                </a:solidFill>
                <a:latin typeface="Meiryo UI" panose="020B0604030504040204" pitchFamily="50" charset="-128"/>
                <a:ea typeface="Meiryo UI" panose="020B0604030504040204" pitchFamily="50" charset="-128"/>
              </a:rPr>
              <a:t>●　応用専門分野では、インターンシップや</a:t>
            </a:r>
            <a:r>
              <a:rPr lang="en-US" altLang="ja-JP" sz="1061" dirty="0">
                <a:solidFill>
                  <a:prstClr val="black"/>
                </a:solidFill>
                <a:latin typeface="Meiryo UI" panose="020B0604030504040204" pitchFamily="50" charset="-128"/>
                <a:ea typeface="Meiryo UI" panose="020B0604030504040204" pitchFamily="50" charset="-128"/>
              </a:rPr>
              <a:t>PBL</a:t>
            </a:r>
            <a:r>
              <a:rPr lang="ja-JP" altLang="en-US" sz="1061" dirty="0">
                <a:solidFill>
                  <a:prstClr val="black"/>
                </a:solidFill>
                <a:latin typeface="Meiryo UI" panose="020B0604030504040204" pitchFamily="50" charset="-128"/>
                <a:ea typeface="Meiryo UI" panose="020B0604030504040204" pitchFamily="50" charset="-128"/>
              </a:rPr>
              <a:t>に取り組むとともに、</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061" dirty="0">
                <a:solidFill>
                  <a:prstClr val="black"/>
                </a:solidFill>
                <a:latin typeface="Meiryo UI" panose="020B0604030504040204" pitchFamily="50" charset="-128"/>
                <a:ea typeface="Meiryo UI" panose="020B0604030504040204" pitchFamily="50" charset="-128"/>
              </a:rPr>
              <a:t>     </a:t>
            </a:r>
            <a:r>
              <a:rPr lang="ja-JP" altLang="en-US" sz="1061" dirty="0">
                <a:solidFill>
                  <a:prstClr val="black"/>
                </a:solidFill>
                <a:latin typeface="Meiryo UI" panose="020B0604030504040204" pitchFamily="50" charset="-128"/>
                <a:ea typeface="Meiryo UI" panose="020B0604030504040204" pitchFamily="50" charset="-128"/>
              </a:rPr>
              <a:t>医薬・食品、エネルギー、資源など生活を支える幅広い領域の</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061" dirty="0">
                <a:solidFill>
                  <a:prstClr val="black"/>
                </a:solidFill>
                <a:latin typeface="Meiryo UI" panose="020B0604030504040204" pitchFamily="50" charset="-128"/>
                <a:ea typeface="Meiryo UI" panose="020B0604030504040204" pitchFamily="50" charset="-128"/>
              </a:rPr>
              <a:t>     </a:t>
            </a:r>
            <a:r>
              <a:rPr lang="ja-JP" altLang="en-US" sz="1061" dirty="0">
                <a:solidFill>
                  <a:prstClr val="black"/>
                </a:solidFill>
                <a:latin typeface="Meiryo UI" panose="020B0604030504040204" pitchFamily="50" charset="-128"/>
                <a:ea typeface="Meiryo UI" panose="020B0604030504040204" pitchFamily="50" charset="-128"/>
              </a:rPr>
              <a:t>専門分野を学修。</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ja-JP" altLang="en-US" sz="1061" dirty="0">
                <a:solidFill>
                  <a:prstClr val="black"/>
                </a:solidFill>
                <a:latin typeface="Meiryo UI" panose="020B0604030504040204" pitchFamily="50" charset="-128"/>
                <a:ea typeface="Meiryo UI" panose="020B0604030504040204" pitchFamily="50" charset="-128"/>
              </a:rPr>
              <a:t>●　また、全学年を通じて学ぶ専門共通科目を設け、数理・データ</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061" dirty="0">
                <a:solidFill>
                  <a:prstClr val="black"/>
                </a:solidFill>
                <a:latin typeface="Meiryo UI" panose="020B0604030504040204" pitchFamily="50" charset="-128"/>
                <a:ea typeface="Meiryo UI" panose="020B0604030504040204" pitchFamily="50" charset="-128"/>
              </a:rPr>
              <a:t>     </a:t>
            </a:r>
            <a:r>
              <a:rPr lang="ja-JP" altLang="en-US" sz="1061" dirty="0">
                <a:solidFill>
                  <a:prstClr val="black"/>
                </a:solidFill>
                <a:latin typeface="Meiryo UI" panose="020B0604030504040204" pitchFamily="50" charset="-128"/>
                <a:ea typeface="Meiryo UI" panose="020B0604030504040204" pitchFamily="50" charset="-128"/>
              </a:rPr>
              <a:t>サイエンス・</a:t>
            </a:r>
            <a:r>
              <a:rPr lang="en-US" altLang="ja-JP" sz="1061" dirty="0">
                <a:solidFill>
                  <a:prstClr val="black"/>
                </a:solidFill>
                <a:latin typeface="Meiryo UI" panose="020B0604030504040204" pitchFamily="50" charset="-128"/>
                <a:ea typeface="Meiryo UI" panose="020B0604030504040204" pitchFamily="50" charset="-128"/>
              </a:rPr>
              <a:t>AI</a:t>
            </a:r>
            <a:r>
              <a:rPr lang="ja-JP" altLang="en-US" sz="1061" dirty="0">
                <a:solidFill>
                  <a:prstClr val="black"/>
                </a:solidFill>
                <a:latin typeface="Meiryo UI" panose="020B0604030504040204" pitchFamily="50" charset="-128"/>
                <a:ea typeface="Meiryo UI" panose="020B0604030504040204" pitchFamily="50" charset="-128"/>
              </a:rPr>
              <a:t>モデルカリキュラムを導入するとともにプログラミング</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061" dirty="0">
                <a:solidFill>
                  <a:prstClr val="black"/>
                </a:solidFill>
                <a:latin typeface="Meiryo UI" panose="020B0604030504040204" pitchFamily="50" charset="-128"/>
                <a:ea typeface="Meiryo UI" panose="020B0604030504040204" pitchFamily="50" charset="-128"/>
              </a:rPr>
              <a:t>     </a:t>
            </a:r>
            <a:r>
              <a:rPr lang="ja-JP" altLang="en-US" sz="1061" dirty="0">
                <a:solidFill>
                  <a:prstClr val="black"/>
                </a:solidFill>
                <a:latin typeface="Meiryo UI" panose="020B0604030504040204" pitchFamily="50" charset="-128"/>
                <a:ea typeface="Meiryo UI" panose="020B0604030504040204" pitchFamily="50" charset="-128"/>
              </a:rPr>
              <a:t>等のスキルを学修。加えて、</a:t>
            </a:r>
            <a:r>
              <a:rPr lang="en-US" altLang="ja-JP" sz="1061" dirty="0">
                <a:solidFill>
                  <a:prstClr val="black"/>
                </a:solidFill>
                <a:latin typeface="Meiryo UI" panose="020B0604030504040204" pitchFamily="50" charset="-128"/>
                <a:ea typeface="Meiryo UI" panose="020B0604030504040204" pitchFamily="50" charset="-128"/>
              </a:rPr>
              <a:t>SDG</a:t>
            </a:r>
            <a:r>
              <a:rPr lang="ja-JP" altLang="en-US" sz="1061" dirty="0" err="1">
                <a:solidFill>
                  <a:prstClr val="black"/>
                </a:solidFill>
                <a:latin typeface="Meiryo UI" panose="020B0604030504040204" pitchFamily="50" charset="-128"/>
                <a:ea typeface="Meiryo UI" panose="020B0604030504040204" pitchFamily="50" charset="-128"/>
              </a:rPr>
              <a:t>ｓ</a:t>
            </a:r>
            <a:r>
              <a:rPr lang="ja-JP" altLang="en-US" sz="1061" dirty="0">
                <a:solidFill>
                  <a:prstClr val="black"/>
                </a:solidFill>
                <a:latin typeface="Meiryo UI" panose="020B0604030504040204" pitchFamily="50" charset="-128"/>
                <a:ea typeface="Meiryo UI" panose="020B0604030504040204" pitchFamily="50" charset="-128"/>
              </a:rPr>
              <a:t>指向の教育として人権、防災、環境、資源、リサイクル等を学修する。</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ja-JP" altLang="en-US" sz="1061" dirty="0">
                <a:solidFill>
                  <a:prstClr val="black"/>
                </a:solidFill>
                <a:latin typeface="Meiryo UI" panose="020B0604030504040204" pitchFamily="50" charset="-128"/>
                <a:ea typeface="Meiryo UI" panose="020B0604030504040204" pitchFamily="50" charset="-128"/>
              </a:rPr>
              <a:t>●　なお、本科卒業生を対象とした</a:t>
            </a:r>
            <a:r>
              <a:rPr lang="en-US" altLang="ja-JP" sz="1061" dirty="0">
                <a:solidFill>
                  <a:prstClr val="black"/>
                </a:solidFill>
                <a:latin typeface="Meiryo UI" panose="020B0604030504040204" pitchFamily="50" charset="-128"/>
                <a:ea typeface="Meiryo UI" panose="020B0604030504040204" pitchFamily="50" charset="-128"/>
              </a:rPr>
              <a:t>2</a:t>
            </a:r>
            <a:r>
              <a:rPr lang="ja-JP" altLang="en-US" sz="1061" dirty="0">
                <a:solidFill>
                  <a:prstClr val="black"/>
                </a:solidFill>
                <a:latin typeface="Meiryo UI" panose="020B0604030504040204" pitchFamily="50" charset="-128"/>
                <a:ea typeface="Meiryo UI" panose="020B0604030504040204" pitchFamily="50" charset="-128"/>
              </a:rPr>
              <a:t>年制の教育プログラムである専攻科については</a:t>
            </a:r>
            <a:r>
              <a:rPr lang="en-US" altLang="ja-JP" sz="1061" dirty="0">
                <a:solidFill>
                  <a:prstClr val="black"/>
                </a:solidFill>
                <a:latin typeface="Meiryo UI" panose="020B0604030504040204" pitchFamily="50" charset="-128"/>
                <a:ea typeface="Meiryo UI" panose="020B0604030504040204" pitchFamily="50" charset="-128"/>
              </a:rPr>
              <a:t>2025</a:t>
            </a:r>
            <a:r>
              <a:rPr lang="ja-JP" altLang="en-US" sz="1061" dirty="0">
                <a:solidFill>
                  <a:prstClr val="black"/>
                </a:solidFill>
                <a:latin typeface="Meiryo UI" panose="020B0604030504040204" pitchFamily="50" charset="-128"/>
                <a:ea typeface="Meiryo UI" panose="020B0604030504040204" pitchFamily="50" charset="-128"/>
              </a:rPr>
              <a:t>年度入学から廃止し、</a:t>
            </a:r>
            <a:endParaRPr lang="en-US" altLang="ja-JP" sz="1061" dirty="0">
              <a:solidFill>
                <a:prstClr val="black"/>
              </a:solidFill>
              <a:latin typeface="Meiryo UI" panose="020B0604030504040204" pitchFamily="50" charset="-128"/>
              <a:ea typeface="Meiryo UI" panose="020B0604030504040204" pitchFamily="50" charset="-128"/>
            </a:endParaRPr>
          </a:p>
          <a:p>
            <a:pPr defTabSz="844175" eaLnBrk="0" fontAlgn="base" hangingPunct="0">
              <a:spcBef>
                <a:spcPct val="0"/>
              </a:spcBef>
              <a:spcAft>
                <a:spcPct val="0"/>
              </a:spcAft>
            </a:pPr>
            <a:r>
              <a:rPr lang="en-US" altLang="ja-JP" sz="1061" dirty="0">
                <a:solidFill>
                  <a:prstClr val="black"/>
                </a:solidFill>
                <a:latin typeface="Meiryo UI" panose="020B0604030504040204" pitchFamily="50" charset="-128"/>
                <a:ea typeface="Meiryo UI" panose="020B0604030504040204" pitchFamily="50" charset="-128"/>
              </a:rPr>
              <a:t>     </a:t>
            </a:r>
            <a:r>
              <a:rPr lang="ja-JP" altLang="en-US" sz="1061" dirty="0">
                <a:solidFill>
                  <a:prstClr val="black"/>
                </a:solidFill>
                <a:latin typeface="Meiryo UI" panose="020B0604030504040204" pitchFamily="50" charset="-128"/>
                <a:ea typeface="Meiryo UI" panose="020B0604030504040204" pitchFamily="50" charset="-128"/>
              </a:rPr>
              <a:t>大学への編入学により対応。</a:t>
            </a:r>
            <a:endParaRPr lang="en-US" altLang="ja-JP" sz="1061" dirty="0">
              <a:solidFill>
                <a:prstClr val="black"/>
              </a:solidFill>
              <a:latin typeface="Meiryo UI" panose="020B0604030504040204" pitchFamily="50" charset="-128"/>
              <a:ea typeface="Meiryo UI" panose="020B0604030504040204" pitchFamily="50" charset="-128"/>
            </a:endParaRPr>
          </a:p>
        </p:txBody>
      </p:sp>
      <p:pic>
        <p:nvPicPr>
          <p:cNvPr id="1026" name="Picture 2" descr="高専とは.PN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0635" y="2656605"/>
            <a:ext cx="2425846" cy="186092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517096" y="4543315"/>
            <a:ext cx="2292923" cy="220188"/>
          </a:xfrm>
          <a:prstGeom prst="rect">
            <a:avLst/>
          </a:prstGeom>
          <a:noFill/>
        </p:spPr>
        <p:txBody>
          <a:bodyPr wrap="square" rtlCol="0">
            <a:spAutoFit/>
          </a:bodyPr>
          <a:lstStyle/>
          <a:p>
            <a:pPr algn="ctr" defTabSz="844142"/>
            <a:r>
              <a:rPr kumimoji="1" lang="ja-JP" altLang="en-US" sz="831" dirty="0">
                <a:solidFill>
                  <a:prstClr val="black"/>
                </a:solidFill>
                <a:latin typeface="Meiryo UI" panose="020B0604030504040204" pitchFamily="50" charset="-128"/>
                <a:ea typeface="Meiryo UI" panose="020B0604030504040204" pitchFamily="50" charset="-128"/>
              </a:rPr>
              <a:t>（高専と中学・高校・大学・大学院との関連）</a:t>
            </a:r>
            <a:endParaRPr kumimoji="1" lang="en-US" altLang="ja-JP" sz="831" dirty="0">
              <a:solidFill>
                <a:prstClr val="black"/>
              </a:solidFill>
              <a:latin typeface="Meiryo UI" panose="020B0604030504040204" pitchFamily="50" charset="-128"/>
              <a:ea typeface="Meiryo UI" panose="020B0604030504040204" pitchFamily="50" charset="-128"/>
            </a:endParaRPr>
          </a:p>
        </p:txBody>
      </p:sp>
      <p:pic>
        <p:nvPicPr>
          <p:cNvPr id="104" name="図 103"/>
          <p:cNvPicPr>
            <a:picLocks noChangeAspect="1"/>
          </p:cNvPicPr>
          <p:nvPr/>
        </p:nvPicPr>
        <p:blipFill>
          <a:blip r:embed="rId4"/>
          <a:stretch>
            <a:fillRect/>
          </a:stretch>
        </p:blipFill>
        <p:spPr>
          <a:xfrm>
            <a:off x="552746" y="4053558"/>
            <a:ext cx="5515163" cy="2060307"/>
          </a:xfrm>
          <a:prstGeom prst="rect">
            <a:avLst/>
          </a:prstGeom>
        </p:spPr>
      </p:pic>
      <p:sp>
        <p:nvSpPr>
          <p:cNvPr id="109" name="テキスト ボックス 108"/>
          <p:cNvSpPr txBox="1"/>
          <p:nvPr/>
        </p:nvSpPr>
        <p:spPr>
          <a:xfrm>
            <a:off x="3771901" y="1542908"/>
            <a:ext cx="1600200" cy="234360"/>
          </a:xfrm>
          <a:prstGeom prst="rect">
            <a:avLst/>
          </a:prstGeom>
          <a:noFill/>
        </p:spPr>
        <p:txBody>
          <a:bodyPr wrap="square" rtlCol="0">
            <a:spAutoFit/>
          </a:bodyPr>
          <a:lstStyle/>
          <a:p>
            <a:pPr defTabSz="844142"/>
            <a:r>
              <a:rPr kumimoji="1" lang="ja-JP" altLang="en-US" sz="923" b="1" dirty="0">
                <a:solidFill>
                  <a:prstClr val="black"/>
                </a:solidFill>
                <a:latin typeface="Meiryo UI" panose="020B0604030504040204" pitchFamily="50" charset="-128"/>
                <a:ea typeface="Meiryo UI" panose="020B0604030504040204" pitchFamily="50" charset="-128"/>
              </a:rPr>
              <a:t>（年次ごとの学修体系）</a:t>
            </a:r>
            <a:endParaRPr kumimoji="1" lang="en-US" altLang="ja-JP" sz="923" b="1" dirty="0">
              <a:solidFill>
                <a:prstClr val="black"/>
              </a:solidFill>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397979" y="3835069"/>
            <a:ext cx="1600200" cy="234360"/>
          </a:xfrm>
          <a:prstGeom prst="rect">
            <a:avLst/>
          </a:prstGeom>
          <a:noFill/>
        </p:spPr>
        <p:txBody>
          <a:bodyPr wrap="square" rtlCol="0">
            <a:spAutoFit/>
          </a:bodyPr>
          <a:lstStyle/>
          <a:p>
            <a:pPr defTabSz="844142"/>
            <a:r>
              <a:rPr kumimoji="1" lang="ja-JP" altLang="en-US" sz="923" b="1" dirty="0">
                <a:solidFill>
                  <a:prstClr val="black"/>
                </a:solidFill>
                <a:latin typeface="Meiryo UI" panose="020B0604030504040204" pitchFamily="50" charset="-128"/>
                <a:ea typeface="Meiryo UI" panose="020B0604030504040204" pitchFamily="50" charset="-128"/>
              </a:rPr>
              <a:t>（専門科目の再編）</a:t>
            </a:r>
            <a:endParaRPr kumimoji="1" lang="en-US" altLang="ja-JP" sz="923" b="1" dirty="0">
              <a:solidFill>
                <a:prstClr val="black"/>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5"/>
          <a:stretch>
            <a:fillRect/>
          </a:stretch>
        </p:blipFill>
        <p:spPr>
          <a:xfrm>
            <a:off x="3969260" y="1770188"/>
            <a:ext cx="2162746" cy="1483609"/>
          </a:xfrm>
          <a:prstGeom prst="rect">
            <a:avLst/>
          </a:prstGeom>
        </p:spPr>
      </p:pic>
      <p:sp>
        <p:nvSpPr>
          <p:cNvPr id="7" name="テキスト ボックス 6"/>
          <p:cNvSpPr txBox="1"/>
          <p:nvPr/>
        </p:nvSpPr>
        <p:spPr>
          <a:xfrm>
            <a:off x="6367559" y="831426"/>
            <a:ext cx="2433398" cy="241476"/>
          </a:xfrm>
          <a:prstGeom prst="rect">
            <a:avLst/>
          </a:prstGeom>
          <a:noFill/>
        </p:spPr>
        <p:txBody>
          <a:bodyPr wrap="square" rtlCol="0">
            <a:spAutoFit/>
          </a:bodyPr>
          <a:lstStyle/>
          <a:p>
            <a:pPr defTabSz="844142"/>
            <a:r>
              <a:rPr kumimoji="1" lang="en-US" altLang="ja-JP" sz="969" b="1" dirty="0">
                <a:solidFill>
                  <a:prstClr val="black"/>
                </a:solidFill>
                <a:latin typeface="Meiryo UI" panose="020B0604030504040204" pitchFamily="50" charset="-128"/>
                <a:ea typeface="Meiryo UI" panose="020B0604030504040204" pitchFamily="50" charset="-128"/>
              </a:rPr>
              <a:t>【</a:t>
            </a:r>
            <a:r>
              <a:rPr kumimoji="1" lang="ja-JP" altLang="en-US" sz="969" b="1" dirty="0">
                <a:solidFill>
                  <a:prstClr val="black"/>
                </a:solidFill>
                <a:latin typeface="Meiryo UI" panose="020B0604030504040204" pitchFamily="50" charset="-128"/>
                <a:ea typeface="Meiryo UI" panose="020B0604030504040204" pitchFamily="50" charset="-128"/>
              </a:rPr>
              <a:t>参考</a:t>
            </a:r>
            <a:r>
              <a:rPr kumimoji="1" lang="en-US" altLang="ja-JP" sz="969" b="1" dirty="0">
                <a:solidFill>
                  <a:prstClr val="black"/>
                </a:solidFill>
                <a:latin typeface="Meiryo UI" panose="020B0604030504040204" pitchFamily="50" charset="-128"/>
                <a:ea typeface="Meiryo UI" panose="020B0604030504040204" pitchFamily="50" charset="-128"/>
              </a:rPr>
              <a:t>】</a:t>
            </a:r>
            <a:r>
              <a:rPr kumimoji="1" lang="ja-JP" altLang="en-US" sz="969" b="1" dirty="0">
                <a:solidFill>
                  <a:prstClr val="black"/>
                </a:solidFill>
                <a:latin typeface="Meiryo UI" panose="020B0604030504040204" pitchFamily="50" charset="-128"/>
                <a:ea typeface="Meiryo UI" panose="020B0604030504040204" pitchFamily="50" charset="-128"/>
              </a:rPr>
              <a:t>高等専門学校（高専）について</a:t>
            </a:r>
          </a:p>
        </p:txBody>
      </p:sp>
      <p:grpSp>
        <p:nvGrpSpPr>
          <p:cNvPr id="15" name="グループ化 14"/>
          <p:cNvGrpSpPr/>
          <p:nvPr/>
        </p:nvGrpSpPr>
        <p:grpSpPr>
          <a:xfrm>
            <a:off x="0" y="19216"/>
            <a:ext cx="9144000" cy="365798"/>
            <a:chOff x="-3515" y="-185610"/>
            <a:chExt cx="9144000" cy="404664"/>
          </a:xfrm>
        </p:grpSpPr>
        <p:sp>
          <p:nvSpPr>
            <p:cNvPr id="16" name="正方形/長方形 15"/>
            <p:cNvSpPr/>
            <p:nvPr/>
          </p:nvSpPr>
          <p:spPr>
            <a:xfrm>
              <a:off x="-3515" y="-18561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26618">
                <a:defRPr/>
              </a:pPr>
              <a:r>
                <a:rPr kumimoji="1" lang="en-US" altLang="ja-JP" kern="0" dirty="0">
                  <a:solidFill>
                    <a:srgbClr val="000000"/>
                  </a:solidFill>
                  <a:latin typeface="Meiryo UI"/>
                  <a:ea typeface="Meiryo UI" pitchFamily="50" charset="-128"/>
                  <a:cs typeface="Meiryo UI" pitchFamily="50" charset="-128"/>
                </a:rPr>
                <a:t>10</a:t>
              </a:r>
              <a:r>
                <a:rPr lang="ja-JP" altLang="en-US" kern="0" dirty="0">
                  <a:solidFill>
                    <a:srgbClr val="000000"/>
                  </a:solidFill>
                  <a:latin typeface="Meiryo UI"/>
                  <a:ea typeface="Meiryo UI" pitchFamily="50" charset="-128"/>
                  <a:cs typeface="Meiryo UI" pitchFamily="50" charset="-128"/>
                </a:rPr>
                <a:t>ー６</a:t>
              </a:r>
              <a:r>
                <a:rPr lang="en-US" altLang="ja-JP" kern="0" dirty="0">
                  <a:solidFill>
                    <a:srgbClr val="000000"/>
                  </a:solidFill>
                  <a:latin typeface="Meiryo UI"/>
                  <a:ea typeface="Meiryo UI" pitchFamily="50" charset="-128"/>
                  <a:cs typeface="Meiryo UI" pitchFamily="50" charset="-128"/>
                </a:rPr>
                <a:t>.</a:t>
              </a:r>
              <a:r>
                <a:rPr kumimoji="1" lang="ja-JP" altLang="en-US" kern="0" dirty="0">
                  <a:solidFill>
                    <a:srgbClr val="000000"/>
                  </a:solidFill>
                  <a:ea typeface="Meiryo UI" pitchFamily="50" charset="-128"/>
                  <a:cs typeface="Meiryo UI" pitchFamily="50" charset="-128"/>
                </a:rPr>
                <a:t>大阪公立大学工業高等専門学校（高専）について</a:t>
              </a:r>
              <a:r>
                <a:rPr kumimoji="1" lang="ja-JP" altLang="en-US" sz="1808" kern="0" dirty="0">
                  <a:solidFill>
                    <a:srgbClr val="000000"/>
                  </a:solidFill>
                  <a:ea typeface="Meiryo UI" pitchFamily="50" charset="-128"/>
                  <a:cs typeface="Meiryo UI" pitchFamily="50" charset="-128"/>
                </a:rPr>
                <a:t>　　　　　　　　</a:t>
              </a:r>
            </a:p>
          </p:txBody>
        </p:sp>
        <p:sp>
          <p:nvSpPr>
            <p:cNvPr id="17" name="正方形/長方形 16"/>
            <p:cNvSpPr/>
            <p:nvPr/>
          </p:nvSpPr>
          <p:spPr>
            <a:xfrm>
              <a:off x="7018136" y="-96786"/>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309">
                <a:defRPr/>
              </a:pPr>
              <a:r>
                <a:rPr kumimoji="1" lang="ja-JP" altLang="en-US" sz="814" dirty="0">
                  <a:solidFill>
                    <a:prstClr val="black"/>
                  </a:solidFill>
                  <a:latin typeface="Meiryo UI"/>
                  <a:ea typeface="Meiryo UI"/>
                </a:rPr>
                <a:t>第</a:t>
              </a:r>
              <a:r>
                <a:rPr kumimoji="1" lang="en-US" altLang="ja-JP" sz="814" dirty="0">
                  <a:solidFill>
                    <a:prstClr val="black"/>
                  </a:solidFill>
                  <a:latin typeface="Meiryo UI"/>
                  <a:ea typeface="Meiryo UI"/>
                </a:rPr>
                <a:t>11</a:t>
              </a:r>
              <a:r>
                <a:rPr kumimoji="1" lang="ja-JP" altLang="en-US" sz="814" dirty="0">
                  <a:solidFill>
                    <a:prstClr val="black"/>
                  </a:solidFill>
                  <a:latin typeface="Meiryo UI"/>
                  <a:ea typeface="Meiryo UI"/>
                </a:rPr>
                <a:t>回意見交換会　資料１</a:t>
              </a:r>
            </a:p>
          </p:txBody>
        </p:sp>
      </p:grpSp>
    </p:spTree>
    <p:extLst>
      <p:ext uri="{BB962C8B-B14F-4D97-AF65-F5344CB8AC3E}">
        <p14:creationId xmlns:p14="http://schemas.microsoft.com/office/powerpoint/2010/main" val="3438035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46196" y="516216"/>
            <a:ext cx="8458635" cy="1271812"/>
            <a:chOff x="318387" y="693850"/>
            <a:chExt cx="8458635" cy="1271812"/>
          </a:xfrm>
        </p:grpSpPr>
        <p:sp>
          <p:nvSpPr>
            <p:cNvPr id="33" name="角丸四角形 32"/>
            <p:cNvSpPr/>
            <p:nvPr/>
          </p:nvSpPr>
          <p:spPr>
            <a:xfrm>
              <a:off x="318387" y="703518"/>
              <a:ext cx="8458635" cy="1262144"/>
            </a:xfrm>
            <a:prstGeom prst="roundRect">
              <a:avLst>
                <a:gd name="adj" fmla="val 5947"/>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6" name="正方形/長方形 5"/>
            <p:cNvSpPr/>
            <p:nvPr/>
          </p:nvSpPr>
          <p:spPr>
            <a:xfrm>
              <a:off x="408637" y="693850"/>
              <a:ext cx="8368385" cy="12427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2000"/>
                </a:lnSpc>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副首都圏としての京阪神や関西の都市機能を充実できるよう、国からの事務・権限の移譲、そして事務・権限単位にとどまらない</a:t>
              </a:r>
              <a:endPar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国機関の移転などに関西広域連合とも連携して段階的に取り組みを推進。</a:t>
              </a:r>
              <a:endPar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endPar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そのうち、関西広域連合では、</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年の「広域行政のあり方検討会」を設置し、広域的な課題の解決に向けた議論を進めつつ、</a:t>
              </a:r>
              <a:endPar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200" spc="-2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内閣府の「提案募集方式」を活用し、事務・権限の移譲を進めるなど、関西広域の都市機能充実に向けた取り組みを推進。</a:t>
              </a:r>
              <a:endParaRPr lang="en-US" altLang="ja-JP" sz="1200" spc="-2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 name="グループ化 4"/>
          <p:cNvGrpSpPr/>
          <p:nvPr/>
        </p:nvGrpSpPr>
        <p:grpSpPr>
          <a:xfrm>
            <a:off x="24062" y="2095019"/>
            <a:ext cx="9072000" cy="4766150"/>
            <a:chOff x="205310" y="4449696"/>
            <a:chExt cx="8971949" cy="4766150"/>
          </a:xfrm>
        </p:grpSpPr>
        <p:grpSp>
          <p:nvGrpSpPr>
            <p:cNvPr id="7" name="グループ化 6"/>
            <p:cNvGrpSpPr/>
            <p:nvPr/>
          </p:nvGrpSpPr>
          <p:grpSpPr>
            <a:xfrm>
              <a:off x="205310" y="4449696"/>
              <a:ext cx="8971949" cy="4766150"/>
              <a:chOff x="149393" y="3862694"/>
              <a:chExt cx="9641137" cy="4766150"/>
            </a:xfrm>
          </p:grpSpPr>
          <p:sp>
            <p:nvSpPr>
              <p:cNvPr id="38" name="角丸四角形 37"/>
              <p:cNvSpPr/>
              <p:nvPr/>
            </p:nvSpPr>
            <p:spPr>
              <a:xfrm>
                <a:off x="149393" y="4056844"/>
                <a:ext cx="9641137" cy="4572000"/>
              </a:xfrm>
              <a:prstGeom prst="roundRect">
                <a:avLst>
                  <a:gd name="adj" fmla="val 2714"/>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39" name="角丸四角形 38"/>
              <p:cNvSpPr/>
              <p:nvPr/>
            </p:nvSpPr>
            <p:spPr>
              <a:xfrm>
                <a:off x="158333" y="3862694"/>
                <a:ext cx="1912924" cy="288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002060"/>
                    </a:solidFill>
                    <a:latin typeface="Meiryo UI" panose="020B0604030504040204" pitchFamily="50" charset="-128"/>
                    <a:ea typeface="Meiryo UI" panose="020B0604030504040204" pitchFamily="50" charset="-128"/>
                  </a:rPr>
                  <a:t>◆ 事業実績（一例）</a:t>
                </a:r>
                <a:endParaRPr lang="en-US" altLang="ja-JP" sz="1200" b="1" dirty="0">
                  <a:solidFill>
                    <a:srgbClr val="002060"/>
                  </a:solidFill>
                  <a:latin typeface="Meiryo UI" panose="020B0604030504040204" pitchFamily="50" charset="-128"/>
                  <a:ea typeface="Meiryo UI" panose="020B0604030504040204" pitchFamily="50" charset="-128"/>
                </a:endParaRPr>
              </a:p>
              <a:p>
                <a:endParaRPr lang="en-US" altLang="ja-JP" sz="1200" b="1" dirty="0">
                  <a:solidFill>
                    <a:srgbClr val="002060"/>
                  </a:solidFill>
                  <a:latin typeface="Meiryo UI" panose="020B0604030504040204" pitchFamily="50" charset="-128"/>
                  <a:ea typeface="Meiryo UI" panose="020B0604030504040204" pitchFamily="50" charset="-128"/>
                </a:endParaRPr>
              </a:p>
              <a:p>
                <a:r>
                  <a:rPr lang="ja-JP" altLang="en-US" sz="1200" dirty="0">
                    <a:solidFill>
                      <a:srgbClr val="002060"/>
                    </a:solidFill>
                    <a:latin typeface="Meiryo UI" panose="020B0604030504040204" pitchFamily="50" charset="-128"/>
                    <a:ea typeface="Meiryo UI" panose="020B0604030504040204" pitchFamily="50" charset="-128"/>
                  </a:rPr>
                  <a:t> </a:t>
                </a:r>
                <a:endParaRPr lang="ja-JP" altLang="en-US" sz="1050" dirty="0">
                  <a:solidFill>
                    <a:srgbClr val="002060"/>
                  </a:solidFill>
                  <a:latin typeface="Meiryo UI" panose="020B0604030504040204" pitchFamily="50" charset="-128"/>
                  <a:ea typeface="Meiryo UI" panose="020B0604030504040204" pitchFamily="50" charset="-128"/>
                </a:endParaRPr>
              </a:p>
            </p:txBody>
          </p:sp>
        </p:grpSp>
        <p:sp>
          <p:nvSpPr>
            <p:cNvPr id="20" name="正方形/長方形 19"/>
            <p:cNvSpPr/>
            <p:nvPr/>
          </p:nvSpPr>
          <p:spPr>
            <a:xfrm>
              <a:off x="217219" y="4810538"/>
              <a:ext cx="2848818" cy="3447165"/>
            </a:xfrm>
            <a:prstGeom prst="rect">
              <a:avLst/>
            </a:prstGeom>
            <a:ln>
              <a:noFill/>
            </a:ln>
          </p:spPr>
          <p:txBody>
            <a:bodyPr wrap="square" anchor="ctr" anchorCtr="0">
              <a:noAutofit/>
            </a:bodyPr>
            <a:lstStyle/>
            <a:p>
              <a:pPr>
                <a:lnSpc>
                  <a:spcPts val="1400"/>
                </a:lnSpc>
              </a:pPr>
              <a:r>
                <a:rPr lang="ja-JP" altLang="en-US" sz="1200" b="1" dirty="0">
                  <a:solidFill>
                    <a:srgbClr val="002060"/>
                  </a:solidFill>
                  <a:latin typeface="Meiryo UI" panose="020B0604030504040204" pitchFamily="50" charset="-128"/>
                  <a:ea typeface="Meiryo UI" panose="020B0604030504040204" pitchFamily="50" charset="-128"/>
                </a:rPr>
                <a:t>○ 広域産業振興</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050" dirty="0">
                  <a:solidFill>
                    <a:srgbClr val="002060"/>
                  </a:solidFill>
                  <a:latin typeface="Meiryo UI" panose="020B0604030504040204" pitchFamily="50" charset="-128"/>
                  <a:ea typeface="Meiryo UI" panose="020B0604030504040204" pitchFamily="50" charset="-128"/>
                </a:rPr>
                <a:t>・関西イノベーション国際戦略総合特区、</a:t>
              </a:r>
              <a:endParaRPr lang="en-US" altLang="ja-JP" sz="1050" dirty="0">
                <a:solidFill>
                  <a:srgbClr val="002060"/>
                </a:solidFill>
                <a:latin typeface="Meiryo UI" panose="020B0604030504040204" pitchFamily="50" charset="-128"/>
                <a:ea typeface="Meiryo UI" panose="020B0604030504040204" pitchFamily="50" charset="-128"/>
              </a:endParaRPr>
            </a:p>
            <a:p>
              <a:pPr>
                <a:lnSpc>
                  <a:spcPts val="1400"/>
                </a:lnSpc>
              </a:pPr>
              <a:r>
                <a:rPr lang="en-US" altLang="ja-JP" sz="1050" dirty="0">
                  <a:solidFill>
                    <a:srgbClr val="002060"/>
                  </a:solidFill>
                  <a:latin typeface="Meiryo UI" panose="020B0604030504040204" pitchFamily="50" charset="-128"/>
                  <a:ea typeface="Meiryo UI" panose="020B0604030504040204" pitchFamily="50" charset="-128"/>
                </a:rPr>
                <a:t>    </a:t>
              </a:r>
              <a:r>
                <a:rPr lang="ja-JP" altLang="en-US" sz="1050" dirty="0">
                  <a:solidFill>
                    <a:srgbClr val="002060"/>
                  </a:solidFill>
                  <a:latin typeface="Meiryo UI" panose="020B0604030504040204" pitchFamily="50" charset="-128"/>
                  <a:ea typeface="Meiryo UI" panose="020B0604030504040204" pitchFamily="50" charset="-128"/>
                </a:rPr>
                <a:t>関西圏国家戦略特区の活用</a:t>
              </a:r>
            </a:p>
            <a:p>
              <a:pPr>
                <a:lnSpc>
                  <a:spcPts val="1400"/>
                </a:lnSpc>
              </a:pPr>
              <a:r>
                <a:rPr lang="en-US" altLang="ja-JP" sz="1050" dirty="0">
                  <a:solidFill>
                    <a:srgbClr val="002060"/>
                  </a:solidFill>
                  <a:latin typeface="Meiryo UI" panose="020B0604030504040204" pitchFamily="50" charset="-128"/>
                  <a:ea typeface="Meiryo UI" panose="020B0604030504040204" pitchFamily="50" charset="-128"/>
                </a:rPr>
                <a:t>  </a:t>
              </a:r>
              <a:r>
                <a:rPr lang="ja-JP" altLang="en-US" sz="1050" dirty="0">
                  <a:solidFill>
                    <a:srgbClr val="002060"/>
                  </a:solidFill>
                  <a:latin typeface="Meiryo UI" panose="020B0604030504040204" pitchFamily="50" charset="-128"/>
                  <a:ea typeface="Meiryo UI" panose="020B0604030504040204" pitchFamily="50" charset="-128"/>
                </a:rPr>
                <a:t>・海外産業プロモーションの実施</a:t>
              </a:r>
              <a:endParaRPr lang="en-US" altLang="ja-JP" sz="900" dirty="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05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a:solidFill>
                    <a:srgbClr val="002060"/>
                  </a:solidFill>
                  <a:latin typeface="Meiryo UI" panose="020B0604030504040204" pitchFamily="50" charset="-128"/>
                  <a:ea typeface="Meiryo UI" panose="020B0604030504040204" pitchFamily="50" charset="-128"/>
                </a:rPr>
                <a:t>○ 広域医療</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a:solidFill>
                    <a:srgbClr val="002060"/>
                  </a:solidFill>
                  <a:latin typeface="Meiryo UI" panose="020B0604030504040204" pitchFamily="50" charset="-128"/>
                  <a:ea typeface="Meiryo UI" panose="020B0604030504040204" pitchFamily="50" charset="-128"/>
                </a:rPr>
                <a:t>　・ドクターヘリの共同運航</a:t>
              </a:r>
              <a:endParaRPr lang="en-US" altLang="ja-JP" sz="900" dirty="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a:solidFill>
                    <a:srgbClr val="002060"/>
                  </a:solidFill>
                  <a:latin typeface="Meiryo UI" panose="020B0604030504040204" pitchFamily="50" charset="-128"/>
                  <a:ea typeface="Meiryo UI" panose="020B0604030504040204" pitchFamily="50" charset="-128"/>
                </a:rPr>
                <a:t>○ 広域防災</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050" dirty="0">
                  <a:solidFill>
                    <a:srgbClr val="002060"/>
                  </a:solidFill>
                  <a:latin typeface="Meiryo UI" panose="020B0604030504040204" pitchFamily="50" charset="-128"/>
                  <a:ea typeface="Meiryo UI" panose="020B0604030504040204" pitchFamily="50" charset="-128"/>
                </a:rPr>
                <a:t>・東日本大震災におけるカウンターパート方式</a:t>
              </a:r>
              <a:endParaRPr lang="en-US" altLang="ja-JP" sz="105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a:solidFill>
                    <a:srgbClr val="002060"/>
                  </a:solidFill>
                  <a:latin typeface="Meiryo UI" panose="020B0604030504040204" pitchFamily="50" charset="-128"/>
                  <a:ea typeface="Meiryo UI" panose="020B0604030504040204" pitchFamily="50" charset="-128"/>
                </a:rPr>
                <a:t>　　の支援</a:t>
              </a:r>
              <a:endParaRPr lang="ja-JP" altLang="en-US" sz="80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a:solidFill>
                    <a:srgbClr val="002060"/>
                  </a:solidFill>
                  <a:latin typeface="Meiryo UI" panose="020B0604030504040204" pitchFamily="50" charset="-128"/>
                  <a:ea typeface="Meiryo UI" panose="020B0604030504040204" pitchFamily="50" charset="-128"/>
                </a:rPr>
                <a:t>　・新型コロナウイルスに関する国への要望・提案</a:t>
              </a:r>
              <a:endParaRPr lang="en-US" altLang="ja-JP" sz="1050" dirty="0">
                <a:solidFill>
                  <a:srgbClr val="002060"/>
                </a:solidFill>
                <a:latin typeface="Meiryo UI" panose="020B0604030504040204" pitchFamily="50" charset="-128"/>
                <a:ea typeface="Meiryo UI" panose="020B0604030504040204" pitchFamily="50" charset="-128"/>
              </a:endParaRPr>
            </a:p>
            <a:p>
              <a:pPr>
                <a:lnSpc>
                  <a:spcPts val="1400"/>
                </a:lnSpc>
              </a:pPr>
              <a:r>
                <a:rPr lang="en-US" altLang="ja-JP" sz="1050" dirty="0">
                  <a:solidFill>
                    <a:srgbClr val="002060"/>
                  </a:solidFill>
                  <a:latin typeface="Meiryo UI" panose="020B0604030504040204" pitchFamily="50" charset="-128"/>
                  <a:ea typeface="Meiryo UI" panose="020B0604030504040204" pitchFamily="50" charset="-128"/>
                </a:rPr>
                <a:t>  </a:t>
              </a:r>
              <a:r>
                <a:rPr lang="ja-JP" altLang="en-US" sz="800" dirty="0">
                  <a:solidFill>
                    <a:srgbClr val="002060"/>
                  </a:solidFill>
                  <a:latin typeface="Meiryo UI" panose="020B0604030504040204" pitchFamily="50" charset="-128"/>
                  <a:ea typeface="Meiryo UI" panose="020B0604030504040204" pitchFamily="50" charset="-128"/>
                </a:rPr>
                <a:t>（</a:t>
              </a:r>
              <a:r>
                <a:rPr lang="en-US" altLang="ja-JP" sz="800" dirty="0">
                  <a:solidFill>
                    <a:srgbClr val="002060"/>
                  </a:solidFill>
                  <a:latin typeface="Meiryo UI" panose="020B0604030504040204" pitchFamily="50" charset="-128"/>
                  <a:ea typeface="Meiryo UI" panose="020B0604030504040204" pitchFamily="50" charset="-128"/>
                </a:rPr>
                <a:t>2020</a:t>
              </a:r>
              <a:r>
                <a:rPr lang="ja-JP" altLang="en-US" sz="800" dirty="0">
                  <a:solidFill>
                    <a:srgbClr val="002060"/>
                  </a:solidFill>
                  <a:latin typeface="Meiryo UI" panose="020B0604030504040204" pitchFamily="50" charset="-128"/>
                  <a:ea typeface="Meiryo UI" panose="020B0604030504040204" pitchFamily="50" charset="-128"/>
                </a:rPr>
                <a:t>年３月以降４回）</a:t>
              </a:r>
              <a:endParaRPr lang="en-US" altLang="ja-JP" sz="800" dirty="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a:solidFill>
                    <a:srgbClr val="002060"/>
                  </a:solidFill>
                  <a:latin typeface="Meiryo UI" panose="020B0604030504040204" pitchFamily="50" charset="-128"/>
                  <a:ea typeface="Meiryo UI" panose="020B0604030504040204" pitchFamily="50" charset="-128"/>
                </a:rPr>
                <a:t>○ 広域観光・文化振興・スポーツ振興</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a:solidFill>
                    <a:srgbClr val="002060"/>
                  </a:solidFill>
                  <a:latin typeface="Meiryo UI" panose="020B0604030504040204" pitchFamily="50" charset="-128"/>
                  <a:ea typeface="Meiryo UI" panose="020B0604030504040204" pitchFamily="50" charset="-128"/>
                </a:rPr>
                <a:t>　・関西観光・文化振興計画の推進</a:t>
              </a:r>
              <a:endParaRPr lang="ja-JP" altLang="en-US" sz="90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050" dirty="0">
                  <a:solidFill>
                    <a:srgbClr val="002060"/>
                  </a:solidFill>
                  <a:latin typeface="Meiryo UI" panose="020B0604030504040204" pitchFamily="50" charset="-128"/>
                  <a:ea typeface="Meiryo UI" panose="020B0604030504040204" pitchFamily="50" charset="-128"/>
                </a:rPr>
                <a:t>・「東京オリンピック・パラリンピック」などに向けた</a:t>
              </a:r>
              <a:endParaRPr lang="en-US" altLang="ja-JP" sz="105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050" dirty="0">
                  <a:solidFill>
                    <a:srgbClr val="002060"/>
                  </a:solidFill>
                  <a:latin typeface="Meiryo UI" panose="020B0604030504040204" pitchFamily="50" charset="-128"/>
                  <a:ea typeface="Meiryo UI" panose="020B0604030504040204" pitchFamily="50" charset="-128"/>
                </a:rPr>
                <a:t>　　観光の取組の推進</a:t>
              </a:r>
              <a:endParaRPr lang="en-US" altLang="ja-JP" sz="1050" dirty="0">
                <a:solidFill>
                  <a:srgbClr val="002060"/>
                </a:solidFill>
                <a:latin typeface="Meiryo UI" panose="020B0604030504040204" pitchFamily="50" charset="-128"/>
                <a:ea typeface="Meiryo UI" panose="020B0604030504040204" pitchFamily="50" charset="-128"/>
              </a:endParaRPr>
            </a:p>
          </p:txBody>
        </p:sp>
      </p:grpSp>
      <p:pic>
        <p:nvPicPr>
          <p:cNvPr id="3" name="図 2"/>
          <p:cNvPicPr>
            <a:picLocks noChangeAspect="1"/>
          </p:cNvPicPr>
          <p:nvPr/>
        </p:nvPicPr>
        <p:blipFill>
          <a:blip r:embed="rId2"/>
          <a:stretch>
            <a:fillRect/>
          </a:stretch>
        </p:blipFill>
        <p:spPr>
          <a:xfrm>
            <a:off x="2815304" y="2749270"/>
            <a:ext cx="6189462" cy="3706505"/>
          </a:xfrm>
          <a:prstGeom prst="rect">
            <a:avLst/>
          </a:prstGeom>
        </p:spPr>
      </p:pic>
      <p:sp>
        <p:nvSpPr>
          <p:cNvPr id="19" name="角丸四角形 18"/>
          <p:cNvSpPr/>
          <p:nvPr/>
        </p:nvSpPr>
        <p:spPr>
          <a:xfrm>
            <a:off x="2724008" y="2451873"/>
            <a:ext cx="5220141" cy="2940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002060"/>
                </a:solidFill>
                <a:latin typeface="Meiryo UI" panose="020B0604030504040204" pitchFamily="50" charset="-128"/>
                <a:ea typeface="Meiryo UI" panose="020B0604030504040204" pitchFamily="50" charset="-128"/>
              </a:rPr>
              <a:t>○ 関西広域連合による新型コロナウイルス感染防止対策</a:t>
            </a:r>
            <a:endParaRPr lang="en-US" altLang="ja-JP" sz="1200" b="1" dirty="0">
              <a:solidFill>
                <a:srgbClr val="002060"/>
              </a:solidFill>
              <a:latin typeface="Meiryo UI" panose="020B0604030504040204" pitchFamily="50" charset="-128"/>
              <a:ea typeface="Meiryo UI" panose="020B0604030504040204" pitchFamily="50" charset="-128"/>
            </a:endParaRPr>
          </a:p>
          <a:p>
            <a:r>
              <a:rPr lang="ja-JP" altLang="en-US" sz="1200" dirty="0">
                <a:solidFill>
                  <a:srgbClr val="002060"/>
                </a:solidFill>
                <a:latin typeface="Meiryo UI" panose="020B0604030504040204" pitchFamily="50" charset="-128"/>
                <a:ea typeface="Meiryo UI" panose="020B0604030504040204" pitchFamily="50" charset="-128"/>
              </a:rPr>
              <a:t> </a:t>
            </a:r>
            <a:endParaRPr lang="ja-JP" altLang="en-US" sz="1050" dirty="0">
              <a:solidFill>
                <a:srgbClr val="002060"/>
              </a:solidFill>
              <a:latin typeface="Meiryo UI" panose="020B0604030504040204" pitchFamily="50" charset="-128"/>
              <a:ea typeface="Meiryo UI" panose="020B0604030504040204" pitchFamily="50" charset="-128"/>
            </a:endParaRPr>
          </a:p>
        </p:txBody>
      </p:sp>
      <p:sp>
        <p:nvSpPr>
          <p:cNvPr id="22" name="角丸四角形 21"/>
          <p:cNvSpPr/>
          <p:nvPr/>
        </p:nvSpPr>
        <p:spPr>
          <a:xfrm>
            <a:off x="6543693" y="6419960"/>
            <a:ext cx="2684362" cy="195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700" dirty="0">
                <a:solidFill>
                  <a:srgbClr val="002060"/>
                </a:solidFill>
                <a:latin typeface="Meiryo UI" panose="020B0604030504040204" pitchFamily="50" charset="-128"/>
                <a:ea typeface="Meiryo UI" panose="020B0604030504040204" pitchFamily="50" charset="-128"/>
              </a:rPr>
              <a:t>出典</a:t>
            </a:r>
            <a:r>
              <a:rPr lang="en-US" altLang="ja-JP" sz="700" dirty="0">
                <a:solidFill>
                  <a:srgbClr val="002060"/>
                </a:solidFill>
                <a:latin typeface="Meiryo UI" panose="020B0604030504040204" pitchFamily="50" charset="-128"/>
                <a:ea typeface="Meiryo UI" panose="020B0604030504040204" pitchFamily="50" charset="-128"/>
              </a:rPr>
              <a:t>:</a:t>
            </a:r>
            <a:r>
              <a:rPr lang="ja-JP" altLang="en-US" sz="700" dirty="0">
                <a:solidFill>
                  <a:srgbClr val="002060"/>
                </a:solidFill>
                <a:latin typeface="Meiryo UI" panose="020B0604030504040204" pitchFamily="50" charset="-128"/>
                <a:ea typeface="Meiryo UI" panose="020B0604030504040204" pitchFamily="50" charset="-128"/>
              </a:rPr>
              <a:t>広域防災の推進について（関西広域連合広域防災局作成）</a:t>
            </a:r>
          </a:p>
        </p:txBody>
      </p:sp>
      <p:grpSp>
        <p:nvGrpSpPr>
          <p:cNvPr id="15" name="グループ化 14"/>
          <p:cNvGrpSpPr/>
          <p:nvPr/>
        </p:nvGrpSpPr>
        <p:grpSpPr>
          <a:xfrm>
            <a:off x="-3515" y="-13192"/>
            <a:ext cx="9144000" cy="404664"/>
            <a:chOff x="-3515" y="-13192"/>
            <a:chExt cx="9144000" cy="404664"/>
          </a:xfrm>
        </p:grpSpPr>
        <p:sp>
          <p:nvSpPr>
            <p:cNvPr id="16" name="正方形/長方形 15"/>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smtClean="0">
                  <a:solidFill>
                    <a:srgbClr val="000000"/>
                  </a:solidFill>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lang="ja-JP" altLang="en-US" kern="0" dirty="0" smtClean="0">
                  <a:solidFill>
                    <a:srgbClr val="000000"/>
                  </a:solidFill>
                  <a:latin typeface="Meiryo UI"/>
                  <a:ea typeface="Meiryo UI" pitchFamily="50" charset="-128"/>
                  <a:cs typeface="Meiryo UI" pitchFamily="50" charset="-128"/>
                </a:rPr>
                <a:t>７</a:t>
              </a:r>
              <a:r>
                <a:rPr kumimoji="0" lang="en-US" altLang="ja-JP"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a:t>
              </a:r>
              <a:r>
                <a:rPr lang="ja-JP" altLang="en-US" kern="0" dirty="0">
                  <a:solidFill>
                    <a:srgbClr val="000000"/>
                  </a:solidFill>
                  <a:latin typeface="Meiryo UI"/>
                  <a:ea typeface="Meiryo UI" pitchFamily="50" charset="-128"/>
                  <a:cs typeface="Meiryo UI" pitchFamily="50" charset="-128"/>
                </a:rPr>
                <a:t>関西広域連合について</a:t>
              </a:r>
            </a:p>
          </p:txBody>
        </p:sp>
        <p:sp>
          <p:nvSpPr>
            <p:cNvPr id="18" name="正方形/長方形 17"/>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2396220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73353" y="485000"/>
            <a:ext cx="9024095" cy="786059"/>
            <a:chOff x="261772" y="841100"/>
            <a:chExt cx="8515373" cy="1087291"/>
          </a:xfrm>
        </p:grpSpPr>
        <p:sp>
          <p:nvSpPr>
            <p:cNvPr id="33" name="角丸四角形 32"/>
            <p:cNvSpPr/>
            <p:nvPr/>
          </p:nvSpPr>
          <p:spPr>
            <a:xfrm>
              <a:off x="261772" y="841100"/>
              <a:ext cx="8458635" cy="1087291"/>
            </a:xfrm>
            <a:prstGeom prst="roundRect">
              <a:avLst>
                <a:gd name="adj" fmla="val 5947"/>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6" name="正方形/長方形 5"/>
            <p:cNvSpPr/>
            <p:nvPr/>
          </p:nvSpPr>
          <p:spPr>
            <a:xfrm>
              <a:off x="282018" y="914535"/>
              <a:ext cx="8495127" cy="5870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800"/>
                </a:lnSpc>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関西広域連合は、日本で唯一の都道府県を超える広域自治体（特別地方公共団体）。</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「分権型社会の実現」、「関西全体の広域行政を担う責任主体づくり」、「国の地方支分部局の事務の受け皿づくり」を目的とし、</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　に設立。構成団体は、滋賀県、京都府、大阪府、兵庫県、奈良県、和歌山県、鳥取県、徳島県、京都市、大阪市、堺市、神戸市。</a:t>
              </a:r>
              <a:endParaRPr lang="en-US" altLang="ja-JP" sz="1200"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 name="テキスト ボックス 3"/>
          <p:cNvSpPr txBox="1"/>
          <p:nvPr/>
        </p:nvSpPr>
        <p:spPr>
          <a:xfrm>
            <a:off x="7122445" y="136290"/>
            <a:ext cx="1973617" cy="276999"/>
          </a:xfrm>
          <a:prstGeom prst="rect">
            <a:avLst/>
          </a:prstGeom>
          <a:noFill/>
        </p:spPr>
        <p:txBody>
          <a:bodyPr wrap="none" rtlCol="0">
            <a:spAutoFit/>
          </a:bodyPr>
          <a:lstStyle/>
          <a:p>
            <a:r>
              <a:rPr kumimoji="1" lang="ja-JP" altLang="en-US" sz="1200" dirty="0" smtClean="0"/>
              <a:t>第</a:t>
            </a:r>
            <a:r>
              <a:rPr kumimoji="1" lang="en-US" altLang="ja-JP" sz="1200" dirty="0" smtClean="0"/>
              <a:t>2</a:t>
            </a:r>
            <a:r>
              <a:rPr kumimoji="1" lang="ja-JP" altLang="en-US" sz="1200" dirty="0" smtClean="0"/>
              <a:t>回意見交換会資料再掲</a:t>
            </a:r>
            <a:endParaRPr kumimoji="1" lang="ja-JP" altLang="en-US" sz="1200" dirty="0"/>
          </a:p>
        </p:txBody>
      </p:sp>
      <p:pic>
        <p:nvPicPr>
          <p:cNvPr id="16" name="図 15"/>
          <p:cNvPicPr>
            <a:picLocks noChangeAspect="1"/>
          </p:cNvPicPr>
          <p:nvPr/>
        </p:nvPicPr>
        <p:blipFill rotWithShape="1">
          <a:blip r:embed="rId2"/>
          <a:srcRect l="20512" t="26905" r="18358" b="10026"/>
          <a:stretch/>
        </p:blipFill>
        <p:spPr>
          <a:xfrm>
            <a:off x="1257300" y="1531091"/>
            <a:ext cx="6547232" cy="3231009"/>
          </a:xfrm>
          <a:prstGeom prst="rect">
            <a:avLst/>
          </a:prstGeom>
        </p:spPr>
      </p:pic>
      <p:sp>
        <p:nvSpPr>
          <p:cNvPr id="18" name="角丸四角形 17"/>
          <p:cNvSpPr/>
          <p:nvPr/>
        </p:nvSpPr>
        <p:spPr>
          <a:xfrm>
            <a:off x="0" y="5429222"/>
            <a:ext cx="4835525" cy="791196"/>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endParaRPr lang="en-US" altLang="ja-JP" sz="1050" dirty="0">
              <a:solidFill>
                <a:prstClr val="black"/>
              </a:solidFill>
              <a:latin typeface="+mn-ea"/>
            </a:endParaRPr>
          </a:p>
          <a:p>
            <a:r>
              <a:rPr lang="ja-JP" altLang="en-US" sz="1100" dirty="0" smtClean="0">
                <a:solidFill>
                  <a:prstClr val="black"/>
                </a:solidFill>
                <a:latin typeface="+mn-ea"/>
              </a:rPr>
              <a:t>・広域防災局</a:t>
            </a:r>
            <a:endParaRPr lang="en-US" altLang="ja-JP" sz="1100" dirty="0" smtClean="0">
              <a:solidFill>
                <a:prstClr val="black"/>
              </a:solidFill>
              <a:latin typeface="+mn-ea"/>
            </a:endParaRPr>
          </a:p>
          <a:p>
            <a:r>
              <a:rPr lang="ja-JP" altLang="en-US" sz="1100" dirty="0" smtClean="0">
                <a:solidFill>
                  <a:prstClr val="black"/>
                </a:solidFill>
                <a:latin typeface="+mn-ea"/>
              </a:rPr>
              <a:t>　 大規模災害に対応した災害物資供給の円滑化、防災分野の人材育成など</a:t>
            </a:r>
            <a:endParaRPr lang="en-US" altLang="ja-JP" sz="1100" dirty="0" smtClean="0">
              <a:solidFill>
                <a:prstClr val="black"/>
              </a:solidFill>
              <a:latin typeface="+mn-ea"/>
            </a:endParaRPr>
          </a:p>
          <a:p>
            <a:endParaRPr lang="en-US" altLang="ja-JP" sz="1100" dirty="0">
              <a:solidFill>
                <a:prstClr val="black"/>
              </a:solidFill>
              <a:latin typeface="+mn-ea"/>
            </a:endParaRPr>
          </a:p>
          <a:p>
            <a:r>
              <a:rPr lang="ja-JP" altLang="en-US" sz="1100" dirty="0" smtClean="0">
                <a:solidFill>
                  <a:prstClr val="black"/>
                </a:solidFill>
                <a:latin typeface="+mn-ea"/>
              </a:rPr>
              <a:t>・広域観光・文化・スポーツ振興局</a:t>
            </a:r>
            <a:endParaRPr lang="en-US" altLang="ja-JP" sz="1100" dirty="0" smtClean="0">
              <a:solidFill>
                <a:prstClr val="black"/>
              </a:solidFill>
              <a:latin typeface="+mn-ea"/>
            </a:endParaRPr>
          </a:p>
          <a:p>
            <a:r>
              <a:rPr lang="ja-JP" altLang="en-US" sz="1100" dirty="0" smtClean="0">
                <a:solidFill>
                  <a:prstClr val="black"/>
                </a:solidFill>
                <a:latin typeface="+mn-ea"/>
              </a:rPr>
              <a:t>　 広域観光の展開、関西文化振興、スポーツツーリズム先進地域関西の実現など</a:t>
            </a:r>
            <a:endParaRPr lang="en-US" altLang="ja-JP" sz="1100" dirty="0" smtClean="0">
              <a:solidFill>
                <a:prstClr val="black"/>
              </a:solidFill>
              <a:latin typeface="+mn-ea"/>
            </a:endParaRPr>
          </a:p>
          <a:p>
            <a:endParaRPr lang="en-US" altLang="ja-JP" sz="1100" dirty="0" smtClean="0">
              <a:solidFill>
                <a:prstClr val="black"/>
              </a:solidFill>
              <a:latin typeface="+mn-ea"/>
            </a:endParaRPr>
          </a:p>
          <a:p>
            <a:r>
              <a:rPr lang="ja-JP" altLang="en-US" sz="1100" dirty="0" smtClean="0">
                <a:solidFill>
                  <a:prstClr val="black"/>
                </a:solidFill>
                <a:latin typeface="+mn-ea"/>
              </a:rPr>
              <a:t>・広域産業振興局</a:t>
            </a:r>
            <a:endParaRPr lang="en-US" altLang="ja-JP" sz="1100" dirty="0" smtClean="0">
              <a:solidFill>
                <a:prstClr val="black"/>
              </a:solidFill>
              <a:latin typeface="+mn-ea"/>
            </a:endParaRPr>
          </a:p>
          <a:p>
            <a:r>
              <a:rPr lang="ja-JP" altLang="en-US" sz="1100" dirty="0">
                <a:solidFill>
                  <a:prstClr val="black"/>
                </a:solidFill>
                <a:latin typeface="+mn-ea"/>
              </a:rPr>
              <a:t>　</a:t>
            </a:r>
            <a:r>
              <a:rPr lang="ja-JP" altLang="en-US" sz="1100" dirty="0" smtClean="0">
                <a:solidFill>
                  <a:prstClr val="black"/>
                </a:solidFill>
                <a:latin typeface="+mn-ea"/>
              </a:rPr>
              <a:t> イノベーション</a:t>
            </a:r>
            <a:r>
              <a:rPr lang="ja-JP" altLang="en-US" sz="1100" dirty="0">
                <a:solidFill>
                  <a:prstClr val="black"/>
                </a:solidFill>
                <a:latin typeface="+mn-ea"/>
              </a:rPr>
              <a:t>の創出に向けた環境</a:t>
            </a:r>
            <a:r>
              <a:rPr lang="ja-JP" altLang="en-US" sz="1100" dirty="0" smtClean="0">
                <a:solidFill>
                  <a:prstClr val="black"/>
                </a:solidFill>
                <a:latin typeface="+mn-ea"/>
              </a:rPr>
              <a:t>整備、オール</a:t>
            </a:r>
            <a:r>
              <a:rPr lang="ja-JP" altLang="en-US" sz="1100" dirty="0">
                <a:solidFill>
                  <a:prstClr val="black"/>
                </a:solidFill>
                <a:latin typeface="+mn-ea"/>
              </a:rPr>
              <a:t>関西による企業の成長</a:t>
            </a:r>
            <a:r>
              <a:rPr lang="ja-JP" altLang="en-US" sz="1100" dirty="0" smtClean="0">
                <a:solidFill>
                  <a:prstClr val="black"/>
                </a:solidFill>
                <a:latin typeface="+mn-ea"/>
              </a:rPr>
              <a:t>支援など</a:t>
            </a:r>
            <a:endParaRPr lang="ja-JP" altLang="en-US" sz="1100" dirty="0">
              <a:solidFill>
                <a:prstClr val="black"/>
              </a:solidFill>
              <a:latin typeface="+mn-ea"/>
            </a:endParaRPr>
          </a:p>
          <a:p>
            <a:endParaRPr lang="ja-JP" altLang="en-US" sz="1100" dirty="0">
              <a:solidFill>
                <a:prstClr val="black"/>
              </a:solidFill>
              <a:latin typeface="+mn-ea"/>
            </a:endParaRPr>
          </a:p>
        </p:txBody>
      </p:sp>
      <p:sp>
        <p:nvSpPr>
          <p:cNvPr id="22" name="角丸四角形 21"/>
          <p:cNvSpPr/>
          <p:nvPr/>
        </p:nvSpPr>
        <p:spPr>
          <a:xfrm>
            <a:off x="4341133" y="6618870"/>
            <a:ext cx="4274820" cy="2557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000" dirty="0" smtClean="0">
                <a:solidFill>
                  <a:schemeClr val="tx1"/>
                </a:solidFill>
                <a:latin typeface="Meiryo UI" panose="020B0604030504040204" pitchFamily="50" charset="-128"/>
                <a:ea typeface="Meiryo UI" panose="020B0604030504040204" pitchFamily="50" charset="-128"/>
              </a:rPr>
              <a:t>出典</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関西広域連合</a:t>
            </a:r>
            <a:r>
              <a:rPr lang="ja-JP" altLang="en-US" sz="1000" dirty="0">
                <a:solidFill>
                  <a:schemeClr val="tx1"/>
                </a:solidFill>
                <a:latin typeface="Meiryo UI" panose="020B0604030504040204" pitchFamily="50" charset="-128"/>
                <a:ea typeface="Meiryo UI" panose="020B0604030504040204" pitchFamily="50" charset="-128"/>
              </a:rPr>
              <a:t>ホームページ</a:t>
            </a:r>
            <a:r>
              <a:rPr lang="ja-JP" altLang="en-US" sz="1000" dirty="0" smtClean="0">
                <a:solidFill>
                  <a:schemeClr val="tx1"/>
                </a:solidFill>
                <a:latin typeface="Meiryo UI" panose="020B0604030504040204" pitchFamily="50" charset="-128"/>
                <a:ea typeface="Meiryo UI" panose="020B0604030504040204" pitchFamily="50" charset="-128"/>
              </a:rPr>
              <a:t>をもとに副首都推進局において作成</a:t>
            </a:r>
            <a:endParaRPr lang="ja-JP" altLang="en-US" sz="1000" dirty="0">
              <a:solidFill>
                <a:schemeClr val="tx1"/>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3353" y="4872997"/>
            <a:ext cx="1955985" cy="261610"/>
          </a:xfrm>
          <a:prstGeom prst="rect">
            <a:avLst/>
          </a:prstGeom>
          <a:noFill/>
        </p:spPr>
        <p:txBody>
          <a:bodyPr wrap="none" rtlCol="0">
            <a:spAutoFit/>
          </a:bodyPr>
          <a:lstStyle/>
          <a:p>
            <a:r>
              <a:rPr lang="en-US" altLang="ja-JP" sz="1100" b="1" dirty="0">
                <a:solidFill>
                  <a:prstClr val="black"/>
                </a:solidFill>
                <a:latin typeface="+mn-ea"/>
              </a:rPr>
              <a:t>【</a:t>
            </a:r>
            <a:r>
              <a:rPr lang="ja-JP" altLang="en-US" sz="1100" b="1" dirty="0">
                <a:solidFill>
                  <a:prstClr val="black"/>
                </a:solidFill>
                <a:latin typeface="+mn-ea"/>
              </a:rPr>
              <a:t>各分野事務局の主な取組み</a:t>
            </a:r>
            <a:r>
              <a:rPr lang="en-US" altLang="ja-JP" sz="1100" b="1" dirty="0">
                <a:solidFill>
                  <a:prstClr val="black"/>
                </a:solidFill>
                <a:latin typeface="+mn-ea"/>
              </a:rPr>
              <a:t>】</a:t>
            </a:r>
            <a:endParaRPr lang="ja-JP" altLang="en-US" sz="1100" b="1" dirty="0">
              <a:solidFill>
                <a:prstClr val="black"/>
              </a:solidFill>
              <a:latin typeface="+mn-ea"/>
            </a:endParaRPr>
          </a:p>
        </p:txBody>
      </p:sp>
      <p:sp>
        <p:nvSpPr>
          <p:cNvPr id="21" name="角丸四角形 20"/>
          <p:cNvSpPr/>
          <p:nvPr/>
        </p:nvSpPr>
        <p:spPr>
          <a:xfrm>
            <a:off x="4519929" y="5405013"/>
            <a:ext cx="4635501" cy="849580"/>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r>
              <a:rPr lang="ja-JP" altLang="en-US" sz="1100" dirty="0" smtClean="0">
                <a:solidFill>
                  <a:prstClr val="black"/>
                </a:solidFill>
                <a:latin typeface="+mn-ea"/>
              </a:rPr>
              <a:t>・広域医療局</a:t>
            </a:r>
            <a:endParaRPr lang="en-US" altLang="ja-JP" sz="1100" dirty="0" smtClean="0">
              <a:solidFill>
                <a:prstClr val="black"/>
              </a:solidFill>
              <a:latin typeface="+mn-ea"/>
            </a:endParaRPr>
          </a:p>
          <a:p>
            <a:r>
              <a:rPr lang="ja-JP" altLang="en-US" sz="1100" dirty="0" smtClean="0">
                <a:solidFill>
                  <a:prstClr val="black"/>
                </a:solidFill>
                <a:latin typeface="+mn-ea"/>
              </a:rPr>
              <a:t>　 ドクターヘリによる広域救急医療連携など</a:t>
            </a:r>
            <a:endParaRPr lang="en-US" altLang="ja-JP" sz="1100" dirty="0" smtClean="0">
              <a:solidFill>
                <a:prstClr val="black"/>
              </a:solidFill>
              <a:latin typeface="+mn-ea"/>
            </a:endParaRPr>
          </a:p>
          <a:p>
            <a:endParaRPr lang="en-US" altLang="ja-JP" sz="1100" dirty="0" smtClean="0">
              <a:solidFill>
                <a:prstClr val="black"/>
              </a:solidFill>
              <a:latin typeface="+mn-ea"/>
            </a:endParaRPr>
          </a:p>
          <a:p>
            <a:r>
              <a:rPr lang="ja-JP" altLang="en-US" sz="1100" dirty="0" smtClean="0">
                <a:solidFill>
                  <a:prstClr val="black"/>
                </a:solidFill>
                <a:latin typeface="+mn-ea"/>
              </a:rPr>
              <a:t>・広域環境保全局</a:t>
            </a:r>
            <a:endParaRPr lang="en-US" altLang="ja-JP" sz="1100" dirty="0">
              <a:solidFill>
                <a:prstClr val="black"/>
              </a:solidFill>
              <a:latin typeface="+mn-ea"/>
            </a:endParaRPr>
          </a:p>
          <a:p>
            <a:r>
              <a:rPr lang="ja-JP" altLang="en-US" sz="1100" dirty="0" smtClean="0">
                <a:solidFill>
                  <a:prstClr val="black"/>
                </a:solidFill>
                <a:latin typeface="+mn-ea"/>
              </a:rPr>
              <a:t>　 地球温暖化や生物多様性の保全など環境問題の府県域を超えた連携など</a:t>
            </a:r>
            <a:endParaRPr lang="en-US" altLang="ja-JP" sz="1100" dirty="0" smtClean="0">
              <a:solidFill>
                <a:prstClr val="black"/>
              </a:solidFill>
              <a:latin typeface="+mn-ea"/>
            </a:endParaRPr>
          </a:p>
          <a:p>
            <a:endParaRPr lang="en-US" altLang="ja-JP" sz="1100" dirty="0" smtClean="0">
              <a:solidFill>
                <a:prstClr val="black"/>
              </a:solidFill>
              <a:latin typeface="+mn-ea"/>
            </a:endParaRPr>
          </a:p>
          <a:p>
            <a:r>
              <a:rPr lang="ja-JP" altLang="en-US" sz="1100" dirty="0" smtClean="0">
                <a:solidFill>
                  <a:prstClr val="black"/>
                </a:solidFill>
                <a:latin typeface="+mn-ea"/>
              </a:rPr>
              <a:t>・広域職員研修局</a:t>
            </a:r>
            <a:endParaRPr lang="en-US" altLang="ja-JP" sz="1100" dirty="0" smtClean="0">
              <a:solidFill>
                <a:prstClr val="black"/>
              </a:solidFill>
              <a:latin typeface="+mn-ea"/>
            </a:endParaRPr>
          </a:p>
          <a:p>
            <a:r>
              <a:rPr lang="ja-JP" altLang="en-US" sz="1100" dirty="0" smtClean="0">
                <a:solidFill>
                  <a:prstClr val="black"/>
                </a:solidFill>
                <a:latin typeface="+mn-ea"/>
              </a:rPr>
              <a:t>　 広域的な視点を持つ職員を養成するための研修実施など</a:t>
            </a:r>
            <a:endParaRPr lang="ja-JP" altLang="en-US" sz="1100" dirty="0">
              <a:solidFill>
                <a:prstClr val="black"/>
              </a:solidFill>
              <a:latin typeface="+mn-ea"/>
            </a:endParaRPr>
          </a:p>
        </p:txBody>
      </p:sp>
      <p:sp>
        <p:nvSpPr>
          <p:cNvPr id="13" name="テキスト ボックス 12"/>
          <p:cNvSpPr txBox="1"/>
          <p:nvPr/>
        </p:nvSpPr>
        <p:spPr>
          <a:xfrm>
            <a:off x="0" y="1335288"/>
            <a:ext cx="1725152" cy="261610"/>
          </a:xfrm>
          <a:prstGeom prst="rect">
            <a:avLst/>
          </a:prstGeom>
          <a:noFill/>
        </p:spPr>
        <p:txBody>
          <a:bodyPr wrap="none" rtlCol="0">
            <a:spAutoFit/>
          </a:bodyPr>
          <a:lstStyle/>
          <a:p>
            <a:r>
              <a:rPr lang="en-US" altLang="ja-JP" sz="1100" b="1" dirty="0" smtClean="0">
                <a:solidFill>
                  <a:prstClr val="black"/>
                </a:solidFill>
                <a:latin typeface="+mn-ea"/>
              </a:rPr>
              <a:t>【</a:t>
            </a:r>
            <a:r>
              <a:rPr lang="ja-JP" altLang="en-US" sz="1100" b="1" dirty="0" smtClean="0">
                <a:solidFill>
                  <a:prstClr val="black"/>
                </a:solidFill>
                <a:latin typeface="+mn-ea"/>
              </a:rPr>
              <a:t>関西広域連合の全体像</a:t>
            </a:r>
            <a:r>
              <a:rPr lang="en-US" altLang="ja-JP" sz="1100" b="1" dirty="0" smtClean="0">
                <a:solidFill>
                  <a:prstClr val="black"/>
                </a:solidFill>
                <a:latin typeface="+mn-ea"/>
              </a:rPr>
              <a:t>】</a:t>
            </a:r>
            <a:endParaRPr lang="ja-JP" altLang="en-US" sz="1100" b="1" dirty="0">
              <a:solidFill>
                <a:prstClr val="black"/>
              </a:solidFill>
              <a:latin typeface="+mn-ea"/>
            </a:endParaRPr>
          </a:p>
        </p:txBody>
      </p:sp>
      <p:sp>
        <p:nvSpPr>
          <p:cNvPr id="3" name="正方形/長方形 2"/>
          <p:cNvSpPr/>
          <p:nvPr/>
        </p:nvSpPr>
        <p:spPr>
          <a:xfrm>
            <a:off x="73353" y="4872997"/>
            <a:ext cx="8963967" cy="1745873"/>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66688" y="78116"/>
            <a:ext cx="5847009"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■関西広域連合の概要</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561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292313" y="6389618"/>
            <a:ext cx="5021408" cy="737999"/>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endParaRPr lang="en-US" altLang="ja-JP" sz="1200" b="1" dirty="0">
              <a:solidFill>
                <a:schemeClr val="tx1"/>
              </a:solidFill>
              <a:latin typeface="BIZ UDPゴシック" panose="020B0400000000000000" pitchFamily="50" charset="-128"/>
              <a:ea typeface="BIZ UDPゴシック" panose="020B0400000000000000" pitchFamily="50" charset="-128"/>
            </a:endParaRPr>
          </a:p>
        </p:txBody>
      </p:sp>
      <p:grpSp>
        <p:nvGrpSpPr>
          <p:cNvPr id="11" name="グループ化 10"/>
          <p:cNvGrpSpPr/>
          <p:nvPr/>
        </p:nvGrpSpPr>
        <p:grpSpPr>
          <a:xfrm>
            <a:off x="166688" y="1272078"/>
            <a:ext cx="8957853" cy="5202579"/>
            <a:chOff x="76432" y="4433465"/>
            <a:chExt cx="9097495" cy="4922889"/>
          </a:xfrm>
        </p:grpSpPr>
        <p:grpSp>
          <p:nvGrpSpPr>
            <p:cNvPr id="12" name="グループ化 11"/>
            <p:cNvGrpSpPr/>
            <p:nvPr/>
          </p:nvGrpSpPr>
          <p:grpSpPr>
            <a:xfrm>
              <a:off x="76432" y="4433465"/>
              <a:ext cx="9097495" cy="4922889"/>
              <a:chOff x="10902" y="3846463"/>
              <a:chExt cx="9776048" cy="4922889"/>
            </a:xfrm>
          </p:grpSpPr>
          <p:sp>
            <p:nvSpPr>
              <p:cNvPr id="15" name="角丸四角形 14"/>
              <p:cNvSpPr/>
              <p:nvPr/>
            </p:nvSpPr>
            <p:spPr>
              <a:xfrm>
                <a:off x="10902" y="3991386"/>
                <a:ext cx="9776048" cy="4777966"/>
              </a:xfrm>
              <a:prstGeom prst="roundRect">
                <a:avLst>
                  <a:gd name="adj" fmla="val 2714"/>
                </a:avLst>
              </a:prstGeom>
              <a:solidFill>
                <a:schemeClr val="accent4">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dirty="0"/>
              </a:p>
            </p:txBody>
          </p:sp>
          <p:sp>
            <p:nvSpPr>
              <p:cNvPr id="16" name="角丸四角形 15"/>
              <p:cNvSpPr/>
              <p:nvPr/>
            </p:nvSpPr>
            <p:spPr>
              <a:xfrm>
                <a:off x="111133" y="3846463"/>
                <a:ext cx="1335419" cy="31374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002060"/>
                    </a:solidFill>
                    <a:latin typeface="Meiryo UI" panose="020B0604030504040204" pitchFamily="50" charset="-128"/>
                    <a:ea typeface="Meiryo UI" panose="020B0604030504040204" pitchFamily="50" charset="-128"/>
                  </a:rPr>
                  <a:t>◆ 主な取組み</a:t>
                </a:r>
                <a:endParaRPr lang="en-US" altLang="ja-JP" sz="1200" b="1" dirty="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a:t>
                </a:r>
                <a:endParaRPr lang="ja-JP" altLang="en-US" sz="1050" dirty="0">
                  <a:solidFill>
                    <a:srgbClr val="002060"/>
                  </a:solidFill>
                  <a:latin typeface="Meiryo UI" panose="020B0604030504040204" pitchFamily="50" charset="-128"/>
                  <a:ea typeface="Meiryo UI" panose="020B0604030504040204" pitchFamily="50" charset="-128"/>
                </a:endParaRPr>
              </a:p>
            </p:txBody>
          </p:sp>
        </p:grpSp>
        <p:sp>
          <p:nvSpPr>
            <p:cNvPr id="13" name="正方形/長方形 12"/>
            <p:cNvSpPr/>
            <p:nvPr/>
          </p:nvSpPr>
          <p:spPr>
            <a:xfrm>
              <a:off x="76432" y="5038001"/>
              <a:ext cx="5089085" cy="4201292"/>
            </a:xfrm>
            <a:prstGeom prst="rect">
              <a:avLst/>
            </a:prstGeom>
            <a:ln>
              <a:noFill/>
            </a:ln>
          </p:spPr>
          <p:txBody>
            <a:bodyPr wrap="square" anchor="ctr" anchorCtr="0">
              <a:noAutofit/>
            </a:bodyPr>
            <a:lstStyle/>
            <a:p>
              <a:pPr>
                <a:lnSpc>
                  <a:spcPts val="1400"/>
                </a:lnSpc>
              </a:pPr>
              <a:r>
                <a:rPr lang="ja-JP" altLang="en-US" sz="1200" b="1" dirty="0" smtClean="0">
                  <a:solidFill>
                    <a:srgbClr val="002060"/>
                  </a:solidFill>
                  <a:latin typeface="Meiryo UI" panose="020B0604030504040204" pitchFamily="50" charset="-128"/>
                  <a:ea typeface="Meiryo UI" panose="020B0604030504040204" pitchFamily="50" charset="-128"/>
                </a:rPr>
                <a:t>○関西</a:t>
              </a:r>
              <a:r>
                <a:rPr lang="ja-JP" altLang="en-US" sz="1200" b="1" dirty="0">
                  <a:solidFill>
                    <a:srgbClr val="002060"/>
                  </a:solidFill>
                  <a:latin typeface="Meiryo UI" panose="020B0604030504040204" pitchFamily="50" charset="-128"/>
                  <a:ea typeface="Meiryo UI" panose="020B0604030504040204" pitchFamily="50" charset="-128"/>
                </a:rPr>
                <a:t>スタートアップ・エコシステムの推進</a:t>
              </a:r>
            </a:p>
            <a:p>
              <a:pPr>
                <a:lnSpc>
                  <a:spcPts val="5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6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・京阪神が国のスタートアップ・エコシステムグローバル拠点都市として選定された</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ことを受け、</a:t>
              </a:r>
              <a:r>
                <a:rPr lang="ja-JP" altLang="en-US" sz="1100" u="sng" dirty="0" smtClean="0">
                  <a:solidFill>
                    <a:srgbClr val="002060"/>
                  </a:solidFill>
                  <a:latin typeface="Meiryo UI" panose="020B0604030504040204" pitchFamily="50" charset="-128"/>
                  <a:ea typeface="Meiryo UI" panose="020B0604030504040204" pitchFamily="50" charset="-128"/>
                </a:rPr>
                <a:t>域内スタートアップの情報発信</a:t>
              </a:r>
              <a:r>
                <a:rPr lang="ja-JP" altLang="en-US" sz="1100" dirty="0" smtClean="0">
                  <a:solidFill>
                    <a:srgbClr val="002060"/>
                  </a:solidFill>
                  <a:latin typeface="Meiryo UI" panose="020B0604030504040204" pitchFamily="50" charset="-128"/>
                  <a:ea typeface="Meiryo UI" panose="020B0604030504040204" pitchFamily="50" charset="-128"/>
                </a:rPr>
                <a:t>　など</a:t>
              </a:r>
              <a:endParaRPr lang="ja-JP" altLang="en-US" sz="1100" dirty="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smtClean="0">
                  <a:solidFill>
                    <a:srgbClr val="002060"/>
                  </a:solidFill>
                  <a:latin typeface="Meiryo UI" panose="020B0604030504040204" pitchFamily="50" charset="-128"/>
                  <a:ea typeface="Meiryo UI" panose="020B0604030504040204" pitchFamily="50" charset="-128"/>
                </a:rPr>
                <a:t>○ライフサイエンス</a:t>
              </a:r>
              <a:r>
                <a:rPr lang="ja-JP" altLang="en-US" sz="1200" b="1" dirty="0">
                  <a:solidFill>
                    <a:srgbClr val="002060"/>
                  </a:solidFill>
                  <a:latin typeface="Meiryo UI" panose="020B0604030504040204" pitchFamily="50" charset="-128"/>
                  <a:ea typeface="Meiryo UI" panose="020B0604030504040204" pitchFamily="50" charset="-128"/>
                </a:rPr>
                <a:t>分野におけるイノベーション</a:t>
              </a:r>
              <a:r>
                <a:rPr lang="ja-JP" altLang="en-US" sz="1200" b="1" dirty="0" smtClean="0">
                  <a:solidFill>
                    <a:srgbClr val="002060"/>
                  </a:solidFill>
                  <a:latin typeface="Meiryo UI" panose="020B0604030504040204" pitchFamily="50" charset="-128"/>
                  <a:ea typeface="Meiryo UI" panose="020B0604030504040204" pitchFamily="50" charset="-128"/>
                </a:rPr>
                <a:t>創出</a:t>
              </a:r>
              <a:endParaRPr lang="ja-JP" altLang="en-US"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・関西の</a:t>
              </a:r>
              <a:r>
                <a:rPr lang="ja-JP" altLang="en-US" sz="1100" u="sng" dirty="0" smtClean="0">
                  <a:solidFill>
                    <a:srgbClr val="002060"/>
                  </a:solidFill>
                  <a:latin typeface="Meiryo UI" panose="020B0604030504040204" pitchFamily="50" charset="-128"/>
                  <a:ea typeface="Meiryo UI" panose="020B0604030504040204" pitchFamily="50" charset="-128"/>
                </a:rPr>
                <a:t>ライフサイエンス分野の強み・ポテンシャルの発信</a:t>
              </a:r>
              <a:endParaRPr lang="en-US" altLang="ja-JP" sz="1100" u="sng"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（「メディカルジャパン大阪」の誘致・出展）</a:t>
              </a:r>
              <a:endParaRPr lang="ja-JP" altLang="en-US" sz="110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・欧州</a:t>
              </a:r>
              <a:r>
                <a:rPr lang="ja-JP" altLang="en-US" sz="1100" dirty="0" smtClean="0">
                  <a:solidFill>
                    <a:srgbClr val="002060"/>
                  </a:solidFill>
                  <a:latin typeface="Meiryo UI" panose="020B0604030504040204" pitchFamily="50" charset="-128"/>
                  <a:ea typeface="Meiryo UI" panose="020B0604030504040204" pitchFamily="50" charset="-128"/>
                </a:rPr>
                <a:t>ライフサイエンスクラスター企業等と</a:t>
              </a:r>
              <a:r>
                <a:rPr lang="ja-JP" altLang="en-US" sz="1100" dirty="0">
                  <a:solidFill>
                    <a:srgbClr val="002060"/>
                  </a:solidFill>
                  <a:latin typeface="Meiryo UI" panose="020B0604030504040204" pitchFamily="50" charset="-128"/>
                  <a:ea typeface="Meiryo UI" panose="020B0604030504040204" pitchFamily="50" charset="-128"/>
                </a:rPr>
                <a:t>のパートナリングカンファレンスの</a:t>
              </a:r>
              <a:r>
                <a:rPr lang="ja-JP" altLang="en-US" sz="1100" dirty="0" smtClean="0">
                  <a:solidFill>
                    <a:srgbClr val="002060"/>
                  </a:solidFill>
                  <a:latin typeface="Meiryo UI" panose="020B0604030504040204" pitchFamily="50" charset="-128"/>
                  <a:ea typeface="Meiryo UI" panose="020B0604030504040204" pitchFamily="50" charset="-128"/>
                </a:rPr>
                <a:t>実施</a:t>
              </a: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・ものづくり企業の医療</a:t>
              </a:r>
              <a:r>
                <a:rPr lang="ja-JP" altLang="en-US" sz="1100" dirty="0">
                  <a:solidFill>
                    <a:srgbClr val="002060"/>
                  </a:solidFill>
                  <a:latin typeface="Meiryo UI" panose="020B0604030504040204" pitchFamily="50" charset="-128"/>
                  <a:ea typeface="Meiryo UI" panose="020B0604030504040204" pitchFamily="50" charset="-128"/>
                </a:rPr>
                <a:t>機器分野への</a:t>
              </a:r>
              <a:r>
                <a:rPr lang="ja-JP" altLang="en-US" sz="1100" dirty="0" smtClean="0">
                  <a:solidFill>
                    <a:srgbClr val="002060"/>
                  </a:solidFill>
                  <a:latin typeface="Meiryo UI" panose="020B0604030504040204" pitchFamily="50" charset="-128"/>
                  <a:ea typeface="Meiryo UI" panose="020B0604030504040204" pitchFamily="50" charset="-128"/>
                </a:rPr>
                <a:t>参入を支援するため、医療</a:t>
              </a:r>
              <a:r>
                <a:rPr lang="ja-JP" altLang="en-US" sz="1100" dirty="0">
                  <a:solidFill>
                    <a:srgbClr val="002060"/>
                  </a:solidFill>
                  <a:latin typeface="Meiryo UI" panose="020B0604030504040204" pitchFamily="50" charset="-128"/>
                  <a:ea typeface="Meiryo UI" panose="020B0604030504040204" pitchFamily="50" charset="-128"/>
                </a:rPr>
                <a:t>機器</a:t>
              </a:r>
              <a:r>
                <a:rPr lang="ja-JP" altLang="en-US" sz="1100" dirty="0" smtClean="0">
                  <a:solidFill>
                    <a:srgbClr val="002060"/>
                  </a:solidFill>
                  <a:latin typeface="Meiryo UI" panose="020B0604030504040204" pitchFamily="50" charset="-128"/>
                  <a:ea typeface="Meiryo UI" panose="020B0604030504040204" pitchFamily="50" charset="-128"/>
                </a:rPr>
                <a:t>相談</a:t>
              </a: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400"/>
                </a:lnSpc>
              </a:pPr>
              <a:r>
                <a:rPr lang="en-US" altLang="ja-JP" sz="1100" dirty="0" smtClean="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事業を実施</a:t>
              </a:r>
              <a:endParaRPr lang="ja-JP" altLang="en-US" sz="110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・医療品医療機器総合機構</a:t>
              </a:r>
              <a:r>
                <a:rPr lang="en-US" altLang="ja-JP" sz="1100" dirty="0" smtClean="0">
                  <a:solidFill>
                    <a:srgbClr val="002060"/>
                  </a:solidFill>
                  <a:latin typeface="Meiryo UI" panose="020B0604030504040204" pitchFamily="50" charset="-128"/>
                  <a:ea typeface="Meiryo UI" panose="020B0604030504040204" pitchFamily="50" charset="-128"/>
                </a:rPr>
                <a:t>(PMDA)</a:t>
              </a:r>
              <a:r>
                <a:rPr lang="ja-JP" altLang="en-US" sz="1100" dirty="0" smtClean="0">
                  <a:solidFill>
                    <a:srgbClr val="002060"/>
                  </a:solidFill>
                  <a:latin typeface="Meiryo UI" panose="020B0604030504040204" pitchFamily="50" charset="-128"/>
                  <a:ea typeface="Meiryo UI" panose="020B0604030504040204" pitchFamily="50" charset="-128"/>
                </a:rPr>
                <a:t>関西</a:t>
              </a:r>
              <a:r>
                <a:rPr lang="ja-JP" altLang="en-US" sz="1100" dirty="0">
                  <a:solidFill>
                    <a:srgbClr val="002060"/>
                  </a:solidFill>
                  <a:latin typeface="Meiryo UI" panose="020B0604030504040204" pitchFamily="50" charset="-128"/>
                  <a:ea typeface="Meiryo UI" panose="020B0604030504040204" pitchFamily="50" charset="-128"/>
                </a:rPr>
                <a:t>支部</a:t>
              </a:r>
              <a:r>
                <a:rPr lang="ja-JP" altLang="en-US" sz="1100" dirty="0" smtClean="0">
                  <a:solidFill>
                    <a:srgbClr val="002060"/>
                  </a:solidFill>
                  <a:latin typeface="Meiryo UI" panose="020B0604030504040204" pitchFamily="50" charset="-128"/>
                  <a:ea typeface="Meiryo UI" panose="020B0604030504040204" pitchFamily="50" charset="-128"/>
                </a:rPr>
                <a:t>の</a:t>
              </a:r>
              <a:r>
                <a:rPr lang="ja-JP" altLang="en-US" sz="1100" u="sng" dirty="0" smtClean="0">
                  <a:solidFill>
                    <a:srgbClr val="002060"/>
                  </a:solidFill>
                  <a:latin typeface="Meiryo UI" panose="020B0604030504040204" pitchFamily="50" charset="-128"/>
                  <a:ea typeface="Meiryo UI" panose="020B0604030504040204" pitchFamily="50" charset="-128"/>
                </a:rPr>
                <a:t>相談事業の広報</a:t>
              </a:r>
              <a:r>
                <a:rPr lang="ja-JP" altLang="en-US" sz="1100" dirty="0" smtClean="0">
                  <a:solidFill>
                    <a:srgbClr val="002060"/>
                  </a:solidFill>
                  <a:latin typeface="Meiryo UI" panose="020B0604030504040204" pitchFamily="50" charset="-128"/>
                  <a:ea typeface="Meiryo UI" panose="020B0604030504040204" pitchFamily="50" charset="-128"/>
                </a:rPr>
                <a:t>　など</a:t>
              </a:r>
              <a:endParaRPr lang="en-US" altLang="ja-JP" sz="1050" dirty="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smtClean="0">
                  <a:solidFill>
                    <a:srgbClr val="002060"/>
                  </a:solidFill>
                  <a:latin typeface="Meiryo UI" panose="020B0604030504040204" pitchFamily="50" charset="-128"/>
                  <a:ea typeface="Meiryo UI" panose="020B0604030504040204" pitchFamily="50" charset="-128"/>
                </a:rPr>
                <a:t>○ グリーン</a:t>
              </a:r>
              <a:r>
                <a:rPr lang="ja-JP" altLang="en-US" sz="1200" b="1" dirty="0">
                  <a:solidFill>
                    <a:srgbClr val="002060"/>
                  </a:solidFill>
                  <a:latin typeface="Meiryo UI" panose="020B0604030504040204" pitchFamily="50" charset="-128"/>
                  <a:ea typeface="Meiryo UI" panose="020B0604030504040204" pitchFamily="50" charset="-128"/>
                </a:rPr>
                <a:t>分野におけるイノベーション</a:t>
              </a:r>
              <a:r>
                <a:rPr lang="ja-JP" altLang="en-US" sz="1200" b="1" dirty="0" smtClean="0">
                  <a:solidFill>
                    <a:srgbClr val="002060"/>
                  </a:solidFill>
                  <a:latin typeface="Meiryo UI" panose="020B0604030504040204" pitchFamily="50" charset="-128"/>
                  <a:ea typeface="Meiryo UI" panose="020B0604030504040204" pitchFamily="50" charset="-128"/>
                </a:rPr>
                <a:t>創出</a:t>
              </a:r>
            </a:p>
            <a:p>
              <a:pPr>
                <a:lnSpc>
                  <a:spcPts val="5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・域内を中心とした大学・研究機関等のグリーン分野における研究成果を</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u="sng" dirty="0" smtClean="0">
                  <a:solidFill>
                    <a:srgbClr val="002060"/>
                  </a:solidFill>
                  <a:latin typeface="Meiryo UI" panose="020B0604030504040204" pitchFamily="50" charset="-128"/>
                  <a:ea typeface="Meiryo UI" panose="020B0604030504040204" pitchFamily="50" charset="-128"/>
                </a:rPr>
                <a:t>域内の企業へ発信するフォーラムを実施</a:t>
              </a:r>
              <a:endParaRPr lang="ja-JP" altLang="en-US" sz="1100" u="sng"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・大阪府の「エネルギービジネス推進事業」の域内企業の活用促進のため、</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u="sng" dirty="0" smtClean="0">
                  <a:solidFill>
                    <a:srgbClr val="002060"/>
                  </a:solidFill>
                  <a:latin typeface="Meiryo UI" panose="020B0604030504040204" pitchFamily="50" charset="-128"/>
                  <a:ea typeface="Meiryo UI" panose="020B0604030504040204" pitchFamily="50" charset="-128"/>
                </a:rPr>
                <a:t>周知・広報</a:t>
              </a:r>
              <a:r>
                <a:rPr lang="ja-JP" altLang="en-US" sz="1100" dirty="0" smtClean="0">
                  <a:solidFill>
                    <a:srgbClr val="002060"/>
                  </a:solidFill>
                  <a:latin typeface="Meiryo UI" panose="020B0604030504040204" pitchFamily="50" charset="-128"/>
                  <a:ea typeface="Meiryo UI" panose="020B0604030504040204" pitchFamily="50" charset="-128"/>
                </a:rPr>
                <a:t>　　など</a:t>
              </a:r>
              <a:endParaRPr lang="en-US" altLang="ja-JP" sz="1100" dirty="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400" b="1" dirty="0">
                  <a:solidFill>
                    <a:srgbClr val="002060"/>
                  </a:solidFill>
                  <a:latin typeface="Meiryo UI" panose="020B0604030504040204" pitchFamily="50" charset="-128"/>
                  <a:ea typeface="Meiryo UI" panose="020B0604030504040204" pitchFamily="50" charset="-128"/>
                </a:rPr>
                <a:t>○</a:t>
              </a:r>
              <a:r>
                <a:rPr lang="ja-JP" altLang="en-US" sz="1200" b="1" dirty="0">
                  <a:solidFill>
                    <a:srgbClr val="002060"/>
                  </a:solidFill>
                  <a:latin typeface="Meiryo UI" panose="020B0604030504040204" pitchFamily="50" charset="-128"/>
                  <a:ea typeface="Meiryo UI" panose="020B0604030504040204" pitchFamily="50" charset="-128"/>
                </a:rPr>
                <a:t>新たな分野でのイノベーションの創出に</a:t>
              </a:r>
              <a:r>
                <a:rPr lang="ja-JP" altLang="en-US" sz="1200" b="1" dirty="0" smtClean="0">
                  <a:solidFill>
                    <a:srgbClr val="002060"/>
                  </a:solidFill>
                  <a:latin typeface="Meiryo UI" panose="020B0604030504040204" pitchFamily="50" charset="-128"/>
                  <a:ea typeface="Meiryo UI" panose="020B0604030504040204" pitchFamily="50" charset="-128"/>
                </a:rPr>
                <a:t>向けた環境整備</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・公設試験研究機関の取組みと、経営支援機関が展開する取組みをつなぎ、</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広域の事業化支援ネットワークを充実強化するため、</a:t>
              </a:r>
              <a:r>
                <a:rPr lang="ja-JP" altLang="en-US" sz="1100" u="sng" dirty="0" smtClean="0">
                  <a:solidFill>
                    <a:srgbClr val="002060"/>
                  </a:solidFill>
                  <a:latin typeface="Meiryo UI" panose="020B0604030504040204" pitchFamily="50" charset="-128"/>
                  <a:ea typeface="Meiryo UI" panose="020B0604030504040204" pitchFamily="50" charset="-128"/>
                </a:rPr>
                <a:t>産業技術支援フェアを</a:t>
              </a:r>
              <a:endParaRPr lang="en-US" altLang="ja-JP" sz="1100" u="sng"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u="sng" dirty="0" smtClean="0">
                  <a:solidFill>
                    <a:srgbClr val="002060"/>
                  </a:solidFill>
                  <a:latin typeface="Meiryo UI" panose="020B0604030504040204" pitchFamily="50" charset="-128"/>
                  <a:ea typeface="Meiryo UI" panose="020B0604030504040204" pitchFamily="50" charset="-128"/>
                </a:rPr>
                <a:t>開催</a:t>
              </a:r>
              <a:r>
                <a:rPr lang="ja-JP" altLang="en-US" sz="1100" dirty="0" smtClean="0">
                  <a:solidFill>
                    <a:srgbClr val="002060"/>
                  </a:solidFill>
                  <a:latin typeface="Meiryo UI" panose="020B0604030504040204" pitchFamily="50" charset="-128"/>
                  <a:ea typeface="Meiryo UI" panose="020B0604030504040204" pitchFamily="50" charset="-128"/>
                </a:rPr>
                <a:t>　など</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400" b="1" dirty="0" smtClean="0">
                  <a:solidFill>
                    <a:srgbClr val="002060"/>
                  </a:solidFill>
                  <a:latin typeface="Meiryo UI" panose="020B0604030504040204" pitchFamily="50" charset="-128"/>
                  <a:ea typeface="Meiryo UI" panose="020B0604030504040204" pitchFamily="50" charset="-128"/>
                </a:rPr>
                <a:t>○</a:t>
              </a:r>
              <a:r>
                <a:rPr lang="en-US" altLang="ja-JP" sz="1200" b="1" dirty="0">
                  <a:solidFill>
                    <a:srgbClr val="002060"/>
                  </a:solidFill>
                  <a:latin typeface="Meiryo UI" panose="020B0604030504040204" pitchFamily="50" charset="-128"/>
                  <a:ea typeface="Meiryo UI" panose="020B0604030504040204" pitchFamily="50" charset="-128"/>
                </a:rPr>
                <a:t>SDGs</a:t>
              </a:r>
              <a:r>
                <a:rPr lang="ja-JP" altLang="en-US" sz="1200" b="1" dirty="0">
                  <a:solidFill>
                    <a:srgbClr val="002060"/>
                  </a:solidFill>
                  <a:latin typeface="Meiryo UI" panose="020B0604030504040204" pitchFamily="50" charset="-128"/>
                  <a:ea typeface="Meiryo UI" panose="020B0604030504040204" pitchFamily="50" charset="-128"/>
                </a:rPr>
                <a:t>の達成に取り組む企業への支援</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600" b="1"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600" b="1"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・「関西プラスチックごみゼロ宣言」を発出し、プラスチックに代わる素材や製品の</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販路拡大支援のための</a:t>
              </a:r>
              <a:r>
                <a:rPr lang="ja-JP" altLang="en-US" sz="1100" u="sng" dirty="0" smtClean="0">
                  <a:solidFill>
                    <a:srgbClr val="002060"/>
                  </a:solidFill>
                  <a:latin typeface="Meiryo UI" panose="020B0604030504040204" pitchFamily="50" charset="-128"/>
                  <a:ea typeface="Meiryo UI" panose="020B0604030504040204" pitchFamily="50" charset="-128"/>
                </a:rPr>
                <a:t>普及啓発</a:t>
              </a:r>
              <a:r>
                <a:rPr lang="ja-JP" altLang="en-US" sz="1100" dirty="0" smtClean="0">
                  <a:solidFill>
                    <a:srgbClr val="002060"/>
                  </a:solidFill>
                  <a:latin typeface="Meiryo UI" panose="020B0604030504040204" pitchFamily="50" charset="-128"/>
                  <a:ea typeface="Meiryo UI" panose="020B0604030504040204" pitchFamily="50" charset="-128"/>
                </a:rPr>
                <a:t>　など</a:t>
              </a:r>
              <a:endParaRPr lang="ja-JP" altLang="en-US" sz="1100" dirty="0">
                <a:solidFill>
                  <a:srgbClr val="002060"/>
                </a:solidFill>
                <a:latin typeface="Meiryo UI" panose="020B0604030504040204" pitchFamily="50" charset="-128"/>
                <a:ea typeface="Meiryo UI" panose="020B0604030504040204" pitchFamily="50" charset="-128"/>
              </a:endParaRPr>
            </a:p>
            <a:p>
              <a:pPr>
                <a:lnSpc>
                  <a:spcPts val="1400"/>
                </a:lnSpc>
              </a:pPr>
              <a:endParaRPr lang="ja-JP" altLang="en-US" sz="1200" dirty="0">
                <a:solidFill>
                  <a:srgbClr val="002060"/>
                </a:solidFill>
                <a:latin typeface="Meiryo UI" panose="020B0604030504040204" pitchFamily="50" charset="-128"/>
                <a:ea typeface="Meiryo UI" panose="020B0604030504040204" pitchFamily="50" charset="-128"/>
              </a:endParaRPr>
            </a:p>
          </p:txBody>
        </p:sp>
      </p:grpSp>
      <p:sp>
        <p:nvSpPr>
          <p:cNvPr id="18" name="角丸四角形 17"/>
          <p:cNvSpPr/>
          <p:nvPr/>
        </p:nvSpPr>
        <p:spPr>
          <a:xfrm>
            <a:off x="192408" y="523910"/>
            <a:ext cx="8498332" cy="650769"/>
          </a:xfrm>
          <a:prstGeom prst="round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prstClr val="black"/>
                </a:solidFill>
                <a:latin typeface="+mn-ea"/>
              </a:rPr>
              <a:t>〇</a:t>
            </a:r>
            <a:r>
              <a:rPr lang="ja-JP" altLang="en-US" sz="1200" dirty="0" smtClean="0">
                <a:solidFill>
                  <a:prstClr val="black"/>
                </a:solidFill>
                <a:latin typeface="+mn-ea"/>
              </a:rPr>
              <a:t>産業振興分野に参画する関西</a:t>
            </a:r>
            <a:r>
              <a:rPr lang="ja-JP" altLang="en-US" sz="1200" dirty="0">
                <a:solidFill>
                  <a:prstClr val="black"/>
                </a:solidFill>
                <a:latin typeface="+mn-ea"/>
              </a:rPr>
              <a:t>広域連合</a:t>
            </a:r>
            <a:r>
              <a:rPr lang="ja-JP" altLang="en-US" sz="1200" dirty="0" smtClean="0">
                <a:solidFill>
                  <a:prstClr val="black"/>
                </a:solidFill>
                <a:latin typeface="+mn-ea"/>
              </a:rPr>
              <a:t>域内の構成府県市：</a:t>
            </a:r>
            <a:endParaRPr lang="en-US" altLang="ja-JP" sz="1200" dirty="0" smtClean="0">
              <a:solidFill>
                <a:prstClr val="black"/>
              </a:solidFill>
              <a:latin typeface="+mn-ea"/>
            </a:endParaRPr>
          </a:p>
          <a:p>
            <a:r>
              <a:rPr lang="ja-JP" altLang="en-US" sz="1200" dirty="0">
                <a:solidFill>
                  <a:prstClr val="black"/>
                </a:solidFill>
                <a:latin typeface="+mn-ea"/>
              </a:rPr>
              <a:t>　</a:t>
            </a:r>
            <a:r>
              <a:rPr lang="ja-JP" altLang="en-US" sz="1200" smtClean="0">
                <a:solidFill>
                  <a:prstClr val="black"/>
                </a:solidFill>
                <a:latin typeface="+mn-ea"/>
              </a:rPr>
              <a:t> 滋賀県、京都府</a:t>
            </a:r>
            <a:r>
              <a:rPr lang="ja-JP" altLang="en-US" sz="1200" dirty="0">
                <a:solidFill>
                  <a:prstClr val="black"/>
                </a:solidFill>
                <a:latin typeface="+mn-ea"/>
              </a:rPr>
              <a:t>、大阪府、兵庫県</a:t>
            </a:r>
            <a:r>
              <a:rPr lang="ja-JP" altLang="en-US" sz="1200" dirty="0" smtClean="0">
                <a:solidFill>
                  <a:prstClr val="black"/>
                </a:solidFill>
                <a:latin typeface="+mn-ea"/>
              </a:rPr>
              <a:t>、和歌山県</a:t>
            </a:r>
            <a:r>
              <a:rPr lang="ja-JP" altLang="en-US" sz="1200" dirty="0">
                <a:solidFill>
                  <a:prstClr val="black"/>
                </a:solidFill>
                <a:latin typeface="+mn-ea"/>
              </a:rPr>
              <a:t>、鳥取県、徳島県、京都市、大阪市、堺市、</a:t>
            </a:r>
            <a:r>
              <a:rPr lang="ja-JP" altLang="en-US" sz="1200" dirty="0" smtClean="0">
                <a:solidFill>
                  <a:prstClr val="black"/>
                </a:solidFill>
                <a:latin typeface="+mn-ea"/>
              </a:rPr>
              <a:t>神戸市</a:t>
            </a:r>
            <a:endParaRPr lang="en-US" altLang="ja-JP" sz="1200" dirty="0" smtClean="0">
              <a:solidFill>
                <a:prstClr val="black"/>
              </a:solidFill>
              <a:latin typeface="+mn-ea"/>
            </a:endParaRPr>
          </a:p>
          <a:p>
            <a:r>
              <a:rPr lang="ja-JP" altLang="en-US" sz="1200" dirty="0" smtClean="0">
                <a:solidFill>
                  <a:prstClr val="black"/>
                </a:solidFill>
                <a:latin typeface="+mn-ea"/>
              </a:rPr>
              <a:t>〇担当委員：大阪府知事</a:t>
            </a:r>
            <a:endParaRPr lang="ja-JP" altLang="en-US" sz="1200" dirty="0">
              <a:solidFill>
                <a:prstClr val="black"/>
              </a:solidFill>
              <a:latin typeface="+mn-ea"/>
            </a:endParaRPr>
          </a:p>
        </p:txBody>
      </p:sp>
      <p:sp>
        <p:nvSpPr>
          <p:cNvPr id="22" name="角丸四角形 21"/>
          <p:cNvSpPr/>
          <p:nvPr/>
        </p:nvSpPr>
        <p:spPr>
          <a:xfrm>
            <a:off x="2169707" y="6474658"/>
            <a:ext cx="6451779" cy="3833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000" dirty="0" smtClean="0">
                <a:solidFill>
                  <a:schemeClr val="tx1"/>
                </a:solidFill>
                <a:latin typeface="Meiryo UI" panose="020B0604030504040204" pitchFamily="50" charset="-128"/>
                <a:ea typeface="Meiryo UI" panose="020B0604030504040204" pitchFamily="50" charset="-128"/>
              </a:rPr>
              <a:t>出典：関西広域連合　広域産業振興局「</a:t>
            </a:r>
            <a:r>
              <a:rPr lang="zh-TW" altLang="en-US" sz="1000" dirty="0" smtClean="0">
                <a:solidFill>
                  <a:schemeClr val="tx1"/>
                </a:solidFill>
                <a:latin typeface="Meiryo UI" panose="020B0604030504040204" pitchFamily="50" charset="-128"/>
                <a:ea typeface="Meiryo UI" panose="020B0604030504040204" pitchFamily="50" charset="-128"/>
              </a:rPr>
              <a:t>令和</a:t>
            </a:r>
            <a:r>
              <a:rPr lang="en-US" altLang="zh-TW" sz="1000" dirty="0" smtClean="0">
                <a:solidFill>
                  <a:schemeClr val="tx1"/>
                </a:solidFill>
                <a:latin typeface="Meiryo UI" panose="020B0604030504040204" pitchFamily="50" charset="-128"/>
                <a:ea typeface="Meiryo UI" panose="020B0604030504040204" pitchFamily="50" charset="-128"/>
              </a:rPr>
              <a:t>4</a:t>
            </a:r>
            <a:r>
              <a:rPr lang="zh-TW" altLang="en-US" sz="1000" dirty="0" smtClean="0">
                <a:solidFill>
                  <a:schemeClr val="tx1"/>
                </a:solidFill>
                <a:latin typeface="Meiryo UI" panose="020B0604030504040204" pitchFamily="50" charset="-128"/>
                <a:ea typeface="Meiryo UI" panose="020B0604030504040204" pitchFamily="50" charset="-128"/>
              </a:rPr>
              <a:t>年度広域</a:t>
            </a:r>
            <a:r>
              <a:rPr lang="zh-TW" altLang="en-US" sz="1000" dirty="0">
                <a:solidFill>
                  <a:schemeClr val="tx1"/>
                </a:solidFill>
                <a:latin typeface="Meiryo UI" panose="020B0604030504040204" pitchFamily="50" charset="-128"/>
                <a:ea typeface="Meiryo UI" panose="020B0604030504040204" pitchFamily="50" charset="-128"/>
              </a:rPr>
              <a:t>産業</a:t>
            </a:r>
            <a:r>
              <a:rPr lang="zh-TW" altLang="en-US" sz="1000" dirty="0" smtClean="0">
                <a:solidFill>
                  <a:schemeClr val="tx1"/>
                </a:solidFill>
                <a:latin typeface="Meiryo UI" panose="020B0604030504040204" pitchFamily="50" charset="-128"/>
                <a:ea typeface="Meiryo UI" panose="020B0604030504040204" pitchFamily="50" charset="-128"/>
              </a:rPr>
              <a:t>振興局事業計画</a:t>
            </a:r>
            <a:r>
              <a:rPr lang="ja-JP" altLang="en-US" sz="1000" dirty="0" smtClean="0">
                <a:solidFill>
                  <a:schemeClr val="tx1"/>
                </a:solidFill>
                <a:latin typeface="Meiryo UI" panose="020B0604030504040204" pitchFamily="50" charset="-128"/>
                <a:ea typeface="Meiryo UI" panose="020B0604030504040204" pitchFamily="50" charset="-128"/>
              </a:rPr>
              <a:t>」をもとに副首都推進局において作成</a:t>
            </a:r>
            <a:endParaRPr lang="ja-JP" altLang="en-US" sz="1000" dirty="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4661136" y="2003065"/>
            <a:ext cx="5271210" cy="4186528"/>
          </a:xfrm>
          <a:prstGeom prst="rect">
            <a:avLst/>
          </a:prstGeom>
          <a:ln>
            <a:noFill/>
          </a:ln>
        </p:spPr>
        <p:txBody>
          <a:bodyPr wrap="square" anchor="ctr" anchorCtr="0">
            <a:noAutofit/>
          </a:bodyPr>
          <a:lstStyle/>
          <a:p>
            <a:pPr>
              <a:lnSpc>
                <a:spcPts val="1400"/>
              </a:lnSpc>
            </a:pPr>
            <a:r>
              <a:rPr lang="ja-JP" altLang="en-US" sz="1200" b="1" dirty="0">
                <a:solidFill>
                  <a:srgbClr val="002060"/>
                </a:solidFill>
                <a:latin typeface="Meiryo UI" panose="020B0604030504040204" pitchFamily="50" charset="-128"/>
                <a:ea typeface="Meiryo UI" panose="020B0604030504040204" pitchFamily="50" charset="-128"/>
              </a:rPr>
              <a:t>○ニューノーマル時代における企業</a:t>
            </a:r>
            <a:r>
              <a:rPr lang="ja-JP" altLang="en-US" sz="1200" b="1" dirty="0" smtClean="0">
                <a:solidFill>
                  <a:srgbClr val="002060"/>
                </a:solidFill>
                <a:latin typeface="Meiryo UI" panose="020B0604030504040204" pitchFamily="50" charset="-128"/>
                <a:ea typeface="Meiryo UI" panose="020B0604030504040204" pitchFamily="50" charset="-128"/>
              </a:rPr>
              <a:t>の成長支援</a:t>
            </a:r>
            <a:endParaRPr lang="ja-JP" altLang="en-US"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600" dirty="0">
                <a:solidFill>
                  <a:srgbClr val="002060"/>
                </a:solidFill>
                <a:latin typeface="Meiryo UI" panose="020B0604030504040204" pitchFamily="50" charset="-128"/>
                <a:ea typeface="Meiryo UI" panose="020B0604030504040204" pitchFamily="50" charset="-128"/>
              </a:rPr>
              <a:t>　</a:t>
            </a:r>
            <a:r>
              <a:rPr lang="ja-JP" altLang="en-US" sz="1100" dirty="0">
                <a:solidFill>
                  <a:srgbClr val="002060"/>
                </a:solidFill>
                <a:latin typeface="Meiryo UI" panose="020B0604030504040204" pitchFamily="50" charset="-128"/>
                <a:ea typeface="Meiryo UI" panose="020B0604030504040204" pitchFamily="50" charset="-128"/>
              </a:rPr>
              <a:t>・企業</a:t>
            </a:r>
            <a:r>
              <a:rPr lang="ja-JP" altLang="en-US" sz="1100" dirty="0" smtClean="0">
                <a:solidFill>
                  <a:srgbClr val="002060"/>
                </a:solidFill>
                <a:latin typeface="Meiryo UI" panose="020B0604030504040204" pitchFamily="50" charset="-128"/>
                <a:ea typeface="Meiryo UI" panose="020B0604030504040204" pitchFamily="50" charset="-128"/>
              </a:rPr>
              <a:t>の</a:t>
            </a:r>
            <a:r>
              <a:rPr lang="en-US" altLang="ja-JP" sz="1100" dirty="0" smtClean="0">
                <a:solidFill>
                  <a:srgbClr val="002060"/>
                </a:solidFill>
                <a:latin typeface="Meiryo UI" panose="020B0604030504040204" pitchFamily="50" charset="-128"/>
                <a:ea typeface="Meiryo UI" panose="020B0604030504040204" pitchFamily="50" charset="-128"/>
              </a:rPr>
              <a:t>ICT</a:t>
            </a:r>
            <a:r>
              <a:rPr lang="ja-JP" altLang="en-US" sz="1100" dirty="0" smtClean="0">
                <a:solidFill>
                  <a:srgbClr val="002060"/>
                </a:solidFill>
                <a:latin typeface="Meiryo UI" panose="020B0604030504040204" pitchFamily="50" charset="-128"/>
                <a:ea typeface="Meiryo UI" panose="020B0604030504040204" pitchFamily="50" charset="-128"/>
              </a:rPr>
              <a:t>化</a:t>
            </a:r>
            <a:r>
              <a:rPr lang="ja-JP" altLang="en-US" sz="1100" dirty="0">
                <a:solidFill>
                  <a:srgbClr val="002060"/>
                </a:solidFill>
                <a:latin typeface="Meiryo UI" panose="020B0604030504040204" pitchFamily="50" charset="-128"/>
                <a:ea typeface="Meiryo UI" panose="020B0604030504040204" pitchFamily="50" charset="-128"/>
              </a:rPr>
              <a:t>等の</a:t>
            </a:r>
            <a:r>
              <a:rPr lang="ja-JP" altLang="en-US" sz="1100" dirty="0" smtClean="0">
                <a:solidFill>
                  <a:srgbClr val="002060"/>
                </a:solidFill>
                <a:latin typeface="Meiryo UI" panose="020B0604030504040204" pitchFamily="50" charset="-128"/>
                <a:ea typeface="Meiryo UI" panose="020B0604030504040204" pitchFamily="50" charset="-128"/>
              </a:rPr>
              <a:t>取組みを推進するための</a:t>
            </a:r>
            <a:r>
              <a:rPr lang="ja-JP" altLang="en-US" sz="1100" u="sng" dirty="0" smtClean="0">
                <a:solidFill>
                  <a:srgbClr val="002060"/>
                </a:solidFill>
                <a:latin typeface="Meiryo UI" panose="020B0604030504040204" pitchFamily="50" charset="-128"/>
                <a:ea typeface="Meiryo UI" panose="020B0604030504040204" pitchFamily="50" charset="-128"/>
              </a:rPr>
              <a:t>支援情報の発信</a:t>
            </a:r>
            <a:r>
              <a:rPr lang="ja-JP" altLang="en-US" sz="1100" dirty="0" smtClean="0">
                <a:solidFill>
                  <a:srgbClr val="002060"/>
                </a:solidFill>
                <a:latin typeface="Meiryo UI" panose="020B0604030504040204" pitchFamily="50" charset="-128"/>
                <a:ea typeface="Meiryo UI" panose="020B0604030504040204" pitchFamily="50" charset="-128"/>
              </a:rPr>
              <a:t>　など</a:t>
            </a:r>
            <a:endParaRPr lang="ja-JP" altLang="en-US" sz="1100" dirty="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2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a:solidFill>
                  <a:srgbClr val="002060"/>
                </a:solidFill>
                <a:latin typeface="Meiryo UI" panose="020B0604030504040204" pitchFamily="50" charset="-128"/>
                <a:ea typeface="Meiryo UI" panose="020B0604030504040204" pitchFamily="50" charset="-128"/>
              </a:rPr>
              <a:t>○地域魅力の発信・マーケットの</a:t>
            </a:r>
            <a:r>
              <a:rPr lang="ja-JP" altLang="en-US" sz="1200" b="1" dirty="0" smtClean="0">
                <a:solidFill>
                  <a:srgbClr val="002060"/>
                </a:solidFill>
                <a:latin typeface="Meiryo UI" panose="020B0604030504040204" pitchFamily="50" charset="-128"/>
                <a:ea typeface="Meiryo UI" panose="020B0604030504040204" pitchFamily="50" charset="-128"/>
              </a:rPr>
              <a:t>拡大</a:t>
            </a:r>
            <a:r>
              <a:rPr lang="ja-JP" altLang="en-US" sz="1200" b="1" dirty="0">
                <a:solidFill>
                  <a:srgbClr val="002060"/>
                </a:solidFill>
                <a:latin typeface="Meiryo UI" panose="020B0604030504040204" pitchFamily="50" charset="-128"/>
                <a:ea typeface="Meiryo UI" panose="020B0604030504040204" pitchFamily="50" charset="-128"/>
              </a:rPr>
              <a:t>支援</a:t>
            </a:r>
          </a:p>
          <a:p>
            <a:pPr>
              <a:lnSpc>
                <a:spcPts val="5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・工業製品など産業資源をはじめとする</a:t>
            </a:r>
            <a:r>
              <a:rPr lang="ja-JP" altLang="en-US" sz="1100" u="sng" dirty="0" smtClean="0">
                <a:solidFill>
                  <a:srgbClr val="002060"/>
                </a:solidFill>
                <a:latin typeface="Meiryo UI" panose="020B0604030504040204" pitchFamily="50" charset="-128"/>
                <a:ea typeface="Meiryo UI" panose="020B0604030504040204" pitchFamily="50" charset="-128"/>
              </a:rPr>
              <a:t>関西の魅力を情報発信</a:t>
            </a:r>
            <a:r>
              <a:rPr lang="ja-JP" altLang="en-US" sz="1100" dirty="0" smtClean="0">
                <a:solidFill>
                  <a:srgbClr val="002060"/>
                </a:solidFill>
                <a:latin typeface="Meiryo UI" panose="020B0604030504040204" pitchFamily="50" charset="-128"/>
                <a:ea typeface="Meiryo UI" panose="020B0604030504040204" pitchFamily="50" charset="-128"/>
              </a:rPr>
              <a:t>　など</a:t>
            </a:r>
          </a:p>
          <a:p>
            <a:pPr>
              <a:lnSpc>
                <a:spcPts val="1400"/>
              </a:lnSpc>
            </a:pPr>
            <a:r>
              <a:rPr lang="ja-JP" altLang="en-US" sz="1200" dirty="0" smtClean="0">
                <a:solidFill>
                  <a:srgbClr val="002060"/>
                </a:solidFill>
                <a:latin typeface="Meiryo UI" panose="020B0604030504040204" pitchFamily="50" charset="-128"/>
                <a:ea typeface="Meiryo UI" panose="020B0604030504040204" pitchFamily="50" charset="-128"/>
              </a:rPr>
              <a:t>　</a:t>
            </a: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smtClean="0">
                <a:solidFill>
                  <a:srgbClr val="002060"/>
                </a:solidFill>
                <a:latin typeface="Meiryo UI" panose="020B0604030504040204" pitchFamily="50" charset="-128"/>
                <a:ea typeface="Meiryo UI" panose="020B0604030504040204" pitchFamily="50" charset="-128"/>
              </a:rPr>
              <a:t>○オール関西による企業の成長支援</a:t>
            </a:r>
          </a:p>
          <a:p>
            <a:pPr>
              <a:lnSpc>
                <a:spcPts val="5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・域内企業の成長を支援する機関が行う取組みについて周知・広報</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・企業が大学や高等専門学校と連携して実施する</a:t>
            </a:r>
            <a:r>
              <a:rPr lang="ja-JP" altLang="en-US" sz="1100" u="sng" dirty="0" smtClean="0">
                <a:solidFill>
                  <a:srgbClr val="002060"/>
                </a:solidFill>
                <a:latin typeface="Meiryo UI" panose="020B0604030504040204" pitchFamily="50" charset="-128"/>
                <a:ea typeface="Meiryo UI" panose="020B0604030504040204" pitchFamily="50" charset="-128"/>
              </a:rPr>
              <a:t>セミナーの周知・広報</a:t>
            </a: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a:t>
            </a:r>
            <a:r>
              <a:rPr lang="ja-JP" altLang="en-US" sz="1100" dirty="0">
                <a:solidFill>
                  <a:srgbClr val="002060"/>
                </a:solidFill>
                <a:latin typeface="Meiryo UI" panose="020B0604030504040204" pitchFamily="50" charset="-128"/>
                <a:ea typeface="Meiryo UI" panose="020B0604030504040204" pitchFamily="50" charset="-128"/>
              </a:rPr>
              <a:t>構成</a:t>
            </a:r>
            <a:r>
              <a:rPr lang="ja-JP" altLang="en-US" sz="1100" dirty="0" smtClean="0">
                <a:solidFill>
                  <a:srgbClr val="002060"/>
                </a:solidFill>
                <a:latin typeface="Meiryo UI" panose="020B0604030504040204" pitchFamily="50" charset="-128"/>
                <a:ea typeface="Meiryo UI" panose="020B0604030504040204" pitchFamily="50" charset="-128"/>
              </a:rPr>
              <a:t>府県が設置する海外ビジネスサポートデスクの</a:t>
            </a:r>
            <a:r>
              <a:rPr lang="ja-JP" altLang="en-US" sz="1100" u="sng" dirty="0" smtClean="0">
                <a:solidFill>
                  <a:srgbClr val="002060"/>
                </a:solidFill>
                <a:latin typeface="Meiryo UI" panose="020B0604030504040204" pitchFamily="50" charset="-128"/>
                <a:ea typeface="Meiryo UI" panose="020B0604030504040204" pitchFamily="50" charset="-128"/>
              </a:rPr>
              <a:t>共同利用を実施</a:t>
            </a:r>
            <a:r>
              <a:rPr lang="ja-JP" altLang="en-US" sz="1100" dirty="0" smtClean="0">
                <a:solidFill>
                  <a:srgbClr val="002060"/>
                </a:solidFill>
                <a:latin typeface="Meiryo UI" panose="020B0604030504040204" pitchFamily="50" charset="-128"/>
                <a:ea typeface="Meiryo UI" panose="020B0604030504040204" pitchFamily="50" charset="-128"/>
              </a:rPr>
              <a:t>　など</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0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smtClean="0">
                <a:solidFill>
                  <a:srgbClr val="002060"/>
                </a:solidFill>
                <a:latin typeface="Meiryo UI" panose="020B0604030504040204" pitchFamily="50" charset="-128"/>
                <a:ea typeface="Meiryo UI" panose="020B0604030504040204" pitchFamily="50" charset="-128"/>
              </a:rPr>
              <a:t>○人材の確保</a:t>
            </a:r>
            <a:r>
              <a:rPr lang="ja-JP" altLang="en-US" sz="1200" b="1" dirty="0">
                <a:solidFill>
                  <a:srgbClr val="002060"/>
                </a:solidFill>
                <a:latin typeface="Meiryo UI" panose="020B0604030504040204" pitchFamily="50" charset="-128"/>
                <a:ea typeface="Meiryo UI" panose="020B0604030504040204" pitchFamily="50" charset="-128"/>
              </a:rPr>
              <a:t>・</a:t>
            </a:r>
            <a:r>
              <a:rPr lang="ja-JP" altLang="en-US" sz="1200" b="1" dirty="0" smtClean="0">
                <a:solidFill>
                  <a:srgbClr val="002060"/>
                </a:solidFill>
                <a:latin typeface="Meiryo UI" panose="020B0604030504040204" pitchFamily="50" charset="-128"/>
                <a:ea typeface="Meiryo UI" panose="020B0604030504040204" pitchFamily="50" charset="-128"/>
              </a:rPr>
              <a:t>育成施策の推進</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600" b="1"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・人材に関するテーマについて、構成外府県や支援機関などと構成府県との</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u="sng" dirty="0" smtClean="0">
                <a:solidFill>
                  <a:srgbClr val="002060"/>
                </a:solidFill>
                <a:latin typeface="Meiryo UI" panose="020B0604030504040204" pitchFamily="50" charset="-128"/>
                <a:ea typeface="Meiryo UI" panose="020B0604030504040204" pitchFamily="50" charset="-128"/>
              </a:rPr>
              <a:t>交流型の勉強会を実施</a:t>
            </a:r>
            <a:r>
              <a:rPr lang="ja-JP" altLang="en-US" sz="1100" dirty="0" smtClean="0">
                <a:solidFill>
                  <a:srgbClr val="002060"/>
                </a:solidFill>
                <a:latin typeface="Meiryo UI" panose="020B0604030504040204" pitchFamily="50" charset="-128"/>
                <a:ea typeface="Meiryo UI" panose="020B0604030504040204" pitchFamily="50" charset="-128"/>
              </a:rPr>
              <a:t>。</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・域内の大学や経済団体、企業の取組みで参考となるニュースや好事例を</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収集し、</a:t>
            </a:r>
            <a:r>
              <a:rPr lang="ja-JP" altLang="en-US" sz="1100" u="sng" dirty="0" smtClean="0">
                <a:solidFill>
                  <a:srgbClr val="002060"/>
                </a:solidFill>
                <a:latin typeface="Meiryo UI" panose="020B0604030504040204" pitchFamily="50" charset="-128"/>
                <a:ea typeface="Meiryo UI" panose="020B0604030504040204" pitchFamily="50" charset="-128"/>
              </a:rPr>
              <a:t>ビジネス情報誌「</a:t>
            </a:r>
            <a:r>
              <a:rPr lang="en-US" altLang="ja-JP" sz="1100" u="sng" dirty="0">
                <a:solidFill>
                  <a:srgbClr val="002060"/>
                </a:solidFill>
                <a:latin typeface="Meiryo UI" panose="020B0604030504040204" pitchFamily="50" charset="-128"/>
                <a:ea typeface="Meiryo UI" panose="020B0604030504040204" pitchFamily="50" charset="-128"/>
              </a:rPr>
              <a:t>from NOW ON KANSAI</a:t>
            </a:r>
            <a:r>
              <a:rPr lang="ja-JP" altLang="en-US" sz="1100" u="sng" dirty="0" smtClean="0">
                <a:solidFill>
                  <a:srgbClr val="002060"/>
                </a:solidFill>
                <a:latin typeface="Meiryo UI" panose="020B0604030504040204" pitchFamily="50" charset="-128"/>
                <a:ea typeface="Meiryo UI" panose="020B0604030504040204" pitchFamily="50" charset="-128"/>
              </a:rPr>
              <a:t>」を発行</a:t>
            </a:r>
            <a:r>
              <a:rPr lang="ja-JP" altLang="en-US" sz="1100" dirty="0" smtClean="0">
                <a:solidFill>
                  <a:srgbClr val="002060"/>
                </a:solidFill>
                <a:latin typeface="Meiryo UI" panose="020B0604030504040204" pitchFamily="50" charset="-128"/>
                <a:ea typeface="Meiryo UI" panose="020B0604030504040204" pitchFamily="50" charset="-128"/>
              </a:rPr>
              <a:t>　など</a:t>
            </a:r>
            <a:endParaRPr lang="en-US" altLang="ja-JP" sz="1100" dirty="0" smtClean="0">
              <a:solidFill>
                <a:srgbClr val="002060"/>
              </a:solidFill>
              <a:latin typeface="Meiryo UI" panose="020B0604030504040204" pitchFamily="50" charset="-128"/>
              <a:ea typeface="Meiryo UI" panose="020B0604030504040204" pitchFamily="50" charset="-128"/>
            </a:endParaRPr>
          </a:p>
          <a:p>
            <a:pPr>
              <a:lnSpc>
                <a:spcPts val="1400"/>
              </a:lnSpc>
            </a:pP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400"/>
              </a:lnSpc>
            </a:pPr>
            <a:r>
              <a:rPr lang="ja-JP" altLang="en-US" sz="1200" b="1" dirty="0">
                <a:solidFill>
                  <a:srgbClr val="002060"/>
                </a:solidFill>
                <a:latin typeface="Meiryo UI" panose="020B0604030504040204" pitchFamily="50" charset="-128"/>
                <a:ea typeface="Meiryo UI" panose="020B0604030504040204" pitchFamily="50" charset="-128"/>
              </a:rPr>
              <a:t>○情報発信機能の</a:t>
            </a:r>
            <a:r>
              <a:rPr lang="ja-JP" altLang="en-US" sz="1200" b="1" dirty="0" smtClean="0">
                <a:solidFill>
                  <a:srgbClr val="002060"/>
                </a:solidFill>
                <a:latin typeface="Meiryo UI" panose="020B0604030504040204" pitchFamily="50" charset="-128"/>
                <a:ea typeface="Meiryo UI" panose="020B0604030504040204" pitchFamily="50" charset="-128"/>
              </a:rPr>
              <a:t>強化</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600" b="1" dirty="0">
              <a:solidFill>
                <a:srgbClr val="002060"/>
              </a:solidFill>
              <a:latin typeface="Meiryo UI" panose="020B0604030504040204" pitchFamily="50" charset="-128"/>
              <a:ea typeface="Meiryo UI" panose="020B0604030504040204" pitchFamily="50" charset="-128"/>
            </a:endParaRPr>
          </a:p>
          <a:p>
            <a:pPr lvl="0">
              <a:lnSpc>
                <a:spcPts val="1400"/>
              </a:lnSpc>
            </a:pPr>
            <a:r>
              <a:rPr lang="ja-JP" altLang="en-US" sz="1600" b="1"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・広域産業振興局や構成府県市の施策について、</a:t>
            </a:r>
            <a:r>
              <a:rPr lang="en-US" altLang="ja-JP" sz="1100" dirty="0" smtClean="0">
                <a:solidFill>
                  <a:srgbClr val="002060"/>
                </a:solidFill>
                <a:latin typeface="Meiryo UI" panose="020B0604030504040204" pitchFamily="50" charset="-128"/>
                <a:ea typeface="Meiryo UI" panose="020B0604030504040204" pitchFamily="50" charset="-128"/>
              </a:rPr>
              <a:t>HP</a:t>
            </a:r>
            <a:r>
              <a:rPr lang="ja-JP" altLang="en-US" sz="1100" dirty="0">
                <a:solidFill>
                  <a:srgbClr val="002060"/>
                </a:solidFill>
                <a:latin typeface="Meiryo UI" panose="020B0604030504040204" pitchFamily="50" charset="-128"/>
                <a:ea typeface="Meiryo UI" panose="020B0604030504040204" pitchFamily="50" charset="-128"/>
              </a:rPr>
              <a:t>など</a:t>
            </a:r>
            <a:r>
              <a:rPr lang="ja-JP" altLang="en-US" sz="1100" dirty="0" smtClean="0">
                <a:solidFill>
                  <a:srgbClr val="002060"/>
                </a:solidFill>
                <a:latin typeface="Meiryo UI" panose="020B0604030504040204" pitchFamily="50" charset="-128"/>
                <a:ea typeface="Meiryo UI" panose="020B0604030504040204" pitchFamily="50" charset="-128"/>
              </a:rPr>
              <a:t>を通じて、</a:t>
            </a:r>
            <a:r>
              <a:rPr lang="ja-JP" altLang="en-US" sz="1100" u="sng" dirty="0" smtClean="0">
                <a:solidFill>
                  <a:srgbClr val="002060"/>
                </a:solidFill>
                <a:latin typeface="Meiryo UI" panose="020B0604030504040204" pitchFamily="50" charset="-128"/>
                <a:ea typeface="Meiryo UI" panose="020B0604030504040204" pitchFamily="50" charset="-128"/>
              </a:rPr>
              <a:t>域内</a:t>
            </a:r>
            <a:endParaRPr lang="en-US" altLang="ja-JP" sz="1100" u="sng" dirty="0" smtClean="0">
              <a:solidFill>
                <a:srgbClr val="002060"/>
              </a:solidFill>
              <a:latin typeface="Meiryo UI" panose="020B0604030504040204" pitchFamily="50" charset="-128"/>
              <a:ea typeface="Meiryo UI" panose="020B0604030504040204" pitchFamily="50" charset="-128"/>
            </a:endParaRPr>
          </a:p>
          <a:p>
            <a:pPr lvl="0">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u="sng" dirty="0" smtClean="0">
                <a:solidFill>
                  <a:srgbClr val="002060"/>
                </a:solidFill>
                <a:latin typeface="Meiryo UI" panose="020B0604030504040204" pitchFamily="50" charset="-128"/>
                <a:ea typeface="Meiryo UI" panose="020B0604030504040204" pitchFamily="50" charset="-128"/>
              </a:rPr>
              <a:t>外に向け情報提供</a:t>
            </a:r>
            <a:r>
              <a:rPr lang="ja-JP" altLang="en-US" sz="1100" dirty="0" smtClean="0">
                <a:solidFill>
                  <a:srgbClr val="002060"/>
                </a:solidFill>
                <a:latin typeface="Meiryo UI" panose="020B0604030504040204" pitchFamily="50" charset="-128"/>
                <a:ea typeface="Meiryo UI" panose="020B0604030504040204" pitchFamily="50" charset="-128"/>
              </a:rPr>
              <a:t>　など</a:t>
            </a:r>
            <a:endParaRPr lang="en-US" altLang="ja-JP" sz="1100" dirty="0" smtClean="0">
              <a:solidFill>
                <a:srgbClr val="002060"/>
              </a:solidFill>
              <a:latin typeface="Meiryo UI" panose="020B0604030504040204" pitchFamily="50" charset="-128"/>
              <a:ea typeface="Meiryo UI" panose="020B0604030504040204" pitchFamily="50" charset="-128"/>
            </a:endParaRPr>
          </a:p>
          <a:p>
            <a:pPr lvl="0">
              <a:lnSpc>
                <a:spcPts val="1400"/>
              </a:lnSpc>
            </a:pPr>
            <a:endParaRPr lang="en-US" altLang="ja-JP" sz="1200" dirty="0" smtClean="0">
              <a:solidFill>
                <a:srgbClr val="002060"/>
              </a:solidFill>
              <a:latin typeface="Meiryo UI" panose="020B0604030504040204" pitchFamily="50" charset="-128"/>
              <a:ea typeface="Meiryo UI" panose="020B0604030504040204" pitchFamily="50" charset="-128"/>
            </a:endParaRPr>
          </a:p>
          <a:p>
            <a:pPr lvl="0">
              <a:lnSpc>
                <a:spcPts val="1400"/>
              </a:lnSpc>
            </a:pPr>
            <a:r>
              <a:rPr lang="ja-JP" altLang="en-US" sz="1200" b="1" dirty="0" smtClean="0">
                <a:solidFill>
                  <a:srgbClr val="002060"/>
                </a:solidFill>
                <a:latin typeface="Meiryo UI" panose="020B0604030504040204" pitchFamily="50" charset="-128"/>
                <a:ea typeface="Meiryo UI" panose="020B0604030504040204" pitchFamily="50" charset="-128"/>
              </a:rPr>
              <a:t>○広域産業振興の取組にかかる評価・検証</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lvl="0">
              <a:lnSpc>
                <a:spcPts val="500"/>
              </a:lnSpc>
            </a:pPr>
            <a:endParaRPr lang="en-US" altLang="ja-JP" sz="1400" b="1" dirty="0">
              <a:solidFill>
                <a:srgbClr val="002060"/>
              </a:solidFill>
              <a:latin typeface="Meiryo UI" panose="020B0604030504040204" pitchFamily="50" charset="-128"/>
              <a:ea typeface="Meiryo UI" panose="020B0604030504040204" pitchFamily="50" charset="-128"/>
            </a:endParaRPr>
          </a:p>
          <a:p>
            <a:pPr lvl="0">
              <a:lnSpc>
                <a:spcPts val="1400"/>
              </a:lnSpc>
            </a:pPr>
            <a:r>
              <a:rPr lang="ja-JP" altLang="en-US" sz="1600" b="1"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・「関西広域産業ビジョン」の推進に係る意見交換などを行うため、</a:t>
            </a:r>
            <a:r>
              <a:rPr lang="ja-JP" altLang="en-US" sz="1100" u="sng" dirty="0" smtClean="0">
                <a:solidFill>
                  <a:srgbClr val="002060"/>
                </a:solidFill>
                <a:latin typeface="Meiryo UI" panose="020B0604030504040204" pitchFamily="50" charset="-128"/>
                <a:ea typeface="Meiryo UI" panose="020B0604030504040204" pitchFamily="50" charset="-128"/>
              </a:rPr>
              <a:t>「関西</a:t>
            </a:r>
            <a:endParaRPr lang="en-US" altLang="ja-JP" sz="1100" u="sng" dirty="0" smtClean="0">
              <a:solidFill>
                <a:srgbClr val="002060"/>
              </a:solidFill>
              <a:latin typeface="Meiryo UI" panose="020B0604030504040204" pitchFamily="50" charset="-128"/>
              <a:ea typeface="Meiryo UI" panose="020B0604030504040204" pitchFamily="50" charset="-128"/>
            </a:endParaRPr>
          </a:p>
          <a:p>
            <a:pPr lvl="0">
              <a:lnSpc>
                <a:spcPts val="1400"/>
              </a:lnSpc>
            </a:pPr>
            <a:r>
              <a:rPr lang="ja-JP" altLang="en-US" sz="1100" dirty="0">
                <a:solidFill>
                  <a:srgbClr val="002060"/>
                </a:solidFill>
                <a:latin typeface="Meiryo UI" panose="020B0604030504040204" pitchFamily="50" charset="-128"/>
                <a:ea typeface="Meiryo UI" panose="020B0604030504040204" pitchFamily="50" charset="-128"/>
              </a:rPr>
              <a:t>　</a:t>
            </a:r>
            <a:r>
              <a:rPr lang="ja-JP" altLang="en-US" sz="1100" dirty="0" smtClean="0">
                <a:solidFill>
                  <a:srgbClr val="002060"/>
                </a:solidFill>
                <a:latin typeface="Meiryo UI" panose="020B0604030504040204" pitchFamily="50" charset="-128"/>
                <a:ea typeface="Meiryo UI" panose="020B0604030504040204" pitchFamily="50" charset="-128"/>
              </a:rPr>
              <a:t>　</a:t>
            </a:r>
            <a:r>
              <a:rPr lang="ja-JP" altLang="en-US" sz="1100" u="sng" dirty="0" smtClean="0">
                <a:solidFill>
                  <a:srgbClr val="002060"/>
                </a:solidFill>
                <a:latin typeface="Meiryo UI" panose="020B0604030504040204" pitchFamily="50" charset="-128"/>
                <a:ea typeface="Meiryo UI" panose="020B0604030504040204" pitchFamily="50" charset="-128"/>
              </a:rPr>
              <a:t>広域産業ビジョン」推進会議を運営</a:t>
            </a:r>
            <a:r>
              <a:rPr lang="ja-JP" altLang="en-US" sz="1100" dirty="0" smtClean="0">
                <a:solidFill>
                  <a:srgbClr val="002060"/>
                </a:solidFill>
                <a:latin typeface="Meiryo UI" panose="020B0604030504040204" pitchFamily="50" charset="-128"/>
                <a:ea typeface="Meiryo UI" panose="020B0604030504040204" pitchFamily="50" charset="-128"/>
              </a:rPr>
              <a:t>　など</a:t>
            </a:r>
          </a:p>
          <a:p>
            <a:pPr>
              <a:lnSpc>
                <a:spcPts val="1400"/>
              </a:lnSpc>
            </a:pPr>
            <a:endParaRPr lang="ja-JP" altLang="en-US" sz="1200" dirty="0" smtClean="0">
              <a:solidFill>
                <a:srgbClr val="002060"/>
              </a:solidFill>
              <a:latin typeface="Meiryo UI" panose="020B0604030504040204" pitchFamily="50" charset="-128"/>
              <a:ea typeface="Meiryo UI" panose="020B0604030504040204" pitchFamily="50" charset="-128"/>
            </a:endParaRPr>
          </a:p>
          <a:p>
            <a:pPr>
              <a:lnSpc>
                <a:spcPts val="1400"/>
              </a:lnSpc>
            </a:pPr>
            <a:endParaRPr lang="ja-JP" altLang="en-US" sz="1200" dirty="0">
              <a:solidFill>
                <a:srgbClr val="002060"/>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66688" y="78116"/>
            <a:ext cx="5847009" cy="369332"/>
          </a:xfrm>
          <a:prstGeom prst="rect">
            <a:avLst/>
          </a:prstGeom>
          <a:noFill/>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■関西広域連合　広域産業</a:t>
            </a:r>
            <a:r>
              <a:rPr kumimoji="1" lang="ja-JP" altLang="en-US" b="1" smtClean="0">
                <a:latin typeface="Meiryo UI" panose="020B0604030504040204" pitchFamily="50" charset="-128"/>
                <a:ea typeface="Meiryo UI" panose="020B0604030504040204" pitchFamily="50" charset="-128"/>
              </a:rPr>
              <a:t>振興局の構成と主な取組み</a:t>
            </a:r>
            <a:endParaRPr kumimoji="1"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830538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p:cNvSpPr txBox="1">
            <a:spLocks/>
          </p:cNvSpPr>
          <p:nvPr/>
        </p:nvSpPr>
        <p:spPr>
          <a:xfrm>
            <a:off x="300640" y="363724"/>
            <a:ext cx="8085850" cy="810236"/>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関西経済連合会</a:t>
            </a: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地方分権・広域行政・道州制に関する意見　　～地域の自立と繁栄の多極化に向けて～</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から要約して掲載</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607013" y="4498242"/>
            <a:ext cx="1980000" cy="296961"/>
          </a:xfrm>
          <a:prstGeom prst="roundRect">
            <a:avLst>
              <a:gd name="adj" fmla="val 414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② 関西の取り組み</a:t>
            </a: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nvGrpSpPr>
          <p:cNvPr id="10" name="グループ化 9"/>
          <p:cNvGrpSpPr/>
          <p:nvPr/>
        </p:nvGrpSpPr>
        <p:grpSpPr>
          <a:xfrm>
            <a:off x="696683" y="4772948"/>
            <a:ext cx="7920000" cy="2027852"/>
            <a:chOff x="4451150" y="4554328"/>
            <a:chExt cx="7920000" cy="2027852"/>
          </a:xfrm>
        </p:grpSpPr>
        <p:grpSp>
          <p:nvGrpSpPr>
            <p:cNvPr id="40" name="グループ化 39"/>
            <p:cNvGrpSpPr/>
            <p:nvPr/>
          </p:nvGrpSpPr>
          <p:grpSpPr>
            <a:xfrm>
              <a:off x="4451150" y="4554328"/>
              <a:ext cx="7920000" cy="2027852"/>
              <a:chOff x="4815951" y="2912999"/>
              <a:chExt cx="7920000" cy="2027852"/>
            </a:xfrm>
          </p:grpSpPr>
          <p:sp>
            <p:nvSpPr>
              <p:cNvPr id="41" name="角丸四角形 40"/>
              <p:cNvSpPr/>
              <p:nvPr/>
            </p:nvSpPr>
            <p:spPr>
              <a:xfrm>
                <a:off x="4815951" y="3032851"/>
                <a:ext cx="7920000" cy="1908000"/>
              </a:xfrm>
              <a:prstGeom prst="roundRect">
                <a:avLst>
                  <a:gd name="adj" fmla="val 9469"/>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42" name="角丸四角形 41"/>
              <p:cNvSpPr/>
              <p:nvPr/>
            </p:nvSpPr>
            <p:spPr>
              <a:xfrm>
                <a:off x="4815951" y="2912999"/>
                <a:ext cx="3060000" cy="252000"/>
              </a:xfrm>
              <a:prstGeom prst="roundRect">
                <a:avLst>
                  <a:gd name="adj" fmla="val 20743"/>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＜関西広域連合の発展強化のための提案＞</a:t>
                </a:r>
              </a:p>
            </p:txBody>
          </p:sp>
        </p:grpSp>
        <p:sp>
          <p:nvSpPr>
            <p:cNvPr id="43" name="角丸四角形 42"/>
            <p:cNvSpPr/>
            <p:nvPr/>
          </p:nvSpPr>
          <p:spPr>
            <a:xfrm>
              <a:off x="4576252" y="4614186"/>
              <a:ext cx="7671544" cy="1908000"/>
            </a:xfrm>
            <a:prstGeom prst="roundRect">
              <a:avLst>
                <a:gd name="adj" fmla="val 9469"/>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産業振興</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関西広域連合が全体のビジョンを作成し、それに基づいて、府県の公設試・支援機関の一体的運営（関西版フラウンホー</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ファー）を通じ、国の機関、民間企業や団体、大学等と連携してイノベーション創出を促す</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観光振興</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関西観光本部を中心に広域連携・官民連携を進めることで人材育成など独自の取組を行い、インバウンド受入の先進地域</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となる。そのための独自財源も確保（例：出国税の一部地方譲与税化、関西広域連合への課税権の付与、等）</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スポーツ振興</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経済界や大学・スポーツ関係者と共に、オール関西でスポーツ振興を推進する体制を構築</a:t>
              </a:r>
            </a:p>
          </p:txBody>
        </p:sp>
      </p:grpSp>
      <p:grpSp>
        <p:nvGrpSpPr>
          <p:cNvPr id="2" name="グループ化 1"/>
          <p:cNvGrpSpPr/>
          <p:nvPr/>
        </p:nvGrpSpPr>
        <p:grpSpPr>
          <a:xfrm>
            <a:off x="664325" y="948015"/>
            <a:ext cx="7920000" cy="1629579"/>
            <a:chOff x="4314507" y="1315462"/>
            <a:chExt cx="7920000" cy="1629579"/>
          </a:xfrm>
        </p:grpSpPr>
        <p:grpSp>
          <p:nvGrpSpPr>
            <p:cNvPr id="44" name="グループ化 43"/>
            <p:cNvGrpSpPr/>
            <p:nvPr/>
          </p:nvGrpSpPr>
          <p:grpSpPr>
            <a:xfrm>
              <a:off x="4314507" y="1315462"/>
              <a:ext cx="7920000" cy="1629579"/>
              <a:chOff x="4814244" y="2812528"/>
              <a:chExt cx="7920000" cy="1629579"/>
            </a:xfrm>
            <a:solidFill>
              <a:srgbClr val="FF0000"/>
            </a:solidFill>
          </p:grpSpPr>
          <p:sp>
            <p:nvSpPr>
              <p:cNvPr id="45" name="角丸四角形 44"/>
              <p:cNvSpPr/>
              <p:nvPr/>
            </p:nvSpPr>
            <p:spPr>
              <a:xfrm>
                <a:off x="4814244" y="2966107"/>
                <a:ext cx="7920000" cy="1476000"/>
              </a:xfrm>
              <a:prstGeom prst="roundRect">
                <a:avLst>
                  <a:gd name="adj" fmla="val 9469"/>
                </a:avLst>
              </a:prstGeom>
              <a:solidFill>
                <a:schemeClr val="accent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46" name="角丸四角形 45"/>
              <p:cNvSpPr/>
              <p:nvPr/>
            </p:nvSpPr>
            <p:spPr>
              <a:xfrm>
                <a:off x="4832954" y="2812528"/>
                <a:ext cx="900000" cy="252000"/>
              </a:xfrm>
              <a:prstGeom prst="roundRect">
                <a:avLst>
                  <a:gd name="adj" fmla="val 20743"/>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現状認識</a:t>
                </a:r>
              </a:p>
            </p:txBody>
          </p:sp>
        </p:grpSp>
        <p:sp>
          <p:nvSpPr>
            <p:cNvPr id="47" name="角丸四角形 46"/>
            <p:cNvSpPr/>
            <p:nvPr/>
          </p:nvSpPr>
          <p:spPr>
            <a:xfrm>
              <a:off x="4403633" y="1620472"/>
              <a:ext cx="7497034" cy="1296000"/>
            </a:xfrm>
            <a:prstGeom prst="roundRect">
              <a:avLst>
                <a:gd name="adj" fmla="val 9469"/>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・中央集権の施策、東京一極集中により成長余地に限界</a:t>
              </a: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・地方創生政策が画一的に行われており、地方の強みや個性を活かす方向性でない</a:t>
              </a: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・大括りでの権限移譲や税財源の地方への移管が進んでおらず、各地域が主体的に独自の政策を実現できていない</a:t>
              </a: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・省庁縦割り・行政区域に基づいた施策により、地域の実情に応じた柔軟な制度設計、きめ細かい対応ができない</a:t>
              </a: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・連携不足、府県間の競争、制度の違い等により、地域の資源がうまく活用されていない</a:t>
              </a:r>
            </a:p>
          </p:txBody>
        </p:sp>
      </p:grpSp>
      <p:grpSp>
        <p:nvGrpSpPr>
          <p:cNvPr id="6" name="グループ化 5"/>
          <p:cNvGrpSpPr/>
          <p:nvPr/>
        </p:nvGrpSpPr>
        <p:grpSpPr>
          <a:xfrm>
            <a:off x="607013" y="2726527"/>
            <a:ext cx="7977312" cy="1606210"/>
            <a:chOff x="511477" y="3078075"/>
            <a:chExt cx="7977312" cy="1606210"/>
          </a:xfrm>
        </p:grpSpPr>
        <p:sp>
          <p:nvSpPr>
            <p:cNvPr id="36" name="角丸四角形 35"/>
            <p:cNvSpPr/>
            <p:nvPr/>
          </p:nvSpPr>
          <p:spPr>
            <a:xfrm>
              <a:off x="511477" y="3078075"/>
              <a:ext cx="1484324" cy="296961"/>
            </a:xfrm>
            <a:prstGeom prst="roundRect">
              <a:avLst>
                <a:gd name="adj" fmla="val 4148"/>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① 国への提案</a:t>
              </a: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nvGrpSpPr>
            <p:cNvPr id="5" name="グループ化 4"/>
            <p:cNvGrpSpPr/>
            <p:nvPr/>
          </p:nvGrpSpPr>
          <p:grpSpPr>
            <a:xfrm>
              <a:off x="568789" y="3341957"/>
              <a:ext cx="7920000" cy="1342328"/>
              <a:chOff x="4353763" y="3379839"/>
              <a:chExt cx="7920000" cy="1342328"/>
            </a:xfrm>
          </p:grpSpPr>
          <p:grpSp>
            <p:nvGrpSpPr>
              <p:cNvPr id="7" name="グループ化 6"/>
              <p:cNvGrpSpPr/>
              <p:nvPr/>
            </p:nvGrpSpPr>
            <p:grpSpPr>
              <a:xfrm>
                <a:off x="4353763" y="3379839"/>
                <a:ext cx="7920000" cy="1342328"/>
                <a:chOff x="4778120" y="2960337"/>
                <a:chExt cx="7920000" cy="1342328"/>
              </a:xfrm>
            </p:grpSpPr>
            <p:sp>
              <p:nvSpPr>
                <p:cNvPr id="31" name="角丸四角形 30"/>
                <p:cNvSpPr/>
                <p:nvPr/>
              </p:nvSpPr>
              <p:spPr>
                <a:xfrm>
                  <a:off x="4778120" y="3042665"/>
                  <a:ext cx="7920000" cy="1260000"/>
                </a:xfrm>
                <a:prstGeom prst="roundRect">
                  <a:avLst>
                    <a:gd name="adj" fmla="val 9469"/>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marL="0" marR="0" lvl="0" indent="0" algn="l" defTabSz="457200" rtl="0" eaLnBrk="1" fontAlgn="auto" latinLnBrk="0" hangingPunct="1">
                    <a:lnSpc>
                      <a:spcPts val="1500"/>
                    </a:lnSpc>
                    <a:spcBef>
                      <a:spcPts val="0"/>
                    </a:spcBef>
                    <a:spcAft>
                      <a:spcPts val="0"/>
                    </a:spcAft>
                    <a:buClrTx/>
                    <a:buSzTx/>
                    <a:buFontTx/>
                    <a:buNone/>
                    <a:tabLst/>
                    <a:defRPr/>
                  </a:pPr>
                  <a:endParaRPr kumimoji="1" lang="ja-JP" altLang="en-US" sz="1000" b="0" i="0" u="none" strike="noStrike" kern="1200" cap="none" spc="-4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5" name="角丸四角形 34"/>
                <p:cNvSpPr/>
                <p:nvPr/>
              </p:nvSpPr>
              <p:spPr>
                <a:xfrm>
                  <a:off x="4801132" y="2960337"/>
                  <a:ext cx="2808000" cy="252000"/>
                </a:xfrm>
                <a:prstGeom prst="roundRect">
                  <a:avLst>
                    <a:gd name="adj" fmla="val 20743"/>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＜地方分権に向けて、求める制度改革＞</a:t>
                  </a:r>
                </a:p>
              </p:txBody>
            </p:sp>
          </p:grpSp>
          <p:sp>
            <p:nvSpPr>
              <p:cNvPr id="48" name="角丸四角形 47"/>
              <p:cNvSpPr/>
              <p:nvPr/>
            </p:nvSpPr>
            <p:spPr>
              <a:xfrm>
                <a:off x="4442889" y="3712564"/>
                <a:ext cx="7829123" cy="972000"/>
              </a:xfrm>
              <a:prstGeom prst="roundRect">
                <a:avLst>
                  <a:gd name="adj" fmla="val 9469"/>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b" anchorCtr="0"/>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・道州制を念頭に、人口減少・少子高齢化時代にふさわしい統治機構を考える場の設置</a:t>
                </a: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・地方分権の視点による地方創生政策の見直し</a:t>
                </a: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・地方に安定した地方税収、国の関与が少ない財源を確保</a:t>
                </a: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4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地方法人二税に関し、企業活動の実態に対応するよう分割基準を見直すなどの対応を検討</a:t>
                </a:r>
              </a:p>
            </p:txBody>
          </p:sp>
        </p:grpSp>
      </p:grpSp>
      <p:grpSp>
        <p:nvGrpSpPr>
          <p:cNvPr id="23" name="グループ化 22"/>
          <p:cNvGrpSpPr/>
          <p:nvPr/>
        </p:nvGrpSpPr>
        <p:grpSpPr>
          <a:xfrm>
            <a:off x="-3515" y="-13192"/>
            <a:ext cx="9144000" cy="404664"/>
            <a:chOff x="-3515" y="-13192"/>
            <a:chExt cx="9144000" cy="404664"/>
          </a:xfrm>
        </p:grpSpPr>
        <p:sp>
          <p:nvSpPr>
            <p:cNvPr id="24" name="正方形/長方形 23"/>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kern="0" dirty="0" smtClean="0">
                  <a:solidFill>
                    <a:srgbClr val="000000"/>
                  </a:solidFill>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lang="ja-JP" altLang="en-US" kern="0" dirty="0" smtClean="0">
                  <a:solidFill>
                    <a:srgbClr val="000000"/>
                  </a:solidFill>
                  <a:latin typeface="Meiryo UI"/>
                  <a:ea typeface="Meiryo UI" pitchFamily="50" charset="-128"/>
                  <a:cs typeface="Meiryo UI" pitchFamily="50" charset="-128"/>
                </a:rPr>
                <a:t>８</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関西</a:t>
              </a:r>
              <a:r>
                <a:rPr kumimoji="0" lang="ja-JP" altLang="en-US"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広域連合に対する評価</a:t>
              </a:r>
            </a:p>
          </p:txBody>
        </p:sp>
        <p:sp>
          <p:nvSpPr>
            <p:cNvPr id="25" name="正方形/長方形 24"/>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1055184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テキスト ボックス 61"/>
          <p:cNvSpPr txBox="1"/>
          <p:nvPr/>
        </p:nvSpPr>
        <p:spPr>
          <a:xfrm>
            <a:off x="557698" y="545707"/>
            <a:ext cx="8068189" cy="6186050"/>
          </a:xfrm>
          <a:prstGeom prst="rect">
            <a:avLst/>
          </a:prstGeom>
          <a:noFill/>
          <a:ln>
            <a:solidFill>
              <a:schemeClr val="accent1"/>
            </a:solidFill>
            <a:prstDash val="sysDot"/>
          </a:ln>
        </p:spPr>
        <p:txBody>
          <a:bodyPr wrap="square" lIns="34162" tIns="68324" rIns="68324" bIns="0" rtlCol="0" anchor="t" anchorCtr="0">
            <a:spAutoFit/>
          </a:bodyPr>
          <a:lstStyle/>
          <a:p>
            <a:pPr marL="124292" indent="-124292" defTabSz="433892">
              <a:lnSpc>
                <a:spcPts val="1709"/>
              </a:lnSpc>
              <a:spcBef>
                <a:spcPts val="570"/>
              </a:spcBef>
            </a:pPr>
            <a:r>
              <a:rPr lang="en-US" altLang="ja-JP" sz="1519" dirty="0">
                <a:solidFill>
                  <a:prstClr val="black"/>
                </a:solidFill>
                <a:latin typeface="Meiryo UI"/>
                <a:ea typeface="Meiryo UI"/>
              </a:rPr>
              <a:t>【</a:t>
            </a:r>
            <a:r>
              <a:rPr lang="ja-JP" altLang="en-US" sz="1519" dirty="0">
                <a:solidFill>
                  <a:prstClr val="black"/>
                </a:solidFill>
                <a:latin typeface="Meiryo UI"/>
                <a:ea typeface="Meiryo UI"/>
              </a:rPr>
              <a:t>事業・機能</a:t>
            </a:r>
            <a:r>
              <a:rPr lang="en-US" altLang="ja-JP" sz="1519" dirty="0">
                <a:solidFill>
                  <a:prstClr val="black"/>
                </a:solidFill>
                <a:latin typeface="Meiryo UI"/>
                <a:ea typeface="Meiryo UI"/>
              </a:rPr>
              <a:t>】</a:t>
            </a:r>
          </a:p>
          <a:p>
            <a:pPr marL="124292" indent="-124292" defTabSz="433892">
              <a:lnSpc>
                <a:spcPts val="1709"/>
              </a:lnSpc>
              <a:spcBef>
                <a:spcPts val="570"/>
              </a:spcBef>
            </a:pPr>
            <a:r>
              <a:rPr lang="ja-JP" altLang="en-US" sz="1519" dirty="0">
                <a:solidFill>
                  <a:prstClr val="black"/>
                </a:solidFill>
                <a:latin typeface="Meiryo UI"/>
                <a:ea typeface="Meiryo UI"/>
              </a:rPr>
              <a:t>〇</a:t>
            </a:r>
            <a:r>
              <a:rPr lang="ja-JP" altLang="en-US" sz="1519" u="sng" dirty="0">
                <a:solidFill>
                  <a:prstClr val="black"/>
                </a:solidFill>
                <a:latin typeface="Meiryo UI"/>
                <a:ea typeface="Meiryo UI"/>
              </a:rPr>
              <a:t>関西をけん引する施策・イベントを関西広域連合が主体となる事業として実施</a:t>
            </a:r>
            <a:r>
              <a:rPr lang="ja-JP" altLang="en-US" sz="1519" dirty="0">
                <a:solidFill>
                  <a:prstClr val="black"/>
                </a:solidFill>
                <a:latin typeface="Meiryo UI"/>
                <a:ea typeface="Meiryo UI"/>
              </a:rPr>
              <a:t>する。</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en-US" altLang="ja-JP" sz="1519" dirty="0">
                <a:solidFill>
                  <a:prstClr val="black"/>
                </a:solidFill>
                <a:latin typeface="Meiryo UI"/>
                <a:ea typeface="Meiryo UI"/>
              </a:rPr>
              <a:t> </a:t>
            </a:r>
            <a:r>
              <a:rPr lang="ja-JP" altLang="en-US" sz="1519" dirty="0">
                <a:solidFill>
                  <a:prstClr val="black"/>
                </a:solidFill>
                <a:latin typeface="Meiryo UI"/>
                <a:ea typeface="Meiryo UI"/>
              </a:rPr>
              <a:t>　・</a:t>
            </a:r>
            <a:r>
              <a:rPr lang="ja-JP" altLang="en-US" sz="1519" u="sng" dirty="0">
                <a:solidFill>
                  <a:prstClr val="black"/>
                </a:solidFill>
                <a:latin typeface="Meiryo UI"/>
                <a:ea typeface="Meiryo UI"/>
              </a:rPr>
              <a:t>関西万博　・</a:t>
            </a:r>
            <a:r>
              <a:rPr lang="en-US" altLang="ja-JP" sz="1519" u="sng" dirty="0">
                <a:solidFill>
                  <a:prstClr val="black"/>
                </a:solidFill>
                <a:latin typeface="Meiryo UI"/>
                <a:ea typeface="Meiryo UI"/>
              </a:rPr>
              <a:t>IR</a:t>
            </a:r>
            <a:r>
              <a:rPr lang="ja-JP" altLang="en-US" sz="1519" u="sng" dirty="0">
                <a:solidFill>
                  <a:prstClr val="black"/>
                </a:solidFill>
                <a:latin typeface="Meiryo UI"/>
                <a:ea typeface="Meiryo UI"/>
              </a:rPr>
              <a:t>（統合型リゾート）</a:t>
            </a:r>
            <a:r>
              <a:rPr lang="ja-JP" altLang="en-US" sz="1519" dirty="0">
                <a:solidFill>
                  <a:prstClr val="black"/>
                </a:solidFill>
                <a:latin typeface="Meiryo UI"/>
                <a:ea typeface="Meiryo UI"/>
              </a:rPr>
              <a:t>　・</a:t>
            </a:r>
            <a:r>
              <a:rPr lang="ja-JP" altLang="en-US" sz="1519" u="sng" dirty="0">
                <a:solidFill>
                  <a:prstClr val="black"/>
                </a:solidFill>
                <a:latin typeface="Meiryo UI"/>
                <a:ea typeface="Meiryo UI"/>
              </a:rPr>
              <a:t>国際金融都市</a:t>
            </a:r>
            <a:r>
              <a:rPr lang="ja-JP" altLang="en-US" sz="1519" dirty="0">
                <a:solidFill>
                  <a:prstClr val="black"/>
                </a:solidFill>
                <a:latin typeface="Meiryo UI"/>
                <a:ea typeface="Meiryo UI"/>
              </a:rPr>
              <a:t>　・</a:t>
            </a:r>
            <a:r>
              <a:rPr lang="ja-JP" altLang="en-US" sz="1519" u="sng" dirty="0">
                <a:solidFill>
                  <a:prstClr val="black"/>
                </a:solidFill>
                <a:latin typeface="Meiryo UI"/>
                <a:ea typeface="Meiryo UI"/>
              </a:rPr>
              <a:t>南海トラフ地震対策</a:t>
            </a:r>
            <a:endParaRPr lang="en-US" altLang="ja-JP" sz="1519" u="sng" dirty="0">
              <a:solidFill>
                <a:prstClr val="black"/>
              </a:solidFill>
              <a:latin typeface="Meiryo UI"/>
              <a:ea typeface="Meiryo UI"/>
            </a:endParaRPr>
          </a:p>
          <a:p>
            <a:pPr marL="124292" indent="-124292" defTabSz="433892">
              <a:lnSpc>
                <a:spcPts val="1709"/>
              </a:lnSpc>
              <a:spcBef>
                <a:spcPts val="570"/>
              </a:spcBef>
            </a:pPr>
            <a:r>
              <a:rPr lang="ja-JP" altLang="en-US" sz="1519" dirty="0">
                <a:solidFill>
                  <a:prstClr val="black"/>
                </a:solidFill>
                <a:latin typeface="Meiryo UI"/>
                <a:ea typeface="Meiryo UI"/>
              </a:rPr>
              <a:t>〇社会経済の持続可能性回復戦略として、</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ja-JP" altLang="en-US" sz="1519" dirty="0">
                <a:solidFill>
                  <a:prstClr val="black"/>
                </a:solidFill>
                <a:latin typeface="Meiryo UI"/>
                <a:ea typeface="Meiryo UI"/>
              </a:rPr>
              <a:t>　 ・</a:t>
            </a:r>
            <a:r>
              <a:rPr lang="ja-JP" altLang="en-US" sz="1519" u="sng" dirty="0">
                <a:solidFill>
                  <a:prstClr val="black"/>
                </a:solidFill>
                <a:latin typeface="Meiryo UI"/>
                <a:ea typeface="Meiryo UI"/>
              </a:rPr>
              <a:t>雇用重視の広域経済産業政策</a:t>
            </a:r>
            <a:r>
              <a:rPr lang="ja-JP" altLang="en-US" sz="1519" dirty="0">
                <a:solidFill>
                  <a:prstClr val="black"/>
                </a:solidFill>
                <a:latin typeface="Meiryo UI"/>
                <a:ea typeface="Meiryo UI"/>
              </a:rPr>
              <a:t>を展開するべき。</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ja-JP" altLang="en-US" sz="1519" dirty="0">
                <a:solidFill>
                  <a:prstClr val="black"/>
                </a:solidFill>
                <a:latin typeface="Meiryo UI"/>
                <a:ea typeface="Meiryo UI"/>
              </a:rPr>
              <a:t>　 ・</a:t>
            </a:r>
            <a:r>
              <a:rPr lang="ja-JP" altLang="en-US" sz="1519" u="sng" dirty="0">
                <a:solidFill>
                  <a:prstClr val="black"/>
                </a:solidFill>
                <a:latin typeface="Meiryo UI"/>
                <a:ea typeface="Meiryo UI"/>
              </a:rPr>
              <a:t>柔軟な広域官民連携プラットフォーム</a:t>
            </a:r>
            <a:r>
              <a:rPr lang="ja-JP" altLang="en-US" sz="1519" dirty="0">
                <a:solidFill>
                  <a:prstClr val="black"/>
                </a:solidFill>
                <a:latin typeface="Meiryo UI"/>
                <a:ea typeface="Meiryo UI"/>
              </a:rPr>
              <a:t>を形成すべき。</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en-US" altLang="ja-JP" sz="1519" dirty="0">
                <a:solidFill>
                  <a:prstClr val="black"/>
                </a:solidFill>
                <a:latin typeface="Meiryo UI"/>
                <a:ea typeface="Meiryo UI"/>
              </a:rPr>
              <a:t>   </a:t>
            </a:r>
            <a:r>
              <a:rPr lang="ja-JP" altLang="en-US" sz="1519" dirty="0">
                <a:solidFill>
                  <a:prstClr val="black"/>
                </a:solidFill>
                <a:latin typeface="Meiryo UI"/>
                <a:ea typeface="Meiryo UI"/>
              </a:rPr>
              <a:t>・広域事務に</a:t>
            </a:r>
            <a:r>
              <a:rPr lang="ja-JP" altLang="en-US" sz="1519" u="sng" dirty="0">
                <a:solidFill>
                  <a:prstClr val="black"/>
                </a:solidFill>
                <a:latin typeface="Meiryo UI"/>
                <a:ea typeface="Meiryo UI"/>
              </a:rPr>
              <a:t>広域</a:t>
            </a:r>
            <a:r>
              <a:rPr lang="en-US" altLang="ja-JP" sz="1519" u="sng" dirty="0">
                <a:solidFill>
                  <a:prstClr val="black"/>
                </a:solidFill>
                <a:latin typeface="Meiryo UI"/>
                <a:ea typeface="Meiryo UI"/>
              </a:rPr>
              <a:t>DX</a:t>
            </a:r>
            <a:r>
              <a:rPr lang="ja-JP" altLang="en-US" sz="1519" u="sng" dirty="0">
                <a:solidFill>
                  <a:prstClr val="black"/>
                </a:solidFill>
                <a:latin typeface="Meiryo UI"/>
                <a:ea typeface="Meiryo UI"/>
              </a:rPr>
              <a:t>分野</a:t>
            </a:r>
            <a:r>
              <a:rPr lang="ja-JP" altLang="en-US" sz="1519" dirty="0">
                <a:solidFill>
                  <a:prstClr val="black"/>
                </a:solidFill>
                <a:latin typeface="Meiryo UI"/>
                <a:ea typeface="Meiryo UI"/>
              </a:rPr>
              <a:t>を追加すべき。              </a:t>
            </a:r>
            <a:endParaRPr lang="en-US" altLang="ja-JP" sz="1519" dirty="0">
              <a:solidFill>
                <a:prstClr val="black"/>
              </a:solidFill>
              <a:latin typeface="Meiryo UI"/>
              <a:ea typeface="Meiryo UI"/>
            </a:endParaRPr>
          </a:p>
          <a:p>
            <a:pPr marL="124292" indent="-124292" defTabSz="433892">
              <a:lnSpc>
                <a:spcPts val="1709"/>
              </a:lnSpc>
              <a:spcBef>
                <a:spcPts val="570"/>
              </a:spcBef>
            </a:pPr>
            <a:r>
              <a:rPr lang="ja-JP" altLang="en-US" sz="1519" dirty="0">
                <a:solidFill>
                  <a:prstClr val="black"/>
                </a:solidFill>
                <a:latin typeface="Meiryo UI"/>
                <a:ea typeface="Meiryo UI"/>
              </a:rPr>
              <a:t>〇広域行政の深化のため、例えば、</a:t>
            </a:r>
            <a:r>
              <a:rPr lang="ja-JP" altLang="en-US" sz="1519" u="sng" dirty="0">
                <a:solidFill>
                  <a:prstClr val="black"/>
                </a:solidFill>
                <a:latin typeface="Meiryo UI"/>
                <a:ea typeface="Meiryo UI"/>
              </a:rPr>
              <a:t>教育と雇用を広域行政の新領域</a:t>
            </a:r>
            <a:r>
              <a:rPr lang="ja-JP" altLang="en-US" sz="1519" dirty="0">
                <a:solidFill>
                  <a:prstClr val="black"/>
                </a:solidFill>
                <a:latin typeface="Meiryo UI"/>
                <a:ea typeface="Meiryo UI"/>
              </a:rPr>
              <a:t>として追加してはどうか</a:t>
            </a:r>
            <a:endParaRPr lang="en-US" altLang="ja-JP" sz="1519" dirty="0">
              <a:solidFill>
                <a:prstClr val="black"/>
              </a:solidFill>
              <a:latin typeface="Meiryo UI"/>
              <a:ea typeface="Meiryo UI"/>
            </a:endParaRPr>
          </a:p>
          <a:p>
            <a:pPr marL="124292" indent="-124292" defTabSz="433892">
              <a:lnSpc>
                <a:spcPts val="1709"/>
              </a:lnSpc>
              <a:spcBef>
                <a:spcPts val="570"/>
              </a:spcBef>
            </a:pPr>
            <a:r>
              <a:rPr lang="ja-JP" altLang="en-US" sz="1519" dirty="0">
                <a:solidFill>
                  <a:prstClr val="black"/>
                </a:solidFill>
                <a:latin typeface="Meiryo UI"/>
                <a:ea typeface="Meiryo UI"/>
              </a:rPr>
              <a:t>〇</a:t>
            </a:r>
            <a:r>
              <a:rPr lang="ja-JP" altLang="en-US" sz="1519" u="sng" dirty="0">
                <a:solidFill>
                  <a:prstClr val="black"/>
                </a:solidFill>
                <a:latin typeface="Meiryo UI"/>
                <a:ea typeface="Meiryo UI"/>
              </a:rPr>
              <a:t>規制や基準、手続きの標準化</a:t>
            </a:r>
            <a:r>
              <a:rPr lang="ja-JP" altLang="en-US" sz="1519" dirty="0">
                <a:solidFill>
                  <a:prstClr val="black"/>
                </a:solidFill>
                <a:latin typeface="Meiryo UI"/>
                <a:ea typeface="Meiryo UI"/>
              </a:rPr>
              <a:t>や国に先行して</a:t>
            </a:r>
            <a:r>
              <a:rPr lang="ja-JP" altLang="en-US" sz="1519" u="sng" dirty="0">
                <a:solidFill>
                  <a:prstClr val="black"/>
                </a:solidFill>
                <a:latin typeface="Meiryo UI"/>
                <a:ea typeface="Meiryo UI"/>
              </a:rPr>
              <a:t>近畿の広域地方計画を策定</a:t>
            </a:r>
            <a:r>
              <a:rPr lang="ja-JP" altLang="en-US" sz="1519" dirty="0">
                <a:solidFill>
                  <a:prstClr val="black"/>
                </a:solidFill>
                <a:latin typeface="Meiryo UI"/>
                <a:ea typeface="Meiryo UI"/>
              </a:rPr>
              <a:t>してはどうか。</a:t>
            </a:r>
            <a:endParaRPr lang="en-US" altLang="ja-JP" sz="1519" dirty="0">
              <a:solidFill>
                <a:prstClr val="black"/>
              </a:solidFill>
              <a:latin typeface="Meiryo UI"/>
              <a:ea typeface="Meiryo UI"/>
            </a:endParaRPr>
          </a:p>
          <a:p>
            <a:pPr marL="124292" indent="-124292" defTabSz="433892">
              <a:lnSpc>
                <a:spcPts val="1709"/>
              </a:lnSpc>
              <a:spcBef>
                <a:spcPts val="570"/>
              </a:spcBef>
            </a:pPr>
            <a:r>
              <a:rPr lang="ja-JP" altLang="en-US" sz="1519" dirty="0">
                <a:solidFill>
                  <a:prstClr val="black"/>
                </a:solidFill>
                <a:latin typeface="Meiryo UI"/>
                <a:ea typeface="Meiryo UI"/>
              </a:rPr>
              <a:t>〇</a:t>
            </a:r>
            <a:r>
              <a:rPr lang="ja-JP" altLang="en-US" sz="1519" u="sng" dirty="0">
                <a:solidFill>
                  <a:prstClr val="black"/>
                </a:solidFill>
                <a:latin typeface="Meiryo UI"/>
                <a:ea typeface="Meiryo UI"/>
              </a:rPr>
              <a:t>首都圏バックアップ機能</a:t>
            </a:r>
            <a:r>
              <a:rPr lang="ja-JP" altLang="en-US" sz="1519" dirty="0">
                <a:solidFill>
                  <a:prstClr val="black"/>
                </a:solidFill>
                <a:latin typeface="Meiryo UI"/>
                <a:ea typeface="Meiryo UI"/>
              </a:rPr>
              <a:t>を関西が担うべきである。東京が被災した際に</a:t>
            </a:r>
            <a:r>
              <a:rPr lang="ja-JP" altLang="en-US" sz="1519" u="sng" dirty="0">
                <a:solidFill>
                  <a:prstClr val="black"/>
                </a:solidFill>
                <a:latin typeface="Meiryo UI"/>
                <a:ea typeface="Meiryo UI"/>
              </a:rPr>
              <a:t>政治・行政機能を一時的に他の</a:t>
            </a:r>
            <a:endParaRPr lang="en-US" altLang="ja-JP" sz="1519" u="sng" dirty="0">
              <a:solidFill>
                <a:prstClr val="black"/>
              </a:solidFill>
              <a:latin typeface="Meiryo UI"/>
              <a:ea typeface="Meiryo UI"/>
            </a:endParaRPr>
          </a:p>
          <a:p>
            <a:pPr marL="124292" indent="-124292" defTabSz="433892">
              <a:lnSpc>
                <a:spcPts val="1709"/>
              </a:lnSpc>
              <a:spcBef>
                <a:spcPts val="570"/>
              </a:spcBef>
            </a:pPr>
            <a:r>
              <a:rPr lang="en-US" altLang="ja-JP" sz="1519" dirty="0">
                <a:solidFill>
                  <a:prstClr val="black"/>
                </a:solidFill>
                <a:latin typeface="Meiryo UI"/>
                <a:ea typeface="Meiryo UI"/>
              </a:rPr>
              <a:t>   </a:t>
            </a:r>
            <a:r>
              <a:rPr lang="ja-JP" altLang="en-US" sz="1519" u="sng" dirty="0">
                <a:solidFill>
                  <a:prstClr val="black"/>
                </a:solidFill>
                <a:latin typeface="Meiryo UI"/>
                <a:ea typeface="Meiryo UI"/>
              </a:rPr>
              <a:t>都市に移す考え方は現在でも有効</a:t>
            </a:r>
            <a:r>
              <a:rPr lang="ja-JP" altLang="en-US" sz="1519" dirty="0">
                <a:solidFill>
                  <a:prstClr val="black"/>
                </a:solidFill>
                <a:latin typeface="Meiryo UI"/>
                <a:ea typeface="Meiryo UI"/>
              </a:rPr>
              <a:t>。</a:t>
            </a:r>
            <a:endParaRPr lang="en-US" altLang="ja-JP" sz="1519" dirty="0">
              <a:solidFill>
                <a:prstClr val="black"/>
              </a:solidFill>
              <a:latin typeface="Meiryo UI"/>
              <a:ea typeface="Meiryo UI"/>
            </a:endParaRPr>
          </a:p>
          <a:p>
            <a:pPr marL="124292" indent="-124292" defTabSz="433892">
              <a:lnSpc>
                <a:spcPts val="1709"/>
              </a:lnSpc>
              <a:spcBef>
                <a:spcPts val="570"/>
              </a:spcBef>
            </a:pPr>
            <a:r>
              <a:rPr lang="ja-JP" altLang="en-US" sz="1519" dirty="0">
                <a:solidFill>
                  <a:prstClr val="black"/>
                </a:solidFill>
                <a:latin typeface="Meiryo UI"/>
                <a:ea typeface="Meiryo UI"/>
              </a:rPr>
              <a:t>〇民間など多様な主体との連携・融合（トリプル・ヘリックス）を促進する広域プラットフォームへと進化し、</a:t>
            </a:r>
            <a:endParaRPr lang="en-US" altLang="ja-JP" sz="1519" dirty="0">
              <a:solidFill>
                <a:prstClr val="black"/>
              </a:solidFill>
              <a:latin typeface="Meiryo UI"/>
              <a:ea typeface="Meiryo UI"/>
            </a:endParaRPr>
          </a:p>
          <a:p>
            <a:pPr marL="124292" indent="-124292" defTabSz="433892">
              <a:lnSpc>
                <a:spcPts val="1709"/>
              </a:lnSpc>
              <a:spcBef>
                <a:spcPts val="570"/>
              </a:spcBef>
            </a:pPr>
            <a:r>
              <a:rPr lang="en-US" altLang="ja-JP" sz="1519" dirty="0">
                <a:solidFill>
                  <a:prstClr val="black"/>
                </a:solidFill>
                <a:latin typeface="Meiryo UI"/>
                <a:ea typeface="Meiryo UI"/>
              </a:rPr>
              <a:t>   </a:t>
            </a:r>
            <a:r>
              <a:rPr lang="ja-JP" altLang="en-US" sz="1519" dirty="0">
                <a:solidFill>
                  <a:prstClr val="black"/>
                </a:solidFill>
                <a:latin typeface="Meiryo UI"/>
                <a:ea typeface="Meiryo UI"/>
              </a:rPr>
              <a:t>創造的地域形成の中核インフラとなるべき</a:t>
            </a:r>
            <a:endParaRPr lang="en-US" altLang="ja-JP" sz="1519" dirty="0">
              <a:solidFill>
                <a:prstClr val="black"/>
              </a:solidFill>
              <a:latin typeface="Meiryo UI"/>
              <a:ea typeface="Meiryo UI"/>
            </a:endParaRPr>
          </a:p>
          <a:p>
            <a:pPr marL="124292" indent="-124292" defTabSz="433892">
              <a:lnSpc>
                <a:spcPts val="1709"/>
              </a:lnSpc>
              <a:spcBef>
                <a:spcPts val="570"/>
              </a:spcBef>
            </a:pPr>
            <a:r>
              <a:rPr lang="ja-JP" altLang="en-US" sz="1519" dirty="0">
                <a:solidFill>
                  <a:prstClr val="black"/>
                </a:solidFill>
                <a:latin typeface="Meiryo UI"/>
                <a:ea typeface="Meiryo UI"/>
              </a:rPr>
              <a:t>〇関西広域連合は区域内市町村の参画を得て、政策や活動の充実に努めることとする。</a:t>
            </a:r>
            <a:r>
              <a:rPr lang="en-US" altLang="ja-JP" sz="1519" dirty="0">
                <a:solidFill>
                  <a:prstClr val="black"/>
                </a:solidFill>
                <a:latin typeface="Meiryo UI"/>
                <a:ea typeface="Meiryo UI"/>
              </a:rPr>
              <a:t>  </a:t>
            </a:r>
          </a:p>
          <a:p>
            <a:pPr marL="124292" indent="-124292" defTabSz="433892">
              <a:lnSpc>
                <a:spcPts val="1709"/>
              </a:lnSpc>
              <a:spcBef>
                <a:spcPts val="1139"/>
              </a:spcBef>
            </a:pPr>
            <a:r>
              <a:rPr lang="en-US" altLang="ja-JP" sz="1519" dirty="0">
                <a:solidFill>
                  <a:prstClr val="black"/>
                </a:solidFill>
                <a:latin typeface="Meiryo UI"/>
                <a:ea typeface="Meiryo UI"/>
              </a:rPr>
              <a:t>【</a:t>
            </a:r>
            <a:r>
              <a:rPr lang="ja-JP" altLang="en-US" sz="1519" dirty="0">
                <a:solidFill>
                  <a:prstClr val="black"/>
                </a:solidFill>
                <a:latin typeface="Meiryo UI"/>
                <a:ea typeface="Meiryo UI"/>
              </a:rPr>
              <a:t>財源・国との関係</a:t>
            </a:r>
            <a:r>
              <a:rPr lang="en-US" altLang="ja-JP" sz="1519" dirty="0">
                <a:solidFill>
                  <a:prstClr val="black"/>
                </a:solidFill>
                <a:latin typeface="Meiryo UI"/>
                <a:ea typeface="Meiryo UI"/>
              </a:rPr>
              <a:t>】</a:t>
            </a:r>
          </a:p>
          <a:p>
            <a:pPr marL="124292" indent="-124292" defTabSz="433892">
              <a:lnSpc>
                <a:spcPts val="1709"/>
              </a:lnSpc>
              <a:spcBef>
                <a:spcPts val="285"/>
              </a:spcBef>
            </a:pPr>
            <a:r>
              <a:rPr lang="ja-JP" altLang="en-US" sz="1519" dirty="0">
                <a:solidFill>
                  <a:prstClr val="black"/>
                </a:solidFill>
                <a:latin typeface="Meiryo UI"/>
                <a:ea typeface="Meiryo UI"/>
              </a:rPr>
              <a:t>〇関西が独自に新たな政策を遂行するためには、国との連携が不可欠になることから、</a:t>
            </a:r>
            <a:r>
              <a:rPr lang="ja-JP" altLang="en-US" sz="1519" u="sng" dirty="0">
                <a:solidFill>
                  <a:prstClr val="black"/>
                </a:solidFill>
                <a:latin typeface="Meiryo UI"/>
                <a:ea typeface="Meiryo UI"/>
              </a:rPr>
              <a:t>「関西広域連合担　</a:t>
            </a:r>
            <a:endParaRPr lang="en-US" altLang="ja-JP" sz="1519" u="sng" dirty="0">
              <a:solidFill>
                <a:prstClr val="black"/>
              </a:solidFill>
              <a:latin typeface="Meiryo UI"/>
              <a:ea typeface="Meiryo UI"/>
            </a:endParaRPr>
          </a:p>
          <a:p>
            <a:pPr marL="124292" indent="-124292" defTabSz="433892">
              <a:lnSpc>
                <a:spcPts val="1709"/>
              </a:lnSpc>
              <a:spcBef>
                <a:spcPts val="285"/>
              </a:spcBef>
            </a:pPr>
            <a:r>
              <a:rPr lang="ja-JP" altLang="en-US" sz="1519" dirty="0">
                <a:solidFill>
                  <a:prstClr val="black"/>
                </a:solidFill>
                <a:latin typeface="Meiryo UI"/>
                <a:ea typeface="Meiryo UI"/>
              </a:rPr>
              <a:t>　 </a:t>
            </a:r>
            <a:r>
              <a:rPr lang="ja-JP" altLang="en-US" sz="1519" u="sng" dirty="0">
                <a:solidFill>
                  <a:prstClr val="black"/>
                </a:solidFill>
                <a:latin typeface="Meiryo UI"/>
                <a:ea typeface="Meiryo UI"/>
              </a:rPr>
              <a:t>当相」</a:t>
            </a:r>
            <a:r>
              <a:rPr lang="ja-JP" altLang="en-US" sz="1519" dirty="0">
                <a:solidFill>
                  <a:prstClr val="black"/>
                </a:solidFill>
                <a:latin typeface="Meiryo UI"/>
                <a:ea typeface="Meiryo UI"/>
              </a:rPr>
              <a:t>を創設し、関西の政策実現に向けたパイプ役を担わせるべき。</a:t>
            </a:r>
            <a:endParaRPr lang="en-US" altLang="ja-JP" sz="1519" dirty="0">
              <a:solidFill>
                <a:prstClr val="black"/>
              </a:solidFill>
              <a:latin typeface="Meiryo UI"/>
              <a:ea typeface="Meiryo UI"/>
            </a:endParaRPr>
          </a:p>
          <a:p>
            <a:pPr marL="124292" indent="-124292" defTabSz="433892">
              <a:lnSpc>
                <a:spcPts val="1709"/>
              </a:lnSpc>
              <a:spcBef>
                <a:spcPts val="285"/>
              </a:spcBef>
            </a:pPr>
            <a:r>
              <a:rPr lang="ja-JP" altLang="en-US" sz="1519" dirty="0">
                <a:solidFill>
                  <a:prstClr val="black"/>
                </a:solidFill>
                <a:latin typeface="Meiryo UI"/>
                <a:ea typeface="Meiryo UI"/>
              </a:rPr>
              <a:t>〇</a:t>
            </a:r>
            <a:r>
              <a:rPr lang="ja-JP" altLang="en-US" sz="1519" u="sng" dirty="0">
                <a:solidFill>
                  <a:prstClr val="black"/>
                </a:solidFill>
                <a:latin typeface="Meiryo UI"/>
                <a:ea typeface="Meiryo UI"/>
              </a:rPr>
              <a:t>ブロック・グラントやシティ・ディール（英国）など、地方と中央政府を結ぶ新たな「仕組み」</a:t>
            </a:r>
            <a:r>
              <a:rPr lang="ja-JP" altLang="en-US" sz="1519" dirty="0">
                <a:solidFill>
                  <a:prstClr val="black"/>
                </a:solidFill>
                <a:latin typeface="Meiryo UI"/>
                <a:ea typeface="Meiryo UI"/>
              </a:rPr>
              <a:t>が必要。</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ja-JP" altLang="en-US" sz="1519" dirty="0">
                <a:solidFill>
                  <a:prstClr val="black"/>
                </a:solidFill>
                <a:latin typeface="Meiryo UI"/>
                <a:ea typeface="Meiryo UI"/>
              </a:rPr>
              <a:t> シティ・ディールにより、中央政府と広域連合が固有の協定を締結し、権限と資金の関西広域連合への</a:t>
            </a:r>
            <a:endParaRPr lang="en-US" altLang="ja-JP" sz="1519" dirty="0">
              <a:solidFill>
                <a:prstClr val="black"/>
              </a:solidFill>
              <a:latin typeface="Meiryo UI"/>
              <a:ea typeface="Meiryo UI"/>
            </a:endParaRPr>
          </a:p>
          <a:p>
            <a:pPr marL="124292" indent="-124292" defTabSz="433892">
              <a:lnSpc>
                <a:spcPts val="1709"/>
              </a:lnSpc>
              <a:spcBef>
                <a:spcPts val="285"/>
              </a:spcBef>
            </a:pPr>
            <a:r>
              <a:rPr lang="en-US" altLang="ja-JP" sz="1519" dirty="0">
                <a:solidFill>
                  <a:prstClr val="black"/>
                </a:solidFill>
                <a:latin typeface="Meiryo UI"/>
                <a:ea typeface="Meiryo UI"/>
              </a:rPr>
              <a:t>   </a:t>
            </a:r>
            <a:r>
              <a:rPr lang="ja-JP" altLang="en-US" sz="1519" dirty="0">
                <a:solidFill>
                  <a:prstClr val="black"/>
                </a:solidFill>
                <a:latin typeface="Meiryo UI"/>
                <a:ea typeface="Meiryo UI"/>
              </a:rPr>
              <a:t>移譲を加速できる。</a:t>
            </a:r>
            <a:endParaRPr lang="en-US" altLang="ja-JP" sz="1519" dirty="0">
              <a:solidFill>
                <a:prstClr val="black"/>
              </a:solidFill>
              <a:latin typeface="Meiryo UI"/>
              <a:ea typeface="Meiryo UI"/>
            </a:endParaRPr>
          </a:p>
          <a:p>
            <a:pPr marL="124292" indent="-124292" defTabSz="433892">
              <a:lnSpc>
                <a:spcPts val="1709"/>
              </a:lnSpc>
              <a:spcBef>
                <a:spcPts val="285"/>
              </a:spcBef>
            </a:pPr>
            <a:r>
              <a:rPr lang="ja-JP" altLang="en-US" sz="1519" dirty="0">
                <a:solidFill>
                  <a:prstClr val="black"/>
                </a:solidFill>
                <a:latin typeface="Meiryo UI"/>
                <a:ea typeface="Meiryo UI"/>
              </a:rPr>
              <a:t>〇主体的にまちづくり事業を実施するため</a:t>
            </a:r>
            <a:r>
              <a:rPr lang="ja-JP" altLang="en-US" sz="1519" u="sng" dirty="0">
                <a:solidFill>
                  <a:prstClr val="black"/>
                </a:solidFill>
                <a:latin typeface="Meiryo UI"/>
                <a:ea typeface="Meiryo UI"/>
              </a:rPr>
              <a:t>地方債と受益者負担制度</a:t>
            </a:r>
            <a:r>
              <a:rPr lang="ja-JP" altLang="en-US" sz="1519" dirty="0">
                <a:solidFill>
                  <a:prstClr val="black"/>
                </a:solidFill>
                <a:latin typeface="Meiryo UI"/>
                <a:ea typeface="Meiryo UI"/>
              </a:rPr>
              <a:t>を活用し財源を確保。</a:t>
            </a:r>
            <a:endParaRPr lang="en-US" altLang="ja-JP" sz="1519" dirty="0">
              <a:solidFill>
                <a:prstClr val="black"/>
              </a:solidFill>
              <a:latin typeface="Meiryo UI"/>
              <a:ea typeface="Meiryo UI"/>
            </a:endParaRPr>
          </a:p>
          <a:p>
            <a:pPr marL="124292" indent="-124292" defTabSz="433892">
              <a:lnSpc>
                <a:spcPts val="1709"/>
              </a:lnSpc>
              <a:spcBef>
                <a:spcPts val="285"/>
              </a:spcBef>
            </a:pPr>
            <a:r>
              <a:rPr lang="ja-JP" altLang="en-US" sz="1519" dirty="0">
                <a:solidFill>
                  <a:prstClr val="black"/>
                </a:solidFill>
                <a:latin typeface="Meiryo UI"/>
                <a:ea typeface="Meiryo UI"/>
              </a:rPr>
              <a:t>〇フランスでは、</a:t>
            </a:r>
            <a:r>
              <a:rPr lang="ja-JP" altLang="en-US" sz="1519" u="sng" dirty="0">
                <a:solidFill>
                  <a:prstClr val="black"/>
                </a:solidFill>
                <a:latin typeface="Meiryo UI"/>
                <a:ea typeface="Meiryo UI"/>
              </a:rPr>
              <a:t>「国・州プロジェクト協定」</a:t>
            </a:r>
            <a:r>
              <a:rPr lang="ja-JP" altLang="en-US" sz="1519" dirty="0">
                <a:solidFill>
                  <a:prstClr val="black"/>
                </a:solidFill>
                <a:latin typeface="Meiryo UI"/>
                <a:ea typeface="Meiryo UI"/>
              </a:rPr>
              <a:t>により、国が第二の都市リヨンのプロジェクトに関わり、公共交通</a:t>
            </a:r>
            <a:endParaRPr lang="en-US" altLang="ja-JP" sz="1519" dirty="0">
              <a:solidFill>
                <a:prstClr val="black"/>
              </a:solidFill>
              <a:latin typeface="Meiryo UI"/>
              <a:ea typeface="Meiryo UI"/>
            </a:endParaRPr>
          </a:p>
          <a:p>
            <a:pPr marL="124292" indent="-124292" defTabSz="433892">
              <a:lnSpc>
                <a:spcPts val="1709"/>
              </a:lnSpc>
              <a:spcBef>
                <a:spcPts val="285"/>
              </a:spcBef>
            </a:pPr>
            <a:r>
              <a:rPr lang="ja-JP" altLang="en-US" sz="1519" dirty="0">
                <a:solidFill>
                  <a:prstClr val="black"/>
                </a:solidFill>
                <a:latin typeface="Meiryo UI"/>
                <a:ea typeface="Meiryo UI"/>
              </a:rPr>
              <a:t>　 の整備を進めた例がある。</a:t>
            </a:r>
            <a:endParaRPr lang="en-US" altLang="ja-JP" sz="1519" dirty="0">
              <a:solidFill>
                <a:prstClr val="black"/>
              </a:solidFill>
              <a:latin typeface="Meiryo UI"/>
              <a:ea typeface="Meiryo UI"/>
            </a:endParaRPr>
          </a:p>
        </p:txBody>
      </p:sp>
      <p:sp>
        <p:nvSpPr>
          <p:cNvPr id="6" name="角丸四角形 5"/>
          <p:cNvSpPr/>
          <p:nvPr/>
        </p:nvSpPr>
        <p:spPr>
          <a:xfrm>
            <a:off x="1565156" y="540872"/>
            <a:ext cx="5349529" cy="3637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433892"/>
            <a:r>
              <a:rPr lang="en-US" altLang="ja-JP" sz="994" dirty="0">
                <a:solidFill>
                  <a:prstClr val="black"/>
                </a:solidFill>
                <a:latin typeface="Meiryo UI" panose="020B0604030504040204" pitchFamily="50" charset="-128"/>
                <a:ea typeface="Meiryo UI" panose="020B0604030504040204" pitchFamily="50" charset="-128"/>
              </a:rPr>
              <a:t>※</a:t>
            </a:r>
            <a:r>
              <a:rPr lang="ja-JP" altLang="en-US" sz="994" dirty="0">
                <a:solidFill>
                  <a:prstClr val="black"/>
                </a:solidFill>
                <a:latin typeface="Meiryo UI" panose="020B0604030504040204" pitchFamily="50" charset="-128"/>
                <a:ea typeface="Meiryo UI" panose="020B0604030504040204" pitchFamily="50" charset="-128"/>
              </a:rPr>
              <a:t>「有識者提言・意見集：未来の希望を担う関西広域連合へ」から意見交換会関連を抜粋</a:t>
            </a:r>
          </a:p>
        </p:txBody>
      </p:sp>
      <p:sp>
        <p:nvSpPr>
          <p:cNvPr id="8" name="テキスト ボックス 7"/>
          <p:cNvSpPr txBox="1"/>
          <p:nvPr/>
        </p:nvSpPr>
        <p:spPr>
          <a:xfrm>
            <a:off x="6309588" y="566853"/>
            <a:ext cx="3570708" cy="231474"/>
          </a:xfrm>
          <a:prstGeom prst="rect">
            <a:avLst/>
          </a:prstGeom>
          <a:noFill/>
        </p:spPr>
        <p:txBody>
          <a:bodyPr wrap="square" rtlCol="0">
            <a:spAutoFit/>
          </a:bodyPr>
          <a:lstStyle/>
          <a:p>
            <a:pPr defTabSz="433892"/>
            <a:r>
              <a:rPr kumimoji="1" lang="en-US" altLang="ja-JP" sz="904" dirty="0">
                <a:solidFill>
                  <a:prstClr val="black"/>
                </a:solidFill>
                <a:latin typeface="Meiryo UI" panose="020B0604030504040204" pitchFamily="50" charset="-128"/>
                <a:ea typeface="Meiryo UI" panose="020B0604030504040204" pitchFamily="50" charset="-128"/>
              </a:rPr>
              <a:t>※</a:t>
            </a:r>
            <a:r>
              <a:rPr kumimoji="1" lang="ja-JP" altLang="en-US" sz="904" dirty="0">
                <a:solidFill>
                  <a:prstClr val="black"/>
                </a:solidFill>
                <a:latin typeface="Meiryo UI" panose="020B0604030504040204" pitchFamily="50" charset="-128"/>
                <a:ea typeface="Meiryo UI" panose="020B0604030504040204" pitchFamily="50" charset="-128"/>
              </a:rPr>
              <a:t>第８回意見交換会（分科会　</a:t>
            </a:r>
            <a:r>
              <a:rPr kumimoji="1" lang="en-US" altLang="ja-JP" sz="904" dirty="0">
                <a:solidFill>
                  <a:prstClr val="black"/>
                </a:solidFill>
                <a:latin typeface="Meiryo UI" panose="020B0604030504040204" pitchFamily="50" charset="-128"/>
                <a:ea typeface="Meiryo UI" panose="020B0604030504040204" pitchFamily="50" charset="-128"/>
              </a:rPr>
              <a:t>2022.5.25</a:t>
            </a:r>
            <a:r>
              <a:rPr kumimoji="1" lang="ja-JP" altLang="en-US" sz="904" dirty="0">
                <a:solidFill>
                  <a:prstClr val="black"/>
                </a:solidFill>
                <a:latin typeface="Meiryo UI" panose="020B0604030504040204" pitchFamily="50" charset="-128"/>
                <a:ea typeface="Meiryo UI" panose="020B0604030504040204" pitchFamily="50" charset="-128"/>
              </a:rPr>
              <a:t>）資料再掲</a:t>
            </a:r>
          </a:p>
        </p:txBody>
      </p:sp>
      <p:grpSp>
        <p:nvGrpSpPr>
          <p:cNvPr id="13" name="グループ化 12"/>
          <p:cNvGrpSpPr/>
          <p:nvPr/>
        </p:nvGrpSpPr>
        <p:grpSpPr>
          <a:xfrm>
            <a:off x="19792" y="-18398"/>
            <a:ext cx="9144000" cy="365798"/>
            <a:chOff x="-3515" y="-13192"/>
            <a:chExt cx="9144000" cy="404664"/>
          </a:xfrm>
        </p:grpSpPr>
        <p:sp>
          <p:nvSpPr>
            <p:cNvPr id="14" name="正方形/長方形 13"/>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26618">
                <a:defRPr/>
              </a:pPr>
              <a:r>
                <a:rPr kumimoji="1" lang="en-US" altLang="ja-JP" kern="0" dirty="0" smtClean="0">
                  <a:solidFill>
                    <a:srgbClr val="000000"/>
                  </a:solidFill>
                  <a:latin typeface="Meiryo UI"/>
                  <a:ea typeface="Meiryo UI" pitchFamily="50" charset="-128"/>
                  <a:cs typeface="Meiryo UI" pitchFamily="50" charset="-128"/>
                </a:rPr>
                <a:t>10</a:t>
              </a:r>
              <a:r>
                <a:rPr lang="ja-JP" altLang="en-US" kern="0" dirty="0" smtClean="0">
                  <a:solidFill>
                    <a:srgbClr val="000000"/>
                  </a:solidFill>
                  <a:latin typeface="Meiryo UI"/>
                  <a:ea typeface="Meiryo UI" pitchFamily="50" charset="-128"/>
                  <a:cs typeface="Meiryo UI" pitchFamily="50" charset="-128"/>
                </a:rPr>
                <a:t>－９</a:t>
              </a:r>
              <a:r>
                <a:rPr lang="en-US" altLang="ja-JP" kern="0" dirty="0">
                  <a:solidFill>
                    <a:srgbClr val="000000"/>
                  </a:solidFill>
                  <a:latin typeface="Meiryo UI"/>
                  <a:ea typeface="Meiryo UI" pitchFamily="50" charset="-128"/>
                  <a:cs typeface="Meiryo UI" pitchFamily="50" charset="-128"/>
                </a:rPr>
                <a:t>.</a:t>
              </a:r>
              <a:r>
                <a:rPr kumimoji="1" lang="ja-JP" altLang="en-US" kern="0" dirty="0">
                  <a:solidFill>
                    <a:srgbClr val="000000"/>
                  </a:solidFill>
                  <a:ea typeface="Meiryo UI" pitchFamily="50" charset="-128"/>
                  <a:cs typeface="Meiryo UI" pitchFamily="50" charset="-128"/>
                </a:rPr>
                <a:t>関西広域連合への提言・意見</a:t>
              </a:r>
            </a:p>
          </p:txBody>
        </p:sp>
        <p:sp>
          <p:nvSpPr>
            <p:cNvPr id="15" name="正方形/長方形 14"/>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309">
                <a:defRPr/>
              </a:pPr>
              <a:r>
                <a:rPr kumimoji="1" lang="ja-JP" altLang="en-US" sz="814" dirty="0">
                  <a:solidFill>
                    <a:prstClr val="black"/>
                  </a:solidFill>
                  <a:latin typeface="Meiryo UI"/>
                  <a:ea typeface="Meiryo UI"/>
                </a:rPr>
                <a:t>第</a:t>
              </a:r>
              <a:r>
                <a:rPr kumimoji="1" lang="en-US" altLang="ja-JP" sz="814" dirty="0">
                  <a:solidFill>
                    <a:prstClr val="black"/>
                  </a:solidFill>
                  <a:latin typeface="Meiryo UI"/>
                  <a:ea typeface="Meiryo UI"/>
                </a:rPr>
                <a:t>11</a:t>
              </a:r>
              <a:r>
                <a:rPr kumimoji="1" lang="ja-JP" altLang="en-US" sz="814" dirty="0">
                  <a:solidFill>
                    <a:prstClr val="black"/>
                  </a:solidFill>
                  <a:latin typeface="Meiryo UI"/>
                  <a:ea typeface="Meiryo UI"/>
                </a:rPr>
                <a:t>回意見交換会　資料１</a:t>
              </a:r>
            </a:p>
          </p:txBody>
        </p:sp>
      </p:grpSp>
    </p:spTree>
    <p:extLst>
      <p:ext uri="{BB962C8B-B14F-4D97-AF65-F5344CB8AC3E}">
        <p14:creationId xmlns:p14="http://schemas.microsoft.com/office/powerpoint/2010/main" val="72208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テキスト ボックス 61"/>
          <p:cNvSpPr txBox="1"/>
          <p:nvPr/>
        </p:nvSpPr>
        <p:spPr>
          <a:xfrm>
            <a:off x="658897" y="559404"/>
            <a:ext cx="7695795" cy="5801554"/>
          </a:xfrm>
          <a:prstGeom prst="rect">
            <a:avLst/>
          </a:prstGeom>
          <a:noFill/>
          <a:ln>
            <a:solidFill>
              <a:schemeClr val="accent1"/>
            </a:solidFill>
            <a:prstDash val="sysDot"/>
          </a:ln>
        </p:spPr>
        <p:txBody>
          <a:bodyPr wrap="square" lIns="136648" tIns="68324" rIns="128108" bIns="25622" rtlCol="0" anchor="ctr" anchorCtr="0">
            <a:spAutoFit/>
          </a:bodyPr>
          <a:lstStyle/>
          <a:p>
            <a:pPr marL="124292" indent="-124292" defTabSz="433892">
              <a:lnSpc>
                <a:spcPts val="1709"/>
              </a:lnSpc>
              <a:spcBef>
                <a:spcPts val="1139"/>
              </a:spcBef>
            </a:pPr>
            <a:r>
              <a:rPr lang="en-US" altLang="ja-JP" sz="1519" dirty="0">
                <a:solidFill>
                  <a:prstClr val="black"/>
                </a:solidFill>
                <a:latin typeface="Meiryo UI"/>
                <a:ea typeface="Meiryo UI"/>
              </a:rPr>
              <a:t>【</a:t>
            </a:r>
            <a:r>
              <a:rPr lang="ja-JP" altLang="en-US" sz="1519" dirty="0">
                <a:solidFill>
                  <a:prstClr val="black"/>
                </a:solidFill>
                <a:latin typeface="Meiryo UI"/>
                <a:ea typeface="Meiryo UI"/>
              </a:rPr>
              <a:t>道州制など</a:t>
            </a:r>
            <a:r>
              <a:rPr lang="en-US" altLang="ja-JP" sz="1519" dirty="0">
                <a:solidFill>
                  <a:prstClr val="black"/>
                </a:solidFill>
                <a:latin typeface="Meiryo UI"/>
                <a:ea typeface="Meiryo UI"/>
              </a:rPr>
              <a:t>】</a:t>
            </a:r>
          </a:p>
          <a:p>
            <a:pPr marL="124292" indent="-124292" defTabSz="433892">
              <a:lnSpc>
                <a:spcPts val="1709"/>
              </a:lnSpc>
              <a:spcBef>
                <a:spcPts val="1139"/>
              </a:spcBef>
            </a:pPr>
            <a:r>
              <a:rPr lang="ja-JP" altLang="en-US" sz="1519" dirty="0">
                <a:solidFill>
                  <a:prstClr val="black"/>
                </a:solidFill>
                <a:latin typeface="Meiryo UI"/>
                <a:ea typeface="Meiryo UI"/>
              </a:rPr>
              <a:t>〇近い将来には、「関西州」を樹立し、地方分権の先駆けとなるべきである。</a:t>
            </a:r>
            <a:br>
              <a:rPr lang="ja-JP" altLang="en-US" sz="1519" dirty="0">
                <a:solidFill>
                  <a:prstClr val="black"/>
                </a:solidFill>
                <a:latin typeface="Meiryo UI"/>
                <a:ea typeface="Meiryo UI"/>
              </a:rPr>
            </a:br>
            <a:r>
              <a:rPr lang="ja-JP" altLang="en-US" sz="1519" dirty="0">
                <a:solidFill>
                  <a:prstClr val="black"/>
                </a:solidFill>
                <a:latin typeface="Meiryo UI"/>
                <a:ea typeface="Meiryo UI"/>
              </a:rPr>
              <a:t>　・府県を存続したうえで、</a:t>
            </a:r>
            <a:r>
              <a:rPr lang="ja-JP" altLang="en-US" sz="1519" u="sng" dirty="0">
                <a:solidFill>
                  <a:prstClr val="black"/>
                </a:solidFill>
                <a:latin typeface="Meiryo UI"/>
                <a:ea typeface="Meiryo UI"/>
              </a:rPr>
              <a:t>関西広域連合を関西州に衣替えし、広域産業政策、広域インフラ整</a:t>
            </a:r>
            <a:r>
              <a:rPr lang="en-US" altLang="ja-JP" sz="1519" u="sng" dirty="0">
                <a:solidFill>
                  <a:prstClr val="black"/>
                </a:solidFill>
                <a:latin typeface="Meiryo UI"/>
                <a:ea typeface="Meiryo UI"/>
              </a:rPr>
              <a:t/>
            </a:r>
            <a:br>
              <a:rPr lang="en-US" altLang="ja-JP" sz="1519" u="sng" dirty="0">
                <a:solidFill>
                  <a:prstClr val="black"/>
                </a:solidFill>
                <a:latin typeface="Meiryo UI"/>
                <a:ea typeface="Meiryo UI"/>
              </a:rPr>
            </a:br>
            <a:r>
              <a:rPr lang="ja-JP" altLang="en-US" sz="1519" dirty="0">
                <a:solidFill>
                  <a:prstClr val="black"/>
                </a:solidFill>
                <a:latin typeface="Meiryo UI"/>
                <a:ea typeface="Meiryo UI"/>
              </a:rPr>
              <a:t>　 </a:t>
            </a:r>
            <a:r>
              <a:rPr lang="ja-JP" altLang="en-US" sz="1519" u="sng" dirty="0">
                <a:solidFill>
                  <a:prstClr val="black"/>
                </a:solidFill>
                <a:latin typeface="Meiryo UI"/>
                <a:ea typeface="Meiryo UI"/>
              </a:rPr>
              <a:t>備につき、独自の調査・立案・調整・実行機能を持つ。</a:t>
            </a:r>
            <a:br>
              <a:rPr lang="ja-JP" altLang="en-US" sz="1519" u="sng" dirty="0">
                <a:solidFill>
                  <a:prstClr val="black"/>
                </a:solidFill>
                <a:latin typeface="Meiryo UI"/>
                <a:ea typeface="Meiryo UI"/>
              </a:rPr>
            </a:br>
            <a:r>
              <a:rPr lang="ja-JP" altLang="en-US" sz="1519" dirty="0">
                <a:solidFill>
                  <a:prstClr val="black"/>
                </a:solidFill>
                <a:latin typeface="Meiryo UI"/>
                <a:ea typeface="Meiryo UI"/>
              </a:rPr>
              <a:t>　・関西州と関連する地方出先機関とを融合・統合する。</a:t>
            </a:r>
          </a:p>
          <a:p>
            <a:pPr marL="124292" indent="-124292" defTabSz="433892">
              <a:lnSpc>
                <a:spcPts val="1709"/>
              </a:lnSpc>
              <a:spcBef>
                <a:spcPts val="1139"/>
              </a:spcBef>
            </a:pPr>
            <a:r>
              <a:rPr lang="ja-JP" altLang="en-US" sz="1519" dirty="0">
                <a:solidFill>
                  <a:prstClr val="black"/>
                </a:solidFill>
                <a:latin typeface="Meiryo UI"/>
                <a:ea typeface="Meiryo UI"/>
              </a:rPr>
              <a:t>〇挑戦や試行を重ねつつ、将来的には</a:t>
            </a:r>
            <a:r>
              <a:rPr lang="ja-JP" altLang="en-US" sz="1519" u="sng" dirty="0">
                <a:solidFill>
                  <a:prstClr val="black"/>
                </a:solidFill>
                <a:latin typeface="Meiryo UI"/>
                <a:ea typeface="Meiryo UI"/>
              </a:rPr>
              <a:t>道州制の議論の具体化につなげ、繁栄の多極化を実現</a:t>
            </a:r>
            <a:r>
              <a:rPr lang="ja-JP" altLang="en-US" sz="1519" dirty="0">
                <a:solidFill>
                  <a:prstClr val="black"/>
                </a:solidFill>
                <a:latin typeface="Meiryo UI"/>
                <a:ea typeface="Meiryo UI"/>
              </a:rPr>
              <a:t>す　</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ja-JP" altLang="en-US" sz="1519" dirty="0">
                <a:solidFill>
                  <a:prstClr val="black"/>
                </a:solidFill>
                <a:latin typeface="Meiryo UI"/>
                <a:ea typeface="Meiryo UI"/>
              </a:rPr>
              <a:t>べき。</a:t>
            </a:r>
            <a:endParaRPr lang="en-US" altLang="ja-JP" sz="1519" dirty="0">
              <a:solidFill>
                <a:prstClr val="black"/>
              </a:solidFill>
              <a:latin typeface="Meiryo UI"/>
              <a:ea typeface="Meiryo UI"/>
            </a:endParaRPr>
          </a:p>
          <a:p>
            <a:pPr marL="124292" indent="-124292" defTabSz="433892">
              <a:lnSpc>
                <a:spcPts val="1709"/>
              </a:lnSpc>
              <a:spcBef>
                <a:spcPts val="1139"/>
              </a:spcBef>
            </a:pPr>
            <a:r>
              <a:rPr lang="ja-JP" altLang="en-US" sz="1519" dirty="0">
                <a:solidFill>
                  <a:prstClr val="black"/>
                </a:solidFill>
                <a:latin typeface="Meiryo UI"/>
                <a:ea typeface="Meiryo UI"/>
              </a:rPr>
              <a:t>〇東京一極集中対策にあたっては、その基調を「地域成長による一極集中対策」へと脱皮することが必要。その点、全国の中でも関西への期待は大きい。</a:t>
            </a:r>
            <a:endParaRPr lang="en-US" altLang="ja-JP" sz="1519" dirty="0">
              <a:solidFill>
                <a:prstClr val="black"/>
              </a:solidFill>
              <a:latin typeface="Meiryo UI"/>
              <a:ea typeface="Meiryo UI"/>
            </a:endParaRPr>
          </a:p>
          <a:p>
            <a:pPr marL="124292" indent="-124292" defTabSz="433892">
              <a:lnSpc>
                <a:spcPts val="1709"/>
              </a:lnSpc>
              <a:spcBef>
                <a:spcPts val="1139"/>
              </a:spcBef>
            </a:pPr>
            <a:r>
              <a:rPr lang="ja-JP" altLang="en-US" sz="1519" dirty="0">
                <a:solidFill>
                  <a:prstClr val="black"/>
                </a:solidFill>
                <a:latin typeface="Meiryo UI"/>
                <a:ea typeface="Meiryo UI"/>
              </a:rPr>
              <a:t>〇人口減少が加速するなかで都道府県間の広域連携の必要性はむしろ高まっており、改革の旗 </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en-US" altLang="ja-JP" sz="1519" dirty="0">
                <a:solidFill>
                  <a:prstClr val="black"/>
                </a:solidFill>
                <a:latin typeface="Meiryo UI"/>
                <a:ea typeface="Meiryo UI"/>
              </a:rPr>
              <a:t> </a:t>
            </a:r>
            <a:r>
              <a:rPr lang="ja-JP" altLang="en-US" sz="1519" dirty="0">
                <a:solidFill>
                  <a:prstClr val="black"/>
                </a:solidFill>
                <a:latin typeface="Meiryo UI"/>
                <a:ea typeface="Meiryo UI"/>
              </a:rPr>
              <a:t>を揚げ続けてほしい。</a:t>
            </a:r>
            <a:endParaRPr lang="en-US" altLang="ja-JP" sz="1519" dirty="0">
              <a:solidFill>
                <a:prstClr val="black"/>
              </a:solidFill>
              <a:latin typeface="Meiryo UI"/>
              <a:ea typeface="Meiryo UI"/>
            </a:endParaRPr>
          </a:p>
          <a:p>
            <a:pPr marL="124292" indent="-124292" defTabSz="433892">
              <a:lnSpc>
                <a:spcPts val="1709"/>
              </a:lnSpc>
              <a:spcBef>
                <a:spcPts val="1139"/>
              </a:spcBef>
            </a:pPr>
            <a:r>
              <a:rPr lang="ja-JP" altLang="en-US" sz="1519" dirty="0">
                <a:solidFill>
                  <a:prstClr val="black"/>
                </a:solidFill>
                <a:latin typeface="Meiryo UI"/>
                <a:ea typeface="Meiryo UI"/>
              </a:rPr>
              <a:t>〇首都圏のバックアップ機能および関西の経済活性化の観点からも、関西の高速道路、環状道路、鉄道網を早急に整備すべき。</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endParaRPr lang="en-US" altLang="ja-JP" sz="1519" dirty="0">
              <a:solidFill>
                <a:prstClr val="black"/>
              </a:solidFill>
              <a:latin typeface="Meiryo UI"/>
              <a:ea typeface="Meiryo UI"/>
            </a:endParaRPr>
          </a:p>
          <a:p>
            <a:pPr defTabSz="433892">
              <a:lnSpc>
                <a:spcPts val="1709"/>
              </a:lnSpc>
              <a:spcBef>
                <a:spcPts val="1139"/>
              </a:spcBef>
            </a:pPr>
            <a:r>
              <a:rPr lang="ja-JP" altLang="en-US" sz="1519" dirty="0">
                <a:solidFill>
                  <a:prstClr val="black"/>
                </a:solidFill>
                <a:latin typeface="Meiryo UI"/>
                <a:ea typeface="Meiryo UI"/>
              </a:rPr>
              <a:t>〇東京（首都圏）一極集中は、市場の力だけでなく、中央集権的な行財政システムも影響。　</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en-US" altLang="ja-JP" sz="1519" dirty="0">
                <a:solidFill>
                  <a:prstClr val="black"/>
                </a:solidFill>
                <a:latin typeface="Meiryo UI"/>
                <a:ea typeface="Meiryo UI"/>
              </a:rPr>
              <a:t>  </a:t>
            </a:r>
            <a:r>
              <a:rPr lang="ja-JP" altLang="en-US" sz="1519" dirty="0">
                <a:solidFill>
                  <a:prstClr val="black"/>
                </a:solidFill>
                <a:latin typeface="Meiryo UI"/>
                <a:ea typeface="Meiryo UI"/>
              </a:rPr>
              <a:t>首都であることによる競争条件の有利さを解消し、国内の各地域がイコールフッティングで競争で　</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en-US" altLang="ja-JP" sz="1519" dirty="0">
                <a:solidFill>
                  <a:prstClr val="black"/>
                </a:solidFill>
                <a:latin typeface="Meiryo UI"/>
                <a:ea typeface="Meiryo UI"/>
              </a:rPr>
              <a:t>  </a:t>
            </a:r>
            <a:r>
              <a:rPr lang="ja-JP" altLang="en-US" sz="1519" dirty="0">
                <a:solidFill>
                  <a:prstClr val="black"/>
                </a:solidFill>
                <a:latin typeface="Meiryo UI"/>
                <a:ea typeface="Meiryo UI"/>
              </a:rPr>
              <a:t>きる環境を整えるべき。</a:t>
            </a:r>
            <a:endParaRPr lang="en-US" altLang="ja-JP" sz="1519" dirty="0">
              <a:solidFill>
                <a:prstClr val="black"/>
              </a:solidFill>
              <a:latin typeface="Meiryo UI"/>
              <a:ea typeface="Meiryo UI"/>
            </a:endParaRPr>
          </a:p>
          <a:p>
            <a:pPr defTabSz="433892">
              <a:lnSpc>
                <a:spcPts val="1709"/>
              </a:lnSpc>
              <a:spcBef>
                <a:spcPts val="1139"/>
              </a:spcBef>
            </a:pPr>
            <a:r>
              <a:rPr lang="ja-JP" altLang="en-US" sz="1519" dirty="0">
                <a:solidFill>
                  <a:prstClr val="black"/>
                </a:solidFill>
                <a:latin typeface="Meiryo UI"/>
                <a:ea typeface="Meiryo UI"/>
              </a:rPr>
              <a:t>〇近年、ヨーロッパではグローバル化時代における競争の激化という共通課題に直面する中で、国　</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en-US" altLang="ja-JP" sz="1519" dirty="0">
                <a:solidFill>
                  <a:prstClr val="black"/>
                </a:solidFill>
                <a:latin typeface="Meiryo UI"/>
                <a:ea typeface="Meiryo UI"/>
              </a:rPr>
              <a:t>  </a:t>
            </a:r>
            <a:r>
              <a:rPr lang="ja-JP" altLang="en-US" sz="1519" dirty="0">
                <a:solidFill>
                  <a:prstClr val="black"/>
                </a:solidFill>
                <a:latin typeface="Meiryo UI"/>
                <a:ea typeface="Meiryo UI"/>
              </a:rPr>
              <a:t>民経済の発展のためにも首都以外の第二階層都市を強化すべきという認識が広まってきている。　</a:t>
            </a:r>
            <a:endParaRPr lang="en-US" altLang="ja-JP" sz="1519" dirty="0">
              <a:solidFill>
                <a:prstClr val="black"/>
              </a:solidFill>
              <a:latin typeface="Meiryo UI"/>
              <a:ea typeface="Meiryo UI"/>
            </a:endParaRPr>
          </a:p>
          <a:p>
            <a:pPr defTabSz="433892">
              <a:lnSpc>
                <a:spcPts val="1709"/>
              </a:lnSpc>
              <a:spcBef>
                <a:spcPts val="1139"/>
              </a:spcBef>
            </a:pPr>
            <a:r>
              <a:rPr lang="ja-JP" altLang="en-US" sz="1519" dirty="0">
                <a:solidFill>
                  <a:prstClr val="black"/>
                </a:solidFill>
                <a:latin typeface="Meiryo UI"/>
                <a:ea typeface="Meiryo UI"/>
              </a:rPr>
              <a:t>〇我が国全体の成長をけん引する核が東京以外にブロック単位で複数存在し、個性と魅力を高め　</a:t>
            </a:r>
            <a:r>
              <a:rPr lang="en-US" altLang="ja-JP" sz="1519" dirty="0">
                <a:solidFill>
                  <a:prstClr val="black"/>
                </a:solidFill>
                <a:latin typeface="Meiryo UI"/>
                <a:ea typeface="Meiryo UI"/>
              </a:rPr>
              <a:t/>
            </a:r>
            <a:br>
              <a:rPr lang="en-US" altLang="ja-JP" sz="1519" dirty="0">
                <a:solidFill>
                  <a:prstClr val="black"/>
                </a:solidFill>
                <a:latin typeface="Meiryo UI"/>
                <a:ea typeface="Meiryo UI"/>
              </a:rPr>
            </a:br>
            <a:r>
              <a:rPr lang="en-US" altLang="ja-JP" sz="1519" dirty="0">
                <a:solidFill>
                  <a:prstClr val="black"/>
                </a:solidFill>
                <a:latin typeface="Meiryo UI"/>
                <a:ea typeface="Meiryo UI"/>
              </a:rPr>
              <a:t>  </a:t>
            </a:r>
            <a:r>
              <a:rPr lang="ja-JP" altLang="en-US" sz="1519" dirty="0">
                <a:solidFill>
                  <a:prstClr val="black"/>
                </a:solidFill>
                <a:latin typeface="Meiryo UI"/>
                <a:ea typeface="Meiryo UI"/>
              </a:rPr>
              <a:t>合う経済圏が発展する分散型社会の構築が不可欠。</a:t>
            </a:r>
            <a:endParaRPr lang="en-US" altLang="ja-JP" sz="1519" dirty="0">
              <a:solidFill>
                <a:prstClr val="black"/>
              </a:solidFill>
              <a:latin typeface="Meiryo UI"/>
              <a:ea typeface="Meiryo UI"/>
            </a:endParaRPr>
          </a:p>
        </p:txBody>
      </p:sp>
    </p:spTree>
    <p:extLst>
      <p:ext uri="{BB962C8B-B14F-4D97-AF65-F5344CB8AC3E}">
        <p14:creationId xmlns:p14="http://schemas.microsoft.com/office/powerpoint/2010/main" val="170759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71867" y="840450"/>
          <a:ext cx="8610950" cy="5476540"/>
        </p:xfrm>
        <a:graphic>
          <a:graphicData uri="http://schemas.openxmlformats.org/drawingml/2006/table">
            <a:tbl>
              <a:tblPr firstRow="1" bandRow="1">
                <a:tableStyleId>{7DF18680-E054-41AD-8BC1-D1AEF772440D}</a:tableStyleId>
              </a:tblPr>
              <a:tblGrid>
                <a:gridCol w="1549255">
                  <a:extLst>
                    <a:ext uri="{9D8B030D-6E8A-4147-A177-3AD203B41FA5}">
                      <a16:colId xmlns:a16="http://schemas.microsoft.com/office/drawing/2014/main" val="20000"/>
                    </a:ext>
                  </a:extLst>
                </a:gridCol>
                <a:gridCol w="3612203">
                  <a:extLst>
                    <a:ext uri="{9D8B030D-6E8A-4147-A177-3AD203B41FA5}">
                      <a16:colId xmlns:a16="http://schemas.microsoft.com/office/drawing/2014/main" val="20001"/>
                    </a:ext>
                  </a:extLst>
                </a:gridCol>
                <a:gridCol w="3449492">
                  <a:extLst>
                    <a:ext uri="{9D8B030D-6E8A-4147-A177-3AD203B41FA5}">
                      <a16:colId xmlns:a16="http://schemas.microsoft.com/office/drawing/2014/main" val="20002"/>
                    </a:ext>
                  </a:extLst>
                </a:gridCol>
              </a:tblGrid>
              <a:tr h="628637">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検討課題例</a:t>
                      </a:r>
                    </a:p>
                  </a:txBody>
                  <a:tcPr marL="86772" marR="86772" marT="43385" marB="43385" anchor="ctr">
                    <a:lnL w="2857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28575"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次地方制度調査会答申</a:t>
                      </a: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86772" marR="86772" marT="43385" marB="43385" anchor="ctr">
                    <a:lnL w="952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28575"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道州制ビジョン懇談会中間報告</a:t>
                      </a:r>
                      <a:endPar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86772" marR="86772" marT="43385" marB="43385" anchor="ctr">
                    <a:lnL w="9525" cap="flat" cmpd="sng" algn="ctr">
                      <a:solidFill>
                        <a:srgbClr val="000066"/>
                      </a:solidFill>
                      <a:prstDash val="solid"/>
                      <a:round/>
                      <a:headEnd type="none" w="med" len="med"/>
                      <a:tailEnd type="none" w="med" len="med"/>
                    </a:lnL>
                    <a:lnR w="28575" cap="flat" cmpd="sng" algn="ctr">
                      <a:solidFill>
                        <a:srgbClr val="000066"/>
                      </a:solidFill>
                      <a:prstDash val="solid"/>
                      <a:round/>
                      <a:headEnd type="none" w="med" len="med"/>
                      <a:tailEnd type="none" w="med" len="med"/>
                    </a:lnR>
                    <a:lnT w="28575"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0"/>
                  </a:ext>
                </a:extLst>
              </a:tr>
              <a:tr h="872018">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道州の基本構造等</a:t>
                      </a:r>
                    </a:p>
                  </a:txBody>
                  <a:tcPr marL="86772" marR="86772" marT="43385" marB="43385" anchor="ctr">
                    <a:lnL w="2857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28575" cap="flat" cmpd="sng" algn="ctr">
                      <a:solidFill>
                        <a:srgbClr val="000066"/>
                      </a:solidFill>
                      <a:prstDash val="solid"/>
                      <a:round/>
                      <a:headEnd type="none" w="med" len="med"/>
                      <a:tailEnd type="none" w="med" len="med"/>
                    </a:lnT>
                    <a:lnB w="9525" cap="flat" cmpd="sng" algn="ctr">
                      <a:solidFill>
                        <a:srgbClr val="000066"/>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・現在の都道府県に代えて道州を置く</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・道州及び市町村の二層制</a:t>
                      </a:r>
                    </a:p>
                  </a:txBody>
                  <a:tcPr marL="86772" marR="86772" marT="43385" marB="43385" anchor="ctr">
                    <a:lnL w="952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28575" cap="flat" cmpd="sng" algn="ctr">
                      <a:solidFill>
                        <a:srgbClr val="000066"/>
                      </a:solidFill>
                      <a:prstDash val="solid"/>
                      <a:round/>
                      <a:headEnd type="none" w="med" len="med"/>
                      <a:tailEnd type="none" w="med" len="med"/>
                    </a:lnT>
                    <a:lnB w="9525" cap="flat" cmpd="sng" algn="ctr">
                      <a:solidFill>
                        <a:srgbClr val="000066"/>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・国政機能を分割して自主的な地域政府「道州」の</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創設</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・自治立法権、自治行政権、自治財政権を備えた</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地方政府</a:t>
                      </a:r>
                    </a:p>
                  </a:txBody>
                  <a:tcPr marL="86772" marR="86772" marT="43385" marB="43385" anchor="ctr">
                    <a:lnL w="9525" cap="flat" cmpd="sng" algn="ctr">
                      <a:solidFill>
                        <a:srgbClr val="000066"/>
                      </a:solidFill>
                      <a:prstDash val="solid"/>
                      <a:round/>
                      <a:headEnd type="none" w="med" len="med"/>
                      <a:tailEnd type="none" w="med" len="med"/>
                    </a:lnL>
                    <a:lnR w="28575" cap="flat" cmpd="sng" algn="ctr">
                      <a:solidFill>
                        <a:srgbClr val="000066"/>
                      </a:solidFill>
                      <a:prstDash val="solid"/>
                      <a:round/>
                      <a:headEnd type="none" w="med" len="med"/>
                      <a:tailEnd type="none" w="med" len="med"/>
                    </a:lnR>
                    <a:lnT w="28575" cap="flat" cmpd="sng" algn="ctr">
                      <a:solidFill>
                        <a:srgbClr val="000066"/>
                      </a:solidFill>
                      <a:prstDash val="solid"/>
                      <a:round/>
                      <a:headEnd type="none" w="med" len="med"/>
                      <a:tailEnd type="none" w="med" len="med"/>
                    </a:lnT>
                    <a:lnB w="9525"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1"/>
                  </a:ext>
                </a:extLst>
              </a:tr>
              <a:tr h="1280513">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国と地方の役割分担</a:t>
                      </a:r>
                    </a:p>
                  </a:txBody>
                  <a:tcPr marL="86772" marR="86772" marT="43385" marB="43385" anchor="ctr">
                    <a:lnL w="2857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9525" cap="flat" cmpd="sng" algn="ctr">
                      <a:solidFill>
                        <a:srgbClr val="000066"/>
                      </a:solidFill>
                      <a:prstDash val="solid"/>
                      <a:round/>
                      <a:headEnd type="none" w="med" len="med"/>
                      <a:tailEnd type="none" w="med" len="med"/>
                    </a:lnT>
                    <a:lnB w="9525" cap="flat" cmpd="sng" algn="ctr">
                      <a:solidFill>
                        <a:srgbClr val="000066"/>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・現在、国が実施している事務は、本来果たすべき役割</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に係るものを除き、できる限り道州に移譲</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・都道府県が実施している事務は大幅に市町村に移譲</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し、道州は広域事務を担う役割に軸足を移す</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6772" marR="86772" marT="43385" marB="43385" anchor="ctr">
                    <a:lnL w="952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9525" cap="flat" cmpd="sng" algn="ctr">
                      <a:solidFill>
                        <a:srgbClr val="000066"/>
                      </a:solidFill>
                      <a:prstDash val="solid"/>
                      <a:round/>
                      <a:headEnd type="none" w="med" len="med"/>
                      <a:tailEnd type="none" w="med" len="med"/>
                    </a:lnT>
                    <a:lnB w="9525" cap="flat" cmpd="sng" algn="ctr">
                      <a:solidFill>
                        <a:srgbClr val="000066"/>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・国は国家に固有の役割に限定。</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・基礎自治体は地域に密着した行政サービスを総合的</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に担う</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・道州は基礎自治体の範囲を越えた広域行政、区域</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内の基礎自治体の財政格差などの調整を担う</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6772" marR="86772" marT="43385" marB="43385" anchor="ctr">
                    <a:lnL w="9525" cap="flat" cmpd="sng" algn="ctr">
                      <a:solidFill>
                        <a:srgbClr val="000066"/>
                      </a:solidFill>
                      <a:prstDash val="solid"/>
                      <a:round/>
                      <a:headEnd type="none" w="med" len="med"/>
                      <a:tailEnd type="none" w="med" len="med"/>
                    </a:lnL>
                    <a:lnR w="28575" cap="flat" cmpd="sng" algn="ctr">
                      <a:solidFill>
                        <a:srgbClr val="000066"/>
                      </a:solidFill>
                      <a:prstDash val="solid"/>
                      <a:round/>
                      <a:headEnd type="none" w="med" len="med"/>
                      <a:tailEnd type="none" w="med" len="med"/>
                    </a:lnR>
                    <a:lnT w="9525" cap="flat" cmpd="sng" algn="ctr">
                      <a:solidFill>
                        <a:srgbClr val="000066"/>
                      </a:solidFill>
                      <a:prstDash val="solid"/>
                      <a:round/>
                      <a:headEnd type="none" w="med" len="med"/>
                      <a:tailEnd type="none" w="med" len="med"/>
                    </a:lnT>
                    <a:lnB w="9525"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2"/>
                  </a:ext>
                </a:extLst>
              </a:tr>
              <a:tr h="1352404">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道州の区域</a:t>
                      </a:r>
                    </a:p>
                  </a:txBody>
                  <a:tcPr marL="86772" marR="86772" marT="43385" marB="43385" anchor="ctr">
                    <a:lnL w="2857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9525" cap="flat" cmpd="sng" algn="ctr">
                      <a:solidFill>
                        <a:srgbClr val="000066"/>
                      </a:solidFill>
                      <a:prstDash val="solid"/>
                      <a:round/>
                      <a:headEnd type="none" w="med" len="med"/>
                      <a:tailEnd type="none" w="med" len="med"/>
                    </a:lnT>
                    <a:lnB w="9525" cap="flat" cmpd="sng" algn="ctr">
                      <a:solidFill>
                        <a:srgbClr val="000066"/>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・区域は法律で定める</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・社会経済的・地理的・歴史的・文化的条件を勘案して</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画定</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・東京は周辺県とあわせて一の道州とすることが基本。</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ただし、東京都のみをもって一の道州等とすることも考え</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られる</a:t>
                      </a:r>
                    </a:p>
                  </a:txBody>
                  <a:tcPr marL="86772" marR="86772" marT="43385" marB="43385" anchor="ctr">
                    <a:lnL w="952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9525" cap="flat" cmpd="sng" algn="ctr">
                      <a:solidFill>
                        <a:srgbClr val="000066"/>
                      </a:solidFill>
                      <a:prstDash val="solid"/>
                      <a:round/>
                      <a:headEnd type="none" w="med" len="med"/>
                      <a:tailEnd type="none" w="med" len="med"/>
                    </a:lnT>
                    <a:lnB w="9525" cap="flat" cmpd="sng" algn="ctr">
                      <a:solidFill>
                        <a:srgbClr val="000066"/>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・法律により全国をいくつかのブロックに区分</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・経済的・財政的に自立可能な規模、地理的一体性、</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歴史・文化・風土の共通性、生活や経済面での交流</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などの条件</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・指定都市や大都市圏域の基礎自治体のあり方を検討</a:t>
                      </a:r>
                    </a:p>
                  </a:txBody>
                  <a:tcPr marL="86772" marR="86772" marT="43385" marB="43385" anchor="ctr">
                    <a:lnL w="9525" cap="flat" cmpd="sng" algn="ctr">
                      <a:solidFill>
                        <a:srgbClr val="000066"/>
                      </a:solidFill>
                      <a:prstDash val="solid"/>
                      <a:round/>
                      <a:headEnd type="none" w="med" len="med"/>
                      <a:tailEnd type="none" w="med" len="med"/>
                    </a:lnL>
                    <a:lnR w="28575" cap="flat" cmpd="sng" algn="ctr">
                      <a:solidFill>
                        <a:srgbClr val="000066"/>
                      </a:solidFill>
                      <a:prstDash val="solid"/>
                      <a:round/>
                      <a:headEnd type="none" w="med" len="med"/>
                      <a:tailEnd type="none" w="med" len="med"/>
                    </a:lnR>
                    <a:lnT w="9525" cap="flat" cmpd="sng" algn="ctr">
                      <a:solidFill>
                        <a:srgbClr val="000066"/>
                      </a:solidFill>
                      <a:prstDash val="solid"/>
                      <a:round/>
                      <a:headEnd type="none" w="med" len="med"/>
                      <a:tailEnd type="none" w="med" len="med"/>
                    </a:lnT>
                    <a:lnB w="9525"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3"/>
                  </a:ext>
                </a:extLst>
              </a:tr>
              <a:tr h="1135641">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税財政制度</a:t>
                      </a:r>
                    </a:p>
                  </a:txBody>
                  <a:tcPr marL="86772" marR="86772" marT="43385" marB="43385" anchor="ctr">
                    <a:lnL w="2857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9525"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・国からの事務移譲に伴う適切な財源移譲の実施</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・偏在度の低い税目を中心とした地方税の充実などを</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図り、分権型社会に対応し得る地方税体系を実現</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・税源と財政需要に応じた適切な財政調整制度を検討</a:t>
                      </a:r>
                    </a:p>
                  </a:txBody>
                  <a:tcPr marL="86772" marR="86772" marT="43385" marB="43385" anchor="ctr">
                    <a:lnL w="9525" cap="flat" cmpd="sng" algn="ctr">
                      <a:solidFill>
                        <a:srgbClr val="000066"/>
                      </a:solidFill>
                      <a:prstDash val="solid"/>
                      <a:round/>
                      <a:headEnd type="none" w="med" len="med"/>
                      <a:tailEnd type="none" w="med" len="med"/>
                    </a:lnL>
                    <a:lnR w="9525" cap="flat" cmpd="sng" algn="ctr">
                      <a:solidFill>
                        <a:srgbClr val="000066"/>
                      </a:solidFill>
                      <a:prstDash val="solid"/>
                      <a:round/>
                      <a:headEnd type="none" w="med" len="med"/>
                      <a:tailEnd type="none" w="med" len="med"/>
                    </a:lnR>
                    <a:lnT w="9525"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tcPr>
                </a:tc>
                <a:tc>
                  <a:txBody>
                    <a:bodyPr/>
                    <a:lstStyle/>
                    <a:p>
                      <a:pPr marL="85725" indent="-85725"/>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・偏在性が小さく、安定性を備えた新たな税体系の構築</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・税目や税率等の独自決定などの課税自主権</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spcBef>
                          <a:spcPts val="600"/>
                        </a:spcBef>
                      </a:pP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・道州や基礎自治体について、その役割に応じて必要となる財源確保を大前提とした上で財政調整が必要</a:t>
                      </a:r>
                    </a:p>
                  </a:txBody>
                  <a:tcPr marL="86772" marR="86772" marT="43385" marB="43385" anchor="ctr">
                    <a:lnL w="9525" cap="flat" cmpd="sng" algn="ctr">
                      <a:solidFill>
                        <a:srgbClr val="000066"/>
                      </a:solidFill>
                      <a:prstDash val="solid"/>
                      <a:round/>
                      <a:headEnd type="none" w="med" len="med"/>
                      <a:tailEnd type="none" w="med" len="med"/>
                    </a:lnL>
                    <a:lnR w="28575" cap="flat" cmpd="sng" algn="ctr">
                      <a:solidFill>
                        <a:srgbClr val="000066"/>
                      </a:solidFill>
                      <a:prstDash val="solid"/>
                      <a:round/>
                      <a:headEnd type="none" w="med" len="med"/>
                      <a:tailEnd type="none" w="med" len="med"/>
                    </a:lnR>
                    <a:lnT w="9525" cap="flat" cmpd="sng" algn="ctr">
                      <a:solidFill>
                        <a:srgbClr val="000066"/>
                      </a:solidFill>
                      <a:prstDash val="solid"/>
                      <a:round/>
                      <a:headEnd type="none" w="med" len="med"/>
                      <a:tailEnd type="none" w="med" len="med"/>
                    </a:lnT>
                    <a:lnB w="28575" cap="flat" cmpd="sng" algn="ctr">
                      <a:solidFill>
                        <a:srgbClr val="00006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 name="サブタイトル 2"/>
          <p:cNvSpPr txBox="1">
            <a:spLocks/>
          </p:cNvSpPr>
          <p:nvPr/>
        </p:nvSpPr>
        <p:spPr>
          <a:xfrm>
            <a:off x="0" y="6142460"/>
            <a:ext cx="7101395" cy="194925"/>
          </a:xfrm>
          <a:prstGeom prst="rect">
            <a:avLst/>
          </a:prstGeom>
        </p:spPr>
        <p:txBody>
          <a:bodyPr wrap="square">
            <a:spAutoFit/>
          </a:bodyPr>
          <a:lst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a:lstStyle>
          <a:p>
            <a:pPr marL="0" indent="0" defTabSz="867783" fontAlgn="base">
              <a:lnSpc>
                <a:spcPts val="759"/>
              </a:lnSpc>
              <a:spcBef>
                <a:spcPts val="0"/>
              </a:spcBef>
              <a:spcAft>
                <a:spcPct val="0"/>
              </a:spcAft>
              <a:buClr>
                <a:srgbClr val="FFFFFF"/>
              </a:buClr>
              <a:buNone/>
            </a:pPr>
            <a:r>
              <a:rPr lang="en-US" altLang="ja-JP" sz="759" dirty="0">
                <a:solidFill>
                  <a:srgbClr val="000000"/>
                </a:solidFill>
                <a:latin typeface="ＭＳ ゴシック" panose="020B0609070205080204" pitchFamily="49" charset="-128"/>
                <a:ea typeface="ＭＳ ゴシック" panose="020B0609070205080204" pitchFamily="49" charset="-128"/>
              </a:rPr>
              <a:t>※</a:t>
            </a:r>
            <a:r>
              <a:rPr lang="ja-JP" altLang="en-US" sz="759" dirty="0">
                <a:solidFill>
                  <a:srgbClr val="000000"/>
                </a:solidFill>
                <a:latin typeface="ＭＳ ゴシック" panose="020B0609070205080204" pitchFamily="49" charset="-128"/>
                <a:ea typeface="ＭＳ ゴシック" panose="020B0609070205080204" pitchFamily="49" charset="-128"/>
              </a:rPr>
              <a:t>地方制度調査会「道州制のあり方に関する答申について</a:t>
            </a:r>
            <a:r>
              <a:rPr lang="en-US" altLang="ja-JP" sz="759" dirty="0">
                <a:solidFill>
                  <a:srgbClr val="000000"/>
                </a:solidFill>
                <a:latin typeface="ＭＳ ゴシック" panose="020B0609070205080204" pitchFamily="49" charset="-128"/>
                <a:ea typeface="ＭＳ ゴシック" panose="020B0609070205080204" pitchFamily="49" charset="-128"/>
              </a:rPr>
              <a:t>(H18.2)</a:t>
            </a:r>
            <a:r>
              <a:rPr lang="ja-JP" altLang="en-US" sz="759" dirty="0">
                <a:solidFill>
                  <a:srgbClr val="000000"/>
                </a:solidFill>
                <a:latin typeface="ＭＳ ゴシック" panose="020B0609070205080204" pitchFamily="49" charset="-128"/>
                <a:ea typeface="ＭＳ ゴシック" panose="020B0609070205080204" pitchFamily="49" charset="-128"/>
              </a:rPr>
              <a:t>」 道州制ビジョン懇談会「中間報告</a:t>
            </a:r>
            <a:r>
              <a:rPr lang="en-US" altLang="ja-JP" sz="759" dirty="0">
                <a:solidFill>
                  <a:srgbClr val="000000"/>
                </a:solidFill>
                <a:latin typeface="ＭＳ ゴシック" panose="020B0609070205080204" pitchFamily="49" charset="-128"/>
                <a:ea typeface="ＭＳ ゴシック" panose="020B0609070205080204" pitchFamily="49" charset="-128"/>
              </a:rPr>
              <a:t>(H20.3)</a:t>
            </a:r>
            <a:r>
              <a:rPr lang="ja-JP" altLang="en-US" sz="759" dirty="0">
                <a:solidFill>
                  <a:srgbClr val="000000"/>
                </a:solidFill>
                <a:latin typeface="ＭＳ ゴシック" panose="020B0609070205080204" pitchFamily="49" charset="-128"/>
                <a:ea typeface="ＭＳ ゴシック" panose="020B0609070205080204" pitchFamily="49" charset="-128"/>
              </a:rPr>
              <a:t>」」をもとに作成</a:t>
            </a:r>
            <a:endParaRPr lang="en-US" altLang="ja-JP" sz="759" dirty="0">
              <a:solidFill>
                <a:srgbClr val="000000"/>
              </a:solidFill>
              <a:latin typeface="ＭＳ ゴシック" panose="020B0609070205080204" pitchFamily="49" charset="-128"/>
              <a:ea typeface="ＭＳ ゴシック" panose="020B0609070205080204" pitchFamily="49" charset="-128"/>
            </a:endParaRPr>
          </a:p>
        </p:txBody>
      </p:sp>
      <p:sp>
        <p:nvSpPr>
          <p:cNvPr id="8" name="テキスト ボックス 7"/>
          <p:cNvSpPr txBox="1"/>
          <p:nvPr/>
        </p:nvSpPr>
        <p:spPr>
          <a:xfrm>
            <a:off x="4029816" y="6432533"/>
            <a:ext cx="4813237" cy="259302"/>
          </a:xfrm>
          <a:prstGeom prst="rect">
            <a:avLst/>
          </a:prstGeom>
          <a:noFill/>
        </p:spPr>
        <p:txBody>
          <a:bodyPr wrap="square" rtlCol="0">
            <a:spAutoFit/>
          </a:bodyPr>
          <a:lstStyle/>
          <a:p>
            <a:pPr algn="r" defTabSz="433892"/>
            <a:r>
              <a:rPr kumimoji="1" lang="ja-JP" altLang="en-US" sz="1085" dirty="0">
                <a:solidFill>
                  <a:prstClr val="black"/>
                </a:solidFill>
                <a:latin typeface="Meiryo UI" panose="020B0604030504040204" pitchFamily="50" charset="-128"/>
                <a:ea typeface="Meiryo UI" panose="020B0604030504040204" pitchFamily="50" charset="-128"/>
              </a:rPr>
              <a:t>（出典：大阪発“地方分権改革”ビジョン改訂版（</a:t>
            </a:r>
            <a:r>
              <a:rPr kumimoji="1" lang="en-US" altLang="ja-JP" sz="1085" dirty="0">
                <a:solidFill>
                  <a:prstClr val="black"/>
                </a:solidFill>
                <a:latin typeface="Meiryo UI" panose="020B0604030504040204" pitchFamily="50" charset="-128"/>
                <a:ea typeface="Meiryo UI" panose="020B0604030504040204" pitchFamily="50" charset="-128"/>
              </a:rPr>
              <a:t>H29.3</a:t>
            </a:r>
            <a:r>
              <a:rPr kumimoji="1" lang="ja-JP" altLang="en-US" sz="1085" dirty="0">
                <a:solidFill>
                  <a:prstClr val="black"/>
                </a:solidFill>
                <a:latin typeface="Meiryo UI" panose="020B0604030504040204" pitchFamily="50" charset="-128"/>
                <a:ea typeface="Meiryo UI" panose="020B0604030504040204" pitchFamily="50" charset="-128"/>
              </a:rPr>
              <a:t>））</a:t>
            </a:r>
          </a:p>
        </p:txBody>
      </p:sp>
      <p:grpSp>
        <p:nvGrpSpPr>
          <p:cNvPr id="7" name="グループ化 6"/>
          <p:cNvGrpSpPr/>
          <p:nvPr/>
        </p:nvGrpSpPr>
        <p:grpSpPr>
          <a:xfrm>
            <a:off x="0" y="0"/>
            <a:ext cx="9144000" cy="365798"/>
            <a:chOff x="-3515" y="-13192"/>
            <a:chExt cx="9144000" cy="404664"/>
          </a:xfrm>
        </p:grpSpPr>
        <p:sp>
          <p:nvSpPr>
            <p:cNvPr id="9" name="正方形/長方形 8"/>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26618">
                <a:defRPr/>
              </a:pPr>
              <a:r>
                <a:rPr kumimoji="1" lang="en-US" altLang="ja-JP" kern="0" dirty="0">
                  <a:solidFill>
                    <a:srgbClr val="000000"/>
                  </a:solidFill>
                  <a:latin typeface="Meiryo UI"/>
                  <a:ea typeface="Meiryo UI" pitchFamily="50" charset="-128"/>
                  <a:cs typeface="Meiryo UI" pitchFamily="50" charset="-128"/>
                </a:rPr>
                <a:t>10</a:t>
              </a:r>
              <a:r>
                <a:rPr lang="ja-JP" altLang="en-US" kern="0" dirty="0">
                  <a:solidFill>
                    <a:srgbClr val="000000"/>
                  </a:solidFill>
                  <a:latin typeface="Meiryo UI"/>
                  <a:ea typeface="Meiryo UI" pitchFamily="50" charset="-128"/>
                  <a:cs typeface="Meiryo UI" pitchFamily="50" charset="-128"/>
                </a:rPr>
                <a:t>ー</a:t>
              </a:r>
              <a:r>
                <a:rPr lang="en-US" altLang="ja-JP" kern="0" dirty="0">
                  <a:solidFill>
                    <a:srgbClr val="000000"/>
                  </a:solidFill>
                  <a:latin typeface="Meiryo UI"/>
                  <a:ea typeface="Meiryo UI" pitchFamily="50" charset="-128"/>
                  <a:cs typeface="Meiryo UI" pitchFamily="50" charset="-128"/>
                </a:rPr>
                <a:t>10.</a:t>
              </a:r>
              <a:r>
                <a:rPr kumimoji="1" lang="ja-JP" altLang="en-US" kern="0" dirty="0">
                  <a:solidFill>
                    <a:srgbClr val="000000"/>
                  </a:solidFill>
                  <a:ea typeface="Meiryo UI" pitchFamily="50" charset="-128"/>
                  <a:cs typeface="Meiryo UI" pitchFamily="50" charset="-128"/>
                </a:rPr>
                <a:t>道州制に関する検討状況</a:t>
              </a:r>
            </a:p>
          </p:txBody>
        </p:sp>
        <p:sp>
          <p:nvSpPr>
            <p:cNvPr id="11" name="正方形/長方形 10"/>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309">
                <a:defRPr/>
              </a:pPr>
              <a:r>
                <a:rPr kumimoji="1" lang="ja-JP" altLang="en-US" sz="814" dirty="0">
                  <a:solidFill>
                    <a:prstClr val="black"/>
                  </a:solidFill>
                  <a:latin typeface="Meiryo UI"/>
                  <a:ea typeface="Meiryo UI"/>
                </a:rPr>
                <a:t>第</a:t>
              </a:r>
              <a:r>
                <a:rPr kumimoji="1" lang="en-US" altLang="ja-JP" sz="814" dirty="0">
                  <a:solidFill>
                    <a:prstClr val="black"/>
                  </a:solidFill>
                  <a:latin typeface="Meiryo UI"/>
                  <a:ea typeface="Meiryo UI"/>
                </a:rPr>
                <a:t>11</a:t>
              </a:r>
              <a:r>
                <a:rPr kumimoji="1" lang="ja-JP" altLang="en-US" sz="814" dirty="0">
                  <a:solidFill>
                    <a:prstClr val="black"/>
                  </a:solidFill>
                  <a:latin typeface="Meiryo UI"/>
                  <a:ea typeface="Meiryo UI"/>
                </a:rPr>
                <a:t>回意見交換会　資料１</a:t>
              </a:r>
            </a:p>
          </p:txBody>
        </p:sp>
      </p:grpSp>
    </p:spTree>
    <p:extLst>
      <p:ext uri="{BB962C8B-B14F-4D97-AF65-F5344CB8AC3E}">
        <p14:creationId xmlns:p14="http://schemas.microsoft.com/office/powerpoint/2010/main" val="1772192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サブタイトル 2"/>
          <p:cNvSpPr txBox="1">
            <a:spLocks/>
          </p:cNvSpPr>
          <p:nvPr/>
        </p:nvSpPr>
        <p:spPr>
          <a:xfrm>
            <a:off x="840733" y="5874000"/>
            <a:ext cx="7101395" cy="194925"/>
          </a:xfrm>
          <a:prstGeom prst="rect">
            <a:avLst/>
          </a:prstGeom>
        </p:spPr>
        <p:txBody>
          <a:bodyPr wrap="square">
            <a:spAutoFit/>
          </a:bodyPr>
          <a:lst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a:lstStyle>
          <a:p>
            <a:pPr marL="0" indent="0" defTabSz="867783" fontAlgn="base">
              <a:lnSpc>
                <a:spcPts val="759"/>
              </a:lnSpc>
              <a:spcBef>
                <a:spcPts val="0"/>
              </a:spcBef>
              <a:spcAft>
                <a:spcPct val="0"/>
              </a:spcAft>
              <a:buClr>
                <a:srgbClr val="FFFFFF"/>
              </a:buClr>
              <a:buNone/>
            </a:pPr>
            <a:r>
              <a:rPr lang="en-US" altLang="ja-JP" sz="759" dirty="0">
                <a:solidFill>
                  <a:srgbClr val="000000"/>
                </a:solidFill>
                <a:latin typeface="ＭＳ ゴシック" panose="020B0609070205080204" pitchFamily="49" charset="-128"/>
                <a:ea typeface="ＭＳ ゴシック" panose="020B0609070205080204" pitchFamily="49" charset="-128"/>
              </a:rPr>
              <a:t>※</a:t>
            </a:r>
            <a:r>
              <a:rPr lang="ja-JP" altLang="en-US" sz="759" dirty="0">
                <a:solidFill>
                  <a:srgbClr val="000000"/>
                </a:solidFill>
                <a:latin typeface="ＭＳ ゴシック" panose="020B0609070205080204" pitchFamily="49" charset="-128"/>
                <a:ea typeface="ＭＳ ゴシック" panose="020B0609070205080204" pitchFamily="49" charset="-128"/>
              </a:rPr>
              <a:t>　参考：全国町村会「道州制の何が問題か</a:t>
            </a:r>
            <a:r>
              <a:rPr lang="en-US" altLang="ja-JP" sz="759" dirty="0">
                <a:solidFill>
                  <a:srgbClr val="000000"/>
                </a:solidFill>
                <a:latin typeface="ＭＳ ゴシック" panose="020B0609070205080204" pitchFamily="49" charset="-128"/>
                <a:ea typeface="ＭＳ ゴシック" panose="020B0609070205080204" pitchFamily="49" charset="-128"/>
              </a:rPr>
              <a:t>(H24.11)</a:t>
            </a:r>
            <a:r>
              <a:rPr lang="ja-JP" altLang="en-US" sz="759" dirty="0">
                <a:solidFill>
                  <a:srgbClr val="000000"/>
                </a:solidFill>
                <a:latin typeface="ＭＳ ゴシック" panose="020B0609070205080204" pitchFamily="49" charset="-128"/>
                <a:ea typeface="ＭＳ ゴシック" panose="020B0609070205080204" pitchFamily="49" charset="-128"/>
              </a:rPr>
              <a:t>」</a:t>
            </a:r>
            <a:endParaRPr lang="en-US" altLang="ja-JP" sz="759" dirty="0">
              <a:solidFill>
                <a:srgbClr val="000000"/>
              </a:solidFill>
              <a:latin typeface="ＭＳ ゴシック" panose="020B0609070205080204" pitchFamily="49" charset="-128"/>
              <a:ea typeface="ＭＳ ゴシック" panose="020B0609070205080204" pitchFamily="49" charset="-128"/>
            </a:endParaRPr>
          </a:p>
        </p:txBody>
      </p:sp>
      <p:sp>
        <p:nvSpPr>
          <p:cNvPr id="12" name="テキスト ボックス 11"/>
          <p:cNvSpPr txBox="1"/>
          <p:nvPr/>
        </p:nvSpPr>
        <p:spPr>
          <a:xfrm>
            <a:off x="520650" y="2823067"/>
            <a:ext cx="4720431" cy="296876"/>
          </a:xfrm>
          <a:prstGeom prst="rect">
            <a:avLst/>
          </a:prstGeom>
          <a:noFill/>
        </p:spPr>
        <p:txBody>
          <a:bodyPr wrap="square" rtlCol="0">
            <a:spAutoFit/>
          </a:bodyPr>
          <a:lstStyle/>
          <a:p>
            <a:pPr defTabSz="867783" eaLnBrk="0" fontAlgn="base" hangingPunct="0">
              <a:spcBef>
                <a:spcPct val="0"/>
              </a:spcBef>
              <a:spcAft>
                <a:spcPct val="0"/>
              </a:spcAft>
            </a:pPr>
            <a:r>
              <a:rPr kumimoji="1" lang="ja-JP" altLang="en-US" sz="132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○各都道府県間の考えに温度差。どちらかといえば慎重な立場</a:t>
            </a:r>
          </a:p>
        </p:txBody>
      </p:sp>
      <p:sp>
        <p:nvSpPr>
          <p:cNvPr id="13" name="テキスト ボックス 12"/>
          <p:cNvSpPr txBox="1"/>
          <p:nvPr/>
        </p:nvSpPr>
        <p:spPr>
          <a:xfrm>
            <a:off x="586257" y="5368890"/>
            <a:ext cx="2752125" cy="296876"/>
          </a:xfrm>
          <a:prstGeom prst="rect">
            <a:avLst/>
          </a:prstGeom>
          <a:noFill/>
        </p:spPr>
        <p:txBody>
          <a:bodyPr wrap="square" rtlCol="0">
            <a:spAutoFit/>
          </a:bodyPr>
          <a:lstStyle/>
          <a:p>
            <a:pPr defTabSz="867783" eaLnBrk="0" fontAlgn="base" hangingPunct="0">
              <a:spcBef>
                <a:spcPct val="0"/>
              </a:spcBef>
              <a:spcAft>
                <a:spcPct val="0"/>
              </a:spcAft>
            </a:pPr>
            <a:r>
              <a:rPr kumimoji="1" lang="ja-JP" altLang="en-US" sz="132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○道州制導入には反対の立場。</a:t>
            </a:r>
          </a:p>
        </p:txBody>
      </p:sp>
      <p:sp>
        <p:nvSpPr>
          <p:cNvPr id="14" name="テキスト ボックス 13"/>
          <p:cNvSpPr txBox="1"/>
          <p:nvPr/>
        </p:nvSpPr>
        <p:spPr>
          <a:xfrm>
            <a:off x="569990" y="3102158"/>
            <a:ext cx="8188402" cy="1624932"/>
          </a:xfrm>
          <a:prstGeom prst="rect">
            <a:avLst/>
          </a:prstGeom>
          <a:noFill/>
        </p:spPr>
        <p:txBody>
          <a:bodyPr wrap="square" rtlCol="0">
            <a:spAutoFit/>
          </a:bodyPr>
          <a:lstStyle/>
          <a:p>
            <a:pPr defTabSz="867783" eaLnBrk="0" fontAlgn="base" hangingPunct="0">
              <a:lnSpc>
                <a:spcPts val="1519"/>
              </a:lnSpc>
              <a:spcBef>
                <a:spcPct val="0"/>
              </a:spcBef>
              <a:spcAft>
                <a:spcPct val="0"/>
              </a:spcAft>
            </a:pP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（道州制に関する基本的な考え方）</a:t>
            </a:r>
            <a:endParaRPr kumimoji="1" lang="en-US" altLang="ja-JP"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fontAlgn="base" hangingPunct="0">
              <a:lnSpc>
                <a:spcPts val="1519"/>
              </a:lnSpc>
              <a:spcBef>
                <a:spcPts val="95"/>
              </a:spcBef>
              <a:spcAft>
                <a:spcPct val="0"/>
              </a:spcAft>
            </a:pP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・道州制は地方分権を推進するためのもの</a:t>
            </a:r>
            <a:r>
              <a:rPr kumimoji="1" lang="en-US" altLang="ja-JP"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fontAlgn="base" hangingPunct="0">
              <a:lnSpc>
                <a:spcPts val="1519"/>
              </a:lnSpc>
              <a:spcBef>
                <a:spcPct val="0"/>
              </a:spcBef>
              <a:spcAft>
                <a:spcPct val="0"/>
              </a:spcAft>
            </a:pP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・道州は都道府県に代わる広域自治体、道州と市町村の二層制</a:t>
            </a:r>
          </a:p>
          <a:p>
            <a:pPr defTabSz="867783" eaLnBrk="0" fontAlgn="base" hangingPunct="0">
              <a:lnSpc>
                <a:spcPts val="1519"/>
              </a:lnSpc>
              <a:spcBef>
                <a:spcPct val="0"/>
              </a:spcBef>
              <a:spcAft>
                <a:spcPct val="0"/>
              </a:spcAft>
            </a:pP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・内政に関する事務は基本的に地方が一貫して担う</a:t>
            </a:r>
            <a:endParaRPr kumimoji="1" lang="en-US" altLang="ja-JP"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fontAlgn="base" hangingPunct="0">
              <a:lnSpc>
                <a:spcPts val="1519"/>
              </a:lnSpc>
              <a:spcBef>
                <a:spcPct val="0"/>
              </a:spcBef>
              <a:spcAft>
                <a:spcPct val="0"/>
              </a:spcAft>
            </a:pP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・「国の出先機関」の廃止は当然、「中央府省」の解体再編を含めた中央政府の見直しを伴うもの</a:t>
            </a:r>
          </a:p>
          <a:p>
            <a:pPr defTabSz="867783" eaLnBrk="0" fontAlgn="base" hangingPunct="0">
              <a:lnSpc>
                <a:spcPts val="1519"/>
              </a:lnSpc>
              <a:spcBef>
                <a:spcPct val="0"/>
              </a:spcBef>
              <a:spcAft>
                <a:spcPct val="0"/>
              </a:spcAft>
            </a:pP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・国の法令は基本的事項にとどめ、広範な自治立法権を確立</a:t>
            </a:r>
            <a:endParaRPr kumimoji="1" lang="en-US" altLang="ja-JP"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fontAlgn="base" hangingPunct="0">
              <a:lnSpc>
                <a:spcPts val="1519"/>
              </a:lnSpc>
              <a:spcBef>
                <a:spcPct val="0"/>
              </a:spcBef>
              <a:spcAft>
                <a:spcPct val="0"/>
              </a:spcAft>
            </a:pP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・区域は、枠組議論ばかり先行させず、住民サービスへの影響や地理的・歴史的・文化的条件など、地方の意見を最大限尊重して決定</a:t>
            </a:r>
          </a:p>
          <a:p>
            <a:pPr defTabSz="867783" eaLnBrk="0" fontAlgn="base" hangingPunct="0">
              <a:lnSpc>
                <a:spcPts val="1519"/>
              </a:lnSpc>
              <a:spcBef>
                <a:spcPct val="0"/>
              </a:spcBef>
              <a:spcAft>
                <a:spcPct val="0"/>
              </a:spcAft>
            </a:pP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・役割分担に応じた、自主性・自立性の高い地方税財政制度を構築</a:t>
            </a:r>
          </a:p>
        </p:txBody>
      </p:sp>
      <p:sp>
        <p:nvSpPr>
          <p:cNvPr id="15" name="テキスト ボックス 14"/>
          <p:cNvSpPr txBox="1"/>
          <p:nvPr/>
        </p:nvSpPr>
        <p:spPr>
          <a:xfrm>
            <a:off x="743611" y="5608247"/>
            <a:ext cx="8125138" cy="267637"/>
          </a:xfrm>
          <a:prstGeom prst="rect">
            <a:avLst/>
          </a:prstGeom>
          <a:noFill/>
        </p:spPr>
        <p:txBody>
          <a:bodyPr wrap="square" rtlCol="0">
            <a:spAutoFit/>
          </a:bodyPr>
          <a:lstStyle/>
          <a:p>
            <a:pPr defTabSz="867783" eaLnBrk="0" fontAlgn="base" hangingPunct="0">
              <a:spcBef>
                <a:spcPct val="0"/>
              </a:spcBef>
              <a:spcAft>
                <a:spcPct val="0"/>
              </a:spcAft>
            </a:pPr>
            <a:r>
              <a:rPr kumimoji="1" lang="ja-JP" altLang="en-US" sz="113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・「地域間格差は是正されるのか」、「税財政はどうなるのか」、「道州制は町村を合併・消滅に追い込み自治を衰退させる」　等について指摘</a:t>
            </a:r>
          </a:p>
        </p:txBody>
      </p:sp>
      <p:sp>
        <p:nvSpPr>
          <p:cNvPr id="17" name="正方形/長方形 16"/>
          <p:cNvSpPr/>
          <p:nvPr/>
        </p:nvSpPr>
        <p:spPr>
          <a:xfrm>
            <a:off x="439036" y="981664"/>
            <a:ext cx="6845772" cy="233782"/>
          </a:xfrm>
          <a:prstGeom prst="rect">
            <a:avLst/>
          </a:prstGeom>
          <a:ln>
            <a:noFill/>
          </a:ln>
        </p:spPr>
        <p:txBody>
          <a:bodyPr wrap="square" lIns="0" tIns="0" rIns="0" bIns="0" anchor="ctr" anchorCtr="0">
            <a:spAutoFit/>
          </a:bodyPr>
          <a:lstStyle/>
          <a:p>
            <a:pPr defTabSz="867783" eaLnBrk="0" fontAlgn="base" hangingPunct="0">
              <a:spcBef>
                <a:spcPct val="0"/>
              </a:spcBef>
              <a:spcAft>
                <a:spcPct val="0"/>
              </a:spcAft>
            </a:pPr>
            <a:r>
              <a:rPr lang="ja-JP" altLang="en-US" sz="1519" dirty="0">
                <a:solidFill>
                  <a:srgbClr val="000000"/>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道州制での「東京」に関する議論の経過</a:t>
            </a:r>
            <a:endParaRPr lang="en-US" altLang="ja-JP" sz="1519" dirty="0">
              <a:solidFill>
                <a:srgbClr val="000000"/>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18" name="Rectangle 2"/>
          <p:cNvSpPr txBox="1">
            <a:spLocks noChangeArrowheads="1"/>
          </p:cNvSpPr>
          <p:nvPr/>
        </p:nvSpPr>
        <p:spPr bwMode="auto">
          <a:xfrm>
            <a:off x="541559" y="1226079"/>
            <a:ext cx="8244188" cy="107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72" tIns="43385" rIns="86772" bIns="43385"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defTabSz="867783">
              <a:lnSpc>
                <a:spcPts val="1519"/>
              </a:lnSpc>
              <a:spcBef>
                <a:spcPts val="0"/>
              </a:spcBef>
            </a:pPr>
            <a:r>
              <a:rPr lang="ja-JP" altLang="en-US"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○東京については、北関東と南関東に分けて、東京を南関東に含める案や、東京だけを分離し州にする案、さらには、</a:t>
            </a:r>
            <a:endParaRPr lang="en-US" altLang="ja-JP"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a:lnSpc>
                <a:spcPts val="1519"/>
              </a:lnSpc>
              <a:spcBef>
                <a:spcPts val="0"/>
              </a:spcBef>
            </a:pPr>
            <a:r>
              <a:rPr lang="ja-JP" altLang="en-US"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特別区のエリアだけを分離して州にする案などについて検討</a:t>
            </a:r>
            <a:endParaRPr lang="en-US" altLang="ja-JP"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a:lnSpc>
                <a:spcPts val="1519"/>
              </a:lnSpc>
              <a:spcBef>
                <a:spcPts val="0"/>
              </a:spcBef>
            </a:pPr>
            <a:r>
              <a:rPr lang="en-US" altLang="ja-JP"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（地方制度調査会「道州制のあり方に関する答申</a:t>
            </a:r>
            <a:r>
              <a:rPr lang="en-US" altLang="ja-JP"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_H18.2.28</a:t>
            </a:r>
            <a:r>
              <a:rPr lang="ja-JP" altLang="en-US"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a:lnSpc>
                <a:spcPts val="1519"/>
              </a:lnSpc>
              <a:spcBef>
                <a:spcPts val="570"/>
              </a:spcBef>
            </a:pPr>
            <a:r>
              <a:rPr lang="ja-JP" altLang="en-US"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○また、地方制度調査会の議論では、東京圏、場合によっては他の特別な大都市圏においても、中心地域だけの中間</a:t>
            </a:r>
            <a:endParaRPr lang="en-US" altLang="ja-JP"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a:lnSpc>
                <a:spcPts val="1519"/>
              </a:lnSpc>
              <a:spcBef>
                <a:spcPts val="0"/>
              </a:spcBef>
            </a:pPr>
            <a:r>
              <a:rPr lang="en-US" altLang="ja-JP"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29"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的な広域自治体を設置したうえで、さらに、圏域全体の道州を設置することとして、３層にしてはどうかとの意見もあり</a:t>
            </a:r>
          </a:p>
        </p:txBody>
      </p:sp>
      <p:sp>
        <p:nvSpPr>
          <p:cNvPr id="19" name="正方形/長方形 18"/>
          <p:cNvSpPr/>
          <p:nvPr/>
        </p:nvSpPr>
        <p:spPr>
          <a:xfrm>
            <a:off x="447160" y="2581181"/>
            <a:ext cx="6845772" cy="233782"/>
          </a:xfrm>
          <a:prstGeom prst="rect">
            <a:avLst/>
          </a:prstGeom>
          <a:ln>
            <a:noFill/>
          </a:ln>
        </p:spPr>
        <p:txBody>
          <a:bodyPr wrap="square" lIns="0" tIns="0" rIns="0" bIns="0" anchor="ctr" anchorCtr="0">
            <a:spAutoFit/>
          </a:bodyPr>
          <a:lstStyle/>
          <a:p>
            <a:pPr defTabSz="867783" eaLnBrk="0" fontAlgn="base" hangingPunct="0">
              <a:spcBef>
                <a:spcPct val="0"/>
              </a:spcBef>
              <a:spcAft>
                <a:spcPct val="0"/>
              </a:spcAft>
            </a:pPr>
            <a:r>
              <a:rPr lang="ja-JP" altLang="en-US" sz="1519"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全国知事会の考え方</a:t>
            </a:r>
            <a:endParaRPr lang="en-US" altLang="ja-JP" sz="1519"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0" name="正方形/長方形 19"/>
          <p:cNvSpPr/>
          <p:nvPr/>
        </p:nvSpPr>
        <p:spPr>
          <a:xfrm>
            <a:off x="477114" y="5122597"/>
            <a:ext cx="6845772" cy="233782"/>
          </a:xfrm>
          <a:prstGeom prst="rect">
            <a:avLst/>
          </a:prstGeom>
          <a:ln>
            <a:noFill/>
          </a:ln>
        </p:spPr>
        <p:txBody>
          <a:bodyPr wrap="square" lIns="0" tIns="0" rIns="0" bIns="0" anchor="ctr" anchorCtr="0">
            <a:spAutoFit/>
          </a:bodyPr>
          <a:lstStyle/>
          <a:p>
            <a:pPr defTabSz="867783" eaLnBrk="0" fontAlgn="base" hangingPunct="0">
              <a:spcBef>
                <a:spcPct val="0"/>
              </a:spcBef>
              <a:spcAft>
                <a:spcPct val="0"/>
              </a:spcAft>
            </a:pPr>
            <a:r>
              <a:rPr lang="ja-JP" altLang="en-US" sz="1519"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 全国町村会の考え方</a:t>
            </a:r>
            <a:endParaRPr lang="en-US" altLang="ja-JP" sz="1519" dirty="0">
              <a:solidFill>
                <a:prstClr val="black"/>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21" name="サブタイトル 2"/>
          <p:cNvSpPr txBox="1">
            <a:spLocks/>
          </p:cNvSpPr>
          <p:nvPr/>
        </p:nvSpPr>
        <p:spPr>
          <a:xfrm>
            <a:off x="876269" y="4707692"/>
            <a:ext cx="3288640" cy="194925"/>
          </a:xfrm>
          <a:prstGeom prst="rect">
            <a:avLst/>
          </a:prstGeom>
        </p:spPr>
        <p:txBody>
          <a:bodyPr wrap="square">
            <a:spAutoFit/>
          </a:bodyPr>
          <a:lst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a:lstStyle>
          <a:p>
            <a:pPr marL="0" indent="0" defTabSz="867783" fontAlgn="base">
              <a:lnSpc>
                <a:spcPts val="759"/>
              </a:lnSpc>
              <a:spcBef>
                <a:spcPts val="0"/>
              </a:spcBef>
              <a:spcAft>
                <a:spcPct val="0"/>
              </a:spcAft>
              <a:buClr>
                <a:srgbClr val="FFFFFF"/>
              </a:buClr>
              <a:buNone/>
            </a:pPr>
            <a:r>
              <a:rPr lang="en-US" altLang="ja-JP" sz="759" dirty="0">
                <a:solidFill>
                  <a:srgbClr val="000000"/>
                </a:solidFill>
                <a:latin typeface="ＭＳ ゴシック" panose="020B0609070205080204" pitchFamily="49" charset="-128"/>
                <a:ea typeface="ＭＳ ゴシック" panose="020B0609070205080204" pitchFamily="49" charset="-128"/>
              </a:rPr>
              <a:t>※</a:t>
            </a:r>
            <a:r>
              <a:rPr lang="ja-JP" altLang="en-US" sz="759" dirty="0">
                <a:solidFill>
                  <a:srgbClr val="000000"/>
                </a:solidFill>
                <a:latin typeface="ＭＳ ゴシック" panose="020B0609070205080204" pitchFamily="49" charset="-128"/>
                <a:ea typeface="ＭＳ ゴシック" panose="020B0609070205080204" pitchFamily="49" charset="-128"/>
              </a:rPr>
              <a:t>　全国知事会「道州制に関する基本的考え方</a:t>
            </a:r>
            <a:r>
              <a:rPr lang="en-US" altLang="ja-JP" sz="759" dirty="0">
                <a:solidFill>
                  <a:srgbClr val="000000"/>
                </a:solidFill>
                <a:latin typeface="ＭＳ ゴシック" panose="020B0609070205080204" pitchFamily="49" charset="-128"/>
                <a:ea typeface="ＭＳ ゴシック" panose="020B0609070205080204" pitchFamily="49" charset="-128"/>
              </a:rPr>
              <a:t>(H25.1)</a:t>
            </a:r>
            <a:r>
              <a:rPr lang="ja-JP" altLang="en-US" sz="759" dirty="0">
                <a:solidFill>
                  <a:srgbClr val="000000"/>
                </a:solidFill>
                <a:latin typeface="ＭＳ ゴシック" panose="020B0609070205080204" pitchFamily="49" charset="-128"/>
                <a:ea typeface="ＭＳ ゴシック" panose="020B0609070205080204" pitchFamily="49" charset="-128"/>
              </a:rPr>
              <a:t>」をもとに作成</a:t>
            </a:r>
            <a:endParaRPr lang="en-US" altLang="ja-JP" sz="759" dirty="0">
              <a:solidFill>
                <a:srgbClr val="000000"/>
              </a:solidFill>
              <a:latin typeface="ＭＳ ゴシック" panose="020B0609070205080204" pitchFamily="49" charset="-128"/>
              <a:ea typeface="ＭＳ ゴシック" panose="020B0609070205080204" pitchFamily="49" charset="-128"/>
            </a:endParaRPr>
          </a:p>
        </p:txBody>
      </p:sp>
      <p:sp>
        <p:nvSpPr>
          <p:cNvPr id="23" name="テキスト ボックス 22"/>
          <p:cNvSpPr txBox="1"/>
          <p:nvPr/>
        </p:nvSpPr>
        <p:spPr>
          <a:xfrm>
            <a:off x="2636445" y="6470442"/>
            <a:ext cx="4813237" cy="259302"/>
          </a:xfrm>
          <a:prstGeom prst="rect">
            <a:avLst/>
          </a:prstGeom>
          <a:noFill/>
        </p:spPr>
        <p:txBody>
          <a:bodyPr wrap="square" rtlCol="0">
            <a:spAutoFit/>
          </a:bodyPr>
          <a:lstStyle/>
          <a:p>
            <a:pPr algn="r" defTabSz="433892"/>
            <a:r>
              <a:rPr kumimoji="1" lang="ja-JP" altLang="en-US" sz="1085" dirty="0">
                <a:solidFill>
                  <a:prstClr val="black"/>
                </a:solidFill>
                <a:latin typeface="Meiryo UI" panose="020B0604030504040204" pitchFamily="50" charset="-128"/>
                <a:ea typeface="Meiryo UI" panose="020B0604030504040204" pitchFamily="50" charset="-128"/>
              </a:rPr>
              <a:t>（出典：大阪発“地方分権改革”ビジョン改訂版（</a:t>
            </a:r>
            <a:r>
              <a:rPr kumimoji="1" lang="en-US" altLang="ja-JP" sz="1085" dirty="0">
                <a:solidFill>
                  <a:prstClr val="black"/>
                </a:solidFill>
                <a:latin typeface="Meiryo UI" panose="020B0604030504040204" pitchFamily="50" charset="-128"/>
                <a:ea typeface="Meiryo UI" panose="020B0604030504040204" pitchFamily="50" charset="-128"/>
              </a:rPr>
              <a:t>H29.3</a:t>
            </a:r>
            <a:r>
              <a:rPr kumimoji="1" lang="ja-JP" altLang="en-US" sz="1085" dirty="0">
                <a:solidFill>
                  <a:prstClr val="black"/>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173090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p:cNvSpPr txBox="1"/>
          <p:nvPr/>
        </p:nvSpPr>
        <p:spPr>
          <a:xfrm>
            <a:off x="4979646" y="6441325"/>
            <a:ext cx="4377766"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出典：関西のライフサイエンスクラスタ～世界のイノベーティブ・フィールド～（近畿経済産業局）</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2" name="正方形/長方形 101"/>
          <p:cNvSpPr/>
          <p:nvPr/>
        </p:nvSpPr>
        <p:spPr>
          <a:xfrm>
            <a:off x="398496" y="529293"/>
            <a:ext cx="7560000" cy="633454"/>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関西は、日本の中心に位置する人口約</a:t>
            </a:r>
            <a:r>
              <a:rPr kumimoji="0"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2,145</a:t>
            </a:r>
            <a:r>
              <a:rPr kumimoji="0"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万人、</a:t>
            </a:r>
            <a:r>
              <a:rPr kumimoji="0"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GDP </a:t>
            </a:r>
            <a:r>
              <a:rPr kumimoji="0"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0"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8,059</a:t>
            </a:r>
            <a:r>
              <a:rPr kumimoji="0"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億ドルという巨大なマーケットを有している地域</a:t>
            </a:r>
            <a:endParaRPr kumimoji="0"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その経済規模は世界</a:t>
            </a:r>
            <a:r>
              <a:rPr kumimoji="0"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17</a:t>
            </a:r>
            <a:r>
              <a:rPr kumimoji="0"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位となっている。</a:t>
            </a:r>
          </a:p>
        </p:txBody>
      </p:sp>
      <p:pic>
        <p:nvPicPr>
          <p:cNvPr id="6" name="図 5"/>
          <p:cNvPicPr>
            <a:picLocks noChangeAspect="1"/>
          </p:cNvPicPr>
          <p:nvPr/>
        </p:nvPicPr>
        <p:blipFill>
          <a:blip r:embed="rId3"/>
          <a:stretch>
            <a:fillRect/>
          </a:stretch>
        </p:blipFill>
        <p:spPr>
          <a:xfrm>
            <a:off x="145661" y="1459975"/>
            <a:ext cx="4431405" cy="4215120"/>
          </a:xfrm>
          <a:prstGeom prst="rect">
            <a:avLst/>
          </a:prstGeom>
        </p:spPr>
      </p:pic>
      <p:pic>
        <p:nvPicPr>
          <p:cNvPr id="7" name="図 6"/>
          <p:cNvPicPr>
            <a:picLocks noChangeAspect="1"/>
          </p:cNvPicPr>
          <p:nvPr/>
        </p:nvPicPr>
        <p:blipFill>
          <a:blip r:embed="rId4"/>
          <a:stretch>
            <a:fillRect/>
          </a:stretch>
        </p:blipFill>
        <p:spPr>
          <a:xfrm>
            <a:off x="4577066" y="1285018"/>
            <a:ext cx="4459691" cy="4629286"/>
          </a:xfrm>
          <a:prstGeom prst="rect">
            <a:avLst/>
          </a:prstGeom>
        </p:spPr>
      </p:pic>
      <p:pic>
        <p:nvPicPr>
          <p:cNvPr id="8" name="図 7"/>
          <p:cNvPicPr>
            <a:picLocks noChangeAspect="1"/>
          </p:cNvPicPr>
          <p:nvPr/>
        </p:nvPicPr>
        <p:blipFill>
          <a:blip r:embed="rId5"/>
          <a:stretch>
            <a:fillRect/>
          </a:stretch>
        </p:blipFill>
        <p:spPr>
          <a:xfrm>
            <a:off x="4995858" y="5984752"/>
            <a:ext cx="3339873" cy="455963"/>
          </a:xfrm>
          <a:prstGeom prst="rect">
            <a:avLst/>
          </a:prstGeom>
        </p:spPr>
      </p:pic>
      <p:sp>
        <p:nvSpPr>
          <p:cNvPr id="11" name="大かっこ 10"/>
          <p:cNvSpPr/>
          <p:nvPr/>
        </p:nvSpPr>
        <p:spPr>
          <a:xfrm>
            <a:off x="4805915" y="6440715"/>
            <a:ext cx="3678865" cy="20066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 name="グループ化 9"/>
          <p:cNvGrpSpPr/>
          <p:nvPr/>
        </p:nvGrpSpPr>
        <p:grpSpPr>
          <a:xfrm>
            <a:off x="-3515" y="-13192"/>
            <a:ext cx="9144000" cy="404664"/>
            <a:chOff x="-3515" y="-13192"/>
            <a:chExt cx="9144000" cy="404664"/>
          </a:xfrm>
        </p:grpSpPr>
        <p:sp>
          <p:nvSpPr>
            <p:cNvPr id="12" name="正方形/長方形 11"/>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kern="0" dirty="0">
                  <a:solidFill>
                    <a:srgbClr val="000000"/>
                  </a:solidFill>
                  <a:latin typeface="Meiryo UI"/>
                  <a:ea typeface="Meiryo UI" pitchFamily="50" charset="-128"/>
                  <a:cs typeface="Meiryo UI" pitchFamily="50" charset="-128"/>
                </a:rPr>
                <a:t>10</a:t>
              </a:r>
              <a:r>
                <a:rPr kumimoji="0" lang="ja-JP" altLang="en-US"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ー</a:t>
              </a:r>
              <a:r>
                <a:rPr lang="en-US" altLang="ja-JP" kern="0" dirty="0">
                  <a:solidFill>
                    <a:srgbClr val="000000"/>
                  </a:solidFill>
                  <a:latin typeface="Meiryo UI"/>
                  <a:ea typeface="Meiryo UI" pitchFamily="50" charset="-128"/>
                  <a:cs typeface="Meiryo UI" pitchFamily="50" charset="-128"/>
                </a:rPr>
                <a:t>11</a:t>
              </a:r>
              <a:r>
                <a:rPr kumimoji="0" lang="en-US" altLang="ja-JP"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a:t>
              </a:r>
              <a:r>
                <a:rPr kumimoji="0" lang="ja-JP" altLang="en-US"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関西経済の諸外国との比較</a:t>
              </a:r>
            </a:p>
          </p:txBody>
        </p:sp>
        <p:sp>
          <p:nvSpPr>
            <p:cNvPr id="13" name="正方形/長方形 12"/>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1965950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419786" y="2126035"/>
            <a:ext cx="5519901" cy="3403711"/>
          </a:xfrm>
          <a:prstGeom prst="roundRect">
            <a:avLst>
              <a:gd name="adj" fmla="val 565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endParaRPr kumimoji="1" lang="ja-JP" altLang="en-US" sz="1709">
              <a:solidFill>
                <a:prstClr val="white"/>
              </a:solidFill>
              <a:latin typeface="Meiryo UI"/>
              <a:ea typeface="Meiryo UI"/>
            </a:endParaRPr>
          </a:p>
        </p:txBody>
      </p:sp>
      <p:sp>
        <p:nvSpPr>
          <p:cNvPr id="4" name="乗算 3"/>
          <p:cNvSpPr/>
          <p:nvPr/>
        </p:nvSpPr>
        <p:spPr>
          <a:xfrm>
            <a:off x="2717305" y="3058943"/>
            <a:ext cx="811649" cy="82081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endParaRPr kumimoji="1" lang="ja-JP" altLang="en-US" sz="1709">
              <a:solidFill>
                <a:prstClr val="white"/>
              </a:solidFill>
              <a:latin typeface="Meiryo UI"/>
              <a:ea typeface="Meiryo UI"/>
            </a:endParaRPr>
          </a:p>
        </p:txBody>
      </p:sp>
      <p:sp>
        <p:nvSpPr>
          <p:cNvPr id="15" name="正方形/長方形 14"/>
          <p:cNvSpPr/>
          <p:nvPr/>
        </p:nvSpPr>
        <p:spPr>
          <a:xfrm>
            <a:off x="403412" y="6093801"/>
            <a:ext cx="5552649" cy="472181"/>
          </a:xfrm>
          <a:prstGeom prst="rect">
            <a:avLst/>
          </a:prstGeom>
          <a:solidFill>
            <a:schemeClr val="accent2">
              <a:lumMod val="40000"/>
              <a:lumOff val="60000"/>
            </a:schemeClr>
          </a:solidFill>
        </p:spPr>
        <p:txBody>
          <a:bodyPr wrap="square">
            <a:spAutoFit/>
          </a:bodyPr>
          <a:lstStyle/>
          <a:p>
            <a:pPr defTabSz="433892"/>
            <a:r>
              <a:rPr lang="ja-JP" altLang="en-US" sz="1329" dirty="0">
                <a:solidFill>
                  <a:prstClr val="black"/>
                </a:solidFill>
                <a:latin typeface="Meiryo UI"/>
                <a:ea typeface="Meiryo UI"/>
              </a:rPr>
              <a:t>　　　　　国（中央、出先機関）、経済界、大学・研究所との連携体制</a:t>
            </a:r>
            <a:endParaRPr lang="en-US" altLang="ja-JP" sz="1329" dirty="0">
              <a:solidFill>
                <a:prstClr val="black"/>
              </a:solidFill>
              <a:latin typeface="Meiryo UI"/>
              <a:ea typeface="Meiryo UI"/>
            </a:endParaRPr>
          </a:p>
          <a:p>
            <a:pPr defTabSz="433892"/>
            <a:r>
              <a:rPr lang="ja-JP" altLang="en-US" sz="1139" dirty="0">
                <a:solidFill>
                  <a:prstClr val="black"/>
                </a:solidFill>
                <a:latin typeface="Meiryo UI"/>
                <a:ea typeface="Meiryo UI"/>
              </a:rPr>
              <a:t>　　　（海外都市では、国政策との連動、また企業、大学等との連携のための枠組みあり）</a:t>
            </a:r>
            <a:endParaRPr lang="en-US" altLang="ja-JP" sz="1139" dirty="0">
              <a:solidFill>
                <a:prstClr val="black"/>
              </a:solidFill>
              <a:latin typeface="Meiryo UI"/>
              <a:ea typeface="Meiryo UI"/>
            </a:endParaRPr>
          </a:p>
        </p:txBody>
      </p:sp>
      <p:sp>
        <p:nvSpPr>
          <p:cNvPr id="16" name="ホームベース 15"/>
          <p:cNvSpPr/>
          <p:nvPr/>
        </p:nvSpPr>
        <p:spPr>
          <a:xfrm flipH="1">
            <a:off x="3479926" y="2329382"/>
            <a:ext cx="2355417" cy="539726"/>
          </a:xfrm>
          <a:prstGeom prst="homePlate">
            <a:avLst>
              <a:gd name="adj" fmla="val 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ja-JP" altLang="en-US" sz="1329" dirty="0">
                <a:solidFill>
                  <a:prstClr val="black"/>
                </a:solidFill>
                <a:latin typeface="Meiryo UI"/>
                <a:ea typeface="Meiryo UI"/>
              </a:rPr>
              <a:t>大阪府・大阪市</a:t>
            </a:r>
          </a:p>
        </p:txBody>
      </p:sp>
      <p:sp>
        <p:nvSpPr>
          <p:cNvPr id="23" name="ホームベース 22"/>
          <p:cNvSpPr/>
          <p:nvPr/>
        </p:nvSpPr>
        <p:spPr>
          <a:xfrm flipH="1">
            <a:off x="3479925" y="3175575"/>
            <a:ext cx="2355417" cy="592414"/>
          </a:xfrm>
          <a:prstGeom prst="homePlate">
            <a:avLst>
              <a:gd name="adj" fmla="val 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ja-JP" altLang="en-US" sz="1329" dirty="0">
                <a:solidFill>
                  <a:prstClr val="black"/>
                </a:solidFill>
                <a:latin typeface="Meiryo UI"/>
                <a:ea typeface="Meiryo UI"/>
              </a:rPr>
              <a:t>大阪・兵庫・京都の</a:t>
            </a:r>
            <a:endParaRPr kumimoji="1" lang="en-US" altLang="ja-JP" sz="1329" dirty="0">
              <a:solidFill>
                <a:prstClr val="black"/>
              </a:solidFill>
              <a:latin typeface="Meiryo UI"/>
              <a:ea typeface="Meiryo UI"/>
            </a:endParaRPr>
          </a:p>
          <a:p>
            <a:pPr algn="ctr" defTabSz="433892"/>
            <a:r>
              <a:rPr kumimoji="1" lang="ja-JP" altLang="en-US" sz="1329" dirty="0">
                <a:solidFill>
                  <a:prstClr val="black"/>
                </a:solidFill>
                <a:latin typeface="Meiryo UI"/>
                <a:ea typeface="Meiryo UI"/>
              </a:rPr>
              <a:t>３府県、３政令市</a:t>
            </a:r>
          </a:p>
        </p:txBody>
      </p:sp>
      <p:sp>
        <p:nvSpPr>
          <p:cNvPr id="24" name="ホームベース 23"/>
          <p:cNvSpPr/>
          <p:nvPr/>
        </p:nvSpPr>
        <p:spPr>
          <a:xfrm flipH="1">
            <a:off x="3503358" y="4170401"/>
            <a:ext cx="2355418" cy="592414"/>
          </a:xfrm>
          <a:prstGeom prst="homePlate">
            <a:avLst>
              <a:gd name="adj" fmla="val 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ja-JP" altLang="en-US" sz="1329" dirty="0">
                <a:solidFill>
                  <a:prstClr val="black"/>
                </a:solidFill>
                <a:latin typeface="Meiryo UI"/>
                <a:ea typeface="Meiryo UI"/>
              </a:rPr>
              <a:t>関西広域連合</a:t>
            </a:r>
          </a:p>
        </p:txBody>
      </p:sp>
      <p:sp>
        <p:nvSpPr>
          <p:cNvPr id="30" name="角丸四角形 29"/>
          <p:cNvSpPr/>
          <p:nvPr/>
        </p:nvSpPr>
        <p:spPr>
          <a:xfrm>
            <a:off x="576831" y="1672335"/>
            <a:ext cx="2189501" cy="299790"/>
          </a:xfrm>
          <a:prstGeom prst="roundRect">
            <a:avLst>
              <a:gd name="adj" fmla="val 2804"/>
            </a:avLst>
          </a:prstGeom>
          <a:ln/>
        </p:spPr>
        <p:style>
          <a:lnRef idx="0">
            <a:schemeClr val="accent1"/>
          </a:lnRef>
          <a:fillRef idx="3">
            <a:schemeClr val="accent1"/>
          </a:fillRef>
          <a:effectRef idx="3">
            <a:schemeClr val="accent1"/>
          </a:effectRef>
          <a:fontRef idx="minor">
            <a:schemeClr val="lt1"/>
          </a:fontRef>
        </p:style>
        <p:txBody>
          <a:bodyPr lIns="102486" tIns="0" rIns="170809" rtlCol="0" anchor="ctr"/>
          <a:lstStyle/>
          <a:p>
            <a:pPr marL="165722" indent="-165722" algn="ctr" defTabSz="433892"/>
            <a:r>
              <a:rPr lang="ja-JP" altLang="en-US" sz="1329" b="1" dirty="0">
                <a:solidFill>
                  <a:prstClr val="white"/>
                </a:solidFill>
                <a:latin typeface="BIZ UDPゴシック" panose="020B0400000000000000" pitchFamily="50" charset="-128"/>
                <a:ea typeface="BIZ UDPゴシック" panose="020B0400000000000000" pitchFamily="50" charset="-128"/>
              </a:rPr>
              <a:t>政策・事業</a:t>
            </a:r>
          </a:p>
        </p:txBody>
      </p:sp>
      <p:sp>
        <p:nvSpPr>
          <p:cNvPr id="40" name="角丸四角形 39"/>
          <p:cNvSpPr/>
          <p:nvPr/>
        </p:nvSpPr>
        <p:spPr>
          <a:xfrm>
            <a:off x="3479925" y="1675832"/>
            <a:ext cx="2344773" cy="299790"/>
          </a:xfrm>
          <a:prstGeom prst="roundRect">
            <a:avLst>
              <a:gd name="adj" fmla="val 2804"/>
            </a:avLst>
          </a:prstGeom>
          <a:ln/>
        </p:spPr>
        <p:style>
          <a:lnRef idx="0">
            <a:schemeClr val="accent1"/>
          </a:lnRef>
          <a:fillRef idx="3">
            <a:schemeClr val="accent1"/>
          </a:fillRef>
          <a:effectRef idx="3">
            <a:schemeClr val="accent1"/>
          </a:effectRef>
          <a:fontRef idx="minor">
            <a:schemeClr val="lt1"/>
          </a:fontRef>
        </p:style>
        <p:txBody>
          <a:bodyPr lIns="102486" tIns="0" rIns="170809" rtlCol="0" anchor="ctr"/>
          <a:lstStyle/>
          <a:p>
            <a:pPr marL="165722" indent="-165722" algn="ctr" defTabSz="433892"/>
            <a:r>
              <a:rPr lang="ja-JP" altLang="en-US" sz="1329" b="1" dirty="0">
                <a:solidFill>
                  <a:prstClr val="white"/>
                </a:solidFill>
                <a:latin typeface="BIZ UDPゴシック" panose="020B0400000000000000" pitchFamily="50" charset="-128"/>
                <a:ea typeface="BIZ UDPゴシック" panose="020B0400000000000000" pitchFamily="50" charset="-128"/>
              </a:rPr>
              <a:t>構成</a:t>
            </a:r>
          </a:p>
        </p:txBody>
      </p:sp>
      <p:sp>
        <p:nvSpPr>
          <p:cNvPr id="41" name="正方形/長方形 40"/>
          <p:cNvSpPr/>
          <p:nvPr/>
        </p:nvSpPr>
        <p:spPr>
          <a:xfrm>
            <a:off x="424467" y="752687"/>
            <a:ext cx="8122937" cy="466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71182" indent="-271182" defTabSz="867783">
              <a:buFont typeface="Wingdings" panose="05000000000000000000" pitchFamily="2" charset="2"/>
              <a:buChar char="p"/>
              <a:defRPr/>
            </a:pPr>
            <a:r>
              <a:rPr kumimoji="1" lang="ja-JP" altLang="en-US" sz="13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今後の大阪・関西の成長を考えていくうえで、広域で担うべき「政策」とその「構成」をどのように考え、</a:t>
            </a:r>
            <a:endParaRPr kumimoji="1" lang="en-US" altLang="ja-JP" sz="132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67783">
              <a:defRPr/>
            </a:pPr>
            <a:r>
              <a:rPr kumimoji="1" lang="ja-JP" altLang="en-US" sz="132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大阪府市一体を核に実効性ある広域の「枠組み」をどう構築していくか。</a:t>
            </a:r>
          </a:p>
        </p:txBody>
      </p:sp>
      <p:sp>
        <p:nvSpPr>
          <p:cNvPr id="42" name="ホームベース 41"/>
          <p:cNvSpPr/>
          <p:nvPr/>
        </p:nvSpPr>
        <p:spPr>
          <a:xfrm flipH="1">
            <a:off x="576831" y="2340421"/>
            <a:ext cx="2189501" cy="500890"/>
          </a:xfrm>
          <a:prstGeom prst="homePlate">
            <a:avLst>
              <a:gd name="adj" fmla="val 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ja-JP" altLang="en-US" sz="1329" dirty="0">
                <a:solidFill>
                  <a:prstClr val="black"/>
                </a:solidFill>
                <a:latin typeface="Meiryo UI"/>
                <a:ea typeface="Meiryo UI"/>
              </a:rPr>
              <a:t>個別事業　</a:t>
            </a:r>
            <a:r>
              <a:rPr kumimoji="1" lang="en-US" altLang="ja-JP" sz="1329" dirty="0">
                <a:solidFill>
                  <a:prstClr val="black"/>
                </a:solidFill>
                <a:latin typeface="Meiryo UI"/>
                <a:ea typeface="Meiryo UI"/>
              </a:rPr>
              <a:t>※</a:t>
            </a:r>
          </a:p>
        </p:txBody>
      </p:sp>
      <p:sp>
        <p:nvSpPr>
          <p:cNvPr id="48" name="ホームベース 47"/>
          <p:cNvSpPr/>
          <p:nvPr/>
        </p:nvSpPr>
        <p:spPr>
          <a:xfrm flipH="1">
            <a:off x="576831" y="3043934"/>
            <a:ext cx="2189501" cy="404774"/>
          </a:xfrm>
          <a:prstGeom prst="homePlate">
            <a:avLst>
              <a:gd name="adj" fmla="val 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ja-JP" altLang="en-US" sz="1329" dirty="0">
                <a:solidFill>
                  <a:prstClr val="black"/>
                </a:solidFill>
                <a:latin typeface="Meiryo UI"/>
                <a:ea typeface="Meiryo UI"/>
              </a:rPr>
              <a:t>産業</a:t>
            </a:r>
            <a:endParaRPr kumimoji="1" lang="en-US" altLang="ja-JP" sz="1329" dirty="0">
              <a:solidFill>
                <a:prstClr val="black"/>
              </a:solidFill>
              <a:latin typeface="Meiryo UI"/>
              <a:ea typeface="Meiryo UI"/>
            </a:endParaRPr>
          </a:p>
        </p:txBody>
      </p:sp>
      <p:sp>
        <p:nvSpPr>
          <p:cNvPr id="49" name="ホームベース 48"/>
          <p:cNvSpPr/>
          <p:nvPr/>
        </p:nvSpPr>
        <p:spPr>
          <a:xfrm flipH="1">
            <a:off x="576832" y="3622934"/>
            <a:ext cx="2189501" cy="457727"/>
          </a:xfrm>
          <a:prstGeom prst="homePlate">
            <a:avLst>
              <a:gd name="adj" fmla="val 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ja-JP" altLang="en-US" sz="1329" dirty="0">
                <a:solidFill>
                  <a:prstClr val="black"/>
                </a:solidFill>
                <a:latin typeface="Meiryo UI"/>
                <a:ea typeface="Meiryo UI"/>
              </a:rPr>
              <a:t>産業＋雇用・職業教育</a:t>
            </a:r>
            <a:endParaRPr kumimoji="1" lang="en-US" altLang="ja-JP" sz="1329" dirty="0">
              <a:solidFill>
                <a:prstClr val="black"/>
              </a:solidFill>
              <a:latin typeface="Meiryo UI"/>
              <a:ea typeface="Meiryo UI"/>
            </a:endParaRPr>
          </a:p>
        </p:txBody>
      </p:sp>
      <p:sp>
        <p:nvSpPr>
          <p:cNvPr id="50" name="ホームベース 49"/>
          <p:cNvSpPr/>
          <p:nvPr/>
        </p:nvSpPr>
        <p:spPr>
          <a:xfrm flipH="1">
            <a:off x="576831" y="4227896"/>
            <a:ext cx="2189501" cy="554009"/>
          </a:xfrm>
          <a:prstGeom prst="homePlate">
            <a:avLst>
              <a:gd name="adj" fmla="val 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ja-JP" altLang="en-US" sz="1329" dirty="0">
                <a:solidFill>
                  <a:prstClr val="black"/>
                </a:solidFill>
                <a:latin typeface="Meiryo UI"/>
                <a:ea typeface="Meiryo UI"/>
              </a:rPr>
              <a:t>産業＋雇用・職業教育</a:t>
            </a:r>
            <a:endParaRPr kumimoji="1" lang="en-US" altLang="ja-JP" sz="1329" dirty="0">
              <a:solidFill>
                <a:prstClr val="black"/>
              </a:solidFill>
              <a:latin typeface="Meiryo UI"/>
              <a:ea typeface="Meiryo UI"/>
            </a:endParaRPr>
          </a:p>
          <a:p>
            <a:pPr algn="ctr" defTabSz="433892"/>
            <a:r>
              <a:rPr kumimoji="1" lang="ja-JP" altLang="en-US" sz="1329" dirty="0">
                <a:solidFill>
                  <a:prstClr val="black"/>
                </a:solidFill>
                <a:latin typeface="Meiryo UI"/>
                <a:ea typeface="Meiryo UI"/>
              </a:rPr>
              <a:t>＋インフラ・まちづくり</a:t>
            </a:r>
          </a:p>
        </p:txBody>
      </p:sp>
      <p:sp>
        <p:nvSpPr>
          <p:cNvPr id="20" name="ホームベース 19"/>
          <p:cNvSpPr/>
          <p:nvPr/>
        </p:nvSpPr>
        <p:spPr>
          <a:xfrm flipH="1">
            <a:off x="6157467" y="2052762"/>
            <a:ext cx="2603230" cy="4508340"/>
          </a:xfrm>
          <a:prstGeom prst="homePlate">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33892"/>
            <a:r>
              <a:rPr kumimoji="1" lang="ja-JP" altLang="en-US" sz="1329" dirty="0">
                <a:solidFill>
                  <a:prstClr val="black"/>
                </a:solidFill>
                <a:latin typeface="Meiryo UI"/>
                <a:ea typeface="Meiryo UI"/>
              </a:rPr>
              <a:t>●一元的に政策を実施できるか</a:t>
            </a:r>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a:p>
            <a:pPr defTabSz="433892"/>
            <a:r>
              <a:rPr kumimoji="1" lang="ja-JP" altLang="en-US" sz="1329" dirty="0">
                <a:solidFill>
                  <a:prstClr val="black"/>
                </a:solidFill>
                <a:latin typeface="Meiryo UI"/>
                <a:ea typeface="Meiryo UI"/>
              </a:rPr>
              <a:t>●責任と権限の所在は明確か</a:t>
            </a:r>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a:p>
            <a:pPr defTabSz="433892"/>
            <a:r>
              <a:rPr kumimoji="1" lang="ja-JP" altLang="en-US" sz="1329" dirty="0">
                <a:solidFill>
                  <a:prstClr val="black"/>
                </a:solidFill>
                <a:latin typeface="Meiryo UI"/>
                <a:ea typeface="Meiryo UI"/>
              </a:rPr>
              <a:t>●リーダーシップが発揮できるか</a:t>
            </a:r>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a:p>
            <a:pPr defTabSz="433892"/>
            <a:r>
              <a:rPr kumimoji="1" lang="ja-JP" altLang="en-US" sz="1329" dirty="0">
                <a:solidFill>
                  <a:prstClr val="black"/>
                </a:solidFill>
                <a:latin typeface="Meiryo UI"/>
                <a:ea typeface="Meiryo UI"/>
              </a:rPr>
              <a:t>●民主的・効率的な運営をどのよう　</a:t>
            </a:r>
            <a:endParaRPr kumimoji="1" lang="en-US" altLang="ja-JP" sz="1329" dirty="0">
              <a:solidFill>
                <a:prstClr val="black"/>
              </a:solidFill>
              <a:latin typeface="Meiryo UI"/>
              <a:ea typeface="Meiryo UI"/>
            </a:endParaRPr>
          </a:p>
          <a:p>
            <a:pPr defTabSz="433892"/>
            <a:r>
              <a:rPr kumimoji="1" lang="ja-JP" altLang="en-US" sz="1329" dirty="0">
                <a:solidFill>
                  <a:prstClr val="black"/>
                </a:solidFill>
                <a:latin typeface="Meiryo UI"/>
                <a:ea typeface="Meiryo UI"/>
              </a:rPr>
              <a:t>　に担保するのか</a:t>
            </a:r>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a:p>
            <a:pPr defTabSz="433892"/>
            <a:r>
              <a:rPr kumimoji="1" lang="ja-JP" altLang="en-US" sz="1329" dirty="0">
                <a:solidFill>
                  <a:prstClr val="black"/>
                </a:solidFill>
                <a:latin typeface="Meiryo UI"/>
                <a:ea typeface="Meiryo UI"/>
              </a:rPr>
              <a:t>●財源、組織の面からの政策推進</a:t>
            </a:r>
            <a:endParaRPr kumimoji="1" lang="en-US" altLang="ja-JP" sz="1329" dirty="0">
              <a:solidFill>
                <a:prstClr val="black"/>
              </a:solidFill>
              <a:latin typeface="Meiryo UI"/>
              <a:ea typeface="Meiryo UI"/>
            </a:endParaRPr>
          </a:p>
          <a:p>
            <a:pPr defTabSz="433892"/>
            <a:r>
              <a:rPr kumimoji="1" lang="ja-JP" altLang="en-US" sz="1329" dirty="0">
                <a:solidFill>
                  <a:prstClr val="black"/>
                </a:solidFill>
                <a:latin typeface="Meiryo UI"/>
                <a:ea typeface="Meiryo UI"/>
              </a:rPr>
              <a:t>　の実効性をどう考えるか</a:t>
            </a:r>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a:p>
            <a:pPr defTabSz="433892"/>
            <a:r>
              <a:rPr kumimoji="1" lang="ja-JP" altLang="en-US" sz="1329" dirty="0">
                <a:solidFill>
                  <a:prstClr val="black"/>
                </a:solidFill>
                <a:latin typeface="Meiryo UI"/>
                <a:ea typeface="Meiryo UI"/>
              </a:rPr>
              <a:t>●国との関係をどうするのか</a:t>
            </a:r>
          </a:p>
          <a:p>
            <a:pPr defTabSz="433892"/>
            <a:endParaRPr kumimoji="1" lang="en-US" altLang="ja-JP" sz="1329" dirty="0">
              <a:solidFill>
                <a:prstClr val="black"/>
              </a:solidFill>
              <a:latin typeface="Meiryo UI"/>
              <a:ea typeface="Meiryo UI"/>
            </a:endParaRPr>
          </a:p>
          <a:p>
            <a:pPr defTabSz="433892"/>
            <a:r>
              <a:rPr kumimoji="1" lang="ja-JP" altLang="en-US" sz="1329" dirty="0">
                <a:solidFill>
                  <a:prstClr val="black"/>
                </a:solidFill>
                <a:latin typeface="Meiryo UI"/>
                <a:ea typeface="Meiryo UI"/>
              </a:rPr>
              <a:t>●経済界、大学・研究機関との関</a:t>
            </a:r>
            <a:endParaRPr kumimoji="1" lang="en-US" altLang="ja-JP" sz="1329" dirty="0">
              <a:solidFill>
                <a:prstClr val="black"/>
              </a:solidFill>
              <a:latin typeface="Meiryo UI"/>
              <a:ea typeface="Meiryo UI"/>
            </a:endParaRPr>
          </a:p>
          <a:p>
            <a:pPr defTabSz="433892"/>
            <a:r>
              <a:rPr kumimoji="1" lang="ja-JP" altLang="en-US" sz="1329" dirty="0">
                <a:solidFill>
                  <a:prstClr val="black"/>
                </a:solidFill>
                <a:latin typeface="Meiryo UI"/>
                <a:ea typeface="Meiryo UI"/>
              </a:rPr>
              <a:t>　係をどうするか</a:t>
            </a:r>
            <a:endParaRPr kumimoji="1" lang="en-US" altLang="ja-JP" sz="1329" dirty="0">
              <a:solidFill>
                <a:prstClr val="black"/>
              </a:solidFill>
              <a:latin typeface="Meiryo UI"/>
              <a:ea typeface="Meiryo UI"/>
            </a:endParaRPr>
          </a:p>
          <a:p>
            <a:pPr defTabSz="433892"/>
            <a:endParaRPr kumimoji="1" lang="en-US" altLang="ja-JP" sz="1329" dirty="0">
              <a:solidFill>
                <a:prstClr val="black"/>
              </a:solidFill>
              <a:latin typeface="Meiryo UI"/>
              <a:ea typeface="Meiryo UI"/>
            </a:endParaRPr>
          </a:p>
        </p:txBody>
      </p:sp>
      <p:sp>
        <p:nvSpPr>
          <p:cNvPr id="6" name="二等辺三角形 5"/>
          <p:cNvSpPr/>
          <p:nvPr/>
        </p:nvSpPr>
        <p:spPr>
          <a:xfrm>
            <a:off x="2115674" y="5628444"/>
            <a:ext cx="1964386" cy="33574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endParaRPr kumimoji="1" lang="ja-JP" altLang="en-US" sz="1709">
              <a:solidFill>
                <a:prstClr val="white"/>
              </a:solidFill>
              <a:latin typeface="Meiryo UI"/>
              <a:ea typeface="Meiryo UI"/>
            </a:endParaRPr>
          </a:p>
        </p:txBody>
      </p:sp>
      <p:sp>
        <p:nvSpPr>
          <p:cNvPr id="26" name="正方形/長方形 25"/>
          <p:cNvSpPr/>
          <p:nvPr/>
        </p:nvSpPr>
        <p:spPr>
          <a:xfrm>
            <a:off x="6105361" y="1691937"/>
            <a:ext cx="2771643" cy="296876"/>
          </a:xfrm>
          <a:prstGeom prst="rect">
            <a:avLst/>
          </a:prstGeom>
        </p:spPr>
        <p:txBody>
          <a:bodyPr wrap="square">
            <a:spAutoFit/>
          </a:bodyPr>
          <a:lstStyle/>
          <a:p>
            <a:pPr defTabSz="433892"/>
            <a:r>
              <a:rPr lang="ja-JP" altLang="en-US" sz="1329" b="1" dirty="0">
                <a:solidFill>
                  <a:prstClr val="black"/>
                </a:solidFill>
                <a:latin typeface="Meiryo UI"/>
                <a:ea typeface="Meiryo UI"/>
              </a:rPr>
              <a:t>○検討にあたって、考えられる視点</a:t>
            </a:r>
          </a:p>
        </p:txBody>
      </p:sp>
      <p:sp>
        <p:nvSpPr>
          <p:cNvPr id="31" name="角丸四角形 30"/>
          <p:cNvSpPr/>
          <p:nvPr/>
        </p:nvSpPr>
        <p:spPr>
          <a:xfrm>
            <a:off x="576830" y="4851327"/>
            <a:ext cx="1934901" cy="552368"/>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0091" indent="-250091" defTabSz="433892"/>
            <a:r>
              <a:rPr lang="en-US" altLang="ja-JP" sz="996" dirty="0">
                <a:solidFill>
                  <a:prstClr val="black"/>
                </a:solidFill>
                <a:latin typeface="Meiryo UI"/>
                <a:ea typeface="Meiryo UI"/>
              </a:rPr>
              <a:t>※</a:t>
            </a:r>
            <a:r>
              <a:rPr lang="ja-JP" altLang="en-US" sz="996" dirty="0">
                <a:solidFill>
                  <a:prstClr val="black"/>
                </a:solidFill>
                <a:latin typeface="Meiryo UI"/>
                <a:ea typeface="Meiryo UI"/>
              </a:rPr>
              <a:t>　個別プロジェクト、</a:t>
            </a:r>
            <a:endParaRPr lang="en-US" altLang="ja-JP" sz="996" dirty="0">
              <a:solidFill>
                <a:prstClr val="black"/>
              </a:solidFill>
              <a:latin typeface="Meiryo UI"/>
              <a:ea typeface="Meiryo UI"/>
            </a:endParaRPr>
          </a:p>
          <a:p>
            <a:pPr marL="250091" indent="-250091" defTabSz="433892"/>
            <a:r>
              <a:rPr lang="ja-JP" altLang="en-US" sz="996" dirty="0">
                <a:solidFill>
                  <a:prstClr val="black"/>
                </a:solidFill>
                <a:latin typeface="Meiryo UI"/>
                <a:ea typeface="Meiryo UI"/>
              </a:rPr>
              <a:t>　　産業支援機関、研究機関など</a:t>
            </a:r>
            <a:endParaRPr lang="en-US" altLang="ja-JP" sz="996" dirty="0">
              <a:solidFill>
                <a:prstClr val="black"/>
              </a:solidFill>
              <a:latin typeface="Meiryo UI"/>
              <a:ea typeface="Meiryo UI"/>
            </a:endParaRPr>
          </a:p>
        </p:txBody>
      </p:sp>
      <p:sp>
        <p:nvSpPr>
          <p:cNvPr id="27" name="角丸四角形 26"/>
          <p:cNvSpPr/>
          <p:nvPr/>
        </p:nvSpPr>
        <p:spPr>
          <a:xfrm>
            <a:off x="3528953" y="4826965"/>
            <a:ext cx="1934901" cy="552368"/>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50091" indent="-250091" defTabSz="433892"/>
            <a:r>
              <a:rPr lang="ja-JP" altLang="en-US" sz="996" dirty="0">
                <a:solidFill>
                  <a:prstClr val="black"/>
                </a:solidFill>
                <a:latin typeface="Meiryo UI"/>
                <a:ea typeface="Meiryo UI"/>
              </a:rPr>
              <a:t>（関西のどこまで含めるか）</a:t>
            </a:r>
            <a:endParaRPr lang="en-US" altLang="ja-JP" sz="996" dirty="0">
              <a:solidFill>
                <a:prstClr val="black"/>
              </a:solidFill>
              <a:latin typeface="Meiryo UI"/>
              <a:ea typeface="Meiryo UI"/>
            </a:endParaRPr>
          </a:p>
        </p:txBody>
      </p:sp>
      <p:sp>
        <p:nvSpPr>
          <p:cNvPr id="5" name="正方形/長方形 4"/>
          <p:cNvSpPr/>
          <p:nvPr/>
        </p:nvSpPr>
        <p:spPr>
          <a:xfrm>
            <a:off x="2756825" y="4712659"/>
            <a:ext cx="421823" cy="379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ja-JP" altLang="en-US" sz="1329" dirty="0">
                <a:solidFill>
                  <a:prstClr val="black"/>
                </a:solidFill>
                <a:latin typeface="Meiryo UI"/>
                <a:ea typeface="Meiryo UI"/>
              </a:rPr>
              <a:t>等</a:t>
            </a:r>
          </a:p>
        </p:txBody>
      </p:sp>
      <p:sp>
        <p:nvSpPr>
          <p:cNvPr id="33" name="正方形/長方形 32"/>
          <p:cNvSpPr/>
          <p:nvPr/>
        </p:nvSpPr>
        <p:spPr>
          <a:xfrm flipH="1">
            <a:off x="5668562" y="4821243"/>
            <a:ext cx="313229" cy="323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ja-JP" altLang="en-US" sz="1329" dirty="0">
                <a:solidFill>
                  <a:prstClr val="black"/>
                </a:solidFill>
                <a:latin typeface="Meiryo UI"/>
                <a:ea typeface="Meiryo UI"/>
              </a:rPr>
              <a:t>等</a:t>
            </a:r>
          </a:p>
        </p:txBody>
      </p:sp>
      <p:sp>
        <p:nvSpPr>
          <p:cNvPr id="7" name="正方形/長方形 6"/>
          <p:cNvSpPr/>
          <p:nvPr/>
        </p:nvSpPr>
        <p:spPr>
          <a:xfrm>
            <a:off x="55011" y="1094166"/>
            <a:ext cx="6247275" cy="734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892"/>
            <a:r>
              <a:rPr kumimoji="1" lang="en-US" altLang="ja-JP" sz="1519" dirty="0">
                <a:solidFill>
                  <a:prstClr val="black"/>
                </a:solidFill>
                <a:latin typeface="Meiryo UI"/>
                <a:ea typeface="Meiryo UI"/>
              </a:rPr>
              <a:t>《</a:t>
            </a:r>
            <a:r>
              <a:rPr kumimoji="1" lang="ja-JP" altLang="en-US" sz="1519" dirty="0">
                <a:solidFill>
                  <a:prstClr val="black"/>
                </a:solidFill>
                <a:latin typeface="Meiryo UI"/>
                <a:ea typeface="Meiryo UI"/>
              </a:rPr>
              <a:t>大阪府市一体を核にした実効性ある広域の「枠組み」</a:t>
            </a:r>
            <a:r>
              <a:rPr kumimoji="1" lang="en-US" altLang="ja-JP" sz="1519" dirty="0">
                <a:solidFill>
                  <a:prstClr val="black"/>
                </a:solidFill>
                <a:latin typeface="Meiryo UI"/>
                <a:ea typeface="Meiryo UI"/>
              </a:rPr>
              <a:t>》</a:t>
            </a:r>
            <a:endParaRPr kumimoji="1" lang="ja-JP" altLang="en-US" sz="1519" dirty="0">
              <a:solidFill>
                <a:prstClr val="black"/>
              </a:solidFill>
              <a:latin typeface="Meiryo UI"/>
              <a:ea typeface="Meiryo UI"/>
            </a:endParaRPr>
          </a:p>
        </p:txBody>
      </p:sp>
      <p:sp>
        <p:nvSpPr>
          <p:cNvPr id="25" name="テキスト ボックス 24"/>
          <p:cNvSpPr txBox="1"/>
          <p:nvPr/>
        </p:nvSpPr>
        <p:spPr>
          <a:xfrm>
            <a:off x="7284493" y="345585"/>
            <a:ext cx="2337009" cy="426271"/>
          </a:xfrm>
          <a:prstGeom prst="rect">
            <a:avLst/>
          </a:prstGeom>
          <a:noFill/>
        </p:spPr>
        <p:txBody>
          <a:bodyPr wrap="square" rtlCol="0">
            <a:spAutoFit/>
          </a:bodyPr>
          <a:lstStyle/>
          <a:p>
            <a:r>
              <a:rPr lang="en-US" altLang="ja-JP" sz="10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第８回意見交換会</a:t>
            </a:r>
            <a:r>
              <a:rPr lang="en-US" altLang="ja-JP" sz="10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分科会</a:t>
            </a:r>
            <a:endParaRPr lang="en-US" altLang="ja-JP" sz="1085"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10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.5.25</a:t>
            </a:r>
            <a:r>
              <a:rPr kumimoji="1" lang="ja-JP" altLang="en-US" sz="1085"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）資料再掲</a:t>
            </a:r>
          </a:p>
        </p:txBody>
      </p:sp>
      <p:grpSp>
        <p:nvGrpSpPr>
          <p:cNvPr id="28" name="グループ化 27"/>
          <p:cNvGrpSpPr/>
          <p:nvPr/>
        </p:nvGrpSpPr>
        <p:grpSpPr>
          <a:xfrm>
            <a:off x="0" y="5733"/>
            <a:ext cx="9144000" cy="365798"/>
            <a:chOff x="-3515" y="-13192"/>
            <a:chExt cx="9144000" cy="404664"/>
          </a:xfrm>
        </p:grpSpPr>
        <p:sp>
          <p:nvSpPr>
            <p:cNvPr id="34" name="正方形/長方形 33"/>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26618">
                <a:defRPr/>
              </a:pPr>
              <a:r>
                <a:rPr kumimoji="1"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－１</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1"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kumimoji="1"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政策・事業</a:t>
              </a:r>
              <a:r>
                <a:rPr kumimoji="1"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a:t>
              </a:r>
              <a:r>
                <a:rPr kumimoji="1"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と</a:t>
              </a:r>
              <a:r>
                <a:rPr kumimoji="1"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a:t>
              </a:r>
              <a:r>
                <a:rPr kumimoji="1"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枠組みの構成</a:t>
              </a:r>
              <a:r>
                <a:rPr kumimoji="1"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a:t>
              </a:r>
              <a:r>
                <a:rPr kumimoji="1"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のバリエーションの粗い俯瞰イメージ</a:t>
              </a:r>
            </a:p>
          </p:txBody>
        </p:sp>
        <p:sp>
          <p:nvSpPr>
            <p:cNvPr id="35" name="正方形/長方形 34"/>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309">
                <a:defRPr/>
              </a:pPr>
              <a:r>
                <a:rPr kumimoji="1" lang="ja-JP" altLang="en-US" sz="814" dirty="0">
                  <a:solidFill>
                    <a:prstClr val="black"/>
                  </a:solidFill>
                  <a:latin typeface="Meiryo UI"/>
                  <a:ea typeface="Meiryo UI"/>
                </a:rPr>
                <a:t>第</a:t>
              </a:r>
              <a:r>
                <a:rPr kumimoji="1" lang="en-US" altLang="ja-JP" sz="814" dirty="0">
                  <a:solidFill>
                    <a:prstClr val="black"/>
                  </a:solidFill>
                  <a:latin typeface="Meiryo UI"/>
                  <a:ea typeface="Meiryo UI"/>
                </a:rPr>
                <a:t>11</a:t>
              </a:r>
              <a:r>
                <a:rPr kumimoji="1" lang="ja-JP" altLang="en-US" sz="814" dirty="0">
                  <a:solidFill>
                    <a:prstClr val="black"/>
                  </a:solidFill>
                  <a:latin typeface="Meiryo UI"/>
                  <a:ea typeface="Meiryo UI"/>
                </a:rPr>
                <a:t>回意見交換会　資料１</a:t>
              </a:r>
            </a:p>
          </p:txBody>
        </p:sp>
      </p:grpSp>
    </p:spTree>
    <p:extLst>
      <p:ext uri="{BB962C8B-B14F-4D97-AF65-F5344CB8AC3E}">
        <p14:creationId xmlns:p14="http://schemas.microsoft.com/office/powerpoint/2010/main" val="3508744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3210957"/>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事業所の集積</a:t>
            </a:r>
          </a:p>
        </p:txBody>
      </p:sp>
      <p:graphicFrame>
        <p:nvGraphicFramePr>
          <p:cNvPr id="25" name="表 24"/>
          <p:cNvGraphicFramePr>
            <a:graphicFrameLocks noGrp="1"/>
          </p:cNvGraphicFramePr>
          <p:nvPr/>
        </p:nvGraphicFramePr>
        <p:xfrm>
          <a:off x="5279085" y="4329688"/>
          <a:ext cx="3294396" cy="2016368"/>
        </p:xfrm>
        <a:graphic>
          <a:graphicData uri="http://schemas.openxmlformats.org/drawingml/2006/table">
            <a:tbl>
              <a:tblPr firstRow="1" bandRow="1">
                <a:tableStyleId>{5940675A-B579-460E-94D1-54222C63F5DA}</a:tableStyleId>
              </a:tblPr>
              <a:tblGrid>
                <a:gridCol w="1008000">
                  <a:extLst>
                    <a:ext uri="{9D8B030D-6E8A-4147-A177-3AD203B41FA5}">
                      <a16:colId xmlns:a16="http://schemas.microsoft.com/office/drawing/2014/main" val="2767756333"/>
                    </a:ext>
                  </a:extLst>
                </a:gridCol>
                <a:gridCol w="1143198">
                  <a:extLst>
                    <a:ext uri="{9D8B030D-6E8A-4147-A177-3AD203B41FA5}">
                      <a16:colId xmlns:a16="http://schemas.microsoft.com/office/drawing/2014/main" val="2461699105"/>
                    </a:ext>
                  </a:extLst>
                </a:gridCol>
                <a:gridCol w="1143198">
                  <a:extLst>
                    <a:ext uri="{9D8B030D-6E8A-4147-A177-3AD203B41FA5}">
                      <a16:colId xmlns:a16="http://schemas.microsoft.com/office/drawing/2014/main" val="4004704341"/>
                    </a:ext>
                  </a:extLst>
                </a:gridCol>
              </a:tblGrid>
              <a:tr h="252000">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順位</a:t>
                      </a:r>
                    </a:p>
                  </a:txBody>
                  <a:tcPr marL="84406" marR="84406" marT="42203" marB="42203" anchor="ctr">
                    <a:solidFill>
                      <a:schemeClr val="accent2">
                        <a:lumMod val="60000"/>
                        <a:lumOff val="40000"/>
                      </a:schemeClr>
                    </a:solidFill>
                  </a:tcPr>
                </a:tc>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市名</a:t>
                      </a:r>
                    </a:p>
                  </a:txBody>
                  <a:tcPr marL="84406" marR="84406" marT="42203" marB="42203" anchor="ctr">
                    <a:solidFill>
                      <a:schemeClr val="accent2">
                        <a:lumMod val="60000"/>
                        <a:lumOff val="40000"/>
                      </a:schemeClr>
                    </a:solidFill>
                  </a:tcPr>
                </a:tc>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事業所数</a:t>
                      </a:r>
                    </a:p>
                  </a:txBody>
                  <a:tcPr marL="84406" marR="84406" marT="42203" marB="42203" anchor="ctr">
                    <a:solidFill>
                      <a:schemeClr val="accent2">
                        <a:lumMod val="60000"/>
                        <a:lumOff val="40000"/>
                      </a:schemeClr>
                    </a:solidFill>
                  </a:tcPr>
                </a:tc>
                <a:extLst>
                  <a:ext uri="{0D108BD9-81ED-4DB2-BD59-A6C34878D82A}">
                    <a16:rowId xmlns:a16="http://schemas.microsoft.com/office/drawing/2014/main" val="2044813405"/>
                  </a:ext>
                </a:extLst>
              </a:tr>
              <a:tr h="252000">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第２位</a:t>
                      </a:r>
                    </a:p>
                  </a:txBody>
                  <a:tcPr marL="84406" marR="84406" marT="42203" marB="42203" anchor="ctr">
                    <a:noFill/>
                  </a:tcPr>
                </a:tc>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大阪市</a:t>
                      </a:r>
                    </a:p>
                  </a:txBody>
                  <a:tcPr marL="84406" marR="84406" marT="42203" marB="42203" anchor="ctr">
                    <a:noFill/>
                  </a:tcPr>
                </a:tc>
                <a:tc>
                  <a:txBody>
                    <a:bodyPr/>
                    <a:lstStyle/>
                    <a:p>
                      <a:pPr algn="r"/>
                      <a:r>
                        <a:rPr kumimoji="1" lang="en-US" altLang="ja-JP" sz="1100" dirty="0">
                          <a:solidFill>
                            <a:srgbClr val="002060"/>
                          </a:solidFill>
                          <a:latin typeface="UD デジタル 教科書体 NK-B" panose="02020700000000000000" pitchFamily="18" charset="-128"/>
                          <a:ea typeface="UD デジタル 教科書体 NK-B" panose="02020700000000000000" pitchFamily="18" charset="-128"/>
                        </a:rPr>
                        <a:t>198,329</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1383514721"/>
                  </a:ext>
                </a:extLst>
              </a:tr>
              <a:tr h="252000">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第７位</a:t>
                      </a:r>
                    </a:p>
                  </a:txBody>
                  <a:tcPr marL="84406" marR="84406" marT="42203" marB="42203" anchor="ctr">
                    <a:noFill/>
                  </a:tcPr>
                </a:tc>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京都市</a:t>
                      </a:r>
                    </a:p>
                  </a:txBody>
                  <a:tcPr marL="84406" marR="84406" marT="42203" marB="42203" anchor="ctr">
                    <a:noFill/>
                  </a:tcPr>
                </a:tc>
                <a:tc>
                  <a:txBody>
                    <a:bodyPr/>
                    <a:lstStyle/>
                    <a:p>
                      <a:pPr algn="r"/>
                      <a:r>
                        <a:rPr kumimoji="1" lang="en-US" altLang="ja-JP" sz="1100" dirty="0">
                          <a:solidFill>
                            <a:srgbClr val="002060"/>
                          </a:solidFill>
                          <a:latin typeface="UD デジタル 教科書体 NK-B" panose="02020700000000000000" pitchFamily="18" charset="-128"/>
                          <a:ea typeface="UD デジタル 教科書体 NK-B" panose="02020700000000000000" pitchFamily="18" charset="-128"/>
                        </a:rPr>
                        <a:t>74,336</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3686356521"/>
                  </a:ext>
                </a:extLst>
              </a:tr>
              <a:tr h="252000">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第８位</a:t>
                      </a:r>
                    </a:p>
                  </a:txBody>
                  <a:tcPr marL="84406" marR="84406" marT="42203" marB="42203" anchor="ctr">
                    <a:noFill/>
                  </a:tcPr>
                </a:tc>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神戸市</a:t>
                      </a:r>
                    </a:p>
                  </a:txBody>
                  <a:tcPr marL="84406" marR="84406" marT="42203" marB="42203" anchor="ctr">
                    <a:noFill/>
                  </a:tcPr>
                </a:tc>
                <a:tc>
                  <a:txBody>
                    <a:bodyPr/>
                    <a:lstStyle/>
                    <a:p>
                      <a:pPr algn="r"/>
                      <a:r>
                        <a:rPr kumimoji="1" lang="en-US" altLang="ja-JP" sz="1100" dirty="0">
                          <a:solidFill>
                            <a:srgbClr val="002060"/>
                          </a:solidFill>
                          <a:latin typeface="UD デジタル 教科書体 NK-B" panose="02020700000000000000" pitchFamily="18" charset="-128"/>
                          <a:ea typeface="UD デジタル 教科書体 NK-B" panose="02020700000000000000" pitchFamily="18" charset="-128"/>
                        </a:rPr>
                        <a:t>69,736</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2160631619"/>
                  </a:ext>
                </a:extLst>
              </a:tr>
              <a:tr h="252000">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第</a:t>
                      </a:r>
                      <a:r>
                        <a:rPr kumimoji="1" lang="en-US" altLang="ja-JP" sz="1100" dirty="0">
                          <a:solidFill>
                            <a:srgbClr val="002060"/>
                          </a:solidFill>
                          <a:latin typeface="UD デジタル 教科書体 NK-B" panose="02020700000000000000" pitchFamily="18" charset="-128"/>
                          <a:ea typeface="UD デジタル 教科書体 NK-B" panose="02020700000000000000" pitchFamily="18" charset="-128"/>
                        </a:rPr>
                        <a:t>19</a:t>
                      </a: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位</a:t>
                      </a:r>
                    </a:p>
                  </a:txBody>
                  <a:tcPr marL="84406" marR="84406" marT="42203" marB="42203" anchor="ctr">
                    <a:noFill/>
                  </a:tcPr>
                </a:tc>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堺市</a:t>
                      </a:r>
                    </a:p>
                  </a:txBody>
                  <a:tcPr marL="84406" marR="84406" marT="42203" marB="42203" anchor="ctr">
                    <a:noFill/>
                  </a:tcPr>
                </a:tc>
                <a:tc>
                  <a:txBody>
                    <a:bodyPr/>
                    <a:lstStyle/>
                    <a:p>
                      <a:pPr algn="r"/>
                      <a:r>
                        <a:rPr kumimoji="1" lang="en-US" altLang="ja-JP" sz="1100" dirty="0">
                          <a:solidFill>
                            <a:srgbClr val="002060"/>
                          </a:solidFill>
                          <a:latin typeface="UD デジタル 教科書体 NK-B" panose="02020700000000000000" pitchFamily="18" charset="-128"/>
                          <a:ea typeface="UD デジタル 教科書体 NK-B" panose="02020700000000000000" pitchFamily="18" charset="-128"/>
                        </a:rPr>
                        <a:t>30,471</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3235883130"/>
                  </a:ext>
                </a:extLst>
              </a:tr>
              <a:tr h="252000">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第</a:t>
                      </a:r>
                      <a:r>
                        <a:rPr kumimoji="1" lang="en-US" altLang="ja-JP" sz="1100" dirty="0">
                          <a:solidFill>
                            <a:srgbClr val="002060"/>
                          </a:solidFill>
                          <a:latin typeface="UD デジタル 教科書体 NK-B" panose="02020700000000000000" pitchFamily="18" charset="-128"/>
                          <a:ea typeface="UD デジタル 教科書体 NK-B" panose="02020700000000000000" pitchFamily="18" charset="-128"/>
                        </a:rPr>
                        <a:t>23</a:t>
                      </a: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位</a:t>
                      </a:r>
                    </a:p>
                  </a:txBody>
                  <a:tcPr marL="84406" marR="84406" marT="42203" marB="42203" anchor="ctr">
                    <a:noFill/>
                  </a:tcPr>
                </a:tc>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東大阪市</a:t>
                      </a:r>
                    </a:p>
                  </a:txBody>
                  <a:tcPr marL="84406" marR="84406" marT="42203" marB="42203" anchor="ctr">
                    <a:noFill/>
                  </a:tcPr>
                </a:tc>
                <a:tc>
                  <a:txBody>
                    <a:bodyPr/>
                    <a:lstStyle/>
                    <a:p>
                      <a:pPr algn="r"/>
                      <a:r>
                        <a:rPr kumimoji="1" lang="en-US" altLang="ja-JP" sz="1100" dirty="0">
                          <a:solidFill>
                            <a:srgbClr val="002060"/>
                          </a:solidFill>
                          <a:latin typeface="UD デジタル 教科書体 NK-B" panose="02020700000000000000" pitchFamily="18" charset="-128"/>
                          <a:ea typeface="UD デジタル 教科書体 NK-B" panose="02020700000000000000" pitchFamily="18" charset="-128"/>
                        </a:rPr>
                        <a:t>25,875</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394092251"/>
                  </a:ext>
                </a:extLst>
              </a:tr>
              <a:tr h="252000">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第２４位</a:t>
                      </a:r>
                    </a:p>
                  </a:txBody>
                  <a:tcPr marL="84406" marR="84406" marT="42203" marB="42203" anchor="ctr">
                    <a:noFill/>
                  </a:tcPr>
                </a:tc>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姫路市</a:t>
                      </a:r>
                    </a:p>
                  </a:txBody>
                  <a:tcPr marL="84406" marR="84406" marT="42203" marB="42203" anchor="ctr">
                    <a:noFill/>
                  </a:tcPr>
                </a:tc>
                <a:tc>
                  <a:txBody>
                    <a:bodyPr/>
                    <a:lstStyle/>
                    <a:p>
                      <a:pPr algn="r"/>
                      <a:r>
                        <a:rPr kumimoji="1" lang="en-US" altLang="ja-JP" sz="1100" dirty="0">
                          <a:solidFill>
                            <a:srgbClr val="002060"/>
                          </a:solidFill>
                          <a:latin typeface="UD デジタル 教科書体 NK-B" panose="02020700000000000000" pitchFamily="18" charset="-128"/>
                          <a:ea typeface="UD デジタル 教科書体 NK-B" panose="02020700000000000000" pitchFamily="18" charset="-128"/>
                        </a:rPr>
                        <a:t>24,442</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3123311233"/>
                  </a:ext>
                </a:extLst>
              </a:tr>
              <a:tr h="252000">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第４０位</a:t>
                      </a:r>
                    </a:p>
                  </a:txBody>
                  <a:tcPr marL="84406" marR="84406" marT="42203" marB="42203" anchor="ctr">
                    <a:noFill/>
                  </a:tcPr>
                </a:tc>
                <a:tc>
                  <a:txBody>
                    <a:bodyPr/>
                    <a:lstStyle/>
                    <a:p>
                      <a:pPr algn="ctr"/>
                      <a:r>
                        <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rPr>
                        <a:t>尼崎市</a:t>
                      </a:r>
                    </a:p>
                  </a:txBody>
                  <a:tcPr marL="84406" marR="84406" marT="42203" marB="42203" anchor="ctr">
                    <a:noFill/>
                  </a:tcPr>
                </a:tc>
                <a:tc>
                  <a:txBody>
                    <a:bodyPr/>
                    <a:lstStyle/>
                    <a:p>
                      <a:pPr algn="r"/>
                      <a:r>
                        <a:rPr kumimoji="1" lang="en-US" altLang="ja-JP" sz="1100" dirty="0">
                          <a:solidFill>
                            <a:srgbClr val="002060"/>
                          </a:solidFill>
                          <a:latin typeface="UD デジタル 教科書体 NK-B" panose="02020700000000000000" pitchFamily="18" charset="-128"/>
                          <a:ea typeface="UD デジタル 教科書体 NK-B" panose="02020700000000000000" pitchFamily="18" charset="-128"/>
                        </a:rPr>
                        <a:t>18,317</a:t>
                      </a:r>
                      <a:endParaRPr kumimoji="1" lang="ja-JP" altLang="en-US" sz="1100" dirty="0">
                        <a:solidFill>
                          <a:srgbClr val="002060"/>
                        </a:solidFill>
                        <a:latin typeface="UD デジタル 教科書体 NK-B" panose="02020700000000000000" pitchFamily="18" charset="-128"/>
                        <a:ea typeface="UD デジタル 教科書体 NK-B" panose="02020700000000000000" pitchFamily="18" charset="-128"/>
                      </a:endParaRPr>
                    </a:p>
                  </a:txBody>
                  <a:tcPr marL="84406" marR="84406" marT="42203" marB="42203" anchor="ctr">
                    <a:noFill/>
                  </a:tcPr>
                </a:tc>
                <a:extLst>
                  <a:ext uri="{0D108BD9-81ED-4DB2-BD59-A6C34878D82A}">
                    <a16:rowId xmlns:a16="http://schemas.microsoft.com/office/drawing/2014/main" val="986247255"/>
                  </a:ext>
                </a:extLst>
              </a:tr>
            </a:tbl>
          </a:graphicData>
        </a:graphic>
      </p:graphicFrame>
      <p:sp>
        <p:nvSpPr>
          <p:cNvPr id="26" name="正方形/長方形 25"/>
          <p:cNvSpPr/>
          <p:nvPr/>
        </p:nvSpPr>
        <p:spPr>
          <a:xfrm>
            <a:off x="5631362" y="3901526"/>
            <a:ext cx="2667743" cy="36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全国の市町村別ランキング</a:t>
            </a:r>
            <a:r>
              <a:rPr kumimoji="1" lang="en-US" altLang="ja-JP" sz="105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p>
        </p:txBody>
      </p:sp>
      <p:grpSp>
        <p:nvGrpSpPr>
          <p:cNvPr id="5" name="グループ化 4"/>
          <p:cNvGrpSpPr/>
          <p:nvPr/>
        </p:nvGrpSpPr>
        <p:grpSpPr>
          <a:xfrm>
            <a:off x="4812624" y="6396067"/>
            <a:ext cx="4237175" cy="333305"/>
            <a:chOff x="4798848" y="6403892"/>
            <a:chExt cx="4237175" cy="333305"/>
          </a:xfrm>
        </p:grpSpPr>
        <p:grpSp>
          <p:nvGrpSpPr>
            <p:cNvPr id="4" name="グループ化 3"/>
            <p:cNvGrpSpPr/>
            <p:nvPr/>
          </p:nvGrpSpPr>
          <p:grpSpPr>
            <a:xfrm>
              <a:off x="4798848" y="6403892"/>
              <a:ext cx="4237175" cy="333305"/>
              <a:chOff x="4798848" y="6403892"/>
              <a:chExt cx="4237175" cy="333305"/>
            </a:xfrm>
          </p:grpSpPr>
          <p:sp>
            <p:nvSpPr>
              <p:cNvPr id="22" name="正方形/長方形 21"/>
              <p:cNvSpPr/>
              <p:nvPr/>
            </p:nvSpPr>
            <p:spPr>
              <a:xfrm>
                <a:off x="4798848" y="6547831"/>
                <a:ext cx="4237175" cy="189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基準（約１</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km</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四方）地域メッシュ地図</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年経済センサスー経済調査に関するメッシュ統計結果）</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5295927" y="6403892"/>
                <a:ext cx="326377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出典：第１回兵庫・大阪連携会議資料「兵庫県との連携に向けた提案」一部加工</a:t>
                </a:r>
              </a:p>
            </p:txBody>
          </p:sp>
        </p:grpSp>
        <p:sp>
          <p:nvSpPr>
            <p:cNvPr id="28" name="大かっこ 27"/>
            <p:cNvSpPr/>
            <p:nvPr/>
          </p:nvSpPr>
          <p:spPr>
            <a:xfrm>
              <a:off x="4806035" y="6547831"/>
              <a:ext cx="3955473" cy="189366"/>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grpSp>
      <p:graphicFrame>
        <p:nvGraphicFramePr>
          <p:cNvPr id="33" name="表 32"/>
          <p:cNvGraphicFramePr>
            <a:graphicFrameLocks noGrp="1"/>
          </p:cNvGraphicFramePr>
          <p:nvPr>
            <p:extLst/>
          </p:nvPr>
        </p:nvGraphicFramePr>
        <p:xfrm>
          <a:off x="6843943" y="1155958"/>
          <a:ext cx="1712352" cy="2233413"/>
        </p:xfrm>
        <a:graphic>
          <a:graphicData uri="http://schemas.openxmlformats.org/drawingml/2006/table">
            <a:tbl>
              <a:tblPr firstRow="1" bandRow="1">
                <a:tableStyleId>{5C22544A-7EE6-4342-B048-85BDC9FD1C3A}</a:tableStyleId>
              </a:tblPr>
              <a:tblGrid>
                <a:gridCol w="638463">
                  <a:extLst>
                    <a:ext uri="{9D8B030D-6E8A-4147-A177-3AD203B41FA5}">
                      <a16:colId xmlns:a16="http://schemas.microsoft.com/office/drawing/2014/main" val="3889039627"/>
                    </a:ext>
                  </a:extLst>
                </a:gridCol>
                <a:gridCol w="1073889">
                  <a:extLst>
                    <a:ext uri="{9D8B030D-6E8A-4147-A177-3AD203B41FA5}">
                      <a16:colId xmlns:a16="http://schemas.microsoft.com/office/drawing/2014/main" val="1202667282"/>
                    </a:ext>
                  </a:extLst>
                </a:gridCol>
              </a:tblGrid>
              <a:tr h="239319">
                <a:tc>
                  <a:txBody>
                    <a:bodyPr/>
                    <a:lstStyle/>
                    <a:p>
                      <a:pPr algn="ctr"/>
                      <a:r>
                        <a:rPr kumimoji="1" lang="ja-JP" altLang="en-US" sz="900" dirty="0">
                          <a:latin typeface="Meiryo UI" panose="020B0604030504040204" pitchFamily="50" charset="-128"/>
                          <a:ea typeface="Meiryo UI" panose="020B0604030504040204" pitchFamily="50" charset="-128"/>
                        </a:rPr>
                        <a:t>都道府県</a:t>
                      </a:r>
                    </a:p>
                  </a:txBody>
                  <a:tcPr marL="84406" marR="84406" marT="42203" marB="42203" anchor="ctr"/>
                </a:tc>
                <a:tc>
                  <a:txBody>
                    <a:bodyPr/>
                    <a:lstStyle/>
                    <a:p>
                      <a:pPr algn="ctr"/>
                      <a:r>
                        <a:rPr kumimoji="1" lang="ja-JP" altLang="en-US" sz="900" dirty="0">
                          <a:latin typeface="Meiryo UI" panose="020B0604030504040204" pitchFamily="50" charset="-128"/>
                          <a:ea typeface="Meiryo UI" panose="020B0604030504040204" pitchFamily="50" charset="-128"/>
                        </a:rPr>
                        <a:t>総生産額</a:t>
                      </a:r>
                      <a:r>
                        <a:rPr kumimoji="1" lang="ja-JP" altLang="en-US" sz="700" dirty="0">
                          <a:latin typeface="Meiryo UI" panose="020B0604030504040204" pitchFamily="50" charset="-128"/>
                          <a:ea typeface="Meiryo UI" panose="020B0604030504040204" pitchFamily="50" charset="-128"/>
                        </a:rPr>
                        <a:t>（名目）</a:t>
                      </a:r>
                    </a:p>
                  </a:txBody>
                  <a:tcPr marL="84406" marR="84406" marT="0" marB="0" anchor="ctr"/>
                </a:tc>
                <a:extLst>
                  <a:ext uri="{0D108BD9-81ED-4DB2-BD59-A6C34878D82A}">
                    <a16:rowId xmlns:a16="http://schemas.microsoft.com/office/drawing/2014/main" val="3647291252"/>
                  </a:ext>
                </a:extLst>
              </a:tr>
              <a:tr h="217409">
                <a:tc>
                  <a:txBody>
                    <a:bodyPr/>
                    <a:lstStyle/>
                    <a:p>
                      <a:pPr algn="ctr"/>
                      <a:r>
                        <a:rPr kumimoji="1" lang="ja-JP" altLang="en-US" sz="900" dirty="0">
                          <a:latin typeface="Meiryo UI" panose="020B0604030504040204" pitchFamily="50" charset="-128"/>
                          <a:ea typeface="Meiryo UI" panose="020B0604030504040204" pitchFamily="50" charset="-128"/>
                        </a:rPr>
                        <a:t>滋賀</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6,767,885</a:t>
                      </a:r>
                    </a:p>
                  </a:txBody>
                  <a:tcPr marL="84406" marR="84406" marT="0" marB="0" anchor="ctr"/>
                </a:tc>
                <a:extLst>
                  <a:ext uri="{0D108BD9-81ED-4DB2-BD59-A6C34878D82A}">
                    <a16:rowId xmlns:a16="http://schemas.microsoft.com/office/drawing/2014/main" val="4181163261"/>
                  </a:ext>
                </a:extLst>
              </a:tr>
              <a:tr h="217409">
                <a:tc>
                  <a:txBody>
                    <a:bodyPr/>
                    <a:lstStyle/>
                    <a:p>
                      <a:pPr algn="ctr"/>
                      <a:r>
                        <a:rPr kumimoji="1" lang="ja-JP" altLang="en-US" sz="900" dirty="0">
                          <a:latin typeface="Meiryo UI" panose="020B0604030504040204" pitchFamily="50" charset="-128"/>
                          <a:ea typeface="Meiryo UI" panose="020B0604030504040204" pitchFamily="50" charset="-128"/>
                        </a:rPr>
                        <a:t>京都</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10,665,508</a:t>
                      </a:r>
                    </a:p>
                  </a:txBody>
                  <a:tcPr marL="84406" marR="84406" marT="0" marB="0" anchor="ctr"/>
                </a:tc>
                <a:extLst>
                  <a:ext uri="{0D108BD9-81ED-4DB2-BD59-A6C34878D82A}">
                    <a16:rowId xmlns:a16="http://schemas.microsoft.com/office/drawing/2014/main" val="2257983344"/>
                  </a:ext>
                </a:extLst>
              </a:tr>
              <a:tr h="217409">
                <a:tc>
                  <a:txBody>
                    <a:bodyPr/>
                    <a:lstStyle/>
                    <a:p>
                      <a:pPr algn="ctr"/>
                      <a:r>
                        <a:rPr kumimoji="1" lang="ja-JP" altLang="en-US" sz="900" dirty="0">
                          <a:latin typeface="Meiryo UI" panose="020B0604030504040204" pitchFamily="50" charset="-128"/>
                          <a:ea typeface="Meiryo UI" panose="020B0604030504040204" pitchFamily="50" charset="-128"/>
                        </a:rPr>
                        <a:t>大阪</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40,195,600</a:t>
                      </a:r>
                    </a:p>
                  </a:txBody>
                  <a:tcPr marL="84406" marR="84406" marT="0" marB="0" anchor="ctr"/>
                </a:tc>
                <a:extLst>
                  <a:ext uri="{0D108BD9-81ED-4DB2-BD59-A6C34878D82A}">
                    <a16:rowId xmlns:a16="http://schemas.microsoft.com/office/drawing/2014/main" val="2760044736"/>
                  </a:ext>
                </a:extLst>
              </a:tr>
              <a:tr h="217409">
                <a:tc>
                  <a:txBody>
                    <a:bodyPr/>
                    <a:lstStyle/>
                    <a:p>
                      <a:pPr algn="ctr"/>
                      <a:r>
                        <a:rPr kumimoji="1" lang="ja-JP" altLang="en-US" sz="900" dirty="0">
                          <a:latin typeface="Meiryo UI" panose="020B0604030504040204" pitchFamily="50" charset="-128"/>
                          <a:ea typeface="Meiryo UI" panose="020B0604030504040204" pitchFamily="50" charset="-128"/>
                        </a:rPr>
                        <a:t>兵庫</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21,177,777</a:t>
                      </a:r>
                      <a:endParaRPr kumimoji="1" lang="ja-JP" altLang="en-US" sz="900" dirty="0">
                        <a:latin typeface="Meiryo UI" panose="020B0604030504040204" pitchFamily="50" charset="-128"/>
                        <a:ea typeface="Meiryo UI" panose="020B0604030504040204" pitchFamily="50" charset="-128"/>
                      </a:endParaRPr>
                    </a:p>
                  </a:txBody>
                  <a:tcPr marL="84406" marR="84406" marT="0" marB="0" anchor="ctr"/>
                </a:tc>
                <a:extLst>
                  <a:ext uri="{0D108BD9-81ED-4DB2-BD59-A6C34878D82A}">
                    <a16:rowId xmlns:a16="http://schemas.microsoft.com/office/drawing/2014/main" val="3122982945"/>
                  </a:ext>
                </a:extLst>
              </a:tr>
              <a:tr h="217409">
                <a:tc>
                  <a:txBody>
                    <a:bodyPr/>
                    <a:lstStyle/>
                    <a:p>
                      <a:pPr algn="ctr"/>
                      <a:r>
                        <a:rPr kumimoji="1" lang="ja-JP" altLang="en-US" sz="900" dirty="0">
                          <a:latin typeface="Meiryo UI" panose="020B0604030504040204" pitchFamily="50" charset="-128"/>
                          <a:ea typeface="Meiryo UI" panose="020B0604030504040204" pitchFamily="50" charset="-128"/>
                        </a:rPr>
                        <a:t>奈良</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3,722,814</a:t>
                      </a:r>
                    </a:p>
                  </a:txBody>
                  <a:tcPr marL="84406" marR="84406" marT="0" marB="0" anchor="ctr"/>
                </a:tc>
                <a:extLst>
                  <a:ext uri="{0D108BD9-81ED-4DB2-BD59-A6C34878D82A}">
                    <a16:rowId xmlns:a16="http://schemas.microsoft.com/office/drawing/2014/main" val="565583514"/>
                  </a:ext>
                </a:extLst>
              </a:tr>
              <a:tr h="217409">
                <a:tc>
                  <a:txBody>
                    <a:bodyPr/>
                    <a:lstStyle/>
                    <a:p>
                      <a:pPr algn="ctr"/>
                      <a:r>
                        <a:rPr kumimoji="1" lang="ja-JP" altLang="en-US" sz="900" dirty="0">
                          <a:latin typeface="Meiryo UI" panose="020B0604030504040204" pitchFamily="50" charset="-128"/>
                          <a:ea typeface="Meiryo UI" panose="020B0604030504040204" pitchFamily="50" charset="-128"/>
                        </a:rPr>
                        <a:t>和歌山</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3,604,365</a:t>
                      </a:r>
                    </a:p>
                  </a:txBody>
                  <a:tcPr marL="84406" marR="84406" marT="0" marB="0" anchor="ctr"/>
                </a:tc>
                <a:extLst>
                  <a:ext uri="{0D108BD9-81ED-4DB2-BD59-A6C34878D82A}">
                    <a16:rowId xmlns:a16="http://schemas.microsoft.com/office/drawing/2014/main" val="850970612"/>
                  </a:ext>
                </a:extLst>
              </a:tr>
              <a:tr h="217409">
                <a:tc>
                  <a:txBody>
                    <a:bodyPr/>
                    <a:lstStyle/>
                    <a:p>
                      <a:pPr algn="ctr"/>
                      <a:r>
                        <a:rPr kumimoji="1" lang="ja-JP" altLang="en-US" sz="900" dirty="0">
                          <a:latin typeface="Meiryo UI" panose="020B0604030504040204" pitchFamily="50" charset="-128"/>
                          <a:ea typeface="Meiryo UI" panose="020B0604030504040204" pitchFamily="50" charset="-128"/>
                        </a:rPr>
                        <a:t>鳥取</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1,908,004</a:t>
                      </a:r>
                    </a:p>
                  </a:txBody>
                  <a:tcPr marL="84406" marR="84406" marT="0" marB="0" anchor="ctr"/>
                </a:tc>
                <a:extLst>
                  <a:ext uri="{0D108BD9-81ED-4DB2-BD59-A6C34878D82A}">
                    <a16:rowId xmlns:a16="http://schemas.microsoft.com/office/drawing/2014/main" val="1959897444"/>
                  </a:ext>
                </a:extLst>
              </a:tr>
              <a:tr h="217409">
                <a:tc>
                  <a:txBody>
                    <a:bodyPr/>
                    <a:lstStyle/>
                    <a:p>
                      <a:pPr algn="ctr"/>
                      <a:r>
                        <a:rPr kumimoji="1" lang="ja-JP" altLang="en-US" sz="900" dirty="0">
                          <a:latin typeface="Meiryo UI" panose="020B0604030504040204" pitchFamily="50" charset="-128"/>
                          <a:ea typeface="Meiryo UI" panose="020B0604030504040204" pitchFamily="50" charset="-128"/>
                        </a:rPr>
                        <a:t>徳島</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3,173,285</a:t>
                      </a:r>
                    </a:p>
                  </a:txBody>
                  <a:tcPr marL="84406" marR="84406" marT="0" marB="0" anchor="ctr"/>
                </a:tc>
                <a:extLst>
                  <a:ext uri="{0D108BD9-81ED-4DB2-BD59-A6C34878D82A}">
                    <a16:rowId xmlns:a16="http://schemas.microsoft.com/office/drawing/2014/main" val="1889257444"/>
                  </a:ext>
                </a:extLst>
              </a:tr>
              <a:tr h="217409">
                <a:tc>
                  <a:txBody>
                    <a:bodyPr/>
                    <a:lstStyle/>
                    <a:p>
                      <a:pPr algn="ctr"/>
                      <a:r>
                        <a:rPr kumimoji="1" lang="ja-JP" altLang="en-US" sz="900" dirty="0">
                          <a:latin typeface="Meiryo UI" panose="020B0604030504040204" pitchFamily="50" charset="-128"/>
                          <a:ea typeface="Meiryo UI" panose="020B0604030504040204" pitchFamily="50" charset="-128"/>
                        </a:rPr>
                        <a:t>東京</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107,041,763</a:t>
                      </a:r>
                    </a:p>
                  </a:txBody>
                  <a:tcPr marL="84406" marR="84406" marT="0" marB="0" anchor="ctr"/>
                </a:tc>
                <a:extLst>
                  <a:ext uri="{0D108BD9-81ED-4DB2-BD59-A6C34878D82A}">
                    <a16:rowId xmlns:a16="http://schemas.microsoft.com/office/drawing/2014/main" val="882676684"/>
                  </a:ext>
                </a:extLst>
              </a:tr>
            </a:tbl>
          </a:graphicData>
        </a:graphic>
      </p:graphicFrame>
      <p:sp>
        <p:nvSpPr>
          <p:cNvPr id="36" name="テキスト ボックス 35"/>
          <p:cNvSpPr txBox="1"/>
          <p:nvPr/>
        </p:nvSpPr>
        <p:spPr>
          <a:xfrm>
            <a:off x="5960785" y="1760310"/>
            <a:ext cx="6795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関西の</a:t>
            </a:r>
            <a:endParaRPr kumimoji="1" lang="en-US" altLang="ja-JP"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約</a:t>
            </a:r>
            <a:r>
              <a:rPr kumimoji="1" lang="en-US" altLang="ja-JP"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79</a:t>
            </a: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p>
        </p:txBody>
      </p:sp>
      <p:graphicFrame>
        <p:nvGraphicFramePr>
          <p:cNvPr id="39" name="表 38"/>
          <p:cNvGraphicFramePr>
            <a:graphicFrameLocks noGrp="1"/>
          </p:cNvGraphicFramePr>
          <p:nvPr>
            <p:extLst/>
          </p:nvPr>
        </p:nvGraphicFramePr>
        <p:xfrm>
          <a:off x="1008102" y="1114753"/>
          <a:ext cx="1768286" cy="2232000"/>
        </p:xfrm>
        <a:graphic>
          <a:graphicData uri="http://schemas.openxmlformats.org/drawingml/2006/table">
            <a:tbl>
              <a:tblPr firstRow="1" bandRow="1">
                <a:tableStyleId>{5C22544A-7EE6-4342-B048-85BDC9FD1C3A}</a:tableStyleId>
              </a:tblPr>
              <a:tblGrid>
                <a:gridCol w="644956">
                  <a:extLst>
                    <a:ext uri="{9D8B030D-6E8A-4147-A177-3AD203B41FA5}">
                      <a16:colId xmlns:a16="http://schemas.microsoft.com/office/drawing/2014/main" val="3889039627"/>
                    </a:ext>
                  </a:extLst>
                </a:gridCol>
                <a:gridCol w="1123330">
                  <a:extLst>
                    <a:ext uri="{9D8B030D-6E8A-4147-A177-3AD203B41FA5}">
                      <a16:colId xmlns:a16="http://schemas.microsoft.com/office/drawing/2014/main" val="1202667282"/>
                    </a:ext>
                  </a:extLst>
                </a:gridCol>
              </a:tblGrid>
              <a:tr h="223200">
                <a:tc>
                  <a:txBody>
                    <a:bodyPr/>
                    <a:lstStyle/>
                    <a:p>
                      <a:pPr algn="ctr"/>
                      <a:r>
                        <a:rPr kumimoji="1" lang="ja-JP" altLang="en-US" sz="900" dirty="0">
                          <a:latin typeface="Meiryo UI" panose="020B0604030504040204" pitchFamily="50" charset="-128"/>
                          <a:ea typeface="Meiryo UI" panose="020B0604030504040204" pitchFamily="50" charset="-128"/>
                        </a:rPr>
                        <a:t>都道府県</a:t>
                      </a:r>
                    </a:p>
                  </a:txBody>
                  <a:tcPr marL="84406" marR="84406" marT="42203" marB="42203" anchor="ctr"/>
                </a:tc>
                <a:tc>
                  <a:txBody>
                    <a:bodyPr/>
                    <a:lstStyle/>
                    <a:p>
                      <a:pPr algn="ctr"/>
                      <a:r>
                        <a:rPr kumimoji="1" lang="ja-JP" altLang="en-US" sz="900" dirty="0">
                          <a:latin typeface="Meiryo UI" panose="020B0604030504040204" pitchFamily="50" charset="-128"/>
                          <a:ea typeface="Meiryo UI" panose="020B0604030504040204" pitchFamily="50" charset="-128"/>
                        </a:rPr>
                        <a:t>人　口</a:t>
                      </a:r>
                      <a:endParaRPr kumimoji="1" lang="ja-JP" altLang="en-US" sz="7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647291252"/>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滋賀</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1,414</a:t>
                      </a:r>
                    </a:p>
                  </a:txBody>
                  <a:tcPr marL="84406" marR="84406" marT="42203" marB="42203"/>
                </a:tc>
                <a:extLst>
                  <a:ext uri="{0D108BD9-81ED-4DB2-BD59-A6C34878D82A}">
                    <a16:rowId xmlns:a16="http://schemas.microsoft.com/office/drawing/2014/main" val="4181163261"/>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京都</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2,583 </a:t>
                      </a:r>
                    </a:p>
                  </a:txBody>
                  <a:tcPr marL="84406" marR="84406" marT="42203" marB="42203"/>
                </a:tc>
                <a:extLst>
                  <a:ext uri="{0D108BD9-81ED-4DB2-BD59-A6C34878D82A}">
                    <a16:rowId xmlns:a16="http://schemas.microsoft.com/office/drawing/2014/main" val="2257983344"/>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大阪</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8,809 </a:t>
                      </a:r>
                    </a:p>
                  </a:txBody>
                  <a:tcPr marL="84406" marR="84406" marT="42203" marB="42203"/>
                </a:tc>
                <a:extLst>
                  <a:ext uri="{0D108BD9-81ED-4DB2-BD59-A6C34878D82A}">
                    <a16:rowId xmlns:a16="http://schemas.microsoft.com/office/drawing/2014/main" val="2760044736"/>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兵庫</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5,466</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extLst>
                  <a:ext uri="{0D108BD9-81ED-4DB2-BD59-A6C34878D82A}">
                    <a16:rowId xmlns:a16="http://schemas.microsoft.com/office/drawing/2014/main" val="3122982945"/>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奈良</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1,330</a:t>
                      </a:r>
                    </a:p>
                  </a:txBody>
                  <a:tcPr marL="84406" marR="84406" marT="42203" marB="42203"/>
                </a:tc>
                <a:extLst>
                  <a:ext uri="{0D108BD9-81ED-4DB2-BD59-A6C34878D82A}">
                    <a16:rowId xmlns:a16="http://schemas.microsoft.com/office/drawing/2014/main" val="565583514"/>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和歌山</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925 </a:t>
                      </a:r>
                    </a:p>
                  </a:txBody>
                  <a:tcPr marL="84406" marR="84406" marT="42203" marB="42203"/>
                </a:tc>
                <a:extLst>
                  <a:ext uri="{0D108BD9-81ED-4DB2-BD59-A6C34878D82A}">
                    <a16:rowId xmlns:a16="http://schemas.microsoft.com/office/drawing/2014/main" val="850970612"/>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鳥取</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556</a:t>
                      </a:r>
                    </a:p>
                  </a:txBody>
                  <a:tcPr marL="84406" marR="84406" marT="42203" marB="42203"/>
                </a:tc>
                <a:extLst>
                  <a:ext uri="{0D108BD9-81ED-4DB2-BD59-A6C34878D82A}">
                    <a16:rowId xmlns:a16="http://schemas.microsoft.com/office/drawing/2014/main" val="1959897444"/>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徳島</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728</a:t>
                      </a:r>
                    </a:p>
                  </a:txBody>
                  <a:tcPr marL="84406" marR="84406" marT="42203" marB="42203"/>
                </a:tc>
                <a:extLst>
                  <a:ext uri="{0D108BD9-81ED-4DB2-BD59-A6C34878D82A}">
                    <a16:rowId xmlns:a16="http://schemas.microsoft.com/office/drawing/2014/main" val="1889257444"/>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東京</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13,921</a:t>
                      </a:r>
                    </a:p>
                  </a:txBody>
                  <a:tcPr marL="84406" marR="84406" marT="42203" marB="42203"/>
                </a:tc>
                <a:extLst>
                  <a:ext uri="{0D108BD9-81ED-4DB2-BD59-A6C34878D82A}">
                    <a16:rowId xmlns:a16="http://schemas.microsoft.com/office/drawing/2014/main" val="882676684"/>
                  </a:ext>
                </a:extLst>
              </a:tr>
            </a:tbl>
          </a:graphicData>
        </a:graphic>
      </p:graphicFrame>
      <p:graphicFrame>
        <p:nvGraphicFramePr>
          <p:cNvPr id="46" name="表 45"/>
          <p:cNvGraphicFramePr>
            <a:graphicFrameLocks noGrp="1"/>
          </p:cNvGraphicFramePr>
          <p:nvPr>
            <p:extLst/>
          </p:nvPr>
        </p:nvGraphicFramePr>
        <p:xfrm>
          <a:off x="3940142" y="1138883"/>
          <a:ext cx="1754588" cy="2232000"/>
        </p:xfrm>
        <a:graphic>
          <a:graphicData uri="http://schemas.openxmlformats.org/drawingml/2006/table">
            <a:tbl>
              <a:tblPr firstRow="1" bandRow="1">
                <a:tableStyleId>{5C22544A-7EE6-4342-B048-85BDC9FD1C3A}</a:tableStyleId>
              </a:tblPr>
              <a:tblGrid>
                <a:gridCol w="680700">
                  <a:extLst>
                    <a:ext uri="{9D8B030D-6E8A-4147-A177-3AD203B41FA5}">
                      <a16:colId xmlns:a16="http://schemas.microsoft.com/office/drawing/2014/main" val="3889039627"/>
                    </a:ext>
                  </a:extLst>
                </a:gridCol>
                <a:gridCol w="1073888">
                  <a:extLst>
                    <a:ext uri="{9D8B030D-6E8A-4147-A177-3AD203B41FA5}">
                      <a16:colId xmlns:a16="http://schemas.microsoft.com/office/drawing/2014/main" val="1202667282"/>
                    </a:ext>
                  </a:extLst>
                </a:gridCol>
              </a:tblGrid>
              <a:tr h="223200">
                <a:tc>
                  <a:txBody>
                    <a:bodyPr/>
                    <a:lstStyle/>
                    <a:p>
                      <a:pPr algn="ctr"/>
                      <a:r>
                        <a:rPr kumimoji="1" lang="ja-JP" altLang="en-US" sz="900" dirty="0">
                          <a:latin typeface="Meiryo UI" panose="020B0604030504040204" pitchFamily="50" charset="-128"/>
                          <a:ea typeface="Meiryo UI" panose="020B0604030504040204" pitchFamily="50" charset="-128"/>
                        </a:rPr>
                        <a:t>都道府県</a:t>
                      </a:r>
                    </a:p>
                  </a:txBody>
                  <a:tcPr marL="84406" marR="84406" marT="42203" marB="42203" anchor="ctr"/>
                </a:tc>
                <a:tc>
                  <a:txBody>
                    <a:bodyPr/>
                    <a:lstStyle/>
                    <a:p>
                      <a:pPr algn="ctr"/>
                      <a:r>
                        <a:rPr kumimoji="1" lang="ja-JP" altLang="en-US" sz="900" dirty="0">
                          <a:latin typeface="Meiryo UI" panose="020B0604030504040204" pitchFamily="50" charset="-128"/>
                          <a:ea typeface="Meiryo UI" panose="020B0604030504040204" pitchFamily="50" charset="-128"/>
                        </a:rPr>
                        <a:t>事業所数</a:t>
                      </a:r>
                    </a:p>
                  </a:txBody>
                  <a:tcPr marL="84406" marR="84406" marT="42203" marB="42203" anchor="ctr"/>
                </a:tc>
                <a:extLst>
                  <a:ext uri="{0D108BD9-81ED-4DB2-BD59-A6C34878D82A}">
                    <a16:rowId xmlns:a16="http://schemas.microsoft.com/office/drawing/2014/main" val="3647291252"/>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滋賀</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56,655</a:t>
                      </a:r>
                    </a:p>
                  </a:txBody>
                  <a:tcPr marL="84406" marR="84406" marT="42203" marB="42203" anchor="ctr"/>
                </a:tc>
                <a:extLst>
                  <a:ext uri="{0D108BD9-81ED-4DB2-BD59-A6C34878D82A}">
                    <a16:rowId xmlns:a16="http://schemas.microsoft.com/office/drawing/2014/main" val="4181163261"/>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京都</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118,716</a:t>
                      </a:r>
                    </a:p>
                  </a:txBody>
                  <a:tcPr marL="84406" marR="84406" marT="42203" marB="42203"/>
                </a:tc>
                <a:extLst>
                  <a:ext uri="{0D108BD9-81ED-4DB2-BD59-A6C34878D82A}">
                    <a16:rowId xmlns:a16="http://schemas.microsoft.com/office/drawing/2014/main" val="2257983344"/>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大阪</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422,568</a:t>
                      </a:r>
                    </a:p>
                  </a:txBody>
                  <a:tcPr marL="84406" marR="84406" marT="42203" marB="42203"/>
                </a:tc>
                <a:extLst>
                  <a:ext uri="{0D108BD9-81ED-4DB2-BD59-A6C34878D82A}">
                    <a16:rowId xmlns:a16="http://schemas.microsoft.com/office/drawing/2014/main" val="2760044736"/>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兵庫</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222,343</a:t>
                      </a:r>
                      <a:endParaRPr kumimoji="1" lang="ja-JP" altLang="en-US" sz="900" dirty="0">
                        <a:latin typeface="Meiryo UI" panose="020B0604030504040204" pitchFamily="50" charset="-128"/>
                        <a:ea typeface="Meiryo UI" panose="020B0604030504040204" pitchFamily="50" charset="-128"/>
                      </a:endParaRPr>
                    </a:p>
                  </a:txBody>
                  <a:tcPr marL="84406" marR="84406" marT="42203" marB="42203"/>
                </a:tc>
                <a:extLst>
                  <a:ext uri="{0D108BD9-81ED-4DB2-BD59-A6C34878D82A}">
                    <a16:rowId xmlns:a16="http://schemas.microsoft.com/office/drawing/2014/main" val="3122982945"/>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奈良</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48,235</a:t>
                      </a:r>
                    </a:p>
                  </a:txBody>
                  <a:tcPr marL="84406" marR="84406" marT="42203" marB="42203"/>
                </a:tc>
                <a:extLst>
                  <a:ext uri="{0D108BD9-81ED-4DB2-BD59-A6C34878D82A}">
                    <a16:rowId xmlns:a16="http://schemas.microsoft.com/office/drawing/2014/main" val="565583514"/>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和歌山</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48,218</a:t>
                      </a:r>
                    </a:p>
                  </a:txBody>
                  <a:tcPr marL="84406" marR="84406" marT="42203" marB="42203"/>
                </a:tc>
                <a:extLst>
                  <a:ext uri="{0D108BD9-81ED-4DB2-BD59-A6C34878D82A}">
                    <a16:rowId xmlns:a16="http://schemas.microsoft.com/office/drawing/2014/main" val="850970612"/>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鳥取</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26,446</a:t>
                      </a:r>
                    </a:p>
                  </a:txBody>
                  <a:tcPr marL="84406" marR="84406" marT="42203" marB="42203"/>
                </a:tc>
                <a:extLst>
                  <a:ext uri="{0D108BD9-81ED-4DB2-BD59-A6C34878D82A}">
                    <a16:rowId xmlns:a16="http://schemas.microsoft.com/office/drawing/2014/main" val="1959897444"/>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徳島</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37,021</a:t>
                      </a:r>
                    </a:p>
                  </a:txBody>
                  <a:tcPr marL="84406" marR="84406" marT="42203" marB="42203"/>
                </a:tc>
                <a:extLst>
                  <a:ext uri="{0D108BD9-81ED-4DB2-BD59-A6C34878D82A}">
                    <a16:rowId xmlns:a16="http://schemas.microsoft.com/office/drawing/2014/main" val="1889257444"/>
                  </a:ext>
                </a:extLst>
              </a:tr>
              <a:tr h="223200">
                <a:tc>
                  <a:txBody>
                    <a:bodyPr/>
                    <a:lstStyle/>
                    <a:p>
                      <a:pPr algn="ctr"/>
                      <a:r>
                        <a:rPr kumimoji="1" lang="ja-JP" altLang="en-US" sz="900" dirty="0">
                          <a:latin typeface="Meiryo UI" panose="020B0604030504040204" pitchFamily="50" charset="-128"/>
                          <a:ea typeface="Meiryo UI" panose="020B0604030504040204" pitchFamily="50" charset="-128"/>
                        </a:rPr>
                        <a:t>東京</a:t>
                      </a:r>
                    </a:p>
                  </a:txBody>
                  <a:tcPr marL="84406" marR="84406" marT="42203" marB="42203"/>
                </a:tc>
                <a:tc>
                  <a:txBody>
                    <a:bodyPr/>
                    <a:lstStyle/>
                    <a:p>
                      <a:pPr algn="r"/>
                      <a:r>
                        <a:rPr kumimoji="1" lang="en-US" altLang="ja-JP" sz="900" dirty="0">
                          <a:latin typeface="Meiryo UI" panose="020B0604030504040204" pitchFamily="50" charset="-128"/>
                          <a:ea typeface="Meiryo UI" panose="020B0604030504040204" pitchFamily="50" charset="-128"/>
                        </a:rPr>
                        <a:t>685,615</a:t>
                      </a:r>
                    </a:p>
                  </a:txBody>
                  <a:tcPr marL="84406" marR="84406" marT="42203" marB="42203"/>
                </a:tc>
                <a:extLst>
                  <a:ext uri="{0D108BD9-81ED-4DB2-BD59-A6C34878D82A}">
                    <a16:rowId xmlns:a16="http://schemas.microsoft.com/office/drawing/2014/main" val="882676684"/>
                  </a:ext>
                </a:extLst>
              </a:tr>
            </a:tbl>
          </a:graphicData>
        </a:graphic>
      </p:graphicFrame>
      <p:sp>
        <p:nvSpPr>
          <p:cNvPr id="48" name="テキスト ボックス 47"/>
          <p:cNvSpPr txBox="1"/>
          <p:nvPr/>
        </p:nvSpPr>
        <p:spPr>
          <a:xfrm>
            <a:off x="3117677" y="1723869"/>
            <a:ext cx="8232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関西の</a:t>
            </a:r>
            <a:endParaRPr kumimoji="1" lang="en-US" altLang="ja-JP"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約</a:t>
            </a:r>
            <a:r>
              <a:rPr kumimoji="1" lang="en-US" altLang="ja-JP"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78</a:t>
            </a: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p>
        </p:txBody>
      </p:sp>
      <p:cxnSp>
        <p:nvCxnSpPr>
          <p:cNvPr id="49" name="直線コネクタ 48"/>
          <p:cNvCxnSpPr/>
          <p:nvPr/>
        </p:nvCxnSpPr>
        <p:spPr>
          <a:xfrm flipV="1">
            <a:off x="3868513" y="3161876"/>
            <a:ext cx="1908000" cy="11888"/>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1399327" y="3308255"/>
            <a:ext cx="1636429"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月人口推計）</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テキスト ボックス 51"/>
          <p:cNvSpPr txBox="1"/>
          <p:nvPr/>
        </p:nvSpPr>
        <p:spPr>
          <a:xfrm>
            <a:off x="3875199" y="3346544"/>
            <a:ext cx="196826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（出典：平成</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28</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年経済センサスー活動調査）</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7" name="テキスト ボックス 56"/>
          <p:cNvSpPr txBox="1"/>
          <p:nvPr/>
        </p:nvSpPr>
        <p:spPr>
          <a:xfrm>
            <a:off x="6992680" y="3367431"/>
            <a:ext cx="1697453"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（出典：平成</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年度県民経済計算）</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984196" y="1572865"/>
            <a:ext cx="1800000" cy="68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右中かっこ 40"/>
          <p:cNvSpPr/>
          <p:nvPr/>
        </p:nvSpPr>
        <p:spPr>
          <a:xfrm flipH="1">
            <a:off x="795883" y="1547195"/>
            <a:ext cx="133622" cy="684000"/>
          </a:xfrm>
          <a:prstGeom prst="rightBrace">
            <a:avLst>
              <a:gd name="adj1" fmla="val 42701"/>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テキスト ボックス 41"/>
          <p:cNvSpPr txBox="1"/>
          <p:nvPr/>
        </p:nvSpPr>
        <p:spPr>
          <a:xfrm>
            <a:off x="141201" y="1746093"/>
            <a:ext cx="6787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関西の</a:t>
            </a:r>
            <a:endParaRPr kumimoji="1" lang="en-US" altLang="ja-JP"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約</a:t>
            </a:r>
            <a:r>
              <a:rPr kumimoji="1" lang="en-US" altLang="ja-JP"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77</a:t>
            </a:r>
            <a:r>
              <a:rPr kumimoji="1" lang="ja-JP" altLang="en-US" sz="9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p>
        </p:txBody>
      </p:sp>
      <p:cxnSp>
        <p:nvCxnSpPr>
          <p:cNvPr id="43" name="直線コネクタ 42"/>
          <p:cNvCxnSpPr/>
          <p:nvPr/>
        </p:nvCxnSpPr>
        <p:spPr>
          <a:xfrm flipV="1">
            <a:off x="939910" y="3103080"/>
            <a:ext cx="1908000" cy="11888"/>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323443" y="526970"/>
            <a:ext cx="2592000" cy="36000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京都・兵庫・大阪合計は、関西全体の約７７％</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東京と互角の人口規模</a:t>
            </a:r>
          </a:p>
        </p:txBody>
      </p:sp>
      <p:sp>
        <p:nvSpPr>
          <p:cNvPr id="59" name="正方形/長方形 58"/>
          <p:cNvSpPr/>
          <p:nvPr/>
        </p:nvSpPr>
        <p:spPr>
          <a:xfrm>
            <a:off x="290926" y="806275"/>
            <a:ext cx="1616871" cy="41004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人口</a:t>
            </a:r>
          </a:p>
        </p:txBody>
      </p:sp>
      <p:sp>
        <p:nvSpPr>
          <p:cNvPr id="60" name="正方形/長方形 59"/>
          <p:cNvSpPr/>
          <p:nvPr/>
        </p:nvSpPr>
        <p:spPr>
          <a:xfrm>
            <a:off x="3227445" y="522334"/>
            <a:ext cx="2592000" cy="36000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京都・兵庫・大阪合計は、関西全体の約７８％</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東京と互角の事業所数</a:t>
            </a:r>
          </a:p>
        </p:txBody>
      </p:sp>
      <p:sp>
        <p:nvSpPr>
          <p:cNvPr id="61" name="正方形/長方形 60"/>
          <p:cNvSpPr/>
          <p:nvPr/>
        </p:nvSpPr>
        <p:spPr>
          <a:xfrm>
            <a:off x="6149805" y="522334"/>
            <a:ext cx="2592000" cy="36000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京都・兵庫・大阪合計は、関西全体の約７９％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東京のおおよそ半数の純生産額</a:t>
            </a:r>
          </a:p>
        </p:txBody>
      </p:sp>
      <p:sp>
        <p:nvSpPr>
          <p:cNvPr id="62" name="正方形/長方形 61"/>
          <p:cNvSpPr/>
          <p:nvPr/>
        </p:nvSpPr>
        <p:spPr>
          <a:xfrm>
            <a:off x="3190352" y="800311"/>
            <a:ext cx="1616871" cy="41004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事業所</a:t>
            </a:r>
          </a:p>
        </p:txBody>
      </p:sp>
      <p:sp>
        <p:nvSpPr>
          <p:cNvPr id="64" name="正方形/長方形 63"/>
          <p:cNvSpPr/>
          <p:nvPr/>
        </p:nvSpPr>
        <p:spPr>
          <a:xfrm>
            <a:off x="3953105" y="1573050"/>
            <a:ext cx="1728000" cy="68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5" name="右中かっこ 64"/>
          <p:cNvSpPr/>
          <p:nvPr/>
        </p:nvSpPr>
        <p:spPr>
          <a:xfrm flipH="1">
            <a:off x="3768787" y="1553830"/>
            <a:ext cx="133622" cy="684000"/>
          </a:xfrm>
          <a:prstGeom prst="rightBrace">
            <a:avLst>
              <a:gd name="adj1" fmla="val 42701"/>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 name="右中かっこ 66"/>
          <p:cNvSpPr/>
          <p:nvPr/>
        </p:nvSpPr>
        <p:spPr>
          <a:xfrm flipH="1">
            <a:off x="6619038" y="1594446"/>
            <a:ext cx="133622" cy="684000"/>
          </a:xfrm>
          <a:prstGeom prst="rightBrace">
            <a:avLst>
              <a:gd name="adj1" fmla="val 42701"/>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 name="正方形/長方形 67"/>
          <p:cNvSpPr/>
          <p:nvPr/>
        </p:nvSpPr>
        <p:spPr>
          <a:xfrm>
            <a:off x="6110002" y="817071"/>
            <a:ext cx="1616871" cy="41004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総生産額（名目）</a:t>
            </a:r>
          </a:p>
        </p:txBody>
      </p:sp>
      <p:sp>
        <p:nvSpPr>
          <p:cNvPr id="70" name="テキスト ボックス 69"/>
          <p:cNvSpPr txBox="1"/>
          <p:nvPr/>
        </p:nvSpPr>
        <p:spPr>
          <a:xfrm>
            <a:off x="2113526" y="938146"/>
            <a:ext cx="941959"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（単位：千人）</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1" name="正方形/長方形 70"/>
          <p:cNvSpPr/>
          <p:nvPr/>
        </p:nvSpPr>
        <p:spPr>
          <a:xfrm>
            <a:off x="6828295" y="1608347"/>
            <a:ext cx="1728000" cy="68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72" name="直線コネクタ 71"/>
          <p:cNvCxnSpPr/>
          <p:nvPr/>
        </p:nvCxnSpPr>
        <p:spPr>
          <a:xfrm flipV="1">
            <a:off x="6711876" y="3150989"/>
            <a:ext cx="1908000" cy="11888"/>
          </a:xfrm>
          <a:prstGeom prst="line">
            <a:avLst/>
          </a:prstGeom>
          <a:ln w="41275">
            <a:solidFill>
              <a:srgbClr val="002060"/>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7818156" y="970791"/>
            <a:ext cx="941959"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（単位：百万円）</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a:blip r:embed="rId3"/>
          <a:stretch>
            <a:fillRect/>
          </a:stretch>
        </p:blipFill>
        <p:spPr>
          <a:xfrm>
            <a:off x="932496" y="4215249"/>
            <a:ext cx="3698882" cy="2482463"/>
          </a:xfrm>
          <a:prstGeom prst="rect">
            <a:avLst/>
          </a:prstGeom>
        </p:spPr>
      </p:pic>
      <p:sp>
        <p:nvSpPr>
          <p:cNvPr id="13" name="正方形/長方形 12"/>
          <p:cNvSpPr/>
          <p:nvPr/>
        </p:nvSpPr>
        <p:spPr>
          <a:xfrm>
            <a:off x="141201" y="3813405"/>
            <a:ext cx="2361367" cy="41004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京阪神における事業所の集積状況</a:t>
            </a:r>
          </a:p>
        </p:txBody>
      </p:sp>
      <p:sp>
        <p:nvSpPr>
          <p:cNvPr id="14" name="正方形/長方形 13"/>
          <p:cNvSpPr/>
          <p:nvPr/>
        </p:nvSpPr>
        <p:spPr>
          <a:xfrm>
            <a:off x="141201" y="3569900"/>
            <a:ext cx="4166539" cy="36000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 兵庫・大阪のベイエリアには、大きなポテンシャルがある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 府県域を越え連続して多くの事業所が集積する、経済をけん引するエリア</a:t>
            </a:r>
          </a:p>
        </p:txBody>
      </p:sp>
      <p:pic>
        <p:nvPicPr>
          <p:cNvPr id="17" name="図 16"/>
          <p:cNvPicPr>
            <a:picLocks noChangeAspect="1"/>
          </p:cNvPicPr>
          <p:nvPr/>
        </p:nvPicPr>
        <p:blipFill>
          <a:blip r:embed="rId4"/>
          <a:stretch>
            <a:fillRect/>
          </a:stretch>
        </p:blipFill>
        <p:spPr>
          <a:xfrm>
            <a:off x="66779" y="5242340"/>
            <a:ext cx="1078753" cy="1484252"/>
          </a:xfrm>
          <a:prstGeom prst="rect">
            <a:avLst/>
          </a:prstGeom>
        </p:spPr>
      </p:pic>
      <p:grpSp>
        <p:nvGrpSpPr>
          <p:cNvPr id="44" name="グループ化 43"/>
          <p:cNvGrpSpPr/>
          <p:nvPr/>
        </p:nvGrpSpPr>
        <p:grpSpPr>
          <a:xfrm>
            <a:off x="0" y="-9947"/>
            <a:ext cx="9144000" cy="310423"/>
            <a:chOff x="22988" y="-346082"/>
            <a:chExt cx="9144000" cy="332795"/>
          </a:xfrm>
        </p:grpSpPr>
        <p:sp>
          <p:nvSpPr>
            <p:cNvPr id="45" name="正方形/長方形 44"/>
            <p:cNvSpPr/>
            <p:nvPr/>
          </p:nvSpPr>
          <p:spPr>
            <a:xfrm>
              <a:off x="22988" y="-346082"/>
              <a:ext cx="9144000" cy="332795"/>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kern="0" dirty="0">
                  <a:solidFill>
                    <a:srgbClr val="000000"/>
                  </a:solidFill>
                  <a:latin typeface="Meiryo UI"/>
                  <a:ea typeface="Meiryo UI" pitchFamily="50" charset="-128"/>
                  <a:cs typeface="Meiryo UI" pitchFamily="50" charset="-128"/>
                </a:rPr>
                <a:t>10</a:t>
              </a:r>
              <a:r>
                <a:rPr kumimoji="0" lang="ja-JP" altLang="en-US"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ー</a:t>
              </a:r>
              <a:r>
                <a:rPr kumimoji="0" lang="en-US" altLang="ja-JP"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12.</a:t>
              </a:r>
              <a:r>
                <a:rPr kumimoji="0" lang="ja-JP" altLang="en-US"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関西経済に占める京阪神の割合、事業所の集積</a:t>
              </a:r>
            </a:p>
          </p:txBody>
        </p:sp>
        <p:sp>
          <p:nvSpPr>
            <p:cNvPr id="47" name="正方形/長方形 46"/>
            <p:cNvSpPr/>
            <p:nvPr/>
          </p:nvSpPr>
          <p:spPr>
            <a:xfrm>
              <a:off x="7062524" y="-293607"/>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
        <p:nvSpPr>
          <p:cNvPr id="29" name="正方形/長方形 28"/>
          <p:cNvSpPr/>
          <p:nvPr/>
        </p:nvSpPr>
        <p:spPr>
          <a:xfrm>
            <a:off x="-16108" y="176326"/>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関西経済に占める京阪神の割合</a:t>
            </a:r>
          </a:p>
        </p:txBody>
      </p:sp>
    </p:spTree>
    <p:extLst>
      <p:ext uri="{BB962C8B-B14F-4D97-AF65-F5344CB8AC3E}">
        <p14:creationId xmlns:p14="http://schemas.microsoft.com/office/powerpoint/2010/main" val="117548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4970712" y="6454044"/>
            <a:ext cx="2201059" cy="440098"/>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一般財団法人アジア太平洋研究所</a:t>
            </a:r>
            <a:endParaRPr kumimoji="1" lang="ja-JP" altLang="en-US"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en-US" sz="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2011</a:t>
            </a:r>
            <a:r>
              <a:rPr kumimoji="1" lang="ja-JP" altLang="en-US" sz="6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年関西地域間産業連関表の作成について」</a:t>
            </a:r>
            <a:endParaRPr kumimoji="1" lang="ja-JP" altLang="en-US" sz="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697810" y="1422064"/>
            <a:ext cx="7492001" cy="5056153"/>
          </a:xfrm>
          <a:prstGeom prst="rect">
            <a:avLst/>
          </a:prstGeom>
        </p:spPr>
      </p:pic>
      <p:sp>
        <p:nvSpPr>
          <p:cNvPr id="31" name="テキスト ボックス 30"/>
          <p:cNvSpPr txBox="1"/>
          <p:nvPr/>
        </p:nvSpPr>
        <p:spPr>
          <a:xfrm>
            <a:off x="4612138" y="6241969"/>
            <a:ext cx="35192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出典：大阪府地域主権課「令和の地方分権改革に向けて</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阪・関⻄における</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分権型社会に向けた検討報告書</a:t>
            </a:r>
            <a:r>
              <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3" name="大かっこ 2"/>
          <p:cNvSpPr/>
          <p:nvPr/>
        </p:nvSpPr>
        <p:spPr>
          <a:xfrm>
            <a:off x="4970711" y="6536444"/>
            <a:ext cx="1740007" cy="29042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正方形/長方形 12"/>
          <p:cNvSpPr/>
          <p:nvPr/>
        </p:nvSpPr>
        <p:spPr>
          <a:xfrm>
            <a:off x="420372" y="1150470"/>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大阪府からみた各地域に対する域際収支</a:t>
            </a:r>
            <a:endParaRPr kumimoji="1" lang="ja-JP" altLang="en-US" sz="12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正方形/長方形 13"/>
          <p:cNvSpPr/>
          <p:nvPr/>
        </p:nvSpPr>
        <p:spPr>
          <a:xfrm>
            <a:off x="420372" y="639055"/>
            <a:ext cx="7845323" cy="539784"/>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大阪府は、関西の各府県と経済面で強く結びつき、お互いに補完しあうことによって関西の経済を支えている。</a:t>
            </a:r>
          </a:p>
        </p:txBody>
      </p:sp>
      <p:grpSp>
        <p:nvGrpSpPr>
          <p:cNvPr id="18" name="グループ化 17"/>
          <p:cNvGrpSpPr/>
          <p:nvPr/>
        </p:nvGrpSpPr>
        <p:grpSpPr>
          <a:xfrm>
            <a:off x="-3515" y="-13192"/>
            <a:ext cx="9144000" cy="404664"/>
            <a:chOff x="-3515" y="-13192"/>
            <a:chExt cx="9144000" cy="404664"/>
          </a:xfrm>
        </p:grpSpPr>
        <p:sp>
          <p:nvSpPr>
            <p:cNvPr id="19" name="正方形/長方形 18"/>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a:ea typeface="Meiryo UI" pitchFamily="50" charset="-128"/>
                  <a:cs typeface="Meiryo UI" pitchFamily="50" charset="-128"/>
                </a:rPr>
                <a:t>10</a:t>
              </a:r>
              <a:r>
                <a:rPr lang="ja-JP" altLang="en-US" kern="0" dirty="0">
                  <a:solidFill>
                    <a:srgbClr val="000000"/>
                  </a:solidFill>
                  <a:latin typeface="Meiryo UI"/>
                  <a:ea typeface="Meiryo UI" pitchFamily="50" charset="-128"/>
                  <a:cs typeface="Meiryo UI" pitchFamily="50" charset="-128"/>
                </a:rPr>
                <a:t>ー</a:t>
              </a:r>
              <a:r>
                <a:rPr lang="en-US" altLang="ja-JP" kern="0" dirty="0">
                  <a:solidFill>
                    <a:srgbClr val="000000"/>
                  </a:solidFill>
                  <a:latin typeface="Meiryo UI"/>
                  <a:ea typeface="Meiryo UI" pitchFamily="50" charset="-128"/>
                  <a:cs typeface="Meiryo UI" pitchFamily="50" charset="-128"/>
                </a:rPr>
                <a:t>13.</a:t>
              </a:r>
              <a:r>
                <a:rPr lang="ja-JP" altLang="en-US" kern="0" dirty="0">
                  <a:solidFill>
                    <a:srgbClr val="000000"/>
                  </a:solidFill>
                  <a:latin typeface="Meiryo UI"/>
                  <a:ea typeface="Meiryo UI" pitchFamily="50" charset="-128"/>
                  <a:cs typeface="Meiryo UI" pitchFamily="50" charset="-128"/>
                </a:rPr>
                <a:t>近隣府県との経済の結びつき</a:t>
              </a:r>
            </a:p>
          </p:txBody>
        </p:sp>
        <p:sp>
          <p:nvSpPr>
            <p:cNvPr id="20" name="正方形/長方形 19"/>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4264220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234505" y="1766553"/>
            <a:ext cx="4358937" cy="4952902"/>
          </a:xfrm>
          <a:prstGeom prst="rect">
            <a:avLst/>
          </a:prstGeom>
        </p:spPr>
      </p:pic>
      <p:pic>
        <p:nvPicPr>
          <p:cNvPr id="14" name="図 13"/>
          <p:cNvPicPr>
            <a:picLocks noChangeAspect="1"/>
          </p:cNvPicPr>
          <p:nvPr/>
        </p:nvPicPr>
        <p:blipFill>
          <a:blip r:embed="rId3"/>
          <a:stretch>
            <a:fillRect/>
          </a:stretch>
        </p:blipFill>
        <p:spPr>
          <a:xfrm>
            <a:off x="4635795" y="1756892"/>
            <a:ext cx="4479080" cy="4963488"/>
          </a:xfrm>
          <a:prstGeom prst="rect">
            <a:avLst/>
          </a:prstGeom>
        </p:spPr>
      </p:pic>
      <p:sp>
        <p:nvSpPr>
          <p:cNvPr id="7" name="正方形/長方形 6"/>
          <p:cNvSpPr/>
          <p:nvPr/>
        </p:nvSpPr>
        <p:spPr>
          <a:xfrm>
            <a:off x="-1" y="476712"/>
            <a:ext cx="4635796" cy="11926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6" name="正方形/長方形 5"/>
          <p:cNvSpPr/>
          <p:nvPr/>
        </p:nvSpPr>
        <p:spPr>
          <a:xfrm>
            <a:off x="300378" y="697758"/>
            <a:ext cx="3983520" cy="774572"/>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nSpc>
                <a:spcPts val="1500"/>
              </a:lnSpc>
            </a:pPr>
            <a:r>
              <a:rPr lang="ja-JP" altLang="en-US" sz="105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通勤のパーソントリップを見ると、大阪市への通勤割合が</a:t>
            </a:r>
            <a:r>
              <a:rPr lang="en-US" altLang="ja-JP" sz="105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05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％を超える市町が過半であり、大阪都心を中心とし、兵庫、奈良の一部を含む一体の圏域を形成している。</a:t>
            </a:r>
          </a:p>
        </p:txBody>
      </p:sp>
      <p:sp>
        <p:nvSpPr>
          <p:cNvPr id="4" name="正方形/長方形 3"/>
          <p:cNvSpPr/>
          <p:nvPr/>
        </p:nvSpPr>
        <p:spPr>
          <a:xfrm>
            <a:off x="234506" y="1415645"/>
            <a:ext cx="3128064"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周辺府県を含んだパーソントリップ（出勤目的）</a:t>
            </a:r>
            <a:endParaRPr kumimoji="1" lang="ja-JP" altLang="en-US" sz="12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正方形/長方形 8"/>
          <p:cNvSpPr/>
          <p:nvPr/>
        </p:nvSpPr>
        <p:spPr>
          <a:xfrm>
            <a:off x="4638191" y="697758"/>
            <a:ext cx="4107784" cy="782370"/>
          </a:xfrm>
          <a:prstGeom prst="rect">
            <a:avLst/>
          </a:prstGeom>
          <a:solidFill>
            <a:srgbClr val="FFC000"/>
          </a:solid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nSpc>
                <a:spcPts val="1500"/>
              </a:lnSpc>
            </a:pPr>
            <a:r>
              <a:rPr lang="ja-JP" altLang="en-US" sz="105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また、休日の自由トリップを見ると、隣接または近接した複数の市町村で形成される一定の圏域が切れ目なく連担している。</a:t>
            </a:r>
          </a:p>
        </p:txBody>
      </p:sp>
      <p:sp>
        <p:nvSpPr>
          <p:cNvPr id="10" name="正方形/長方形 9"/>
          <p:cNvSpPr/>
          <p:nvPr/>
        </p:nvSpPr>
        <p:spPr>
          <a:xfrm>
            <a:off x="4584277" y="1439753"/>
            <a:ext cx="3939342" cy="47471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05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周辺府県を含んだ</a:t>
            </a: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rPr>
              <a:t>パーソントリップ（休日・自由目的）</a:t>
            </a:r>
            <a:endParaRPr kumimoji="1" lang="ja-JP" altLang="en-US" sz="120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2" name="正方形/長方形 11"/>
          <p:cNvSpPr/>
          <p:nvPr/>
        </p:nvSpPr>
        <p:spPr>
          <a:xfrm>
            <a:off x="2964119" y="6604116"/>
            <a:ext cx="5601659" cy="307777"/>
          </a:xfrm>
          <a:prstGeom prst="rect">
            <a:avLst/>
          </a:prstGeom>
        </p:spPr>
        <p:txBody>
          <a:bodyPr wrap="square">
            <a:spAutoFit/>
          </a:bodyPr>
          <a:lstStyle/>
          <a:p>
            <a:endParaRPr lang="ja-JP" altLang="en-US" sz="700" dirty="0">
              <a:solidFill>
                <a:srgbClr val="000000"/>
              </a:solidFill>
              <a:latin typeface="Meiryo UI" panose="020B0604030504040204" pitchFamily="50" charset="-128"/>
              <a:ea typeface="Meiryo UI" panose="020B0604030504040204" pitchFamily="50" charset="-128"/>
            </a:endParaRPr>
          </a:p>
          <a:p>
            <a:r>
              <a:rPr lang="ja-JP" altLang="en-US" sz="700" dirty="0">
                <a:solidFill>
                  <a:srgbClr val="000000"/>
                </a:solidFill>
                <a:latin typeface="Meiryo UI" panose="020B0604030504040204" pitchFamily="50" charset="-128"/>
                <a:ea typeface="Meiryo UI" panose="020B0604030504040204" pitchFamily="50" charset="-128"/>
              </a:rPr>
              <a:t>出典：</a:t>
            </a:r>
            <a:r>
              <a:rPr lang="zh-TW" altLang="en-US" sz="700" dirty="0">
                <a:solidFill>
                  <a:srgbClr val="000000"/>
                </a:solidFill>
                <a:latin typeface="Meiryo UI" panose="020B0604030504040204" pitchFamily="50" charset="-128"/>
                <a:ea typeface="Meiryo UI" panose="020B0604030504040204" pitchFamily="50" charset="-128"/>
              </a:rPr>
              <a:t>平成</a:t>
            </a:r>
            <a:r>
              <a:rPr lang="en-US" altLang="ja-JP" sz="700" dirty="0">
                <a:solidFill>
                  <a:srgbClr val="000000"/>
                </a:solidFill>
                <a:latin typeface="Meiryo UI" panose="020B0604030504040204" pitchFamily="50" charset="-128"/>
                <a:ea typeface="Meiryo UI" panose="020B0604030504040204" pitchFamily="50" charset="-128"/>
              </a:rPr>
              <a:t>27</a:t>
            </a:r>
            <a:r>
              <a:rPr lang="zh-TW" altLang="en-US" sz="700" dirty="0">
                <a:solidFill>
                  <a:srgbClr val="000000"/>
                </a:solidFill>
                <a:latin typeface="Meiryo UI" panose="020B0604030504040204" pitchFamily="50" charset="-128"/>
                <a:ea typeface="Meiryo UI" panose="020B0604030504040204" pitchFamily="50" charset="-128"/>
              </a:rPr>
              <a:t>年度第１回大阪府都市計画審議会</a:t>
            </a:r>
            <a:r>
              <a:rPr lang="ja-JP" altLang="en-US" sz="700" dirty="0">
                <a:solidFill>
                  <a:srgbClr val="000000"/>
                </a:solidFill>
                <a:latin typeface="Meiryo UI" panose="020B0604030504040204" pitchFamily="50" charset="-128"/>
                <a:ea typeface="Meiryo UI" panose="020B0604030504040204" pitchFamily="50" charset="-128"/>
              </a:rPr>
              <a:t>「大阪府における都市計画のあり方」資料集</a:t>
            </a:r>
            <a:endParaRPr lang="ja-JP" altLang="en-US" sz="700"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3515" y="-13192"/>
            <a:ext cx="9144000" cy="404664"/>
            <a:chOff x="-3515" y="-13192"/>
            <a:chExt cx="9144000" cy="404664"/>
          </a:xfrm>
        </p:grpSpPr>
        <p:sp>
          <p:nvSpPr>
            <p:cNvPr id="16" name="正方形/長方形 15"/>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a:ea typeface="Meiryo UI" pitchFamily="50" charset="-128"/>
                  <a:cs typeface="Meiryo UI" pitchFamily="50" charset="-128"/>
                </a:rPr>
                <a:t>10</a:t>
              </a:r>
              <a:r>
                <a:rPr lang="ja-JP" altLang="en-US" kern="0" dirty="0">
                  <a:solidFill>
                    <a:srgbClr val="000000"/>
                  </a:solidFill>
                  <a:latin typeface="Meiryo UI"/>
                  <a:ea typeface="Meiryo UI" pitchFamily="50" charset="-128"/>
                  <a:cs typeface="Meiryo UI" pitchFamily="50" charset="-128"/>
                </a:rPr>
                <a:t>ー</a:t>
              </a:r>
              <a:r>
                <a:rPr lang="en-US" altLang="ja-JP" kern="0" dirty="0">
                  <a:solidFill>
                    <a:srgbClr val="000000"/>
                  </a:solidFill>
                  <a:latin typeface="Meiryo UI"/>
                  <a:ea typeface="Meiryo UI" pitchFamily="50" charset="-128"/>
                  <a:cs typeface="Meiryo UI" pitchFamily="50" charset="-128"/>
                </a:rPr>
                <a:t>14.</a:t>
              </a:r>
              <a:r>
                <a:rPr lang="ja-JP" altLang="en-US" kern="0" dirty="0">
                  <a:solidFill>
                    <a:srgbClr val="000000"/>
                  </a:solidFill>
                  <a:latin typeface="Meiryo UI"/>
                  <a:ea typeface="Meiryo UI" pitchFamily="50" charset="-128"/>
                  <a:cs typeface="Meiryo UI" pitchFamily="50" charset="-128"/>
                </a:rPr>
                <a:t>パーソントリップ調査結果からみた近隣府県との結びつき</a:t>
              </a:r>
            </a:p>
          </p:txBody>
        </p:sp>
        <p:sp>
          <p:nvSpPr>
            <p:cNvPr id="17" name="正方形/長方形 16"/>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2010939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476712"/>
            <a:ext cx="4635796" cy="121386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432" y="644580"/>
            <a:ext cx="7048500" cy="6012371"/>
          </a:xfrm>
          <a:prstGeom prst="rect">
            <a:avLst/>
          </a:prstGeom>
        </p:spPr>
      </p:pic>
      <p:sp>
        <p:nvSpPr>
          <p:cNvPr id="10" name="テキスト ボックス 9"/>
          <p:cNvSpPr txBox="1"/>
          <p:nvPr/>
        </p:nvSpPr>
        <p:spPr>
          <a:xfrm>
            <a:off x="7245352" y="6456896"/>
            <a:ext cx="3111529" cy="200055"/>
          </a:xfrm>
          <a:prstGeom prst="rect">
            <a:avLst/>
          </a:prstGeom>
          <a:noFill/>
        </p:spPr>
        <p:txBody>
          <a:bodyPr wrap="square" rtlCol="0">
            <a:spAutoFit/>
          </a:bodyPr>
          <a:lstStyle/>
          <a:p>
            <a:pPr lvl="0" defTabSz="914400">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出典：</a:t>
            </a:r>
            <a:r>
              <a:rPr kumimoji="1" lang="en-US" altLang="ja-JP" sz="700" dirty="0">
                <a:solidFill>
                  <a:prstClr val="black"/>
                </a:solidFill>
                <a:latin typeface="Meiryo UI" panose="020B0604030504040204" pitchFamily="50" charset="-128"/>
                <a:ea typeface="Meiryo UI" panose="020B0604030504040204" pitchFamily="50" charset="-128"/>
              </a:rPr>
              <a:t>INVEST OSAKA </a:t>
            </a:r>
            <a:r>
              <a:rPr kumimoji="1" lang="ja-JP" altLang="en-US" sz="700" dirty="0">
                <a:solidFill>
                  <a:prstClr val="black"/>
                </a:solidFill>
                <a:latin typeface="Meiryo UI" panose="020B0604030504040204" pitchFamily="50" charset="-128"/>
                <a:ea typeface="Meiryo UI" panose="020B0604030504040204" pitchFamily="50" charset="-128"/>
              </a:rPr>
              <a:t>ホームページ</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3515" y="-13192"/>
            <a:ext cx="9144000" cy="404664"/>
            <a:chOff x="-3515" y="-13192"/>
            <a:chExt cx="9144000" cy="404664"/>
          </a:xfrm>
        </p:grpSpPr>
        <p:sp>
          <p:nvSpPr>
            <p:cNvPr id="8" name="正方形/長方形 7"/>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a:ea typeface="Meiryo UI" pitchFamily="50" charset="-128"/>
                  <a:cs typeface="Meiryo UI" pitchFamily="50" charset="-128"/>
                </a:rPr>
                <a:t>10</a:t>
              </a:r>
              <a:r>
                <a:rPr lang="ja-JP" altLang="en-US" kern="0" dirty="0">
                  <a:solidFill>
                    <a:srgbClr val="000000"/>
                  </a:solidFill>
                  <a:latin typeface="Meiryo UI"/>
                  <a:ea typeface="Meiryo UI" pitchFamily="50" charset="-128"/>
                  <a:cs typeface="Meiryo UI" pitchFamily="50" charset="-128"/>
                </a:rPr>
                <a:t>ー</a:t>
              </a:r>
              <a:r>
                <a:rPr lang="en-US" altLang="ja-JP" kern="0" dirty="0">
                  <a:solidFill>
                    <a:srgbClr val="000000"/>
                  </a:solidFill>
                  <a:latin typeface="Meiryo UI"/>
                  <a:ea typeface="Meiryo UI" pitchFamily="50" charset="-128"/>
                  <a:cs typeface="Meiryo UI" pitchFamily="50" charset="-128"/>
                </a:rPr>
                <a:t>15.</a:t>
              </a:r>
              <a:r>
                <a:rPr lang="ja-JP" altLang="en-US" kern="0" dirty="0">
                  <a:solidFill>
                    <a:srgbClr val="000000"/>
                  </a:solidFill>
                  <a:latin typeface="Meiryo UI"/>
                  <a:ea typeface="Meiryo UI" pitchFamily="50" charset="-128"/>
                  <a:cs typeface="Meiryo UI" pitchFamily="50" charset="-128"/>
                </a:rPr>
                <a:t>関西地域の大学・産業クラスターの例</a:t>
              </a:r>
            </a:p>
          </p:txBody>
        </p:sp>
        <p:sp>
          <p:nvSpPr>
            <p:cNvPr id="9" name="正方形/長方形 8"/>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15498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355644" y="709189"/>
            <a:ext cx="8273835" cy="5861604"/>
          </a:xfrm>
          <a:prstGeom prst="roundRect">
            <a:avLst>
              <a:gd name="adj" fmla="val 529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57861" indent="-157861">
              <a:lnSpc>
                <a:spcPts val="1446"/>
              </a:lnSpc>
              <a:spcBef>
                <a:spcPts val="542"/>
              </a:spcBef>
            </a:pPr>
            <a:endParaRPr lang="en-US" altLang="ja-JP" sz="1446" dirty="0">
              <a:solidFill>
                <a:prstClr val="black"/>
              </a:solidFill>
              <a:latin typeface="Meiryo UI"/>
              <a:ea typeface="Meiryo UI"/>
            </a:endParaRPr>
          </a:p>
          <a:p>
            <a:pPr marL="328783" indent="-258318">
              <a:spcBef>
                <a:spcPts val="570"/>
              </a:spcBef>
              <a:buFont typeface="Wingdings" panose="05000000000000000000" pitchFamily="2" charset="2"/>
              <a:buChar char="Ø"/>
            </a:pPr>
            <a:endParaRPr kumimoji="1" lang="en-US" altLang="ja-JP" sz="1446" dirty="0">
              <a:solidFill>
                <a:prstClr val="black"/>
              </a:solidFill>
              <a:latin typeface="Meiryo UI" panose="020B0604030504040204" pitchFamily="50" charset="-128"/>
              <a:ea typeface="Meiryo UI" panose="020B0604030504040204" pitchFamily="50" charset="-128"/>
            </a:endParaRPr>
          </a:p>
          <a:p>
            <a:pPr marL="341649" indent="-271184">
              <a:spcBef>
                <a:spcPts val="570"/>
              </a:spcBef>
              <a:buFont typeface="Wingdings" panose="05000000000000000000" pitchFamily="2" charset="2"/>
              <a:buChar char="Ø"/>
            </a:pPr>
            <a:endParaRPr kumimoji="1" lang="en-US" altLang="ja-JP" sz="1446" dirty="0">
              <a:solidFill>
                <a:prstClr val="black"/>
              </a:solidFill>
              <a:latin typeface="Meiryo UI" panose="020B0604030504040204" pitchFamily="50" charset="-128"/>
              <a:ea typeface="Meiryo UI" panose="020B0604030504040204" pitchFamily="50" charset="-128"/>
            </a:endParaRPr>
          </a:p>
          <a:p>
            <a:pPr marL="157861" indent="-157861">
              <a:lnSpc>
                <a:spcPts val="1446"/>
              </a:lnSpc>
              <a:spcBef>
                <a:spcPts val="542"/>
              </a:spcBef>
            </a:pPr>
            <a:endParaRPr lang="en-US" altLang="ja-JP" sz="1446" dirty="0">
              <a:solidFill>
                <a:prstClr val="black"/>
              </a:solidFill>
              <a:latin typeface="Meiryo UI"/>
              <a:ea typeface="Meiryo UI"/>
            </a:endParaRPr>
          </a:p>
        </p:txBody>
      </p:sp>
      <p:sp>
        <p:nvSpPr>
          <p:cNvPr id="5" name="正方形/長方形 4"/>
          <p:cNvSpPr/>
          <p:nvPr/>
        </p:nvSpPr>
        <p:spPr>
          <a:xfrm>
            <a:off x="5353953" y="707029"/>
            <a:ext cx="3275526" cy="352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94" dirty="0">
                <a:solidFill>
                  <a:schemeClr val="tx1"/>
                </a:solidFill>
                <a:latin typeface="Meiryo UI" panose="020B0604030504040204" pitchFamily="50" charset="-128"/>
                <a:ea typeface="Meiryo UI" panose="020B0604030504040204" pitchFamily="50" charset="-128"/>
              </a:rPr>
              <a:t>※</a:t>
            </a:r>
            <a:r>
              <a:rPr kumimoji="1" lang="ja-JP" altLang="en-US" sz="994" dirty="0">
                <a:solidFill>
                  <a:schemeClr val="tx1"/>
                </a:solidFill>
                <a:latin typeface="Meiryo UI" panose="020B0604030504040204" pitchFamily="50" charset="-128"/>
                <a:ea typeface="Meiryo UI" panose="020B0604030504040204" pitchFamily="50" charset="-128"/>
              </a:rPr>
              <a:t>副首都の役割、国との関係に関するものを抜粋</a:t>
            </a:r>
          </a:p>
        </p:txBody>
      </p:sp>
      <p:sp>
        <p:nvSpPr>
          <p:cNvPr id="6" name="正方形/長方形 5"/>
          <p:cNvSpPr/>
          <p:nvPr/>
        </p:nvSpPr>
        <p:spPr>
          <a:xfrm>
            <a:off x="73283" y="866625"/>
            <a:ext cx="2479729" cy="352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46" dirty="0">
                <a:solidFill>
                  <a:schemeClr val="tx1"/>
                </a:solidFill>
                <a:latin typeface="Meiryo UI" panose="020B0604030504040204" pitchFamily="50" charset="-128"/>
                <a:ea typeface="Meiryo UI" panose="020B0604030504040204" pitchFamily="50" charset="-128"/>
              </a:rPr>
              <a:t>【</a:t>
            </a:r>
            <a:r>
              <a:rPr kumimoji="1" lang="ja-JP" altLang="en-US" sz="1446" dirty="0">
                <a:solidFill>
                  <a:schemeClr val="tx1"/>
                </a:solidFill>
                <a:latin typeface="Meiryo UI" panose="020B0604030504040204" pitchFamily="50" charset="-128"/>
                <a:ea typeface="Meiryo UI" panose="020B0604030504040204" pitchFamily="50" charset="-128"/>
              </a:rPr>
              <a:t>佐々木特別顧問</a:t>
            </a:r>
            <a:r>
              <a:rPr kumimoji="1" lang="en-US" altLang="ja-JP" sz="1446" dirty="0">
                <a:solidFill>
                  <a:schemeClr val="tx1"/>
                </a:solidFill>
                <a:latin typeface="Meiryo UI" panose="020B0604030504040204" pitchFamily="50" charset="-128"/>
                <a:ea typeface="Meiryo UI" panose="020B0604030504040204" pitchFamily="50" charset="-128"/>
              </a:rPr>
              <a:t>】</a:t>
            </a:r>
            <a:endParaRPr kumimoji="1" lang="ja-JP" altLang="en-US" sz="1446"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555671" y="1169787"/>
            <a:ext cx="7849107" cy="13570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58318" indent="-258318">
              <a:lnSpc>
                <a:spcPts val="1627"/>
              </a:lnSpc>
              <a:spcBef>
                <a:spcPts val="542"/>
              </a:spcBef>
              <a:spcAft>
                <a:spcPts val="542"/>
              </a:spcAft>
              <a:buFont typeface="Wingdings" panose="05000000000000000000" pitchFamily="2" charset="2"/>
              <a:buChar char="Ø"/>
            </a:pPr>
            <a:r>
              <a:rPr lang="ja-JP" altLang="en-US" sz="1446" u="sng" dirty="0">
                <a:solidFill>
                  <a:prstClr val="black"/>
                </a:solidFill>
                <a:latin typeface="Meiryo UI"/>
                <a:ea typeface="Meiryo UI"/>
              </a:rPr>
              <a:t>大阪は経済副首都として伸びていった方</a:t>
            </a:r>
            <a:r>
              <a:rPr lang="ja-JP" altLang="en-US" sz="1446" u="sng" dirty="0">
                <a:solidFill>
                  <a:schemeClr val="tx1"/>
                </a:solidFill>
                <a:latin typeface="Meiryo UI"/>
                <a:ea typeface="Meiryo UI"/>
              </a:rPr>
              <a:t>がよい。政治行政副首都の実現可能性があるのはむしろ埼玉。埼玉は関東の国の機関が全部集まって、地理的に内陸。</a:t>
            </a:r>
            <a:r>
              <a:rPr lang="ja-JP" altLang="en-US" sz="1446" dirty="0">
                <a:solidFill>
                  <a:schemeClr val="tx1"/>
                </a:solidFill>
                <a:latin typeface="Meiryo UI"/>
                <a:ea typeface="Meiryo UI"/>
              </a:rPr>
              <a:t>だから、</a:t>
            </a:r>
            <a:r>
              <a:rPr lang="ja-JP" altLang="en-US" sz="1446" u="sng" dirty="0">
                <a:solidFill>
                  <a:schemeClr val="tx1"/>
                </a:solidFill>
                <a:latin typeface="Meiryo UI"/>
                <a:ea typeface="Meiryo UI"/>
              </a:rPr>
              <a:t>副首都は政治行政と経済の二つあった方がよい。</a:t>
            </a:r>
            <a:r>
              <a:rPr lang="ja-JP" altLang="en-US" sz="1446" dirty="0">
                <a:solidFill>
                  <a:schemeClr val="tx1"/>
                </a:solidFill>
                <a:latin typeface="Meiryo UI"/>
                <a:ea typeface="Meiryo UI"/>
              </a:rPr>
              <a:t>政治行政副首都は大きくなくてよい。行政機能が維持できればよい。ただ、</a:t>
            </a:r>
            <a:r>
              <a:rPr lang="ja-JP" altLang="en-US" sz="1446" u="sng" dirty="0">
                <a:solidFill>
                  <a:schemeClr val="tx1"/>
                </a:solidFill>
                <a:latin typeface="Meiryo UI"/>
                <a:ea typeface="Meiryo UI"/>
              </a:rPr>
              <a:t>日本全体の発展のためには経済副首都の方が大事。</a:t>
            </a:r>
            <a:r>
              <a:rPr lang="ja-JP" altLang="en-US" sz="1446" dirty="0">
                <a:solidFill>
                  <a:schemeClr val="tx1"/>
                </a:solidFill>
                <a:latin typeface="Meiryo UI"/>
                <a:ea typeface="Meiryo UI"/>
              </a:rPr>
              <a:t>経済機能を東京だけに集めても、災害時に破壊されたら終わり。道州制が実現した折には、政治行政副首都は、各州の州都を順番に回っていくことも考えられるが、経済副首都は、都市で順番に回していくのは難しい。</a:t>
            </a:r>
          </a:p>
        </p:txBody>
      </p:sp>
      <p:sp>
        <p:nvSpPr>
          <p:cNvPr id="10" name="正方形/長方形 9"/>
          <p:cNvSpPr/>
          <p:nvPr/>
        </p:nvSpPr>
        <p:spPr>
          <a:xfrm>
            <a:off x="-16166" y="2797159"/>
            <a:ext cx="2479729" cy="352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46" dirty="0">
                <a:solidFill>
                  <a:schemeClr val="tx1"/>
                </a:solidFill>
                <a:latin typeface="Meiryo UI" panose="020B0604030504040204" pitchFamily="50" charset="-128"/>
                <a:ea typeface="Meiryo UI" panose="020B0604030504040204" pitchFamily="50" charset="-128"/>
              </a:rPr>
              <a:t>【</a:t>
            </a:r>
            <a:r>
              <a:rPr kumimoji="1" lang="ja-JP" altLang="en-US" sz="1446" dirty="0">
                <a:solidFill>
                  <a:schemeClr val="tx1"/>
                </a:solidFill>
                <a:latin typeface="Meiryo UI" panose="020B0604030504040204" pitchFamily="50" charset="-128"/>
                <a:ea typeface="Meiryo UI" panose="020B0604030504040204" pitchFamily="50" charset="-128"/>
              </a:rPr>
              <a:t>金井特別顧問</a:t>
            </a:r>
            <a:r>
              <a:rPr kumimoji="1" lang="en-US" altLang="ja-JP" sz="1446" dirty="0">
                <a:solidFill>
                  <a:schemeClr val="tx1"/>
                </a:solidFill>
                <a:latin typeface="Meiryo UI" panose="020B0604030504040204" pitchFamily="50" charset="-128"/>
                <a:ea typeface="Meiryo UI" panose="020B0604030504040204" pitchFamily="50" charset="-128"/>
              </a:rPr>
              <a:t>】</a:t>
            </a:r>
            <a:endParaRPr kumimoji="1" lang="ja-JP" altLang="en-US" sz="1446"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601929" y="3065694"/>
            <a:ext cx="7849107" cy="9360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58318" indent="-258318">
              <a:lnSpc>
                <a:spcPts val="1627"/>
              </a:lnSpc>
              <a:spcBef>
                <a:spcPts val="542"/>
              </a:spcBef>
              <a:spcAft>
                <a:spcPts val="542"/>
              </a:spcAft>
              <a:buFont typeface="Wingdings" panose="05000000000000000000" pitchFamily="2" charset="2"/>
              <a:buChar char="Ø"/>
            </a:pPr>
            <a:r>
              <a:rPr lang="ja-JP" altLang="en-US" sz="1446" dirty="0">
                <a:solidFill>
                  <a:prstClr val="black"/>
                </a:solidFill>
                <a:latin typeface="Meiryo UI"/>
                <a:ea typeface="Meiryo UI"/>
              </a:rPr>
              <a:t>副首都でなければならないことを検証し、方向性をもう一度明らかにすることも大事。</a:t>
            </a:r>
            <a:r>
              <a:rPr lang="ja-JP" altLang="en-US" sz="1446" u="sng" dirty="0">
                <a:solidFill>
                  <a:prstClr val="black"/>
                </a:solidFill>
                <a:latin typeface="Meiryo UI"/>
                <a:ea typeface="Meiryo UI"/>
              </a:rPr>
              <a:t>国ではできていないことを先行してできることが副首都という考え方もある。</a:t>
            </a:r>
            <a:r>
              <a:rPr lang="ja-JP" altLang="en-US" sz="1446" dirty="0">
                <a:solidFill>
                  <a:prstClr val="black"/>
                </a:solidFill>
                <a:latin typeface="Meiryo UI"/>
                <a:ea typeface="Meiryo UI"/>
              </a:rPr>
              <a:t>例えば、教育無償化は、大阪で国に先行して実現。大阪の先行事例を国に働きかけ、国の制度とするというようなこともできる。</a:t>
            </a:r>
          </a:p>
        </p:txBody>
      </p:sp>
      <p:sp>
        <p:nvSpPr>
          <p:cNvPr id="14" name="正方形/長方形 13"/>
          <p:cNvSpPr/>
          <p:nvPr/>
        </p:nvSpPr>
        <p:spPr>
          <a:xfrm>
            <a:off x="269285" y="4240096"/>
            <a:ext cx="2479729" cy="352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46" dirty="0">
                <a:solidFill>
                  <a:schemeClr val="tx1"/>
                </a:solidFill>
                <a:latin typeface="Meiryo UI" panose="020B0604030504040204" pitchFamily="50" charset="-128"/>
                <a:ea typeface="Meiryo UI" panose="020B0604030504040204" pitchFamily="50" charset="-128"/>
              </a:rPr>
              <a:t>【</a:t>
            </a:r>
            <a:r>
              <a:rPr kumimoji="1" lang="ja-JP" altLang="en-US" sz="1446" dirty="0">
                <a:solidFill>
                  <a:schemeClr val="tx1"/>
                </a:solidFill>
                <a:latin typeface="Meiryo UI" panose="020B0604030504040204" pitchFamily="50" charset="-128"/>
                <a:ea typeface="Meiryo UI" panose="020B0604030504040204" pitchFamily="50" charset="-128"/>
              </a:rPr>
              <a:t>有識者（言論関係）</a:t>
            </a:r>
            <a:r>
              <a:rPr kumimoji="1" lang="en-US" altLang="ja-JP" sz="1446" dirty="0">
                <a:solidFill>
                  <a:schemeClr val="tx1"/>
                </a:solidFill>
                <a:latin typeface="Meiryo UI" panose="020B0604030504040204" pitchFamily="50" charset="-128"/>
                <a:ea typeface="Meiryo UI" panose="020B0604030504040204" pitchFamily="50" charset="-128"/>
              </a:rPr>
              <a:t>】</a:t>
            </a:r>
            <a:endParaRPr kumimoji="1" lang="ja-JP" altLang="en-US" sz="1446"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555670" y="4592607"/>
            <a:ext cx="7849107" cy="154681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58318" indent="-258318">
              <a:lnSpc>
                <a:spcPts val="1627"/>
              </a:lnSpc>
              <a:spcBef>
                <a:spcPts val="542"/>
              </a:spcBef>
              <a:spcAft>
                <a:spcPts val="542"/>
              </a:spcAft>
              <a:buFont typeface="Wingdings" panose="05000000000000000000" pitchFamily="2" charset="2"/>
              <a:buChar char="Ø"/>
            </a:pPr>
            <a:r>
              <a:rPr lang="ja-JP" altLang="en-US" sz="1446" dirty="0">
                <a:solidFill>
                  <a:schemeClr val="tx1"/>
                </a:solidFill>
                <a:latin typeface="Meiryo UI"/>
                <a:ea typeface="Meiryo UI"/>
              </a:rPr>
              <a:t>過去に主題であった国の</a:t>
            </a:r>
            <a:r>
              <a:rPr lang="ja-JP" altLang="en-US" sz="1446" dirty="0">
                <a:solidFill>
                  <a:prstClr val="black"/>
                </a:solidFill>
                <a:latin typeface="Meiryo UI"/>
                <a:ea typeface="Meiryo UI"/>
              </a:rPr>
              <a:t>出先機関の移転が現実的に難しいが、広域行政はそれだけではない。大阪や、京都など行政が分かれていて、いろいろ支障が出ることもあるわけだから、関西広域連合が、そのうえに存在する広域行政体としてやるべきことはあると思う。関西広域連合が音頭を取って、デジタルも活用して規制の標準化、申請書の統一に取り組んではどうか。</a:t>
            </a:r>
          </a:p>
          <a:p>
            <a:pPr marL="258318" indent="-258318">
              <a:lnSpc>
                <a:spcPts val="1627"/>
              </a:lnSpc>
              <a:spcBef>
                <a:spcPts val="542"/>
              </a:spcBef>
              <a:spcAft>
                <a:spcPts val="542"/>
              </a:spcAft>
              <a:buFont typeface="Wingdings" panose="05000000000000000000" pitchFamily="2" charset="2"/>
              <a:buChar char="Ø"/>
            </a:pPr>
            <a:r>
              <a:rPr lang="ja-JP" altLang="en-US" sz="1446" dirty="0">
                <a:solidFill>
                  <a:prstClr val="black"/>
                </a:solidFill>
                <a:latin typeface="Meiryo UI"/>
                <a:ea typeface="Meiryo UI"/>
              </a:rPr>
              <a:t>関西広域連合に関西出身の国会議員を呼んで議論しようと言っていたことがある。</a:t>
            </a:r>
          </a:p>
        </p:txBody>
      </p:sp>
      <p:sp>
        <p:nvSpPr>
          <p:cNvPr id="12" name="正方形/長方形 11"/>
          <p:cNvSpPr/>
          <p:nvPr/>
        </p:nvSpPr>
        <p:spPr>
          <a:xfrm>
            <a:off x="0" y="-6350"/>
            <a:ext cx="9144000" cy="36579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16</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副首都実現への国レベルでの対応」関係　特別顧問、有識者の意見</a:t>
            </a:r>
          </a:p>
        </p:txBody>
      </p:sp>
      <p:sp>
        <p:nvSpPr>
          <p:cNvPr id="16" name="正方形/長方形 15"/>
          <p:cNvSpPr/>
          <p:nvPr/>
        </p:nvSpPr>
        <p:spPr>
          <a:xfrm>
            <a:off x="7440215" y="96637"/>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3767443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966826" y="4656812"/>
            <a:ext cx="7943181" cy="1276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27">
              <a:latin typeface="Meiryo UI" panose="020B0604030504040204" pitchFamily="50" charset="-128"/>
              <a:ea typeface="Meiryo UI" panose="020B0604030504040204" pitchFamily="50" charset="-128"/>
            </a:endParaRPr>
          </a:p>
        </p:txBody>
      </p:sp>
      <p:sp>
        <p:nvSpPr>
          <p:cNvPr id="4" name="正方形/長方形 3"/>
          <p:cNvSpPr/>
          <p:nvPr/>
        </p:nvSpPr>
        <p:spPr>
          <a:xfrm>
            <a:off x="3713977" y="3457068"/>
            <a:ext cx="5163461" cy="11946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27">
              <a:latin typeface="Meiryo UI" panose="020B0604030504040204" pitchFamily="50" charset="-128"/>
              <a:ea typeface="Meiryo UI" panose="020B0604030504040204" pitchFamily="50" charset="-128"/>
            </a:endParaRPr>
          </a:p>
        </p:txBody>
      </p:sp>
      <p:sp>
        <p:nvSpPr>
          <p:cNvPr id="5" name="正方形/長方形 4"/>
          <p:cNvSpPr/>
          <p:nvPr/>
        </p:nvSpPr>
        <p:spPr>
          <a:xfrm>
            <a:off x="6303106" y="2180738"/>
            <a:ext cx="2574331" cy="12712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27">
              <a:latin typeface="Meiryo UI" panose="020B0604030504040204" pitchFamily="50" charset="-128"/>
              <a:ea typeface="Meiryo UI" panose="020B0604030504040204" pitchFamily="50" charset="-128"/>
            </a:endParaRPr>
          </a:p>
        </p:txBody>
      </p:sp>
      <p:sp>
        <p:nvSpPr>
          <p:cNvPr id="6" name="正方形/長方形 5"/>
          <p:cNvSpPr/>
          <p:nvPr/>
        </p:nvSpPr>
        <p:spPr>
          <a:xfrm>
            <a:off x="182332" y="4621708"/>
            <a:ext cx="644243" cy="1295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446" dirty="0">
                <a:solidFill>
                  <a:schemeClr val="tx1"/>
                </a:solidFill>
                <a:latin typeface="Meiryo UI" panose="020B0604030504040204" pitchFamily="50" charset="-128"/>
                <a:ea typeface="Meiryo UI" panose="020B0604030504040204" pitchFamily="50" charset="-128"/>
              </a:rPr>
              <a:t>【</a:t>
            </a:r>
            <a:r>
              <a:rPr kumimoji="1" lang="ja-JP" altLang="en-US" sz="1446" dirty="0">
                <a:solidFill>
                  <a:schemeClr val="tx1"/>
                </a:solidFill>
                <a:latin typeface="Meiryo UI" panose="020B0604030504040204" pitchFamily="50" charset="-128"/>
                <a:ea typeface="Meiryo UI" panose="020B0604030504040204" pitchFamily="50" charset="-128"/>
              </a:rPr>
              <a:t>位置づけ</a:t>
            </a:r>
            <a:r>
              <a:rPr kumimoji="1" lang="en-US" altLang="ja-JP" sz="1446" dirty="0">
                <a:solidFill>
                  <a:schemeClr val="tx1"/>
                </a:solidFill>
                <a:latin typeface="Meiryo UI" panose="020B0604030504040204" pitchFamily="50" charset="-128"/>
                <a:ea typeface="Meiryo UI" panose="020B0604030504040204" pitchFamily="50" charset="-128"/>
              </a:rPr>
              <a:t>】</a:t>
            </a:r>
            <a:endParaRPr kumimoji="1" lang="ja-JP" altLang="en-US" sz="1446" dirty="0">
              <a:solidFill>
                <a:schemeClr val="tx1"/>
              </a:solidFill>
              <a:latin typeface="Meiryo UI" panose="020B0604030504040204" pitchFamily="50" charset="-128"/>
              <a:ea typeface="Meiryo UI" panose="020B0604030504040204" pitchFamily="50" charset="-128"/>
            </a:endParaRPr>
          </a:p>
        </p:txBody>
      </p:sp>
      <p:sp>
        <p:nvSpPr>
          <p:cNvPr id="8" name="正方形/長方形 7"/>
          <p:cNvSpPr/>
          <p:nvPr/>
        </p:nvSpPr>
        <p:spPr>
          <a:xfrm>
            <a:off x="182332" y="3366222"/>
            <a:ext cx="644243" cy="1295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446" dirty="0">
                <a:solidFill>
                  <a:schemeClr val="tx1"/>
                </a:solidFill>
                <a:latin typeface="Meiryo UI" panose="020B0604030504040204" pitchFamily="50" charset="-128"/>
                <a:ea typeface="Meiryo UI" panose="020B0604030504040204" pitchFamily="50" charset="-128"/>
              </a:rPr>
              <a:t>【</a:t>
            </a:r>
            <a:r>
              <a:rPr kumimoji="1" lang="ja-JP" altLang="en-US" sz="1446" dirty="0">
                <a:solidFill>
                  <a:schemeClr val="tx1"/>
                </a:solidFill>
                <a:latin typeface="Meiryo UI" panose="020B0604030504040204" pitchFamily="50" charset="-128"/>
                <a:ea typeface="Meiryo UI" panose="020B0604030504040204" pitchFamily="50" charset="-128"/>
              </a:rPr>
              <a:t>推進体制</a:t>
            </a:r>
            <a:r>
              <a:rPr kumimoji="1" lang="en-US" altLang="ja-JP" sz="1446" dirty="0">
                <a:solidFill>
                  <a:schemeClr val="tx1"/>
                </a:solidFill>
                <a:latin typeface="Meiryo UI" panose="020B0604030504040204" pitchFamily="50" charset="-128"/>
                <a:ea typeface="Meiryo UI" panose="020B0604030504040204" pitchFamily="50" charset="-128"/>
              </a:rPr>
              <a:t>】</a:t>
            </a:r>
            <a:endParaRPr kumimoji="1" lang="ja-JP" altLang="en-US" sz="1446" dirty="0">
              <a:solidFill>
                <a:schemeClr val="tx1"/>
              </a:solidFill>
              <a:latin typeface="Meiryo UI" panose="020B0604030504040204" pitchFamily="50" charset="-128"/>
              <a:ea typeface="Meiryo UI" panose="020B0604030504040204" pitchFamily="50" charset="-128"/>
            </a:endParaRPr>
          </a:p>
        </p:txBody>
      </p:sp>
      <p:sp>
        <p:nvSpPr>
          <p:cNvPr id="9" name="正方形/長方形 8"/>
          <p:cNvSpPr/>
          <p:nvPr/>
        </p:nvSpPr>
        <p:spPr>
          <a:xfrm>
            <a:off x="182332" y="2004953"/>
            <a:ext cx="644243" cy="1295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446" dirty="0">
                <a:solidFill>
                  <a:schemeClr val="tx1"/>
                </a:solidFill>
                <a:latin typeface="Meiryo UI" panose="020B0604030504040204" pitchFamily="50" charset="-128"/>
                <a:ea typeface="Meiryo UI" panose="020B0604030504040204" pitchFamily="50" charset="-128"/>
              </a:rPr>
              <a:t>【</a:t>
            </a:r>
            <a:r>
              <a:rPr kumimoji="1" lang="ja-JP" altLang="en-US" sz="1446" dirty="0">
                <a:solidFill>
                  <a:schemeClr val="tx1"/>
                </a:solidFill>
                <a:latin typeface="Meiryo UI" panose="020B0604030504040204" pitchFamily="50" charset="-128"/>
                <a:ea typeface="Meiryo UI" panose="020B0604030504040204" pitchFamily="50" charset="-128"/>
              </a:rPr>
              <a:t>政策推進</a:t>
            </a:r>
            <a:r>
              <a:rPr kumimoji="1" lang="en-US" altLang="ja-JP" sz="1446" dirty="0">
                <a:solidFill>
                  <a:schemeClr val="tx1"/>
                </a:solidFill>
                <a:latin typeface="Meiryo UI" panose="020B0604030504040204" pitchFamily="50" charset="-128"/>
                <a:ea typeface="Meiryo UI" panose="020B0604030504040204" pitchFamily="50" charset="-128"/>
              </a:rPr>
              <a:t>】</a:t>
            </a:r>
            <a:endParaRPr kumimoji="1" lang="ja-JP" altLang="en-US" sz="1446" dirty="0">
              <a:solidFill>
                <a:schemeClr val="tx1"/>
              </a:solidFill>
              <a:latin typeface="Meiryo UI" panose="020B0604030504040204" pitchFamily="50" charset="-128"/>
              <a:ea typeface="Meiryo UI" panose="020B0604030504040204" pitchFamily="50" charset="-128"/>
            </a:endParaRPr>
          </a:p>
        </p:txBody>
      </p:sp>
      <p:cxnSp>
        <p:nvCxnSpPr>
          <p:cNvPr id="11" name="直線コネクタ 10"/>
          <p:cNvCxnSpPr/>
          <p:nvPr/>
        </p:nvCxnSpPr>
        <p:spPr>
          <a:xfrm>
            <a:off x="252970" y="4656812"/>
            <a:ext cx="862446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52970" y="3457068"/>
            <a:ext cx="862446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1073681" y="5995389"/>
            <a:ext cx="2479729" cy="352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27" dirty="0">
                <a:solidFill>
                  <a:schemeClr val="tx1"/>
                </a:solidFill>
                <a:latin typeface="Meiryo UI" panose="020B0604030504040204" pitchFamily="50" charset="-128"/>
                <a:ea typeface="Meiryo UI" panose="020B0604030504040204" pitchFamily="50" charset="-128"/>
              </a:rPr>
              <a:t>《</a:t>
            </a:r>
            <a:r>
              <a:rPr kumimoji="1" lang="ja-JP" altLang="en-US" sz="1627" dirty="0">
                <a:solidFill>
                  <a:schemeClr val="tx1"/>
                </a:solidFill>
                <a:latin typeface="Meiryo UI" panose="020B0604030504040204" pitchFamily="50" charset="-128"/>
                <a:ea typeface="Meiryo UI" panose="020B0604030504040204" pitchFamily="50" charset="-128"/>
              </a:rPr>
              <a:t>首都・副首都法</a:t>
            </a:r>
            <a:r>
              <a:rPr kumimoji="1" lang="en-US" altLang="ja-JP" sz="1627" dirty="0">
                <a:solidFill>
                  <a:schemeClr val="tx1"/>
                </a:solidFill>
                <a:latin typeface="Meiryo UI" panose="020B0604030504040204" pitchFamily="50" charset="-128"/>
                <a:ea typeface="Meiryo UI" panose="020B0604030504040204" pitchFamily="50" charset="-128"/>
              </a:rPr>
              <a:t>》</a:t>
            </a:r>
            <a:endParaRPr kumimoji="1" lang="ja-JP" altLang="en-US" sz="1627" dirty="0">
              <a:solidFill>
                <a:schemeClr val="tx1"/>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37011" y="5969166"/>
            <a:ext cx="1410042" cy="352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46" dirty="0">
                <a:solidFill>
                  <a:schemeClr val="tx1"/>
                </a:solidFill>
                <a:latin typeface="Meiryo UI" panose="020B0604030504040204" pitchFamily="50" charset="-128"/>
                <a:ea typeface="Meiryo UI" panose="020B0604030504040204" pitchFamily="50" charset="-128"/>
              </a:rPr>
              <a:t>★イメージ例</a:t>
            </a:r>
          </a:p>
        </p:txBody>
      </p:sp>
      <p:sp>
        <p:nvSpPr>
          <p:cNvPr id="16" name="正方形/長方形 15"/>
          <p:cNvSpPr/>
          <p:nvPr/>
        </p:nvSpPr>
        <p:spPr>
          <a:xfrm>
            <a:off x="3768677" y="5981847"/>
            <a:ext cx="2479729" cy="352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27" dirty="0">
                <a:solidFill>
                  <a:schemeClr val="tx1"/>
                </a:solidFill>
                <a:latin typeface="Meiryo UI" panose="020B0604030504040204" pitchFamily="50" charset="-128"/>
                <a:ea typeface="Meiryo UI" panose="020B0604030504040204" pitchFamily="50" charset="-128"/>
              </a:rPr>
              <a:t>《</a:t>
            </a:r>
            <a:r>
              <a:rPr kumimoji="1" lang="ja-JP" altLang="en-US" sz="1627" dirty="0">
                <a:solidFill>
                  <a:schemeClr val="tx1"/>
                </a:solidFill>
                <a:latin typeface="Meiryo UI" panose="020B0604030504040204" pitchFamily="50" charset="-128"/>
                <a:ea typeface="Meiryo UI" panose="020B0604030504040204" pitchFamily="50" charset="-128"/>
              </a:rPr>
              <a:t>副首都推進法</a:t>
            </a:r>
            <a:r>
              <a:rPr kumimoji="1" lang="en-US" altLang="ja-JP" sz="1627" dirty="0">
                <a:solidFill>
                  <a:schemeClr val="tx1"/>
                </a:solidFill>
                <a:latin typeface="Meiryo UI" panose="020B0604030504040204" pitchFamily="50" charset="-128"/>
                <a:ea typeface="Meiryo UI" panose="020B0604030504040204" pitchFamily="50" charset="-128"/>
              </a:rPr>
              <a:t>》</a:t>
            </a:r>
            <a:endParaRPr kumimoji="1" lang="ja-JP" altLang="en-US" sz="1627" dirty="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6430278" y="5995390"/>
            <a:ext cx="2479729" cy="352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27" dirty="0">
                <a:solidFill>
                  <a:schemeClr val="tx1"/>
                </a:solidFill>
                <a:latin typeface="Meiryo UI" panose="020B0604030504040204" pitchFamily="50" charset="-128"/>
                <a:ea typeface="Meiryo UI" panose="020B0604030504040204" pitchFamily="50" charset="-128"/>
              </a:rPr>
              <a:t>《</a:t>
            </a:r>
            <a:r>
              <a:rPr kumimoji="1" lang="ja-JP" altLang="en-US" sz="1627" dirty="0">
                <a:solidFill>
                  <a:schemeClr val="tx1"/>
                </a:solidFill>
                <a:latin typeface="Meiryo UI" panose="020B0604030504040204" pitchFamily="50" charset="-128"/>
                <a:ea typeface="Meiryo UI" panose="020B0604030504040204" pitchFamily="50" charset="-128"/>
              </a:rPr>
              <a:t>副首都整備法</a:t>
            </a:r>
            <a:r>
              <a:rPr kumimoji="1" lang="en-US" altLang="ja-JP" sz="1627" dirty="0">
                <a:solidFill>
                  <a:schemeClr val="tx1"/>
                </a:solidFill>
                <a:latin typeface="Meiryo UI" panose="020B0604030504040204" pitchFamily="50" charset="-128"/>
                <a:ea typeface="Meiryo UI" panose="020B0604030504040204" pitchFamily="50" charset="-128"/>
              </a:rPr>
              <a:t>》</a:t>
            </a:r>
            <a:endParaRPr kumimoji="1" lang="ja-JP" altLang="en-US" sz="1627" dirty="0">
              <a:solidFill>
                <a:schemeClr val="tx1"/>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183357" y="625032"/>
            <a:ext cx="8726650" cy="134847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7627" rIns="32542" rtlCol="0" anchor="t"/>
          <a:lstStyle/>
          <a:p>
            <a:pPr marL="260352" indent="-413309" defTabSz="867783" eaLnBrk="0" fontAlgn="base" hangingPunct="0">
              <a:lnSpc>
                <a:spcPts val="1898"/>
              </a:lnSpc>
              <a:spcBef>
                <a:spcPct val="0"/>
              </a:spcBef>
              <a:spcAft>
                <a:spcPct val="0"/>
              </a:spcAft>
              <a:defRPr/>
            </a:pPr>
            <a:r>
              <a:rPr lang="ja-JP" altLang="en-US" sz="1266" b="1" dirty="0">
                <a:solidFill>
                  <a:srgbClr val="000000"/>
                </a:solidFill>
                <a:latin typeface="Meiryo UI" panose="020B0604030504040204" pitchFamily="50" charset="-128"/>
                <a:ea typeface="Meiryo UI" panose="020B0604030504040204" pitchFamily="50" charset="-128"/>
              </a:rPr>
              <a:t>●　</a:t>
            </a:r>
            <a:r>
              <a:rPr lang="ja-JP" altLang="en-US" sz="1266" dirty="0">
                <a:solidFill>
                  <a:schemeClr val="tx1"/>
                </a:solidFill>
                <a:latin typeface="Meiryo UI" panose="020B0604030504040204" pitchFamily="50" charset="-128"/>
                <a:ea typeface="Meiryo UI" panose="020B0604030504040204" pitchFamily="50" charset="-128"/>
              </a:rPr>
              <a:t>国レベルの対応としては、</a:t>
            </a:r>
            <a:r>
              <a:rPr lang="en-US" altLang="ja-JP" sz="1266" dirty="0">
                <a:solidFill>
                  <a:schemeClr val="tx1"/>
                </a:solidFill>
                <a:latin typeface="Meiryo UI" panose="020B0604030504040204" pitchFamily="50" charset="-128"/>
                <a:ea typeface="Meiryo UI" panose="020B0604030504040204" pitchFamily="50" charset="-128"/>
              </a:rPr>
              <a:t>【</a:t>
            </a:r>
            <a:r>
              <a:rPr lang="ja-JP" altLang="en-US" sz="1266" dirty="0">
                <a:solidFill>
                  <a:schemeClr val="tx1"/>
                </a:solidFill>
                <a:latin typeface="Meiryo UI" panose="020B0604030504040204" pitchFamily="50" charset="-128"/>
                <a:ea typeface="Meiryo UI" panose="020B0604030504040204" pitchFamily="50" charset="-128"/>
              </a:rPr>
              <a:t>位置づけ</a:t>
            </a:r>
            <a:r>
              <a:rPr lang="en-US" altLang="ja-JP" sz="1266" dirty="0">
                <a:solidFill>
                  <a:schemeClr val="tx1"/>
                </a:solidFill>
                <a:latin typeface="Meiryo UI" panose="020B0604030504040204" pitchFamily="50" charset="-128"/>
                <a:ea typeface="Meiryo UI" panose="020B0604030504040204" pitchFamily="50" charset="-128"/>
              </a:rPr>
              <a:t>】【</a:t>
            </a:r>
            <a:r>
              <a:rPr lang="ja-JP" altLang="en-US" sz="1266" dirty="0">
                <a:solidFill>
                  <a:schemeClr val="tx1"/>
                </a:solidFill>
                <a:latin typeface="Meiryo UI" panose="020B0604030504040204" pitchFamily="50" charset="-128"/>
                <a:ea typeface="Meiryo UI" panose="020B0604030504040204" pitchFamily="50" charset="-128"/>
              </a:rPr>
              <a:t>推進体制</a:t>
            </a:r>
            <a:r>
              <a:rPr lang="en-US" altLang="ja-JP" sz="1266" dirty="0">
                <a:solidFill>
                  <a:schemeClr val="tx1"/>
                </a:solidFill>
                <a:latin typeface="Meiryo UI" panose="020B0604030504040204" pitchFamily="50" charset="-128"/>
                <a:ea typeface="Meiryo UI" panose="020B0604030504040204" pitchFamily="50" charset="-128"/>
              </a:rPr>
              <a:t>】【</a:t>
            </a:r>
            <a:r>
              <a:rPr lang="ja-JP" altLang="en-US" sz="1266" dirty="0">
                <a:solidFill>
                  <a:schemeClr val="tx1"/>
                </a:solidFill>
                <a:latin typeface="Meiryo UI" panose="020B0604030504040204" pitchFamily="50" charset="-128"/>
                <a:ea typeface="Meiryo UI" panose="020B0604030504040204" pitchFamily="50" charset="-128"/>
              </a:rPr>
              <a:t>政策推進</a:t>
            </a:r>
            <a:r>
              <a:rPr lang="en-US" altLang="ja-JP" sz="1266" dirty="0">
                <a:solidFill>
                  <a:schemeClr val="tx1"/>
                </a:solidFill>
                <a:latin typeface="Meiryo UI" panose="020B0604030504040204" pitchFamily="50" charset="-128"/>
                <a:ea typeface="Meiryo UI" panose="020B0604030504040204" pitchFamily="50" charset="-128"/>
              </a:rPr>
              <a:t>】 </a:t>
            </a:r>
            <a:r>
              <a:rPr lang="ja-JP" altLang="en-US" sz="1266" dirty="0">
                <a:solidFill>
                  <a:schemeClr val="tx1"/>
                </a:solidFill>
                <a:latin typeface="Meiryo UI" panose="020B0604030504040204" pitchFamily="50" charset="-128"/>
                <a:ea typeface="Meiryo UI" panose="020B0604030504040204" pitchFamily="50" charset="-128"/>
              </a:rPr>
              <a:t>の観点から個々になされることもあれば、各観点が一定の連動を保ちながら個々になされること、また、二つの観点を合わせて、また三つの観点を合わせてなされることも考えられる。</a:t>
            </a:r>
            <a:endParaRPr lang="en-US" altLang="ja-JP" sz="1266" dirty="0">
              <a:solidFill>
                <a:schemeClr val="tx1"/>
              </a:solidFill>
              <a:latin typeface="Meiryo UI" panose="020B0604030504040204" pitchFamily="50" charset="-128"/>
              <a:ea typeface="Meiryo UI" panose="020B0604030504040204" pitchFamily="50" charset="-128"/>
            </a:endParaRPr>
          </a:p>
          <a:p>
            <a:pPr marL="260352" indent="-413309" defTabSz="867783" eaLnBrk="0" fontAlgn="base" hangingPunct="0">
              <a:lnSpc>
                <a:spcPts val="1898"/>
              </a:lnSpc>
              <a:spcBef>
                <a:spcPct val="0"/>
              </a:spcBef>
              <a:spcAft>
                <a:spcPct val="0"/>
              </a:spcAft>
              <a:defRPr/>
            </a:pPr>
            <a:r>
              <a:rPr lang="ja-JP" altLang="en-US" sz="1266" dirty="0">
                <a:solidFill>
                  <a:schemeClr val="tx1"/>
                </a:solidFill>
                <a:latin typeface="Meiryo UI" panose="020B0604030504040204" pitchFamily="50" charset="-128"/>
                <a:ea typeface="Meiryo UI" panose="020B0604030504040204" pitchFamily="50" charset="-128"/>
              </a:rPr>
              <a:t>●　以下、イメージ例は、</a:t>
            </a:r>
            <a:r>
              <a:rPr lang="en-US" altLang="ja-JP" sz="1266" dirty="0">
                <a:solidFill>
                  <a:schemeClr val="tx1"/>
                </a:solidFill>
                <a:latin typeface="Meiryo UI" panose="020B0604030504040204" pitchFamily="50" charset="-128"/>
                <a:ea typeface="Meiryo UI" panose="020B0604030504040204" pitchFamily="50" charset="-128"/>
              </a:rPr>
              <a:t>【</a:t>
            </a:r>
            <a:r>
              <a:rPr lang="ja-JP" altLang="en-US" sz="1266" dirty="0">
                <a:solidFill>
                  <a:schemeClr val="tx1"/>
                </a:solidFill>
                <a:latin typeface="Meiryo UI" panose="020B0604030504040204" pitchFamily="50" charset="-128"/>
                <a:ea typeface="Meiryo UI" panose="020B0604030504040204" pitchFamily="50" charset="-128"/>
              </a:rPr>
              <a:t>位置づけ</a:t>
            </a:r>
            <a:r>
              <a:rPr lang="en-US" altLang="ja-JP" sz="1266" dirty="0">
                <a:solidFill>
                  <a:schemeClr val="tx1"/>
                </a:solidFill>
                <a:latin typeface="Meiryo UI" panose="020B0604030504040204" pitchFamily="50" charset="-128"/>
                <a:ea typeface="Meiryo UI" panose="020B0604030504040204" pitchFamily="50" charset="-128"/>
              </a:rPr>
              <a:t>】</a:t>
            </a:r>
            <a:r>
              <a:rPr lang="ja-JP" altLang="en-US" sz="1266" dirty="0">
                <a:solidFill>
                  <a:schemeClr val="tx1"/>
                </a:solidFill>
                <a:latin typeface="Meiryo UI" panose="020B0604030504040204" pitchFamily="50" charset="-128"/>
                <a:ea typeface="Meiryo UI" panose="020B0604030504040204" pitchFamily="50" charset="-128"/>
              </a:rPr>
              <a:t>に</a:t>
            </a:r>
            <a:r>
              <a:rPr lang="en-US" altLang="ja-JP" sz="1266" dirty="0">
                <a:solidFill>
                  <a:schemeClr val="tx1"/>
                </a:solidFill>
                <a:latin typeface="Meiryo UI" panose="020B0604030504040204" pitchFamily="50" charset="-128"/>
                <a:ea typeface="Meiryo UI" panose="020B0604030504040204" pitchFamily="50" charset="-128"/>
              </a:rPr>
              <a:t>【</a:t>
            </a:r>
            <a:r>
              <a:rPr lang="ja-JP" altLang="en-US" sz="1266" dirty="0">
                <a:solidFill>
                  <a:schemeClr val="tx1"/>
                </a:solidFill>
                <a:latin typeface="Meiryo UI" panose="020B0604030504040204" pitchFamily="50" charset="-128"/>
                <a:ea typeface="Meiryo UI" panose="020B0604030504040204" pitchFamily="50" charset="-128"/>
              </a:rPr>
              <a:t>推進体制</a:t>
            </a:r>
            <a:r>
              <a:rPr lang="en-US" altLang="ja-JP" sz="1266" dirty="0">
                <a:solidFill>
                  <a:schemeClr val="tx1"/>
                </a:solidFill>
                <a:latin typeface="Meiryo UI" panose="020B0604030504040204" pitchFamily="50" charset="-128"/>
                <a:ea typeface="Meiryo UI" panose="020B0604030504040204" pitchFamily="50" charset="-128"/>
              </a:rPr>
              <a:t>】</a:t>
            </a:r>
            <a:r>
              <a:rPr lang="ja-JP" altLang="en-US" sz="1266" dirty="0">
                <a:solidFill>
                  <a:schemeClr val="tx1"/>
                </a:solidFill>
                <a:latin typeface="Meiryo UI" panose="020B0604030504040204" pitchFamily="50" charset="-128"/>
                <a:ea typeface="Meiryo UI" panose="020B0604030504040204" pitchFamily="50" charset="-128"/>
              </a:rPr>
              <a:t>も加えた立法例、さらに</a:t>
            </a:r>
            <a:r>
              <a:rPr lang="en-US" altLang="ja-JP" sz="1266" dirty="0">
                <a:solidFill>
                  <a:schemeClr val="tx1"/>
                </a:solidFill>
                <a:latin typeface="Meiryo UI" panose="020B0604030504040204" pitchFamily="50" charset="-128"/>
                <a:ea typeface="Meiryo UI" panose="020B0604030504040204" pitchFamily="50" charset="-128"/>
              </a:rPr>
              <a:t>【</a:t>
            </a:r>
            <a:r>
              <a:rPr lang="ja-JP" altLang="en-US" sz="1266" dirty="0">
                <a:solidFill>
                  <a:schemeClr val="tx1"/>
                </a:solidFill>
                <a:latin typeface="Meiryo UI" panose="020B0604030504040204" pitchFamily="50" charset="-128"/>
                <a:ea typeface="Meiryo UI" panose="020B0604030504040204" pitchFamily="50" charset="-128"/>
              </a:rPr>
              <a:t>政策推進</a:t>
            </a:r>
            <a:r>
              <a:rPr lang="en-US" altLang="ja-JP" sz="1266" dirty="0">
                <a:solidFill>
                  <a:schemeClr val="tx1"/>
                </a:solidFill>
                <a:latin typeface="Meiryo UI" panose="020B0604030504040204" pitchFamily="50" charset="-128"/>
                <a:ea typeface="Meiryo UI" panose="020B0604030504040204" pitchFamily="50" charset="-128"/>
              </a:rPr>
              <a:t>】</a:t>
            </a:r>
            <a:r>
              <a:rPr lang="ja-JP" altLang="en-US" sz="1266" dirty="0" err="1">
                <a:solidFill>
                  <a:schemeClr val="tx1"/>
                </a:solidFill>
                <a:latin typeface="Meiryo UI" panose="020B0604030504040204" pitchFamily="50" charset="-128"/>
                <a:ea typeface="Meiryo UI" panose="020B0604030504040204" pitchFamily="50" charset="-128"/>
              </a:rPr>
              <a:t>まで</a:t>
            </a:r>
            <a:r>
              <a:rPr lang="ja-JP" altLang="en-US" sz="1266" dirty="0">
                <a:solidFill>
                  <a:schemeClr val="tx1"/>
                </a:solidFill>
                <a:latin typeface="Meiryo UI" panose="020B0604030504040204" pitchFamily="50" charset="-128"/>
                <a:ea typeface="Meiryo UI" panose="020B0604030504040204" pitchFamily="50" charset="-128"/>
              </a:rPr>
              <a:t>含めた立法例をわかりやすく図示したもの。（副首都の位置づけのために、現在規定のない首都の位置づけを規定することは合理性があるが、首都に係る推進体制、政策推進を法律に書き込む必要性は乏しいと考えられるため、法律名称に差をつけている。）</a:t>
            </a:r>
            <a:endParaRPr lang="en-US" altLang="ja-JP" sz="1266" dirty="0">
              <a:solidFill>
                <a:schemeClr val="tx1"/>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defRPr/>
            </a:pPr>
            <a:endParaRPr lang="en-US" altLang="ja-JP" sz="1266" dirty="0">
              <a:solidFill>
                <a:schemeClr val="tx1"/>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defRPr/>
            </a:pPr>
            <a:r>
              <a:rPr lang="ja-JP" altLang="en-US" sz="1266" dirty="0">
                <a:solidFill>
                  <a:srgbClr val="000000"/>
                </a:solidFill>
                <a:latin typeface="Meiryo UI" panose="020B0604030504040204" pitchFamily="50" charset="-128"/>
                <a:ea typeface="Meiryo UI" panose="020B0604030504040204" pitchFamily="50" charset="-128"/>
              </a:rPr>
              <a:t>　</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defRPr/>
            </a:pPr>
            <a:r>
              <a:rPr lang="ja-JP" altLang="en-US" sz="1266" dirty="0">
                <a:solidFill>
                  <a:srgbClr val="000000"/>
                </a:solidFill>
                <a:latin typeface="Meiryo UI" panose="020B0604030504040204" pitchFamily="50" charset="-128"/>
                <a:ea typeface="Meiryo UI" panose="020B0604030504040204" pitchFamily="50" charset="-128"/>
              </a:rPr>
              <a:t>　　　　 </a:t>
            </a:r>
            <a:endParaRPr lang="en-US" altLang="ja-JP" sz="1266" dirty="0">
              <a:solidFill>
                <a:srgbClr val="000000"/>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1182304" y="4686207"/>
            <a:ext cx="2250856" cy="1295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sz="1627" dirty="0">
                <a:solidFill>
                  <a:schemeClr val="tx1"/>
                </a:solidFill>
                <a:latin typeface="Meiryo UI" panose="020B0604030504040204" pitchFamily="50" charset="-128"/>
                <a:ea typeface="Meiryo UI" panose="020B0604030504040204" pitchFamily="50" charset="-128"/>
              </a:rPr>
              <a:t>【</a:t>
            </a:r>
            <a:r>
              <a:rPr kumimoji="1" lang="ja-JP" altLang="en-US" sz="1627" dirty="0">
                <a:solidFill>
                  <a:schemeClr val="tx1"/>
                </a:solidFill>
                <a:latin typeface="Meiryo UI" panose="020B0604030504040204" pitchFamily="50" charset="-128"/>
                <a:ea typeface="Meiryo UI" panose="020B0604030504040204" pitchFamily="50" charset="-128"/>
              </a:rPr>
              <a:t>位置づけ</a:t>
            </a:r>
            <a:r>
              <a:rPr kumimoji="1" lang="en-US" altLang="ja-JP" sz="1627" dirty="0">
                <a:solidFill>
                  <a:schemeClr val="tx1"/>
                </a:solidFill>
                <a:latin typeface="Meiryo UI" panose="020B0604030504040204" pitchFamily="50" charset="-128"/>
                <a:ea typeface="Meiryo UI" panose="020B0604030504040204" pitchFamily="50" charset="-128"/>
              </a:rPr>
              <a:t>】</a:t>
            </a:r>
            <a:endParaRPr kumimoji="1" lang="ja-JP" altLang="en-US" sz="1627"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4100569" y="3730297"/>
            <a:ext cx="1535130" cy="7658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sz="1627" dirty="0">
                <a:solidFill>
                  <a:schemeClr val="tx1"/>
                </a:solidFill>
                <a:latin typeface="Meiryo UI" panose="020B0604030504040204" pitchFamily="50" charset="-128"/>
                <a:ea typeface="Meiryo UI" panose="020B0604030504040204" pitchFamily="50" charset="-128"/>
              </a:rPr>
              <a:t>【</a:t>
            </a:r>
            <a:r>
              <a:rPr kumimoji="1" lang="ja-JP" altLang="en-US" sz="1627" dirty="0">
                <a:solidFill>
                  <a:schemeClr val="tx1"/>
                </a:solidFill>
                <a:latin typeface="Meiryo UI" panose="020B0604030504040204" pitchFamily="50" charset="-128"/>
                <a:ea typeface="Meiryo UI" panose="020B0604030504040204" pitchFamily="50" charset="-128"/>
              </a:rPr>
              <a:t>推進体制</a:t>
            </a:r>
            <a:r>
              <a:rPr kumimoji="1" lang="en-US" altLang="ja-JP" sz="1627" dirty="0">
                <a:solidFill>
                  <a:schemeClr val="tx1"/>
                </a:solidFill>
                <a:latin typeface="Meiryo UI" panose="020B0604030504040204" pitchFamily="50" charset="-128"/>
                <a:ea typeface="Meiryo UI" panose="020B0604030504040204" pitchFamily="50" charset="-128"/>
              </a:rPr>
              <a:t>】</a:t>
            </a:r>
            <a:endParaRPr kumimoji="1" lang="ja-JP" altLang="en-US" sz="1627" dirty="0">
              <a:solidFill>
                <a:schemeClr val="tx1"/>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6849875" y="2464800"/>
            <a:ext cx="1640535" cy="784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en-US" altLang="ja-JP" sz="1627" dirty="0">
                <a:solidFill>
                  <a:schemeClr val="tx1"/>
                </a:solidFill>
                <a:latin typeface="Meiryo UI" panose="020B0604030504040204" pitchFamily="50" charset="-128"/>
                <a:ea typeface="Meiryo UI" panose="020B0604030504040204" pitchFamily="50" charset="-128"/>
              </a:rPr>
              <a:t>【</a:t>
            </a:r>
            <a:r>
              <a:rPr kumimoji="1" lang="ja-JP" altLang="en-US" sz="1627" dirty="0">
                <a:solidFill>
                  <a:schemeClr val="tx1"/>
                </a:solidFill>
                <a:latin typeface="Meiryo UI" panose="020B0604030504040204" pitchFamily="50" charset="-128"/>
                <a:ea typeface="Meiryo UI" panose="020B0604030504040204" pitchFamily="50" charset="-128"/>
              </a:rPr>
              <a:t>政策推進</a:t>
            </a:r>
            <a:r>
              <a:rPr kumimoji="1" lang="en-US" altLang="ja-JP" sz="1627" dirty="0">
                <a:solidFill>
                  <a:schemeClr val="tx1"/>
                </a:solidFill>
                <a:latin typeface="Meiryo UI" panose="020B0604030504040204" pitchFamily="50" charset="-128"/>
                <a:ea typeface="Meiryo UI" panose="020B0604030504040204" pitchFamily="50" charset="-128"/>
              </a:rPr>
              <a:t>】</a:t>
            </a:r>
            <a:endParaRPr kumimoji="1" lang="ja-JP" altLang="en-US" sz="1627" dirty="0">
              <a:solidFill>
                <a:schemeClr val="tx1"/>
              </a:solidFill>
              <a:latin typeface="Meiryo UI" panose="020B0604030504040204" pitchFamily="50" charset="-128"/>
              <a:ea typeface="Meiryo UI" panose="020B0604030504040204" pitchFamily="50" charset="-128"/>
            </a:endParaRPr>
          </a:p>
        </p:txBody>
      </p:sp>
      <p:cxnSp>
        <p:nvCxnSpPr>
          <p:cNvPr id="10" name="直線コネクタ 9"/>
          <p:cNvCxnSpPr/>
          <p:nvPr/>
        </p:nvCxnSpPr>
        <p:spPr>
          <a:xfrm flipH="1">
            <a:off x="3713425" y="3452018"/>
            <a:ext cx="551" cy="24967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6302555" y="2221467"/>
            <a:ext cx="12466" cy="36684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0" y="1234"/>
            <a:ext cx="9144000" cy="522407"/>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17.</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 副首都</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実現への国レベルでの対応</a:t>
            </a:r>
            <a:endPar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位置づけ］</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推進体制</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［政策推進］の関係イメージ図</a:t>
            </a:r>
            <a:r>
              <a:rPr lang="ja-JP" altLang="en-US" sz="1808" kern="0" dirty="0">
                <a:solidFill>
                  <a:srgbClr val="000000"/>
                </a:solidFill>
                <a:ea typeface="Meiryo UI" pitchFamily="50" charset="-128"/>
                <a:cs typeface="Meiryo UI" pitchFamily="50" charset="-128"/>
              </a:rPr>
              <a:t>　</a:t>
            </a:r>
          </a:p>
        </p:txBody>
      </p:sp>
      <p:sp>
        <p:nvSpPr>
          <p:cNvPr id="25" name="正方形/長方形 24"/>
          <p:cNvSpPr/>
          <p:nvPr/>
        </p:nvSpPr>
        <p:spPr>
          <a:xfrm>
            <a:off x="7348958" y="91121"/>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3955925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122399" y="509585"/>
          <a:ext cx="9021601" cy="6254008"/>
        </p:xfrm>
        <a:graphic>
          <a:graphicData uri="http://schemas.openxmlformats.org/drawingml/2006/table">
            <a:tbl>
              <a:tblPr firstRow="1" bandRow="1">
                <a:tableStyleId>{5940675A-B579-460E-94D1-54222C63F5DA}</a:tableStyleId>
              </a:tblPr>
              <a:tblGrid>
                <a:gridCol w="1004300">
                  <a:extLst>
                    <a:ext uri="{9D8B030D-6E8A-4147-A177-3AD203B41FA5}">
                      <a16:colId xmlns:a16="http://schemas.microsoft.com/office/drawing/2014/main" val="4140312282"/>
                    </a:ext>
                  </a:extLst>
                </a:gridCol>
                <a:gridCol w="2641603">
                  <a:extLst>
                    <a:ext uri="{9D8B030D-6E8A-4147-A177-3AD203B41FA5}">
                      <a16:colId xmlns:a16="http://schemas.microsoft.com/office/drawing/2014/main" val="1461061500"/>
                    </a:ext>
                  </a:extLst>
                </a:gridCol>
                <a:gridCol w="2400304">
                  <a:extLst>
                    <a:ext uri="{9D8B030D-6E8A-4147-A177-3AD203B41FA5}">
                      <a16:colId xmlns:a16="http://schemas.microsoft.com/office/drawing/2014/main" val="3052966021"/>
                    </a:ext>
                  </a:extLst>
                </a:gridCol>
                <a:gridCol w="2975394">
                  <a:extLst>
                    <a:ext uri="{9D8B030D-6E8A-4147-A177-3AD203B41FA5}">
                      <a16:colId xmlns:a16="http://schemas.microsoft.com/office/drawing/2014/main" val="3077276018"/>
                    </a:ext>
                  </a:extLst>
                </a:gridCol>
              </a:tblGrid>
              <a:tr h="293415">
                <a:tc rowSpan="2">
                  <a:txBody>
                    <a:bodyPr/>
                    <a:lstStyle/>
                    <a:p>
                      <a:endParaRPr kumimoji="1" lang="ja-JP" altLang="en-US" sz="1400" dirty="0">
                        <a:latin typeface="Meiryo UI" panose="020B0604030504040204" pitchFamily="50" charset="-128"/>
                        <a:ea typeface="Meiryo UI" panose="020B0604030504040204" pitchFamily="50" charset="-128"/>
                      </a:endParaRPr>
                    </a:p>
                  </a:txBody>
                  <a:tcPr marL="86772" marR="86772" marT="43385" marB="43385">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kumimoji="1" lang="ja-JP" altLang="en-US" sz="14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新法の制定</a:t>
                      </a:r>
                    </a:p>
                  </a:txBody>
                  <a:tcPr marL="86772" marR="86772" marT="43385" marB="43385"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法律改正</a:t>
                      </a:r>
                    </a:p>
                  </a:txBody>
                  <a:tcPr marL="86772" marR="86772" marT="43385" marB="43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既存計画への書き込み</a:t>
                      </a:r>
                    </a:p>
                  </a:txBody>
                  <a:tcPr marL="86772" marR="86772" marT="43385" marB="43385" anchor="ctr">
                    <a:lnL w="12700" cap="flat" cmpd="sng" algn="ctr">
                      <a:solidFill>
                        <a:schemeClr val="tx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3646185743"/>
                  </a:ext>
                </a:extLst>
              </a:tr>
              <a:tr h="472506">
                <a:tc vMerge="1">
                  <a:txBody>
                    <a:bodyPr/>
                    <a:lstStyle/>
                    <a:p>
                      <a:pPr algn="ctr"/>
                      <a:endParaRPr kumimoji="1" lang="ja-JP" altLang="en-US" sz="1300" dirty="0"/>
                    </a:p>
                  </a:txBody>
                  <a:tcPr marL="95991" marR="95991" marT="47995" marB="47995" anchor="ctr">
                    <a:solidFill>
                      <a:schemeClr val="bg1">
                        <a:lumMod val="85000"/>
                      </a:schemeClr>
                    </a:solidFill>
                  </a:tcPr>
                </a:tc>
                <a:tc>
                  <a:txBody>
                    <a:bodyPr/>
                    <a:lstStyle/>
                    <a:p>
                      <a:r>
                        <a:rPr lang="ja-JP" altLang="en-US" sz="1300" dirty="0">
                          <a:latin typeface="Meiryo UI" panose="020B0604030504040204" pitchFamily="50" charset="-128"/>
                          <a:ea typeface="Meiryo UI" panose="020B0604030504040204" pitchFamily="50" charset="-128"/>
                        </a:rPr>
                        <a:t>　　首都・副首都法の制定</a:t>
                      </a:r>
                    </a:p>
                  </a:txBody>
                  <a:tcPr marL="86772" marR="86772" marT="43385" marB="4338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ja-JP" altLang="en-US" sz="1300" dirty="0">
                          <a:latin typeface="Meiryo UI" panose="020B0604030504040204" pitchFamily="50" charset="-128"/>
                          <a:ea typeface="Meiryo UI" panose="020B0604030504040204" pitchFamily="50" charset="-128"/>
                        </a:rPr>
                        <a:t>国土形成計画法又は近畿圏整備法の改正</a:t>
                      </a:r>
                    </a:p>
                  </a:txBody>
                  <a:tcPr marL="86772" marR="86772" marT="43385" marB="4338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ja-JP" altLang="en-US" sz="1300" dirty="0">
                          <a:latin typeface="Meiryo UI" panose="020B0604030504040204" pitchFamily="50" charset="-128"/>
                          <a:ea typeface="Meiryo UI" panose="020B0604030504040204" pitchFamily="50" charset="-128"/>
                        </a:rPr>
                        <a:t>国土形成計画又は関西広域地方計画又は近畿圏整備計画への書き込み</a:t>
                      </a:r>
                    </a:p>
                  </a:txBody>
                  <a:tcPr marL="86772" marR="86772" marT="43385" marB="43385">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98500527"/>
                  </a:ext>
                </a:extLst>
              </a:tr>
              <a:tr h="2188368">
                <a:tc>
                  <a:txBody>
                    <a:bodyPr/>
                    <a:lstStyle/>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概　　要</a:t>
                      </a:r>
                    </a:p>
                  </a:txBody>
                  <a:tcPr marL="86772" marR="86772" marT="43385" marB="43385">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216000" indent="-216000">
                        <a:buFont typeface="Wingdings" panose="05000000000000000000" pitchFamily="2" charset="2"/>
                        <a:buChar char="Ø"/>
                      </a:pPr>
                      <a:r>
                        <a:rPr lang="ja-JP" altLang="en-US" sz="1200" u="sng" dirty="0">
                          <a:solidFill>
                            <a:schemeClr val="tx1"/>
                          </a:solidFill>
                          <a:latin typeface="Meiryo UI" panose="020B0604030504040204" pitchFamily="50" charset="-128"/>
                          <a:ea typeface="Meiryo UI" panose="020B0604030504040204" pitchFamily="50" charset="-128"/>
                        </a:rPr>
                        <a:t>首都、副首都について、東京都、大阪府を対象地</a:t>
                      </a:r>
                      <a:r>
                        <a:rPr lang="ja-JP" altLang="en-US" sz="1200" dirty="0">
                          <a:solidFill>
                            <a:schemeClr val="tx1"/>
                          </a:solidFill>
                          <a:latin typeface="Meiryo UI" panose="020B0604030504040204" pitchFamily="50" charset="-128"/>
                          <a:ea typeface="Meiryo UI" panose="020B0604030504040204" pitchFamily="50" charset="-128"/>
                        </a:rPr>
                        <a:t>として指定。</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spcBef>
                          <a:spcPts val="600"/>
                        </a:spcBef>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大阪が副首都として</a:t>
                      </a:r>
                      <a:r>
                        <a:rPr lang="ja-JP" altLang="en-US" sz="1200" u="sng" dirty="0">
                          <a:solidFill>
                            <a:schemeClr val="tx1"/>
                          </a:solidFill>
                          <a:latin typeface="Meiryo UI" panose="020B0604030504040204" pitchFamily="50" charset="-128"/>
                          <a:ea typeface="Meiryo UI" panose="020B0604030504040204" pitchFamily="50" charset="-128"/>
                        </a:rPr>
                        <a:t>平時の首都と並ぶ経済拠点</a:t>
                      </a:r>
                      <a:r>
                        <a:rPr lang="ja-JP" altLang="en-US" sz="1200" dirty="0">
                          <a:solidFill>
                            <a:schemeClr val="tx1"/>
                          </a:solidFill>
                          <a:latin typeface="Meiryo UI" panose="020B0604030504040204" pitchFamily="50" charset="-128"/>
                          <a:ea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rPr>
                        <a:t>有事の首都のバックアップ拠点</a:t>
                      </a:r>
                      <a:r>
                        <a:rPr lang="ja-JP" altLang="en-US" sz="1200" dirty="0">
                          <a:solidFill>
                            <a:schemeClr val="tx1"/>
                          </a:solidFill>
                          <a:latin typeface="Meiryo UI" panose="020B0604030504040204" pitchFamily="50" charset="-128"/>
                          <a:ea typeface="Meiryo UI" panose="020B0604030504040204" pitchFamily="50" charset="-128"/>
                        </a:rPr>
                        <a:t>であることを明記</a:t>
                      </a:r>
                      <a:endParaRPr lang="en-US" altLang="ja-JP" sz="1200" dirty="0">
                        <a:solidFill>
                          <a:schemeClr val="tx1"/>
                        </a:solidFill>
                        <a:latin typeface="Meiryo UI" panose="020B0604030504040204" pitchFamily="50" charset="-128"/>
                        <a:ea typeface="Meiryo UI" panose="020B0604030504040204" pitchFamily="50" charset="-128"/>
                      </a:endParaRPr>
                    </a:p>
                    <a:p>
                      <a:pPr marL="0" indent="0">
                        <a:spcBef>
                          <a:spcPts val="600"/>
                        </a:spcBef>
                        <a:buFont typeface="Wingdings" panose="05000000000000000000" pitchFamily="2" charset="2"/>
                        <a:buNone/>
                      </a:pPr>
                      <a:endParaRPr lang="ja-JP" altLang="en-US" sz="1200" dirty="0">
                        <a:solidFill>
                          <a:schemeClr val="tx1"/>
                        </a:solidFill>
                        <a:latin typeface="Meiryo UI" panose="020B0604030504040204" pitchFamily="50" charset="-128"/>
                        <a:ea typeface="Meiryo UI" panose="020B0604030504040204" pitchFamily="50" charset="-128"/>
                      </a:endParaRPr>
                    </a:p>
                  </a:txBody>
                  <a:tcPr marL="86772" marR="86772" marT="43385" marB="4338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ja-JP" altLang="en-US" sz="1200" dirty="0">
                          <a:solidFill>
                            <a:schemeClr val="tx1"/>
                          </a:solidFill>
                          <a:latin typeface="Meiryo UI" panose="020B0604030504040204" pitchFamily="50" charset="-128"/>
                          <a:ea typeface="Meiryo UI" panose="020B0604030504040204" pitchFamily="50" charset="-128"/>
                        </a:rPr>
                        <a:t>（国土形成計画法）</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計画事項に</a:t>
                      </a:r>
                      <a:r>
                        <a:rPr lang="ja-JP" altLang="en-US" sz="1200" u="sng" dirty="0">
                          <a:solidFill>
                            <a:schemeClr val="tx1"/>
                          </a:solidFill>
                          <a:latin typeface="Meiryo UI" panose="020B0604030504040204" pitchFamily="50" charset="-128"/>
                          <a:ea typeface="Meiryo UI" panose="020B0604030504040204" pitchFamily="50" charset="-128"/>
                        </a:rPr>
                        <a:t>大阪を副首都とする副首都圏</a:t>
                      </a:r>
                      <a:r>
                        <a:rPr lang="ja-JP" altLang="en-US" sz="1200" dirty="0">
                          <a:solidFill>
                            <a:schemeClr val="tx1"/>
                          </a:solidFill>
                          <a:latin typeface="Meiryo UI" panose="020B0604030504040204" pitchFamily="50" charset="-128"/>
                          <a:ea typeface="Meiryo UI" panose="020B0604030504040204" pitchFamily="50" charset="-128"/>
                        </a:rPr>
                        <a:t>の整備に関することを追記</a:t>
                      </a:r>
                      <a:endParaRPr lang="en-US" altLang="ja-JP" sz="1200" dirty="0">
                        <a:solidFill>
                          <a:schemeClr val="tx1"/>
                        </a:solidFill>
                        <a:latin typeface="Meiryo UI" panose="020B0604030504040204" pitchFamily="50" charset="-128"/>
                        <a:ea typeface="Meiryo UI" panose="020B0604030504040204" pitchFamily="50" charset="-128"/>
                      </a:endParaRPr>
                    </a:p>
                    <a:p>
                      <a:pPr marL="0" indent="0">
                        <a:spcBef>
                          <a:spcPts val="600"/>
                        </a:spcBef>
                        <a:buFont typeface="Wingdings" panose="05000000000000000000" pitchFamily="2" charset="2"/>
                        <a:buNone/>
                      </a:pPr>
                      <a:r>
                        <a:rPr lang="ja-JP" altLang="en-US" sz="1200" dirty="0">
                          <a:solidFill>
                            <a:schemeClr val="tx1"/>
                          </a:solidFill>
                          <a:latin typeface="Meiryo UI" panose="020B0604030504040204" pitchFamily="50" charset="-128"/>
                          <a:ea typeface="Meiryo UI" panose="020B0604030504040204" pitchFamily="50" charset="-128"/>
                        </a:rPr>
                        <a:t>（近畿圏整備法）</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u="sng" dirty="0">
                          <a:solidFill>
                            <a:schemeClr val="tx1"/>
                          </a:solidFill>
                          <a:latin typeface="Meiryo UI" panose="020B0604030504040204" pitchFamily="50" charset="-128"/>
                          <a:ea typeface="Meiryo UI" panose="020B0604030504040204" pitchFamily="50" charset="-128"/>
                        </a:rPr>
                        <a:t>副首都圏整備法</a:t>
                      </a:r>
                      <a:r>
                        <a:rPr lang="ja-JP" altLang="en-US" sz="1200" dirty="0">
                          <a:solidFill>
                            <a:schemeClr val="tx1"/>
                          </a:solidFill>
                          <a:latin typeface="Meiryo UI" panose="020B0604030504040204" pitchFamily="50" charset="-128"/>
                          <a:ea typeface="Meiryo UI" panose="020B0604030504040204" pitchFamily="50" charset="-128"/>
                        </a:rPr>
                        <a:t>に名称変更し、目的の近畿圏の建設を</a:t>
                      </a:r>
                      <a:r>
                        <a:rPr lang="ja-JP" altLang="en-US" sz="1200" u="sng" dirty="0">
                          <a:solidFill>
                            <a:schemeClr val="tx1"/>
                          </a:solidFill>
                          <a:latin typeface="Meiryo UI" panose="020B0604030504040204" pitchFamily="50" charset="-128"/>
                          <a:ea typeface="Meiryo UI" panose="020B0604030504040204" pitchFamily="50" charset="-128"/>
                        </a:rPr>
                        <a:t>大阪を副首都とする副首都圏の建設</a:t>
                      </a:r>
                      <a:r>
                        <a:rPr lang="ja-JP" altLang="en-US" sz="1200" dirty="0">
                          <a:solidFill>
                            <a:schemeClr val="tx1"/>
                          </a:solidFill>
                          <a:latin typeface="Meiryo UI" panose="020B0604030504040204" pitchFamily="50" charset="-128"/>
                          <a:ea typeface="Meiryo UI" panose="020B0604030504040204" pitchFamily="50" charset="-128"/>
                        </a:rPr>
                        <a:t>に変更</a:t>
                      </a:r>
                    </a:p>
                  </a:txBody>
                  <a:tcPr marL="86772" marR="86772" marT="43385" marB="4338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ja-JP" altLang="en-US" sz="1200" dirty="0">
                          <a:solidFill>
                            <a:schemeClr val="tx1"/>
                          </a:solidFill>
                          <a:latin typeface="Meiryo UI" panose="020B0604030504040204" pitchFamily="50" charset="-128"/>
                          <a:ea typeface="Meiryo UI" panose="020B0604030504040204" pitchFamily="50" charset="-128"/>
                        </a:rPr>
                        <a:t>（国土形成計画（全国計画））</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国土の基本構想、具体的方向性への</a:t>
                      </a:r>
                      <a:r>
                        <a:rPr lang="ja-JP" altLang="en-US" sz="1200" u="sng" dirty="0">
                          <a:solidFill>
                            <a:schemeClr val="tx1"/>
                          </a:solidFill>
                          <a:latin typeface="Meiryo UI" panose="020B0604030504040204" pitchFamily="50" charset="-128"/>
                          <a:ea typeface="Meiryo UI" panose="020B0604030504040204" pitchFamily="50" charset="-128"/>
                        </a:rPr>
                        <a:t>東京一極集中是正と大阪を副首都とする副首都圏の位置づけ</a:t>
                      </a:r>
                      <a:r>
                        <a:rPr lang="ja-JP" altLang="en-US" sz="1200" dirty="0">
                          <a:solidFill>
                            <a:schemeClr val="tx1"/>
                          </a:solidFill>
                          <a:latin typeface="Meiryo UI" panose="020B0604030504040204" pitchFamily="50" charset="-128"/>
                          <a:ea typeface="Meiryo UI" panose="020B0604030504040204" pitchFamily="50" charset="-128"/>
                        </a:rPr>
                        <a:t>を書き込み</a:t>
                      </a:r>
                      <a:endParaRPr lang="en-US" altLang="ja-JP" sz="1200" dirty="0">
                        <a:solidFill>
                          <a:schemeClr val="tx1"/>
                        </a:solidFill>
                        <a:latin typeface="Meiryo UI" panose="020B0604030504040204" pitchFamily="50" charset="-128"/>
                        <a:ea typeface="Meiryo UI" panose="020B0604030504040204" pitchFamily="50" charset="-128"/>
                      </a:endParaRPr>
                    </a:p>
                    <a:p>
                      <a:pPr marL="0" indent="0">
                        <a:spcBef>
                          <a:spcPts val="600"/>
                        </a:spcBef>
                        <a:buFont typeface="Wingdings" panose="05000000000000000000" pitchFamily="2" charset="2"/>
                        <a:buNone/>
                      </a:pPr>
                      <a:r>
                        <a:rPr lang="ja-JP" altLang="en-US" sz="1200" dirty="0">
                          <a:solidFill>
                            <a:schemeClr val="tx1"/>
                          </a:solidFill>
                          <a:latin typeface="Meiryo UI" panose="020B0604030504040204" pitchFamily="50" charset="-128"/>
                          <a:ea typeface="Meiryo UI" panose="020B0604030504040204" pitchFamily="50" charset="-128"/>
                        </a:rPr>
                        <a:t>（関西広域地方計画）</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現状・課題、目指す姿への</a:t>
                      </a:r>
                      <a:r>
                        <a:rPr lang="ja-JP" altLang="en-US" sz="1200" u="sng" dirty="0">
                          <a:solidFill>
                            <a:schemeClr val="tx1"/>
                          </a:solidFill>
                          <a:latin typeface="Meiryo UI" panose="020B0604030504040204" pitchFamily="50" charset="-128"/>
                          <a:ea typeface="Meiryo UI" panose="020B0604030504040204" pitchFamily="50" charset="-128"/>
                        </a:rPr>
                        <a:t>大阪を副首都とする副首都圏の位置づけ</a:t>
                      </a:r>
                      <a:r>
                        <a:rPr lang="ja-JP" altLang="en-US" sz="1200" dirty="0">
                          <a:solidFill>
                            <a:schemeClr val="tx1"/>
                          </a:solidFill>
                          <a:latin typeface="Meiryo UI" panose="020B0604030504040204" pitchFamily="50" charset="-128"/>
                          <a:ea typeface="Meiryo UI" panose="020B0604030504040204" pitchFamily="50" charset="-128"/>
                        </a:rPr>
                        <a:t>を書き込み</a:t>
                      </a:r>
                      <a:endParaRPr lang="en-US" altLang="ja-JP" sz="1200" dirty="0">
                        <a:solidFill>
                          <a:schemeClr val="tx1"/>
                        </a:solidFill>
                        <a:latin typeface="Meiryo UI" panose="020B0604030504040204" pitchFamily="50" charset="-128"/>
                        <a:ea typeface="Meiryo UI" panose="020B0604030504040204" pitchFamily="50" charset="-128"/>
                      </a:endParaRPr>
                    </a:p>
                    <a:p>
                      <a:pPr marL="0" indent="0">
                        <a:spcBef>
                          <a:spcPts val="600"/>
                        </a:spcBef>
                        <a:buFont typeface="Wingdings" panose="05000000000000000000" pitchFamily="2" charset="2"/>
                        <a:buNone/>
                      </a:pPr>
                      <a:r>
                        <a:rPr lang="ja-JP" altLang="en-US" sz="1200" dirty="0">
                          <a:solidFill>
                            <a:schemeClr val="tx1"/>
                          </a:solidFill>
                          <a:latin typeface="Meiryo UI" panose="020B0604030504040204" pitchFamily="50" charset="-128"/>
                          <a:ea typeface="Meiryo UI" panose="020B0604030504040204" pitchFamily="50" charset="-128"/>
                        </a:rPr>
                        <a:t>（近畿圏整備計画）</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状況・課題、目指す姿への</a:t>
                      </a:r>
                      <a:r>
                        <a:rPr lang="ja-JP" altLang="en-US" sz="1200" u="sng" dirty="0">
                          <a:solidFill>
                            <a:schemeClr val="tx1"/>
                          </a:solidFill>
                          <a:latin typeface="Meiryo UI" panose="020B0604030504040204" pitchFamily="50" charset="-128"/>
                          <a:ea typeface="Meiryo UI" panose="020B0604030504040204" pitchFamily="50" charset="-128"/>
                        </a:rPr>
                        <a:t>大阪を副首都とする副首都圏の位置づけ</a:t>
                      </a:r>
                      <a:r>
                        <a:rPr lang="ja-JP" altLang="en-US" sz="1200" dirty="0">
                          <a:solidFill>
                            <a:schemeClr val="tx1"/>
                          </a:solidFill>
                          <a:latin typeface="Meiryo UI" panose="020B0604030504040204" pitchFamily="50" charset="-128"/>
                          <a:ea typeface="Meiryo UI" panose="020B0604030504040204" pitchFamily="50" charset="-128"/>
                        </a:rPr>
                        <a:t>の書き込み</a:t>
                      </a:r>
                    </a:p>
                  </a:txBody>
                  <a:tcPr marL="86772" marR="86772" marT="43385" marB="43385">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8066167"/>
                  </a:ext>
                </a:extLst>
              </a:tr>
              <a:tr h="1487221">
                <a:tc>
                  <a:txBody>
                    <a:bodyPr/>
                    <a:lstStyle/>
                    <a:p>
                      <a:pPr algn="ctr"/>
                      <a:r>
                        <a:rPr kumimoji="1" lang="ja-JP" altLang="en-US" sz="1200" dirty="0">
                          <a:latin typeface="Meiryo UI" panose="020B0604030504040204" pitchFamily="50" charset="-128"/>
                          <a:ea typeface="Meiryo UI" panose="020B0604030504040204" pitchFamily="50" charset="-128"/>
                        </a:rPr>
                        <a:t>効　　果</a:t>
                      </a:r>
                    </a:p>
                  </a:txBody>
                  <a:tcPr marL="86772" marR="86772" marT="43385" marB="43385" anchor="ctr">
                    <a:solidFill>
                      <a:schemeClr val="bg1">
                        <a:lumMod val="85000"/>
                      </a:schemeClr>
                    </a:solidFill>
                  </a:tcPr>
                </a:tc>
                <a:tc>
                  <a:txBody>
                    <a:bodyPr/>
                    <a:lstStyle/>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我が国における首都、副首都の明確な位置づけ獲得</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国の政策が首都、副首都を前提としたものになる（基本法的な性格）</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副首都の実態具備の契機づけ</a:t>
                      </a:r>
                      <a:endParaRPr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ja-JP" altLang="en-US" sz="1200" dirty="0">
                          <a:solidFill>
                            <a:schemeClr val="tx1"/>
                          </a:solidFill>
                          <a:latin typeface="Meiryo UI" panose="020B0604030504040204" pitchFamily="50" charset="-128"/>
                          <a:ea typeface="Meiryo UI" panose="020B0604030504040204" pitchFamily="50" charset="-128"/>
                        </a:rPr>
                        <a:t>　（国の努力義務・他の法令・計画策定</a:t>
                      </a:r>
                      <a:r>
                        <a:rPr lang="en-US" altLang="ja-JP" sz="1200" dirty="0">
                          <a:solidFill>
                            <a:schemeClr val="tx1"/>
                          </a:solidFill>
                          <a:latin typeface="Meiryo UI" panose="020B0604030504040204" pitchFamily="50" charset="-128"/>
                          <a:ea typeface="Meiryo UI" panose="020B0604030504040204" pitchFamily="50" charset="-128"/>
                        </a:rPr>
                        <a:t/>
                      </a:r>
                      <a:br>
                        <a:rPr lang="en-US" altLang="ja-JP" sz="1200" dirty="0">
                          <a:solidFill>
                            <a:schemeClr val="tx1"/>
                          </a:solidFill>
                          <a:latin typeface="Meiryo UI" panose="020B0604030504040204" pitchFamily="50" charset="-128"/>
                          <a:ea typeface="Meiryo UI" panose="020B0604030504040204" pitchFamily="50" charset="-128"/>
                        </a:rPr>
                      </a:br>
                      <a:r>
                        <a:rPr lang="ja-JP" altLang="en-US" sz="1200" dirty="0">
                          <a:solidFill>
                            <a:schemeClr val="tx1"/>
                          </a:solidFill>
                          <a:latin typeface="Meiryo UI" panose="020B0604030504040204" pitchFamily="50" charset="-128"/>
                          <a:ea typeface="Meiryo UI" panose="020B0604030504040204" pitchFamily="50" charset="-128"/>
                        </a:rPr>
                        <a:t>　　時の配慮を促せる）</a:t>
                      </a:r>
                      <a:endParaRPr lang="en-US" altLang="ja-JP" sz="1200" dirty="0">
                        <a:solidFill>
                          <a:schemeClr val="tx1"/>
                        </a:solidFill>
                        <a:latin typeface="Meiryo UI" panose="020B0604030504040204" pitchFamily="50" charset="-128"/>
                        <a:ea typeface="Meiryo UI" panose="020B0604030504040204" pitchFamily="50" charset="-128"/>
                      </a:endParaRPr>
                    </a:p>
                  </a:txBody>
                  <a:tcPr marL="86772" marR="86772" marT="43385" marB="43385">
                    <a:lnR w="12700" cap="flat" cmpd="sng" algn="ctr">
                      <a:solidFill>
                        <a:schemeClr val="tx1"/>
                      </a:solidFill>
                      <a:prstDash val="solid"/>
                      <a:round/>
                      <a:headEnd type="none" w="med" len="med"/>
                      <a:tailEnd type="none" w="med" len="med"/>
                    </a:lnR>
                  </a:tcPr>
                </a:tc>
                <a:tc>
                  <a:txBody>
                    <a:bodyPr/>
                    <a:lstStyle/>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個別法レベルでの副首都（圏）の位置づけ獲得</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それぞれの法に基づく計画・政策を通じた副首都（圏）の実態具備の契機づけ</a:t>
                      </a:r>
                    </a:p>
                  </a:txBody>
                  <a:tcPr marL="86772" marR="86772" marT="43385" marB="43385">
                    <a:lnL w="12700" cap="flat" cmpd="sng" algn="ctr">
                      <a:solidFill>
                        <a:schemeClr val="tx1"/>
                      </a:solidFill>
                      <a:prstDash val="solid"/>
                      <a:round/>
                      <a:headEnd type="none" w="med" len="med"/>
                      <a:tailEnd type="none" w="med" len="med"/>
                    </a:lnL>
                  </a:tcPr>
                </a:tc>
                <a:tc>
                  <a:txBody>
                    <a:bodyPr/>
                    <a:lstStyle/>
                    <a:p>
                      <a:pPr marL="216000" marR="0" lvl="0" indent="-21600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200" dirty="0">
                          <a:solidFill>
                            <a:schemeClr val="tx1"/>
                          </a:solidFill>
                          <a:latin typeface="Meiryo UI" panose="020B0604030504040204" pitchFamily="50" charset="-128"/>
                          <a:ea typeface="Meiryo UI" panose="020B0604030504040204" pitchFamily="50" charset="-128"/>
                        </a:rPr>
                        <a:t>個別計画レベルでの副首都（圏）の位置づけ獲得</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それぞれの計画に基づく政策を通じた副首都（圏）の実態具備の契機づけ</a:t>
                      </a:r>
                      <a:endParaRPr lang="en-US" altLang="ja-JP" sz="1200" dirty="0">
                        <a:solidFill>
                          <a:schemeClr val="tx1"/>
                        </a:solidFill>
                        <a:latin typeface="Meiryo UI" panose="020B0604030504040204" pitchFamily="50" charset="-128"/>
                        <a:ea typeface="Meiryo UI" panose="020B0604030504040204"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endParaRPr>
                    </a:p>
                  </a:txBody>
                  <a:tcPr marL="86772" marR="86772" marT="43385" marB="43385"/>
                </a:tc>
                <a:extLst>
                  <a:ext uri="{0D108BD9-81ED-4DB2-BD59-A6C34878D82A}">
                    <a16:rowId xmlns:a16="http://schemas.microsoft.com/office/drawing/2014/main" val="1815164187"/>
                  </a:ext>
                </a:extLst>
              </a:tr>
              <a:tr h="1698594">
                <a:tc>
                  <a:txBody>
                    <a:bodyPr/>
                    <a:lstStyle/>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課　　題</a:t>
                      </a: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50" charset="-128"/>
                        <a:ea typeface="Meiryo UI" panose="020B0604030504040204" pitchFamily="50" charset="-128"/>
                      </a:endParaRPr>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立法化の必要性、合理性</a:t>
                      </a:r>
                      <a:r>
                        <a:rPr lang="en-US" altLang="ja-JP" sz="1200" dirty="0">
                          <a:solidFill>
                            <a:schemeClr val="tx1"/>
                          </a:solidFill>
                          <a:latin typeface="Meiryo UI" panose="020B0604030504040204" pitchFamily="50" charset="-128"/>
                          <a:ea typeface="Meiryo UI" panose="020B0604030504040204" pitchFamily="50" charset="-128"/>
                        </a:rPr>
                        <a:t/>
                      </a:r>
                      <a:br>
                        <a:rPr lang="en-US" altLang="ja-JP" sz="1200" dirty="0">
                          <a:solidFill>
                            <a:schemeClr val="tx1"/>
                          </a:solidFill>
                          <a:latin typeface="Meiryo UI" panose="020B0604030504040204" pitchFamily="50" charset="-128"/>
                          <a:ea typeface="Meiryo UI" panose="020B0604030504040204" pitchFamily="50" charset="-128"/>
                        </a:rPr>
                      </a:b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国の政策全般との整合性</a:t>
                      </a:r>
                      <a:r>
                        <a:rPr lang="en-US" altLang="ja-JP" sz="1200" dirty="0">
                          <a:solidFill>
                            <a:schemeClr val="tx1"/>
                          </a:solidFill>
                          <a:latin typeface="Meiryo UI" panose="020B0604030504040204" pitchFamily="50" charset="-128"/>
                          <a:ea typeface="Meiryo UI" panose="020B0604030504040204" pitchFamily="50" charset="-128"/>
                        </a:rPr>
                        <a:t>)</a:t>
                      </a:r>
                    </a:p>
                    <a:p>
                      <a:pPr marL="216000" indent="-216000">
                        <a:buFont typeface="Wingdings" panose="05000000000000000000" pitchFamily="2" charset="2"/>
                        <a:buChar char="Ø"/>
                      </a:pPr>
                      <a:r>
                        <a:rPr lang="en-US" altLang="ja-JP" sz="1200"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国の具体的な政策、特に経済産業政策への連動性</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関西各府県市、首都である東京都、さらにその他地域の理解</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地方自治特別法としての住民投票の可能性</a:t>
                      </a:r>
                      <a:endParaRPr lang="en-US" altLang="ja-JP" sz="1200" dirty="0">
                        <a:solidFill>
                          <a:schemeClr val="tx1"/>
                        </a:solidFill>
                        <a:latin typeface="Meiryo UI" panose="020B0604030504040204" pitchFamily="50" charset="-128"/>
                        <a:ea typeface="Meiryo UI" panose="020B0604030504040204" pitchFamily="50" charset="-128"/>
                      </a:endParaRPr>
                    </a:p>
                  </a:txBody>
                  <a:tcPr marL="86772" marR="86772" marT="43385" marB="43385">
                    <a:lnR w="12700" cap="flat" cmpd="sng" algn="ctr">
                      <a:solidFill>
                        <a:schemeClr val="tx1"/>
                      </a:solidFill>
                      <a:prstDash val="solid"/>
                      <a:round/>
                      <a:headEnd type="none" w="med" len="med"/>
                      <a:tailEnd type="none" w="med" len="med"/>
                    </a:lnR>
                  </a:tcPr>
                </a:tc>
                <a:tc>
                  <a:txBody>
                    <a:bodyPr/>
                    <a:lstStyle/>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改正の必要性、合理性</a:t>
                      </a:r>
                      <a:endParaRPr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国の政策全般とりわけ国土政策</a:t>
                      </a:r>
                      <a:endParaRPr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ja-JP" altLang="en-US" sz="1200" dirty="0">
                          <a:solidFill>
                            <a:schemeClr val="tx1"/>
                          </a:solidFill>
                          <a:latin typeface="Meiryo UI" panose="020B0604030504040204" pitchFamily="50" charset="-128"/>
                          <a:ea typeface="Meiryo UI" panose="020B0604030504040204" pitchFamily="50" charset="-128"/>
                        </a:rPr>
                        <a:t>　　との整合性</a:t>
                      </a:r>
                      <a:r>
                        <a:rPr lang="en-US" altLang="ja-JP" sz="1200" dirty="0">
                          <a:solidFill>
                            <a:schemeClr val="tx1"/>
                          </a:solidFill>
                          <a:latin typeface="Meiryo UI" panose="020B0604030504040204" pitchFamily="50" charset="-128"/>
                          <a:ea typeface="Meiryo UI" panose="020B0604030504040204" pitchFamily="50" charset="-128"/>
                        </a:rPr>
                        <a:t>)</a:t>
                      </a: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国の具体的な政策、特に経済産業政策への連動性</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法律の理念・目的との整合性</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216000">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関西各府県市の理解、副首都圏の線引き</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特定拠点形成への理解</a:t>
                      </a:r>
                      <a:r>
                        <a:rPr lang="en-US" altLang="ja-JP" sz="1200" dirty="0">
                          <a:solidFill>
                            <a:schemeClr val="tx1"/>
                          </a:solidFill>
                          <a:latin typeface="Meiryo UI" panose="020B0604030504040204" pitchFamily="50" charset="-128"/>
                          <a:ea typeface="Meiryo UI" panose="020B0604030504040204" pitchFamily="50" charset="-128"/>
                        </a:rPr>
                        <a:t>)</a:t>
                      </a:r>
                    </a:p>
                  </a:txBody>
                  <a:tcPr marL="86772" marR="86772" marT="43385" marB="43385">
                    <a:lnL w="12700" cap="flat" cmpd="sng" algn="ctr">
                      <a:solidFill>
                        <a:schemeClr val="tx1"/>
                      </a:solidFill>
                      <a:prstDash val="solid"/>
                      <a:round/>
                      <a:headEnd type="none" w="med" len="med"/>
                      <a:tailEnd type="none" w="med" len="med"/>
                    </a:lnL>
                  </a:tcPr>
                </a:tc>
                <a:tc>
                  <a:txBody>
                    <a:bodyPr/>
                    <a:lstStyle/>
                    <a:p>
                      <a:pPr marL="216000" marR="0" lvl="0" indent="-21600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改定の必要性、合理性</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国の政策全般</a:t>
                      </a:r>
                      <a:r>
                        <a:rPr lang="ja-JP" altLang="en-US" sz="1200" dirty="0">
                          <a:solidFill>
                            <a:schemeClr val="tx1"/>
                          </a:solidFill>
                          <a:latin typeface="Meiryo UI" panose="020B0604030504040204" pitchFamily="50" charset="-128"/>
                          <a:ea typeface="Meiryo UI" panose="020B0604030504040204" pitchFamily="50" charset="-128"/>
                        </a:rPr>
                        <a:t>とりわけ国土政策</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との整合</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性</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216000" marR="0" lvl="0" indent="-21600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国の具体的な政策、特に経済産業政策への連動性</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216000" marR="0" lvl="0" indent="-21600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計画の理念・目的との整合性（根拠法含む）</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216000" marR="0" lvl="0" indent="-21600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関西各府県市の理解、副首都圏の線引き</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86772" marR="86772" marT="43385" marB="43385"/>
                </a:tc>
                <a:extLst>
                  <a:ext uri="{0D108BD9-81ED-4DB2-BD59-A6C34878D82A}">
                    <a16:rowId xmlns:a16="http://schemas.microsoft.com/office/drawing/2014/main" val="2069457051"/>
                  </a:ext>
                </a:extLst>
              </a:tr>
            </a:tbl>
          </a:graphicData>
        </a:graphic>
      </p:graphicFrame>
      <p:graphicFrame>
        <p:nvGraphicFramePr>
          <p:cNvPr id="3" name="表 2"/>
          <p:cNvGraphicFramePr>
            <a:graphicFrameLocks noGrp="1"/>
          </p:cNvGraphicFramePr>
          <p:nvPr/>
        </p:nvGraphicFramePr>
        <p:xfrm>
          <a:off x="11352509" y="1311616"/>
          <a:ext cx="190716" cy="330631"/>
        </p:xfrm>
        <a:graphic>
          <a:graphicData uri="http://schemas.openxmlformats.org/drawingml/2006/table">
            <a:tbl>
              <a:tblPr/>
              <a:tblGrid>
                <a:gridCol w="190716">
                  <a:extLst>
                    <a:ext uri="{9D8B030D-6E8A-4147-A177-3AD203B41FA5}">
                      <a16:colId xmlns:a16="http://schemas.microsoft.com/office/drawing/2014/main" val="152285881"/>
                    </a:ext>
                  </a:extLst>
                </a:gridCol>
              </a:tblGrid>
              <a:tr h="330631">
                <a:tc>
                  <a:txBody>
                    <a:bodyPr/>
                    <a:lstStyle/>
                    <a:p>
                      <a:endParaRPr kumimoji="1" lang="ja-JP" altLang="en-US" sz="1600" dirty="0"/>
                    </a:p>
                  </a:txBody>
                  <a:tcPr marL="82658" marR="82658" marT="41329" marB="41329">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75934443"/>
                  </a:ext>
                </a:extLst>
              </a:tr>
            </a:tbl>
          </a:graphicData>
        </a:graphic>
      </p:graphicFrame>
      <p:sp>
        <p:nvSpPr>
          <p:cNvPr id="9" name="正方形/長方形 8"/>
          <p:cNvSpPr/>
          <p:nvPr/>
        </p:nvSpPr>
        <p:spPr>
          <a:xfrm>
            <a:off x="0" y="0"/>
            <a:ext cx="9144000" cy="36579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18</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副首都</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実現への国レベルでの対応 </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（１</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位置づけについて）</a:t>
            </a:r>
            <a:endParaRPr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0" name="正方形/長方形 9"/>
          <p:cNvSpPr/>
          <p:nvPr/>
        </p:nvSpPr>
        <p:spPr>
          <a:xfrm>
            <a:off x="7398305" y="95775"/>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2915874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nvPr>
        </p:nvGraphicFramePr>
        <p:xfrm>
          <a:off x="116715" y="664769"/>
          <a:ext cx="8910569" cy="5539250"/>
        </p:xfrm>
        <a:graphic>
          <a:graphicData uri="http://schemas.openxmlformats.org/drawingml/2006/table">
            <a:tbl>
              <a:tblPr firstRow="1" bandRow="1">
                <a:tableStyleId>{5940675A-B579-460E-94D1-54222C63F5DA}</a:tableStyleId>
              </a:tblPr>
              <a:tblGrid>
                <a:gridCol w="1247831">
                  <a:extLst>
                    <a:ext uri="{9D8B030D-6E8A-4147-A177-3AD203B41FA5}">
                      <a16:colId xmlns:a16="http://schemas.microsoft.com/office/drawing/2014/main" val="4140312282"/>
                    </a:ext>
                  </a:extLst>
                </a:gridCol>
                <a:gridCol w="4046604">
                  <a:extLst>
                    <a:ext uri="{9D8B030D-6E8A-4147-A177-3AD203B41FA5}">
                      <a16:colId xmlns:a16="http://schemas.microsoft.com/office/drawing/2014/main" val="1461061500"/>
                    </a:ext>
                  </a:extLst>
                </a:gridCol>
                <a:gridCol w="3616134">
                  <a:extLst>
                    <a:ext uri="{9D8B030D-6E8A-4147-A177-3AD203B41FA5}">
                      <a16:colId xmlns:a16="http://schemas.microsoft.com/office/drawing/2014/main" val="2832936090"/>
                    </a:ext>
                  </a:extLst>
                </a:gridCol>
              </a:tblGrid>
              <a:tr h="624045">
                <a:tc rowSpan="2">
                  <a:txBody>
                    <a:bodyPr/>
                    <a:lstStyle/>
                    <a:p>
                      <a:endParaRPr kumimoji="1" lang="ja-JP" altLang="en-US" sz="1400" dirty="0">
                        <a:latin typeface="Meiryo UI" panose="020B0604030504040204" pitchFamily="50" charset="-128"/>
                        <a:ea typeface="Meiryo UI" panose="020B0604030504040204" pitchFamily="50" charset="-128"/>
                      </a:endParaRPr>
                    </a:p>
                  </a:txBody>
                  <a:tcPr marL="86772" marR="86772" marT="43385" marB="43385">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l"/>
                      <a:r>
                        <a:rPr kumimoji="1" lang="ja-JP" altLang="en-US" sz="1200" dirty="0">
                          <a:latin typeface="Meiryo UI" panose="020B0604030504040204" pitchFamily="50" charset="-128"/>
                          <a:ea typeface="Meiryo UI" panose="020B0604030504040204" pitchFamily="50" charset="-128"/>
                        </a:rPr>
                        <a:t>　　　　　　　　　　　　　　　　　　首都・副首都法の制定にあわせて、規定整備</a:t>
                      </a:r>
                      <a:endParaRPr kumimoji="1" lang="en-US" altLang="ja-JP" sz="1200" dirty="0">
                        <a:latin typeface="Meiryo UI" panose="020B0604030504040204" pitchFamily="50" charset="-128"/>
                        <a:ea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rPr>
                        <a:t>国土形成計画法又は近畿圏整備法の改正にあわせて、規定整備</a:t>
                      </a:r>
                      <a:endParaRPr lang="en-US" altLang="ja-JP" sz="1200" dirty="0">
                        <a:latin typeface="Meiryo UI" panose="020B0604030504040204" pitchFamily="50" charset="-128"/>
                        <a:ea typeface="Meiryo UI" panose="020B0604030504040204"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　　　　　　　　　　　　　　　　　　個別の法律整備、閣議決定で設置</a:t>
                      </a:r>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3646185743"/>
                  </a:ext>
                </a:extLst>
              </a:tr>
              <a:tr h="444954">
                <a:tc vMerge="1">
                  <a:txBody>
                    <a:bodyPr/>
                    <a:lstStyle/>
                    <a:p>
                      <a:endParaRPr kumimoji="1" lang="ja-JP" altLang="en-US"/>
                    </a:p>
                  </a:txBody>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　　　　　　国における担当大臣、会議、</a:t>
                      </a:r>
                      <a:endParaRPr kumimoji="1" lang="en-US" altLang="ja-JP" sz="1200" dirty="0">
                        <a:latin typeface="Meiryo UI" panose="020B0604030504040204" pitchFamily="50" charset="-128"/>
                        <a:ea typeface="Meiryo UI" panose="020B0604030504040204"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　　　　　　推進本部、専属組織等の設置</a:t>
                      </a:r>
                    </a:p>
                  </a:txBody>
                  <a:tcPr marL="86772" marR="86772" marT="43385" marB="4338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国との協議の場の設置</a:t>
                      </a:r>
                    </a:p>
                  </a:txBody>
                  <a:tcPr marL="86772" marR="86772" marT="43385" marB="4338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10817493"/>
                  </a:ext>
                </a:extLst>
              </a:tr>
              <a:tr h="2852618">
                <a:tc>
                  <a:txBody>
                    <a:bodyPr/>
                    <a:lstStyle/>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概　　要</a:t>
                      </a:r>
                    </a:p>
                  </a:txBody>
                  <a:tcPr marL="86772" marR="86772" marT="43385" marB="43385">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indent="0">
                        <a:buFont typeface="Wingdings" panose="05000000000000000000" pitchFamily="2" charset="2"/>
                        <a:buNone/>
                      </a:pPr>
                      <a:r>
                        <a:rPr lang="ja-JP" altLang="en-US" sz="1100" dirty="0">
                          <a:solidFill>
                            <a:schemeClr val="tx1"/>
                          </a:solidFill>
                          <a:latin typeface="Meiryo UI" panose="020B0604030504040204" pitchFamily="50" charset="-128"/>
                          <a:ea typeface="Meiryo UI" panose="020B0604030504040204" pitchFamily="50" charset="-128"/>
                        </a:rPr>
                        <a:t>（担当大臣）</a:t>
                      </a: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a:solidFill>
                            <a:schemeClr val="tx1"/>
                          </a:solidFill>
                          <a:latin typeface="Meiryo UI" panose="020B0604030504040204" pitchFamily="50" charset="-128"/>
                          <a:ea typeface="Meiryo UI" panose="020B0604030504040204" pitchFamily="50" charset="-128"/>
                        </a:rPr>
                        <a:t>法や発令行為に基づく担当大臣の設置</a:t>
                      </a:r>
                      <a:endParaRPr lang="en-US" altLang="ja-JP" sz="11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endParaRPr lang="en-US" altLang="ja-JP" sz="1100" u="sng"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ja-JP" altLang="en-US" sz="1100" dirty="0">
                          <a:solidFill>
                            <a:schemeClr val="tx1"/>
                          </a:solidFill>
                          <a:latin typeface="Meiryo UI" panose="020B0604030504040204" pitchFamily="50" charset="-128"/>
                          <a:ea typeface="Meiryo UI" panose="020B0604030504040204" pitchFamily="50" charset="-128"/>
                        </a:rPr>
                        <a:t>（会議、推進本部）</a:t>
                      </a:r>
                      <a:endParaRPr lang="en-US" altLang="ja-JP" sz="1100" dirty="0">
                        <a:solidFill>
                          <a:schemeClr val="tx1"/>
                        </a:solidFill>
                        <a:latin typeface="Meiryo UI" panose="020B0604030504040204" pitchFamily="50" charset="-128"/>
                        <a:ea typeface="Meiryo UI" panose="020B0604030504040204" pitchFamily="50" charset="-128"/>
                      </a:endParaRPr>
                    </a:p>
                    <a:p>
                      <a:pPr marL="285750" marR="0" lvl="0" indent="-28575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100" dirty="0">
                          <a:solidFill>
                            <a:schemeClr val="tx1"/>
                          </a:solidFill>
                          <a:latin typeface="Meiryo UI" panose="020B0604030504040204" pitchFamily="50" charset="-128"/>
                          <a:ea typeface="Meiryo UI" panose="020B0604030504040204" pitchFamily="50" charset="-128"/>
                        </a:rPr>
                        <a:t>法や閣議決定に基づく会議、推進本部の設置</a:t>
                      </a:r>
                      <a:endParaRPr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lang="ja-JP" altLang="en-US" sz="1100" dirty="0">
                          <a:solidFill>
                            <a:schemeClr val="tx1"/>
                          </a:solidFill>
                          <a:latin typeface="Meiryo UI" panose="020B0604030504040204" pitchFamily="50" charset="-128"/>
                          <a:ea typeface="Meiryo UI" panose="020B0604030504040204" pitchFamily="50" charset="-128"/>
                        </a:rPr>
                        <a:t>（専属組織の設置）</a:t>
                      </a: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a:solidFill>
                            <a:schemeClr val="tx1"/>
                          </a:solidFill>
                          <a:latin typeface="Meiryo UI" panose="020B0604030504040204" pitchFamily="50" charset="-128"/>
                          <a:ea typeface="Meiryo UI" panose="020B0604030504040204" pitchFamily="50" charset="-128"/>
                        </a:rPr>
                        <a:t>内閣に直接庁組織又は内閣府の外局として委員会組織の設置</a:t>
                      </a:r>
                      <a:r>
                        <a:rPr lang="en-US" altLang="ja-JP" sz="1100" dirty="0">
                          <a:solidFill>
                            <a:schemeClr val="tx1"/>
                          </a:solidFill>
                          <a:latin typeface="Meiryo UI" panose="020B0604030504040204" pitchFamily="50" charset="-128"/>
                          <a:ea typeface="Meiryo UI" panose="020B0604030504040204" pitchFamily="50" charset="-128"/>
                        </a:rPr>
                        <a:t/>
                      </a:r>
                      <a:br>
                        <a:rPr lang="en-US" altLang="ja-JP" sz="1100" dirty="0">
                          <a:solidFill>
                            <a:schemeClr val="tx1"/>
                          </a:solidFill>
                          <a:latin typeface="Meiryo UI" panose="020B0604030504040204" pitchFamily="50" charset="-128"/>
                          <a:ea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rPr>
                        <a:t>　例①：デジタル庁  デジタル大臣（主任である内閣総理大臣を</a:t>
                      </a:r>
                      <a:r>
                        <a:rPr lang="en-US" altLang="ja-JP" sz="1100" dirty="0">
                          <a:solidFill>
                            <a:schemeClr val="tx1"/>
                          </a:solidFill>
                          <a:latin typeface="Meiryo UI" panose="020B0604030504040204" pitchFamily="50" charset="-128"/>
                          <a:ea typeface="Meiryo UI" panose="020B0604030504040204" pitchFamily="50" charset="-128"/>
                        </a:rPr>
                        <a:t/>
                      </a:r>
                      <a:br>
                        <a:rPr lang="en-US" altLang="ja-JP" sz="1100" dirty="0">
                          <a:solidFill>
                            <a:schemeClr val="tx1"/>
                          </a:solidFill>
                          <a:latin typeface="Meiryo UI" panose="020B0604030504040204" pitchFamily="50" charset="-128"/>
                          <a:ea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rPr>
                        <a:t>　　　　　 助ける職として担当大臣）</a:t>
                      </a:r>
                      <a:endParaRPr lang="en-US" altLang="ja-JP" sz="11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ja-JP" altLang="en-US" sz="1100" dirty="0">
                          <a:solidFill>
                            <a:schemeClr val="tx1"/>
                          </a:solidFill>
                          <a:latin typeface="Meiryo UI" panose="020B0604030504040204" pitchFamily="50" charset="-128"/>
                          <a:ea typeface="Meiryo UI" panose="020B0604030504040204" pitchFamily="50" charset="-128"/>
                        </a:rPr>
                        <a:t>　　　　例②：首都建設法に基づく首都建設委員会</a:t>
                      </a:r>
                      <a:endParaRPr lang="en-US" altLang="ja-JP" sz="11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ja-JP" altLang="en-US" sz="1100" dirty="0">
                          <a:solidFill>
                            <a:schemeClr val="tx1"/>
                          </a:solidFill>
                          <a:latin typeface="Meiryo UI" panose="020B0604030504040204" pitchFamily="50" charset="-128"/>
                          <a:ea typeface="Meiryo UI" panose="020B0604030504040204" pitchFamily="50" charset="-128"/>
                        </a:rPr>
                        <a:t>　　　　　　　　 首都建設委員会委員長（国務大臣をもって充てる）</a:t>
                      </a:r>
                      <a:endParaRPr lang="en-US" altLang="ja-JP" sz="11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en-US" altLang="ja-JP" sz="1100" strike="noStrike" baseline="0" dirty="0">
                          <a:solidFill>
                            <a:schemeClr val="tx1"/>
                          </a:solidFill>
                          <a:latin typeface="Meiryo UI" panose="020B0604030504040204" pitchFamily="50" charset="-128"/>
                          <a:ea typeface="Meiryo UI" panose="020B0604030504040204" pitchFamily="50" charset="-128"/>
                        </a:rPr>
                        <a:t>※</a:t>
                      </a:r>
                      <a:r>
                        <a:rPr lang="ja-JP" altLang="en-US" sz="1100" strike="noStrike" baseline="0" dirty="0">
                          <a:solidFill>
                            <a:schemeClr val="tx1"/>
                          </a:solidFill>
                          <a:latin typeface="Meiryo UI" panose="020B0604030504040204" pitchFamily="50" charset="-128"/>
                          <a:ea typeface="Meiryo UI" panose="020B0604030504040204" pitchFamily="50" charset="-128"/>
                        </a:rPr>
                        <a:t>首都・副首都法に上記の担当大臣、会議、推進本部、専属組織の</a:t>
                      </a:r>
                      <a:r>
                        <a:rPr lang="en-US" altLang="ja-JP" sz="1100" strike="noStrike" baseline="0" dirty="0">
                          <a:solidFill>
                            <a:schemeClr val="tx1"/>
                          </a:solidFill>
                          <a:latin typeface="Meiryo UI" panose="020B0604030504040204" pitchFamily="50" charset="-128"/>
                          <a:ea typeface="Meiryo UI" panose="020B0604030504040204" pitchFamily="50" charset="-128"/>
                        </a:rPr>
                        <a:t/>
                      </a:r>
                      <a:br>
                        <a:rPr lang="en-US" altLang="ja-JP" sz="1100" strike="noStrike" baseline="0" dirty="0">
                          <a:solidFill>
                            <a:schemeClr val="tx1"/>
                          </a:solidFill>
                          <a:latin typeface="Meiryo UI" panose="020B0604030504040204" pitchFamily="50" charset="-128"/>
                          <a:ea typeface="Meiryo UI" panose="020B0604030504040204" pitchFamily="50" charset="-128"/>
                        </a:rPr>
                      </a:br>
                      <a:r>
                        <a:rPr lang="ja-JP" altLang="en-US" sz="1100" strike="noStrike" baseline="0" dirty="0">
                          <a:solidFill>
                            <a:schemeClr val="tx1"/>
                          </a:solidFill>
                          <a:latin typeface="Meiryo UI" panose="020B0604030504040204" pitchFamily="50" charset="-128"/>
                          <a:ea typeface="Meiryo UI" panose="020B0604030504040204" pitchFamily="50" charset="-128"/>
                        </a:rPr>
                        <a:t>　　規定を加え⇒副首都推進法も</a:t>
                      </a:r>
                      <a:endParaRPr lang="en-US" altLang="ja-JP" sz="1100" strike="noStrike" baseline="0" dirty="0">
                        <a:solidFill>
                          <a:schemeClr val="tx1"/>
                        </a:solidFill>
                        <a:latin typeface="Meiryo UI" panose="020B0604030504040204" pitchFamily="50" charset="-128"/>
                        <a:ea typeface="Meiryo UI" panose="020B0604030504040204" pitchFamily="50" charset="-128"/>
                      </a:endParaRPr>
                    </a:p>
                  </a:txBody>
                  <a:tcPr marL="86772" marR="86772" marT="43385" marB="4338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85750" indent="-285750">
                        <a:buFont typeface="Wingdings" panose="05000000000000000000" pitchFamily="2" charset="2"/>
                        <a:buChar char="Ø"/>
                      </a:pP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a:solidFill>
                            <a:schemeClr val="tx1"/>
                          </a:solidFill>
                          <a:latin typeface="Meiryo UI" panose="020B0604030504040204" pitchFamily="50" charset="-128"/>
                          <a:ea typeface="Meiryo UI" panose="020B0604030504040204" pitchFamily="50" charset="-128"/>
                        </a:rPr>
                        <a:t>国と地方の協議の場に関する法律に基づく協議の場のような、</a:t>
                      </a:r>
                      <a:r>
                        <a:rPr lang="ja-JP" altLang="en-US" sz="1100" u="sng" dirty="0">
                          <a:solidFill>
                            <a:schemeClr val="tx1"/>
                          </a:solidFill>
                          <a:latin typeface="Meiryo UI" panose="020B0604030504040204" pitchFamily="50" charset="-128"/>
                          <a:ea typeface="Meiryo UI" panose="020B0604030504040204" pitchFamily="50" charset="-128"/>
                        </a:rPr>
                        <a:t>副首都に関する国の政策の企画、立案、実施に関する大阪府市との協議の場</a:t>
                      </a:r>
                      <a:r>
                        <a:rPr lang="ja-JP" altLang="en-US" sz="1100" dirty="0">
                          <a:solidFill>
                            <a:schemeClr val="tx1"/>
                          </a:solidFill>
                          <a:latin typeface="Meiryo UI" panose="020B0604030504040204" pitchFamily="50" charset="-128"/>
                          <a:ea typeface="Meiryo UI" panose="020B0604030504040204" pitchFamily="50" charset="-128"/>
                        </a:rPr>
                        <a:t>の設置</a:t>
                      </a:r>
                      <a:endParaRPr lang="en-US" altLang="ja-JP" sz="11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ja-JP" altLang="en-US" sz="1100" dirty="0">
                          <a:solidFill>
                            <a:schemeClr val="tx1"/>
                          </a:solidFill>
                          <a:latin typeface="Meiryo UI" panose="020B0604030504040204" pitchFamily="50" charset="-128"/>
                          <a:ea typeface="Meiryo UI" panose="020B0604030504040204" pitchFamily="50" charset="-128"/>
                        </a:rPr>
                        <a:t>　　</a:t>
                      </a: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baseline="0" dirty="0">
                          <a:solidFill>
                            <a:schemeClr val="tx1"/>
                          </a:solidFill>
                          <a:latin typeface="Meiryo UI" panose="020B0604030504040204" pitchFamily="50" charset="-128"/>
                          <a:ea typeface="Meiryo UI" panose="020B0604030504040204" pitchFamily="50" charset="-128"/>
                        </a:rPr>
                        <a:t>官房長官、担当大臣、その他大臣、知事、市長で構成</a:t>
                      </a:r>
                      <a:endParaRPr lang="ja-JP" altLang="en-US" sz="1100" dirty="0">
                        <a:solidFill>
                          <a:schemeClr val="tx1"/>
                        </a:solidFill>
                        <a:latin typeface="Meiryo UI" panose="020B0604030504040204" pitchFamily="50" charset="-128"/>
                        <a:ea typeface="Meiryo UI" panose="020B0604030504040204" pitchFamily="50" charset="-128"/>
                      </a:endParaRPr>
                    </a:p>
                  </a:txBody>
                  <a:tcPr marL="86772" marR="86772" marT="43385" marB="4338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8066167"/>
                  </a:ext>
                </a:extLst>
              </a:tr>
              <a:tr h="748032">
                <a:tc>
                  <a:txBody>
                    <a:bodyPr/>
                    <a:lstStyle/>
                    <a:p>
                      <a:pPr algn="ctr"/>
                      <a:r>
                        <a:rPr kumimoji="1" lang="ja-JP" altLang="en-US" sz="1300" dirty="0">
                          <a:latin typeface="Meiryo UI" panose="020B0604030504040204" pitchFamily="50" charset="-128"/>
                          <a:ea typeface="Meiryo UI" panose="020B0604030504040204" pitchFamily="50" charset="-128"/>
                        </a:rPr>
                        <a:t>効　　果</a:t>
                      </a:r>
                    </a:p>
                  </a:txBody>
                  <a:tcPr marL="86772" marR="86772" marT="43385" marB="43385" anchor="ctr">
                    <a:solidFill>
                      <a:schemeClr val="bg1">
                        <a:lumMod val="85000"/>
                      </a:schemeClr>
                    </a:solidFill>
                  </a:tcPr>
                </a:tc>
                <a:tc>
                  <a:txBody>
                    <a:bodyPr/>
                    <a:lstStyle/>
                    <a:p>
                      <a:pPr marL="285750" indent="-285750">
                        <a:buFont typeface="Wingdings" panose="05000000000000000000" pitchFamily="2" charset="2"/>
                        <a:buChar char="Ø"/>
                      </a:pPr>
                      <a:r>
                        <a:rPr lang="ja-JP" altLang="en-US" sz="1100" dirty="0">
                          <a:solidFill>
                            <a:schemeClr val="tx1"/>
                          </a:solidFill>
                          <a:latin typeface="Meiryo UI" panose="020B0604030504040204" pitchFamily="50" charset="-128"/>
                          <a:ea typeface="Meiryo UI" panose="020B0604030504040204" pitchFamily="50" charset="-128"/>
                        </a:rPr>
                        <a:t>国レベルでの企画立案、政策の推進、連携調整の円滑化</a:t>
                      </a: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100" dirty="0">
                          <a:solidFill>
                            <a:schemeClr val="tx1"/>
                          </a:solidFill>
                          <a:latin typeface="Meiryo UI" panose="020B0604030504040204" pitchFamily="50" charset="-128"/>
                          <a:ea typeface="Meiryo UI" panose="020B0604030504040204" pitchFamily="50" charset="-128"/>
                        </a:rPr>
                        <a:t>副首都の実態具備の推進</a:t>
                      </a:r>
                      <a:endParaRPr lang="en-US" altLang="ja-JP" sz="11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専属組織の構成によっては大阪府市の関与</a:t>
                      </a:r>
                    </a:p>
                  </a:txBody>
                  <a:tcPr marL="86772" marR="86772" marT="43385" marB="43385">
                    <a:lnR w="12700" cap="flat" cmpd="sng" algn="ctr">
                      <a:solidFill>
                        <a:schemeClr val="tx1"/>
                      </a:solidFill>
                      <a:prstDash val="solid"/>
                      <a:round/>
                      <a:headEnd type="none" w="med" len="med"/>
                      <a:tailEnd type="none" w="med" len="med"/>
                    </a:lnR>
                  </a:tcPr>
                </a:tc>
                <a:tc>
                  <a:txBody>
                    <a:bodyPr/>
                    <a:lstStyle/>
                    <a:p>
                      <a:pPr marL="285750" indent="-285750">
                        <a:buFont typeface="Wingdings" panose="05000000000000000000" pitchFamily="2" charset="2"/>
                        <a:buChar char="Ø"/>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国レベルでの企画立案、政策の推進、連携調整の円滑化に加え、大阪府市との連携強化</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285750" indent="-285750">
                        <a:buFont typeface="Wingdings" panose="05000000000000000000" pitchFamily="2" charset="2"/>
                        <a:buChar char="Ø"/>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大阪府市と国の対等性確保</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大阪府市の関与のもと副首都の実態具備の推進</a:t>
                      </a:r>
                      <a:endParaRPr lang="ja-JP" altLang="en-US" sz="1100" dirty="0">
                        <a:solidFill>
                          <a:schemeClr val="tx1"/>
                        </a:solidFill>
                        <a:latin typeface="Meiryo UI" panose="020B0604030504040204" pitchFamily="50" charset="-128"/>
                        <a:ea typeface="Meiryo UI" panose="020B0604030504040204" pitchFamily="50" charset="-128"/>
                      </a:endParaRPr>
                    </a:p>
                  </a:txBody>
                  <a:tcPr marL="86772" marR="86772" marT="43385" marB="4338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15164187"/>
                  </a:ext>
                </a:extLst>
              </a:tr>
              <a:tr h="748032">
                <a:tc>
                  <a:txBody>
                    <a:bodyPr/>
                    <a:lstStyle/>
                    <a:p>
                      <a:pPr algn="ctr"/>
                      <a:r>
                        <a:rPr kumimoji="1" lang="ja-JP" altLang="en-US" sz="1300" dirty="0">
                          <a:latin typeface="Meiryo UI" panose="020B0604030504040204" pitchFamily="50" charset="-128"/>
                          <a:ea typeface="Meiryo UI" panose="020B0604030504040204" pitchFamily="50" charset="-128"/>
                        </a:rPr>
                        <a:t>課　　題</a:t>
                      </a:r>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marR="0" lvl="0" indent="-28575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設置の必要性、合理性（他分野の政策との整合性）</a:t>
                      </a:r>
                    </a:p>
                    <a:p>
                      <a:pPr marL="285750" marR="0" lvl="0" indent="-28575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国の具体的な政策、特に経済産業政策への連動性</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会議等の根拠となる閣議決定や担当大臣ポストの継続性</a:t>
                      </a:r>
                    </a:p>
                    <a:p>
                      <a:pPr marL="285750" marR="0" lvl="0" indent="-28575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関西各府県市、さらにその他地域の理解</a:t>
                      </a:r>
                    </a:p>
                  </a:txBody>
                  <a:tcPr marL="86772" marR="86772" marT="43385" marB="43385">
                    <a:lnR w="12700" cap="flat" cmpd="sng" algn="ctr">
                      <a:solidFill>
                        <a:schemeClr val="tx1"/>
                      </a:solidFill>
                      <a:prstDash val="solid"/>
                      <a:round/>
                      <a:headEnd type="none" w="med" len="med"/>
                      <a:tailEnd type="none" w="med" len="med"/>
                    </a:lnR>
                  </a:tcPr>
                </a:tc>
                <a:tc>
                  <a:txBody>
                    <a:bodyPr/>
                    <a:lstStyle/>
                    <a:p>
                      <a:pPr marL="285750" marR="0" lvl="0" indent="-28575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設置の必要性、合理性（他分野の政策との整合性）</a:t>
                      </a:r>
                    </a:p>
                    <a:p>
                      <a:pPr marL="285750" marR="0" lvl="0" indent="-28575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国の具体的な政策、特に経済産業政策への連動性</a:t>
                      </a:r>
                      <a:endParaRPr kumimoji="1" lang="en-US" altLang="ja-JP"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285750" marR="0" lvl="0" indent="-28575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関西各府県市、さらにその他地域の理解</a:t>
                      </a:r>
                    </a:p>
                  </a:txBody>
                  <a:tcPr marL="86772" marR="86772" marT="43385" marB="4338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69457051"/>
                  </a:ext>
                </a:extLst>
              </a:tr>
            </a:tbl>
          </a:graphicData>
        </a:graphic>
      </p:graphicFrame>
      <p:sp>
        <p:nvSpPr>
          <p:cNvPr id="8" name="正方形/長方形 7"/>
          <p:cNvSpPr/>
          <p:nvPr/>
        </p:nvSpPr>
        <p:spPr>
          <a:xfrm>
            <a:off x="0" y="0"/>
            <a:ext cx="9144000" cy="412290"/>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18</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 副首都</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実現への国レベルでの</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対応（２</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推進体制について）</a:t>
            </a:r>
            <a:endParaRPr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9" name="正方形/長方形 8"/>
          <p:cNvSpPr/>
          <p:nvPr/>
        </p:nvSpPr>
        <p:spPr>
          <a:xfrm>
            <a:off x="7426850" y="104548"/>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2005111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nvPr>
        </p:nvGraphicFramePr>
        <p:xfrm>
          <a:off x="204665" y="693262"/>
          <a:ext cx="8763697" cy="5001202"/>
        </p:xfrm>
        <a:graphic>
          <a:graphicData uri="http://schemas.openxmlformats.org/drawingml/2006/table">
            <a:tbl>
              <a:tblPr firstRow="1" bandRow="1">
                <a:tableStyleId>{5940675A-B579-460E-94D1-54222C63F5DA}</a:tableStyleId>
              </a:tblPr>
              <a:tblGrid>
                <a:gridCol w="1227262">
                  <a:extLst>
                    <a:ext uri="{9D8B030D-6E8A-4147-A177-3AD203B41FA5}">
                      <a16:colId xmlns:a16="http://schemas.microsoft.com/office/drawing/2014/main" val="4140312282"/>
                    </a:ext>
                  </a:extLst>
                </a:gridCol>
                <a:gridCol w="2504286">
                  <a:extLst>
                    <a:ext uri="{9D8B030D-6E8A-4147-A177-3AD203B41FA5}">
                      <a16:colId xmlns:a16="http://schemas.microsoft.com/office/drawing/2014/main" val="1461061500"/>
                    </a:ext>
                  </a:extLst>
                </a:gridCol>
                <a:gridCol w="1859796">
                  <a:extLst>
                    <a:ext uri="{9D8B030D-6E8A-4147-A177-3AD203B41FA5}">
                      <a16:colId xmlns:a16="http://schemas.microsoft.com/office/drawing/2014/main" val="3077276018"/>
                    </a:ext>
                  </a:extLst>
                </a:gridCol>
                <a:gridCol w="1627322">
                  <a:extLst>
                    <a:ext uri="{9D8B030D-6E8A-4147-A177-3AD203B41FA5}">
                      <a16:colId xmlns:a16="http://schemas.microsoft.com/office/drawing/2014/main" val="2410481685"/>
                    </a:ext>
                  </a:extLst>
                </a:gridCol>
                <a:gridCol w="1545031">
                  <a:extLst>
                    <a:ext uri="{9D8B030D-6E8A-4147-A177-3AD203B41FA5}">
                      <a16:colId xmlns:a16="http://schemas.microsoft.com/office/drawing/2014/main" val="89191601"/>
                    </a:ext>
                  </a:extLst>
                </a:gridCol>
              </a:tblGrid>
              <a:tr h="293415">
                <a:tc rowSpan="3">
                  <a:txBody>
                    <a:bodyPr/>
                    <a:lstStyle/>
                    <a:p>
                      <a:endParaRPr kumimoji="1" lang="ja-JP" altLang="en-US" sz="1400" dirty="0"/>
                    </a:p>
                  </a:txBody>
                  <a:tcPr marL="86772" marR="86772" marT="43385" marB="43385">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l"/>
                      <a:r>
                        <a:rPr kumimoji="1" lang="ja-JP" altLang="en-US" sz="1400" dirty="0"/>
                        <a:t>　　　　　　　　　　　　　　　　　　　　　　　　　　　　政策推進</a:t>
                      </a:r>
                    </a:p>
                  </a:txBody>
                  <a:tcPr marL="86772" marR="86772" marT="43385" marB="43385" anchor="ctr">
                    <a:solidFill>
                      <a:schemeClr val="bg1">
                        <a:lumMod val="85000"/>
                      </a:schemeClr>
                    </a:solidFill>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46185743"/>
                  </a:ext>
                </a:extLst>
              </a:tr>
              <a:tr h="410513">
                <a:tc vMerge="1">
                  <a:txBody>
                    <a:bodyPr/>
                    <a:lstStyle/>
                    <a:p>
                      <a:pPr algn="ctr"/>
                      <a:endParaRPr kumimoji="1" lang="ja-JP" altLang="en-US" sz="1300" dirty="0"/>
                    </a:p>
                  </a:txBody>
                  <a:tcPr marL="95991" marR="95991" marT="47995" marB="47995">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dirty="0"/>
                        <a:t>義務づけ</a:t>
                      </a:r>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gridSpan="3">
                  <a:txBody>
                    <a:bodyPr/>
                    <a:lstStyle/>
                    <a:p>
                      <a:pPr algn="ctr"/>
                      <a:r>
                        <a:rPr kumimoji="1" lang="ja-JP" altLang="en-US" sz="1200" dirty="0"/>
                        <a:t>　　個別想定メニュー　</a:t>
                      </a:r>
                      <a:r>
                        <a:rPr kumimoji="1" lang="en-US" altLang="ja-JP" sz="900" dirty="0"/>
                        <a:t>※</a:t>
                      </a:r>
                      <a:r>
                        <a:rPr kumimoji="1" lang="ja-JP" altLang="en-US" sz="900" dirty="0"/>
                        <a:t>個別対応、あるいは、左の法律に一定の根拠規定を設けて対応</a:t>
                      </a:r>
                      <a:endParaRPr kumimoji="1" lang="en-US" altLang="ja-JP" sz="900" dirty="0"/>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61115851"/>
                  </a:ext>
                </a:extLst>
              </a:tr>
              <a:tr h="444954">
                <a:tc vMerge="1">
                  <a:txBody>
                    <a:bodyPr/>
                    <a:lstStyle/>
                    <a:p>
                      <a:endParaRPr kumimoji="1" lang="ja-JP" altLang="en-US"/>
                    </a:p>
                  </a:txBody>
                  <a:tcPr/>
                </a:tc>
                <a:tc>
                  <a:txBody>
                    <a:bodyPr/>
                    <a:lstStyle/>
                    <a:p>
                      <a:pPr algn="l"/>
                      <a:r>
                        <a:rPr kumimoji="1" lang="ja-JP" altLang="en-US" sz="1200" dirty="0"/>
                        <a:t>　　　　副首都整備法の制定</a:t>
                      </a:r>
                    </a:p>
                  </a:txBody>
                  <a:tcPr marL="86772" marR="86772" marT="43385" marB="4338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dirty="0"/>
                        <a:t>権限・財源移譲</a:t>
                      </a:r>
                      <a:endParaRPr kumimoji="1" lang="en-US" altLang="ja-JP" sz="1200" dirty="0"/>
                    </a:p>
                    <a:p>
                      <a:pPr algn="ctr"/>
                      <a:r>
                        <a:rPr kumimoji="1" lang="ja-JP" altLang="en-US" sz="1200" dirty="0"/>
                        <a:t>規制緩和、特区</a:t>
                      </a:r>
                    </a:p>
                  </a:txBody>
                  <a:tcPr marL="86772" marR="86772" marT="43385" marB="4338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dirty="0"/>
                        <a:t>国出先機関の移管</a:t>
                      </a:r>
                    </a:p>
                  </a:txBody>
                  <a:tcPr marL="86772" marR="86772" marT="43385" marB="43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dirty="0"/>
                        <a:t>国機関の移転</a:t>
                      </a:r>
                    </a:p>
                  </a:txBody>
                  <a:tcPr marL="86772" marR="86772" marT="43385" marB="4338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6384312"/>
                  </a:ext>
                </a:extLst>
              </a:tr>
              <a:tr h="2208316">
                <a:tc>
                  <a:txBody>
                    <a:bodyPr/>
                    <a:lstStyle/>
                    <a:p>
                      <a:pPr algn="ctr"/>
                      <a:r>
                        <a:rPr kumimoji="1" lang="ja-JP" altLang="en-US" sz="1200" dirty="0"/>
                        <a:t>概　　要</a:t>
                      </a:r>
                    </a:p>
                  </a:txBody>
                  <a:tcPr marL="86772" marR="86772" marT="43385" marB="43385"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216000" indent="-216000">
                        <a:buFont typeface="Wingdings" panose="05000000000000000000" pitchFamily="2" charset="2"/>
                        <a:buChar char="Ø"/>
                      </a:pPr>
                      <a:r>
                        <a:rPr lang="ja-JP" altLang="en-US" sz="1300" u="sng" dirty="0">
                          <a:solidFill>
                            <a:schemeClr val="tx1"/>
                          </a:solidFill>
                        </a:rPr>
                        <a:t>副首都整備（機能強化）のために副首都整備法</a:t>
                      </a:r>
                      <a:r>
                        <a:rPr lang="ja-JP" altLang="en-US" sz="1300" dirty="0">
                          <a:solidFill>
                            <a:schemeClr val="tx1"/>
                          </a:solidFill>
                        </a:rPr>
                        <a:t>を制定</a:t>
                      </a:r>
                      <a:endParaRPr lang="en-US" altLang="ja-JP" sz="1300" dirty="0">
                        <a:solidFill>
                          <a:schemeClr val="tx1"/>
                        </a:solidFill>
                      </a:endParaRPr>
                    </a:p>
                    <a:p>
                      <a:pPr marL="0" indent="0">
                        <a:buFont typeface="Wingdings" panose="05000000000000000000" pitchFamily="2" charset="2"/>
                        <a:buNone/>
                      </a:pPr>
                      <a:endParaRPr lang="en-US" altLang="ja-JP" sz="1300" dirty="0">
                        <a:solidFill>
                          <a:schemeClr val="tx1"/>
                        </a:solidFill>
                      </a:endParaRPr>
                    </a:p>
                    <a:p>
                      <a:pPr marL="216000" indent="-216000">
                        <a:buFont typeface="Wingdings" panose="05000000000000000000" pitchFamily="2" charset="2"/>
                        <a:buChar char="Ø"/>
                      </a:pPr>
                      <a:r>
                        <a:rPr lang="ja-JP" altLang="en-US" sz="1300" dirty="0">
                          <a:solidFill>
                            <a:schemeClr val="tx1"/>
                          </a:solidFill>
                        </a:rPr>
                        <a:t>副首都の位置づけや国の推進体制、国と地方の協議の場の規定に加えて、</a:t>
                      </a:r>
                      <a:r>
                        <a:rPr lang="ja-JP" altLang="en-US" sz="1300" u="sng" dirty="0">
                          <a:solidFill>
                            <a:schemeClr val="tx1"/>
                          </a:solidFill>
                        </a:rPr>
                        <a:t>国による計画策定と予算その他の国の施策における副首都の整備についての国の努力義務やその他の立法時・計画策定時の配慮義務</a:t>
                      </a:r>
                    </a:p>
                  </a:txBody>
                  <a:tcPr marL="86772" marR="86772" marT="43385" marB="43385">
                    <a:lnT w="12700" cap="flat" cmpd="sng" algn="ctr">
                      <a:solidFill>
                        <a:schemeClr val="tx1"/>
                      </a:solidFill>
                      <a:prstDash val="solid"/>
                      <a:round/>
                      <a:headEnd type="none" w="med" len="med"/>
                      <a:tailEnd type="none" w="med" len="med"/>
                    </a:lnT>
                  </a:tcPr>
                </a:tc>
                <a:tc>
                  <a:txBody>
                    <a:bodyPr/>
                    <a:lstStyle/>
                    <a:p>
                      <a:pPr marL="216000" indent="-216000">
                        <a:spcBef>
                          <a:spcPts val="300"/>
                        </a:spcBef>
                        <a:buFont typeface="Wingdings" panose="05000000000000000000" pitchFamily="2" charset="2"/>
                        <a:buChar char="Ø"/>
                      </a:pPr>
                      <a:r>
                        <a:rPr lang="ja-JP" altLang="en-US" sz="1300" u="sng" dirty="0">
                          <a:solidFill>
                            <a:schemeClr val="tx1"/>
                          </a:solidFill>
                        </a:rPr>
                        <a:t>副首都整備のパッケージメニュー</a:t>
                      </a:r>
                      <a:r>
                        <a:rPr lang="ja-JP" altLang="en-US" sz="1300" dirty="0">
                          <a:solidFill>
                            <a:schemeClr val="tx1"/>
                          </a:solidFill>
                        </a:rPr>
                        <a:t>創設</a:t>
                      </a:r>
                      <a:endParaRPr lang="en-US" altLang="ja-JP" sz="1300" dirty="0">
                        <a:solidFill>
                          <a:schemeClr val="tx1"/>
                        </a:solidFill>
                      </a:endParaRPr>
                    </a:p>
                    <a:p>
                      <a:pPr marL="216000" indent="-216000">
                        <a:spcBef>
                          <a:spcPts val="300"/>
                        </a:spcBef>
                        <a:buFont typeface="Wingdings" panose="05000000000000000000" pitchFamily="2" charset="2"/>
                        <a:buChar char="Ø"/>
                      </a:pPr>
                      <a:r>
                        <a:rPr lang="ja-JP" altLang="en-US" sz="1300" u="sng" dirty="0">
                          <a:solidFill>
                            <a:schemeClr val="tx1"/>
                          </a:solidFill>
                        </a:rPr>
                        <a:t>必要な権限、財源移譲、包括的な資金供給の仕組み、国税、地方税通じた投資減税、規制緩和</a:t>
                      </a:r>
                      <a:r>
                        <a:rPr lang="ja-JP" altLang="en-US" sz="1300" dirty="0">
                          <a:solidFill>
                            <a:schemeClr val="tx1"/>
                          </a:solidFill>
                        </a:rPr>
                        <a:t>等</a:t>
                      </a:r>
                      <a:endParaRPr lang="en-US" altLang="ja-JP" sz="1300" dirty="0">
                        <a:solidFill>
                          <a:schemeClr val="tx1"/>
                        </a:solidFill>
                      </a:endParaRPr>
                    </a:p>
                    <a:p>
                      <a:pPr marL="216000" indent="-216000">
                        <a:spcBef>
                          <a:spcPts val="300"/>
                        </a:spcBef>
                        <a:buFont typeface="Wingdings" panose="05000000000000000000" pitchFamily="2" charset="2"/>
                        <a:buChar char="Ø"/>
                      </a:pPr>
                      <a:r>
                        <a:rPr lang="ja-JP" altLang="en-US" sz="1300" dirty="0">
                          <a:solidFill>
                            <a:schemeClr val="tx1"/>
                          </a:solidFill>
                        </a:rPr>
                        <a:t>あわせて、経済界等含む推進体制</a:t>
                      </a:r>
                    </a:p>
                  </a:txBody>
                  <a:tcPr marL="65085" marR="32542" marT="43385" marB="4338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16000" indent="-216000">
                        <a:spcBef>
                          <a:spcPts val="300"/>
                        </a:spcBef>
                        <a:buFont typeface="Wingdings" panose="05000000000000000000" pitchFamily="2" charset="2"/>
                        <a:buChar char="Ø"/>
                      </a:pPr>
                      <a:r>
                        <a:rPr lang="ja-JP" altLang="en-US" sz="1300" dirty="0">
                          <a:solidFill>
                            <a:schemeClr val="tx1"/>
                          </a:solidFill>
                        </a:rPr>
                        <a:t>産業経済政策の推進に着目して、</a:t>
                      </a:r>
                      <a:r>
                        <a:rPr lang="ja-JP" altLang="en-US" sz="1300" u="sng" dirty="0">
                          <a:solidFill>
                            <a:schemeClr val="tx1"/>
                          </a:solidFill>
                        </a:rPr>
                        <a:t>近畿経済産業局の移管</a:t>
                      </a:r>
                      <a:endParaRPr lang="en-US" altLang="ja-JP" sz="1300" u="sng" dirty="0">
                        <a:solidFill>
                          <a:schemeClr val="tx1"/>
                        </a:solidFill>
                      </a:endParaRPr>
                    </a:p>
                    <a:p>
                      <a:pPr marL="216000" indent="-216000">
                        <a:spcBef>
                          <a:spcPts val="300"/>
                        </a:spcBef>
                        <a:buFont typeface="Wingdings" panose="05000000000000000000" pitchFamily="2" charset="2"/>
                        <a:buChar char="Ø"/>
                      </a:pPr>
                      <a:r>
                        <a:rPr lang="ja-JP" altLang="en-US" sz="1300" u="sng" dirty="0">
                          <a:solidFill>
                            <a:schemeClr val="tx1"/>
                          </a:solidFill>
                        </a:rPr>
                        <a:t>連携強化から移管のステップ</a:t>
                      </a:r>
                      <a:endParaRPr lang="en-US" altLang="ja-JP" sz="1300" u="sng" dirty="0">
                        <a:solidFill>
                          <a:schemeClr val="tx1"/>
                        </a:solidFill>
                      </a:endParaRPr>
                    </a:p>
                    <a:p>
                      <a:pPr marL="216000" indent="-216000">
                        <a:spcBef>
                          <a:spcPts val="300"/>
                        </a:spcBef>
                        <a:buFont typeface="Wingdings" panose="05000000000000000000" pitchFamily="2" charset="2"/>
                        <a:buChar char="Ø"/>
                      </a:pPr>
                      <a:r>
                        <a:rPr lang="ja-JP" altLang="en-US" sz="1300" dirty="0">
                          <a:solidFill>
                            <a:schemeClr val="tx1"/>
                          </a:solidFill>
                        </a:rPr>
                        <a:t>左欄のパッケージメニューに追加も</a:t>
                      </a:r>
                    </a:p>
                  </a:txBody>
                  <a:tcPr marL="65085" marR="32542" marT="43385" marB="433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lt"/>
                          <a:ea typeface="+mn-ea"/>
                          <a:cs typeface="+mn-cs"/>
                        </a:rPr>
                        <a:t>産業経済政策の推進に着目して、</a:t>
                      </a:r>
                      <a:r>
                        <a:rPr kumimoji="1" lang="ja-JP" altLang="en-US" sz="1300" b="0" i="0" u="sng" strike="noStrike" kern="1200" cap="none" spc="0" normalizeH="0" baseline="0" noProof="0" dirty="0">
                          <a:ln>
                            <a:noFill/>
                          </a:ln>
                          <a:solidFill>
                            <a:schemeClr val="tx1"/>
                          </a:solidFill>
                          <a:effectLst/>
                          <a:uLnTx/>
                          <a:uFillTx/>
                          <a:latin typeface="+mn-lt"/>
                          <a:ea typeface="+mn-ea"/>
                          <a:cs typeface="+mn-cs"/>
                        </a:rPr>
                        <a:t>中小企業庁の移転</a:t>
                      </a:r>
                      <a:endParaRPr kumimoji="1" lang="en-US" altLang="ja-JP" sz="1300" b="0" i="0" u="sng" strike="noStrike" kern="1200" cap="none" spc="0" normalizeH="0" baseline="0" noProof="0" dirty="0">
                        <a:ln>
                          <a:noFill/>
                        </a:ln>
                        <a:solidFill>
                          <a:schemeClr val="tx1"/>
                        </a:solidFill>
                        <a:effectLst/>
                        <a:uLnTx/>
                        <a:uFillTx/>
                        <a:latin typeface="+mn-lt"/>
                        <a:ea typeface="+mn-ea"/>
                        <a:cs typeface="+mn-cs"/>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lt"/>
                          <a:ea typeface="+mn-ea"/>
                          <a:cs typeface="+mn-cs"/>
                        </a:rPr>
                        <a:t>あわせて、</a:t>
                      </a:r>
                      <a:r>
                        <a:rPr kumimoji="1" lang="ja-JP" altLang="en-US" sz="1300" b="0" i="0" u="sng" strike="noStrike" kern="1200" cap="none" spc="0" normalizeH="0" baseline="0" noProof="0" dirty="0">
                          <a:ln>
                            <a:noFill/>
                          </a:ln>
                          <a:solidFill>
                            <a:schemeClr val="tx1"/>
                          </a:solidFill>
                          <a:effectLst/>
                          <a:uLnTx/>
                          <a:uFillTx/>
                          <a:latin typeface="+mn-lt"/>
                          <a:ea typeface="+mn-ea"/>
                          <a:cs typeface="+mn-cs"/>
                        </a:rPr>
                        <a:t>既移転機関など在阪機関の機能強化</a:t>
                      </a:r>
                      <a:endParaRPr kumimoji="1" lang="en-US" altLang="ja-JP" sz="1300" b="0" i="0" u="sng" strike="noStrike" kern="1200" cap="none" spc="0" normalizeH="0" baseline="0" noProof="0" dirty="0">
                        <a:ln>
                          <a:noFill/>
                        </a:ln>
                        <a:solidFill>
                          <a:schemeClr val="tx1"/>
                        </a:solidFill>
                        <a:effectLst/>
                        <a:uLnTx/>
                        <a:uFillTx/>
                        <a:latin typeface="+mn-lt"/>
                        <a:ea typeface="+mn-ea"/>
                        <a:cs typeface="+mn-cs"/>
                      </a:endParaRPr>
                    </a:p>
                    <a:p>
                      <a:pPr>
                        <a:spcBef>
                          <a:spcPts val="300"/>
                        </a:spcBef>
                      </a:pPr>
                      <a:endParaRPr lang="ja-JP" altLang="en-US" sz="1600" dirty="0">
                        <a:solidFill>
                          <a:schemeClr val="tx1"/>
                        </a:solidFill>
                      </a:endParaRPr>
                    </a:p>
                  </a:txBody>
                  <a:tcPr marL="65085" marR="32542" marT="43385" marB="4338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68066167"/>
                  </a:ext>
                </a:extLst>
              </a:tr>
              <a:tr h="1629713">
                <a:tc>
                  <a:txBody>
                    <a:bodyPr/>
                    <a:lstStyle/>
                    <a:p>
                      <a:pPr algn="ctr"/>
                      <a:r>
                        <a:rPr kumimoji="1" lang="ja-JP" altLang="en-US" sz="1200" dirty="0"/>
                        <a:t>効　　果</a:t>
                      </a:r>
                    </a:p>
                  </a:txBody>
                  <a:tcPr marL="86772" marR="86772" marT="43385" marB="43385" anchor="ctr">
                    <a:solidFill>
                      <a:schemeClr val="bg1">
                        <a:lumMod val="85000"/>
                      </a:schemeClr>
                    </a:solidFill>
                  </a:tcPr>
                </a:tc>
                <a:tc>
                  <a:txBody>
                    <a:bodyPr/>
                    <a:lstStyle/>
                    <a:p>
                      <a:pPr marL="216000" indent="-216000">
                        <a:spcBef>
                          <a:spcPts val="300"/>
                        </a:spcBef>
                        <a:buFont typeface="Wingdings" panose="05000000000000000000" pitchFamily="2" charset="2"/>
                        <a:buChar char="Ø"/>
                      </a:pPr>
                      <a:r>
                        <a:rPr lang="ja-JP" altLang="en-US" sz="1300" dirty="0">
                          <a:solidFill>
                            <a:schemeClr val="tx1"/>
                          </a:solidFill>
                        </a:rPr>
                        <a:t>副首都を整備するとの明確な国家目標の法定</a:t>
                      </a:r>
                      <a:endParaRPr lang="en-US" altLang="ja-JP" sz="1300" dirty="0">
                        <a:solidFill>
                          <a:schemeClr val="tx1"/>
                        </a:solidFill>
                      </a:endParaRPr>
                    </a:p>
                    <a:p>
                      <a:pPr marL="216000" indent="-216000">
                        <a:spcBef>
                          <a:spcPts val="300"/>
                        </a:spcBef>
                        <a:buFont typeface="Wingdings" panose="05000000000000000000" pitchFamily="2" charset="2"/>
                        <a:buChar char="Ø"/>
                      </a:pPr>
                      <a:r>
                        <a:rPr lang="ja-JP" altLang="en-US" sz="1300" dirty="0">
                          <a:solidFill>
                            <a:schemeClr val="tx1"/>
                          </a:solidFill>
                        </a:rPr>
                        <a:t>副首都整備の強力な推進力</a:t>
                      </a:r>
                      <a:endParaRPr lang="en-US" altLang="ja-JP" sz="1300" dirty="0">
                        <a:solidFill>
                          <a:schemeClr val="tx1"/>
                        </a:solidFill>
                      </a:endParaRPr>
                    </a:p>
                    <a:p>
                      <a:pPr marL="285750" indent="-285750">
                        <a:spcBef>
                          <a:spcPts val="300"/>
                        </a:spcBef>
                        <a:buFont typeface="Wingdings" panose="05000000000000000000" pitchFamily="2" charset="2"/>
                        <a:buChar char="Ø"/>
                      </a:pPr>
                      <a:endParaRPr lang="ja-JP" altLang="en-US" sz="1300" dirty="0">
                        <a:solidFill>
                          <a:schemeClr val="tx1"/>
                        </a:solidFill>
                      </a:endParaRPr>
                    </a:p>
                  </a:txBody>
                  <a:tcPr marL="86772" marR="86772" marT="43385" marB="43385"/>
                </a:tc>
                <a:tc>
                  <a:txBody>
                    <a:bodyPr/>
                    <a:lstStyle/>
                    <a:p>
                      <a:pPr marL="285750" indent="-285750">
                        <a:spcBef>
                          <a:spcPts val="300"/>
                        </a:spcBef>
                        <a:buFont typeface="Wingdings" panose="05000000000000000000" pitchFamily="2" charset="2"/>
                        <a:buChar char="Ø"/>
                      </a:pPr>
                      <a:r>
                        <a:rPr lang="ja-JP" altLang="en-US" sz="1300" dirty="0">
                          <a:solidFill>
                            <a:schemeClr val="tx1"/>
                          </a:solidFill>
                        </a:rPr>
                        <a:t>マンチェスターにおけるシティ・ディール、グロース・ディール、</a:t>
                      </a:r>
                      <a:r>
                        <a:rPr lang="en-US" altLang="ja-JP" sz="1300" dirty="0">
                          <a:solidFill>
                            <a:schemeClr val="tx1"/>
                          </a:solidFill>
                        </a:rPr>
                        <a:t>LEP</a:t>
                      </a:r>
                      <a:r>
                        <a:rPr lang="ja-JP" altLang="en-US" sz="1300" dirty="0" err="1">
                          <a:solidFill>
                            <a:schemeClr val="tx1"/>
                          </a:solidFill>
                        </a:rPr>
                        <a:t>、</a:t>
                      </a:r>
                      <a:r>
                        <a:rPr lang="ja-JP" altLang="en-US" sz="1300" dirty="0">
                          <a:solidFill>
                            <a:schemeClr val="tx1"/>
                          </a:solidFill>
                        </a:rPr>
                        <a:t>エンタープライズゾーン のような地方の責任に基づく実状を踏まえた推進力</a:t>
                      </a:r>
                      <a:endParaRPr lang="ja-JP" altLang="en-US" sz="1600" dirty="0">
                        <a:solidFill>
                          <a:schemeClr val="tx1"/>
                        </a:solidFill>
                      </a:endParaRPr>
                    </a:p>
                  </a:txBody>
                  <a:tcPr marL="65085" marR="32542" marT="43385" marB="43385">
                    <a:lnR w="12700" cap="flat" cmpd="sng" algn="ctr">
                      <a:solidFill>
                        <a:schemeClr val="tx1"/>
                      </a:solidFill>
                      <a:prstDash val="solid"/>
                      <a:round/>
                      <a:headEnd type="none" w="med" len="med"/>
                      <a:tailEnd type="none" w="med" len="med"/>
                    </a:lnR>
                  </a:tcPr>
                </a:tc>
                <a:tc>
                  <a:txBody>
                    <a:bodyPr/>
                    <a:lstStyle/>
                    <a:p>
                      <a:pPr marL="216000" indent="-216000">
                        <a:spcBef>
                          <a:spcPts val="300"/>
                        </a:spcBef>
                        <a:buFont typeface="Wingdings" panose="05000000000000000000" pitchFamily="2" charset="2"/>
                        <a:buChar char="Ø"/>
                      </a:pPr>
                      <a:r>
                        <a:rPr lang="ja-JP" altLang="en-US" sz="1300" dirty="0">
                          <a:solidFill>
                            <a:schemeClr val="tx1"/>
                          </a:solidFill>
                        </a:rPr>
                        <a:t>産業経済面の地域政策を一定一元化</a:t>
                      </a:r>
                      <a:endParaRPr lang="en-US" altLang="ja-JP" sz="1300" dirty="0">
                        <a:solidFill>
                          <a:schemeClr val="tx1"/>
                        </a:solidFill>
                      </a:endParaRPr>
                    </a:p>
                    <a:p>
                      <a:pPr marL="216000" indent="-216000">
                        <a:spcBef>
                          <a:spcPts val="300"/>
                        </a:spcBef>
                        <a:buFont typeface="Wingdings" panose="05000000000000000000" pitchFamily="2" charset="2"/>
                        <a:buChar char="Ø"/>
                      </a:pPr>
                      <a:r>
                        <a:rPr lang="ja-JP" altLang="en-US" sz="1300" dirty="0">
                          <a:solidFill>
                            <a:schemeClr val="tx1"/>
                          </a:solidFill>
                        </a:rPr>
                        <a:t>縦割りでない重点的な政策遂行</a:t>
                      </a:r>
                      <a:endParaRPr lang="en-US" altLang="ja-JP" sz="1300" dirty="0">
                        <a:solidFill>
                          <a:schemeClr val="tx1"/>
                        </a:solidFill>
                      </a:endParaRPr>
                    </a:p>
                    <a:p>
                      <a:pPr marL="342900" indent="-342900">
                        <a:spcBef>
                          <a:spcPts val="300"/>
                        </a:spcBef>
                        <a:buFont typeface="Wingdings" panose="05000000000000000000" pitchFamily="2" charset="2"/>
                        <a:buChar char="Ø"/>
                      </a:pPr>
                      <a:endParaRPr lang="ja-JP" altLang="en-US" sz="1300" dirty="0">
                        <a:solidFill>
                          <a:schemeClr val="tx1"/>
                        </a:solidFill>
                      </a:endParaRPr>
                    </a:p>
                  </a:txBody>
                  <a:tcPr marL="65085" marR="32542" marT="43385" marB="433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16000" indent="-216000">
                        <a:spcBef>
                          <a:spcPts val="300"/>
                        </a:spcBef>
                        <a:buFont typeface="Wingdings" panose="05000000000000000000" pitchFamily="2" charset="2"/>
                        <a:buChar char="Ø"/>
                      </a:pPr>
                      <a:r>
                        <a:rPr lang="ja-JP" altLang="en-US" sz="1300" dirty="0">
                          <a:solidFill>
                            <a:schemeClr val="tx1"/>
                          </a:solidFill>
                        </a:rPr>
                        <a:t>地域の実情を踏まえた施策の立案と迅速な実施</a:t>
                      </a:r>
                    </a:p>
                  </a:txBody>
                  <a:tcPr marL="65085" marR="32542" marT="43385" marB="4338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15164187"/>
                  </a:ext>
                </a:extLst>
              </a:tr>
            </a:tbl>
          </a:graphicData>
        </a:graphic>
      </p:graphicFrame>
      <p:graphicFrame>
        <p:nvGraphicFramePr>
          <p:cNvPr id="3" name="表 2"/>
          <p:cNvGraphicFramePr>
            <a:graphicFrameLocks noGrp="1"/>
          </p:cNvGraphicFramePr>
          <p:nvPr/>
        </p:nvGraphicFramePr>
        <p:xfrm>
          <a:off x="11352509" y="1311616"/>
          <a:ext cx="190716" cy="330631"/>
        </p:xfrm>
        <a:graphic>
          <a:graphicData uri="http://schemas.openxmlformats.org/drawingml/2006/table">
            <a:tbl>
              <a:tblPr/>
              <a:tblGrid>
                <a:gridCol w="190716">
                  <a:extLst>
                    <a:ext uri="{9D8B030D-6E8A-4147-A177-3AD203B41FA5}">
                      <a16:colId xmlns:a16="http://schemas.microsoft.com/office/drawing/2014/main" val="152285881"/>
                    </a:ext>
                  </a:extLst>
                </a:gridCol>
              </a:tblGrid>
              <a:tr h="330631">
                <a:tc>
                  <a:txBody>
                    <a:bodyPr/>
                    <a:lstStyle/>
                    <a:p>
                      <a:endParaRPr kumimoji="1" lang="ja-JP" altLang="en-US" sz="1600" dirty="0"/>
                    </a:p>
                  </a:txBody>
                  <a:tcPr marL="82658" marR="82658" marT="41329" marB="41329">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175934443"/>
                  </a:ext>
                </a:extLst>
              </a:tr>
            </a:tbl>
          </a:graphicData>
        </a:graphic>
      </p:graphicFrame>
      <p:sp>
        <p:nvSpPr>
          <p:cNvPr id="8" name="正方形/長方形 7"/>
          <p:cNvSpPr/>
          <p:nvPr/>
        </p:nvSpPr>
        <p:spPr>
          <a:xfrm>
            <a:off x="14514" y="-1"/>
            <a:ext cx="9144000" cy="58871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18.</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 副首都</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実現への国レベルでの対応</a:t>
            </a:r>
            <a:endPar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endParaRPr>
          </a:p>
          <a:p>
            <a:pPr lvl="0">
              <a:defRPr/>
            </a:pP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（３</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政策</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推進の義務付けと個別想定</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メニューについて）</a:t>
            </a:r>
            <a:endPar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9" name="正方形/長方形 8"/>
          <p:cNvSpPr/>
          <p:nvPr/>
        </p:nvSpPr>
        <p:spPr>
          <a:xfrm>
            <a:off x="7373632" y="201343"/>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1439611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193222" y="170996"/>
          <a:ext cx="8763697" cy="3208283"/>
        </p:xfrm>
        <a:graphic>
          <a:graphicData uri="http://schemas.openxmlformats.org/drawingml/2006/table">
            <a:tbl>
              <a:tblPr firstRow="1" bandRow="1">
                <a:tableStyleId>{5940675A-B579-460E-94D1-54222C63F5DA}</a:tableStyleId>
              </a:tblPr>
              <a:tblGrid>
                <a:gridCol w="1227262">
                  <a:extLst>
                    <a:ext uri="{9D8B030D-6E8A-4147-A177-3AD203B41FA5}">
                      <a16:colId xmlns:a16="http://schemas.microsoft.com/office/drawing/2014/main" val="3211214124"/>
                    </a:ext>
                  </a:extLst>
                </a:gridCol>
                <a:gridCol w="2504286">
                  <a:extLst>
                    <a:ext uri="{9D8B030D-6E8A-4147-A177-3AD203B41FA5}">
                      <a16:colId xmlns:a16="http://schemas.microsoft.com/office/drawing/2014/main" val="2411967890"/>
                    </a:ext>
                  </a:extLst>
                </a:gridCol>
                <a:gridCol w="1859796">
                  <a:extLst>
                    <a:ext uri="{9D8B030D-6E8A-4147-A177-3AD203B41FA5}">
                      <a16:colId xmlns:a16="http://schemas.microsoft.com/office/drawing/2014/main" val="1079882867"/>
                    </a:ext>
                  </a:extLst>
                </a:gridCol>
                <a:gridCol w="1627322">
                  <a:extLst>
                    <a:ext uri="{9D8B030D-6E8A-4147-A177-3AD203B41FA5}">
                      <a16:colId xmlns:a16="http://schemas.microsoft.com/office/drawing/2014/main" val="2816952041"/>
                    </a:ext>
                  </a:extLst>
                </a:gridCol>
                <a:gridCol w="1545031">
                  <a:extLst>
                    <a:ext uri="{9D8B030D-6E8A-4147-A177-3AD203B41FA5}">
                      <a16:colId xmlns:a16="http://schemas.microsoft.com/office/drawing/2014/main" val="3690004551"/>
                    </a:ext>
                  </a:extLst>
                </a:gridCol>
              </a:tblGrid>
              <a:tr h="293415">
                <a:tc rowSpan="3">
                  <a:txBody>
                    <a:bodyPr/>
                    <a:lstStyle/>
                    <a:p>
                      <a:endParaRPr kumimoji="1" lang="ja-JP" altLang="en-US" sz="1400" dirty="0"/>
                    </a:p>
                  </a:txBody>
                  <a:tcPr marL="86772" marR="86772" marT="43385" marB="43385">
                    <a:lnB w="12700" cap="flat" cmpd="sng" algn="ctr">
                      <a:solidFill>
                        <a:schemeClr val="tx1"/>
                      </a:solidFill>
                      <a:prstDash val="solid"/>
                      <a:round/>
                      <a:headEnd type="none" w="med" len="med"/>
                      <a:tailEnd type="none" w="med" len="med"/>
                    </a:lnB>
                    <a:solidFill>
                      <a:schemeClr val="bg1">
                        <a:lumMod val="85000"/>
                      </a:schemeClr>
                    </a:solidFill>
                  </a:tcPr>
                </a:tc>
                <a:tc gridSpan="4">
                  <a:txBody>
                    <a:bodyPr/>
                    <a:lstStyle/>
                    <a:p>
                      <a:endParaRPr lang="ja-JP" altLang="en-US" dirty="0"/>
                    </a:p>
                  </a:txBody>
                  <a:tcPr marL="86772" marR="86772" marT="43385" marB="43385" anchor="ctr">
                    <a:solidFill>
                      <a:schemeClr val="bg1">
                        <a:lumMod val="85000"/>
                      </a:schemeClr>
                    </a:solidFill>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266453289"/>
                  </a:ext>
                </a:extLst>
              </a:tr>
              <a:tr h="410513">
                <a:tc vMerge="1">
                  <a:txBody>
                    <a:bodyPr/>
                    <a:lstStyle/>
                    <a:p>
                      <a:pPr algn="ctr"/>
                      <a:endParaRPr kumimoji="1" lang="ja-JP" altLang="en-US" sz="1300" dirty="0"/>
                    </a:p>
                  </a:txBody>
                  <a:tcPr marL="95991" marR="95991" marT="47995" marB="47995">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dirty="0"/>
                        <a:t>義務づけ</a:t>
                      </a:r>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gridSpan="3">
                  <a:txBody>
                    <a:bodyPr/>
                    <a:lstStyle/>
                    <a:p>
                      <a:pPr algn="ctr"/>
                      <a:r>
                        <a:rPr kumimoji="1" lang="ja-JP" altLang="en-US" sz="1200" dirty="0"/>
                        <a:t>　　個別想定メニュー　</a:t>
                      </a:r>
                      <a:r>
                        <a:rPr kumimoji="1" lang="en-US" altLang="ja-JP" sz="900" dirty="0"/>
                        <a:t>※</a:t>
                      </a:r>
                      <a:r>
                        <a:rPr kumimoji="1" lang="ja-JP" altLang="en-US" sz="900" dirty="0"/>
                        <a:t>個別対応、あるいは、左の法律に一定の根拠規定を設けて対応</a:t>
                      </a:r>
                      <a:endParaRPr kumimoji="1" lang="en-US" altLang="ja-JP" sz="900" dirty="0"/>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74014105"/>
                  </a:ext>
                </a:extLst>
              </a:tr>
              <a:tr h="444954">
                <a:tc vMerge="1">
                  <a:txBody>
                    <a:bodyPr/>
                    <a:lstStyle/>
                    <a:p>
                      <a:endParaRPr kumimoji="1" lang="ja-JP" altLang="en-US"/>
                    </a:p>
                  </a:txBody>
                  <a:tcPr/>
                </a:tc>
                <a:tc>
                  <a:txBody>
                    <a:bodyPr/>
                    <a:lstStyle/>
                    <a:p>
                      <a:pPr algn="l"/>
                      <a:r>
                        <a:rPr kumimoji="1" lang="ja-JP" altLang="en-US" sz="1200" dirty="0"/>
                        <a:t>　　　　副首都整備法の制定</a:t>
                      </a:r>
                    </a:p>
                  </a:txBody>
                  <a:tcPr marL="86772" marR="86772" marT="43385" marB="4338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dirty="0"/>
                        <a:t>権限・財源移譲</a:t>
                      </a:r>
                      <a:endParaRPr kumimoji="1" lang="en-US" altLang="ja-JP" sz="1200" dirty="0"/>
                    </a:p>
                    <a:p>
                      <a:pPr algn="ctr"/>
                      <a:r>
                        <a:rPr kumimoji="1" lang="ja-JP" altLang="en-US" sz="1200" dirty="0"/>
                        <a:t>規制緩和、特区</a:t>
                      </a:r>
                    </a:p>
                  </a:txBody>
                  <a:tcPr marL="86772" marR="86772" marT="43385" marB="4338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dirty="0"/>
                        <a:t>国出先機関の移管</a:t>
                      </a:r>
                    </a:p>
                  </a:txBody>
                  <a:tcPr marL="86772" marR="86772" marT="43385" marB="43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dirty="0"/>
                        <a:t>国機関の移転</a:t>
                      </a:r>
                    </a:p>
                  </a:txBody>
                  <a:tcPr marL="86772" marR="86772" marT="43385" marB="4338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87528279"/>
                  </a:ext>
                </a:extLst>
              </a:tr>
              <a:tr h="1925903">
                <a:tc>
                  <a:txBody>
                    <a:bodyPr/>
                    <a:lstStyle/>
                    <a:p>
                      <a:pPr algn="ctr"/>
                      <a:endParaRPr kumimoji="1" lang="en-US" altLang="ja-JP" sz="1400" dirty="0"/>
                    </a:p>
                    <a:p>
                      <a:pPr algn="ctr"/>
                      <a:endParaRPr kumimoji="1" lang="en-US" altLang="ja-JP" sz="1400" dirty="0"/>
                    </a:p>
                    <a:p>
                      <a:pPr algn="ctr"/>
                      <a:r>
                        <a:rPr kumimoji="1" lang="ja-JP" altLang="en-US" sz="1400" dirty="0"/>
                        <a:t>課　　題</a:t>
                      </a:r>
                      <a:endParaRPr kumimoji="1" lang="en-US" altLang="ja-JP" sz="1400" dirty="0"/>
                    </a:p>
                    <a:p>
                      <a:pPr algn="ctr"/>
                      <a:endParaRPr kumimoji="1" lang="en-US" altLang="ja-JP" sz="1400" dirty="0"/>
                    </a:p>
                    <a:p>
                      <a:pPr algn="ct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marL="86772" marR="86772" marT="43385" marB="4338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16000" indent="-216000">
                        <a:spcBef>
                          <a:spcPts val="300"/>
                        </a:spcBef>
                        <a:buFont typeface="Wingdings" panose="05000000000000000000" pitchFamily="2" charset="2"/>
                        <a:buChar char="Ø"/>
                      </a:pPr>
                      <a:r>
                        <a:rPr lang="ja-JP" altLang="en-US" sz="1300" dirty="0">
                          <a:solidFill>
                            <a:schemeClr val="tx1"/>
                          </a:solidFill>
                          <a:latin typeface="+mn-ea"/>
                          <a:ea typeface="+mn-ea"/>
                        </a:rPr>
                        <a:t>立法化の必要性、合理性</a:t>
                      </a:r>
                      <a:endParaRPr lang="en-US" altLang="ja-JP" sz="1300" dirty="0">
                        <a:solidFill>
                          <a:schemeClr val="tx1"/>
                        </a:solidFill>
                        <a:latin typeface="+mn-ea"/>
                        <a:ea typeface="+mn-ea"/>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関西各府県市、首都である東京都、さらにその他地域の理解</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地方自治特別法としての住民投票の可能性</a:t>
                      </a:r>
                    </a:p>
                    <a:p>
                      <a:pPr marL="0" marR="0" lvl="0" indent="0" algn="l" defTabSz="959937" rtl="0" eaLnBrk="1" fontAlgn="auto" latinLnBrk="0" hangingPunct="1">
                        <a:lnSpc>
                          <a:spcPct val="100000"/>
                        </a:lnSpc>
                        <a:spcBef>
                          <a:spcPts val="300"/>
                        </a:spcBef>
                        <a:spcAft>
                          <a:spcPts val="0"/>
                        </a:spcAft>
                        <a:buClrTx/>
                        <a:buSzTx/>
                        <a:buFont typeface="Wingdings" panose="05000000000000000000" pitchFamily="2" charset="2"/>
                        <a:buNone/>
                        <a:tabLst/>
                        <a:defRPr/>
                      </a:pPr>
                      <a:r>
                        <a:rPr kumimoji="1" lang="ja-JP" altLang="en-US" sz="13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a:t>
                      </a:r>
                    </a:p>
                    <a:p>
                      <a:pPr marL="285750" indent="-285750">
                        <a:spcBef>
                          <a:spcPts val="300"/>
                        </a:spcBef>
                        <a:buFont typeface="Wingdings" panose="05000000000000000000" pitchFamily="2" charset="2"/>
                        <a:buChar char="Ø"/>
                      </a:pPr>
                      <a:endParaRPr lang="ja-JP" altLang="en-US" sz="1300" dirty="0">
                        <a:solidFill>
                          <a:schemeClr val="tx1"/>
                        </a:solidFill>
                      </a:endParaRPr>
                    </a:p>
                  </a:txBody>
                  <a:tcPr marL="86772" marR="86772" marT="43385" marB="43385">
                    <a:lnT w="12700" cap="flat" cmpd="sng" algn="ctr">
                      <a:solidFill>
                        <a:schemeClr val="tx1"/>
                      </a:solidFill>
                      <a:prstDash val="solid"/>
                      <a:round/>
                      <a:headEnd type="none" w="med" len="med"/>
                      <a:tailEnd type="none" w="med" len="med"/>
                    </a:lnT>
                  </a:tcPr>
                </a:tc>
                <a:tc>
                  <a:txBody>
                    <a:bodyPr/>
                    <a:lstStyle/>
                    <a:p>
                      <a:pPr marL="216000" marR="0" lvl="0" indent="-21600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必要性、合理性</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　（なぜ全国で副首都だ</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　　け）</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地元経済界等連携</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関西各府県市、更にその他地域の理解</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216000" indent="-216000">
                        <a:spcBef>
                          <a:spcPts val="300"/>
                        </a:spcBef>
                        <a:buFont typeface="Wingdings" panose="05000000000000000000" pitchFamily="2" charset="2"/>
                        <a:buChar char="Ø"/>
                      </a:pPr>
                      <a:r>
                        <a:rPr lang="ja-JP" altLang="en-US" sz="1300" dirty="0">
                          <a:solidFill>
                            <a:schemeClr val="tx1"/>
                          </a:solidFill>
                          <a:latin typeface="+mn-ea"/>
                          <a:ea typeface="+mn-ea"/>
                        </a:rPr>
                        <a:t>エリア設定（大阪、京阪神、関西）</a:t>
                      </a:r>
                    </a:p>
                  </a:txBody>
                  <a:tcPr marL="65085" marR="32542" marT="43385" marB="4338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16000" marR="0" lvl="0" indent="-21600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必要性、合理性</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　（なぜ全国で大阪、　　</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　 京阪神、関西だけ）</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関西各府県市、更にその他地域の理解</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lang="ja-JP" altLang="en-US" sz="1300" dirty="0">
                          <a:solidFill>
                            <a:schemeClr val="tx1"/>
                          </a:solidFill>
                          <a:latin typeface="+mn-ea"/>
                          <a:ea typeface="+mn-ea"/>
                        </a:rPr>
                        <a:t>エリア設定と業務の切り分け</a:t>
                      </a:r>
                      <a:endParaRPr lang="ja-JP" altLang="en-US" sz="1600" dirty="0">
                        <a:solidFill>
                          <a:schemeClr val="tx1"/>
                        </a:solidFill>
                        <a:latin typeface="+mn-ea"/>
                        <a:ea typeface="+mn-ea"/>
                      </a:endParaRPr>
                    </a:p>
                  </a:txBody>
                  <a:tcPr marL="65085" marR="32542" marT="43385" marB="433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16000" marR="0" lvl="0" indent="-216000" algn="l" defTabSz="95993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lt"/>
                          <a:ea typeface="+mn-ea"/>
                          <a:cs typeface="+mn-cs"/>
                        </a:rPr>
                        <a:t>必要性、合理性</a:t>
                      </a:r>
                      <a:endParaRPr kumimoji="1" lang="en-US" altLang="ja-JP" sz="1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300" b="0" i="0" u="none" strike="noStrike" kern="1200" cap="none" spc="0" normalizeH="0" baseline="0" noProof="0" dirty="0">
                          <a:ln>
                            <a:noFill/>
                          </a:ln>
                          <a:solidFill>
                            <a:schemeClr val="tx1"/>
                          </a:solidFill>
                          <a:effectLst/>
                          <a:uLnTx/>
                          <a:uFillTx/>
                          <a:latin typeface="+mn-lt"/>
                          <a:ea typeface="+mn-ea"/>
                          <a:cs typeface="+mn-cs"/>
                        </a:rPr>
                        <a:t>　（なぜ大阪だけ）</a:t>
                      </a:r>
                      <a:endParaRPr kumimoji="1" lang="en-US" altLang="ja-JP" sz="1300" b="0" i="0" u="none" strike="noStrike" kern="1200" cap="none" spc="0" normalizeH="0" baseline="0" noProof="0" dirty="0">
                        <a:ln>
                          <a:noFill/>
                        </a:ln>
                        <a:solidFill>
                          <a:schemeClr val="tx1"/>
                        </a:solidFill>
                        <a:effectLst/>
                        <a:uLnTx/>
                        <a:uFillTx/>
                        <a:latin typeface="+mn-lt"/>
                        <a:ea typeface="+mn-ea"/>
                        <a:cs typeface="+mn-cs"/>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全国的な中小企業政策との関係</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関西各府県市、更にその他地域の理解</a:t>
                      </a:r>
                      <a:endParaRPr kumimoji="1" lang="en-US" altLang="ja-JP" sz="1300" b="0" i="0" u="none" strike="noStrike" kern="1200" cap="none" spc="0" normalizeH="0" baseline="0" noProof="0" dirty="0">
                        <a:ln>
                          <a:noFill/>
                        </a:ln>
                        <a:solidFill>
                          <a:schemeClr val="tx1"/>
                        </a:solidFill>
                        <a:effectLst/>
                        <a:uLnTx/>
                        <a:uFillTx/>
                        <a:latin typeface="+mn-ea"/>
                        <a:ea typeface="+mn-ea"/>
                        <a:cs typeface="+mn-cs"/>
                      </a:endParaRPr>
                    </a:p>
                    <a:p>
                      <a:pPr marL="216000" marR="0" lvl="0" indent="-216000" algn="l" defTabSz="959937" rtl="0" eaLnBrk="1" fontAlgn="auto" latinLnBrk="0" hangingPunct="1">
                        <a:lnSpc>
                          <a:spcPct val="100000"/>
                        </a:lnSpc>
                        <a:spcBef>
                          <a:spcPts val="30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schemeClr val="tx1"/>
                          </a:solidFill>
                          <a:effectLst/>
                          <a:uLnTx/>
                          <a:uFillTx/>
                          <a:latin typeface="+mn-ea"/>
                          <a:ea typeface="+mn-ea"/>
                          <a:cs typeface="+mn-cs"/>
                        </a:rPr>
                        <a:t>在阪機関の機能強化の状況</a:t>
                      </a:r>
                      <a:endParaRPr lang="ja-JP" altLang="en-US" sz="1600" dirty="0">
                        <a:solidFill>
                          <a:schemeClr val="tx1"/>
                        </a:solidFill>
                        <a:latin typeface="+mn-ea"/>
                        <a:ea typeface="+mn-ea"/>
                      </a:endParaRPr>
                    </a:p>
                  </a:txBody>
                  <a:tcPr marL="65085" marR="32542" marT="43385" marB="4338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46931523"/>
                  </a:ext>
                </a:extLst>
              </a:tr>
            </a:tbl>
          </a:graphicData>
        </a:graphic>
      </p:graphicFrame>
    </p:spTree>
    <p:extLst>
      <p:ext uri="{BB962C8B-B14F-4D97-AF65-F5344CB8AC3E}">
        <p14:creationId xmlns:p14="http://schemas.microsoft.com/office/powerpoint/2010/main" val="1250445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290" y="3375932"/>
            <a:ext cx="3331711" cy="3352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右矢印 3"/>
          <p:cNvSpPr/>
          <p:nvPr/>
        </p:nvSpPr>
        <p:spPr>
          <a:xfrm>
            <a:off x="2882601" y="4778471"/>
            <a:ext cx="3655016" cy="114172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27"/>
          </a:p>
        </p:txBody>
      </p:sp>
      <p:sp>
        <p:nvSpPr>
          <p:cNvPr id="3" name="角丸四角形 2"/>
          <p:cNvSpPr/>
          <p:nvPr/>
        </p:nvSpPr>
        <p:spPr bwMode="auto">
          <a:xfrm>
            <a:off x="7106189" y="4218749"/>
            <a:ext cx="1503126" cy="614243"/>
          </a:xfrm>
          <a:prstGeom prst="roundRect">
            <a:avLst/>
          </a:prstGeom>
          <a:ln w="41275">
            <a:solidFill>
              <a:srgbClr val="000066"/>
            </a:solidFill>
            <a:prstDash val="sysDot"/>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34162" tIns="43385" rIns="34162" bIns="43385" numCol="1" rtlCol="0" anchor="ctr" anchorCtr="0" compatLnSpc="1">
            <a:prstTxWarp prst="textNoShape">
              <a:avLst/>
            </a:prstTxWarp>
            <a:spAutoFit/>
          </a:bodyPr>
          <a:lstStyle/>
          <a:p>
            <a:pPr algn="ctr" defTabSz="867783" eaLnBrk="0" fontAlgn="base" hangingPunct="0">
              <a:spcBef>
                <a:spcPct val="0"/>
              </a:spcBef>
              <a:spcAft>
                <a:spcPct val="0"/>
              </a:spcAft>
            </a:pPr>
            <a:r>
              <a:rPr lang="ja-JP" altLang="en-US" sz="1519" dirty="0">
                <a:solidFill>
                  <a:srgbClr val="000000"/>
                </a:solidFill>
                <a:latin typeface="Arial"/>
                <a:ea typeface="ＭＳ Ｐゴシック"/>
              </a:rPr>
              <a:t>大阪エリア</a:t>
            </a:r>
            <a:endParaRPr lang="en-US" altLang="ja-JP" sz="1519" dirty="0">
              <a:solidFill>
                <a:srgbClr val="000000"/>
              </a:solidFill>
              <a:latin typeface="Arial"/>
              <a:ea typeface="ＭＳ Ｐゴシック"/>
            </a:endParaRPr>
          </a:p>
          <a:p>
            <a:pPr algn="ctr" defTabSz="867783" eaLnBrk="0" fontAlgn="base" hangingPunct="0">
              <a:spcBef>
                <a:spcPct val="0"/>
              </a:spcBef>
              <a:spcAft>
                <a:spcPct val="0"/>
              </a:spcAft>
            </a:pPr>
            <a:r>
              <a:rPr lang="ja-JP" altLang="en-US" sz="1519" dirty="0">
                <a:solidFill>
                  <a:srgbClr val="000000"/>
                </a:solidFill>
                <a:latin typeface="Arial"/>
                <a:ea typeface="ＭＳ Ｐゴシック"/>
              </a:rPr>
              <a:t>の道州</a:t>
            </a:r>
            <a:endParaRPr lang="en-US" altLang="ja-JP" sz="1519" dirty="0">
              <a:solidFill>
                <a:srgbClr val="000000"/>
              </a:solidFill>
              <a:latin typeface="Arial"/>
              <a:ea typeface="ＭＳ Ｐゴシック"/>
            </a:endParaRPr>
          </a:p>
        </p:txBody>
      </p:sp>
      <p:sp>
        <p:nvSpPr>
          <p:cNvPr id="5" name="大かっこ 4"/>
          <p:cNvSpPr/>
          <p:nvPr/>
        </p:nvSpPr>
        <p:spPr bwMode="auto">
          <a:xfrm>
            <a:off x="7054946" y="5052401"/>
            <a:ext cx="1605612" cy="518822"/>
          </a:xfrm>
          <a:prstGeom prst="bracketPair">
            <a:avLst/>
          </a:prstGeom>
          <a:solidFill>
            <a:schemeClr val="lt1"/>
          </a:solidFill>
          <a:ln w="28575" cap="flat" cmpd="sng" algn="ctr">
            <a:solidFill>
              <a:schemeClr val="tx1"/>
            </a:solidFill>
            <a:prstDash val="solid"/>
            <a:round/>
            <a:headEnd type="none" w="med" len="med"/>
            <a:tailEnd type="none" w="med" len="med"/>
          </a:ln>
          <a:effectLst/>
        </p:spPr>
        <p:txBody>
          <a:bodyPr rtlCol="0" anchor="ctr"/>
          <a:lstStyle/>
          <a:p>
            <a:pPr algn="ctr" defTabSz="867783" eaLnBrk="0" fontAlgn="base" hangingPunct="0">
              <a:spcBef>
                <a:spcPct val="0"/>
              </a:spcBef>
              <a:spcAft>
                <a:spcPct val="0"/>
              </a:spcAft>
            </a:pPr>
            <a:endParaRPr kumimoji="1" lang="ja-JP" altLang="en-US" sz="1709" u="sng">
              <a:solidFill>
                <a:srgbClr val="000000"/>
              </a:solidFill>
              <a:latin typeface="Arial" charset="0"/>
              <a:ea typeface="ＭＳ Ｐゴシック" pitchFamily="50" charset="-128"/>
            </a:endParaRPr>
          </a:p>
        </p:txBody>
      </p:sp>
      <p:sp>
        <p:nvSpPr>
          <p:cNvPr id="6" name="Rectangle 2"/>
          <p:cNvSpPr txBox="1">
            <a:spLocks noChangeArrowheads="1"/>
          </p:cNvSpPr>
          <p:nvPr/>
        </p:nvSpPr>
        <p:spPr bwMode="auto">
          <a:xfrm>
            <a:off x="7182324" y="5123649"/>
            <a:ext cx="1580719" cy="43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defTabSz="867783" eaLnBrk="0" hangingPunct="0">
              <a:lnSpc>
                <a:spcPts val="1709"/>
              </a:lnSpc>
              <a:spcBef>
                <a:spcPts val="0"/>
              </a:spcBef>
            </a:pPr>
            <a:r>
              <a:rPr lang="ja-JP" altLang="en-US"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「京阪神エリア」の</a:t>
            </a:r>
            <a:endParaRPr lang="en-US" altLang="ja-JP"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hangingPunct="0">
              <a:lnSpc>
                <a:spcPts val="1709"/>
              </a:lnSpc>
              <a:spcBef>
                <a:spcPts val="0"/>
              </a:spcBef>
            </a:pPr>
            <a:r>
              <a:rPr lang="ja-JP" altLang="en-US"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道州</a:t>
            </a:r>
            <a:endParaRPr lang="en-US" altLang="ja-JP"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bwMode="auto">
          <a:xfrm>
            <a:off x="7106189" y="5895318"/>
            <a:ext cx="1503126" cy="355591"/>
          </a:xfrm>
          <a:prstGeom prst="roundRect">
            <a:avLst/>
          </a:prstGeom>
          <a:ln w="34925">
            <a:solidFill>
              <a:srgbClr val="000066"/>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34162" tIns="43385" rIns="34162" bIns="43385" numCol="1" rtlCol="0" anchor="ctr" anchorCtr="0" compatLnSpc="1">
            <a:prstTxWarp prst="textNoShape">
              <a:avLst/>
            </a:prstTxWarp>
            <a:spAutoFit/>
          </a:bodyPr>
          <a:lstStyle/>
          <a:p>
            <a:pPr algn="ctr" defTabSz="867783" eaLnBrk="0" fontAlgn="base" hangingPunct="0">
              <a:spcBef>
                <a:spcPct val="0"/>
              </a:spcBef>
              <a:spcAft>
                <a:spcPct val="0"/>
              </a:spcAft>
            </a:pPr>
            <a:r>
              <a:rPr lang="ja-JP" altLang="en-US" sz="1519" dirty="0">
                <a:solidFill>
                  <a:srgbClr val="000000"/>
                </a:solidFill>
                <a:latin typeface="Arial"/>
                <a:ea typeface="ＭＳ Ｐゴシック"/>
              </a:rPr>
              <a:t>関西州</a:t>
            </a:r>
            <a:endParaRPr lang="en-US" altLang="ja-JP" sz="1519" dirty="0">
              <a:solidFill>
                <a:srgbClr val="000000"/>
              </a:solidFill>
              <a:latin typeface="Arial"/>
              <a:ea typeface="ＭＳ Ｐゴシック"/>
            </a:endParaRPr>
          </a:p>
        </p:txBody>
      </p:sp>
      <p:sp>
        <p:nvSpPr>
          <p:cNvPr id="8" name="正方形/長方形 7"/>
          <p:cNvSpPr/>
          <p:nvPr/>
        </p:nvSpPr>
        <p:spPr>
          <a:xfrm>
            <a:off x="3710281" y="3333577"/>
            <a:ext cx="1981394" cy="546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7783" eaLnBrk="0" fontAlgn="base" hangingPunct="0">
              <a:lnSpc>
                <a:spcPts val="1898"/>
              </a:lnSpc>
              <a:spcBef>
                <a:spcPct val="0"/>
              </a:spcBef>
              <a:spcAft>
                <a:spcPct val="0"/>
              </a:spcAft>
            </a:pPr>
            <a:r>
              <a:rPr lang="ja-JP" altLang="en-US" sz="1709" b="1" dirty="0">
                <a:solidFill>
                  <a:srgbClr val="000000"/>
                </a:solidFill>
                <a:latin typeface="Arial"/>
                <a:ea typeface="ＭＳ Ｐゴシック"/>
              </a:rPr>
              <a:t>時間軸</a:t>
            </a:r>
            <a:endParaRPr lang="en-US" altLang="ja-JP" sz="1709" b="1" dirty="0">
              <a:solidFill>
                <a:srgbClr val="000000"/>
              </a:solidFill>
              <a:latin typeface="Arial"/>
              <a:ea typeface="ＭＳ Ｐゴシック"/>
            </a:endParaRPr>
          </a:p>
        </p:txBody>
      </p:sp>
      <p:sp>
        <p:nvSpPr>
          <p:cNvPr id="10" name="正方形/長方形 9"/>
          <p:cNvSpPr/>
          <p:nvPr/>
        </p:nvSpPr>
        <p:spPr>
          <a:xfrm>
            <a:off x="6804889" y="3362072"/>
            <a:ext cx="1981394" cy="546652"/>
          </a:xfrm>
          <a:prstGeom prst="rect">
            <a:avLst/>
          </a:prstGeom>
          <a:solidFill>
            <a:srgbClr val="FFFFFF"/>
          </a:solidFill>
          <a:ln w="25400" cap="flat" cmpd="sng" algn="ctr">
            <a:solidFill>
              <a:srgbClr val="000000"/>
            </a:solidFill>
            <a:prstDash val="solid"/>
          </a:ln>
          <a:effectLst/>
        </p:spPr>
        <p:txBody>
          <a:bodyPr rtlCol="0" anchor="ctr"/>
          <a:lstStyle/>
          <a:p>
            <a:pPr algn="ctr" defTabSz="867783" eaLnBrk="0" fontAlgn="base" hangingPunct="0">
              <a:spcBef>
                <a:spcPct val="0"/>
              </a:spcBef>
              <a:spcAft>
                <a:spcPct val="0"/>
              </a:spcAft>
              <a:defRPr/>
            </a:pPr>
            <a:r>
              <a:rPr kumimoji="1" lang="ja-JP" altLang="en-US" sz="1709" b="1" kern="0" dirty="0">
                <a:solidFill>
                  <a:srgbClr val="000000"/>
                </a:solidFill>
                <a:latin typeface="Arial"/>
                <a:ea typeface="ＭＳ Ｐゴシック"/>
              </a:rPr>
              <a:t>目指す姿</a:t>
            </a:r>
          </a:p>
        </p:txBody>
      </p:sp>
      <p:sp>
        <p:nvSpPr>
          <p:cNvPr id="12" name="テキスト ボックス 11"/>
          <p:cNvSpPr txBox="1"/>
          <p:nvPr/>
        </p:nvSpPr>
        <p:spPr>
          <a:xfrm>
            <a:off x="3767217" y="4481391"/>
            <a:ext cx="1774752" cy="1759456"/>
          </a:xfrm>
          <a:prstGeom prst="rect">
            <a:avLst/>
          </a:prstGeom>
          <a:solidFill>
            <a:schemeClr val="accent2">
              <a:lumMod val="40000"/>
              <a:lumOff val="60000"/>
            </a:schemeClr>
          </a:solidFill>
        </p:spPr>
        <p:txBody>
          <a:bodyPr vert="horz" wrap="square" rtlCol="0" anchor="ctr" anchorCtr="0">
            <a:spAutoFit/>
          </a:bodyPr>
          <a:lstStyle/>
          <a:p>
            <a:pPr defTabSz="867783" eaLnBrk="0" fontAlgn="base" hangingPunct="0">
              <a:lnSpc>
                <a:spcPts val="1329"/>
              </a:lnSpc>
              <a:spcBef>
                <a:spcPct val="0"/>
              </a:spcBef>
              <a:spcAft>
                <a:spcPct val="0"/>
              </a:spcAft>
            </a:pPr>
            <a:endParaRPr kumimoji="1" lang="en-US" altLang="ja-JP"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fontAlgn="base" hangingPunct="0">
              <a:lnSpc>
                <a:spcPts val="1329"/>
              </a:lnSpc>
              <a:spcBef>
                <a:spcPct val="0"/>
              </a:spcBef>
              <a:spcAft>
                <a:spcPct val="0"/>
              </a:spcAft>
            </a:pPr>
            <a:r>
              <a:rPr kumimoji="1" lang="ja-JP" altLang="en-US"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産業、人材の分科会と同様に、大阪・関西万博後の</a:t>
            </a:r>
            <a:r>
              <a:rPr kumimoji="1" lang="en-US" altLang="ja-JP"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2030</a:t>
            </a:r>
            <a:r>
              <a:rPr kumimoji="1" lang="ja-JP" altLang="en-US"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年とその先の</a:t>
            </a:r>
            <a:r>
              <a:rPr kumimoji="1" lang="en-US" altLang="ja-JP"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2040</a:t>
            </a:r>
            <a:r>
              <a:rPr kumimoji="1" lang="ja-JP" altLang="en-US"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年で設定</a:t>
            </a:r>
            <a:endParaRPr kumimoji="1" lang="en-US" altLang="ja-JP"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fontAlgn="base" hangingPunct="0">
              <a:lnSpc>
                <a:spcPts val="1329"/>
              </a:lnSpc>
              <a:spcBef>
                <a:spcPct val="0"/>
              </a:spcBef>
              <a:spcAft>
                <a:spcPct val="0"/>
              </a:spcAft>
            </a:pPr>
            <a:r>
              <a:rPr kumimoji="1" lang="ja-JP" altLang="en-US"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（仮置き）</a:t>
            </a:r>
            <a:endParaRPr kumimoji="1" lang="en-US" altLang="ja-JP"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fontAlgn="base" hangingPunct="0">
              <a:lnSpc>
                <a:spcPts val="1329"/>
              </a:lnSpc>
              <a:spcBef>
                <a:spcPct val="0"/>
              </a:spcBef>
              <a:spcAft>
                <a:spcPct val="0"/>
              </a:spcAft>
            </a:pPr>
            <a:endParaRPr kumimoji="1" lang="en-US" altLang="ja-JP"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fontAlgn="base" hangingPunct="0">
              <a:lnSpc>
                <a:spcPts val="1329"/>
              </a:lnSpc>
              <a:spcBef>
                <a:spcPct val="0"/>
              </a:spcBef>
              <a:spcAft>
                <a:spcPct val="0"/>
              </a:spcAft>
            </a:pPr>
            <a:r>
              <a:rPr kumimoji="1" lang="ja-JP" altLang="en-US"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国からの権限・財源等の移管を考慮</a:t>
            </a:r>
            <a:endParaRPr kumimoji="1" lang="en-US" altLang="ja-JP"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fontAlgn="base" hangingPunct="0">
              <a:lnSpc>
                <a:spcPts val="1329"/>
              </a:lnSpc>
              <a:spcBef>
                <a:spcPct val="0"/>
              </a:spcBef>
              <a:spcAft>
                <a:spcPct val="0"/>
              </a:spcAft>
            </a:pPr>
            <a:endParaRPr kumimoji="1" lang="en-US" altLang="ja-JP" sz="1329"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7131" y="612564"/>
            <a:ext cx="8394923" cy="24668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67783" eaLnBrk="0" fontAlgn="base" hangingPunct="0">
              <a:lnSpc>
                <a:spcPts val="1898"/>
              </a:lnSpc>
              <a:spcBef>
                <a:spcPct val="0"/>
              </a:spcBef>
              <a:spcAft>
                <a:spcPct val="0"/>
              </a:spcAft>
            </a:pPr>
            <a:r>
              <a:rPr lang="en-US" altLang="ja-JP" sz="1266" b="1" dirty="0">
                <a:solidFill>
                  <a:srgbClr val="000000"/>
                </a:solidFill>
                <a:latin typeface="Meiryo UI" panose="020B0604030504040204" pitchFamily="50" charset="-128"/>
                <a:ea typeface="Meiryo UI" panose="020B0604030504040204" pitchFamily="50" charset="-128"/>
              </a:rPr>
              <a:t>【</a:t>
            </a:r>
            <a:r>
              <a:rPr lang="ja-JP" altLang="en-US" sz="1266" b="1" dirty="0">
                <a:solidFill>
                  <a:srgbClr val="000000"/>
                </a:solidFill>
                <a:latin typeface="Meiryo UI" panose="020B0604030504040204" pitchFamily="50" charset="-128"/>
                <a:ea typeface="Meiryo UI" panose="020B0604030504040204" pitchFamily="50" charset="-128"/>
              </a:rPr>
              <a:t>目指す姿</a:t>
            </a:r>
            <a:r>
              <a:rPr lang="en-US" altLang="ja-JP" sz="1266" b="1" dirty="0">
                <a:solidFill>
                  <a:srgbClr val="000000"/>
                </a:solidFill>
                <a:latin typeface="Meiryo UI" panose="020B0604030504040204" pitchFamily="50" charset="-128"/>
                <a:ea typeface="Meiryo UI" panose="020B0604030504040204" pitchFamily="50" charset="-128"/>
              </a:rPr>
              <a:t>】</a:t>
            </a:r>
            <a:r>
              <a:rPr lang="ja-JP" altLang="en-US" sz="1266" dirty="0">
                <a:solidFill>
                  <a:srgbClr val="000000"/>
                </a:solidFill>
                <a:latin typeface="Meiryo UI" panose="020B0604030504040204" pitchFamily="50" charset="-128"/>
                <a:ea typeface="Meiryo UI" panose="020B0604030504040204" pitchFamily="50" charset="-128"/>
              </a:rPr>
              <a:t>として、道州制をイメージし、そのエリアで分けて、３パターンを設定してみた。</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en-US" altLang="ja-JP" sz="1266" b="1" dirty="0">
                <a:solidFill>
                  <a:srgbClr val="000000"/>
                </a:solidFill>
                <a:latin typeface="Meiryo UI" panose="020B0604030504040204" pitchFamily="50" charset="-128"/>
                <a:ea typeface="Meiryo UI" panose="020B0604030504040204" pitchFamily="50" charset="-128"/>
              </a:rPr>
              <a:t>【</a:t>
            </a:r>
            <a:r>
              <a:rPr lang="ja-JP" altLang="en-US" sz="1266" b="1" dirty="0">
                <a:solidFill>
                  <a:srgbClr val="000000"/>
                </a:solidFill>
                <a:latin typeface="Meiryo UI" panose="020B0604030504040204" pitchFamily="50" charset="-128"/>
                <a:ea typeface="Meiryo UI" panose="020B0604030504040204" pitchFamily="50" charset="-128"/>
              </a:rPr>
              <a:t>時間軸</a:t>
            </a:r>
            <a:r>
              <a:rPr lang="en-US" altLang="ja-JP" sz="1266" b="1" dirty="0">
                <a:solidFill>
                  <a:srgbClr val="000000"/>
                </a:solidFill>
                <a:latin typeface="Meiryo UI" panose="020B0604030504040204" pitchFamily="50" charset="-128"/>
                <a:ea typeface="Meiryo UI" panose="020B0604030504040204" pitchFamily="50" charset="-128"/>
              </a:rPr>
              <a:t>】</a:t>
            </a:r>
            <a:r>
              <a:rPr lang="ja-JP" altLang="en-US" sz="1266" dirty="0">
                <a:solidFill>
                  <a:srgbClr val="000000"/>
                </a:solidFill>
                <a:latin typeface="Meiryo UI" panose="020B0604030504040204" pitchFamily="50" charset="-128"/>
                <a:ea typeface="Meiryo UI" panose="020B0604030504040204" pitchFamily="50" charset="-128"/>
              </a:rPr>
              <a:t>としては、大阪・関西万博後の</a:t>
            </a:r>
            <a:r>
              <a:rPr lang="en-US" altLang="ja-JP" sz="1266" dirty="0">
                <a:solidFill>
                  <a:srgbClr val="000000"/>
                </a:solidFill>
                <a:latin typeface="Meiryo UI" panose="020B0604030504040204" pitchFamily="50" charset="-128"/>
                <a:ea typeface="Meiryo UI" panose="020B0604030504040204" pitchFamily="50" charset="-128"/>
              </a:rPr>
              <a:t>2030</a:t>
            </a:r>
            <a:r>
              <a:rPr lang="ja-JP" altLang="en-US" sz="1266" dirty="0">
                <a:solidFill>
                  <a:srgbClr val="000000"/>
                </a:solidFill>
                <a:latin typeface="Meiryo UI" panose="020B0604030504040204" pitchFamily="50" charset="-128"/>
                <a:ea typeface="Meiryo UI" panose="020B0604030504040204" pitchFamily="50" charset="-128"/>
              </a:rPr>
              <a:t>年と、その先の</a:t>
            </a:r>
            <a:r>
              <a:rPr lang="en-US" altLang="ja-JP" sz="1266" dirty="0">
                <a:solidFill>
                  <a:srgbClr val="000000"/>
                </a:solidFill>
                <a:latin typeface="Meiryo UI" panose="020B0604030504040204" pitchFamily="50" charset="-128"/>
                <a:ea typeface="Meiryo UI" panose="020B0604030504040204" pitchFamily="50" charset="-128"/>
              </a:rPr>
              <a:t>2040</a:t>
            </a:r>
            <a:r>
              <a:rPr lang="ja-JP" altLang="en-US" sz="1266" dirty="0">
                <a:solidFill>
                  <a:srgbClr val="000000"/>
                </a:solidFill>
                <a:latin typeface="Meiryo UI" panose="020B0604030504040204" pitchFamily="50" charset="-128"/>
                <a:ea typeface="Meiryo UI" panose="020B0604030504040204" pitchFamily="50" charset="-128"/>
              </a:rPr>
              <a:t>年（万博を経験した若者が社会の中核）で設定してみた。</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en-US" altLang="ja-JP" sz="1266" b="1" dirty="0">
                <a:solidFill>
                  <a:srgbClr val="000000"/>
                </a:solidFill>
                <a:latin typeface="Meiryo UI" panose="020B0604030504040204" pitchFamily="50" charset="-128"/>
                <a:ea typeface="Meiryo UI" panose="020B0604030504040204" pitchFamily="50" charset="-128"/>
              </a:rPr>
              <a:t>【</a:t>
            </a:r>
            <a:r>
              <a:rPr lang="ja-JP" altLang="en-US" sz="1266" b="1" dirty="0">
                <a:solidFill>
                  <a:srgbClr val="000000"/>
                </a:solidFill>
                <a:latin typeface="Meiryo UI" panose="020B0604030504040204" pitchFamily="50" charset="-128"/>
                <a:ea typeface="Meiryo UI" panose="020B0604030504040204" pitchFamily="50" charset="-128"/>
              </a:rPr>
              <a:t>起点の形</a:t>
            </a:r>
            <a:r>
              <a:rPr lang="en-US" altLang="ja-JP" sz="1266" b="1" dirty="0">
                <a:solidFill>
                  <a:srgbClr val="000000"/>
                </a:solidFill>
                <a:latin typeface="Meiryo UI" panose="020B0604030504040204" pitchFamily="50" charset="-128"/>
                <a:ea typeface="Meiryo UI" panose="020B0604030504040204" pitchFamily="50" charset="-128"/>
              </a:rPr>
              <a:t>】</a:t>
            </a:r>
            <a:r>
              <a:rPr lang="ja-JP" altLang="en-US" sz="1266" dirty="0">
                <a:solidFill>
                  <a:srgbClr val="000000"/>
                </a:solidFill>
                <a:latin typeface="Meiryo UI" panose="020B0604030504040204" pitchFamily="50" charset="-128"/>
                <a:ea typeface="Meiryo UI" panose="020B0604030504040204" pitchFamily="50" charset="-128"/>
              </a:rPr>
              <a:t>としては、大阪府市の枠組み（現在の府市一体の枠組みに加え、特別区制度、特別自治市の３パターン）と</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266" dirty="0">
                <a:solidFill>
                  <a:srgbClr val="000000"/>
                </a:solidFill>
                <a:latin typeface="Meiryo UI" panose="020B0604030504040204" pitchFamily="50" charset="-128"/>
                <a:ea typeface="Meiryo UI" panose="020B0604030504040204" pitchFamily="50" charset="-128"/>
              </a:rPr>
              <a:t>　　　　　　　　　　　　　関西広域連合の枠組みに加え、新たな「京阪神」の枠組みと、その派生として、前回ヒアリングの大阪産業　　</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266" dirty="0">
                <a:solidFill>
                  <a:srgbClr val="000000"/>
                </a:solidFill>
                <a:latin typeface="Meiryo UI" panose="020B0604030504040204" pitchFamily="50" charset="-128"/>
                <a:ea typeface="Meiryo UI" panose="020B0604030504040204" pitchFamily="50" charset="-128"/>
              </a:rPr>
              <a:t>　　　　　　　　　　　　　局の充実を加えて、大阪府域を超えるパターンとして３パターン、合計６パターンの設定としてみた。</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266" dirty="0">
                <a:solidFill>
                  <a:srgbClr val="000000"/>
                </a:solidFill>
                <a:latin typeface="Meiryo UI" panose="020B0604030504040204" pitchFamily="50" charset="-128"/>
                <a:ea typeface="Meiryo UI" panose="020B0604030504040204" pitchFamily="50" charset="-128"/>
              </a:rPr>
              <a:t>⇒次頁以降で、</a:t>
            </a:r>
            <a:r>
              <a:rPr lang="ja-JP" altLang="en-US" sz="1266" u="sng" dirty="0">
                <a:solidFill>
                  <a:srgbClr val="000000"/>
                </a:solidFill>
                <a:latin typeface="Meiryo UI" panose="020B0604030504040204" pitchFamily="50" charset="-128"/>
                <a:ea typeface="Meiryo UI" panose="020B0604030504040204" pitchFamily="50" charset="-128"/>
              </a:rPr>
              <a:t>これまでの議論を踏まえ、本日の議論に役立てる材料として、「担う政策」「経済圏との関係」「副首都との関係」</a:t>
            </a:r>
            <a:endParaRPr lang="en-US" altLang="ja-JP" sz="1266" u="sng"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266" u="sng" dirty="0">
                <a:solidFill>
                  <a:srgbClr val="000000"/>
                </a:solidFill>
                <a:latin typeface="Meiryo UI" panose="020B0604030504040204" pitchFamily="50" charset="-128"/>
                <a:ea typeface="Meiryo UI" panose="020B0604030504040204" pitchFamily="50" charset="-128"/>
              </a:rPr>
              <a:t>　「実現工程（自らの取組みと国との関係）」「政策の実効性」「実現可能性」等からの比較表を作ってみた。</a:t>
            </a:r>
            <a:endParaRPr lang="en-US" altLang="ja-JP" sz="1266" u="sng"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en-US" altLang="ja-JP" sz="1266" dirty="0">
                <a:solidFill>
                  <a:srgbClr val="000000"/>
                </a:solidFill>
                <a:latin typeface="Meiryo UI" panose="020B0604030504040204" pitchFamily="50" charset="-128"/>
                <a:ea typeface="Meiryo UI" panose="020B0604030504040204" pitchFamily="50" charset="-128"/>
              </a:rPr>
              <a:t>※</a:t>
            </a:r>
            <a:r>
              <a:rPr lang="ja-JP" altLang="en-US" sz="1266" dirty="0">
                <a:solidFill>
                  <a:srgbClr val="000000"/>
                </a:solidFill>
                <a:latin typeface="Meiryo UI" panose="020B0604030504040204" pitchFamily="50" charset="-128"/>
                <a:ea typeface="Meiryo UI" panose="020B0604030504040204" pitchFamily="50" charset="-128"/>
              </a:rPr>
              <a:t>「担う政策」については、現状を踏まえ、産業経済関係を中心に、雇用・職業教育やインフラ整備・まちづくりを加えバリエーション。</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266" dirty="0">
                <a:solidFill>
                  <a:srgbClr val="000000"/>
                </a:solidFill>
                <a:latin typeface="Meiryo UI" panose="020B0604030504040204" pitchFamily="50" charset="-128"/>
                <a:ea typeface="Meiryo UI" panose="020B0604030504040204" pitchFamily="50" charset="-128"/>
              </a:rPr>
              <a:t>　産業経済関係の政策を進めることが、有事のバックアップ機能の強化につながるとの考え。</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en-US" altLang="ja-JP" sz="1266" dirty="0">
                <a:solidFill>
                  <a:srgbClr val="000000"/>
                </a:solidFill>
                <a:latin typeface="Meiryo UI" panose="020B0604030504040204" pitchFamily="50" charset="-128"/>
                <a:ea typeface="Meiryo UI" panose="020B0604030504040204" pitchFamily="50" charset="-128"/>
              </a:rPr>
              <a:t>※</a:t>
            </a:r>
            <a:r>
              <a:rPr lang="ja-JP" altLang="en-US" sz="1266" dirty="0">
                <a:solidFill>
                  <a:srgbClr val="000000"/>
                </a:solidFill>
                <a:latin typeface="Meiryo UI" panose="020B0604030504040204" pitchFamily="50" charset="-128"/>
                <a:ea typeface="Meiryo UI" panose="020B0604030504040204" pitchFamily="50" charset="-128"/>
              </a:rPr>
              <a:t>「国との関係」については、次回意見交換会（分科会）で本格議論。（本日は考えられる内容の粗いイメージの提示　</a:t>
            </a:r>
            <a:r>
              <a:rPr lang="en-US" altLang="ja-JP" sz="1266" dirty="0">
                <a:solidFill>
                  <a:srgbClr val="000000"/>
                </a:solidFill>
                <a:latin typeface="Meiryo UI" panose="020B0604030504040204" pitchFamily="50" charset="-128"/>
                <a:ea typeface="Meiryo UI" panose="020B0604030504040204" pitchFamily="50" charset="-128"/>
              </a:rPr>
              <a:t>P10</a:t>
            </a:r>
            <a:r>
              <a:rPr lang="ja-JP" altLang="en-US" sz="1266" dirty="0">
                <a:solidFill>
                  <a:srgbClr val="000000"/>
                </a:solidFill>
                <a:latin typeface="Meiryo UI" panose="020B0604030504040204" pitchFamily="50" charset="-128"/>
                <a:ea typeface="Meiryo UI" panose="020B0604030504040204" pitchFamily="50" charset="-128"/>
              </a:rPr>
              <a:t>）</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266" dirty="0">
                <a:solidFill>
                  <a:srgbClr val="000000"/>
                </a:solidFill>
                <a:latin typeface="Meiryo UI" panose="020B0604030504040204" pitchFamily="50" charset="-128"/>
                <a:ea typeface="Meiryo UI" panose="020B0604030504040204" pitchFamily="50" charset="-128"/>
              </a:rPr>
              <a:t>　　　　　　　　　　　　 </a:t>
            </a:r>
            <a:endParaRPr lang="en-US" altLang="ja-JP" sz="1266" dirty="0">
              <a:solidFill>
                <a:srgbClr val="000000"/>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541296" y="3342295"/>
            <a:ext cx="1981394" cy="54665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7783" eaLnBrk="0" fontAlgn="base" hangingPunct="0">
              <a:lnSpc>
                <a:spcPts val="1898"/>
              </a:lnSpc>
              <a:spcBef>
                <a:spcPct val="0"/>
              </a:spcBef>
              <a:spcAft>
                <a:spcPct val="0"/>
              </a:spcAft>
            </a:pPr>
            <a:r>
              <a:rPr lang="ja-JP" altLang="en-US" sz="1709" b="1" dirty="0">
                <a:solidFill>
                  <a:srgbClr val="000000"/>
                </a:solidFill>
                <a:latin typeface="Arial"/>
                <a:ea typeface="ＭＳ Ｐゴシック"/>
              </a:rPr>
              <a:t>起点の形</a:t>
            </a:r>
            <a:endParaRPr lang="en-US" altLang="ja-JP" sz="1709" b="1" dirty="0">
              <a:solidFill>
                <a:srgbClr val="000000"/>
              </a:solidFill>
              <a:latin typeface="Arial"/>
              <a:ea typeface="ＭＳ Ｐゴシック"/>
            </a:endParaRPr>
          </a:p>
        </p:txBody>
      </p:sp>
      <p:pic>
        <p:nvPicPr>
          <p:cNvPr id="88" name="図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94" y="5775490"/>
            <a:ext cx="2298916" cy="761282"/>
          </a:xfrm>
          <a:prstGeom prst="rect">
            <a:avLst/>
          </a:prstGeom>
        </p:spPr>
      </p:pic>
      <p:sp>
        <p:nvSpPr>
          <p:cNvPr id="91" name="Rectangle 2"/>
          <p:cNvSpPr txBox="1">
            <a:spLocks noChangeArrowheads="1"/>
          </p:cNvSpPr>
          <p:nvPr/>
        </p:nvSpPr>
        <p:spPr bwMode="auto">
          <a:xfrm>
            <a:off x="761242" y="5034107"/>
            <a:ext cx="1580719" cy="654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defTabSz="867783" eaLnBrk="0" hangingPunct="0">
              <a:lnSpc>
                <a:spcPts val="1709"/>
              </a:lnSpc>
              <a:spcBef>
                <a:spcPts val="0"/>
              </a:spcBef>
            </a:pPr>
            <a:r>
              <a:rPr lang="ja-JP" altLang="en-US"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新たに、大阪府市</a:t>
            </a:r>
            <a:endParaRPr lang="en-US" altLang="ja-JP"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hangingPunct="0">
              <a:lnSpc>
                <a:spcPts val="1709"/>
              </a:lnSpc>
              <a:spcBef>
                <a:spcPts val="0"/>
              </a:spcBef>
            </a:pPr>
            <a:r>
              <a:rPr lang="ja-JP" altLang="en-US"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兵庫県、神戸市、</a:t>
            </a:r>
            <a:endParaRPr lang="en-US" altLang="ja-JP"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defTabSz="867783" eaLnBrk="0" hangingPunct="0">
              <a:lnSpc>
                <a:spcPts val="1709"/>
              </a:lnSpc>
              <a:spcBef>
                <a:spcPts val="0"/>
              </a:spcBef>
            </a:pPr>
            <a:r>
              <a:rPr lang="ja-JP" altLang="en-US"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京都府市の枠組み</a:t>
            </a:r>
            <a:endParaRPr lang="en-US" altLang="ja-JP"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92" name="図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374" y="4039757"/>
            <a:ext cx="994474" cy="877747"/>
          </a:xfrm>
          <a:prstGeom prst="rect">
            <a:avLst/>
          </a:prstGeom>
        </p:spPr>
      </p:pic>
      <p:sp>
        <p:nvSpPr>
          <p:cNvPr id="93" name="Rectangle 2"/>
          <p:cNvSpPr txBox="1">
            <a:spLocks noChangeArrowheads="1"/>
          </p:cNvSpPr>
          <p:nvPr/>
        </p:nvSpPr>
        <p:spPr bwMode="auto">
          <a:xfrm>
            <a:off x="1600294" y="4463835"/>
            <a:ext cx="1025777" cy="21800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defTabSz="867783" eaLnBrk="0" hangingPunct="0">
              <a:lnSpc>
                <a:spcPts val="1709"/>
              </a:lnSpc>
              <a:spcBef>
                <a:spcPts val="0"/>
              </a:spcBef>
            </a:pPr>
            <a:r>
              <a:rPr lang="ja-JP" altLang="en-US" sz="1519"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19"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大阪府市</a:t>
            </a:r>
            <a:endParaRPr lang="en-US" altLang="ja-JP" sz="1519"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p:cNvSpPr/>
          <p:nvPr/>
        </p:nvSpPr>
        <p:spPr>
          <a:xfrm>
            <a:off x="3493241" y="3021380"/>
            <a:ext cx="6623296" cy="296876"/>
          </a:xfrm>
          <a:prstGeom prst="rect">
            <a:avLst/>
          </a:prstGeom>
          <a:noFill/>
        </p:spPr>
        <p:txBody>
          <a:bodyPr wrap="square">
            <a:spAutoFit/>
          </a:bodyPr>
          <a:lstStyle/>
          <a:p>
            <a:pPr defTabSz="433892"/>
            <a:r>
              <a:rPr lang="ja-JP" altLang="en-US" sz="1329" dirty="0">
                <a:solidFill>
                  <a:prstClr val="black"/>
                </a:solidFill>
                <a:latin typeface="Meiryo UI"/>
                <a:ea typeface="Meiryo UI"/>
              </a:rPr>
              <a:t>　　　　</a:t>
            </a:r>
            <a:r>
              <a:rPr lang="en-US" altLang="ja-JP" sz="1085" dirty="0">
                <a:solidFill>
                  <a:prstClr val="black"/>
                </a:solidFill>
                <a:latin typeface="Meiryo UI"/>
                <a:ea typeface="Meiryo UI"/>
              </a:rPr>
              <a:t>※</a:t>
            </a:r>
            <a:r>
              <a:rPr lang="ja-JP" altLang="en-US" sz="1085" dirty="0">
                <a:solidFill>
                  <a:prstClr val="black"/>
                </a:solidFill>
                <a:latin typeface="Meiryo UI"/>
                <a:ea typeface="Meiryo UI"/>
              </a:rPr>
              <a:t>　別途、それぞれのパターンに応じて、経済界、大学・研究所等との連携体制の構築要　　　</a:t>
            </a:r>
            <a:endParaRPr lang="en-US" altLang="ja-JP" sz="1085" dirty="0">
              <a:solidFill>
                <a:prstClr val="black"/>
              </a:solidFill>
              <a:latin typeface="Meiryo UI"/>
              <a:ea typeface="Meiryo UI"/>
            </a:endParaRPr>
          </a:p>
        </p:txBody>
      </p:sp>
      <p:grpSp>
        <p:nvGrpSpPr>
          <p:cNvPr id="95" name="グループ化 94"/>
          <p:cNvGrpSpPr/>
          <p:nvPr/>
        </p:nvGrpSpPr>
        <p:grpSpPr>
          <a:xfrm>
            <a:off x="0" y="-37236"/>
            <a:ext cx="9144000" cy="365798"/>
            <a:chOff x="-3515" y="-248060"/>
            <a:chExt cx="9144000" cy="404664"/>
          </a:xfrm>
        </p:grpSpPr>
        <p:sp>
          <p:nvSpPr>
            <p:cNvPr id="96" name="正方形/長方形 95"/>
            <p:cNvSpPr/>
            <p:nvPr/>
          </p:nvSpPr>
          <p:spPr>
            <a:xfrm>
              <a:off x="-3515" y="-24806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26618">
                <a:defRPr/>
              </a:pPr>
              <a:r>
                <a:rPr kumimoji="1" lang="en-US" altLang="ja-JP" kern="0" dirty="0" smtClean="0">
                  <a:solidFill>
                    <a:srgbClr val="000000"/>
                  </a:solidFill>
                  <a:latin typeface="Meiryo UI"/>
                  <a:ea typeface="Meiryo UI" pitchFamily="50" charset="-128"/>
                  <a:cs typeface="Meiryo UI" pitchFamily="50" charset="-128"/>
                </a:rPr>
                <a:t>10</a:t>
              </a:r>
              <a:r>
                <a:rPr kumimoji="1" lang="ja-JP" altLang="en-US" kern="0" dirty="0" smtClean="0">
                  <a:solidFill>
                    <a:srgbClr val="000000"/>
                  </a:solidFill>
                  <a:latin typeface="Meiryo UI"/>
                  <a:ea typeface="Meiryo UI" pitchFamily="50" charset="-128"/>
                  <a:cs typeface="Meiryo UI" pitchFamily="50" charset="-128"/>
                </a:rPr>
                <a:t>－</a:t>
              </a:r>
              <a:r>
                <a:rPr lang="ja-JP" altLang="en-US" kern="0" dirty="0" smtClean="0">
                  <a:solidFill>
                    <a:srgbClr val="000000"/>
                  </a:solidFill>
                  <a:latin typeface="Meiryo UI"/>
                  <a:ea typeface="Meiryo UI" pitchFamily="50" charset="-128"/>
                  <a:cs typeface="Meiryo UI" pitchFamily="50" charset="-128"/>
                </a:rPr>
                <a:t>２</a:t>
              </a:r>
              <a:r>
                <a:rPr lang="en-US" altLang="ja-JP" kern="0" dirty="0">
                  <a:solidFill>
                    <a:srgbClr val="000000"/>
                  </a:solidFill>
                  <a:latin typeface="Meiryo UI"/>
                  <a:ea typeface="Meiryo UI" pitchFamily="50" charset="-128"/>
                  <a:cs typeface="Meiryo UI" pitchFamily="50" charset="-128"/>
                </a:rPr>
                <a:t>.</a:t>
              </a:r>
              <a:r>
                <a:rPr kumimoji="1" lang="ja-JP" altLang="en-US" kern="0" dirty="0">
                  <a:solidFill>
                    <a:srgbClr val="000000"/>
                  </a:solidFill>
                  <a:ea typeface="Meiryo UI" pitchFamily="50" charset="-128"/>
                  <a:cs typeface="Meiryo UI" pitchFamily="50" charset="-128"/>
                </a:rPr>
                <a:t> 広域の枠組みの検討にあたって</a:t>
              </a:r>
            </a:p>
          </p:txBody>
        </p:sp>
        <p:sp>
          <p:nvSpPr>
            <p:cNvPr id="97" name="正方形/長方形 96"/>
            <p:cNvSpPr/>
            <p:nvPr/>
          </p:nvSpPr>
          <p:spPr>
            <a:xfrm>
              <a:off x="6964036" y="-206868"/>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309">
                <a:defRPr/>
              </a:pPr>
              <a:r>
                <a:rPr kumimoji="1" lang="ja-JP" altLang="en-US" sz="814" dirty="0">
                  <a:solidFill>
                    <a:prstClr val="black"/>
                  </a:solidFill>
                  <a:latin typeface="Meiryo UI"/>
                  <a:ea typeface="Meiryo UI"/>
                </a:rPr>
                <a:t>第</a:t>
              </a:r>
              <a:r>
                <a:rPr kumimoji="1" lang="en-US" altLang="ja-JP" sz="814" dirty="0">
                  <a:solidFill>
                    <a:prstClr val="black"/>
                  </a:solidFill>
                  <a:latin typeface="Meiryo UI"/>
                  <a:ea typeface="Meiryo UI"/>
                </a:rPr>
                <a:t>11</a:t>
              </a:r>
              <a:r>
                <a:rPr kumimoji="1" lang="ja-JP" altLang="en-US" sz="814" dirty="0">
                  <a:solidFill>
                    <a:prstClr val="black"/>
                  </a:solidFill>
                  <a:latin typeface="Meiryo UI"/>
                  <a:ea typeface="Meiryo UI"/>
                </a:rPr>
                <a:t>回意見交換会　資料１</a:t>
              </a:r>
            </a:p>
          </p:txBody>
        </p:sp>
      </p:grpSp>
      <p:sp>
        <p:nvSpPr>
          <p:cNvPr id="13" name="正方形/長方形 12"/>
          <p:cNvSpPr/>
          <p:nvPr/>
        </p:nvSpPr>
        <p:spPr>
          <a:xfrm>
            <a:off x="3901685" y="398592"/>
            <a:ext cx="5271864" cy="231474"/>
          </a:xfrm>
          <a:prstGeom prst="rect">
            <a:avLst/>
          </a:prstGeom>
        </p:spPr>
        <p:txBody>
          <a:bodyPr wrap="square">
            <a:spAutoFit/>
          </a:bodyPr>
          <a:lstStyle/>
          <a:p>
            <a:pPr defTabSz="433892"/>
            <a:r>
              <a:rPr lang="en-US" altLang="ja-JP" sz="904" b="1" dirty="0">
                <a:solidFill>
                  <a:prstClr val="black"/>
                </a:solidFill>
                <a:latin typeface="Meiryo UI"/>
                <a:ea typeface="Meiryo UI"/>
              </a:rPr>
              <a:t>※</a:t>
            </a:r>
            <a:r>
              <a:rPr lang="ja-JP" altLang="en-US" sz="723" dirty="0">
                <a:solidFill>
                  <a:prstClr val="black"/>
                </a:solidFill>
                <a:latin typeface="Meiryo UI"/>
                <a:ea typeface="Meiryo UI"/>
              </a:rPr>
              <a:t>あくまで議論用の資料、国、関西広域連合、関係府県市、その他関係団体と調整協議したものでない</a:t>
            </a:r>
          </a:p>
        </p:txBody>
      </p:sp>
    </p:spTree>
    <p:extLst>
      <p:ext uri="{BB962C8B-B14F-4D97-AF65-F5344CB8AC3E}">
        <p14:creationId xmlns:p14="http://schemas.microsoft.com/office/powerpoint/2010/main" val="1739288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218430" y="690140"/>
          <a:ext cx="8538113" cy="5967709"/>
        </p:xfrm>
        <a:graphic>
          <a:graphicData uri="http://schemas.openxmlformats.org/drawingml/2006/table">
            <a:tbl>
              <a:tblPr firstRow="1" bandRow="1">
                <a:tableStyleId>{5C22544A-7EE6-4342-B048-85BDC9FD1C3A}</a:tableStyleId>
              </a:tblPr>
              <a:tblGrid>
                <a:gridCol w="2945808">
                  <a:extLst>
                    <a:ext uri="{9D8B030D-6E8A-4147-A177-3AD203B41FA5}">
                      <a16:colId xmlns:a16="http://schemas.microsoft.com/office/drawing/2014/main" val="2991410354"/>
                    </a:ext>
                  </a:extLst>
                </a:gridCol>
                <a:gridCol w="2963064">
                  <a:extLst>
                    <a:ext uri="{9D8B030D-6E8A-4147-A177-3AD203B41FA5}">
                      <a16:colId xmlns:a16="http://schemas.microsoft.com/office/drawing/2014/main" val="1270008467"/>
                    </a:ext>
                  </a:extLst>
                </a:gridCol>
                <a:gridCol w="2629241">
                  <a:extLst>
                    <a:ext uri="{9D8B030D-6E8A-4147-A177-3AD203B41FA5}">
                      <a16:colId xmlns:a16="http://schemas.microsoft.com/office/drawing/2014/main" val="2358938457"/>
                    </a:ext>
                  </a:extLst>
                </a:gridCol>
              </a:tblGrid>
              <a:tr h="551051">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600" baseline="0" dirty="0">
                          <a:solidFill>
                            <a:schemeClr val="tx1"/>
                          </a:solidFill>
                          <a:latin typeface="Meiryo UI" panose="020B0604030504040204" pitchFamily="50" charset="-128"/>
                          <a:ea typeface="Meiryo UI" panose="020B0604030504040204" pitchFamily="50" charset="-128"/>
                        </a:rPr>
                        <a:t>     　　</a:t>
                      </a:r>
                      <a:r>
                        <a:rPr kumimoji="1" lang="ja-JP" altLang="en-US" sz="1400" b="0" baseline="0" dirty="0">
                          <a:solidFill>
                            <a:schemeClr val="tx1"/>
                          </a:solidFill>
                          <a:latin typeface="Meiryo UI" panose="020B0604030504040204" pitchFamily="50" charset="-128"/>
                          <a:ea typeface="Meiryo UI" panose="020B0604030504040204" pitchFamily="50" charset="-128"/>
                        </a:rPr>
                        <a:t>首都建設法</a:t>
                      </a:r>
                      <a:endParaRPr kumimoji="1" lang="en-US" altLang="ja-JP" sz="1400" b="0" baseline="0" dirty="0">
                        <a:solidFill>
                          <a:schemeClr val="tx1"/>
                        </a:solidFill>
                        <a:latin typeface="Meiryo UI" panose="020B0604030504040204" pitchFamily="50" charset="-128"/>
                        <a:ea typeface="Meiryo UI" panose="020B0604030504040204"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1956.6</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廃止⇒首都圏整備法</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rPr>
                        <a:t>　　　</a:t>
                      </a:r>
                      <a:r>
                        <a:rPr kumimoji="1" lang="ja-JP" altLang="en-US" sz="1400" b="0" baseline="0" dirty="0">
                          <a:solidFill>
                            <a:schemeClr val="tx1"/>
                          </a:solidFill>
                          <a:latin typeface="Meiryo UI" panose="020B0604030504040204" pitchFamily="50" charset="-128"/>
                          <a:ea typeface="Meiryo UI" panose="020B0604030504040204" pitchFamily="50" charset="-128"/>
                        </a:rPr>
                        <a:t> </a:t>
                      </a:r>
                      <a:r>
                        <a:rPr kumimoji="1" lang="ja-JP" altLang="en-US" sz="1400" b="0" dirty="0">
                          <a:solidFill>
                            <a:schemeClr val="tx1"/>
                          </a:solidFill>
                          <a:latin typeface="Meiryo UI" panose="020B0604030504040204" pitchFamily="50" charset="-128"/>
                          <a:ea typeface="Meiryo UI" panose="020B0604030504040204" pitchFamily="50" charset="-128"/>
                        </a:rPr>
                        <a:t>国土形成計画法　　　　　　　</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rPr>
                        <a:t>　</a:t>
                      </a:r>
                      <a:r>
                        <a:rPr kumimoji="1" lang="ja-JP" altLang="en-US" sz="1400" b="0" baseline="0" dirty="0">
                          <a:solidFill>
                            <a:schemeClr val="tx1"/>
                          </a:solidFill>
                          <a:latin typeface="Meiryo UI" panose="020B0604030504040204" pitchFamily="50" charset="-128"/>
                          <a:ea typeface="Meiryo UI" panose="020B0604030504040204" pitchFamily="50" charset="-128"/>
                        </a:rPr>
                        <a:t> 　　近畿圏整備法</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972146"/>
                  </a:ext>
                </a:extLst>
              </a:tr>
              <a:tr h="5257233">
                <a:tc>
                  <a:txBody>
                    <a:bodyPr/>
                    <a:lstStyle/>
                    <a:p>
                      <a:r>
                        <a:rPr kumimoji="1" lang="ja-JP" altLang="en-US" sz="1400" dirty="0">
                          <a:latin typeface="Meiryo UI" panose="020B0604030504040204" pitchFamily="50" charset="-128"/>
                          <a:ea typeface="Meiryo UI" panose="020B0604030504040204" pitchFamily="50" charset="-128"/>
                        </a:rPr>
                        <a:t>　東京都を新しく我が平和国家の首都として十分にその政治、経済、文化等についての機能を発揮し得るよう計画し建設することを目的。</a:t>
                      </a:r>
                    </a:p>
                    <a:p>
                      <a:r>
                        <a:rPr kumimoji="1" lang="ja-JP" altLang="en-US" sz="1400" dirty="0">
                          <a:solidFill>
                            <a:schemeClr val="tx1"/>
                          </a:solidFill>
                          <a:latin typeface="Meiryo UI" panose="020B0604030504040204" pitchFamily="50" charset="-128"/>
                          <a:ea typeface="Meiryo UI" panose="020B0604030504040204" pitchFamily="50" charset="-128"/>
                        </a:rPr>
                        <a:t> </a:t>
                      </a:r>
                    </a:p>
                    <a:p>
                      <a:r>
                        <a:rPr kumimoji="1" lang="ja-JP" altLang="en-US" sz="1400" dirty="0">
                          <a:latin typeface="Meiryo UI" panose="020B0604030504040204" pitchFamily="50" charset="-128"/>
                          <a:ea typeface="Meiryo UI" panose="020B0604030504040204" pitchFamily="50" charset="-128"/>
                        </a:rPr>
                        <a:t>　</a:t>
                      </a:r>
                      <a:r>
                        <a:rPr kumimoji="1" lang="ja-JP" altLang="en-US" sz="1400" u="sng" dirty="0">
                          <a:latin typeface="Meiryo UI" panose="020B0604030504040204" pitchFamily="50" charset="-128"/>
                          <a:ea typeface="Meiryo UI" panose="020B0604030504040204" pitchFamily="50" charset="-128"/>
                        </a:rPr>
                        <a:t>東京都における都市計画及び都市計画事業並びに必要な施設の計画及び事業の基準</a:t>
                      </a:r>
                      <a:r>
                        <a:rPr kumimoji="1" lang="ja-JP" altLang="en-US" sz="1400" dirty="0">
                          <a:latin typeface="Meiryo UI" panose="020B0604030504040204" pitchFamily="50" charset="-128"/>
                          <a:ea typeface="Meiryo UI" panose="020B0604030504040204" pitchFamily="50" charset="-128"/>
                        </a:rPr>
                        <a:t>となる首都建設計画を作成。</a:t>
                      </a:r>
                    </a:p>
                    <a:p>
                      <a:endParaRPr kumimoji="1" lang="ja-JP" altLang="en-US"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首都建設計画を作成し、その実施の推進にあたる</a:t>
                      </a:r>
                      <a:r>
                        <a:rPr kumimoji="1" lang="ja-JP" altLang="en-US" sz="1400" u="sng" dirty="0">
                          <a:latin typeface="Meiryo UI" panose="020B0604030504040204" pitchFamily="50" charset="-128"/>
                          <a:ea typeface="Meiryo UI" panose="020B0604030504040204" pitchFamily="50" charset="-128"/>
                        </a:rPr>
                        <a:t>首都建設委員会を総理府の外局として設置</a:t>
                      </a:r>
                      <a:r>
                        <a:rPr kumimoji="1" lang="ja-JP" altLang="en-US" sz="1400" dirty="0">
                          <a:latin typeface="Meiryo UI" panose="020B0604030504040204" pitchFamily="50" charset="-128"/>
                          <a:ea typeface="Meiryo UI" panose="020B0604030504040204" pitchFamily="50" charset="-128"/>
                        </a:rPr>
                        <a:t>。（</a:t>
                      </a:r>
                      <a:r>
                        <a:rPr kumimoji="1" lang="ja-JP" altLang="en-US" sz="1400" u="sng" dirty="0">
                          <a:latin typeface="Meiryo UI" panose="020B0604030504040204" pitchFamily="50" charset="-128"/>
                          <a:ea typeface="Meiryo UI" panose="020B0604030504040204" pitchFamily="50" charset="-128"/>
                        </a:rPr>
                        <a:t>建設大臣、衆参議員、東京都知事、都議会議員、有識者。</a:t>
                      </a:r>
                      <a:r>
                        <a:rPr kumimoji="1" lang="ja-JP" altLang="en-US" sz="1400" dirty="0">
                          <a:latin typeface="Meiryo UI" panose="020B0604030504040204" pitchFamily="50" charset="-128"/>
                          <a:ea typeface="Meiryo UI" panose="020B0604030504040204" pitchFamily="50" charset="-128"/>
                        </a:rPr>
                        <a:t>　委員会に事務局）</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事業への協力、援助、助成等の規定。</a:t>
                      </a:r>
                      <a:endParaRPr kumimoji="1" lang="en-US" altLang="ja-JP" sz="1400" dirty="0">
                        <a:latin typeface="Meiryo UI" panose="020B0604030504040204" pitchFamily="50" charset="-128"/>
                        <a:ea typeface="Meiryo UI" panose="020B0604030504040204" pitchFamily="50" charset="-128"/>
                      </a:endParaRPr>
                    </a:p>
                    <a:p>
                      <a:r>
                        <a:rPr kumimoji="1" lang="en-US" altLang="ja-JP" sz="1400" dirty="0">
                          <a:latin typeface="Meiryo UI" panose="020B0604030504040204" pitchFamily="50" charset="-128"/>
                          <a:ea typeface="Meiryo UI" panose="020B0604030504040204" pitchFamily="50" charset="-128"/>
                        </a:rPr>
                        <a:t> </a:t>
                      </a:r>
                    </a:p>
                    <a:p>
                      <a:r>
                        <a:rPr kumimoji="1" lang="en-US" altLang="ja-JP"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地方自治特別法として</a:t>
                      </a:r>
                      <a:r>
                        <a:rPr kumimoji="1" lang="ja-JP" altLang="en-US" sz="1400" u="sng" dirty="0">
                          <a:latin typeface="Meiryo UI" panose="020B0604030504040204" pitchFamily="50" charset="-128"/>
                          <a:ea typeface="Meiryo UI" panose="020B0604030504040204" pitchFamily="50" charset="-128"/>
                        </a:rPr>
                        <a:t>都民の住民投票。　</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u="sng" dirty="0">
                          <a:solidFill>
                            <a:schemeClr val="tx1"/>
                          </a:solidFill>
                          <a:latin typeface="Meiryo UI" panose="020B0604030504040204" pitchFamily="50" charset="-128"/>
                          <a:ea typeface="Meiryo UI" panose="020B0604030504040204" pitchFamily="50" charset="-128"/>
                        </a:rPr>
                        <a:t>国土の利用、整備、保全を推進</a:t>
                      </a:r>
                      <a:r>
                        <a:rPr kumimoji="1" lang="ja-JP" altLang="en-US" sz="1400" dirty="0">
                          <a:solidFill>
                            <a:schemeClr val="tx1"/>
                          </a:solidFill>
                          <a:latin typeface="Meiryo UI" panose="020B0604030504040204" pitchFamily="50" charset="-128"/>
                          <a:ea typeface="Meiryo UI" panose="020B0604030504040204" pitchFamily="50" charset="-128"/>
                        </a:rPr>
                        <a:t>するための総合的かつ基本的な計画として国土形成計画を策定。</a:t>
                      </a:r>
                    </a:p>
                    <a:p>
                      <a:r>
                        <a:rPr kumimoji="1" lang="ja-JP" altLang="en-US" sz="1400" dirty="0">
                          <a:solidFill>
                            <a:schemeClr val="tx1"/>
                          </a:solidFill>
                          <a:latin typeface="Meiryo UI" panose="020B0604030504040204" pitchFamily="50" charset="-128"/>
                          <a:ea typeface="Meiryo UI" panose="020B0604030504040204" pitchFamily="50" charset="-128"/>
                        </a:rPr>
                        <a:t>（</a:t>
                      </a:r>
                      <a:r>
                        <a:rPr kumimoji="1" lang="ja-JP" altLang="en-US" sz="1400" u="sng" dirty="0">
                          <a:solidFill>
                            <a:schemeClr val="tx1"/>
                          </a:solidFill>
                          <a:latin typeface="Meiryo UI" panose="020B0604030504040204" pitchFamily="50" charset="-128"/>
                          <a:ea typeface="Meiryo UI" panose="020B0604030504040204" pitchFamily="50" charset="-128"/>
                        </a:rPr>
                        <a:t>自立的に発展する地域社会、国際競争力の強化、科学技術の振興等による活力ある経済社会、安全な国民生活、地球環境の保全にも寄与する豊かな環境</a:t>
                      </a:r>
                      <a:r>
                        <a:rPr kumimoji="1" lang="ja-JP" altLang="en-US" sz="1400" dirty="0">
                          <a:solidFill>
                            <a:schemeClr val="tx1"/>
                          </a:solidFill>
                          <a:latin typeface="Meiryo UI" panose="020B0604030504040204" pitchFamily="50" charset="-128"/>
                          <a:ea typeface="Meiryo UI" panose="020B0604030504040204" pitchFamily="50" charset="-128"/>
                        </a:rPr>
                        <a:t>との理念）</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総合的な国土の形成に関する施策の指針として全国計画を策定。</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（国土審議会審議、都道府県・政令市の提案制度、閣議決定）</a:t>
                      </a:r>
                      <a:r>
                        <a:rPr kumimoji="1" lang="en-US" altLang="ja-JP" sz="1400" dirty="0">
                          <a:solidFill>
                            <a:schemeClr val="tx1"/>
                          </a:solidFill>
                          <a:latin typeface="Meiryo UI" panose="020B0604030504040204" pitchFamily="50" charset="-128"/>
                          <a:ea typeface="Meiryo UI" panose="020B0604030504040204" pitchFamily="50" charset="-128"/>
                        </a:rPr>
                        <a:t/>
                      </a:r>
                      <a:br>
                        <a:rPr kumimoji="1" lang="en-US" altLang="ja-JP" sz="1400" dirty="0">
                          <a:solidFill>
                            <a:schemeClr val="tx1"/>
                          </a:solidFill>
                          <a:latin typeface="Meiryo UI" panose="020B0604030504040204" pitchFamily="50" charset="-128"/>
                          <a:ea typeface="Meiryo UI" panose="020B0604030504040204" pitchFamily="50" charset="-128"/>
                        </a:rPr>
                      </a:b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ブロック単位の地方ごとに、広域地方計画を策定。（</a:t>
                      </a:r>
                      <a:r>
                        <a:rPr kumimoji="1" lang="ja-JP" altLang="en-US" sz="1400" u="sng" dirty="0">
                          <a:solidFill>
                            <a:schemeClr val="tx1"/>
                          </a:solidFill>
                          <a:latin typeface="Meiryo UI" panose="020B0604030504040204" pitchFamily="50" charset="-128"/>
                          <a:ea typeface="Meiryo UI" panose="020B0604030504040204" pitchFamily="50" charset="-128"/>
                        </a:rPr>
                        <a:t>国出先機関、都道府県、政令市等の広域地方計画協議会での協議</a:t>
                      </a:r>
                      <a:r>
                        <a:rPr kumimoji="1" lang="ja-JP" altLang="en-US" sz="1400" dirty="0">
                          <a:solidFill>
                            <a:schemeClr val="tx1"/>
                          </a:solidFill>
                          <a:latin typeface="Meiryo UI" panose="020B0604030504040204" pitchFamily="50" charset="-128"/>
                          <a:ea typeface="Meiryo UI" panose="020B0604030504040204" pitchFamily="50" charset="-128"/>
                        </a:rPr>
                        <a:t>、市町村の提案制度、国土交通大臣決定）</a:t>
                      </a:r>
                      <a:r>
                        <a:rPr kumimoji="1" lang="en-US" altLang="ja-JP" sz="1400" dirty="0">
                          <a:solidFill>
                            <a:schemeClr val="tx1"/>
                          </a:solidFill>
                          <a:latin typeface="Meiryo UI" panose="020B0604030504040204" pitchFamily="50" charset="-128"/>
                          <a:ea typeface="Meiryo UI" panose="020B0604030504040204" pitchFamily="50" charset="-128"/>
                        </a:rPr>
                        <a:t/>
                      </a:r>
                      <a:br>
                        <a:rPr kumimoji="1" lang="en-US" altLang="ja-JP" sz="1400" dirty="0">
                          <a:solidFill>
                            <a:schemeClr val="tx1"/>
                          </a:solidFill>
                          <a:latin typeface="Meiryo UI" panose="020B0604030504040204" pitchFamily="50" charset="-128"/>
                          <a:ea typeface="Meiryo UI" panose="020B0604030504040204" pitchFamily="50" charset="-128"/>
                        </a:rPr>
                      </a:br>
                      <a:endParaRPr kumimoji="1" lang="ja-JP" altLang="en-US" sz="1400" dirty="0">
                        <a:solidFill>
                          <a:schemeClr val="tx1"/>
                        </a:solidFill>
                        <a:latin typeface="Meiryo UI" panose="020B0604030504040204" pitchFamily="50" charset="-128"/>
                        <a:ea typeface="Meiryo UI" panose="020B0604030504040204" pitchFamily="50" charset="-128"/>
                      </a:endParaRPr>
                    </a:p>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　</a:t>
                      </a:r>
                      <a:r>
                        <a:rPr kumimoji="1" lang="ja-JP" altLang="en-US" sz="1400" u="sng" dirty="0">
                          <a:solidFill>
                            <a:schemeClr val="tx1"/>
                          </a:solidFill>
                          <a:latin typeface="Meiryo UI" panose="020B0604030504040204" pitchFamily="50" charset="-128"/>
                          <a:ea typeface="Meiryo UI" panose="020B0604030504040204" pitchFamily="50" charset="-128"/>
                        </a:rPr>
                        <a:t>首都圏と並ぶわが国の経済、文化等の中心としてふさわしい近畿圏の建設とその秩序ある発展</a:t>
                      </a:r>
                      <a:r>
                        <a:rPr kumimoji="1" lang="ja-JP" altLang="en-US" sz="1400" dirty="0">
                          <a:solidFill>
                            <a:schemeClr val="tx1"/>
                          </a:solidFill>
                          <a:latin typeface="Meiryo UI" panose="020B0604030504040204" pitchFamily="50" charset="-128"/>
                          <a:ea typeface="Meiryo UI" panose="020B0604030504040204" pitchFamily="50" charset="-128"/>
                        </a:rPr>
                        <a:t>を図るため、近畿圏の整備に関する総合的な計画を策定し、その実施を推進。</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（福井、三重、滋賀、京都、大阪、兵庫、奈良、和歌山）</a:t>
                      </a:r>
                      <a:endParaRPr kumimoji="1" lang="en-US" altLang="ja-JP" sz="1400" dirty="0">
                        <a:solidFill>
                          <a:schemeClr val="tx1"/>
                        </a:solidFill>
                        <a:latin typeface="Meiryo UI" panose="020B0604030504040204" pitchFamily="50" charset="-128"/>
                        <a:ea typeface="Meiryo UI" panose="020B0604030504040204" pitchFamily="50" charset="-128"/>
                      </a:endParaRPr>
                    </a:p>
                    <a:p>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近畿圏整備計画は、土地利用の基本的な方向や、近郊整備区域、都市開発区域及び保全区域の指定、産業基盤施設、国土保全施設等の整備に関する事項などを定める。</a:t>
                      </a:r>
                      <a:endParaRPr kumimoji="1" lang="en-US" altLang="ja-JP" sz="1400" dirty="0">
                        <a:solidFill>
                          <a:schemeClr val="tx1"/>
                        </a:solidFill>
                        <a:latin typeface="Meiryo UI" panose="020B0604030504040204" pitchFamily="50" charset="-128"/>
                        <a:ea typeface="Meiryo UI" panose="020B0604030504040204" pitchFamily="50" charset="-128"/>
                      </a:endParaRPr>
                    </a:p>
                    <a:p>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計画は、</a:t>
                      </a:r>
                      <a:r>
                        <a:rPr kumimoji="1" lang="ja-JP" altLang="en-US" sz="1400" u="sng" dirty="0">
                          <a:solidFill>
                            <a:schemeClr val="tx1"/>
                          </a:solidFill>
                          <a:latin typeface="Meiryo UI" panose="020B0604030504040204" pitchFamily="50" charset="-128"/>
                          <a:ea typeface="Meiryo UI" panose="020B0604030504040204" pitchFamily="50" charset="-128"/>
                        </a:rPr>
                        <a:t>国土交通大臣が関係府県、関係政令市</a:t>
                      </a:r>
                      <a:r>
                        <a:rPr kumimoji="1" lang="ja-JP" altLang="en-US" sz="1400" dirty="0">
                          <a:solidFill>
                            <a:schemeClr val="tx1"/>
                          </a:solidFill>
                          <a:latin typeface="Meiryo UI" panose="020B0604030504040204" pitchFamily="50" charset="-128"/>
                          <a:ea typeface="Meiryo UI" panose="020B0604030504040204" pitchFamily="50" charset="-128"/>
                        </a:rPr>
                        <a:t>及び</a:t>
                      </a:r>
                      <a:r>
                        <a:rPr kumimoji="1" lang="ja-JP" altLang="en-US" sz="1400" u="sng" dirty="0">
                          <a:solidFill>
                            <a:schemeClr val="tx1"/>
                          </a:solidFill>
                          <a:latin typeface="Meiryo UI" panose="020B0604030504040204" pitchFamily="50" charset="-128"/>
                          <a:ea typeface="Meiryo UI" panose="020B0604030504040204" pitchFamily="50" charset="-128"/>
                        </a:rPr>
                        <a:t>国土審議会の意見を聴く</a:t>
                      </a:r>
                      <a:r>
                        <a:rPr kumimoji="1" lang="ja-JP" altLang="en-US" sz="1400" dirty="0">
                          <a:solidFill>
                            <a:schemeClr val="tx1"/>
                          </a:solidFill>
                          <a:latin typeface="Meiryo UI" panose="020B0604030504040204" pitchFamily="50" charset="-128"/>
                          <a:ea typeface="Meiryo UI" panose="020B0604030504040204" pitchFamily="50" charset="-128"/>
                        </a:rPr>
                        <a:t>とともに、関係行政機関の長と協議して決定。</a:t>
                      </a:r>
                      <a:endParaRPr kumimoji="1" lang="en-US" altLang="ja-JP" sz="1400" dirty="0">
                        <a:solidFill>
                          <a:schemeClr val="tx1"/>
                        </a:solidFill>
                        <a:latin typeface="Meiryo UI" panose="020B0604030504040204" pitchFamily="50" charset="-128"/>
                        <a:ea typeface="Meiryo UI" panose="020B0604030504040204" pitchFamily="50" charset="-128"/>
                      </a:endParaRPr>
                    </a:p>
                    <a:p>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国土交通大臣に計画の実施に関する勧告権。実施状況の公表義務。必要に応じ、国の普通財産の譲渡。</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7082838"/>
                  </a:ext>
                </a:extLst>
              </a:tr>
            </a:tbl>
          </a:graphicData>
        </a:graphic>
      </p:graphicFrame>
      <p:sp>
        <p:nvSpPr>
          <p:cNvPr id="5" name="正方形/長方形 4"/>
          <p:cNvSpPr/>
          <p:nvPr/>
        </p:nvSpPr>
        <p:spPr>
          <a:xfrm>
            <a:off x="0" y="0"/>
            <a:ext cx="9144000" cy="36579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19.</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首都建設法、国土形成計画法、近畿圏整備法の概要</a:t>
            </a:r>
            <a:r>
              <a:rPr lang="ja-JP" altLang="en-US" sz="1808" kern="0" dirty="0">
                <a:solidFill>
                  <a:srgbClr val="000000"/>
                </a:solidFill>
                <a:ea typeface="Meiryo UI" pitchFamily="50" charset="-128"/>
                <a:cs typeface="Meiryo UI" pitchFamily="50" charset="-128"/>
              </a:rPr>
              <a:t>　　　　　　　　　　　　　　　　　　　　　　</a:t>
            </a:r>
          </a:p>
        </p:txBody>
      </p:sp>
      <p:sp>
        <p:nvSpPr>
          <p:cNvPr id="6" name="正方形/長方形 5"/>
          <p:cNvSpPr/>
          <p:nvPr/>
        </p:nvSpPr>
        <p:spPr>
          <a:xfrm>
            <a:off x="7426850" y="85094"/>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4052354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11033" y="577353"/>
          <a:ext cx="8928322" cy="5801218"/>
        </p:xfrm>
        <a:graphic>
          <a:graphicData uri="http://schemas.openxmlformats.org/drawingml/2006/table">
            <a:tbl>
              <a:tblPr firstRow="1" bandRow="1">
                <a:tableStyleId>{5C22544A-7EE6-4342-B048-85BDC9FD1C3A}</a:tableStyleId>
              </a:tblPr>
              <a:tblGrid>
                <a:gridCol w="3012302">
                  <a:extLst>
                    <a:ext uri="{9D8B030D-6E8A-4147-A177-3AD203B41FA5}">
                      <a16:colId xmlns:a16="http://schemas.microsoft.com/office/drawing/2014/main" val="2991410354"/>
                    </a:ext>
                  </a:extLst>
                </a:gridCol>
                <a:gridCol w="3008134">
                  <a:extLst>
                    <a:ext uri="{9D8B030D-6E8A-4147-A177-3AD203B41FA5}">
                      <a16:colId xmlns:a16="http://schemas.microsoft.com/office/drawing/2014/main" val="1270008467"/>
                    </a:ext>
                  </a:extLst>
                </a:gridCol>
                <a:gridCol w="2907886">
                  <a:extLst>
                    <a:ext uri="{9D8B030D-6E8A-4147-A177-3AD203B41FA5}">
                      <a16:colId xmlns:a16="http://schemas.microsoft.com/office/drawing/2014/main" val="2358938457"/>
                    </a:ext>
                  </a:extLst>
                </a:gridCol>
              </a:tblGrid>
              <a:tr h="543985">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600" baseline="0" dirty="0">
                          <a:solidFill>
                            <a:schemeClr val="tx1"/>
                          </a:solidFill>
                          <a:latin typeface="Meiryo UI" panose="020B0604030504040204" pitchFamily="50" charset="-128"/>
                          <a:ea typeface="Meiryo UI" panose="020B0604030504040204" pitchFamily="50" charset="-128"/>
                        </a:rPr>
                        <a:t>    </a:t>
                      </a:r>
                      <a:r>
                        <a:rPr kumimoji="1" lang="ja-JP" altLang="en-US" sz="1400" b="0" baseline="0" dirty="0">
                          <a:solidFill>
                            <a:schemeClr val="tx1"/>
                          </a:solidFill>
                          <a:latin typeface="Meiryo UI" panose="020B0604030504040204" pitchFamily="50" charset="-128"/>
                          <a:ea typeface="Meiryo UI" panose="020B0604030504040204" pitchFamily="50" charset="-128"/>
                        </a:rPr>
                        <a:t>国土形成計画（全国計画）</a:t>
                      </a:r>
                      <a:endParaRPr kumimoji="1" lang="en-US" altLang="ja-JP" sz="1400" b="0" baseline="0" dirty="0">
                        <a:solidFill>
                          <a:schemeClr val="tx1"/>
                        </a:solidFill>
                        <a:latin typeface="Meiryo UI" panose="020B0604030504040204" pitchFamily="50" charset="-128"/>
                        <a:ea typeface="Meiryo UI" panose="020B0604030504040204"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2015.8</a:t>
                      </a:r>
                      <a:r>
                        <a:rPr kumimoji="1" lang="ja-JP" altLang="en-US"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閣議決定</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baseline="0" dirty="0">
                          <a:solidFill>
                            <a:schemeClr val="tx1"/>
                          </a:solidFill>
                          <a:latin typeface="Meiryo UI" panose="020B0604030504040204" pitchFamily="50" charset="-128"/>
                          <a:ea typeface="Meiryo UI" panose="020B0604030504040204" pitchFamily="50" charset="-128"/>
                        </a:rPr>
                        <a:t>関西広域地方計画</a:t>
                      </a:r>
                      <a:endParaRPr kumimoji="1" lang="en-US" altLang="ja-JP" sz="1400" b="0" baseline="0" dirty="0">
                        <a:solidFill>
                          <a:schemeClr val="tx1"/>
                        </a:solidFill>
                        <a:latin typeface="Meiryo UI" panose="020B0604030504040204" pitchFamily="50" charset="-128"/>
                        <a:ea typeface="Meiryo UI" panose="020B0604030504040204"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400" b="0" baseline="0" dirty="0">
                          <a:solidFill>
                            <a:schemeClr val="tx1"/>
                          </a:solidFill>
                          <a:latin typeface="Meiryo UI" panose="020B0604030504040204" pitchFamily="50" charset="-128"/>
                          <a:ea typeface="Meiryo UI" panose="020B0604030504040204" pitchFamily="50" charset="-128"/>
                        </a:rPr>
                        <a:t>　</a:t>
                      </a:r>
                      <a:r>
                        <a:rPr kumimoji="1" lang="en-US" altLang="ja-JP"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2016.3</a:t>
                      </a:r>
                      <a:r>
                        <a:rPr kumimoji="1" lang="ja-JP" altLang="en-US"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国土交通大臣決定</a:t>
                      </a:r>
                      <a:r>
                        <a:rPr kumimoji="1" lang="ja-JP" altLang="en-US" sz="1400" b="0" dirty="0">
                          <a:solidFill>
                            <a:schemeClr val="tx1"/>
                          </a:solidFill>
                          <a:latin typeface="Meiryo UI" panose="020B0604030504040204" pitchFamily="50" charset="-128"/>
                          <a:ea typeface="Meiryo UI" panose="020B0604030504040204" pitchFamily="50" charset="-128"/>
                        </a:rPr>
                        <a:t>　　　　　</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baseline="0" dirty="0">
                          <a:solidFill>
                            <a:schemeClr val="tx1"/>
                          </a:solidFill>
                          <a:latin typeface="Meiryo UI" panose="020B0604030504040204" pitchFamily="50" charset="-128"/>
                          <a:ea typeface="Meiryo UI" panose="020B0604030504040204" pitchFamily="50" charset="-128"/>
                        </a:rPr>
                        <a:t>近畿圏整備計画</a:t>
                      </a:r>
                      <a:endParaRPr kumimoji="1" lang="en-US" altLang="ja-JP" sz="1400" b="0" baseline="0" dirty="0">
                        <a:solidFill>
                          <a:schemeClr val="tx1"/>
                        </a:solidFill>
                        <a:latin typeface="Meiryo UI" panose="020B0604030504040204" pitchFamily="50" charset="-128"/>
                        <a:ea typeface="Meiryo UI" panose="020B0604030504040204" pitchFamily="50" charset="-128"/>
                      </a:endParaRPr>
                    </a:p>
                    <a:p>
                      <a:pPr algn="ctr"/>
                      <a:r>
                        <a:rPr kumimoji="1" lang="en-US" altLang="ja-JP"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2016.3</a:t>
                      </a:r>
                      <a:r>
                        <a:rPr kumimoji="1" lang="ja-JP" altLang="en-US"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国土交通大臣決定</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972146"/>
                  </a:ext>
                </a:extLst>
              </a:tr>
              <a:tr h="5257233">
                <a:tc>
                  <a:txBody>
                    <a:bodyPr/>
                    <a:lstStyle/>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第１部　計画の基本的考え方</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第２章 　国土の基本構想</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第３節　東京一極集中の是正と東京圏の位置づけ</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r>
                      <a:b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b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（前略）また、東京圏には依然として過密の問題が存在するとともに、首都直下地震等大規模災害の切迫等の課題を踏まえ、東京一極集中の是正を図る必要がある。（中略）また、例えば、</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首都直下地震等の災害リスクを軽減する観点から、ＩＣＴの進化・活用等により、現在東京に存在する国や民間企業の施設、機能等について地方への移転・分散、バックアップを進め、それに伴う地方への移住を促進する</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。（中略）なお、</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国会等の移転については、</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東京一極集中の是正、国土の災害対応力の強化、東京のうるおいのある環境づくり等に寄与する重要な課題として、</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国会等の移転に関する法律に基づき、</a:t>
                      </a:r>
                      <a:r>
                        <a:rPr kumimoji="0" lang="en-US" altLang="ja-JP"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1999</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年に移転先候補地について国会への報告がなされ、現在、国会においてその検討が進められているところであるので、この検討の方向等を踏まえる必要がある。</a:t>
                      </a:r>
                      <a:endParaRPr kumimoji="0" lang="en-US" altLang="ja-JP"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第３章  国土の基本構想実現のための具体的方向性</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a:t>
                      </a:r>
                      <a: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節　安全・安心と経済成長を支える国土の管理と国土基盤</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r>
                      <a:b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b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（１）災害に対し粘り強くしなやかな国土の構築</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1" lang="ja-JP" altLang="en-US" sz="900" u="none" dirty="0">
                          <a:solidFill>
                            <a:schemeClr val="tx1"/>
                          </a:solidFill>
                          <a:latin typeface="Meiryo UI" panose="020B0604030504040204" pitchFamily="50" charset="-128"/>
                          <a:ea typeface="Meiryo UI" panose="020B0604030504040204" pitchFamily="50" charset="-128"/>
                        </a:rPr>
                        <a:t>（前略）「安全で、豊かさを実感することのできる国」を目指す上においても、防災・減災、</a:t>
                      </a:r>
                      <a:r>
                        <a:rPr kumimoji="1" lang="ja-JP" altLang="en-US" sz="900" u="sng" dirty="0">
                          <a:solidFill>
                            <a:schemeClr val="tx1"/>
                          </a:solidFill>
                          <a:latin typeface="Meiryo UI" panose="020B0604030504040204" pitchFamily="50" charset="-128"/>
                          <a:ea typeface="Meiryo UI" panose="020B0604030504040204" pitchFamily="50" charset="-128"/>
                        </a:rPr>
                        <a:t>国土強靱化は、最も重要な取組の一つである。特に、</a:t>
                      </a:r>
                      <a:r>
                        <a:rPr kumimoji="1" lang="en-US" altLang="ja-JP" sz="900" u="sng" dirty="0">
                          <a:solidFill>
                            <a:schemeClr val="tx1"/>
                          </a:solidFill>
                          <a:latin typeface="Meiryo UI" panose="020B0604030504040204" pitchFamily="50" charset="-128"/>
                          <a:ea typeface="Meiryo UI" panose="020B0604030504040204" pitchFamily="50" charset="-128"/>
                        </a:rPr>
                        <a:t>30</a:t>
                      </a:r>
                      <a:r>
                        <a:rPr kumimoji="1" lang="ja-JP" altLang="en-US" sz="900" u="sng" dirty="0">
                          <a:solidFill>
                            <a:schemeClr val="tx1"/>
                          </a:solidFill>
                          <a:latin typeface="Meiryo UI" panose="020B0604030504040204" pitchFamily="50" charset="-128"/>
                          <a:ea typeface="Meiryo UI" panose="020B0604030504040204" pitchFamily="50" charset="-128"/>
                        </a:rPr>
                        <a:t>年以内に</a:t>
                      </a:r>
                      <a:r>
                        <a:rPr kumimoji="1" lang="en-US" altLang="ja-JP" sz="900" u="sng" dirty="0">
                          <a:solidFill>
                            <a:schemeClr val="tx1"/>
                          </a:solidFill>
                          <a:latin typeface="Meiryo UI" panose="020B0604030504040204" pitchFamily="50" charset="-128"/>
                          <a:ea typeface="Meiryo UI" panose="020B0604030504040204" pitchFamily="50" charset="-128"/>
                        </a:rPr>
                        <a:t>70</a:t>
                      </a:r>
                      <a:r>
                        <a:rPr kumimoji="1" lang="ja-JP" altLang="en-US" sz="900" u="sng" dirty="0">
                          <a:solidFill>
                            <a:schemeClr val="tx1"/>
                          </a:solidFill>
                          <a:latin typeface="Meiryo UI" panose="020B0604030504040204" pitchFamily="50" charset="-128"/>
                          <a:ea typeface="Meiryo UI" panose="020B0604030504040204" pitchFamily="50" charset="-128"/>
                        </a:rPr>
                        <a:t>％程度の確率で発生するとされる首都直下地震、</a:t>
                      </a:r>
                      <a:r>
                        <a:rPr kumimoji="1" lang="ja-JP" altLang="en-US" sz="900" u="none" dirty="0">
                          <a:solidFill>
                            <a:schemeClr val="tx1"/>
                          </a:solidFill>
                          <a:latin typeface="Meiryo UI" panose="020B0604030504040204" pitchFamily="50" charset="-128"/>
                          <a:ea typeface="Meiryo UI" panose="020B0604030504040204" pitchFamily="50" charset="-128"/>
                        </a:rPr>
                        <a:t>南海トラフ地震の切迫や雨の降り方の局地化・激甚化・集中化に伴う風水害、土砂災害の頻発等が懸念される中、国民の命と暮らしを守る喫緊の取組が不可欠となっている。（中略）</a:t>
                      </a:r>
                      <a:r>
                        <a:rPr kumimoji="1" lang="ja-JP" altLang="en-US" sz="900" u="sng" dirty="0">
                          <a:solidFill>
                            <a:schemeClr val="tx1"/>
                          </a:solidFill>
                          <a:latin typeface="Meiryo UI" panose="020B0604030504040204" pitchFamily="50" charset="-128"/>
                          <a:ea typeface="Meiryo UI" panose="020B0604030504040204" pitchFamily="50" charset="-128"/>
                        </a:rPr>
                        <a:t>災害に対し粘り強くしなやかな国土とすることを目指す</a:t>
                      </a:r>
                      <a:r>
                        <a:rPr kumimoji="1" lang="ja-JP" altLang="en-US" sz="900" u="none" dirty="0">
                          <a:solidFill>
                            <a:schemeClr val="tx1"/>
                          </a:solidFill>
                          <a:latin typeface="Meiryo UI" panose="020B0604030504040204" pitchFamily="50" charset="-128"/>
                          <a:ea typeface="Meiryo UI" panose="020B0604030504040204" pitchFamily="50" charset="-128"/>
                        </a:rPr>
                        <a:t>。</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１部．関西の現状と課題</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１－３．関西を取り巻く現状と課題</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（２）関西の相対的地位の低下と東京一極集中からの脱却</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１）関西の相対的地位の低下</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首都圏と並び我が国第２の経済圏域である関西が発展し、日本経済を牽引していかなければならない</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（中略）アジアを中心とした都市間競争が激化する中で、我が国では、関西の競争力の強化が必要であるが、域内総生産の伸び、内国普通法人数、人口の社会増のいずれにおいても、</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東京との格差は拡大しており深刻な状況が続いている</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２）人と物の流れを支えるインフラ整備の遅れ</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関西を首都圏と並ぶ成長エンジンへと発展させるため</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は、アジアのゲートウェイ機能を担うとともに、高度な学術・研究機能の強化・活用や産学官の連携による次世代産業の創出を始めとする移輸出型産業の成長を図ることや、日本及びアジアの研究者や高度人材を結集し、起業環境を整え、交流拠点を創出していくことが重要である。</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また関西の有するポテンシャルを最大限活用し、インバウンドによる観光消費の拡大を地域の雇用を支える地域消費型産業の活性化につなげ、関西の暮らしやすさとあいまって、</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東京一極集中の是正の受け</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皿となることが重要である。</a:t>
                      </a:r>
                      <a:endParaRPr kumimoji="1" lang="ja-JP" altLang="en-US" sz="900" u="sng" dirty="0">
                        <a:solidFill>
                          <a:schemeClr val="tx1"/>
                        </a:solidFill>
                        <a:latin typeface="Meiryo UI" panose="020B0604030504040204" pitchFamily="50" charset="-128"/>
                        <a:ea typeface="Meiryo UI" panose="020B0604030504040204" pitchFamily="50" charset="-128"/>
                      </a:endParaRP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第１部第１章　近畿圏を取り巻く諸状況と課題</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２　我が国が目指す将来像</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（４）東京一極集中の是正</a:t>
                      </a:r>
                    </a:p>
                    <a:p>
                      <a:pPr marL="0" marR="0" lvl="0" indent="0" algn="l"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京圏への人口の流出超過の継続により、地方の若年人口、生産年齢人口の減少に拍車がかかり、地方の活力の喪失につながっている。地方から東京圏への転出者がそのまま東京圏に留まる「東京一極滞留」を解消し、人の流れを変える必要がある。</a:t>
                      </a:r>
                      <a: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r>
                      <a:b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b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３　近畿圏をめぐる状況と課題</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（２）近畿圏の相対的地位の低下と東京一極集中からの脱却</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首都圏と並び我が国第２の経済圏域である近畿圏が発展し、日本経済を牽引していかなければならない</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が、大阪圏（京都府、大阪府、兵庫県、奈良県）と東京圏（埼玉県、千葉県、東京都、神奈川県）との間で大きな差が生じており、域内総生産の伸び、内国普通法人数、人口の社会増のいずれにおいても、東京圏との格差は拡大しており深刻な状況が続いている。</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（中略）</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近畿圏を首都圏と並ぶ成長エンジンへと発展させるためには、</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アジアのゲートウェイ機</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能を担うとともに、高度な学術・研究機能の強化・活用や産学官の連携による次世代産業の創出を始めとする移輸出型産業</a:t>
                      </a:r>
                      <a: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成長を図ることや、日本及びアジアの研究者や高度人材を結集し、起業環境を整え、交流拠点を創出していくことが重要である。また、インバウンドによる観光消費の拡大を地域の雇用を支える地域消費型産業の活性化につなげ、暮らしやすさとあいまって、</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東京一極集中の是正の受け皿となることが重要である。</a:t>
                      </a:r>
                      <a:endParaRPr kumimoji="0" lang="en-US" altLang="ja-JP"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第１部第２章　近畿圏の将来像とその実現のための施策</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首都圏に次ぐ我が国第２の都市圏である近畿圏が、首都圏、中部圏とともにそれぞれの個性を発揮して「スーパー・メガリージョン」の形成を推進し、複眼型の巨大都市圏域の一翼を担うことが期待されている。先進国の中でも異例ともいえる東京への一極集中是正の牽引役となることは、国土形成に果たす重要な役割でもある。</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7082838"/>
                  </a:ext>
                </a:extLst>
              </a:tr>
            </a:tbl>
          </a:graphicData>
        </a:graphic>
      </p:graphicFrame>
      <p:sp>
        <p:nvSpPr>
          <p:cNvPr id="6" name="正方形/長方形 5"/>
          <p:cNvSpPr/>
          <p:nvPr/>
        </p:nvSpPr>
        <p:spPr>
          <a:xfrm>
            <a:off x="0" y="-12618"/>
            <a:ext cx="9144000" cy="36579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20.</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国土形成計画、関西広域地方計画、近畿圏整備計画の現行関係記載</a:t>
            </a:r>
            <a:r>
              <a:rPr lang="ja-JP" altLang="en-US" sz="1808" kern="0" dirty="0">
                <a:solidFill>
                  <a:srgbClr val="000000"/>
                </a:solidFill>
                <a:ea typeface="Meiryo UI" pitchFamily="50" charset="-128"/>
                <a:cs typeface="Meiryo UI" pitchFamily="50" charset="-128"/>
              </a:rPr>
              <a:t>　　　　　　　　　　　　　　　　　　　　　　　　　　　　　　　　　　　　　　　　　</a:t>
            </a:r>
          </a:p>
        </p:txBody>
      </p:sp>
      <p:sp>
        <p:nvSpPr>
          <p:cNvPr id="7" name="正方形/長方形 6"/>
          <p:cNvSpPr/>
          <p:nvPr/>
        </p:nvSpPr>
        <p:spPr>
          <a:xfrm>
            <a:off x="7434185" y="77268"/>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3794579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114285" y="658982"/>
          <a:ext cx="8943613" cy="5641594"/>
        </p:xfrm>
        <a:graphic>
          <a:graphicData uri="http://schemas.openxmlformats.org/drawingml/2006/table">
            <a:tbl>
              <a:tblPr firstRow="1" bandRow="1">
                <a:tableStyleId>{5C22544A-7EE6-4342-B048-85BDC9FD1C3A}</a:tableStyleId>
              </a:tblPr>
              <a:tblGrid>
                <a:gridCol w="3012302">
                  <a:extLst>
                    <a:ext uri="{9D8B030D-6E8A-4147-A177-3AD203B41FA5}">
                      <a16:colId xmlns:a16="http://schemas.microsoft.com/office/drawing/2014/main" val="2991410354"/>
                    </a:ext>
                  </a:extLst>
                </a:gridCol>
                <a:gridCol w="3008134">
                  <a:extLst>
                    <a:ext uri="{9D8B030D-6E8A-4147-A177-3AD203B41FA5}">
                      <a16:colId xmlns:a16="http://schemas.microsoft.com/office/drawing/2014/main" val="1270008467"/>
                    </a:ext>
                  </a:extLst>
                </a:gridCol>
                <a:gridCol w="2923177">
                  <a:extLst>
                    <a:ext uri="{9D8B030D-6E8A-4147-A177-3AD203B41FA5}">
                      <a16:colId xmlns:a16="http://schemas.microsoft.com/office/drawing/2014/main" val="2358938457"/>
                    </a:ext>
                  </a:extLst>
                </a:gridCol>
              </a:tblGrid>
              <a:tr h="523498">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600" baseline="0" dirty="0">
                          <a:solidFill>
                            <a:schemeClr val="tx1"/>
                          </a:solidFill>
                          <a:latin typeface="Meiryo UI" panose="020B0604030504040204" pitchFamily="50" charset="-128"/>
                          <a:ea typeface="Meiryo UI" panose="020B0604030504040204" pitchFamily="50" charset="-128"/>
                        </a:rPr>
                        <a:t>    </a:t>
                      </a:r>
                      <a:r>
                        <a:rPr kumimoji="1" lang="ja-JP" altLang="en-US" sz="1400" b="0" baseline="0" dirty="0">
                          <a:solidFill>
                            <a:schemeClr val="tx1"/>
                          </a:solidFill>
                          <a:latin typeface="Meiryo UI" panose="020B0604030504040204" pitchFamily="50" charset="-128"/>
                          <a:ea typeface="Meiryo UI" panose="020B0604030504040204" pitchFamily="50" charset="-128"/>
                        </a:rPr>
                        <a:t>国土形成計画（全国計画）</a:t>
                      </a:r>
                      <a:endParaRPr kumimoji="1" lang="en-US" altLang="ja-JP" sz="1400" b="0" baseline="0" dirty="0">
                        <a:solidFill>
                          <a:schemeClr val="tx1"/>
                        </a:solidFill>
                        <a:latin typeface="Meiryo UI" panose="020B0604030504040204" pitchFamily="50" charset="-128"/>
                        <a:ea typeface="Meiryo UI" panose="020B0604030504040204"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2015.8</a:t>
                      </a:r>
                      <a:r>
                        <a:rPr kumimoji="1" lang="ja-JP" altLang="en-US"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閣議決定</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baseline="0" dirty="0">
                          <a:solidFill>
                            <a:schemeClr val="tx1"/>
                          </a:solidFill>
                          <a:latin typeface="Meiryo UI" panose="020B0604030504040204" pitchFamily="50" charset="-128"/>
                          <a:ea typeface="Meiryo UI" panose="020B0604030504040204" pitchFamily="50" charset="-128"/>
                        </a:rPr>
                        <a:t>関西広域地方計画</a:t>
                      </a:r>
                      <a:endParaRPr kumimoji="1" lang="en-US" altLang="ja-JP" sz="1400" b="0" baseline="0" dirty="0">
                        <a:solidFill>
                          <a:schemeClr val="tx1"/>
                        </a:solidFill>
                        <a:latin typeface="Meiryo UI" panose="020B0604030504040204" pitchFamily="50" charset="-128"/>
                        <a:ea typeface="Meiryo UI" panose="020B0604030504040204"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400" b="0" baseline="0" dirty="0">
                          <a:solidFill>
                            <a:schemeClr val="tx1"/>
                          </a:solidFill>
                          <a:latin typeface="Meiryo UI" panose="020B0604030504040204" pitchFamily="50" charset="-128"/>
                          <a:ea typeface="Meiryo UI" panose="020B0604030504040204" pitchFamily="50" charset="-128"/>
                        </a:rPr>
                        <a:t>　</a:t>
                      </a:r>
                      <a:r>
                        <a:rPr kumimoji="1" lang="en-US" altLang="ja-JP"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2016.3</a:t>
                      </a:r>
                      <a:r>
                        <a:rPr kumimoji="1" lang="ja-JP" altLang="en-US"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国土交通大臣決定</a:t>
                      </a:r>
                      <a:r>
                        <a:rPr kumimoji="1" lang="ja-JP" altLang="en-US" sz="1400" b="0" dirty="0">
                          <a:solidFill>
                            <a:schemeClr val="tx1"/>
                          </a:solidFill>
                          <a:latin typeface="Meiryo UI" panose="020B0604030504040204" pitchFamily="50" charset="-128"/>
                          <a:ea typeface="Meiryo UI" panose="020B0604030504040204" pitchFamily="50" charset="-128"/>
                        </a:rPr>
                        <a:t>　　　　　</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0" baseline="0" dirty="0">
                          <a:solidFill>
                            <a:schemeClr val="tx1"/>
                          </a:solidFill>
                          <a:latin typeface="Meiryo UI" panose="020B0604030504040204" pitchFamily="50" charset="-128"/>
                          <a:ea typeface="Meiryo UI" panose="020B0604030504040204" pitchFamily="50" charset="-128"/>
                        </a:rPr>
                        <a:t>近畿圏整備計画</a:t>
                      </a:r>
                      <a:endParaRPr kumimoji="1" lang="en-US" altLang="ja-JP" sz="1400" b="0" baseline="0" dirty="0">
                        <a:solidFill>
                          <a:schemeClr val="tx1"/>
                        </a:solidFill>
                        <a:latin typeface="Meiryo UI" panose="020B0604030504040204" pitchFamily="50" charset="-128"/>
                        <a:ea typeface="Meiryo UI" panose="020B0604030504040204" pitchFamily="50" charset="-128"/>
                      </a:endParaRPr>
                    </a:p>
                    <a:p>
                      <a:pPr algn="ctr"/>
                      <a:r>
                        <a:rPr kumimoji="1" lang="en-US" altLang="ja-JP"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2016.3</a:t>
                      </a:r>
                      <a:r>
                        <a:rPr kumimoji="1" lang="ja-JP" altLang="en-US" sz="13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国土交通大臣決定</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972146"/>
                  </a:ext>
                </a:extLst>
              </a:tr>
              <a:tr h="5116976">
                <a:tc>
                  <a:txBody>
                    <a:bodyPr/>
                    <a:lstStyle/>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第２部　分野別施策の基本的方向</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第６章 防災・減災に関する基本的な施策</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第４節 諸機能及びネットワークの多重性・</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代替性確保等による災害に強い国土構造の構築</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r>
                      <a:b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b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（１）中枢管理機能等のバックアップ等</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災害対応や復旧・復興で重要な役割を担う行政の諸機能が、災害直後においても適切に維持、確保できるよう、政府全体のＢＣＰ（業務継続計画）を踏まえ、各府省庁のＢＣＰについて、実効性を高めるための訓練や評価を実施しつつ、不断に見直す。また、機能が集積している地域の防災・減災対策を進めつつ、官庁施設の耐震化、物資の備蓄、電力等の確保、通信経路やネットワーク拠点の二重化、各種データのバックアップ体制の整備等の対策を推進する。さらに、</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東京に集中する人口及び諸機能の分散、中枢管理機能のバックアップ体制の整備等を進める</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。また、政府業務継続計画（首都直下地震対策）に基づき、</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行政中枢機能の全部又は一部を維持することが困難となった場合における当該行政中枢機能の一時的な代替に関する事項について検討する</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0"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endParaRPr kumimoji="1" lang="en-US" altLang="ja-JP" sz="900" u="sng"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第３部　計画の効果的推進及び広域地方計画の策定・推進</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第２章 広域地方計画の基本的考え方</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（１）各広域ブロックの現況と課題</a:t>
                      </a:r>
                    </a:p>
                    <a:p>
                      <a:pPr marL="0" marR="0" lvl="0" indent="0" algn="l"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⑤</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近畿圏</a:t>
                      </a:r>
                      <a:endParaRPr kumimoji="0" lang="en-US" altLang="ja-JP"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我が国第二の経済圏であり</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中略）健康・医療分野を始め、学術・研究機能が集積している。国際コンテナ戦略港湾、国際空港等、国際的なゲートウェイ機能の集積があり、アジアを中心に近畿圏への訪日外国人数も増大している。（中略）今後、リニア中央新幹線によるスーパー・メガリージョンの形成を見据え、健康・医療産業等の成長分野、観光分野等について、アジアのゲートウェイ機能や歴史、文化等の集積を活用し、対流の拡大を図ることが求められる。</a:t>
                      </a:r>
                      <a:endParaRPr kumimoji="1" lang="ja-JP" altLang="en-US" sz="900" u="sng" dirty="0">
                        <a:solidFill>
                          <a:schemeClr val="tx1"/>
                        </a:solidFill>
                        <a:latin typeface="Meiryo UI" panose="020B0604030504040204" pitchFamily="50" charset="-128"/>
                        <a:ea typeface="Meiryo UI" panose="020B0604030504040204" pitchFamily="50" charset="-128"/>
                      </a:endParaRP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２部　関西の目指す姿と戦略</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２－４．暮らし・産業を守る災害に強い</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安全・安心圏域</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２－４－２　戦略</a:t>
                      </a: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（４）首都圏の有する諸機能のバックアップ等</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①　首都圏に次ぐ人口・経済規模を有し、諸機能</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において相当規模の集積を抱え、さらには首都圏と同時被災の可能性が低く、阪神・淡路大震災の経験を有することから、</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西の役割分担により災害に強い国土を形成するため、首都圏が大規模な被害を受けた場合に、ＩＣＴの活用等により、首都圏のバックアップを果たす機能を強化するとともに、そのために必要な社会基盤の充実を図る</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②　</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東京に本社等がある民間企業等に対して、本社等のバックアップ機能を関西で確保するよう支援する取組を進める</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③　政府関係機関については、地方からの提案を受ける形で関西への移転を進めることにより、雇用の確保や地域の戦略に応じた発展にもつながるため、各地域が持つ特性を発揮することができる移転提案について、その具体化を図っていく。</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３部　主要プロジェクト</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３－７．関西強靭化・防災連携プロジェクト</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 首都圏の有する諸機能のバックアップ事業</a:t>
                      </a:r>
                      <a:endParaRPr kumimoji="1" lang="en-US" altLang="ja-JP" sz="900" dirty="0">
                        <a:solidFill>
                          <a:schemeClr val="tx1"/>
                        </a:solidFill>
                        <a:latin typeface="Meiryo UI" panose="020B0604030504040204" pitchFamily="50" charset="-128"/>
                        <a:ea typeface="Meiryo UI" panose="020B0604030504040204" pitchFamily="50" charset="-128"/>
                      </a:endParaRPr>
                    </a:p>
                    <a:p>
                      <a:r>
                        <a:rPr kumimoji="1" lang="ja-JP" altLang="en-US" sz="900" u="sng" dirty="0">
                          <a:solidFill>
                            <a:schemeClr val="tx1"/>
                          </a:solidFill>
                          <a:latin typeface="Meiryo UI" panose="020B0604030504040204" pitchFamily="50" charset="-128"/>
                          <a:ea typeface="Meiryo UI" panose="020B0604030504040204" pitchFamily="50" charset="-128"/>
                        </a:rPr>
                        <a:t>首都圏が大規模な被害を受けた場合に、諸機能において相当規模の集積を抱える圏域として、首都圏のバックアップを果たせるよう、社会基盤の充実を図るとともに、東京に本社などがある民間企業等に対して、本社などのバックアップ機能を関西で確保するよう支援する取組を進める。</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第１節　目指す姿</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１　アジアのゲートウェイを担い、我が国の成長エンジンとなる圏域</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我が国の経済の中核として成長し</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、スーパー・メガリージョンの一翼を担う圏域。</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我が国の成長を牽引する</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次世代産業が健康・医療産業等の分野で次々と生まれる圏域。</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（中略）</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○（前略）観光誘客により</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我が国の成長を牽引する圏域。</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○次世代につながる産業を生み出し、</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東京との対峙ではなく世界を見据え、我が国のなかでもチャレンジングである成長エンジン圏域。</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○（前略）アジアを中心とした世界のゲートウェイとしての地位を築く圏域。</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 </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暮らし・産業を守る災害に強い安全・安心圏域</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（前略）</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○首都圏の非常時には、首都圏の有する諸機能のバックアップを担う圏域。</a:t>
                      </a:r>
                      <a:endParaRPr kumimoji="0" lang="en-US" altLang="ja-JP"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第１部第２章第３節４</a:t>
                      </a:r>
                      <a:endParaRPr kumimoji="0"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endPar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（４）首都圏の有する諸機能のバックアップ等</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東西の役割分担により災害に強い国土を形成するため、</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首都圏が大規模な被害を受けた場合に、</a:t>
                      </a:r>
                      <a:r>
                        <a:rPr kumimoji="0" lang="en-US" altLang="ja-JP"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ICT</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の活用等により、首都圏のバックアップを果たす機能を強化するとともに、そのために必要な社会基盤の充実を図る。</a:t>
                      </a:r>
                      <a:endPar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0" lang="ja-JP" altLang="en-US" sz="900" b="0" i="0" u="sng"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東京に本社等がある民間企業等に対して、本社等のバックアップ機能を近畿圏で確保するよう支援する取組を進める</a:t>
                      </a: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just" defTabSz="914400" rtl="0" eaLnBrk="0" fontAlgn="base" latinLnBrk="0" hangingPunct="0">
                        <a:lnSpc>
                          <a:spcPct val="96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政府関係機関については、地方からの提案を受ける形で移転を進めることにより、雇用の確保や地域の戦略に応じた発展にもつながるため、各地域が持つ特性を発揮することができる移転提案について、その具体化を図っていく。</a:t>
                      </a:r>
                      <a:endParaRPr kumimoji="0"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r>
                        <a:rPr kumimoji="1" lang="ja-JP" altLang="en-US" sz="900" dirty="0">
                          <a:solidFill>
                            <a:schemeClr val="tx1"/>
                          </a:solidFill>
                          <a:latin typeface="Meiryo UI" panose="020B0604030504040204" pitchFamily="50" charset="-128"/>
                          <a:ea typeface="Meiryo UI" panose="020B0604030504040204" pitchFamily="50" charset="-128"/>
                        </a:rPr>
                        <a:t>　</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7082838"/>
                  </a:ext>
                </a:extLst>
              </a:tr>
            </a:tbl>
          </a:graphicData>
        </a:graphic>
      </p:graphicFrame>
    </p:spTree>
    <p:extLst>
      <p:ext uri="{BB962C8B-B14F-4D97-AF65-F5344CB8AC3E}">
        <p14:creationId xmlns:p14="http://schemas.microsoft.com/office/powerpoint/2010/main" val="173936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607013" y="888075"/>
          <a:ext cx="7968715" cy="5531677"/>
        </p:xfrm>
        <a:graphic>
          <a:graphicData uri="http://schemas.openxmlformats.org/drawingml/2006/table">
            <a:tbl>
              <a:tblPr firstRow="1" bandRow="1">
                <a:tableStyleId>{5C22544A-7EE6-4342-B048-85BDC9FD1C3A}</a:tableStyleId>
              </a:tblPr>
              <a:tblGrid>
                <a:gridCol w="1149458">
                  <a:extLst>
                    <a:ext uri="{9D8B030D-6E8A-4147-A177-3AD203B41FA5}">
                      <a16:colId xmlns:a16="http://schemas.microsoft.com/office/drawing/2014/main" val="2991410354"/>
                    </a:ext>
                  </a:extLst>
                </a:gridCol>
                <a:gridCol w="2260170">
                  <a:extLst>
                    <a:ext uri="{9D8B030D-6E8A-4147-A177-3AD203B41FA5}">
                      <a16:colId xmlns:a16="http://schemas.microsoft.com/office/drawing/2014/main" val="3130019792"/>
                    </a:ext>
                  </a:extLst>
                </a:gridCol>
                <a:gridCol w="2337661">
                  <a:extLst>
                    <a:ext uri="{9D8B030D-6E8A-4147-A177-3AD203B41FA5}">
                      <a16:colId xmlns:a16="http://schemas.microsoft.com/office/drawing/2014/main" val="1270008467"/>
                    </a:ext>
                  </a:extLst>
                </a:gridCol>
                <a:gridCol w="2221426">
                  <a:extLst>
                    <a:ext uri="{9D8B030D-6E8A-4147-A177-3AD203B41FA5}">
                      <a16:colId xmlns:a16="http://schemas.microsoft.com/office/drawing/2014/main" val="2358938457"/>
                    </a:ext>
                  </a:extLst>
                </a:gridCol>
              </a:tblGrid>
              <a:tr h="878222">
                <a:tc>
                  <a:txBody>
                    <a:bodyPr/>
                    <a:lstStyle/>
                    <a:p>
                      <a:endParaRPr kumimoji="1" lang="ja-JP" altLang="en-US" sz="1600" dirty="0">
                        <a:latin typeface="Meiryo UI" panose="020B0604030504040204" pitchFamily="50" charset="-128"/>
                        <a:ea typeface="Meiryo UI" panose="020B0604030504040204" pitchFamily="50" charset="-128"/>
                      </a:endParaRP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aseline="0" dirty="0">
                          <a:solidFill>
                            <a:schemeClr val="tx1"/>
                          </a:solidFill>
                          <a:latin typeface="Meiryo UI" panose="020B0604030504040204" pitchFamily="50" charset="-128"/>
                          <a:ea typeface="Meiryo UI" panose="020B0604030504040204" pitchFamily="50" charset="-128"/>
                        </a:rPr>
                        <a:t>     </a:t>
                      </a:r>
                      <a:r>
                        <a:rPr kumimoji="1" lang="ja-JP" altLang="en-US" sz="1400" b="0" dirty="0">
                          <a:solidFill>
                            <a:schemeClr val="tx1"/>
                          </a:solidFill>
                          <a:latin typeface="Meiryo UI" panose="020B0604030504040204" pitchFamily="50" charset="-128"/>
                          <a:ea typeface="Meiryo UI" panose="020B0604030504040204" pitchFamily="50" charset="-128"/>
                        </a:rPr>
                        <a:t>経済財政諮問会議</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rPr>
                        <a:t>　　</a:t>
                      </a:r>
                      <a:endParaRPr kumimoji="1" lang="en-US" altLang="ja-JP" sz="1400" b="0" dirty="0">
                        <a:solidFill>
                          <a:schemeClr val="tx1"/>
                        </a:solidFill>
                        <a:latin typeface="Meiryo UI" panose="020B0604030504040204" pitchFamily="50" charset="-128"/>
                        <a:ea typeface="Meiryo UI" panose="020B0604030504040204" pitchFamily="50" charset="-128"/>
                      </a:endParaRPr>
                    </a:p>
                    <a:p>
                      <a:r>
                        <a:rPr kumimoji="1" lang="ja-JP" altLang="en-US" sz="1400" b="0" dirty="0">
                          <a:solidFill>
                            <a:schemeClr val="tx1"/>
                          </a:solidFill>
                          <a:latin typeface="Meiryo UI" panose="020B0604030504040204" pitchFamily="50" charset="-128"/>
                          <a:ea typeface="Meiryo UI" panose="020B0604030504040204" pitchFamily="50" charset="-128"/>
                        </a:rPr>
                        <a:t>　　地域主権戦略会議</a:t>
                      </a:r>
                      <a:endParaRPr kumimoji="1" lang="en-US" altLang="ja-JP" sz="1400" b="0" dirty="0">
                        <a:solidFill>
                          <a:schemeClr val="tx1"/>
                        </a:solidFill>
                        <a:latin typeface="Meiryo UI" panose="020B0604030504040204" pitchFamily="50" charset="-128"/>
                        <a:ea typeface="Meiryo UI" panose="020B0604030504040204" pitchFamily="50" charset="-128"/>
                      </a:endParaRPr>
                    </a:p>
                    <a:p>
                      <a:r>
                        <a:rPr kumimoji="1" lang="ja-JP" altLang="en-US" sz="1400" b="0" dirty="0">
                          <a:solidFill>
                            <a:schemeClr val="tx1"/>
                          </a:solidFill>
                          <a:latin typeface="Meiryo UI" panose="020B0604030504040204" pitchFamily="50" charset="-128"/>
                          <a:ea typeface="Meiryo UI" panose="020B0604030504040204" pitchFamily="50" charset="-128"/>
                        </a:rPr>
                        <a:t>　　　　　　　</a:t>
                      </a:r>
                      <a:r>
                        <a:rPr kumimoji="1" lang="en-US" altLang="ja-JP" sz="1400" b="0" dirty="0">
                          <a:solidFill>
                            <a:schemeClr val="tx1"/>
                          </a:solidFill>
                          <a:latin typeface="Meiryo UI" panose="020B0604030504040204" pitchFamily="50" charset="-128"/>
                          <a:ea typeface="Meiryo UI" panose="020B0604030504040204" pitchFamily="50" charset="-128"/>
                        </a:rPr>
                        <a:t>2013.3</a:t>
                      </a:r>
                      <a:r>
                        <a:rPr kumimoji="1" lang="ja-JP" altLang="en-US" sz="1400" b="0" dirty="0">
                          <a:solidFill>
                            <a:schemeClr val="tx1"/>
                          </a:solidFill>
                          <a:latin typeface="Meiryo UI" panose="020B0604030504040204" pitchFamily="50" charset="-128"/>
                          <a:ea typeface="Meiryo UI" panose="020B0604030504040204" pitchFamily="50" charset="-128"/>
                        </a:rPr>
                        <a:t>廃止</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rPr>
                        <a:t>　</a:t>
                      </a:r>
                      <a:r>
                        <a:rPr kumimoji="1" lang="ja-JP" altLang="en-US" sz="1400" b="0" baseline="0" dirty="0">
                          <a:solidFill>
                            <a:schemeClr val="tx1"/>
                          </a:solidFill>
                          <a:latin typeface="Meiryo UI" panose="020B0604030504040204" pitchFamily="50" charset="-128"/>
                          <a:ea typeface="Meiryo UI" panose="020B0604030504040204" pitchFamily="50" charset="-128"/>
                        </a:rPr>
                        <a:t> </a:t>
                      </a:r>
                      <a:r>
                        <a:rPr kumimoji="1" lang="ja-JP" altLang="en-US" sz="1400" b="0" dirty="0">
                          <a:solidFill>
                            <a:schemeClr val="tx1"/>
                          </a:solidFill>
                          <a:latin typeface="Meiryo UI" panose="020B0604030504040204" pitchFamily="50" charset="-128"/>
                          <a:ea typeface="Meiryo UI" panose="020B0604030504040204" pitchFamily="50" charset="-128"/>
                        </a:rPr>
                        <a:t>行政改革推進本部</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972146"/>
                  </a:ext>
                </a:extLst>
              </a:tr>
              <a:tr h="588082">
                <a:tc>
                  <a:txBody>
                    <a:bodyPr/>
                    <a:lstStyle/>
                    <a:p>
                      <a:r>
                        <a:rPr kumimoji="1" lang="ja-JP" altLang="en-US" sz="16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根　拠</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 内閣府設置法第</a:t>
                      </a:r>
                      <a:r>
                        <a:rPr kumimoji="1" lang="en-US" altLang="ja-JP" sz="1400" dirty="0">
                          <a:solidFill>
                            <a:schemeClr val="tx1"/>
                          </a:solidFill>
                          <a:latin typeface="Meiryo UI" panose="020B0604030504040204" pitchFamily="50" charset="-128"/>
                          <a:ea typeface="Meiryo UI" panose="020B0604030504040204" pitchFamily="50" charset="-128"/>
                        </a:rPr>
                        <a:t>18</a:t>
                      </a:r>
                      <a:r>
                        <a:rPr kumimoji="1" lang="ja-JP" altLang="en-US" sz="1600" dirty="0">
                          <a:solidFill>
                            <a:schemeClr val="tx1"/>
                          </a:solidFill>
                          <a:latin typeface="Meiryo UI" panose="020B0604030504040204" pitchFamily="50" charset="-128"/>
                          <a:ea typeface="Meiryo UI" panose="020B0604030504040204" pitchFamily="50" charset="-128"/>
                        </a:rPr>
                        <a:t>条</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閣議決定</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閣議決定</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7082838"/>
                  </a:ext>
                </a:extLst>
              </a:tr>
              <a:tr h="1846020">
                <a:tc>
                  <a:txBody>
                    <a:bodyPr/>
                    <a:lstStyle/>
                    <a:p>
                      <a:r>
                        <a:rPr kumimoji="1" lang="ja-JP" altLang="en-US" sz="16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目　的</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経済財政政策の重要事項について、有識者等の優れた識見や知識を活用しつつ、内閣総理大臣のリーダシップを十全に発揮</a:t>
                      </a:r>
                      <a:r>
                        <a:rPr kumimoji="1" lang="ja-JP" altLang="en-US" sz="1400">
                          <a:latin typeface="Meiryo UI" panose="020B0604030504040204" pitchFamily="50" charset="-128"/>
                          <a:ea typeface="Meiryo UI" panose="020B0604030504040204" pitchFamily="50" charset="-128"/>
                        </a:rPr>
                        <a:t>して調査審議。（骨太方針、国土形成計画法に規定する全国計画など）</a:t>
                      </a:r>
                      <a:endParaRPr kumimoji="1" lang="ja-JP" altLang="en-US" sz="1400" dirty="0">
                        <a:latin typeface="Meiryo UI" panose="020B0604030504040204" pitchFamily="50" charset="-128"/>
                        <a:ea typeface="Meiryo UI" panose="020B0604030504040204" pitchFamily="50" charset="-128"/>
                      </a:endParaRP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地域主権に資する改革に関する施策を検討し、実施するとともに、地方分権改革推進委員会の勧告を踏まえた施策を実施。</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国民本位で、時代に即した合理的かつ効率的な行政を実現するため、行政改革を政府一体となって、総合的かつ積極的に推進。</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5493040"/>
                  </a:ext>
                </a:extLst>
              </a:tr>
              <a:tr h="1312482">
                <a:tc>
                  <a:txBody>
                    <a:bodyPr/>
                    <a:lstStyle/>
                    <a:p>
                      <a:r>
                        <a:rPr kumimoji="1" lang="ja-JP" altLang="en-US" sz="16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構　成</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内閣総理大臣、内閣官房長官、経済財政政策担当大臣、他大臣、有識者</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内閣総理大臣、地域主権推進担当大臣、内閣官房長官、他大臣、有識者</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内閣総理大臣、行政改革担当大臣、内閣官房長官、</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他全ての大臣</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6117048"/>
                  </a:ext>
                </a:extLst>
              </a:tr>
              <a:tr h="906871">
                <a:tc>
                  <a:txBody>
                    <a:bodyPr/>
                    <a:lstStyle/>
                    <a:p>
                      <a:r>
                        <a:rPr kumimoji="1" lang="ja-JP" altLang="en-US" sz="1400" dirty="0">
                          <a:latin typeface="Meiryo UI" panose="020B0604030504040204" pitchFamily="50" charset="-128"/>
                          <a:ea typeface="Meiryo UI" panose="020B0604030504040204" pitchFamily="50" charset="-128"/>
                        </a:rPr>
                        <a:t>　事務局</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内閣府</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内閣府</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latin typeface="Meiryo UI" panose="020B0604030504040204" pitchFamily="50" charset="-128"/>
                          <a:ea typeface="Meiryo UI" panose="020B0604030504040204" pitchFamily="50" charset="-128"/>
                        </a:rPr>
                        <a:t>内閣官房</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3053891"/>
                  </a:ext>
                </a:extLst>
              </a:tr>
            </a:tbl>
          </a:graphicData>
        </a:graphic>
      </p:graphicFrame>
      <p:sp>
        <p:nvSpPr>
          <p:cNvPr id="6" name="正方形/長方形 5"/>
          <p:cNvSpPr/>
          <p:nvPr/>
        </p:nvSpPr>
        <p:spPr>
          <a:xfrm>
            <a:off x="0" y="-67933"/>
            <a:ext cx="9144000" cy="36579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21.</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経済財政諮問会議、地域主権戦略会議、行政改革推進本部の概要</a:t>
            </a:r>
            <a:r>
              <a:rPr lang="ja-JP" altLang="en-US" sz="1808" kern="0" dirty="0">
                <a:solidFill>
                  <a:srgbClr val="000000"/>
                </a:solidFill>
                <a:ea typeface="Meiryo UI" pitchFamily="50" charset="-128"/>
                <a:cs typeface="Meiryo UI" pitchFamily="50" charset="-128"/>
              </a:rPr>
              <a:t>　　　　　　　　　　　　　　　　　　　　　　　　　　　　　　　　　　　　　　　　　　　　　　　　　　　　　　　　　　　　　　　　　　　　　　　　　　　　　　　　　　　　　　　　　　　　　　　　　　　　　　　　</a:t>
            </a:r>
          </a:p>
        </p:txBody>
      </p:sp>
      <p:sp>
        <p:nvSpPr>
          <p:cNvPr id="7" name="正方形/長方形 6"/>
          <p:cNvSpPr/>
          <p:nvPr/>
        </p:nvSpPr>
        <p:spPr>
          <a:xfrm>
            <a:off x="7426850" y="17161"/>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4183012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607013" y="810584"/>
          <a:ext cx="4326615" cy="5473626"/>
        </p:xfrm>
        <a:graphic>
          <a:graphicData uri="http://schemas.openxmlformats.org/drawingml/2006/table">
            <a:tbl>
              <a:tblPr firstRow="1" bandRow="1">
                <a:tableStyleId>{5C22544A-7EE6-4342-B048-85BDC9FD1C3A}</a:tableStyleId>
              </a:tblPr>
              <a:tblGrid>
                <a:gridCol w="1343191">
                  <a:extLst>
                    <a:ext uri="{9D8B030D-6E8A-4147-A177-3AD203B41FA5}">
                      <a16:colId xmlns:a16="http://schemas.microsoft.com/office/drawing/2014/main" val="2991410354"/>
                    </a:ext>
                  </a:extLst>
                </a:gridCol>
                <a:gridCol w="2983424">
                  <a:extLst>
                    <a:ext uri="{9D8B030D-6E8A-4147-A177-3AD203B41FA5}">
                      <a16:colId xmlns:a16="http://schemas.microsoft.com/office/drawing/2014/main" val="3130019792"/>
                    </a:ext>
                  </a:extLst>
                </a:gridCol>
              </a:tblGrid>
              <a:tr h="878222">
                <a:tc>
                  <a:txBody>
                    <a:bodyPr/>
                    <a:lstStyle/>
                    <a:p>
                      <a:endParaRPr kumimoji="1" lang="ja-JP" altLang="en-US" sz="1600" dirty="0">
                        <a:latin typeface="Meiryo UI" panose="020B0604030504040204" pitchFamily="50" charset="-128"/>
                        <a:ea typeface="Meiryo UI" panose="020B0604030504040204" pitchFamily="50" charset="-128"/>
                      </a:endParaRP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600" baseline="0" dirty="0">
                          <a:solidFill>
                            <a:schemeClr val="tx1"/>
                          </a:solidFill>
                          <a:latin typeface="Meiryo UI" panose="020B0604030504040204" pitchFamily="50" charset="-128"/>
                          <a:ea typeface="Meiryo UI" panose="020B0604030504040204" pitchFamily="50" charset="-128"/>
                        </a:rPr>
                        <a:t>     　</a:t>
                      </a:r>
                      <a:r>
                        <a:rPr kumimoji="1" lang="ja-JP" altLang="en-US" sz="1400" b="0" baseline="0" dirty="0">
                          <a:solidFill>
                            <a:schemeClr val="tx1"/>
                          </a:solidFill>
                          <a:latin typeface="Meiryo UI" panose="020B0604030504040204" pitchFamily="50" charset="-128"/>
                          <a:ea typeface="Meiryo UI" panose="020B0604030504040204" pitchFamily="50" charset="-128"/>
                        </a:rPr>
                        <a:t>国と地方の協議の場</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4972146"/>
                  </a:ext>
                </a:extLst>
              </a:tr>
              <a:tr h="588082">
                <a:tc>
                  <a:txBody>
                    <a:bodyPr/>
                    <a:lstStyle/>
                    <a:p>
                      <a:r>
                        <a:rPr kumimoji="1" lang="ja-JP" altLang="en-US" sz="16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根　拠</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 国と地方の協議の場に関する法律</a:t>
                      </a:r>
                      <a:endParaRPr kumimoji="1" lang="ja-JP" altLang="en-US" sz="1600" dirty="0">
                        <a:solidFill>
                          <a:schemeClr val="tx1"/>
                        </a:solidFill>
                        <a:latin typeface="Meiryo UI" panose="020B0604030504040204" pitchFamily="50" charset="-128"/>
                        <a:ea typeface="Meiryo UI" panose="020B0604030504040204" pitchFamily="50" charset="-128"/>
                      </a:endParaRP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7082838"/>
                  </a:ext>
                </a:extLst>
              </a:tr>
              <a:tr h="1695271">
                <a:tc>
                  <a:txBody>
                    <a:bodyPr/>
                    <a:lstStyle/>
                    <a:p>
                      <a:r>
                        <a:rPr kumimoji="1" lang="ja-JP" altLang="en-US" sz="16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目　的</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ja-JP" altLang="en-US" sz="1400" dirty="0">
                          <a:effectLst/>
                          <a:latin typeface="Meiryo UI" panose="020B0604030504040204" pitchFamily="50" charset="-128"/>
                          <a:ea typeface="Meiryo UI" panose="020B0604030504040204" pitchFamily="50" charset="-128"/>
                        </a:rPr>
                        <a:t>　地方自治に影響を及ぼす国の政策の企画及び立案並 </a:t>
                      </a:r>
                      <a:r>
                        <a:rPr lang="ja-JP" altLang="en-US" sz="1400" dirty="0" err="1">
                          <a:effectLst/>
                          <a:latin typeface="Meiryo UI" panose="020B0604030504040204" pitchFamily="50" charset="-128"/>
                          <a:ea typeface="Meiryo UI" panose="020B0604030504040204" pitchFamily="50" charset="-128"/>
                        </a:rPr>
                        <a:t>びに</a:t>
                      </a:r>
                      <a:r>
                        <a:rPr lang="ja-JP" altLang="en-US" sz="1400" dirty="0">
                          <a:effectLst/>
                          <a:latin typeface="Meiryo UI" panose="020B0604030504040204" pitchFamily="50" charset="-128"/>
                          <a:ea typeface="Meiryo UI" panose="020B0604030504040204" pitchFamily="50" charset="-128"/>
                        </a:rPr>
                        <a:t>実施について、関係各大臣と地方六団体の代表者が協議を行い、もって地方分権改革の推進並びに国及び地方公共団体の政策の効果的かつ効率的な推 進を図る。</a:t>
                      </a:r>
                      <a:endParaRPr kumimoji="1" lang="en-US" altLang="ja-JP" sz="1400" dirty="0">
                        <a:effectLst/>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5493040"/>
                  </a:ext>
                </a:extLst>
              </a:tr>
              <a:tr h="1405180">
                <a:tc>
                  <a:txBody>
                    <a:bodyPr/>
                    <a:lstStyle/>
                    <a:p>
                      <a:r>
                        <a:rPr kumimoji="1" lang="ja-JP" altLang="en-US" sz="16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構　成</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　内閣官房長官、地方分権担当大臣、総務大臣、財務大臣、その他大臣、地方</a:t>
                      </a:r>
                      <a:r>
                        <a:rPr kumimoji="1" lang="en-US" altLang="ja-JP" sz="1400" dirty="0">
                          <a:solidFill>
                            <a:schemeClr val="tx1"/>
                          </a:solidFill>
                          <a:latin typeface="Meiryo UI" panose="020B0604030504040204" pitchFamily="50" charset="-128"/>
                          <a:ea typeface="Meiryo UI" panose="020B0604030504040204" pitchFamily="50" charset="-128"/>
                        </a:rPr>
                        <a:t>6</a:t>
                      </a:r>
                      <a:r>
                        <a:rPr kumimoji="1" lang="ja-JP" altLang="en-US" sz="1400" dirty="0">
                          <a:solidFill>
                            <a:schemeClr val="tx1"/>
                          </a:solidFill>
                          <a:latin typeface="Meiryo UI" panose="020B0604030504040204" pitchFamily="50" charset="-128"/>
                          <a:ea typeface="Meiryo UI" panose="020B0604030504040204" pitchFamily="50" charset="-128"/>
                        </a:rPr>
                        <a:t>団体代表</a:t>
                      </a:r>
                    </a:p>
                    <a:p>
                      <a:r>
                        <a:rPr kumimoji="1" lang="ja-JP" altLang="en-US" sz="1400" dirty="0">
                          <a:solidFill>
                            <a:schemeClr val="tx1"/>
                          </a:solidFill>
                          <a:latin typeface="Meiryo UI" panose="020B0604030504040204" pitchFamily="50" charset="-128"/>
                          <a:ea typeface="Meiryo UI" panose="020B0604030504040204" pitchFamily="50" charset="-128"/>
                        </a:rPr>
                        <a:t>（内閣総理大臣はいつでも出席できる）</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6117048"/>
                  </a:ext>
                </a:extLst>
              </a:tr>
              <a:tr h="906871">
                <a:tc>
                  <a:txBody>
                    <a:bodyPr/>
                    <a:lstStyle/>
                    <a:p>
                      <a:r>
                        <a:rPr kumimoji="1" lang="ja-JP" altLang="en-US" sz="1400" dirty="0">
                          <a:latin typeface="Meiryo UI" panose="020B0604030504040204" pitchFamily="50" charset="-128"/>
                          <a:ea typeface="Meiryo UI" panose="020B0604030504040204" pitchFamily="50" charset="-128"/>
                        </a:rPr>
                        <a:t>　事務局</a:t>
                      </a:r>
                    </a:p>
                  </a:txBody>
                  <a:tcPr marL="82658" marR="82658" marT="41329" marB="413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内閣官房</a:t>
                      </a:r>
                    </a:p>
                  </a:txBody>
                  <a:tcPr marL="82658" marR="82658" marT="41329" marB="413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3053891"/>
                  </a:ext>
                </a:extLst>
              </a:tr>
            </a:tbl>
          </a:graphicData>
        </a:graphic>
      </p:graphicFrame>
      <p:sp>
        <p:nvSpPr>
          <p:cNvPr id="6" name="正方形/長方形 5"/>
          <p:cNvSpPr/>
          <p:nvPr/>
        </p:nvSpPr>
        <p:spPr>
          <a:xfrm>
            <a:off x="0" y="0"/>
            <a:ext cx="9144000" cy="36579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22.</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国と地方の協議の場の概要</a:t>
            </a:r>
            <a:r>
              <a:rPr lang="ja-JP" altLang="en-US" sz="1808" kern="0" dirty="0">
                <a:solidFill>
                  <a:srgbClr val="000000"/>
                </a:solidFill>
                <a:ea typeface="Meiryo UI" pitchFamily="50" charset="-128"/>
                <a:cs typeface="Meiryo UI" pitchFamily="50" charset="-128"/>
              </a:rPr>
              <a:t>　　　　　　　　　　　　　　　　　　　　　　　　　　　　　　　　　　　　　　　　　　　　　　　　　　　　　　　　　　　　　　　　　　　　　　　　　　　　　　　　　　　　　　　　　　　　　　　　　　　　　　　　　　　　　　　　　　　　　　　　　　　　　　　　　　　　　　　　　　　　　　　　　　　　　　　　　　　　</a:t>
            </a:r>
          </a:p>
        </p:txBody>
      </p:sp>
      <p:sp>
        <p:nvSpPr>
          <p:cNvPr id="7" name="正方形/長方形 6"/>
          <p:cNvSpPr/>
          <p:nvPr/>
        </p:nvSpPr>
        <p:spPr>
          <a:xfrm>
            <a:off x="7438580" y="89886"/>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632600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p:nvPr/>
        </p:nvSpPr>
        <p:spPr>
          <a:xfrm>
            <a:off x="168676" y="535498"/>
            <a:ext cx="2178056" cy="325460"/>
          </a:xfrm>
          <a:prstGeom prst="rect">
            <a:avLst/>
          </a:prstGeom>
        </p:spPr>
        <p:txBody>
          <a:bodyPr vert="horz" lIns="82658" tIns="41329" rIns="82658" bIns="41329"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26618">
              <a:spcBef>
                <a:spcPts val="0"/>
              </a:spcBef>
              <a:defRPr/>
            </a:pPr>
            <a:r>
              <a:rPr lang="ja-JP" altLang="en-US" sz="1085"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66"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graphicFrame>
        <p:nvGraphicFramePr>
          <p:cNvPr id="4" name="表 3"/>
          <p:cNvGraphicFramePr>
            <a:graphicFrameLocks noGrp="1"/>
          </p:cNvGraphicFramePr>
          <p:nvPr/>
        </p:nvGraphicFramePr>
        <p:xfrm>
          <a:off x="174419" y="772323"/>
          <a:ext cx="4195120" cy="3790779"/>
        </p:xfrm>
        <a:graphic>
          <a:graphicData uri="http://schemas.openxmlformats.org/drawingml/2006/table">
            <a:tbl>
              <a:tblPr firstRow="1" bandRow="1">
                <a:tableStyleId>{5C22544A-7EE6-4342-B048-85BDC9FD1C3A}</a:tableStyleId>
              </a:tblPr>
              <a:tblGrid>
                <a:gridCol w="693033">
                  <a:extLst>
                    <a:ext uri="{9D8B030D-6E8A-4147-A177-3AD203B41FA5}">
                      <a16:colId xmlns:a16="http://schemas.microsoft.com/office/drawing/2014/main" val="1520910211"/>
                    </a:ext>
                  </a:extLst>
                </a:gridCol>
                <a:gridCol w="2195047">
                  <a:extLst>
                    <a:ext uri="{9D8B030D-6E8A-4147-A177-3AD203B41FA5}">
                      <a16:colId xmlns:a16="http://schemas.microsoft.com/office/drawing/2014/main" val="3228948102"/>
                    </a:ext>
                  </a:extLst>
                </a:gridCol>
                <a:gridCol w="1307040">
                  <a:extLst>
                    <a:ext uri="{9D8B030D-6E8A-4147-A177-3AD203B41FA5}">
                      <a16:colId xmlns:a16="http://schemas.microsoft.com/office/drawing/2014/main" val="319992845"/>
                    </a:ext>
                  </a:extLst>
                </a:gridCol>
              </a:tblGrid>
              <a:tr h="247973">
                <a:tc>
                  <a:txBody>
                    <a:bodyPr/>
                    <a:lstStyle/>
                    <a:p>
                      <a:pPr algn="ct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2658" marR="82658" marT="41329" marB="41329" anchor="ctr"/>
                </a:tc>
                <a:tc>
                  <a:txBody>
                    <a:bodyPr/>
                    <a:lstStyle/>
                    <a:p>
                      <a:pPr algn="ctr"/>
                      <a:r>
                        <a:rPr kumimoji="1" lang="ja-JP" altLang="en-US" sz="1000" dirty="0">
                          <a:latin typeface="Meiryo UI" panose="020B0604030504040204" pitchFamily="50" charset="-128"/>
                          <a:ea typeface="Meiryo UI" panose="020B0604030504040204" pitchFamily="50" charset="-128"/>
                        </a:rPr>
                        <a:t>国家戦略特区</a:t>
                      </a:r>
                      <a:endParaRPr kumimoji="1" lang="en-US" altLang="ja-JP" sz="1000" dirty="0">
                        <a:latin typeface="Meiryo UI" panose="020B0604030504040204" pitchFamily="50" charset="-128"/>
                        <a:ea typeface="Meiryo UI" panose="020B0604030504040204" pitchFamily="50" charset="-128"/>
                      </a:endParaRPr>
                    </a:p>
                  </a:txBody>
                  <a:tcPr marL="82658" marR="82658" marT="41329" marB="41329" anchor="ctr"/>
                </a:tc>
                <a:tc>
                  <a:txBody>
                    <a:bodyPr/>
                    <a:lstStyle/>
                    <a:p>
                      <a:pPr algn="ctr"/>
                      <a:r>
                        <a:rPr kumimoji="1" lang="ja-JP" altLang="en-US" sz="1000" dirty="0">
                          <a:latin typeface="Meiryo UI" panose="020B0604030504040204" pitchFamily="50" charset="-128"/>
                          <a:ea typeface="Meiryo UI" panose="020B0604030504040204" pitchFamily="50" charset="-128"/>
                        </a:rPr>
                        <a:t>（スーパーシティ型）</a:t>
                      </a:r>
                      <a:endParaRPr kumimoji="1" lang="en-US" altLang="ja-JP" sz="1000" dirty="0">
                        <a:latin typeface="Meiryo UI" panose="020B0604030504040204" pitchFamily="50" charset="-128"/>
                        <a:ea typeface="Meiryo UI" panose="020B0604030504040204" pitchFamily="50" charset="-128"/>
                      </a:endParaRPr>
                    </a:p>
                  </a:txBody>
                  <a:tcPr marL="82658" marR="82658" marT="41329" marB="41329" anchor="ctr"/>
                </a:tc>
                <a:extLst>
                  <a:ext uri="{0D108BD9-81ED-4DB2-BD59-A6C34878D82A}">
                    <a16:rowId xmlns:a16="http://schemas.microsoft.com/office/drawing/2014/main" val="123449904"/>
                  </a:ext>
                </a:extLst>
              </a:tr>
              <a:tr h="661261">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2658" marR="82658" marT="41329" marB="41329"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chemeClr val="tx1"/>
                          </a:solidFill>
                          <a:latin typeface="Meiryo UI" panose="020B0604030504040204" pitchFamily="50" charset="-128"/>
                          <a:ea typeface="Meiryo UI" panose="020B0604030504040204" pitchFamily="50" charset="-128"/>
                        </a:rPr>
                        <a:t>エリアマネジメントに係る道路法の特例</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900" dirty="0">
                          <a:solidFill>
                            <a:schemeClr val="tx1"/>
                          </a:solidFill>
                          <a:latin typeface="Meiryo UI" panose="020B0604030504040204" pitchFamily="50" charset="-128"/>
                          <a:ea typeface="Meiryo UI" panose="020B0604030504040204" pitchFamily="50" charset="-128"/>
                        </a:rPr>
                        <a:t>公立学校運営の民間開放に係る学校教育法等の特例</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900" dirty="0">
                          <a:solidFill>
                            <a:schemeClr val="tx1"/>
                          </a:solidFill>
                          <a:latin typeface="Meiryo UI" panose="020B0604030504040204" pitchFamily="50" charset="-128"/>
                          <a:ea typeface="Meiryo UI" panose="020B0604030504040204" pitchFamily="50" charset="-128"/>
                        </a:rPr>
                        <a:t>革新的な医薬品の開発迅速化</a:t>
                      </a:r>
                    </a:p>
                  </a:txBody>
                  <a:tcPr marL="82658" marR="82658" marT="41329" marB="41329" anchor="ctr"/>
                </a:tc>
                <a:tc>
                  <a:txBody>
                    <a:bodyPr/>
                    <a:lstStyle/>
                    <a:p>
                      <a:pPr marL="0" indent="0" algn="l">
                        <a:buFont typeface="Arial" panose="020B0604020202020204" pitchFamily="34" charset="0"/>
                        <a:buNone/>
                      </a:pPr>
                      <a:endParaRPr kumimoji="1" lang="ja-JP" altLang="en-US" sz="900" dirty="0">
                        <a:latin typeface="Meiryo UI" panose="020B0604030504040204" pitchFamily="50" charset="-128"/>
                        <a:ea typeface="Meiryo UI" panose="020B0604030504040204" pitchFamily="50" charset="-128"/>
                      </a:endParaRPr>
                    </a:p>
                  </a:txBody>
                  <a:tcPr marL="82658" marR="82658" marT="41329" marB="41329" anchor="ctr"/>
                </a:tc>
                <a:extLst>
                  <a:ext uri="{0D108BD9-81ED-4DB2-BD59-A6C34878D82A}">
                    <a16:rowId xmlns:a16="http://schemas.microsoft.com/office/drawing/2014/main" val="618110722"/>
                  </a:ext>
                </a:extLst>
              </a:tr>
              <a:tr h="661261">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2658" marR="82658" marT="41329" marB="41329" anchor="ctr">
                    <a:solidFill>
                      <a:schemeClr val="accent1"/>
                    </a:solidFill>
                  </a:tcPr>
                </a:tc>
                <a:tc>
                  <a:txBody>
                    <a:bodyPr/>
                    <a:lstStyle/>
                    <a:p>
                      <a:pPr marL="171450" indent="-171450" algn="l">
                        <a:buFont typeface="Arial" panose="020B0604020202020204" pitchFamily="34" charset="0"/>
                        <a:buChar char="•"/>
                      </a:pPr>
                      <a:r>
                        <a:rPr kumimoji="1" lang="ja-JP" altLang="en-US" sz="900" dirty="0">
                          <a:solidFill>
                            <a:schemeClr val="tx1"/>
                          </a:solidFill>
                          <a:latin typeface="Meiryo UI" panose="020B0604030504040204" pitchFamily="50" charset="-128"/>
                          <a:ea typeface="Meiryo UI" panose="020B0604030504040204" pitchFamily="50" charset="-128"/>
                        </a:rPr>
                        <a:t>設備投資に係る課税の特例</a:t>
                      </a:r>
                    </a:p>
                    <a:p>
                      <a:pPr marL="171450" indent="-171450" algn="l">
                        <a:buFont typeface="Arial" panose="020B0604020202020204" pitchFamily="34" charset="0"/>
                        <a:buChar char="•"/>
                      </a:pPr>
                      <a:r>
                        <a:rPr kumimoji="1" lang="ja-JP" altLang="en-US" sz="900" dirty="0">
                          <a:solidFill>
                            <a:schemeClr val="tx1"/>
                          </a:solidFill>
                          <a:latin typeface="Meiryo UI" panose="020B0604030504040204" pitchFamily="50" charset="-128"/>
                          <a:ea typeface="Meiryo UI" panose="020B0604030504040204" pitchFamily="50" charset="-128"/>
                        </a:rPr>
                        <a:t>旅館業法の特例（区域拡大）</a:t>
                      </a:r>
                    </a:p>
                    <a:p>
                      <a:pPr marL="171450" indent="-171450" algn="l">
                        <a:buFont typeface="Arial" panose="020B0604020202020204" pitchFamily="34" charset="0"/>
                        <a:buChar char="•"/>
                      </a:pPr>
                      <a:r>
                        <a:rPr kumimoji="1" lang="ja-JP" altLang="en-US" sz="900" dirty="0">
                          <a:solidFill>
                            <a:schemeClr val="tx1"/>
                          </a:solidFill>
                          <a:latin typeface="Meiryo UI" panose="020B0604030504040204" pitchFamily="50" charset="-128"/>
                          <a:ea typeface="Meiryo UI" panose="020B0604030504040204" pitchFamily="50" charset="-128"/>
                        </a:rPr>
                        <a:t>児童福祉法の特例（国家戦略特別区域小規模保育事業）</a:t>
                      </a:r>
                    </a:p>
                  </a:txBody>
                  <a:tcPr marL="82658" marR="82658" marT="41329" marB="41329" anchor="ctr"/>
                </a:tc>
                <a:tc>
                  <a:txBody>
                    <a:bodyPr/>
                    <a:lstStyle/>
                    <a:p>
                      <a:pPr marL="171450" indent="-171450" algn="l">
                        <a:buFont typeface="Arial" panose="020B0604020202020204" pitchFamily="34" charset="0"/>
                        <a:buChar char="•"/>
                      </a:pPr>
                      <a:endParaRPr kumimoji="1" lang="ja-JP" altLang="en-US" sz="900" dirty="0">
                        <a:latin typeface="Meiryo UI" panose="020B0604030504040204" pitchFamily="50" charset="-128"/>
                        <a:ea typeface="Meiryo UI" panose="020B0604030504040204" pitchFamily="50" charset="-128"/>
                      </a:endParaRPr>
                    </a:p>
                  </a:txBody>
                  <a:tcPr marL="82658" marR="82658" marT="41329" marB="41329" anchor="ctr"/>
                </a:tc>
                <a:extLst>
                  <a:ext uri="{0D108BD9-81ED-4DB2-BD59-A6C34878D82A}">
                    <a16:rowId xmlns:a16="http://schemas.microsoft.com/office/drawing/2014/main" val="4160790156"/>
                  </a:ext>
                </a:extLst>
              </a:tr>
              <a:tr h="1059051">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2658" marR="82658" marT="41329" marB="41329"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lang="ja-JP" altLang="en-US" sz="900" dirty="0">
                          <a:solidFill>
                            <a:schemeClr val="tx1"/>
                          </a:solidFill>
                          <a:latin typeface="Meiryo UI" panose="020B0604030504040204" pitchFamily="50" charset="-128"/>
                          <a:ea typeface="Meiryo UI" panose="020B0604030504040204" pitchFamily="50" charset="-128"/>
                        </a:rPr>
                        <a:t>外国人家事支援人材の受入に係る出入国管理及び難民認定法の特例（区域拡大）</a:t>
                      </a:r>
                      <a:endParaRPr lang="en-US" altLang="ja-JP" sz="900" dirty="0">
                        <a:solidFill>
                          <a:schemeClr val="tx1"/>
                        </a:solidFill>
                        <a:latin typeface="Meiryo UI" panose="020B0604030504040204" pitchFamily="50" charset="-128"/>
                        <a:ea typeface="Meiryo UI" panose="020B0604030504040204" pitchFamily="50" charset="-128"/>
                      </a:endParaRPr>
                    </a:p>
                    <a:p>
                      <a:pPr marL="171450" lvl="1" indent="-171450" defTabSz="666750">
                        <a:lnSpc>
                          <a:spcPct val="90000"/>
                        </a:lnSpc>
                        <a:spcBef>
                          <a:spcPct val="0"/>
                        </a:spcBef>
                        <a:spcAft>
                          <a:spcPct val="15000"/>
                        </a:spcAft>
                        <a:buFont typeface="Arial" panose="020B0604020202020204" pitchFamily="34" charset="0"/>
                        <a:buChar char="•"/>
                        <a:defRPr/>
                      </a:pPr>
                      <a:r>
                        <a:rPr lang="ja-JP" altLang="en-US" sz="900" dirty="0">
                          <a:solidFill>
                            <a:schemeClr val="tx1"/>
                          </a:solidFill>
                          <a:latin typeface="Meiryo UI" panose="020B0604030504040204" pitchFamily="50" charset="-128"/>
                          <a:ea typeface="Meiryo UI" panose="020B0604030504040204" pitchFamily="50" charset="-128"/>
                        </a:rPr>
                        <a:t>建築物用地下水の採取に係る特例（帯水層蓄熱型冷暖房事業）</a:t>
                      </a:r>
                      <a:endParaRPr lang="en-US" altLang="ja-JP" sz="900" dirty="0">
                        <a:solidFill>
                          <a:schemeClr val="tx1"/>
                        </a:solidFill>
                        <a:latin typeface="Meiryo UI" panose="020B0604030504040204" pitchFamily="50" charset="-128"/>
                        <a:ea typeface="Meiryo UI" panose="020B0604030504040204" pitchFamily="50" charset="-128"/>
                      </a:endParaRPr>
                    </a:p>
                    <a:p>
                      <a:pPr marL="171450" lvl="1" indent="-171450" defTabSz="666750">
                        <a:lnSpc>
                          <a:spcPct val="90000"/>
                        </a:lnSpc>
                        <a:spcBef>
                          <a:spcPct val="0"/>
                        </a:spcBef>
                        <a:spcAft>
                          <a:spcPct val="15000"/>
                        </a:spcAft>
                        <a:buFont typeface="Arial" panose="020B0604020202020204" pitchFamily="34" charset="0"/>
                        <a:buChar char="•"/>
                        <a:defRPr/>
                      </a:pPr>
                      <a:r>
                        <a:rPr lang="ja-JP" altLang="en-US" sz="900" dirty="0">
                          <a:solidFill>
                            <a:schemeClr val="tx1"/>
                          </a:solidFill>
                          <a:latin typeface="Meiryo UI" panose="020B0604030504040204" pitchFamily="50" charset="-128"/>
                          <a:ea typeface="Meiryo UI" panose="020B0604030504040204" pitchFamily="50" charset="-128"/>
                        </a:rPr>
                        <a:t>病床規制に係る医療法の特例</a:t>
                      </a:r>
                      <a:endParaRPr lang="en-US" altLang="ja-JP" sz="900" dirty="0">
                        <a:solidFill>
                          <a:schemeClr val="tx1"/>
                        </a:solidFill>
                        <a:latin typeface="Meiryo UI" panose="020B0604030504040204" pitchFamily="50" charset="-128"/>
                        <a:ea typeface="Meiryo UI" panose="020B0604030504040204" pitchFamily="50" charset="-128"/>
                      </a:endParaRPr>
                    </a:p>
                    <a:p>
                      <a:pPr marL="0" lvl="1" indent="0" defTabSz="666750">
                        <a:lnSpc>
                          <a:spcPct val="90000"/>
                        </a:lnSpc>
                        <a:spcBef>
                          <a:spcPct val="0"/>
                        </a:spcBef>
                        <a:spcAft>
                          <a:spcPct val="15000"/>
                        </a:spcAft>
                        <a:buFont typeface="Arial" panose="020B0604020202020204" pitchFamily="34" charset="0"/>
                        <a:buNone/>
                        <a:defRPr/>
                      </a:pPr>
                      <a:r>
                        <a:rPr lang="ja-JP" altLang="en-US" sz="900" dirty="0">
                          <a:solidFill>
                            <a:schemeClr val="tx1"/>
                          </a:solidFill>
                          <a:latin typeface="Meiryo UI" panose="020B0604030504040204" pitchFamily="50" charset="-128"/>
                          <a:ea typeface="Meiryo UI" panose="020B0604030504040204" pitchFamily="50" charset="-128"/>
                        </a:rPr>
                        <a:t>　　（高度医療提供事業）</a:t>
                      </a:r>
                      <a:endPar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82658" marR="82658" marT="41329" marB="41329" anchor="ctr"/>
                </a:tc>
                <a:tc>
                  <a:txBody>
                    <a:bodyPr/>
                    <a:lstStyle/>
                    <a:p>
                      <a:pPr marL="171450" indent="-171450" algn="l">
                        <a:buFont typeface="Arial" panose="020B0604020202020204" pitchFamily="34" charset="0"/>
                        <a:buChar char="•"/>
                      </a:pPr>
                      <a:endParaRPr kumimoji="1" lang="ja-JP" altLang="en-US" sz="900" dirty="0">
                        <a:latin typeface="Meiryo UI" panose="020B0604030504040204" pitchFamily="50" charset="-128"/>
                        <a:ea typeface="Meiryo UI" panose="020B0604030504040204" pitchFamily="50" charset="-128"/>
                      </a:endParaRPr>
                    </a:p>
                  </a:txBody>
                  <a:tcPr marL="82658" marR="82658" marT="41329" marB="41329" anchor="ctr"/>
                </a:tc>
                <a:extLst>
                  <a:ext uri="{0D108BD9-81ED-4DB2-BD59-A6C34878D82A}">
                    <a16:rowId xmlns:a16="http://schemas.microsoft.com/office/drawing/2014/main" val="451925296"/>
                  </a:ext>
                </a:extLst>
              </a:tr>
              <a:tr h="51661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2658" marR="82658" marT="41329" marB="41329" anchor="ctr">
                    <a:solidFill>
                      <a:schemeClr val="accent1"/>
                    </a:solidFill>
                  </a:tcPr>
                </a:tc>
                <a:tc>
                  <a:txBody>
                    <a:bodyPr/>
                    <a:lstStyle/>
                    <a:p>
                      <a:pPr marL="171450" indent="-171450" algn="l">
                        <a:buFont typeface="Arial" panose="020B0604020202020204" pitchFamily="34" charset="0"/>
                        <a:buChar char="•"/>
                      </a:pPr>
                      <a:r>
                        <a:rPr kumimoji="1" lang="ja-JP" altLang="en-US" sz="900" dirty="0">
                          <a:solidFill>
                            <a:schemeClr val="tx1"/>
                          </a:solidFill>
                          <a:latin typeface="Meiryo UI" panose="020B0604030504040204" pitchFamily="50" charset="-128"/>
                          <a:ea typeface="Meiryo UI" panose="020B0604030504040204" pitchFamily="50" charset="-128"/>
                        </a:rPr>
                        <a:t>外国人家事支援人材の受入に係る出入国管理及び難民認定法の特例（区域拡大）</a:t>
                      </a:r>
                    </a:p>
                  </a:txBody>
                  <a:tcPr marL="82658" marR="82658" marT="41329" marB="41329" anchor="ctr"/>
                </a:tc>
                <a:tc>
                  <a:txBody>
                    <a:bodyPr/>
                    <a:lstStyle/>
                    <a:p>
                      <a:pPr marL="171450" indent="-171450" algn="l">
                        <a:buFont typeface="Arial" panose="020B0604020202020204" pitchFamily="34" charset="0"/>
                        <a:buChar char="•"/>
                      </a:pPr>
                      <a:r>
                        <a:rPr kumimoji="1" lang="ja-JP" altLang="en-US" sz="900" dirty="0">
                          <a:solidFill>
                            <a:schemeClr val="tx1"/>
                          </a:solidFill>
                          <a:latin typeface="Meiryo UI" panose="020B0604030504040204" pitchFamily="50" charset="-128"/>
                          <a:ea typeface="Meiryo UI" panose="020B0604030504040204" pitchFamily="50" charset="-128"/>
                        </a:rPr>
                        <a:t>内閣府による公募</a:t>
                      </a:r>
                    </a:p>
                  </a:txBody>
                  <a:tcPr marL="82658" marR="82658" marT="41329" marB="41329" anchor="ctr"/>
                </a:tc>
                <a:extLst>
                  <a:ext uri="{0D108BD9-81ED-4DB2-BD59-A6C34878D82A}">
                    <a16:rowId xmlns:a16="http://schemas.microsoft.com/office/drawing/2014/main" val="3519866210"/>
                  </a:ext>
                </a:extLst>
              </a:tr>
              <a:tr h="371959">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2658" marR="82658" marT="41329" marB="41329" anchor="ctr">
                    <a:solidFill>
                      <a:schemeClr val="accent1"/>
                    </a:solidFill>
                  </a:tcPr>
                </a:tc>
                <a:tc>
                  <a:txBody>
                    <a:bodyPr/>
                    <a:lstStyle/>
                    <a:p>
                      <a:pPr marL="171450" indent="-171450" algn="l">
                        <a:buFont typeface="Arial" panose="020B0604020202020204" pitchFamily="34" charset="0"/>
                        <a:buChar char="•"/>
                      </a:pPr>
                      <a:r>
                        <a:rPr kumimoji="1" lang="ja-JP" altLang="en-US" sz="900" dirty="0">
                          <a:solidFill>
                            <a:schemeClr val="tx1"/>
                          </a:solidFill>
                          <a:latin typeface="Meiryo UI" panose="020B0604030504040204" pitchFamily="50" charset="-128"/>
                          <a:ea typeface="Meiryo UI" panose="020B0604030504040204" pitchFamily="50" charset="-128"/>
                        </a:rPr>
                        <a:t>エリアマネジメントに係る道路法の特例</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900" dirty="0">
                          <a:solidFill>
                            <a:schemeClr val="tx1"/>
                          </a:solidFill>
                          <a:latin typeface="Meiryo UI" panose="020B0604030504040204" pitchFamily="50" charset="-128"/>
                          <a:ea typeface="Meiryo UI" panose="020B0604030504040204" pitchFamily="50" charset="-128"/>
                        </a:rPr>
                        <a:t>　（事業者追加）</a:t>
                      </a:r>
                    </a:p>
                  </a:txBody>
                  <a:tcPr marL="82658" marR="82658" marT="41329" marB="41329" anchor="ctr"/>
                </a:tc>
                <a:tc>
                  <a:txBody>
                    <a:bodyPr/>
                    <a:lstStyle/>
                    <a:p>
                      <a:pPr marL="171450" indent="-171450"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提案書提出</a:t>
                      </a:r>
                      <a:endParaRPr kumimoji="1" lang="en-US" altLang="ja-JP" sz="900" dirty="0">
                        <a:latin typeface="Meiryo UI" panose="020B0604030504040204" pitchFamily="50" charset="-128"/>
                        <a:ea typeface="Meiryo UI" panose="020B0604030504040204" pitchFamily="50" charset="-128"/>
                      </a:endParaRPr>
                    </a:p>
                  </a:txBody>
                  <a:tcPr marL="82658" marR="82658" marT="41329" marB="41329" anchor="ctr"/>
                </a:tc>
                <a:extLst>
                  <a:ext uri="{0D108BD9-81ED-4DB2-BD59-A6C34878D82A}">
                    <a16:rowId xmlns:a16="http://schemas.microsoft.com/office/drawing/2014/main" val="3711600317"/>
                  </a:ext>
                </a:extLst>
              </a:tr>
              <a:tr h="270339">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2022</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2658" marR="82658" marT="41329" marB="41329" anchor="ctr">
                    <a:solidFill>
                      <a:schemeClr val="accent1"/>
                    </a:solidFill>
                  </a:tcPr>
                </a:tc>
                <a:tc>
                  <a:txBody>
                    <a:bodyPr/>
                    <a:lstStyle/>
                    <a:p>
                      <a:pPr marL="0" indent="0" algn="l">
                        <a:buFont typeface="Arial" panose="020B0604020202020204" pitchFamily="34" charset="0"/>
                        <a:buNone/>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2658" marR="82658" marT="41329" marB="41329" anchor="ctr"/>
                </a:tc>
                <a:tc>
                  <a:txBody>
                    <a:bodyPr/>
                    <a:lstStyle/>
                    <a:p>
                      <a:pPr marL="171450" indent="-171450" algn="l">
                        <a:buFont typeface="Arial" panose="020B0604020202020204" pitchFamily="34" charset="0"/>
                        <a:buChar char="•"/>
                      </a:pPr>
                      <a:r>
                        <a:rPr kumimoji="1" lang="ja-JP" altLang="en-US" sz="900" dirty="0">
                          <a:solidFill>
                            <a:schemeClr val="tx1"/>
                          </a:solidFill>
                          <a:latin typeface="Meiryo UI" panose="020B0604030504040204" pitchFamily="50" charset="-128"/>
                          <a:ea typeface="Meiryo UI" panose="020B0604030504040204" pitchFamily="50" charset="-128"/>
                        </a:rPr>
                        <a:t>区域指定</a:t>
                      </a:r>
                      <a:r>
                        <a:rPr kumimoji="1" lang="en-US" altLang="ja-JP" sz="700" dirty="0">
                          <a:solidFill>
                            <a:schemeClr val="tx1"/>
                          </a:solidFill>
                          <a:latin typeface="Meiryo UI" panose="020B0604030504040204" pitchFamily="50" charset="-128"/>
                          <a:ea typeface="Meiryo UI" panose="020B0604030504040204" pitchFamily="50" charset="-128"/>
                        </a:rPr>
                        <a:t>(</a:t>
                      </a:r>
                      <a:r>
                        <a:rPr kumimoji="1" lang="ja-JP" altLang="en-US" sz="700" dirty="0">
                          <a:solidFill>
                            <a:schemeClr val="tx1"/>
                          </a:solidFill>
                          <a:latin typeface="Meiryo UI" panose="020B0604030504040204" pitchFamily="50" charset="-128"/>
                          <a:ea typeface="Meiryo UI" panose="020B0604030504040204" pitchFamily="50" charset="-128"/>
                        </a:rPr>
                        <a:t>閣議決定</a:t>
                      </a:r>
                      <a:r>
                        <a:rPr kumimoji="1" lang="en-US" altLang="ja-JP" sz="700" dirty="0">
                          <a:solidFill>
                            <a:schemeClr val="tx1"/>
                          </a:solidFill>
                          <a:latin typeface="Meiryo UI" panose="020B0604030504040204" pitchFamily="50" charset="-128"/>
                          <a:ea typeface="Meiryo UI" panose="020B0604030504040204" pitchFamily="50" charset="-128"/>
                        </a:rPr>
                        <a:t>)</a:t>
                      </a:r>
                    </a:p>
                  </a:txBody>
                  <a:tcPr marL="82658" marR="82658" marT="41329" marB="41329" anchor="ctr"/>
                </a:tc>
                <a:extLst>
                  <a:ext uri="{0D108BD9-81ED-4DB2-BD59-A6C34878D82A}">
                    <a16:rowId xmlns:a16="http://schemas.microsoft.com/office/drawing/2014/main" val="2813886207"/>
                  </a:ext>
                </a:extLst>
              </a:tr>
            </a:tbl>
          </a:graphicData>
        </a:graphic>
      </p:graphicFrame>
      <p:pic>
        <p:nvPicPr>
          <p:cNvPr id="5" name="図 4"/>
          <p:cNvPicPr>
            <a:picLocks noChangeAspect="1"/>
          </p:cNvPicPr>
          <p:nvPr/>
        </p:nvPicPr>
        <p:blipFill>
          <a:blip r:embed="rId2"/>
          <a:stretch>
            <a:fillRect/>
          </a:stretch>
        </p:blipFill>
        <p:spPr>
          <a:xfrm>
            <a:off x="4445581" y="772323"/>
            <a:ext cx="4637492" cy="5614989"/>
          </a:xfrm>
          <a:prstGeom prst="rect">
            <a:avLst/>
          </a:prstGeom>
        </p:spPr>
      </p:pic>
      <p:sp>
        <p:nvSpPr>
          <p:cNvPr id="6" name="タイトル 1"/>
          <p:cNvSpPr txBox="1">
            <a:spLocks/>
          </p:cNvSpPr>
          <p:nvPr/>
        </p:nvSpPr>
        <p:spPr>
          <a:xfrm>
            <a:off x="65239" y="4536072"/>
            <a:ext cx="3949742" cy="325460"/>
          </a:xfrm>
          <a:prstGeom prst="rect">
            <a:avLst/>
          </a:prstGeom>
        </p:spPr>
        <p:txBody>
          <a:bodyPr vert="horz" lIns="82658" tIns="41329" rIns="82658" bIns="41329"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04" b="1" dirty="0">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○関西イノベーション国際戦略総合特区の活用状況</a:t>
            </a:r>
          </a:p>
        </p:txBody>
      </p:sp>
      <p:graphicFrame>
        <p:nvGraphicFramePr>
          <p:cNvPr id="7" name="表 6"/>
          <p:cNvGraphicFramePr>
            <a:graphicFrameLocks noGrp="1"/>
          </p:cNvGraphicFramePr>
          <p:nvPr/>
        </p:nvGraphicFramePr>
        <p:xfrm>
          <a:off x="168676" y="4762241"/>
          <a:ext cx="1881335" cy="1868477"/>
        </p:xfrm>
        <a:graphic>
          <a:graphicData uri="http://schemas.openxmlformats.org/drawingml/2006/table">
            <a:tbl>
              <a:tblPr/>
              <a:tblGrid>
                <a:gridCol w="741284">
                  <a:extLst>
                    <a:ext uri="{9D8B030D-6E8A-4147-A177-3AD203B41FA5}">
                      <a16:colId xmlns:a16="http://schemas.microsoft.com/office/drawing/2014/main" val="3323965682"/>
                    </a:ext>
                  </a:extLst>
                </a:gridCol>
                <a:gridCol w="1140051">
                  <a:extLst>
                    <a:ext uri="{9D8B030D-6E8A-4147-A177-3AD203B41FA5}">
                      <a16:colId xmlns:a16="http://schemas.microsoft.com/office/drawing/2014/main" val="1776087131"/>
                    </a:ext>
                  </a:extLst>
                </a:gridCol>
              </a:tblGrid>
              <a:tr h="405557">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北大阪（彩都等）</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altLang="ja-JP" sz="600" b="0" i="0" u="none" strike="noStrike" dirty="0">
                          <a:solidFill>
                            <a:schemeClr val="tx1"/>
                          </a:solidFill>
                          <a:effectLst/>
                          <a:latin typeface="Meiryo UI" panose="020B0604030504040204" pitchFamily="50" charset="-128"/>
                          <a:ea typeface="Meiryo UI" panose="020B0604030504040204" pitchFamily="50" charset="-128"/>
                        </a:rPr>
                        <a:t>PMDA</a:t>
                      </a:r>
                      <a:r>
                        <a:rPr lang="ja-JP" altLang="en-US" sz="600" b="0" i="0" u="none" strike="noStrike" dirty="0" err="1">
                          <a:solidFill>
                            <a:schemeClr val="tx1"/>
                          </a:solidFill>
                          <a:effectLst/>
                          <a:latin typeface="Meiryo UI" panose="020B0604030504040204" pitchFamily="50" charset="-128"/>
                          <a:ea typeface="Meiryo UI" panose="020B0604030504040204" pitchFamily="50" charset="-128"/>
                        </a:rPr>
                        <a:t>ー</a:t>
                      </a: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WEST</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機能の整備及び治験センター機能の創設など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17</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22088447"/>
                  </a:ext>
                </a:extLst>
              </a:tr>
              <a:tr h="365730">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夢洲・咲洲</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バッテリー戦略研究センター機能の整備など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５プロジェクト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607308"/>
                  </a:ext>
                </a:extLst>
              </a:tr>
              <a:tr h="365730">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阪神港</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国内コンテナ貨物の集荷機能強化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３プロジェクト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59841"/>
                  </a:ext>
                </a:extLst>
              </a:tr>
              <a:tr h="365730">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京都市内</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革新的消化器系治療機器の開発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９プロジェクト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7943408"/>
                  </a:ext>
                </a:extLst>
              </a:tr>
              <a:tr h="365730">
                <a:tc>
                  <a:txBody>
                    <a:bodyPr/>
                    <a:lstStyle/>
                    <a:p>
                      <a:pPr algn="l" fontAlgn="t"/>
                      <a:r>
                        <a:rPr lang="zh-TW" altLang="en-US" sz="600" b="0" i="0" u="none" strike="noStrike" dirty="0">
                          <a:solidFill>
                            <a:schemeClr val="tx1"/>
                          </a:solidFill>
                          <a:effectLst/>
                          <a:latin typeface="Meiryo UI" panose="020B0604030504040204" pitchFamily="50" charset="-128"/>
                          <a:ea typeface="Meiryo UI" panose="020B0604030504040204" pitchFamily="50" charset="-128"/>
                        </a:rPr>
                        <a:t>神戸医療産業都市</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再生医療・細胞治験の実用化促進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13</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3990115"/>
                  </a:ext>
                </a:extLst>
              </a:tr>
            </a:tbl>
          </a:graphicData>
        </a:graphic>
      </p:graphicFrame>
      <p:graphicFrame>
        <p:nvGraphicFramePr>
          <p:cNvPr id="8" name="表 7"/>
          <p:cNvGraphicFramePr>
            <a:graphicFrameLocks noGrp="1"/>
          </p:cNvGraphicFramePr>
          <p:nvPr/>
        </p:nvGraphicFramePr>
        <p:xfrm>
          <a:off x="2261218" y="4762240"/>
          <a:ext cx="2032279" cy="1868476"/>
        </p:xfrm>
        <a:graphic>
          <a:graphicData uri="http://schemas.openxmlformats.org/drawingml/2006/table">
            <a:tbl>
              <a:tblPr/>
              <a:tblGrid>
                <a:gridCol w="724534">
                  <a:extLst>
                    <a:ext uri="{9D8B030D-6E8A-4147-A177-3AD203B41FA5}">
                      <a16:colId xmlns:a16="http://schemas.microsoft.com/office/drawing/2014/main" val="1997002568"/>
                    </a:ext>
                  </a:extLst>
                </a:gridCol>
                <a:gridCol w="1307745">
                  <a:extLst>
                    <a:ext uri="{9D8B030D-6E8A-4147-A177-3AD203B41FA5}">
                      <a16:colId xmlns:a16="http://schemas.microsoft.com/office/drawing/2014/main" val="4242344861"/>
                    </a:ext>
                  </a:extLst>
                </a:gridCol>
              </a:tblGrid>
              <a:tr h="444087">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大阪駅周辺</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（うめきた他）</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先進医療の実現に向けたコホート</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（疫学）研究・バイオマーカー研究の推進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45147972"/>
                  </a:ext>
                </a:extLst>
              </a:tr>
              <a:tr h="335490">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関西空港</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医薬品・医療機器等の輸出入手続きの電子化・簡素化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6934414"/>
                  </a:ext>
                </a:extLst>
              </a:tr>
              <a:tr h="355864">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けいはんな学研都市</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スマートコミュニティーオープンイノベーションセンター機能の整備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495622"/>
                  </a:ext>
                </a:extLst>
              </a:tr>
              <a:tr h="335490">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播磨科学公園都市</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ja-JP" sz="600" b="0" i="0" u="none" strike="noStrike" dirty="0">
                          <a:solidFill>
                            <a:schemeClr val="tx1"/>
                          </a:solidFill>
                          <a:effectLst/>
                          <a:latin typeface="Meiryo UI" panose="020B0604030504040204" pitchFamily="50" charset="-128"/>
                          <a:ea typeface="Meiryo UI" panose="020B0604030504040204" pitchFamily="50" charset="-128"/>
                        </a:rPr>
                        <a:t>Spring-8</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を活用した次世代省エネ材料開発・評価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865785"/>
                  </a:ext>
                </a:extLst>
              </a:tr>
              <a:tr h="397545">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共通</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en-US" altLang="ja-JP" sz="5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500" b="0" i="0" u="none" strike="noStrike" dirty="0">
                          <a:solidFill>
                            <a:schemeClr val="tx1"/>
                          </a:solidFill>
                          <a:effectLst/>
                          <a:latin typeface="Meiryo UI" panose="020B0604030504040204" pitchFamily="50" charset="-128"/>
                          <a:ea typeface="Meiryo UI" panose="020B0604030504040204" pitchFamily="50" charset="-128"/>
                        </a:rPr>
                        <a:t>京都市内、北大阪、大阪駅周辺、神戸医療産業都市等</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医療機器等事業化促進プラットフォームの構築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8610" marR="8610" marT="86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0060588"/>
                  </a:ext>
                </a:extLst>
              </a:tr>
            </a:tbl>
          </a:graphicData>
        </a:graphic>
      </p:graphicFrame>
      <p:sp>
        <p:nvSpPr>
          <p:cNvPr id="10" name="正方形/長方形 9"/>
          <p:cNvSpPr/>
          <p:nvPr/>
        </p:nvSpPr>
        <p:spPr>
          <a:xfrm>
            <a:off x="0" y="0"/>
            <a:ext cx="9144000" cy="36579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23.</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大阪、関西の特区の概要</a:t>
            </a:r>
            <a:r>
              <a:rPr lang="ja-JP" altLang="en-US" sz="1808" kern="0" dirty="0">
                <a:solidFill>
                  <a:srgbClr val="000000"/>
                </a:solidFill>
                <a:ea typeface="Meiryo UI" pitchFamily="50" charset="-128"/>
                <a:cs typeface="Meiryo UI" pitchFamily="50" charset="-128"/>
              </a:rPr>
              <a:t>　　　　　　　　　　　　　　　　　　　　　　　　　　　　　　　　　　　　　　　　　　　　　　　　　　　　　　　　　　　　　　　　　　　　　　　　　　　　　　　　　　　　　　　　　　　　　　　　　　　　　　　　　　　　　　　　　　　　　　　　　　　　　　　　　　　　　　　　　　　　　　　　　　　　　　</a:t>
            </a:r>
          </a:p>
        </p:txBody>
      </p:sp>
      <p:sp>
        <p:nvSpPr>
          <p:cNvPr id="11" name="正方形/長方形 10"/>
          <p:cNvSpPr/>
          <p:nvPr/>
        </p:nvSpPr>
        <p:spPr>
          <a:xfrm>
            <a:off x="7426850" y="85094"/>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1531536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44731" y="409340"/>
            <a:ext cx="2081460" cy="341658"/>
          </a:xfrm>
          <a:prstGeom prst="rect">
            <a:avLst/>
          </a:prstGeom>
        </p:spPr>
        <p:txBody>
          <a:bodyPr vert="horz" lIns="86772" tIns="43385" rIns="86772" bIns="4338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1329"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329" b="1" dirty="0">
                <a:latin typeface="Meiryo UI" panose="020B0604030504040204" pitchFamily="50" charset="-128"/>
                <a:ea typeface="Meiryo UI" panose="020B0604030504040204" pitchFamily="50" charset="-128"/>
                <a:cs typeface="Meiryo UI" panose="020B0604030504040204" pitchFamily="50" charset="-128"/>
              </a:rPr>
              <a:t>主な取組経過（年度）</a:t>
            </a:r>
            <a:r>
              <a:rPr lang="en-US" altLang="ja-JP" sz="1329"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329"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651ECBFD-4EC1-43D0-AED4-526B0D286568}"/>
              </a:ext>
            </a:extLst>
          </p:cNvPr>
          <p:cNvGraphicFramePr>
            <a:graphicFrameLocks noGrp="1"/>
          </p:cNvGraphicFramePr>
          <p:nvPr>
            <p:extLst/>
          </p:nvPr>
        </p:nvGraphicFramePr>
        <p:xfrm>
          <a:off x="253028" y="731596"/>
          <a:ext cx="4503496" cy="5696375"/>
        </p:xfrm>
        <a:graphic>
          <a:graphicData uri="http://schemas.openxmlformats.org/drawingml/2006/table">
            <a:tbl>
              <a:tblPr bandRow="1">
                <a:tableStyleId>{5C22544A-7EE6-4342-B048-85BDC9FD1C3A}</a:tableStyleId>
              </a:tblPr>
              <a:tblGrid>
                <a:gridCol w="667925">
                  <a:extLst>
                    <a:ext uri="{9D8B030D-6E8A-4147-A177-3AD203B41FA5}">
                      <a16:colId xmlns:a16="http://schemas.microsoft.com/office/drawing/2014/main" val="1520910211"/>
                    </a:ext>
                  </a:extLst>
                </a:gridCol>
                <a:gridCol w="3835571">
                  <a:extLst>
                    <a:ext uri="{9D8B030D-6E8A-4147-A177-3AD203B41FA5}">
                      <a16:colId xmlns:a16="http://schemas.microsoft.com/office/drawing/2014/main" val="3228948102"/>
                    </a:ext>
                  </a:extLst>
                </a:gridCol>
              </a:tblGrid>
              <a:tr h="798289">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2008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l">
                        <a:lnSpc>
                          <a:spcPts val="1500"/>
                        </a:lnSpc>
                        <a:spcBef>
                          <a:spcPts val="0"/>
                        </a:spcBef>
                        <a:spcAft>
                          <a:spcPts val="0"/>
                        </a:spcAft>
                        <a:buFont typeface="Wingdings" panose="05000000000000000000" pitchFamily="2" charset="2"/>
                        <a:buNone/>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8</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　：政府の地方分権改革推進委員会による「国の出</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indent="0" algn="l">
                        <a:lnSpc>
                          <a:spcPts val="1500"/>
                        </a:lnSpc>
                        <a:spcBef>
                          <a:spcPts val="0"/>
                        </a:spcBef>
                        <a:spcAft>
                          <a:spcPts val="0"/>
                        </a:spcAft>
                        <a:buFont typeface="Wingdings" panose="05000000000000000000" pitchFamily="2" charset="2"/>
                        <a:buNone/>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先機関の見直しに関する中間報告」</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indent="0" algn="l">
                        <a:lnSpc>
                          <a:spcPts val="1500"/>
                        </a:lnSpc>
                        <a:spcBef>
                          <a:spcPts val="0"/>
                        </a:spcBef>
                        <a:spcAft>
                          <a:spcPts val="0"/>
                        </a:spcAft>
                        <a:buFont typeface="Wingdings" panose="05000000000000000000" pitchFamily="2" charset="2"/>
                        <a:buNone/>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月：政府の地方分権改革推進委員会「第二次勧告」</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indent="0" algn="l">
                        <a:lnSpc>
                          <a:spcPts val="1500"/>
                        </a:lnSpc>
                        <a:spcBef>
                          <a:spcPts val="0"/>
                        </a:spcBef>
                        <a:spcAft>
                          <a:spcPts val="0"/>
                        </a:spcAft>
                        <a:buFont typeface="Wingdings" panose="05000000000000000000" pitchFamily="2" charset="2"/>
                        <a:buNone/>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（地方振興局、地方工務局への統合など）</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7951874"/>
                  </a:ext>
                </a:extLst>
              </a:tr>
              <a:tr h="1275044">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solidFill>
                          <a:latin typeface="Meiryo UI" panose="020B0604030504040204" pitchFamily="50" charset="-128"/>
                          <a:ea typeface="Meiryo UI" panose="020B0604030504040204" pitchFamily="50" charset="-128"/>
                        </a:rPr>
                        <a:t>2009</a:t>
                      </a:r>
                      <a:endParaRPr kumimoji="1" lang="ja-JP" altLang="en-US" sz="1200" b="1" dirty="0">
                        <a:solidFill>
                          <a:schemeClr val="bg1"/>
                        </a:solidFill>
                        <a:latin typeface="Meiryo UI" panose="020B0604030504040204" pitchFamily="50" charset="-128"/>
                        <a:ea typeface="Meiryo UI" panose="020B0604030504040204" pitchFamily="50" charset="-128"/>
                      </a:endParaRPr>
                    </a:p>
                    <a:p>
                      <a:pPr algn="ct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月：政府の地方分権改革推進本部が「出先機関改革　　</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に係る工程表」決定</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月：全国知事会「国の出先機関原則廃止</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PT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」発足</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：近畿ブロック知事会で大阪府から「国の出先機関</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の関</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西広域連合への移管」の提案</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458419"/>
                  </a:ext>
                </a:extLst>
              </a:tr>
              <a:tr h="1275044">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6</a:t>
                      </a:r>
                      <a:r>
                        <a:rPr kumimoji="1" lang="ja-JP" altLang="en-US" sz="1200" dirty="0">
                          <a:solidFill>
                            <a:schemeClr val="tx1"/>
                          </a:solidFill>
                          <a:latin typeface="Meiryo UI" panose="020B0604030504040204" pitchFamily="50" charset="-128"/>
                          <a:ea typeface="Meiryo UI" panose="020B0604030504040204" pitchFamily="50" charset="-128"/>
                        </a:rPr>
                        <a:t>月：地域主権戦略大綱が閣議決定。国出先機関の改</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革の方向性提示</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12</a:t>
                      </a:r>
                      <a:r>
                        <a:rPr kumimoji="1" lang="ja-JP" altLang="en-US" sz="1200" dirty="0">
                          <a:solidFill>
                            <a:schemeClr val="tx1"/>
                          </a:solidFill>
                          <a:latin typeface="Meiryo UI" panose="020B0604030504040204" pitchFamily="50" charset="-128"/>
                          <a:ea typeface="Meiryo UI" panose="020B0604030504040204" pitchFamily="50" charset="-128"/>
                        </a:rPr>
                        <a:t>月：　「アクションプラン　出先機関の原則則廃止に向け　</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て」が閣議決定</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：「関西広域連合」発足</a:t>
                      </a: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0405797"/>
                  </a:ext>
                </a:extLst>
              </a:tr>
              <a:tr h="42299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2011</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lgn="l">
                        <a:lnSpc>
                          <a:spcPts val="500"/>
                        </a:lnSpc>
                        <a:spcBef>
                          <a:spcPts val="0"/>
                        </a:spcBef>
                        <a:spcAft>
                          <a:spcPts val="0"/>
                        </a:spcAft>
                        <a:buFont typeface="Arial" panose="020B0604020202020204" pitchFamily="34" charset="0"/>
                        <a:buNone/>
                      </a:pPr>
                      <a:endParaRPr kumimoji="1" lang="ja-JP" altLang="en-US" sz="1200" dirty="0">
                        <a:solidFill>
                          <a:srgbClr val="002060"/>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en-US" altLang="ja-JP" sz="1200" dirty="0">
                          <a:solidFill>
                            <a:schemeClr val="tx1"/>
                          </a:solidFill>
                          <a:latin typeface="Meiryo UI" panose="020B0604030504040204" pitchFamily="50" charset="-128"/>
                          <a:ea typeface="Meiryo UI" panose="020B0604030504040204" pitchFamily="50" charset="-128"/>
                        </a:rPr>
                        <a:t>2</a:t>
                      </a:r>
                      <a:r>
                        <a:rPr kumimoji="1" lang="ja-JP" altLang="en-US" sz="1200" dirty="0">
                          <a:solidFill>
                            <a:schemeClr val="tx1"/>
                          </a:solidFill>
                          <a:latin typeface="Meiryo UI" panose="020B0604030504040204" pitchFamily="50" charset="-128"/>
                          <a:ea typeface="Meiryo UI" panose="020B0604030504040204" pitchFamily="50" charset="-128"/>
                        </a:rPr>
                        <a:t>月：「アクションプラン推進委員会」での検討開始</a:t>
                      </a:r>
                      <a:endParaRPr kumimoji="1" lang="en-US" altLang="ja-JP" sz="800" dirty="0">
                        <a:solidFill>
                          <a:schemeClr val="tx1"/>
                        </a:solidFill>
                        <a:latin typeface="Meiryo UI" panose="020B0604030504040204" pitchFamily="50" charset="-128"/>
                        <a:ea typeface="Meiryo UI" panose="020B0604030504040204" pitchFamily="50" charset="-128"/>
                      </a:endParaRPr>
                    </a:p>
                    <a:p>
                      <a:pPr marL="0" indent="0" algn="l">
                        <a:lnSpc>
                          <a:spcPts val="500"/>
                        </a:lnSpc>
                        <a:spcBef>
                          <a:spcPts val="0"/>
                        </a:spcBef>
                        <a:spcAft>
                          <a:spcPts val="0"/>
                        </a:spcAft>
                        <a:buFont typeface="Arial" panose="020B0604020202020204" pitchFamily="34" charset="0"/>
                        <a:buNone/>
                      </a:pP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2198590"/>
                  </a:ext>
                </a:extLst>
              </a:tr>
              <a:tr h="1720467">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2012</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171450" indent="-171450" algn="l">
                        <a:lnSpc>
                          <a:spcPts val="500"/>
                        </a:lnSpc>
                        <a:spcBef>
                          <a:spcPts val="0"/>
                        </a:spcBef>
                        <a:spcAft>
                          <a:spcPts val="0"/>
                        </a:spcAft>
                        <a:buFont typeface="Arial" panose="020B0604020202020204" pitchFamily="34" charset="0"/>
                        <a:buChar char="•"/>
                      </a:pPr>
                      <a:endParaRPr kumimoji="1" lang="ja-JP" altLang="en-US" sz="800" dirty="0">
                        <a:solidFill>
                          <a:srgbClr val="002060"/>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en-US" altLang="ja-JP" sz="1200" dirty="0">
                          <a:solidFill>
                            <a:schemeClr val="tx1"/>
                          </a:solidFill>
                          <a:latin typeface="Meiryo UI" panose="020B0604030504040204" pitchFamily="50" charset="-128"/>
                          <a:ea typeface="Meiryo UI" panose="020B0604030504040204" pitchFamily="50" charset="-128"/>
                        </a:rPr>
                        <a:t>6</a:t>
                      </a:r>
                      <a:r>
                        <a:rPr kumimoji="1" lang="ja-JP" altLang="en-US" sz="1200" dirty="0">
                          <a:solidFill>
                            <a:schemeClr val="tx1"/>
                          </a:solidFill>
                          <a:latin typeface="Meiryo UI" panose="020B0604030504040204" pitchFamily="50" charset="-128"/>
                          <a:ea typeface="Meiryo UI" panose="020B0604030504040204" pitchFamily="50" charset="-128"/>
                        </a:rPr>
                        <a:t>月：第</a:t>
                      </a:r>
                      <a:r>
                        <a:rPr kumimoji="1" lang="en-US" altLang="ja-JP" sz="1200" dirty="0">
                          <a:solidFill>
                            <a:schemeClr val="tx1"/>
                          </a:solidFill>
                          <a:latin typeface="Meiryo UI" panose="020B0604030504040204" pitchFamily="50" charset="-128"/>
                          <a:ea typeface="Meiryo UI" panose="020B0604030504040204" pitchFamily="50" charset="-128"/>
                        </a:rPr>
                        <a:t>9</a:t>
                      </a:r>
                      <a:r>
                        <a:rPr kumimoji="1" lang="ja-JP" altLang="en-US" sz="1200" dirty="0">
                          <a:solidFill>
                            <a:schemeClr val="tx1"/>
                          </a:solidFill>
                          <a:latin typeface="Meiryo UI" panose="020B0604030504040204" pitchFamily="50" charset="-128"/>
                          <a:ea typeface="Meiryo UI" panose="020B0604030504040204" pitchFamily="50" charset="-128"/>
                        </a:rPr>
                        <a:t>回「アクションプラン推進委員会」で国の特定地　</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　　　　方行政機関の事務及び事業の特定広域連合への　</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　　　　移譲をすすめるための「国の特定地方行政機関の事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　　　　務等の移譲に関する法律案」決定。</a:t>
                      </a:r>
                      <a:endParaRPr kumimoji="1" lang="en-US" altLang="ja-JP" sz="800" dirty="0">
                        <a:solidFill>
                          <a:schemeClr val="tx1"/>
                        </a:solidFill>
                        <a:latin typeface="Meiryo UI" panose="020B0604030504040204" pitchFamily="50" charset="-128"/>
                        <a:ea typeface="Meiryo UI" panose="020B0604030504040204" pitchFamily="50" charset="-128"/>
                      </a:endParaRPr>
                    </a:p>
                    <a:p>
                      <a:pPr marL="171450" indent="-171450" algn="l">
                        <a:lnSpc>
                          <a:spcPts val="500"/>
                        </a:lnSpc>
                        <a:spcBef>
                          <a:spcPts val="0"/>
                        </a:spcBef>
                        <a:spcAft>
                          <a:spcPts val="0"/>
                        </a:spcAft>
                        <a:buFont typeface="Arial" panose="020B0604020202020204" pitchFamily="34" charset="0"/>
                        <a:buChar char="•"/>
                      </a:pPr>
                      <a:endParaRPr kumimoji="1" lang="en-US" altLang="ja-JP" sz="800" dirty="0">
                        <a:solidFill>
                          <a:schemeClr val="tx1"/>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en-US" altLang="ja-JP" sz="1200" dirty="0">
                          <a:solidFill>
                            <a:schemeClr val="tx1"/>
                          </a:solidFill>
                          <a:latin typeface="Meiryo UI" panose="020B0604030504040204" pitchFamily="50" charset="-128"/>
                          <a:ea typeface="Meiryo UI" panose="020B0604030504040204" pitchFamily="50" charset="-128"/>
                        </a:rPr>
                        <a:t>11</a:t>
                      </a:r>
                      <a:r>
                        <a:rPr kumimoji="1" lang="ja-JP" altLang="en-US" sz="1200" dirty="0">
                          <a:solidFill>
                            <a:schemeClr val="tx1"/>
                          </a:solidFill>
                          <a:latin typeface="Meiryo UI" panose="020B0604030504040204" pitchFamily="50" charset="-128"/>
                          <a:ea typeface="Meiryo UI" panose="020B0604030504040204" pitchFamily="50" charset="-128"/>
                        </a:rPr>
                        <a:t>月：同法律案の閣議決定</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baseline="0" dirty="0">
                          <a:solidFill>
                            <a:schemeClr val="tx1"/>
                          </a:solidFill>
                          <a:latin typeface="Meiryo UI" panose="020B0604030504040204" pitchFamily="50" charset="-128"/>
                          <a:ea typeface="Meiryo UI" panose="020B0604030504040204" pitchFamily="50" charset="-128"/>
                        </a:rPr>
                        <a:t> </a:t>
                      </a:r>
                      <a:r>
                        <a:rPr kumimoji="1" lang="en-US" altLang="ja-JP" sz="1200" baseline="0" dirty="0">
                          <a:solidFill>
                            <a:schemeClr val="tx1"/>
                          </a:solidFill>
                          <a:latin typeface="Meiryo UI" panose="020B0604030504040204" pitchFamily="50" charset="-128"/>
                          <a:ea typeface="Meiryo UI" panose="020B0604030504040204" pitchFamily="50" charset="-128"/>
                        </a:rPr>
                        <a:t>:</a:t>
                      </a:r>
                      <a:r>
                        <a:rPr kumimoji="1" lang="ja-JP" altLang="en-US" sz="1200" baseline="0" dirty="0">
                          <a:solidFill>
                            <a:schemeClr val="tx1"/>
                          </a:solidFill>
                          <a:latin typeface="Meiryo UI" panose="020B0604030504040204" pitchFamily="50" charset="-128"/>
                          <a:ea typeface="Meiryo UI" panose="020B0604030504040204" pitchFamily="50" charset="-128"/>
                        </a:rPr>
                        <a:t>衆議院解散</a:t>
                      </a:r>
                      <a:endParaRPr kumimoji="1" lang="en-US" altLang="ja-JP" sz="1200" baseline="0" dirty="0">
                        <a:solidFill>
                          <a:schemeClr val="tx1"/>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endParaRPr kumimoji="1" lang="en-US" altLang="ja-JP" sz="1200" baseline="0" dirty="0">
                        <a:solidFill>
                          <a:schemeClr val="tx1"/>
                        </a:solidFill>
                        <a:latin typeface="Meiryo UI" panose="020B0604030504040204" pitchFamily="50" charset="-128"/>
                        <a:ea typeface="Meiryo UI" panose="020B0604030504040204" pitchFamily="50" charset="-128"/>
                      </a:endParaRPr>
                    </a:p>
                    <a:p>
                      <a:pPr marL="0" indent="0" algn="l">
                        <a:lnSpc>
                          <a:spcPts val="1500"/>
                        </a:lnSpc>
                        <a:spcBef>
                          <a:spcPts val="0"/>
                        </a:spcBef>
                        <a:spcAft>
                          <a:spcPts val="0"/>
                        </a:spcAft>
                        <a:buFont typeface="Arial" panose="020B0604020202020204" pitchFamily="34" charset="0"/>
                        <a:buNone/>
                      </a:pPr>
                      <a:r>
                        <a:rPr kumimoji="1" lang="ja-JP" altLang="en-US" sz="1200" baseline="0" dirty="0">
                          <a:solidFill>
                            <a:schemeClr val="tx1"/>
                          </a:solidFill>
                          <a:latin typeface="Meiryo UI" panose="020B0604030504040204" pitchFamily="50" charset="-128"/>
                          <a:ea typeface="Meiryo UI" panose="020B0604030504040204" pitchFamily="50" charset="-128"/>
                        </a:rPr>
                        <a:t>　　　　⇒国会提出されず、出先機関の移管は実現せず</a:t>
                      </a:r>
                      <a:r>
                        <a:rPr kumimoji="1" lang="en-US" altLang="ja-JP" sz="1200" dirty="0">
                          <a:solidFill>
                            <a:schemeClr val="tx1"/>
                          </a:solidFill>
                          <a:latin typeface="Meiryo UI" panose="020B0604030504040204" pitchFamily="50" charset="-128"/>
                          <a:ea typeface="Meiryo UI" panose="020B0604030504040204" pitchFamily="50" charset="-128"/>
                        </a:rPr>
                        <a:t> </a:t>
                      </a:r>
                      <a:r>
                        <a:rPr kumimoji="1" lang="ja-JP" altLang="en-US" sz="800" dirty="0">
                          <a:solidFill>
                            <a:schemeClr val="tx1"/>
                          </a:solidFill>
                          <a:latin typeface="Meiryo UI" panose="020B0604030504040204" pitchFamily="50" charset="-128"/>
                          <a:ea typeface="Meiryo UI" panose="020B0604030504040204" pitchFamily="50" charset="-128"/>
                        </a:rPr>
                        <a:t>　</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80097" marR="80097" marT="40048" marB="400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8110722"/>
                  </a:ext>
                </a:extLst>
              </a:tr>
            </a:tbl>
          </a:graphicData>
        </a:graphic>
      </p:graphicFrame>
      <p:sp>
        <p:nvSpPr>
          <p:cNvPr id="6" name="タイトル 1"/>
          <p:cNvSpPr txBox="1">
            <a:spLocks/>
          </p:cNvSpPr>
          <p:nvPr/>
        </p:nvSpPr>
        <p:spPr>
          <a:xfrm>
            <a:off x="4888824" y="405597"/>
            <a:ext cx="4010138" cy="341658"/>
          </a:xfrm>
          <a:prstGeom prst="rect">
            <a:avLst/>
          </a:prstGeom>
        </p:spPr>
        <p:txBody>
          <a:bodyPr vert="horz" lIns="86772" tIns="43385" rIns="86772" bIns="4338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1329"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329" b="1" dirty="0">
                <a:latin typeface="Meiryo UI" panose="020B0604030504040204" pitchFamily="50" charset="-128"/>
                <a:ea typeface="Meiryo UI" panose="020B0604030504040204" pitchFamily="50" charset="-128"/>
                <a:cs typeface="Meiryo UI" panose="020B0604030504040204" pitchFamily="50" charset="-128"/>
              </a:rPr>
              <a:t>国出先機関（見直しの対象）概要</a:t>
            </a:r>
            <a:r>
              <a:rPr lang="en-US" altLang="ja-JP" sz="1329"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904" dirty="0">
                <a:latin typeface="Meiryo UI" panose="020B0604030504040204" pitchFamily="50" charset="-128"/>
                <a:ea typeface="Meiryo UI" panose="020B0604030504040204" pitchFamily="50" charset="-128"/>
                <a:cs typeface="Meiryo UI" panose="020B0604030504040204" pitchFamily="50" charset="-128"/>
              </a:rPr>
              <a:t>※</a:t>
            </a:r>
            <a:r>
              <a:rPr lang="en-US" altLang="ja-JP" sz="723" dirty="0">
                <a:latin typeface="Meiryo UI" panose="020B0604030504040204" pitchFamily="50" charset="-128"/>
                <a:ea typeface="Meiryo UI" panose="020B0604030504040204" pitchFamily="50" charset="-128"/>
                <a:cs typeface="Meiryo UI" panose="020B0604030504040204" pitchFamily="50" charset="-128"/>
              </a:rPr>
              <a:t>2009</a:t>
            </a:r>
            <a:r>
              <a:rPr lang="ja-JP" altLang="en-US" sz="723" dirty="0">
                <a:latin typeface="Meiryo UI" panose="020B0604030504040204" pitchFamily="50" charset="-128"/>
                <a:ea typeface="Meiryo UI" panose="020B0604030504040204" pitchFamily="50" charset="-128"/>
                <a:cs typeface="Meiryo UI" panose="020B0604030504040204" pitchFamily="50" charset="-128"/>
              </a:rPr>
              <a:t>大阪府資料より抜粋</a:t>
            </a:r>
            <a:endParaRPr lang="ja-JP" altLang="en-US" sz="904"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888824" y="742817"/>
            <a:ext cx="4152850" cy="5681506"/>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r>
              <a:rPr kumimoji="1" lang="ja-JP" altLang="en-US" sz="1085"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近畿経済産業局</a:t>
            </a:r>
            <a:endParaRPr kumimoji="1" lang="en-US" altLang="ja-JP" sz="1085"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（主な事務）</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・商工会議所の設立認可、監督等</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・電気・ガス事業の許認可、監査</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・石油製品の需給確保、備蓄、ガソリン業者の登録</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・エネルギー、環境対策の普及・啓発</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・消費者取引、消費生活用品の安全確保の相談業務</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・地域の産業振興関連業務</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・中小企業支援関連業務</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・上記に関連する補助金の申請・交付　　　　　　　　等</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（予算規模）　　　　　　　（職員数）</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a:t>
            </a:r>
            <a:r>
              <a:rPr kumimoji="1" lang="en-US" altLang="ja-JP" sz="1085" dirty="0">
                <a:solidFill>
                  <a:schemeClr val="tx1"/>
                </a:solidFill>
                <a:latin typeface="Meiryo UI" panose="020B0604030504040204" pitchFamily="50" charset="-128"/>
                <a:ea typeface="Meiryo UI" panose="020B0604030504040204" pitchFamily="50" charset="-128"/>
              </a:rPr>
              <a:t>6,774</a:t>
            </a:r>
            <a:r>
              <a:rPr kumimoji="1" lang="ja-JP" altLang="en-US" sz="1085" dirty="0">
                <a:solidFill>
                  <a:schemeClr val="tx1"/>
                </a:solidFill>
                <a:latin typeface="Meiryo UI" panose="020B0604030504040204" pitchFamily="50" charset="-128"/>
                <a:ea typeface="Meiryo UI" panose="020B0604030504040204" pitchFamily="50" charset="-128"/>
              </a:rPr>
              <a:t>百万円　　　　　　</a:t>
            </a:r>
            <a:r>
              <a:rPr kumimoji="1" lang="en-US" altLang="ja-JP" sz="1085" dirty="0">
                <a:solidFill>
                  <a:schemeClr val="tx1"/>
                </a:solidFill>
                <a:latin typeface="Meiryo UI" panose="020B0604030504040204" pitchFamily="50" charset="-128"/>
                <a:ea typeface="Meiryo UI" panose="020B0604030504040204" pitchFamily="50" charset="-128"/>
              </a:rPr>
              <a:t> 310</a:t>
            </a:r>
            <a:r>
              <a:rPr kumimoji="1" lang="ja-JP" altLang="en-US" sz="1085" dirty="0">
                <a:solidFill>
                  <a:schemeClr val="tx1"/>
                </a:solidFill>
                <a:latin typeface="Meiryo UI" panose="020B0604030504040204" pitchFamily="50" charset="-128"/>
                <a:ea typeface="Meiryo UI" panose="020B0604030504040204" pitchFamily="50" charset="-128"/>
              </a:rPr>
              <a:t>人</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（エリア）</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福井、滋賀、京都、大阪、兵庫、奈良、和歌山</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近畿地方整備局</a:t>
            </a:r>
            <a:endParaRPr kumimoji="1" lang="en-US" altLang="ja-JP" sz="1085"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（主な事務）</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・直轄事業（河川、道路、国営公園、港湾等）の実施</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・直轄の公共施設（</a:t>
            </a:r>
            <a:r>
              <a:rPr kumimoji="1" lang="en-US" altLang="ja-JP" sz="1085" dirty="0">
                <a:solidFill>
                  <a:schemeClr val="tx1"/>
                </a:solidFill>
                <a:latin typeface="Meiryo UI" panose="020B0604030504040204" pitchFamily="50" charset="-128"/>
                <a:ea typeface="Meiryo UI" panose="020B0604030504040204" pitchFamily="50" charset="-128"/>
              </a:rPr>
              <a:t>〃</a:t>
            </a:r>
            <a:r>
              <a:rPr kumimoji="1" lang="ja-JP" altLang="en-US" sz="1085" dirty="0">
                <a:solidFill>
                  <a:schemeClr val="tx1"/>
                </a:solidFill>
                <a:latin typeface="Meiryo UI" panose="020B0604030504040204" pitchFamily="50" charset="-128"/>
                <a:ea typeface="Meiryo UI" panose="020B0604030504040204" pitchFamily="50" charset="-128"/>
              </a:rPr>
              <a:t>）の管理（許認可等含む）</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・補助事業（宅地、都市、河川、道路、住宅等）の執行</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・建設業、不動産業等の業行政（業の許可含む）</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en-US" altLang="ja-JP" sz="1085" dirty="0">
                <a:solidFill>
                  <a:schemeClr val="tx1"/>
                </a:solidFill>
                <a:latin typeface="Meiryo UI" panose="020B0604030504040204" pitchFamily="50" charset="-128"/>
                <a:ea typeface="Meiryo UI" panose="020B0604030504040204" pitchFamily="50" charset="-128"/>
              </a:rPr>
              <a:t>   </a:t>
            </a:r>
            <a:r>
              <a:rPr kumimoji="1" lang="ja-JP" altLang="en-US" sz="1085" dirty="0">
                <a:solidFill>
                  <a:schemeClr val="tx1"/>
                </a:solidFill>
                <a:latin typeface="Meiryo UI" panose="020B0604030504040204" pitchFamily="50" charset="-128"/>
                <a:ea typeface="Meiryo UI" panose="020B0604030504040204" pitchFamily="50" charset="-128"/>
              </a:rPr>
              <a:t>　・住宅、建築に関する許認可等の実施　　　　　　　　等</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（予算規模）　　　　　　　　　　（職員数）</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a:t>
            </a:r>
            <a:r>
              <a:rPr kumimoji="1" lang="en-US" altLang="ja-JP" sz="1085" dirty="0">
                <a:solidFill>
                  <a:schemeClr val="tx1"/>
                </a:solidFill>
                <a:latin typeface="Meiryo UI" panose="020B0604030504040204" pitchFamily="50" charset="-128"/>
                <a:ea typeface="Meiryo UI" panose="020B0604030504040204" pitchFamily="50" charset="-128"/>
              </a:rPr>
              <a:t>1,334,090</a:t>
            </a:r>
            <a:r>
              <a:rPr kumimoji="1" lang="ja-JP" altLang="en-US" sz="1085" dirty="0">
                <a:solidFill>
                  <a:schemeClr val="tx1"/>
                </a:solidFill>
                <a:latin typeface="Meiryo UI" panose="020B0604030504040204" pitchFamily="50" charset="-128"/>
                <a:ea typeface="Meiryo UI" panose="020B0604030504040204" pitchFamily="50" charset="-128"/>
              </a:rPr>
              <a:t>百万円　　　　　　　</a:t>
            </a:r>
            <a:r>
              <a:rPr kumimoji="1" lang="en-US" altLang="ja-JP" sz="1085" dirty="0">
                <a:solidFill>
                  <a:schemeClr val="tx1"/>
                </a:solidFill>
                <a:latin typeface="Meiryo UI" panose="020B0604030504040204" pitchFamily="50" charset="-128"/>
                <a:ea typeface="Meiryo UI" panose="020B0604030504040204" pitchFamily="50" charset="-128"/>
              </a:rPr>
              <a:t>2,537</a:t>
            </a:r>
            <a:r>
              <a:rPr kumimoji="1" lang="ja-JP" altLang="en-US" sz="1085" dirty="0">
                <a:solidFill>
                  <a:schemeClr val="tx1"/>
                </a:solidFill>
                <a:latin typeface="Meiryo UI" panose="020B0604030504040204" pitchFamily="50" charset="-128"/>
                <a:ea typeface="Meiryo UI" panose="020B0604030504040204" pitchFamily="50" charset="-128"/>
              </a:rPr>
              <a:t>人</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（エリア）</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福井、滋賀、京都、大阪、兵庫、奈良、和歌山、三重の一部</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近畿地方環境事務所</a:t>
            </a:r>
            <a:endParaRPr kumimoji="1" lang="en-US" altLang="ja-JP" sz="1085"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（主な事務）</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・廃棄物、リサイクル対策</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en-US" altLang="ja-JP" sz="1085" dirty="0">
                <a:solidFill>
                  <a:schemeClr val="tx1"/>
                </a:solidFill>
                <a:latin typeface="Meiryo UI" panose="020B0604030504040204" pitchFamily="50" charset="-128"/>
                <a:ea typeface="Meiryo UI" panose="020B0604030504040204" pitchFamily="50" charset="-128"/>
              </a:rPr>
              <a:t>      </a:t>
            </a:r>
            <a:r>
              <a:rPr kumimoji="1" lang="ja-JP" altLang="en-US" sz="1085" dirty="0">
                <a:solidFill>
                  <a:schemeClr val="tx1"/>
                </a:solidFill>
                <a:latin typeface="Meiryo UI" panose="020B0604030504040204" pitchFamily="50" charset="-128"/>
                <a:ea typeface="Meiryo UI" panose="020B0604030504040204" pitchFamily="50" charset="-128"/>
              </a:rPr>
              <a:t>・地球温暖化対策、環境教育等の推進、公害、化学物質対策</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・国立公園等の現地管理　　　　　　　　　　　　　　　等</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（予算規模）　　　　　　　　　　（職員数）</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a:t>
            </a:r>
            <a:r>
              <a:rPr kumimoji="1" lang="en-US" altLang="ja-JP" sz="1085" dirty="0">
                <a:solidFill>
                  <a:schemeClr val="tx1"/>
                </a:solidFill>
                <a:latin typeface="Meiryo UI" panose="020B0604030504040204" pitchFamily="50" charset="-128"/>
                <a:ea typeface="Meiryo UI" panose="020B0604030504040204" pitchFamily="50" charset="-128"/>
              </a:rPr>
              <a:t>1,305</a:t>
            </a:r>
            <a:r>
              <a:rPr kumimoji="1" lang="ja-JP" altLang="en-US" sz="1085" dirty="0">
                <a:solidFill>
                  <a:schemeClr val="tx1"/>
                </a:solidFill>
                <a:latin typeface="Meiryo UI" panose="020B0604030504040204" pitchFamily="50" charset="-128"/>
                <a:ea typeface="Meiryo UI" panose="020B0604030504040204" pitchFamily="50" charset="-128"/>
              </a:rPr>
              <a:t>百万円　　　　　　　</a:t>
            </a:r>
            <a:r>
              <a:rPr kumimoji="1" lang="en-US" altLang="ja-JP" sz="1085" dirty="0">
                <a:solidFill>
                  <a:schemeClr val="tx1"/>
                </a:solidFill>
                <a:latin typeface="Meiryo UI" panose="020B0604030504040204" pitchFamily="50" charset="-128"/>
                <a:ea typeface="Meiryo UI" panose="020B0604030504040204" pitchFamily="50" charset="-128"/>
              </a:rPr>
              <a:t>    42</a:t>
            </a:r>
            <a:r>
              <a:rPr kumimoji="1" lang="ja-JP" altLang="en-US" sz="1085" dirty="0">
                <a:solidFill>
                  <a:schemeClr val="tx1"/>
                </a:solidFill>
                <a:latin typeface="Meiryo UI" panose="020B0604030504040204" pitchFamily="50" charset="-128"/>
                <a:ea typeface="Meiryo UI" panose="020B0604030504040204" pitchFamily="50" charset="-128"/>
              </a:rPr>
              <a:t>人</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（エリア）</a:t>
            </a:r>
            <a:endParaRPr kumimoji="1" lang="en-US" altLang="ja-JP" sz="1085" dirty="0">
              <a:solidFill>
                <a:schemeClr val="tx1"/>
              </a:solidFill>
              <a:latin typeface="Meiryo UI" panose="020B0604030504040204" pitchFamily="50" charset="-128"/>
              <a:ea typeface="Meiryo UI" panose="020B0604030504040204" pitchFamily="50" charset="-128"/>
            </a:endParaRPr>
          </a:p>
          <a:p>
            <a:r>
              <a:rPr kumimoji="1" lang="ja-JP" altLang="en-US" sz="1085" dirty="0">
                <a:solidFill>
                  <a:schemeClr val="tx1"/>
                </a:solidFill>
                <a:latin typeface="Meiryo UI" panose="020B0604030504040204" pitchFamily="50" charset="-128"/>
                <a:ea typeface="Meiryo UI" panose="020B0604030504040204" pitchFamily="50" charset="-128"/>
              </a:rPr>
              <a:t>　　　滋賀、京都、大阪、兵庫、奈良、和歌山</a:t>
            </a:r>
            <a:endParaRPr kumimoji="1" lang="en-US" altLang="ja-JP" sz="1085" dirty="0">
              <a:solidFill>
                <a:schemeClr val="tx1"/>
              </a:solidFill>
              <a:latin typeface="Meiryo UI" panose="020B0604030504040204" pitchFamily="50" charset="-128"/>
              <a:ea typeface="Meiryo UI" panose="020B0604030504040204" pitchFamily="50" charset="-128"/>
            </a:endParaRPr>
          </a:p>
          <a:p>
            <a:endParaRPr kumimoji="1" lang="ja-JP" altLang="en-US" sz="1139" dirty="0">
              <a:solidFill>
                <a:srgbClr val="002060"/>
              </a:solidFill>
              <a:latin typeface="Meiryo UI" panose="020B0604030504040204" pitchFamily="50" charset="-128"/>
              <a:ea typeface="Meiryo UI" panose="020B0604030504040204" pitchFamily="50" charset="-128"/>
            </a:endParaRPr>
          </a:p>
        </p:txBody>
      </p:sp>
      <p:sp>
        <p:nvSpPr>
          <p:cNvPr id="9" name="正方形/長方形 8"/>
          <p:cNvSpPr/>
          <p:nvPr/>
        </p:nvSpPr>
        <p:spPr>
          <a:xfrm>
            <a:off x="0" y="0"/>
            <a:ext cx="9144000" cy="36579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24.</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国出先機関の移管の概要</a:t>
            </a:r>
            <a:r>
              <a:rPr lang="ja-JP" altLang="en-US" sz="1808" kern="0" dirty="0">
                <a:solidFill>
                  <a:srgbClr val="000000"/>
                </a:solidFill>
                <a:ea typeface="Meiryo UI" pitchFamily="50" charset="-128"/>
                <a:cs typeface="Meiryo UI" pitchFamily="50" charset="-128"/>
              </a:rPr>
              <a:t>　　　　　　　　　　　　　　　　　　　　　　　　　　　　　　　　　　　　　　　　　　　　　　　　　　　　　　　　　　　　　　　　　　　　　　　　　　　　　　　　　　　　　　　　　　　　　　　　　　　　　　　　　　　　　　　　　　　　　　　　　　　　　　　　　　　　　　　　　　　　　　　　　　　　　　　　　　　　　　　　　　　　　　　　　　　　　　　　　　　　　　　　　　　　　　　　　　　　　　　　　　</a:t>
            </a:r>
          </a:p>
        </p:txBody>
      </p:sp>
      <p:sp>
        <p:nvSpPr>
          <p:cNvPr id="10" name="正方形/長方形 9"/>
          <p:cNvSpPr/>
          <p:nvPr/>
        </p:nvSpPr>
        <p:spPr>
          <a:xfrm>
            <a:off x="7348959" y="89886"/>
            <a:ext cx="1661405" cy="186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14" dirty="0">
                <a:solidFill>
                  <a:schemeClr val="tx1"/>
                </a:solidFill>
              </a:rPr>
              <a:t>第</a:t>
            </a:r>
            <a:r>
              <a:rPr kumimoji="1" lang="en-US" altLang="ja-JP" sz="814" dirty="0">
                <a:solidFill>
                  <a:schemeClr val="tx1"/>
                </a:solidFill>
              </a:rPr>
              <a:t>12</a:t>
            </a:r>
            <a:r>
              <a:rPr kumimoji="1" lang="ja-JP" altLang="en-US" sz="814" dirty="0">
                <a:solidFill>
                  <a:schemeClr val="tx1"/>
                </a:solidFill>
              </a:rPr>
              <a:t>回意見交換会　資料１</a:t>
            </a:r>
          </a:p>
        </p:txBody>
      </p:sp>
    </p:spTree>
    <p:extLst>
      <p:ext uri="{BB962C8B-B14F-4D97-AF65-F5344CB8AC3E}">
        <p14:creationId xmlns:p14="http://schemas.microsoft.com/office/powerpoint/2010/main" val="1129999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23">
            <a:extLst>
              <a:ext uri="{FF2B5EF4-FFF2-40B4-BE49-F238E27FC236}">
                <a16:creationId xmlns:a16="http://schemas.microsoft.com/office/drawing/2014/main" id="{B23E43A1-D28E-4C65-90EC-FDFF1591D5C2}"/>
              </a:ext>
            </a:extLst>
          </p:cNvPr>
          <p:cNvSpPr/>
          <p:nvPr/>
        </p:nvSpPr>
        <p:spPr>
          <a:xfrm>
            <a:off x="4203838" y="350242"/>
            <a:ext cx="2160000"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eiryo UI" panose="020B0604030504040204" pitchFamily="50" charset="-128"/>
                <a:ea typeface="Meiryo UI" panose="020B0604030504040204" pitchFamily="50" charset="-128"/>
              </a:rPr>
              <a:t>今後の議論のための論点</a:t>
            </a:r>
            <a:endParaRPr kumimoji="1" lang="ja-JP" altLang="en-US" sz="140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48128" y="3210694"/>
            <a:ext cx="3717867"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a:t>
            </a:r>
          </a:p>
        </p:txBody>
      </p:sp>
      <p:grpSp>
        <p:nvGrpSpPr>
          <p:cNvPr id="4" name="グループ化 3"/>
          <p:cNvGrpSpPr/>
          <p:nvPr/>
        </p:nvGrpSpPr>
        <p:grpSpPr>
          <a:xfrm>
            <a:off x="88763" y="3413566"/>
            <a:ext cx="4115075" cy="3564000"/>
            <a:chOff x="88763" y="2334564"/>
            <a:chExt cx="4115075" cy="4009500"/>
          </a:xfrm>
        </p:grpSpPr>
        <p:sp>
          <p:nvSpPr>
            <p:cNvPr id="3" name="正方形/長方形 2">
              <a:extLst>
                <a:ext uri="{FF2B5EF4-FFF2-40B4-BE49-F238E27FC236}">
                  <a16:creationId xmlns:a16="http://schemas.microsoft.com/office/drawing/2014/main" id="{0E8F2FD2-76C0-4840-BF86-B02CA2B46E67}"/>
                </a:ext>
              </a:extLst>
            </p:cNvPr>
            <p:cNvSpPr/>
            <p:nvPr/>
          </p:nvSpPr>
          <p:spPr>
            <a:xfrm>
              <a:off x="88763" y="2334564"/>
              <a:ext cx="4115075" cy="400950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b="1" dirty="0">
                  <a:solidFill>
                    <a:srgbClr val="002060"/>
                  </a:solidFill>
                  <a:latin typeface="Meiryo UI" panose="020B0604030504040204" pitchFamily="50" charset="-128"/>
                  <a:ea typeface="Meiryo UI" panose="020B0604030504040204" pitchFamily="50" charset="-128"/>
                </a:rPr>
                <a:t>「課題・将来見通しに関する研究会」</a:t>
              </a:r>
              <a:endParaRPr kumimoji="1" lang="en-US" altLang="ja-JP" sz="1100" b="1" dirty="0">
                <a:solidFill>
                  <a:srgbClr val="002060"/>
                </a:solidFill>
                <a:latin typeface="Meiryo UI" panose="020B0604030504040204" pitchFamily="50" charset="-128"/>
                <a:ea typeface="Meiryo UI" panose="020B0604030504040204" pitchFamily="50" charset="-128"/>
              </a:endParaRPr>
            </a:p>
            <a:p>
              <a:pPr>
                <a:lnSpc>
                  <a:spcPts val="300"/>
                </a:lnSpc>
              </a:pPr>
              <a:endParaRPr kumimoji="1" lang="en-US" altLang="ja-JP" sz="1200" b="1" dirty="0">
                <a:solidFill>
                  <a:srgbClr val="002060"/>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dirty="0">
                  <a:solidFill>
                    <a:srgbClr val="002060"/>
                  </a:solidFill>
                  <a:latin typeface="Meiryo UI" panose="020B0604030504040204" pitchFamily="50" charset="-128"/>
                  <a:ea typeface="Meiryo UI" panose="020B0604030504040204" pitchFamily="50" charset="-128"/>
                </a:rPr>
                <a:t>府内市町村が直面すると想定される⾏政課題を整理</a:t>
              </a:r>
              <a:endParaRPr kumimoji="1" lang="en-US" altLang="ja-JP" sz="1050" dirty="0">
                <a:solidFill>
                  <a:srgbClr val="002060"/>
                </a:solidFill>
                <a:latin typeface="Meiryo UI" panose="020B0604030504040204" pitchFamily="50" charset="-128"/>
                <a:ea typeface="Meiryo UI" panose="020B0604030504040204" pitchFamily="50" charset="-128"/>
              </a:endParaRPr>
            </a:p>
            <a:p>
              <a:r>
                <a:rPr kumimoji="1" lang="ja-JP" altLang="en-US" sz="1100" b="1" dirty="0" smtClean="0">
                  <a:solidFill>
                    <a:srgbClr val="002060"/>
                  </a:solidFill>
                  <a:latin typeface="Meiryo UI" panose="020B0604030504040204" pitchFamily="50" charset="-128"/>
                  <a:ea typeface="Meiryo UI" panose="020B0604030504040204" pitchFamily="50" charset="-128"/>
                </a:rPr>
                <a:t>「</a:t>
              </a:r>
              <a:r>
                <a:rPr kumimoji="1" lang="ja-JP" altLang="en-US" sz="1100" b="1" dirty="0">
                  <a:solidFill>
                    <a:srgbClr val="002060"/>
                  </a:solidFill>
                  <a:latin typeface="Meiryo UI" panose="020B0604030504040204" pitchFamily="50" charset="-128"/>
                  <a:ea typeface="Meiryo UI" panose="020B0604030504040204" pitchFamily="50" charset="-128"/>
                </a:rPr>
                <a:t>広域連携に関する研究会」</a:t>
              </a:r>
              <a:endParaRPr kumimoji="1" lang="en-US" altLang="ja-JP" sz="1100" b="1" dirty="0">
                <a:solidFill>
                  <a:srgbClr val="002060"/>
                </a:solidFill>
                <a:latin typeface="Meiryo UI" panose="020B0604030504040204" pitchFamily="50" charset="-128"/>
                <a:ea typeface="Meiryo UI" panose="020B0604030504040204" pitchFamily="50" charset="-128"/>
              </a:endParaRPr>
            </a:p>
            <a:p>
              <a:pPr>
                <a:lnSpc>
                  <a:spcPts val="300"/>
                </a:lnSpc>
              </a:pPr>
              <a:endParaRPr kumimoji="1" lang="en-US" altLang="ja-JP" sz="1200" b="1" dirty="0">
                <a:solidFill>
                  <a:srgbClr val="002060"/>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dirty="0">
                  <a:solidFill>
                    <a:srgbClr val="002060"/>
                  </a:solidFill>
                  <a:latin typeface="Meiryo UI" panose="020B0604030504040204" pitchFamily="50" charset="-128"/>
                  <a:ea typeface="Meiryo UI" panose="020B0604030504040204" pitchFamily="50" charset="-128"/>
                </a:rPr>
                <a:t>連携の一般的な効果と課題を提示するとともに、モデル事例の提示や、連携に係る代表的な課題（「費用負担」「人的負担」「幹事団体の負担」）について、標準的な考え方や対応策を提示</a:t>
              </a:r>
              <a:endParaRPr kumimoji="1" lang="en-US" altLang="ja-JP" sz="1050" dirty="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100" dirty="0">
                <a:solidFill>
                  <a:srgbClr val="002060"/>
                </a:solidFill>
                <a:latin typeface="Meiryo UI" panose="020B0604030504040204" pitchFamily="50" charset="-128"/>
                <a:ea typeface="Meiryo UI" panose="020B0604030504040204" pitchFamily="50" charset="-128"/>
              </a:endParaRPr>
            </a:p>
            <a:p>
              <a:r>
                <a:rPr kumimoji="1" lang="ja-JP" altLang="en-US" sz="900" dirty="0">
                  <a:solidFill>
                    <a:srgbClr val="002060"/>
                  </a:solidFill>
                  <a:latin typeface="Meiryo UI" panose="020B0604030504040204" pitchFamily="50" charset="-128"/>
                  <a:ea typeface="Meiryo UI" panose="020B0604030504040204" pitchFamily="50" charset="-128"/>
                </a:rPr>
                <a:t>◆ 費用負担：実績割のほか、均等割も合理性</a:t>
              </a:r>
              <a:endParaRPr kumimoji="1" lang="en-US" altLang="ja-JP" sz="900" dirty="0">
                <a:solidFill>
                  <a:srgbClr val="002060"/>
                </a:solidFill>
                <a:latin typeface="Meiryo UI" panose="020B0604030504040204" pitchFamily="50" charset="-128"/>
                <a:ea typeface="Meiryo UI" panose="020B0604030504040204" pitchFamily="50" charset="-128"/>
              </a:endParaRPr>
            </a:p>
            <a:p>
              <a:r>
                <a:rPr kumimoji="1" lang="ja-JP" altLang="en-US" sz="900" dirty="0">
                  <a:solidFill>
                    <a:srgbClr val="002060"/>
                  </a:solidFill>
                  <a:latin typeface="Meiryo UI" panose="020B0604030504040204" pitchFamily="50" charset="-128"/>
                  <a:ea typeface="Meiryo UI" panose="020B0604030504040204" pitchFamily="50" charset="-128"/>
                </a:rPr>
                <a:t>◆ 人的負担</a:t>
              </a:r>
              <a:r>
                <a:rPr kumimoji="1" lang="ja-JP" altLang="en-US" sz="900" dirty="0">
                  <a:solidFill>
                    <a:srgbClr val="002060"/>
                  </a:solidFill>
                  <a:latin typeface="Meiryo UI" panose="020B0604030504040204" pitchFamily="50" charset="-128"/>
                  <a:ea typeface="Meiryo UI" panose="020B0604030504040204" pitchFamily="50" charset="-128"/>
                  <a:sym typeface="Wingdings" panose="05000000000000000000" pitchFamily="2" charset="2"/>
                </a:rPr>
                <a:t>：（職員配置の課題に対し）</a:t>
              </a:r>
              <a:r>
                <a:rPr kumimoji="1" lang="ja-JP" altLang="en-US" sz="900" dirty="0">
                  <a:solidFill>
                    <a:srgbClr val="002060"/>
                  </a:solidFill>
                  <a:latin typeface="Meiryo UI" panose="020B0604030504040204" pitchFamily="50" charset="-128"/>
                  <a:ea typeface="Meiryo UI" panose="020B0604030504040204" pitchFamily="50" charset="-128"/>
                </a:rPr>
                <a:t>幹事団体の職員のみで構成の提案、</a:t>
              </a:r>
              <a:endParaRPr kumimoji="1" lang="en-US" altLang="ja-JP" sz="900" dirty="0">
                <a:solidFill>
                  <a:srgbClr val="002060"/>
                </a:solidFill>
                <a:latin typeface="Meiryo UI" panose="020B0604030504040204" pitchFamily="50" charset="-128"/>
                <a:ea typeface="Meiryo UI" panose="020B0604030504040204" pitchFamily="50" charset="-128"/>
              </a:endParaRPr>
            </a:p>
            <a:p>
              <a:r>
                <a:rPr kumimoji="1" lang="ja-JP" altLang="en-US" sz="900" dirty="0">
                  <a:solidFill>
                    <a:srgbClr val="002060"/>
                  </a:solidFill>
                  <a:latin typeface="Meiryo UI" panose="020B0604030504040204" pitchFamily="50" charset="-128"/>
                  <a:ea typeface="Meiryo UI" panose="020B0604030504040204" pitchFamily="50" charset="-128"/>
                </a:rPr>
                <a:t>　　　　　　　　　 人件費の標準額の設定の提案</a:t>
              </a:r>
              <a:endParaRPr kumimoji="1" lang="en-US" altLang="ja-JP" sz="900" dirty="0">
                <a:solidFill>
                  <a:srgbClr val="002060"/>
                </a:solidFill>
                <a:latin typeface="Meiryo UI" panose="020B0604030504040204" pitchFamily="50" charset="-128"/>
                <a:ea typeface="Meiryo UI" panose="020B0604030504040204" pitchFamily="50" charset="-128"/>
              </a:endParaRPr>
            </a:p>
            <a:p>
              <a:r>
                <a:rPr kumimoji="1" lang="ja-JP" altLang="en-US" sz="900" dirty="0">
                  <a:solidFill>
                    <a:srgbClr val="002060"/>
                  </a:solidFill>
                  <a:latin typeface="Meiryo UI" panose="020B0604030504040204" pitchFamily="50" charset="-128"/>
                  <a:ea typeface="Meiryo UI" panose="020B0604030504040204" pitchFamily="50" charset="-128"/>
                </a:rPr>
                <a:t>◆ 幹事団体：幹事団体へのインセンティブ強化（負担金の割合、振興補助金等</a:t>
              </a:r>
              <a:r>
                <a:rPr kumimoji="1" lang="ja-JP" altLang="en-US" sz="900" dirty="0" smtClean="0">
                  <a:solidFill>
                    <a:srgbClr val="002060"/>
                  </a:solidFill>
                  <a:latin typeface="Meiryo UI" panose="020B0604030504040204" pitchFamily="50" charset="-128"/>
                  <a:ea typeface="Meiryo UI" panose="020B0604030504040204" pitchFamily="50" charset="-128"/>
                </a:rPr>
                <a:t>）</a:t>
              </a:r>
              <a:endParaRPr kumimoji="1" lang="en-US" altLang="ja-JP" sz="900" dirty="0" smtClean="0">
                <a:solidFill>
                  <a:srgbClr val="002060"/>
                </a:solidFill>
                <a:latin typeface="Meiryo UI" panose="020B0604030504040204" pitchFamily="50" charset="-128"/>
                <a:ea typeface="Meiryo UI" panose="020B0604030504040204" pitchFamily="50" charset="-128"/>
              </a:endParaRPr>
            </a:p>
            <a:p>
              <a:endParaRPr kumimoji="1" lang="en-US" altLang="ja-JP" sz="900" dirty="0">
                <a:solidFill>
                  <a:srgbClr val="002060"/>
                </a:solidFill>
                <a:latin typeface="Meiryo UI" panose="020B0604030504040204" pitchFamily="50" charset="-128"/>
                <a:ea typeface="Meiryo UI" panose="020B0604030504040204" pitchFamily="50" charset="-128"/>
              </a:endParaRPr>
            </a:p>
            <a:p>
              <a:r>
                <a:rPr kumimoji="1" lang="ja-JP" altLang="en-US" sz="1100" b="1" dirty="0" smtClean="0">
                  <a:solidFill>
                    <a:srgbClr val="002060"/>
                  </a:solidFill>
                  <a:latin typeface="Meiryo UI" panose="020B0604030504040204" pitchFamily="50" charset="-128"/>
                  <a:ea typeface="Meiryo UI" panose="020B0604030504040204" pitchFamily="50" charset="-128"/>
                </a:rPr>
                <a:t>「</a:t>
              </a:r>
              <a:r>
                <a:rPr kumimoji="1" lang="ja-JP" altLang="en-US" sz="1100" b="1" dirty="0">
                  <a:solidFill>
                    <a:srgbClr val="002060"/>
                  </a:solidFill>
                  <a:latin typeface="Meiryo UI" panose="020B0604030504040204" pitchFamily="50" charset="-128"/>
                  <a:ea typeface="Meiryo UI" panose="020B0604030504040204" pitchFamily="50" charset="-128"/>
                </a:rPr>
                <a:t>合併に関する研究会」</a:t>
              </a:r>
              <a:endParaRPr kumimoji="1" lang="en-US" altLang="ja-JP" sz="1100" b="1" dirty="0">
                <a:solidFill>
                  <a:srgbClr val="002060"/>
                </a:solidFill>
                <a:latin typeface="Meiryo UI" panose="020B0604030504040204" pitchFamily="50" charset="-128"/>
                <a:ea typeface="Meiryo UI" panose="020B0604030504040204" pitchFamily="50" charset="-128"/>
              </a:endParaRPr>
            </a:p>
            <a:p>
              <a:pPr>
                <a:lnSpc>
                  <a:spcPts val="300"/>
                </a:lnSpc>
              </a:pPr>
              <a:endParaRPr kumimoji="1" lang="en-US" altLang="ja-JP" sz="1200" b="1" dirty="0">
                <a:solidFill>
                  <a:srgbClr val="002060"/>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050" spc="-50" dirty="0">
                  <a:solidFill>
                    <a:srgbClr val="002060"/>
                  </a:solidFill>
                  <a:latin typeface="Meiryo UI" panose="020B0604030504040204" pitchFamily="50" charset="-128"/>
                  <a:ea typeface="Meiryo UI" panose="020B0604030504040204" pitchFamily="50" charset="-128"/>
                </a:rPr>
                <a:t>一般的な合併の効果と課題を整理したうえで、大阪における合併が進まなかった理由を検証。今後考えられる合併の種類や特徴・課題について整理</a:t>
              </a:r>
              <a:endParaRPr kumimoji="1" lang="en-US" altLang="ja-JP" sz="1050" spc="-50" dirty="0">
                <a:solidFill>
                  <a:srgbClr val="002060"/>
                </a:solidFill>
                <a:latin typeface="Meiryo UI" panose="020B0604030504040204" pitchFamily="50" charset="-128"/>
                <a:ea typeface="Meiryo UI" panose="020B0604030504040204" pitchFamily="50" charset="-128"/>
              </a:endParaRPr>
            </a:p>
            <a:p>
              <a:pPr>
                <a:lnSpc>
                  <a:spcPts val="500"/>
                </a:lnSpc>
              </a:pPr>
              <a:r>
                <a:rPr kumimoji="1" lang="en-US" altLang="ja-JP" sz="900" dirty="0">
                  <a:solidFill>
                    <a:srgbClr val="002060"/>
                  </a:solidFill>
                  <a:latin typeface="Meiryo UI" panose="020B0604030504040204" pitchFamily="50" charset="-128"/>
                  <a:ea typeface="Meiryo UI" panose="020B0604030504040204" pitchFamily="50" charset="-128"/>
                </a:rPr>
                <a:t>      </a:t>
              </a:r>
            </a:p>
            <a:p>
              <a:r>
                <a:rPr kumimoji="1" lang="ja-JP" altLang="en-US" sz="900" dirty="0">
                  <a:solidFill>
                    <a:srgbClr val="002060"/>
                  </a:solidFill>
                  <a:latin typeface="Meiryo UI" panose="020B0604030504040204" pitchFamily="50" charset="-128"/>
                  <a:ea typeface="Meiryo UI" panose="020B0604030504040204" pitchFamily="50" charset="-128"/>
                </a:rPr>
                <a:t>◆ 隣接団体との合併：組み合わせによっては可能性が高まる</a:t>
              </a:r>
              <a:endParaRPr kumimoji="1" lang="en-US" altLang="ja-JP" sz="900" dirty="0">
                <a:solidFill>
                  <a:srgbClr val="002060"/>
                </a:solidFill>
                <a:latin typeface="Meiryo UI" panose="020B0604030504040204" pitchFamily="50" charset="-128"/>
                <a:ea typeface="Meiryo UI" panose="020B0604030504040204" pitchFamily="50" charset="-128"/>
              </a:endParaRPr>
            </a:p>
            <a:p>
              <a:r>
                <a:rPr kumimoji="1" lang="ja-JP" altLang="en-US" sz="900" dirty="0">
                  <a:solidFill>
                    <a:srgbClr val="002060"/>
                  </a:solidFill>
                  <a:latin typeface="Meiryo UI" panose="020B0604030504040204" pitchFamily="50" charset="-128"/>
                  <a:ea typeface="Meiryo UI" panose="020B0604030504040204" pitchFamily="50" charset="-128"/>
                </a:rPr>
                <a:t>◆ 大規模合併：スケールメリットがより大きくなる等の効果</a:t>
              </a:r>
              <a:endParaRPr kumimoji="1" lang="en-US" altLang="ja-JP" sz="900" dirty="0">
                <a:solidFill>
                  <a:srgbClr val="002060"/>
                </a:solidFill>
                <a:latin typeface="Meiryo UI" panose="020B0604030504040204" pitchFamily="50" charset="-128"/>
                <a:ea typeface="Meiryo UI" panose="020B0604030504040204" pitchFamily="50" charset="-128"/>
              </a:endParaRPr>
            </a:p>
            <a:p>
              <a:pPr lvl="1"/>
              <a:r>
                <a:rPr kumimoji="1" lang="ja-JP" altLang="en-US" sz="900" dirty="0">
                  <a:solidFill>
                    <a:srgbClr val="002060"/>
                  </a:solidFill>
                  <a:latin typeface="Meiryo UI" panose="020B0604030504040204" pitchFamily="50" charset="-128"/>
                  <a:ea typeface="Meiryo UI" panose="020B0604030504040204" pitchFamily="50" charset="-128"/>
                </a:rPr>
                <a:t>　   　　（調整が困難、組合せによっては行政運営が非効率</a:t>
              </a:r>
              <a:r>
                <a:rPr kumimoji="1" lang="en-US" altLang="ja-JP" sz="900" dirty="0">
                  <a:solidFill>
                    <a:srgbClr val="002060"/>
                  </a:solidFill>
                  <a:latin typeface="Meiryo UI" panose="020B0604030504040204" pitchFamily="50" charset="-128"/>
                  <a:ea typeface="Meiryo UI" panose="020B0604030504040204" pitchFamily="50" charset="-128"/>
                </a:rPr>
                <a:t>)</a:t>
              </a:r>
            </a:p>
            <a:p>
              <a:r>
                <a:rPr kumimoji="1" lang="ja-JP" altLang="en-US" sz="900" dirty="0">
                  <a:solidFill>
                    <a:srgbClr val="002060"/>
                  </a:solidFill>
                  <a:latin typeface="Meiryo UI" panose="020B0604030504040204" pitchFamily="50" charset="-128"/>
                  <a:ea typeface="Meiryo UI" panose="020B0604030504040204" pitchFamily="50" charset="-128"/>
                </a:rPr>
                <a:t>◆ 飛び地合併・分割合併：効率化が図られない、一方で協議</a:t>
              </a:r>
              <a:endParaRPr kumimoji="1" lang="en-US" altLang="ja-JP" sz="900" dirty="0">
                <a:solidFill>
                  <a:srgbClr val="002060"/>
                </a:solidFill>
                <a:latin typeface="Meiryo UI" panose="020B0604030504040204" pitchFamily="50" charset="-128"/>
                <a:ea typeface="Meiryo UI" panose="020B0604030504040204" pitchFamily="50" charset="-128"/>
              </a:endParaRPr>
            </a:p>
            <a:p>
              <a:r>
                <a:rPr kumimoji="1" lang="en-US" altLang="ja-JP" sz="900" dirty="0">
                  <a:solidFill>
                    <a:srgbClr val="002060"/>
                  </a:solidFill>
                  <a:latin typeface="Meiryo UI" panose="020B0604030504040204" pitchFamily="50" charset="-128"/>
                  <a:ea typeface="Meiryo UI" panose="020B0604030504040204" pitchFamily="50" charset="-128"/>
                </a:rPr>
                <a:t>     </a:t>
              </a:r>
              <a:r>
                <a:rPr kumimoji="1" lang="ja-JP" altLang="en-US" sz="900" dirty="0">
                  <a:solidFill>
                    <a:srgbClr val="002060"/>
                  </a:solidFill>
                  <a:latin typeface="Meiryo UI" panose="020B0604030504040204" pitchFamily="50" charset="-128"/>
                  <a:ea typeface="Meiryo UI" panose="020B0604030504040204" pitchFamily="50" charset="-128"/>
                </a:rPr>
                <a:t>　　　　                     が調わない可能性等</a:t>
              </a:r>
              <a:endParaRPr kumimoji="1" lang="en-US" altLang="ja-JP" sz="900" dirty="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050" dirty="0">
                <a:solidFill>
                  <a:srgbClr val="002060"/>
                </a:solidFill>
                <a:latin typeface="Meiryo UI" panose="020B0604030504040204" pitchFamily="50" charset="-128"/>
                <a:ea typeface="Meiryo UI" panose="020B0604030504040204" pitchFamily="50" charset="-128"/>
              </a:endParaRPr>
            </a:p>
            <a:p>
              <a:r>
                <a:rPr kumimoji="1" lang="en-US" altLang="ja-JP" sz="1000" dirty="0">
                  <a:solidFill>
                    <a:srgbClr val="002060"/>
                  </a:solidFill>
                  <a:latin typeface="Meiryo UI" panose="020B0604030504040204" pitchFamily="50" charset="-128"/>
                  <a:ea typeface="Meiryo UI" panose="020B0604030504040204" pitchFamily="50" charset="-128"/>
                </a:rPr>
                <a:t>※</a:t>
              </a:r>
              <a:r>
                <a:rPr kumimoji="1" lang="ja-JP" altLang="en-US" sz="1000" dirty="0">
                  <a:solidFill>
                    <a:srgbClr val="002060"/>
                  </a:solidFill>
                  <a:latin typeface="Meiryo UI" panose="020B0604030504040204" pitchFamily="50" charset="-128"/>
                  <a:ea typeface="Meiryo UI" panose="020B0604030504040204" pitchFamily="50" charset="-128"/>
                </a:rPr>
                <a:t>その他、市町村独自の取組に関する研究会も設置</a:t>
              </a:r>
              <a:endParaRPr kumimoji="1" lang="en-US" altLang="ja-JP" sz="1000" dirty="0">
                <a:solidFill>
                  <a:srgbClr val="002060"/>
                </a:solidFill>
                <a:latin typeface="Meiryo UI" panose="020B0604030504040204" pitchFamily="50" charset="-128"/>
                <a:ea typeface="Meiryo UI" panose="020B0604030504040204" pitchFamily="50" charset="-128"/>
              </a:endParaRPr>
            </a:p>
          </p:txBody>
        </p:sp>
        <p:sp>
          <p:nvSpPr>
            <p:cNvPr id="2" name="大かっこ 1"/>
            <p:cNvSpPr/>
            <p:nvPr/>
          </p:nvSpPr>
          <p:spPr>
            <a:xfrm>
              <a:off x="88763" y="3596027"/>
              <a:ext cx="3925256" cy="729000"/>
            </a:xfrm>
            <a:prstGeom prst="bracketPair">
              <a:avLst>
                <a:gd name="adj" fmla="val 1193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1" name="大かっこ 20"/>
            <p:cNvSpPr/>
            <p:nvPr/>
          </p:nvSpPr>
          <p:spPr>
            <a:xfrm>
              <a:off x="98753" y="5036699"/>
              <a:ext cx="3905276" cy="810000"/>
            </a:xfrm>
            <a:prstGeom prst="bracketPair">
              <a:avLst>
                <a:gd name="adj" fmla="val 8897"/>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aphicFrame>
        <p:nvGraphicFramePr>
          <p:cNvPr id="11" name="表 10">
            <a:extLst>
              <a:ext uri="{FF2B5EF4-FFF2-40B4-BE49-F238E27FC236}">
                <a16:creationId xmlns:a16="http://schemas.microsoft.com/office/drawing/2014/main" id="{651ECBFD-4EC1-43D0-AED4-526B0D286568}"/>
              </a:ext>
            </a:extLst>
          </p:cNvPr>
          <p:cNvGraphicFramePr>
            <a:graphicFrameLocks noGrp="1"/>
          </p:cNvGraphicFramePr>
          <p:nvPr>
            <p:extLst/>
          </p:nvPr>
        </p:nvGraphicFramePr>
        <p:xfrm>
          <a:off x="79551" y="577537"/>
          <a:ext cx="3996099" cy="2662201"/>
        </p:xfrm>
        <a:graphic>
          <a:graphicData uri="http://schemas.openxmlformats.org/drawingml/2006/table">
            <a:tbl>
              <a:tblPr bandRow="1">
                <a:tableStyleId>{5C22544A-7EE6-4342-B048-85BDC9FD1C3A}</a:tableStyleId>
              </a:tblPr>
              <a:tblGrid>
                <a:gridCol w="582765">
                  <a:extLst>
                    <a:ext uri="{9D8B030D-6E8A-4147-A177-3AD203B41FA5}">
                      <a16:colId xmlns:a16="http://schemas.microsoft.com/office/drawing/2014/main" val="1520910211"/>
                    </a:ext>
                  </a:extLst>
                </a:gridCol>
                <a:gridCol w="3413334">
                  <a:extLst>
                    <a:ext uri="{9D8B030D-6E8A-4147-A177-3AD203B41FA5}">
                      <a16:colId xmlns:a16="http://schemas.microsoft.com/office/drawing/2014/main" val="3228948102"/>
                    </a:ext>
                  </a:extLst>
                </a:gridCol>
              </a:tblGrid>
              <a:tr h="400531">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2017</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b="0" dirty="0">
                          <a:solidFill>
                            <a:srgbClr val="002060"/>
                          </a:solidFill>
                          <a:latin typeface="Meiryo UI" panose="020B0604030504040204" pitchFamily="50" charset="-128"/>
                          <a:ea typeface="Meiryo UI" panose="020B0604030504040204" pitchFamily="50" charset="-128"/>
                        </a:rPr>
                        <a:t>基礎自治機能の維持・充実に関する研究会設置</a:t>
                      </a:r>
                      <a:endParaRPr lang="en-US" altLang="ja-JP" sz="1200" b="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lang="ja-JP" altLang="en-US" sz="1200" b="0" dirty="0">
                          <a:solidFill>
                            <a:srgbClr val="002060"/>
                          </a:solidFill>
                          <a:latin typeface="Meiryo UI" panose="020B0604030504040204" pitchFamily="50" charset="-128"/>
                          <a:ea typeface="Meiryo UI" panose="020B0604030504040204" pitchFamily="50" charset="-128"/>
                        </a:rPr>
                        <a:t>　</a:t>
                      </a:r>
                      <a:r>
                        <a:rPr lang="ja-JP" altLang="en-US" sz="900" b="0" dirty="0">
                          <a:solidFill>
                            <a:srgbClr val="002060"/>
                          </a:solidFill>
                          <a:latin typeface="Meiryo UI" panose="020B0604030504040204" pitchFamily="50" charset="-128"/>
                          <a:ea typeface="Meiryo UI" panose="020B0604030504040204" pitchFamily="50" charset="-128"/>
                        </a:rPr>
                        <a:t>（平成</a:t>
                      </a:r>
                      <a:r>
                        <a:rPr lang="en-US" altLang="ja-JP" sz="900" b="0" dirty="0">
                          <a:solidFill>
                            <a:srgbClr val="002060"/>
                          </a:solidFill>
                          <a:latin typeface="Meiryo UI" panose="020B0604030504040204" pitchFamily="50" charset="-128"/>
                          <a:ea typeface="Meiryo UI" panose="020B0604030504040204" pitchFamily="50" charset="-128"/>
                        </a:rPr>
                        <a:t>29</a:t>
                      </a:r>
                      <a:r>
                        <a:rPr lang="ja-JP" altLang="en-US" sz="900" b="0" dirty="0">
                          <a:solidFill>
                            <a:srgbClr val="002060"/>
                          </a:solidFill>
                          <a:latin typeface="Meiryo UI" panose="020B0604030504040204" pitchFamily="50" charset="-128"/>
                          <a:ea typeface="Meiryo UI" panose="020B0604030504040204" pitchFamily="50" charset="-128"/>
                        </a:rPr>
                        <a:t>年４月）</a:t>
                      </a:r>
                      <a:endParaRPr kumimoji="1" lang="ja-JP" altLang="en-US" sz="900" dirty="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367951874"/>
                  </a:ext>
                </a:extLst>
              </a:tr>
              <a:tr h="1098936">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2018</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a:solidFill>
                            <a:srgbClr val="002060"/>
                          </a:solidFill>
                          <a:latin typeface="Meiryo UI" panose="020B0604030504040204" pitchFamily="50" charset="-128"/>
                          <a:ea typeface="Meiryo UI" panose="020B0604030504040204" pitchFamily="50" charset="-128"/>
                        </a:rPr>
                        <a:t>八尾市が中核市に移行</a:t>
                      </a:r>
                      <a:r>
                        <a:rPr lang="ja-JP" altLang="en-US" sz="900" dirty="0">
                          <a:solidFill>
                            <a:srgbClr val="002060"/>
                          </a:solidFill>
                          <a:latin typeface="Meiryo UI" panose="020B0604030504040204" pitchFamily="50" charset="-128"/>
                          <a:ea typeface="Meiryo UI" panose="020B0604030504040204" pitchFamily="50" charset="-128"/>
                        </a:rPr>
                        <a:t>（平成</a:t>
                      </a:r>
                      <a:r>
                        <a:rPr lang="en-US" altLang="ja-JP" sz="900" dirty="0">
                          <a:solidFill>
                            <a:srgbClr val="002060"/>
                          </a:solidFill>
                          <a:latin typeface="Meiryo UI" panose="020B0604030504040204" pitchFamily="50" charset="-128"/>
                          <a:ea typeface="Meiryo UI" panose="020B0604030504040204" pitchFamily="50" charset="-128"/>
                        </a:rPr>
                        <a:t>30</a:t>
                      </a:r>
                      <a:r>
                        <a:rPr lang="ja-JP" altLang="en-US" sz="900" dirty="0">
                          <a:solidFill>
                            <a:srgbClr val="002060"/>
                          </a:solidFill>
                          <a:latin typeface="Meiryo UI" panose="020B0604030504040204" pitchFamily="50" charset="-128"/>
                          <a:ea typeface="Meiryo UI" panose="020B0604030504040204" pitchFamily="50" charset="-128"/>
                        </a:rPr>
                        <a:t>年４月）</a:t>
                      </a:r>
                      <a:endParaRPr lang="en-US" altLang="ja-JP" sz="900" dirty="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500"/>
                        </a:lnSpc>
                        <a:spcBef>
                          <a:spcPts val="0"/>
                        </a:spcBef>
                        <a:spcAft>
                          <a:spcPts val="0"/>
                        </a:spcAft>
                        <a:buClrTx/>
                        <a:buSzTx/>
                        <a:buFont typeface="Arial" panose="020B0604020202020204" pitchFamily="34" charset="0"/>
                        <a:buChar char="•"/>
                        <a:tabLst/>
                        <a:defRPr/>
                      </a:pPr>
                      <a:endParaRPr lang="en-US" altLang="ja-JP" sz="900" dirty="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a:solidFill>
                            <a:srgbClr val="002060"/>
                          </a:solidFill>
                          <a:latin typeface="Meiryo UI" panose="020B0604030504040204" pitchFamily="50" charset="-128"/>
                          <a:ea typeface="Meiryo UI" panose="020B0604030504040204" pitchFamily="50" charset="-128"/>
                        </a:rPr>
                        <a:t> 「課題・将来見通しに関する研究」とりまとめ</a:t>
                      </a:r>
                      <a:endParaRPr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900" dirty="0">
                          <a:solidFill>
                            <a:srgbClr val="002060"/>
                          </a:solidFill>
                          <a:latin typeface="Meiryo UI" panose="020B0604030504040204" pitchFamily="50" charset="-128"/>
                          <a:ea typeface="Meiryo UI" panose="020B0604030504040204" pitchFamily="50" charset="-128"/>
                        </a:rPr>
                        <a:t>（平成３０年４月）</a:t>
                      </a:r>
                      <a:endParaRPr lang="en-US" altLang="ja-JP" sz="9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500"/>
                        </a:lnSpc>
                        <a:spcBef>
                          <a:spcPts val="0"/>
                        </a:spcBef>
                        <a:spcAft>
                          <a:spcPts val="0"/>
                        </a:spcAft>
                        <a:buClrTx/>
                        <a:buSzTx/>
                        <a:buFont typeface="Arial" panose="020B0604020202020204" pitchFamily="34" charset="0"/>
                        <a:buNone/>
                        <a:tabLst/>
                        <a:defRPr/>
                      </a:pPr>
                      <a:endParaRPr lang="en-US" altLang="ja-JP" sz="900" dirty="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a:solidFill>
                            <a:srgbClr val="002060"/>
                          </a:solidFill>
                          <a:latin typeface="Meiryo UI" panose="020B0604030504040204" pitchFamily="50" charset="-128"/>
                          <a:ea typeface="Meiryo UI" panose="020B0604030504040204" pitchFamily="50" charset="-128"/>
                        </a:rPr>
                        <a:t> 「広域連携に関する研究」、「合併に関する研究」</a:t>
                      </a:r>
                      <a:endParaRPr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lang="ja-JP" altLang="en-US" sz="1200" dirty="0">
                          <a:solidFill>
                            <a:srgbClr val="002060"/>
                          </a:solidFill>
                          <a:latin typeface="Meiryo UI" panose="020B0604030504040204" pitchFamily="50" charset="-128"/>
                          <a:ea typeface="Meiryo UI" panose="020B0604030504040204" pitchFamily="50" charset="-128"/>
                        </a:rPr>
                        <a:t>　　とりまとめ</a:t>
                      </a:r>
                      <a:r>
                        <a:rPr lang="ja-JP" altLang="en-US" sz="900" dirty="0">
                          <a:solidFill>
                            <a:srgbClr val="002060"/>
                          </a:solidFill>
                          <a:latin typeface="Meiryo UI" panose="020B0604030504040204" pitchFamily="50" charset="-128"/>
                          <a:ea typeface="Meiryo UI" panose="020B0604030504040204" pitchFamily="50" charset="-128"/>
                        </a:rPr>
                        <a:t>（平成</a:t>
                      </a:r>
                      <a:r>
                        <a:rPr lang="en-US" altLang="ja-JP" sz="900" dirty="0">
                          <a:solidFill>
                            <a:srgbClr val="002060"/>
                          </a:solidFill>
                          <a:latin typeface="Meiryo UI" panose="020B0604030504040204" pitchFamily="50" charset="-128"/>
                          <a:ea typeface="Meiryo UI" panose="020B0604030504040204" pitchFamily="50" charset="-128"/>
                        </a:rPr>
                        <a:t>30</a:t>
                      </a:r>
                      <a:r>
                        <a:rPr lang="ja-JP" altLang="en-US" sz="900" dirty="0">
                          <a:solidFill>
                            <a:srgbClr val="002060"/>
                          </a:solidFill>
                          <a:latin typeface="Meiryo UI" panose="020B0604030504040204" pitchFamily="50" charset="-128"/>
                          <a:ea typeface="Meiryo UI" panose="020B0604030504040204" pitchFamily="50" charset="-128"/>
                        </a:rPr>
                        <a:t>年</a:t>
                      </a:r>
                      <a:r>
                        <a:rPr lang="en-US" altLang="ja-JP" sz="900" dirty="0">
                          <a:solidFill>
                            <a:srgbClr val="002060"/>
                          </a:solidFill>
                          <a:latin typeface="Meiryo UI" panose="020B0604030504040204" pitchFamily="50" charset="-128"/>
                          <a:ea typeface="Meiryo UI" panose="020B0604030504040204" pitchFamily="50" charset="-128"/>
                        </a:rPr>
                        <a:t>12</a:t>
                      </a:r>
                      <a:r>
                        <a:rPr lang="ja-JP" altLang="en-US" sz="900" dirty="0">
                          <a:solidFill>
                            <a:srgbClr val="002060"/>
                          </a:solidFill>
                          <a:latin typeface="Meiryo UI" panose="020B0604030504040204" pitchFamily="50" charset="-128"/>
                          <a:ea typeface="Meiryo UI" panose="020B0604030504040204" pitchFamily="50" charset="-128"/>
                        </a:rPr>
                        <a:t>月）</a:t>
                      </a:r>
                      <a:endParaRPr kumimoji="1" lang="ja-JP" altLang="en-US" sz="900" dirty="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465715788"/>
                  </a:ext>
                </a:extLst>
              </a:tr>
              <a:tr h="64471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2019</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a:solidFill>
                            <a:srgbClr val="002060"/>
                          </a:solidFill>
                          <a:latin typeface="Meiryo UI" panose="020B0604030504040204" pitchFamily="50" charset="-128"/>
                          <a:ea typeface="Meiryo UI" panose="020B0604030504040204" pitchFamily="50" charset="-128"/>
                        </a:rPr>
                        <a:t>寝屋川市が中核市に移行</a:t>
                      </a:r>
                      <a:r>
                        <a:rPr lang="ja-JP" altLang="en-US" sz="900" dirty="0">
                          <a:solidFill>
                            <a:srgbClr val="002060"/>
                          </a:solidFill>
                          <a:latin typeface="Meiryo UI" panose="020B0604030504040204" pitchFamily="50" charset="-128"/>
                          <a:ea typeface="Meiryo UI" panose="020B0604030504040204" pitchFamily="50" charset="-128"/>
                        </a:rPr>
                        <a:t>（平成</a:t>
                      </a:r>
                      <a:r>
                        <a:rPr lang="en-US" altLang="ja-JP" sz="900" dirty="0">
                          <a:solidFill>
                            <a:srgbClr val="002060"/>
                          </a:solidFill>
                          <a:latin typeface="Meiryo UI" panose="020B0604030504040204" pitchFamily="50" charset="-128"/>
                          <a:ea typeface="Meiryo UI" panose="020B0604030504040204" pitchFamily="50" charset="-128"/>
                        </a:rPr>
                        <a:t>31</a:t>
                      </a:r>
                      <a:r>
                        <a:rPr lang="ja-JP" altLang="en-US" sz="900" dirty="0">
                          <a:solidFill>
                            <a:srgbClr val="002060"/>
                          </a:solidFill>
                          <a:latin typeface="Meiryo UI" panose="020B0604030504040204" pitchFamily="50" charset="-128"/>
                          <a:ea typeface="Meiryo UI" panose="020B0604030504040204" pitchFamily="50" charset="-128"/>
                        </a:rPr>
                        <a:t>年４月）</a:t>
                      </a:r>
                      <a:endParaRPr lang="en-US" altLang="ja-JP" sz="900" dirty="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500"/>
                        </a:lnSpc>
                        <a:spcBef>
                          <a:spcPts val="0"/>
                        </a:spcBef>
                        <a:spcAft>
                          <a:spcPts val="0"/>
                        </a:spcAft>
                        <a:buClrTx/>
                        <a:buSzTx/>
                        <a:buFont typeface="Arial" panose="020B0604020202020204" pitchFamily="34" charset="0"/>
                        <a:buChar char="•"/>
                        <a:tabLst/>
                        <a:defRPr/>
                      </a:pPr>
                      <a:endParaRPr lang="en-US" altLang="ja-JP" sz="900" dirty="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a:solidFill>
                            <a:srgbClr val="002060"/>
                          </a:solidFill>
                          <a:latin typeface="Meiryo UI" panose="020B0604030504040204" pitchFamily="50" charset="-128"/>
                          <a:ea typeface="Meiryo UI" panose="020B0604030504040204" pitchFamily="50" charset="-128"/>
                        </a:rPr>
                        <a:t>「市町村の単独の取組に関する研究」とりまとめ</a:t>
                      </a:r>
                      <a:endParaRPr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lang="ja-JP" altLang="en-US" sz="1200" dirty="0">
                          <a:solidFill>
                            <a:srgbClr val="002060"/>
                          </a:solidFill>
                          <a:latin typeface="Meiryo UI" panose="020B0604030504040204" pitchFamily="50" charset="-128"/>
                          <a:ea typeface="Meiryo UI" panose="020B0604030504040204" pitchFamily="50" charset="-128"/>
                        </a:rPr>
                        <a:t>　</a:t>
                      </a:r>
                      <a:r>
                        <a:rPr lang="ja-JP" altLang="en-US" sz="900" dirty="0">
                          <a:solidFill>
                            <a:srgbClr val="002060"/>
                          </a:solidFill>
                          <a:latin typeface="Meiryo UI" panose="020B0604030504040204" pitchFamily="50" charset="-128"/>
                          <a:ea typeface="Meiryo UI" panose="020B0604030504040204" pitchFamily="50" charset="-128"/>
                        </a:rPr>
                        <a:t>（平成</a:t>
                      </a:r>
                      <a:r>
                        <a:rPr lang="en-US" altLang="ja-JP" sz="900" dirty="0">
                          <a:solidFill>
                            <a:srgbClr val="002060"/>
                          </a:solidFill>
                          <a:latin typeface="Meiryo UI" panose="020B0604030504040204" pitchFamily="50" charset="-128"/>
                          <a:ea typeface="Meiryo UI" panose="020B0604030504040204" pitchFamily="50" charset="-128"/>
                        </a:rPr>
                        <a:t>31</a:t>
                      </a:r>
                      <a:r>
                        <a:rPr lang="ja-JP" altLang="en-US" sz="900" dirty="0">
                          <a:solidFill>
                            <a:srgbClr val="002060"/>
                          </a:solidFill>
                          <a:latin typeface="Meiryo UI" panose="020B0604030504040204" pitchFamily="50" charset="-128"/>
                          <a:ea typeface="Meiryo UI" panose="020B0604030504040204" pitchFamily="50" charset="-128"/>
                        </a:rPr>
                        <a:t>年４月）</a:t>
                      </a:r>
                      <a:endParaRPr kumimoji="1" lang="ja-JP" altLang="en-US" sz="900" dirty="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1460586517"/>
                  </a:ext>
                </a:extLst>
              </a:tr>
              <a:tr h="313483">
                <a:tc>
                  <a:txBody>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2020</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r>
                        <a:rPr lang="ja-JP" altLang="en-US" sz="1200" dirty="0">
                          <a:solidFill>
                            <a:srgbClr val="002060"/>
                          </a:solidFill>
                          <a:latin typeface="Meiryo UI" panose="020B0604030504040204" pitchFamily="50" charset="-128"/>
                          <a:ea typeface="Meiryo UI" panose="020B0604030504040204" pitchFamily="50" charset="-128"/>
                        </a:rPr>
                        <a:t>吹田市が中核市に移行</a:t>
                      </a:r>
                      <a:r>
                        <a:rPr lang="ja-JP" altLang="en-US" sz="900" dirty="0">
                          <a:solidFill>
                            <a:srgbClr val="002060"/>
                          </a:solidFill>
                          <a:latin typeface="Meiryo UI" panose="020B0604030504040204" pitchFamily="50" charset="-128"/>
                          <a:ea typeface="Meiryo UI" panose="020B0604030504040204" pitchFamily="50" charset="-128"/>
                        </a:rPr>
                        <a:t>（令和２年４月）</a:t>
                      </a:r>
                      <a:endParaRPr kumimoji="1" lang="ja-JP" altLang="en-US" sz="900" dirty="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640634839"/>
                  </a:ext>
                </a:extLst>
              </a:tr>
            </a:tbl>
          </a:graphicData>
        </a:graphic>
      </p:graphicFrame>
      <p:sp>
        <p:nvSpPr>
          <p:cNvPr id="19" name="テキスト ボックス 18">
            <a:extLst>
              <a:ext uri="{FF2B5EF4-FFF2-40B4-BE49-F238E27FC236}">
                <a16:creationId xmlns:a16="http://schemas.microsoft.com/office/drawing/2014/main" id="{0A5DADFC-D40A-421B-A37B-95C546CBDDAE}"/>
              </a:ext>
            </a:extLst>
          </p:cNvPr>
          <p:cNvSpPr txBox="1"/>
          <p:nvPr/>
        </p:nvSpPr>
        <p:spPr>
          <a:xfrm>
            <a:off x="4203838" y="830328"/>
            <a:ext cx="4875229" cy="5581819"/>
          </a:xfrm>
          <a:prstGeom prst="rect">
            <a:avLst/>
          </a:prstGeom>
          <a:noFill/>
          <a:ln w="19050">
            <a:solidFill>
              <a:schemeClr val="tx1"/>
            </a:solidFill>
          </a:ln>
        </p:spPr>
        <p:txBody>
          <a:bodyPr wrap="square" rtlCol="0" anchor="ctr" anchorCtr="0">
            <a:noAutofit/>
          </a:bodyPr>
          <a:lstStyle/>
          <a:p>
            <a:pPr marL="285750" indent="-285750">
              <a:lnSpc>
                <a:spcPts val="2000"/>
              </a:lnSpc>
              <a:buFont typeface="Wingdings" panose="05000000000000000000" pitchFamily="2" charset="2"/>
              <a:buChar char="Ø"/>
            </a:pPr>
            <a:r>
              <a:rPr kumimoji="1" lang="ja-JP" altLang="en-US" sz="1400" b="1" dirty="0">
                <a:solidFill>
                  <a:srgbClr val="002060"/>
                </a:solidFill>
                <a:latin typeface="Meiryo UI" panose="020B0604030504040204" pitchFamily="50" charset="-128"/>
                <a:ea typeface="Meiryo UI" panose="020B0604030504040204" pitchFamily="50" charset="-128"/>
              </a:rPr>
              <a:t>人口減少・超高齢化が進むなか、持続的にサービスを提供できるのか。</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285750" indent="-285750">
              <a:lnSpc>
                <a:spcPts val="1000"/>
              </a:lnSpc>
              <a:buFont typeface="Wingdings" panose="05000000000000000000" pitchFamily="2" charset="2"/>
              <a:buChar char="Ø"/>
            </a:pP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Ø"/>
            </a:pPr>
            <a:r>
              <a:rPr kumimoji="1" lang="ja-JP" altLang="en-US" sz="1400" b="1" dirty="0">
                <a:solidFill>
                  <a:srgbClr val="002060"/>
                </a:solidFill>
                <a:latin typeface="Meiryo UI" panose="020B0604030504040204" pitchFamily="50" charset="-128"/>
                <a:ea typeface="Meiryo UI" panose="020B0604030504040204" pitchFamily="50" charset="-128"/>
              </a:rPr>
              <a:t>将来にわたってサービスを提供するために、必要な広域連携さらには合併についても選択肢を否定せずに検討が必要ではないか。</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a:solidFill>
                  <a:srgbClr val="002060"/>
                </a:solidFill>
                <a:latin typeface="Meiryo UI" panose="020B0604030504040204" pitchFamily="50" charset="-128"/>
                <a:ea typeface="Meiryo UI" panose="020B0604030504040204" pitchFamily="50" charset="-128"/>
              </a:rPr>
              <a:t>コロナ禍で表に出てきたリスクや生活圏の重要性（日常生活圏に加えて、通勤時や休日における人流等の生活実態）を踏まえ、基礎自治の圏域の在り方からも検討すべきではないか。</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a:solidFill>
                  <a:srgbClr val="002060"/>
                </a:solidFill>
                <a:latin typeface="Meiryo UI" panose="020B0604030504040204" pitchFamily="50" charset="-128"/>
                <a:ea typeface="Meiryo UI" panose="020B0604030504040204" pitchFamily="50" charset="-128"/>
              </a:rPr>
              <a:t>人材確保をはじめ必要な体制をどのように維持・充実させるかという観点が重要ではないか。</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a:solidFill>
                  <a:srgbClr val="002060"/>
                </a:solidFill>
                <a:latin typeface="Meiryo UI" panose="020B0604030504040204" pitchFamily="50" charset="-128"/>
                <a:ea typeface="Meiryo UI" panose="020B0604030504040204" pitchFamily="50" charset="-128"/>
              </a:rPr>
              <a:t>あわせてデジタル化の進展も考慮する必要があるのではないか。</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a:solidFill>
                  <a:srgbClr val="002060"/>
                </a:solidFill>
                <a:latin typeface="Meiryo UI" panose="020B0604030504040204" pitchFamily="50" charset="-128"/>
                <a:ea typeface="Meiryo UI" panose="020B0604030504040204" pitchFamily="50" charset="-128"/>
              </a:rPr>
              <a:t>全国の先進的な取組みも参考に考えるべきではないか。</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742950" lvl="1" indent="-285750">
              <a:lnSpc>
                <a:spcPts val="2000"/>
              </a:lnSpc>
              <a:buFont typeface="Arial" panose="020B0604020202020204" pitchFamily="34" charset="0"/>
              <a:buChar char="•"/>
            </a:pPr>
            <a:r>
              <a:rPr kumimoji="1" lang="ja-JP" altLang="en-US" sz="1400" b="1" dirty="0">
                <a:solidFill>
                  <a:srgbClr val="002060"/>
                </a:solidFill>
                <a:latin typeface="Meiryo UI" panose="020B0604030504040204" pitchFamily="50" charset="-128"/>
                <a:ea typeface="Meiryo UI" panose="020B0604030504040204" pitchFamily="50" charset="-128"/>
              </a:rPr>
              <a:t>例えば、地域ブロックに加えて、大阪市・堺市との連携さらには大阪府との垂直連携のあり方も検討すべきではないか。</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285750" indent="-285750">
              <a:lnSpc>
                <a:spcPts val="1500"/>
              </a:lnSpc>
              <a:buFont typeface="Wingdings" panose="05000000000000000000" pitchFamily="2" charset="2"/>
              <a:buChar char="Ø"/>
            </a:pP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285750" indent="-285750">
              <a:lnSpc>
                <a:spcPts val="2000"/>
              </a:lnSpc>
              <a:buFont typeface="Wingdings" panose="05000000000000000000" pitchFamily="2" charset="2"/>
              <a:buChar char="Ø"/>
            </a:pPr>
            <a:r>
              <a:rPr kumimoji="1" lang="ja-JP" altLang="en-US" sz="1400" b="1" dirty="0">
                <a:solidFill>
                  <a:srgbClr val="002060"/>
                </a:solidFill>
                <a:latin typeface="Meiryo UI" panose="020B0604030504040204" pitchFamily="50" charset="-128"/>
                <a:ea typeface="Meiryo UI" panose="020B0604030504040204" pitchFamily="50" charset="-128"/>
              </a:rPr>
              <a:t>必要に応じて、国による制度化も含めた効果的な仕組みを考えるべきではないか。</a:t>
            </a:r>
          </a:p>
        </p:txBody>
      </p:sp>
      <p:grpSp>
        <p:nvGrpSpPr>
          <p:cNvPr id="20" name="グループ化 19"/>
          <p:cNvGrpSpPr/>
          <p:nvPr/>
        </p:nvGrpSpPr>
        <p:grpSpPr>
          <a:xfrm>
            <a:off x="0" y="-56147"/>
            <a:ext cx="9144000" cy="404664"/>
            <a:chOff x="22920" y="-274711"/>
            <a:chExt cx="9144000" cy="404664"/>
          </a:xfrm>
        </p:grpSpPr>
        <p:sp>
          <p:nvSpPr>
            <p:cNvPr id="22" name="正方形/長方形 21"/>
            <p:cNvSpPr/>
            <p:nvPr/>
          </p:nvSpPr>
          <p:spPr>
            <a:xfrm>
              <a:off x="22920" y="-27471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10</a:t>
              </a:r>
              <a:r>
                <a:rPr kumimoji="0" lang="ja-JP" altLang="en-US"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ー</a:t>
              </a:r>
              <a:r>
                <a:rPr kumimoji="0" lang="en-US" altLang="ja-JP" b="0" i="0" u="none" strike="noStrike" kern="0" cap="none" spc="0" normalizeH="0" baseline="0" noProof="0" dirty="0">
                  <a:ln>
                    <a:noFill/>
                  </a:ln>
                  <a:solidFill>
                    <a:srgbClr val="000000"/>
                  </a:solidFill>
                  <a:effectLst/>
                  <a:uLnTx/>
                  <a:uFillTx/>
                  <a:latin typeface="Meiryo UI"/>
                  <a:ea typeface="Meiryo UI" pitchFamily="50" charset="-128"/>
                  <a:cs typeface="Meiryo UI" pitchFamily="50" charset="-128"/>
                </a:rPr>
                <a:t>25.</a:t>
              </a:r>
              <a:r>
                <a:rPr lang="ja-JP" altLang="en-US" kern="0" noProof="0" dirty="0">
                  <a:solidFill>
                    <a:srgbClr val="000000"/>
                  </a:solidFill>
                  <a:latin typeface="Meiryo UI"/>
                  <a:ea typeface="Meiryo UI" pitchFamily="50" charset="-128"/>
                  <a:cs typeface="Meiryo UI" pitchFamily="50" charset="-128"/>
                </a:rPr>
                <a:t>基礎自治機能の充実について</a:t>
              </a:r>
              <a:endParaRPr lang="ja-JP" altLang="en-US" kern="0" dirty="0">
                <a:solidFill>
                  <a:srgbClr val="000000"/>
                </a:solidFill>
                <a:latin typeface="Meiryo UI"/>
                <a:ea typeface="Meiryo UI" pitchFamily="50" charset="-128"/>
                <a:cs typeface="Meiryo UI" pitchFamily="50" charset="-128"/>
              </a:endParaRPr>
            </a:p>
          </p:txBody>
        </p:sp>
        <p:sp>
          <p:nvSpPr>
            <p:cNvPr id="23" name="正方形/長方形 22"/>
            <p:cNvSpPr/>
            <p:nvPr/>
          </p:nvSpPr>
          <p:spPr>
            <a:xfrm>
              <a:off x="7091724" y="-190850"/>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
        <p:nvSpPr>
          <p:cNvPr id="16" name="タイトル 1"/>
          <p:cNvSpPr txBox="1">
            <a:spLocks/>
          </p:cNvSpPr>
          <p:nvPr/>
        </p:nvSpPr>
        <p:spPr>
          <a:xfrm>
            <a:off x="-50800" y="345050"/>
            <a:ext cx="259434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主な取組経過（年度）</a:t>
            </a:r>
          </a:p>
        </p:txBody>
      </p:sp>
    </p:spTree>
    <p:extLst>
      <p:ext uri="{BB962C8B-B14F-4D97-AF65-F5344CB8AC3E}">
        <p14:creationId xmlns:p14="http://schemas.microsoft.com/office/powerpoint/2010/main" val="1427849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テキスト ボックス 216"/>
          <p:cNvSpPr txBox="1"/>
          <p:nvPr/>
        </p:nvSpPr>
        <p:spPr>
          <a:xfrm>
            <a:off x="347513" y="940884"/>
            <a:ext cx="4372725" cy="1723549"/>
          </a:xfrm>
          <a:prstGeom prst="rect">
            <a:avLst/>
          </a:prstGeom>
          <a:noFill/>
          <a:ln>
            <a:solidFill>
              <a:schemeClr val="accent1"/>
            </a:solidFill>
          </a:ln>
        </p:spPr>
        <p:txBody>
          <a:bodyPr wrap="square" l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dirty="0" smtClean="0">
              <a:ln>
                <a:noFill/>
              </a:ln>
              <a:solidFill>
                <a:srgbClr val="000000"/>
              </a:solidFill>
              <a:effectLst/>
              <a:uLnTx/>
              <a:uFillTx/>
              <a:latin typeface="ＭＳ Ｐゴシック"/>
              <a:ea typeface="ＭＳ Ｐゴシック"/>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6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◆「特例市並み」＋</a:t>
            </a:r>
            <a:r>
              <a:rPr kumimoji="1" lang="en-US" altLang="ja-JP" sz="1100" b="1" i="0" u="none" strike="noStrike" kern="1200" cap="none" spc="0" normalizeH="0" baseline="0" noProof="0" dirty="0" smtClean="0">
                <a:ln>
                  <a:noFill/>
                </a:ln>
                <a:solidFill>
                  <a:srgbClr val="000000"/>
                </a:solidFill>
                <a:effectLst/>
                <a:uLnTx/>
                <a:uFillTx/>
                <a:latin typeface="DFKai-SB" panose="03000509000000000000" pitchFamily="65" charset="-120"/>
                <a:ea typeface="DFKai-SB" panose="03000509000000000000" pitchFamily="65" charset="-120"/>
                <a:cs typeface="Meiryo UI" panose="020B0604030504040204" pitchFamily="50" charset="-128"/>
              </a:rPr>
              <a:t>α</a:t>
            </a:r>
            <a:r>
              <a:rPr kumimoji="1" lang="ja-JP" altLang="en-US" sz="11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の権限移譲の実現</a:t>
            </a:r>
            <a:endParaRPr kumimoji="1" lang="en-US" altLang="ja-JP" sz="11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○移譲事務数：計</a:t>
            </a:r>
            <a:r>
              <a:rPr kumimoji="1" lang="en-US" altLang="ja-JP"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2,455</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事務</a:t>
            </a:r>
            <a:endPar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noProof="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H28.8.1</a:t>
            </a:r>
            <a:r>
              <a:rPr kumimoji="1" lang="ja-JP" altLang="en-US" sz="9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現在</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（主な事務）</a:t>
            </a:r>
            <a:endPar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・パスポート発給事務（申請受理及び交付）</a:t>
            </a:r>
            <a:endPar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err="1"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身体障がい</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者手帳の交付</a:t>
            </a:r>
            <a:endPar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特定非営利活動法人の設立の</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認証</a:t>
            </a:r>
            <a:endPar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8" name="Rectangle 2"/>
          <p:cNvSpPr txBox="1">
            <a:spLocks noChangeArrowheads="1"/>
          </p:cNvSpPr>
          <p:nvPr/>
        </p:nvSpPr>
        <p:spPr bwMode="auto">
          <a:xfrm>
            <a:off x="364406" y="910894"/>
            <a:ext cx="4372724" cy="22457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srgbClr val="000000"/>
                </a:solidFill>
                <a:effectLst/>
                <a:uLnTx/>
                <a:uFillTx/>
                <a:latin typeface="ＭＳ Ｐゴシック"/>
                <a:ea typeface="ＭＳ Ｐゴシック"/>
                <a:cs typeface="+mj-cs"/>
              </a:rPr>
              <a:t>市町村への権限移譲　</a:t>
            </a:r>
            <a:endPar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219" name="テキスト ボックス 218"/>
          <p:cNvSpPr txBox="1"/>
          <p:nvPr/>
        </p:nvSpPr>
        <p:spPr>
          <a:xfrm>
            <a:off x="352448" y="2544608"/>
            <a:ext cx="4372725" cy="2077492"/>
          </a:xfrm>
          <a:prstGeom prst="rect">
            <a:avLst/>
          </a:prstGeom>
          <a:noFill/>
          <a:ln>
            <a:solidFill>
              <a:schemeClr val="accent1"/>
            </a:solidFill>
          </a:ln>
        </p:spPr>
        <p:txBody>
          <a:bodyPr wrap="square" t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dirty="0" smtClean="0">
              <a:ln>
                <a:noFill/>
              </a:ln>
              <a:solidFill>
                <a:srgbClr val="000000"/>
              </a:solidFill>
              <a:effectLst/>
              <a:uLnTx/>
              <a:uFillTx/>
              <a:latin typeface="ＭＳ Ｐゴシック"/>
              <a:ea typeface="ＭＳ Ｐゴシック"/>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6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◆市町村間連携を推進</a:t>
            </a:r>
            <a:endParaRPr kumimoji="1" lang="en-US" altLang="ja-JP" sz="11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権限移譲事務等を共同処理するため、</a:t>
            </a:r>
            <a:endParaRPr kumimoji="1" lang="en-US" altLang="ja-JP" sz="105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市町村間の広域連携</a:t>
            </a:r>
            <a:endParaRPr kumimoji="1" lang="en-US" altLang="ja-JP" sz="105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（主な事例）</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・大阪府豊能地区教職員人事協議会</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・池田市、箕面市、豊能町、能勢町共同処理</a:t>
            </a:r>
            <a:endParaRPr kumimoji="1"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センター</a:t>
            </a:r>
            <a:r>
              <a:rPr kumimoji="1"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福祉、まちづくり</a:t>
            </a:r>
            <a:r>
              <a:rPr kumimoji="1"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南河内や泉南（岸和田・貝塚以外）で</a:t>
            </a:r>
            <a:endParaRPr kumimoji="1"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同様の取組みあり</a:t>
            </a:r>
            <a:endParaRPr kumimoji="1" lang="en-US" altLang="ja-JP" sz="90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800" i="0" u="none" strike="noStrike" kern="1200" cap="none" spc="0" normalizeH="0" baseline="0" noProof="0" dirty="0" smtClean="0">
              <a:ln>
                <a:noFill/>
              </a:ln>
              <a:solidFill>
                <a:srgbClr val="000000"/>
              </a:solidFill>
              <a:effectLst/>
              <a:uLnTx/>
              <a:uFillTx/>
              <a:latin typeface="ＭＳ Ｐゴシック"/>
              <a:ea typeface="ＭＳ Ｐゴシック"/>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◆市町村合併を支援</a:t>
            </a:r>
            <a:endParaRPr kumimoji="1" lang="en-US" altLang="ja-JP" sz="11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○堺市と美原町が合併</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H17.2.1</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0" name="Rectangle 2"/>
          <p:cNvSpPr txBox="1">
            <a:spLocks noChangeArrowheads="1"/>
          </p:cNvSpPr>
          <p:nvPr/>
        </p:nvSpPr>
        <p:spPr bwMode="auto">
          <a:xfrm>
            <a:off x="337211" y="2510291"/>
            <a:ext cx="4372723" cy="22457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srgbClr val="000000"/>
                </a:solidFill>
                <a:effectLst/>
                <a:uLnTx/>
                <a:uFillTx/>
                <a:latin typeface="ＭＳ Ｐゴシック"/>
                <a:ea typeface="ＭＳ Ｐゴシック"/>
                <a:cs typeface="+mj-cs"/>
              </a:rPr>
              <a:t>行政</a:t>
            </a:r>
            <a:r>
              <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rPr>
              <a:t>運営体制</a:t>
            </a:r>
            <a:r>
              <a:rPr kumimoji="1" lang="ja-JP" altLang="en-US" sz="1200" b="1" i="0" u="none" strike="noStrike" kern="0" cap="none" spc="0" normalizeH="0" baseline="0" noProof="0" dirty="0" smtClean="0">
                <a:ln>
                  <a:noFill/>
                </a:ln>
                <a:solidFill>
                  <a:srgbClr val="000000"/>
                </a:solidFill>
                <a:effectLst/>
                <a:uLnTx/>
                <a:uFillTx/>
                <a:latin typeface="ＭＳ Ｐゴシック"/>
                <a:ea typeface="ＭＳ Ｐゴシック"/>
                <a:cs typeface="+mj-cs"/>
              </a:rPr>
              <a:t>の強化</a:t>
            </a:r>
            <a:endPar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221" name="テキスト ボックス 220"/>
          <p:cNvSpPr txBox="1"/>
          <p:nvPr/>
        </p:nvSpPr>
        <p:spPr>
          <a:xfrm>
            <a:off x="362825" y="5609918"/>
            <a:ext cx="1954092" cy="830997"/>
          </a:xfrm>
          <a:prstGeom prst="rect">
            <a:avLst/>
          </a:prstGeom>
          <a:noFill/>
          <a:ln>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6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市町村事業</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の自由度を拡大</a:t>
            </a: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・地域福祉・子育て支援交付金</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・総合相談事業交付金</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・学校安全対策交付金</a:t>
            </a:r>
            <a:r>
              <a:rPr kumimoji="1" lang="en-US" altLang="ja-JP"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で終了</a:t>
            </a:r>
            <a:r>
              <a:rPr kumimoji="1" lang="en-US" altLang="ja-JP"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222" name="Rectangle 2"/>
          <p:cNvSpPr txBox="1">
            <a:spLocks noChangeArrowheads="1"/>
          </p:cNvSpPr>
          <p:nvPr/>
        </p:nvSpPr>
        <p:spPr bwMode="auto">
          <a:xfrm>
            <a:off x="362824" y="5571818"/>
            <a:ext cx="1954092" cy="24305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0000" tIns="18000" rIns="9000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srgbClr val="000000"/>
                </a:solidFill>
                <a:effectLst/>
                <a:uLnTx/>
                <a:uFillTx/>
                <a:latin typeface="ＭＳ Ｐゴシック"/>
                <a:ea typeface="ＭＳ Ｐゴシック"/>
                <a:cs typeface="+mj-cs"/>
              </a:rPr>
              <a:t>市町村補助金の交付金化</a:t>
            </a:r>
            <a:endPar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223" name="テキスト ボックス 222"/>
          <p:cNvSpPr txBox="1"/>
          <p:nvPr/>
        </p:nvSpPr>
        <p:spPr>
          <a:xfrm>
            <a:off x="2388159" y="5704751"/>
            <a:ext cx="2340000" cy="761747"/>
          </a:xfrm>
          <a:prstGeom prst="rect">
            <a:avLst/>
          </a:prstGeom>
          <a:noFill/>
          <a:ln>
            <a:solidFill>
              <a:schemeClr val="accent1"/>
            </a:solidFill>
          </a:ln>
        </p:spPr>
        <p:txBody>
          <a:bodyPr wrap="square" r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6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○一緒に地域のことを考える場を設置</a:t>
            </a:r>
            <a:endPar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（開催実績）</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・府と市町村の協議の場</a:t>
            </a:r>
            <a:r>
              <a:rPr kumimoji="1" lang="en-US" altLang="ja-JP"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(H21</a:t>
            </a:r>
            <a:r>
              <a:rPr kumimoji="1" lang="ja-JP" altLang="en-US"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～３回</a:t>
            </a:r>
            <a:r>
              <a:rPr kumimoji="1" lang="en-US" altLang="ja-JP"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・知事と市町村長との意見交換会 </a:t>
            </a:r>
            <a:r>
              <a:rPr kumimoji="1" lang="en-US" altLang="ja-JP"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～７回</a:t>
            </a:r>
            <a:r>
              <a:rPr kumimoji="1" lang="en-US" altLang="ja-JP"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4" name="Rectangle 2"/>
          <p:cNvSpPr txBox="1">
            <a:spLocks noChangeArrowheads="1"/>
          </p:cNvSpPr>
          <p:nvPr/>
        </p:nvSpPr>
        <p:spPr bwMode="auto">
          <a:xfrm>
            <a:off x="2387272" y="5571818"/>
            <a:ext cx="2340000" cy="24305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rPr>
              <a:t>府</a:t>
            </a:r>
            <a:r>
              <a:rPr kumimoji="1" lang="ja-JP" altLang="en-US" sz="1200" b="1" i="0" u="none" strike="noStrike" kern="0" cap="none" spc="0" normalizeH="0" baseline="0" noProof="0" dirty="0" smtClean="0">
                <a:ln>
                  <a:noFill/>
                </a:ln>
                <a:solidFill>
                  <a:srgbClr val="000000"/>
                </a:solidFill>
                <a:effectLst/>
                <a:uLnTx/>
                <a:uFillTx/>
                <a:latin typeface="ＭＳ Ｐゴシック"/>
                <a:ea typeface="ＭＳ Ｐゴシック"/>
                <a:cs typeface="+mj-cs"/>
              </a:rPr>
              <a:t>と市町村と</a:t>
            </a:r>
            <a:r>
              <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rPr>
              <a:t>の政策協議</a:t>
            </a:r>
            <a:r>
              <a:rPr kumimoji="1" lang="ja-JP" altLang="en-US" sz="1200" b="1" i="0" u="none" strike="noStrike" kern="0" cap="none" spc="0" normalizeH="0" baseline="0" noProof="0" dirty="0" smtClean="0">
                <a:ln>
                  <a:noFill/>
                </a:ln>
                <a:solidFill>
                  <a:srgbClr val="000000"/>
                </a:solidFill>
                <a:effectLst/>
                <a:uLnTx/>
                <a:uFillTx/>
                <a:latin typeface="ＭＳ Ｐゴシック"/>
                <a:ea typeface="ＭＳ Ｐゴシック"/>
                <a:cs typeface="+mj-cs"/>
              </a:rPr>
              <a:t>の場</a:t>
            </a:r>
            <a:endPar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pic>
        <p:nvPicPr>
          <p:cNvPr id="225" name="図 2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845" y="3496858"/>
            <a:ext cx="1040516" cy="915653"/>
          </a:xfrm>
          <a:prstGeom prst="rect">
            <a:avLst/>
          </a:prstGeom>
        </p:spPr>
      </p:pic>
      <p:sp>
        <p:nvSpPr>
          <p:cNvPr id="226" name="角丸四角形吹き出し 225"/>
          <p:cNvSpPr/>
          <p:nvPr/>
        </p:nvSpPr>
        <p:spPr bwMode="auto">
          <a:xfrm>
            <a:off x="3008203" y="1805399"/>
            <a:ext cx="632002" cy="437982"/>
          </a:xfrm>
          <a:prstGeom prst="wedgeRoundRectCallout">
            <a:avLst>
              <a:gd name="adj1" fmla="val 60307"/>
              <a:gd name="adj2" fmla="val 35940"/>
              <a:gd name="adj3" fmla="val 16667"/>
            </a:avLst>
          </a:prstGeom>
          <a:noFill/>
          <a:ln w="9525" cap="flat" cmpd="sng" algn="ctr">
            <a:solidFill>
              <a:schemeClr val="tx1"/>
            </a:solidFill>
            <a:prstDash val="solid"/>
            <a:round/>
            <a:headEnd type="none" w="med" len="med"/>
            <a:tailEnd type="none" w="med" len="med"/>
          </a:ln>
          <a:effectLst/>
          <a:extLst/>
        </p:spPr>
        <p:txBody>
          <a:bodyPr vert="horz" wrap="square" lIns="36000" tIns="36000" rIns="36000" bIns="360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7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遠くまで行かずに済んで</a:t>
            </a:r>
            <a:endParaRPr kumimoji="0" lang="en-US" altLang="ja-JP" sz="7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7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便利やわぁ！</a:t>
            </a:r>
          </a:p>
        </p:txBody>
      </p:sp>
      <p:sp>
        <p:nvSpPr>
          <p:cNvPr id="227" name="角丸四角形吹き出し 226"/>
          <p:cNvSpPr/>
          <p:nvPr/>
        </p:nvSpPr>
        <p:spPr bwMode="auto">
          <a:xfrm>
            <a:off x="2961657" y="3860960"/>
            <a:ext cx="593204" cy="448841"/>
          </a:xfrm>
          <a:prstGeom prst="wedgeRoundRectCallout">
            <a:avLst>
              <a:gd name="adj1" fmla="val 59579"/>
              <a:gd name="adj2" fmla="val 32952"/>
              <a:gd name="adj3" fmla="val 16667"/>
            </a:avLst>
          </a:prstGeom>
          <a:noFill/>
          <a:ln w="9525" cap="flat" cmpd="sng" algn="ctr">
            <a:solidFill>
              <a:schemeClr val="tx1"/>
            </a:solidFill>
            <a:prstDash val="solid"/>
            <a:round/>
            <a:headEnd type="none" w="med" len="med"/>
            <a:tailEnd type="none" w="med" len="med"/>
          </a:ln>
          <a:effectLst/>
          <a:extLst/>
        </p:spPr>
        <p:txBody>
          <a:bodyPr vert="horz" wrap="square" lIns="36000" tIns="36000" rIns="36000" bIns="360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7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担任の先生</a:t>
            </a:r>
            <a:endParaRPr kumimoji="0" lang="en-US" altLang="ja-JP" sz="7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7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僕らの先輩</a:t>
            </a:r>
            <a:endParaRPr kumimoji="0" lang="en-US" altLang="ja-JP" sz="7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7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なんやぁ！</a:t>
            </a:r>
          </a:p>
        </p:txBody>
      </p:sp>
      <p:sp>
        <p:nvSpPr>
          <p:cNvPr id="228" name="正方形/長方形 227"/>
          <p:cNvSpPr/>
          <p:nvPr/>
        </p:nvSpPr>
        <p:spPr bwMode="auto">
          <a:xfrm>
            <a:off x="2921815" y="1326216"/>
            <a:ext cx="1764000" cy="1152000"/>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p:txBody>
      </p:sp>
      <p:sp>
        <p:nvSpPr>
          <p:cNvPr id="229" name="テキスト ボックス 228"/>
          <p:cNvSpPr txBox="1"/>
          <p:nvPr/>
        </p:nvSpPr>
        <p:spPr>
          <a:xfrm>
            <a:off x="347514" y="4661228"/>
            <a:ext cx="4372725" cy="861774"/>
          </a:xfrm>
          <a:prstGeom prst="rect">
            <a:avLst/>
          </a:prstGeom>
          <a:noFill/>
          <a:ln>
            <a:solidFill>
              <a:schemeClr val="accent1"/>
            </a:solidFill>
          </a:ln>
        </p:spPr>
        <p:txBody>
          <a:bodyPr wrap="square" t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dirty="0" smtClean="0">
              <a:ln>
                <a:noFill/>
              </a:ln>
              <a:solidFill>
                <a:srgbClr val="000000"/>
              </a:solidFill>
              <a:effectLst/>
              <a:uLnTx/>
              <a:uFillTx/>
              <a:latin typeface="ＭＳ Ｐゴシック"/>
              <a:ea typeface="ＭＳ Ｐゴシック"/>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中核</a:t>
            </a:r>
            <a:r>
              <a:rPr kumimoji="1" lang="ja-JP" altLang="en-US"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市移行に取り組む市を、人的・財政的に支援</a:t>
            </a:r>
            <a:endParaRPr kumimoji="1" lang="en-US" altLang="ja-JP" sz="105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（府内中核市</a:t>
            </a:r>
            <a:r>
              <a:rPr kumimoji="1" lang="ja-JP" altLang="en-US" sz="8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（移行時期）</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高槻市（</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）、東大阪市（</a:t>
            </a:r>
            <a:r>
              <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H17</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）、豊中市（</a:t>
            </a:r>
            <a:r>
              <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）、枚方市（</a:t>
            </a:r>
            <a:r>
              <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八尾市（</a:t>
            </a:r>
            <a:r>
              <a:rPr kumimoji="1"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）、寝屋川市（</a:t>
            </a:r>
            <a:r>
              <a:rPr kumimoji="1"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H31</a:t>
            </a:r>
            <a:r>
              <a:rPr kumimoji="1"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）、吹田市（</a:t>
            </a:r>
            <a:r>
              <a:rPr kumimoji="1"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R2</a:t>
            </a:r>
            <a:r>
              <a:rPr kumimoji="1"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0" name="Rectangle 2"/>
          <p:cNvSpPr txBox="1">
            <a:spLocks noChangeArrowheads="1"/>
          </p:cNvSpPr>
          <p:nvPr/>
        </p:nvSpPr>
        <p:spPr bwMode="auto">
          <a:xfrm>
            <a:off x="347515" y="4660445"/>
            <a:ext cx="4372723" cy="22457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rPr>
              <a:t>中核</a:t>
            </a:r>
            <a:r>
              <a:rPr kumimoji="1" lang="ja-JP" altLang="en-US" sz="1200" b="1" i="0" u="none" strike="noStrike" kern="0" cap="none" spc="0" normalizeH="0" baseline="0" noProof="0" dirty="0" smtClean="0">
                <a:ln>
                  <a:noFill/>
                </a:ln>
                <a:solidFill>
                  <a:srgbClr val="000000"/>
                </a:solidFill>
                <a:effectLst/>
                <a:uLnTx/>
                <a:uFillTx/>
                <a:latin typeface="ＭＳ Ｐゴシック"/>
                <a:ea typeface="ＭＳ Ｐゴシック"/>
                <a:cs typeface="+mj-cs"/>
              </a:rPr>
              <a:t>市への移行支援</a:t>
            </a:r>
            <a:endPar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231" name="正方形/長方形 230"/>
          <p:cNvSpPr/>
          <p:nvPr/>
        </p:nvSpPr>
        <p:spPr bwMode="auto">
          <a:xfrm>
            <a:off x="2836471" y="3037711"/>
            <a:ext cx="1817341" cy="1404000"/>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700" b="0" i="0" u="sng"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en-US" sz="700" b="0" i="0" u="sng" strike="noStrike" kern="1200" cap="none" spc="0" normalizeH="0" baseline="0" noProof="0" dirty="0" smtClean="0">
              <a:ln>
                <a:noFill/>
              </a:ln>
              <a:solidFill>
                <a:srgbClr val="000000"/>
              </a:solidFill>
              <a:effectLst/>
              <a:uLnTx/>
              <a:uFillTx/>
              <a:latin typeface="Arial" charset="0"/>
              <a:ea typeface="ＭＳ Ｐゴシック" pitchFamily="50" charset="-128"/>
              <a:cs typeface="+mn-cs"/>
            </a:endParaRPr>
          </a:p>
        </p:txBody>
      </p:sp>
      <p:sp>
        <p:nvSpPr>
          <p:cNvPr id="232" name="角丸四角形吹き出し 231"/>
          <p:cNvSpPr/>
          <p:nvPr/>
        </p:nvSpPr>
        <p:spPr bwMode="auto">
          <a:xfrm>
            <a:off x="3119635" y="3405078"/>
            <a:ext cx="984701" cy="318801"/>
          </a:xfrm>
          <a:prstGeom prst="wedgeRoundRectCallout">
            <a:avLst>
              <a:gd name="adj1" fmla="val 53175"/>
              <a:gd name="adj2" fmla="val 68805"/>
              <a:gd name="adj3" fmla="val 16667"/>
            </a:avLst>
          </a:prstGeom>
          <a:noFill/>
          <a:ln w="9525" cap="flat" cmpd="sng" algn="ctr">
            <a:solidFill>
              <a:schemeClr val="tx1"/>
            </a:solidFill>
            <a:prstDash val="solid"/>
            <a:round/>
            <a:headEnd type="none" w="med" len="med"/>
            <a:tailEnd type="none" w="med" len="med"/>
          </a:ln>
          <a:effectLst/>
          <a:extLst/>
        </p:spPr>
        <p:txBody>
          <a:bodyPr vert="horz" wrap="square" lIns="36000" tIns="36000" rIns="36000" bIns="360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7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愛着のあるこの地域で教えたかった</a:t>
            </a:r>
          </a:p>
        </p:txBody>
      </p:sp>
      <p:sp>
        <p:nvSpPr>
          <p:cNvPr id="233" name="横巻き 232"/>
          <p:cNvSpPr/>
          <p:nvPr/>
        </p:nvSpPr>
        <p:spPr bwMode="auto">
          <a:xfrm>
            <a:off x="2882334" y="2910699"/>
            <a:ext cx="1725614" cy="259020"/>
          </a:xfrm>
          <a:prstGeom prst="horizontalScroll">
            <a:avLst/>
          </a:prstGeom>
          <a:solidFill>
            <a:schemeClr val="accent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ts val="800"/>
              </a:lnSpc>
              <a:spcBef>
                <a:spcPct val="0"/>
              </a:spcBef>
              <a:spcAft>
                <a:spcPct val="0"/>
              </a:spcAft>
              <a:buClrTx/>
              <a:buSzTx/>
              <a:buFontTx/>
              <a:buNone/>
              <a:tabLst/>
              <a:defRPr/>
            </a:pPr>
            <a:r>
              <a:rPr kumimoji="0" lang="ja-JP" altLang="en-US" sz="7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地域に愛着のある教職員の採用が可能に</a:t>
            </a:r>
          </a:p>
        </p:txBody>
      </p:sp>
      <p:sp>
        <p:nvSpPr>
          <p:cNvPr id="234" name="テキスト ボックス 233"/>
          <p:cNvSpPr txBox="1"/>
          <p:nvPr/>
        </p:nvSpPr>
        <p:spPr>
          <a:xfrm>
            <a:off x="2836471" y="3169719"/>
            <a:ext cx="181570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smtClean="0">
                <a:ln>
                  <a:noFill/>
                </a:ln>
                <a:solidFill>
                  <a:srgbClr val="000000"/>
                </a:solidFill>
                <a:effectLst/>
                <a:uLnTx/>
                <a:uFillTx/>
                <a:latin typeface="MS UI Gothic" panose="020B0600070205080204" pitchFamily="50" charset="-128"/>
                <a:ea typeface="MS UI Gothic" panose="020B0600070205080204" pitchFamily="50" charset="-128"/>
                <a:cs typeface="+mn-cs"/>
              </a:rPr>
              <a:t>◆ 「全国初」の取組みとして、小中学校の教職員の</a:t>
            </a:r>
            <a:endParaRPr kumimoji="1" lang="en-US" altLang="ja-JP" sz="600" b="0" i="0" u="none" strike="noStrike" kern="1200" cap="none" spc="0" normalizeH="0" baseline="0" noProof="0" dirty="0" smtClean="0">
              <a:ln>
                <a:noFill/>
              </a:ln>
              <a:solidFill>
                <a:srgbClr val="000000"/>
              </a:solidFill>
              <a:effectLst/>
              <a:uLnTx/>
              <a:uFillTx/>
              <a:latin typeface="MS UI Gothic" panose="020B0600070205080204" pitchFamily="50" charset="-128"/>
              <a:ea typeface="MS UI Gothic"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MS UI Gothic" panose="020B0600070205080204" pitchFamily="50" charset="-128"/>
                <a:ea typeface="MS UI Gothic" panose="020B0600070205080204" pitchFamily="50" charset="-128"/>
                <a:cs typeface="+mn-cs"/>
              </a:rPr>
              <a:t>　</a:t>
            </a:r>
            <a:r>
              <a:rPr kumimoji="1" lang="ja-JP" altLang="en-US" sz="600" b="0" i="0" u="none" strike="noStrike" kern="1200" cap="none" spc="0" normalizeH="0" baseline="0" noProof="0" dirty="0" smtClean="0">
                <a:ln>
                  <a:noFill/>
                </a:ln>
                <a:solidFill>
                  <a:srgbClr val="000000"/>
                </a:solidFill>
                <a:effectLst/>
                <a:uLnTx/>
                <a:uFillTx/>
                <a:latin typeface="MS UI Gothic" panose="020B0600070205080204" pitchFamily="50" charset="-128"/>
                <a:ea typeface="MS UI Gothic" panose="020B0600070205080204" pitchFamily="50" charset="-128"/>
                <a:cs typeface="+mn-cs"/>
              </a:rPr>
              <a:t> 任命権に係る事務を移譲し、地元で教職員を採用</a:t>
            </a:r>
            <a:endParaRPr kumimoji="1" lang="en-US" altLang="ja-JP" sz="600" b="0" i="0" u="none" strike="noStrike" kern="1200" cap="none" spc="0" normalizeH="0" baseline="0" noProof="0" dirty="0" smtClean="0">
              <a:ln>
                <a:noFill/>
              </a:ln>
              <a:solidFill>
                <a:srgbClr val="000000"/>
              </a:solidFill>
              <a:effectLst/>
              <a:uLnTx/>
              <a:uFillTx/>
              <a:latin typeface="MS UI Gothic" panose="020B0600070205080204" pitchFamily="50" charset="-128"/>
              <a:ea typeface="MS UI Gothic" panose="020B0600070205080204" pitchFamily="50" charset="-128"/>
              <a:cs typeface="+mn-cs"/>
            </a:endParaRPr>
          </a:p>
        </p:txBody>
      </p:sp>
      <p:sp>
        <p:nvSpPr>
          <p:cNvPr id="235" name="横巻き 234"/>
          <p:cNvSpPr/>
          <p:nvPr/>
        </p:nvSpPr>
        <p:spPr bwMode="auto">
          <a:xfrm>
            <a:off x="2935640" y="1141888"/>
            <a:ext cx="1728000" cy="259020"/>
          </a:xfrm>
          <a:prstGeom prst="horizontalScroll">
            <a:avLst/>
          </a:prstGeom>
          <a:solidFill>
            <a:schemeClr val="accent1"/>
          </a:solidFill>
          <a:ln w="9525" cap="flat" cmpd="sng" algn="ctr">
            <a:solidFill>
              <a:schemeClr val="tx1"/>
            </a:solidFill>
            <a:prstDash val="solid"/>
            <a:round/>
            <a:headEnd type="none" w="med" len="med"/>
            <a:tailEnd type="none" w="med" len="med"/>
          </a:ln>
          <a:effectLst/>
          <a:extLst/>
        </p:spPr>
        <p:txBody>
          <a:bodyPr vert="horz" wrap="square" lIns="36000" tIns="45720" rIns="36000" bIns="45720" numCol="1" rtlCol="0" anchor="t" anchorCtr="0" compatLnSpc="1">
            <a:prstTxWarp prst="textNoShape">
              <a:avLst/>
            </a:prstTxWarp>
            <a:spAutoFit/>
          </a:bodyPr>
          <a:lstStyle/>
          <a:p>
            <a:pPr marL="0" marR="0" lvl="0" indent="0" algn="ctr" defTabSz="914400" rtl="0" eaLnBrk="0" fontAlgn="base" latinLnBrk="0" hangingPunct="0">
              <a:lnSpc>
                <a:spcPts val="800"/>
              </a:lnSpc>
              <a:spcBef>
                <a:spcPct val="0"/>
              </a:spcBef>
              <a:spcAft>
                <a:spcPct val="0"/>
              </a:spcAft>
              <a:buClrTx/>
              <a:buSzTx/>
              <a:buFontTx/>
              <a:buNone/>
              <a:tabLst/>
              <a:defRPr/>
            </a:pPr>
            <a:r>
              <a:rPr kumimoji="0" lang="ja-JP" altLang="en-US" sz="7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市役所等でパスポートの申請・受領が可能に</a:t>
            </a:r>
          </a:p>
        </p:txBody>
      </p:sp>
      <p:sp>
        <p:nvSpPr>
          <p:cNvPr id="236" name="テキスト ボックス 235"/>
          <p:cNvSpPr txBox="1"/>
          <p:nvPr/>
        </p:nvSpPr>
        <p:spPr>
          <a:xfrm>
            <a:off x="2935640" y="1450081"/>
            <a:ext cx="1815708"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smtClean="0">
                <a:ln>
                  <a:noFill/>
                </a:ln>
                <a:solidFill>
                  <a:srgbClr val="000000"/>
                </a:solidFill>
                <a:effectLst/>
                <a:uLnTx/>
                <a:uFillTx/>
                <a:latin typeface="MS UI Gothic" panose="020B0600070205080204" pitchFamily="50" charset="-128"/>
                <a:ea typeface="MS UI Gothic" panose="020B0600070205080204" pitchFamily="50" charset="-128"/>
                <a:cs typeface="+mn-cs"/>
              </a:rPr>
              <a:t>◆ 住民ニーズの高いパスポート発給事務を移譲し、</a:t>
            </a:r>
            <a:endParaRPr kumimoji="1" lang="en-US" altLang="ja-JP" sz="600" b="0" i="0" u="none" strike="noStrike" kern="1200" cap="none" spc="0" normalizeH="0" baseline="0" noProof="0" dirty="0" smtClean="0">
              <a:ln>
                <a:noFill/>
              </a:ln>
              <a:solidFill>
                <a:srgbClr val="000000"/>
              </a:solidFill>
              <a:effectLst/>
              <a:uLnTx/>
              <a:uFillTx/>
              <a:latin typeface="MS UI Gothic" panose="020B0600070205080204" pitchFamily="50" charset="-128"/>
              <a:ea typeface="MS UI Gothic"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MS UI Gothic" panose="020B0600070205080204" pitchFamily="50" charset="-128"/>
                <a:ea typeface="MS UI Gothic" panose="020B0600070205080204" pitchFamily="50" charset="-128"/>
                <a:cs typeface="+mn-cs"/>
              </a:rPr>
              <a:t>　</a:t>
            </a:r>
            <a:r>
              <a:rPr kumimoji="1" lang="ja-JP" altLang="en-US" sz="600" b="0" i="0" u="none" strike="noStrike" kern="1200" cap="none" spc="0" normalizeH="0" baseline="0" noProof="0" dirty="0" smtClean="0">
                <a:ln>
                  <a:noFill/>
                </a:ln>
                <a:solidFill>
                  <a:srgbClr val="000000"/>
                </a:solidFill>
                <a:effectLst/>
                <a:uLnTx/>
                <a:uFillTx/>
                <a:latin typeface="MS UI Gothic" panose="020B0600070205080204" pitchFamily="50" charset="-128"/>
                <a:ea typeface="MS UI Gothic" panose="020B0600070205080204" pitchFamily="50" charset="-128"/>
                <a:cs typeface="+mn-cs"/>
              </a:rPr>
              <a:t> 身近な市町村窓口対応となって利便性が向上</a:t>
            </a:r>
            <a:endParaRPr kumimoji="1" lang="ja-JP" altLang="en-US" sz="600" b="0" i="0" u="none" strike="noStrike" kern="1200" cap="none" spc="0" normalizeH="0" baseline="0" noProof="0" dirty="0">
              <a:ln>
                <a:noFill/>
              </a:ln>
              <a:solidFill>
                <a:srgbClr val="000000"/>
              </a:solidFill>
              <a:effectLst/>
              <a:uLnTx/>
              <a:uFillTx/>
              <a:latin typeface="MS UI Gothic" panose="020B0600070205080204" pitchFamily="50" charset="-128"/>
              <a:ea typeface="MS UI Gothic" panose="020B0600070205080204" pitchFamily="50" charset="-128"/>
              <a:cs typeface="+mn-cs"/>
            </a:endParaRPr>
          </a:p>
        </p:txBody>
      </p:sp>
      <p:pic>
        <p:nvPicPr>
          <p:cNvPr id="237" name="図 2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726" y="1782804"/>
            <a:ext cx="825404" cy="689213"/>
          </a:xfrm>
          <a:prstGeom prst="rect">
            <a:avLst/>
          </a:prstGeom>
        </p:spPr>
      </p:pic>
      <p:pic>
        <p:nvPicPr>
          <p:cNvPr id="238" name="図 2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1103" y="2162868"/>
            <a:ext cx="89166" cy="125283"/>
          </a:xfrm>
          <a:prstGeom prst="rect">
            <a:avLst/>
          </a:prstGeom>
          <a:scene3d>
            <a:camera prst="orthographicFront">
              <a:rot lat="0" lon="0" rev="18000000"/>
            </a:camera>
            <a:lightRig rig="threePt" dir="t"/>
          </a:scene3d>
        </p:spPr>
      </p:pic>
      <p:pic>
        <p:nvPicPr>
          <p:cNvPr id="239" name="図 2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4343" y="1705678"/>
            <a:ext cx="363085" cy="178699"/>
          </a:xfrm>
          <a:prstGeom prst="rect">
            <a:avLst/>
          </a:prstGeom>
          <a:scene3d>
            <a:camera prst="orthographicFront">
              <a:rot lat="0" lon="0" rev="20400000"/>
            </a:camera>
            <a:lightRig rig="threePt" dir="t"/>
          </a:scene3d>
        </p:spPr>
      </p:pic>
      <p:sp>
        <p:nvSpPr>
          <p:cNvPr id="118" name="テキスト ボックス 117"/>
          <p:cNvSpPr txBox="1"/>
          <p:nvPr/>
        </p:nvSpPr>
        <p:spPr>
          <a:xfrm>
            <a:off x="357551" y="6499798"/>
            <a:ext cx="3200608" cy="123362"/>
          </a:xfrm>
          <a:prstGeom prst="rect">
            <a:avLst/>
          </a:prstGeom>
          <a:noFill/>
        </p:spPr>
        <p:txBody>
          <a:bodyPr wrap="square" lIns="36000" tIns="36000" rIns="36000" bIns="36000" rtlCol="0" anchor="ctr" anchorCtr="0">
            <a:noAutofit/>
          </a:bodyPr>
          <a:lstStyle/>
          <a:p>
            <a:pPr marL="0" marR="0" lvl="0" indent="0" algn="l" defTabSz="914400" rtl="0" eaLnBrk="0" fontAlgn="base" latinLnBrk="0" hangingPunct="0">
              <a:lnSpc>
                <a:spcPts val="1200"/>
              </a:lnSpc>
              <a:spcBef>
                <a:spcPct val="0"/>
              </a:spcBef>
              <a:spcAft>
                <a:spcPct val="0"/>
              </a:spcAft>
              <a:buClrTx/>
              <a:buSzTx/>
              <a:buFontTx/>
              <a:buNone/>
              <a:tabLst/>
              <a:defRPr/>
            </a:pPr>
            <a:r>
              <a:rPr kumimoji="1" lang="en-US" altLang="ja-JP" sz="900" b="0" i="0" u="none" strike="noStrike" kern="1200" cap="none" spc="0" normalizeH="0" baseline="0" noProof="0" dirty="0" smtClean="0">
                <a:ln>
                  <a:noFill/>
                </a:ln>
                <a:solidFill>
                  <a:srgbClr val="000000"/>
                </a:solidFill>
                <a:effectLst/>
                <a:uLnTx/>
                <a:uFillTx/>
                <a:latin typeface="ＭＳ Ｐゴシック"/>
                <a:ea typeface="ＭＳ Ｐゴシック"/>
                <a:cs typeface="Meiryo UI" panose="020B0604030504040204" pitchFamily="50" charset="-128"/>
              </a:rPr>
              <a:t>※</a:t>
            </a:r>
            <a:r>
              <a:rPr kumimoji="1" lang="ja-JP" altLang="en-US" sz="900" b="0" i="0" u="none" strike="noStrike" kern="1200" cap="none" spc="0" normalizeH="0" baseline="0" noProof="0" dirty="0" smtClean="0">
                <a:ln>
                  <a:noFill/>
                </a:ln>
                <a:solidFill>
                  <a:srgbClr val="000000"/>
                </a:solidFill>
                <a:effectLst/>
                <a:uLnTx/>
                <a:uFillTx/>
                <a:latin typeface="ＭＳ Ｐゴシック"/>
                <a:ea typeface="ＭＳ Ｐゴシック"/>
                <a:cs typeface="Meiryo UI" panose="020B0604030504040204" pitchFamily="50" charset="-128"/>
              </a:rPr>
              <a:t>一部、「地方分権改革ビジョン」策定前の取組みを含む</a:t>
            </a:r>
            <a:endParaRPr kumimoji="1" lang="en-US" altLang="ja-JP" sz="900" b="0" i="0" u="none" strike="noStrike" kern="1200" cap="none" spc="0" normalizeH="0" baseline="0" noProof="0" dirty="0" smtClean="0">
              <a:ln>
                <a:noFill/>
              </a:ln>
              <a:solidFill>
                <a:srgbClr val="000000"/>
              </a:solidFill>
              <a:effectLst/>
              <a:uLnTx/>
              <a:uFillTx/>
              <a:latin typeface="ＭＳ Ｐゴシック"/>
              <a:ea typeface="ＭＳ Ｐゴシック"/>
              <a:cs typeface="Meiryo UI" panose="020B0604030504040204" pitchFamily="50" charset="-128"/>
            </a:endParaRPr>
          </a:p>
        </p:txBody>
      </p:sp>
      <p:sp>
        <p:nvSpPr>
          <p:cNvPr id="121" name="正方形/長方形 120">
            <a:extLst>
              <a:ext uri="{FF2B5EF4-FFF2-40B4-BE49-F238E27FC236}">
                <a16:creationId xmlns:a16="http://schemas.microsoft.com/office/drawing/2014/main" id="{0E8F2FD2-76C0-4840-BF86-B02CA2B46E67}"/>
              </a:ext>
            </a:extLst>
          </p:cNvPr>
          <p:cNvSpPr/>
          <p:nvPr/>
        </p:nvSpPr>
        <p:spPr>
          <a:xfrm>
            <a:off x="4955981" y="1344186"/>
            <a:ext cx="4188019" cy="52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課題・将来見通しに関する研究会</a:t>
            </a:r>
            <a:r>
              <a:rPr kumimoji="1" lang="ja-JP" altLang="en-US"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府内市町村が直面すると想定される⾏政課題を</a:t>
            </a:r>
            <a:r>
              <a:rPr kumimoji="1" lang="ja-JP" altLang="en-US"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整理</a:t>
            </a:r>
            <a:endParaRPr kumimoji="1" lang="en-US" altLang="ja-JP"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ts val="1000"/>
              </a:lnSpc>
              <a:spcBef>
                <a:spcPts val="0"/>
              </a:spcBef>
              <a:spcAft>
                <a:spcPts val="0"/>
              </a:spcAft>
              <a:buClrTx/>
              <a:buSzTx/>
              <a:buFont typeface="Arial" panose="020B0604020202020204" pitchFamily="34" charset="0"/>
              <a:buChar char="•"/>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「広域連携に関する研究会</a:t>
            </a:r>
            <a:r>
              <a:rPr kumimoji="1" lang="ja-JP" altLang="en-US"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連携の一般的な効果と課題を提示するとともに、モデル事例の提示や、</a:t>
            </a:r>
            <a:r>
              <a:rPr kumimoji="1" lang="en-US" altLang="ja-JP"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連携に係る代表的な課題（「費用負担」「人的負担」「幹事団体の</a:t>
            </a:r>
            <a:r>
              <a:rPr kumimoji="1" lang="en-US" altLang="ja-JP"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負担」）について、標準的な考え方や対応策を提示</a:t>
            </a:r>
            <a:endParaRPr kumimoji="1" lang="en-US" altLang="ja-JP" sz="105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費用負担：実績割のほか、均等割も合理性</a:t>
            </a:r>
            <a:endParaRPr kumimoji="1"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人的負担</a:t>
            </a: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sym typeface="Wingdings" panose="05000000000000000000" pitchFamily="2" charset="2"/>
              </a:rPr>
              <a:t>：（職員配置の課題に対し）</a:t>
            </a: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幹事団体の職員のみで構成の提案、</a:t>
            </a:r>
            <a:endPar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人件費の標準額の設定の提案</a:t>
            </a:r>
            <a:endParaRPr kumimoji="1"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幹事団体：幹事団体へのインセンティブ強化（負担金の割合、振興補助金等）</a:t>
            </a:r>
            <a:endPar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「合併に関する研究会</a:t>
            </a:r>
            <a:r>
              <a:rPr kumimoji="1" lang="ja-JP" altLang="en-US"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5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一般的な合併の効果と課題を整理したうえで、大阪における合併が進</a:t>
            </a:r>
            <a:r>
              <a:rPr kumimoji="1" lang="ja-JP" altLang="en-US" sz="1050" b="0" i="0" u="none" strike="noStrike" kern="1200" cap="none" spc="-50" normalizeH="0" baseline="0" noProof="0" dirty="0" err="1" smtClean="0">
                <a:ln>
                  <a:noFill/>
                </a:ln>
                <a:solidFill>
                  <a:srgbClr val="002060"/>
                </a:solidFill>
                <a:effectLst/>
                <a:uLnTx/>
                <a:uFillTx/>
                <a:latin typeface="Meiryo UI" panose="020B0604030504040204" pitchFamily="50" charset="-128"/>
                <a:ea typeface="Meiryo UI" panose="020B0604030504040204" pitchFamily="50" charset="-128"/>
                <a:cs typeface="+mn-cs"/>
              </a:rPr>
              <a:t>まな</a:t>
            </a:r>
            <a:r>
              <a:rPr kumimoji="1" lang="en-US" altLang="ja-JP" sz="1050" b="0" i="0" u="none" strike="noStrike" kern="1200" cap="none" spc="-5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5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5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かった理由を検証。今後考えられる合併の種類や特徴・課題について整理</a:t>
            </a:r>
            <a:endParaRPr kumimoji="1" lang="en-US" altLang="ja-JP" sz="1050" b="0" i="0" u="none" strike="noStrike" kern="1200" cap="none" spc="-5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隣接</a:t>
            </a:r>
            <a:r>
              <a:rPr kumimoji="1"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団体との</a:t>
            </a: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合併：組み合わせによっては可能性</a:t>
            </a:r>
            <a:r>
              <a:rPr kumimoji="1"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が高まる</a:t>
            </a:r>
            <a:endPar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大規模合併：スケールメリットがより大きくなる等の効果</a:t>
            </a:r>
            <a:endPar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（調整が困難、組合せによっては行政運営が非効率</a:t>
            </a:r>
            <a:r>
              <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1"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lvl="0">
              <a:defRPr/>
            </a:pP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飛び地合併・分割合併：</a:t>
            </a:r>
            <a:r>
              <a:rPr kumimoji="1" lang="ja-JP" altLang="en-US" sz="900" dirty="0">
                <a:solidFill>
                  <a:srgbClr val="002060"/>
                </a:solidFill>
                <a:latin typeface="Meiryo UI" panose="020B0604030504040204" pitchFamily="50" charset="-128"/>
                <a:ea typeface="Meiryo UI" panose="020B0604030504040204" pitchFamily="50" charset="-128"/>
              </a:rPr>
              <a:t>前者は効率化を図ることが難しく、後者</a:t>
            </a:r>
            <a:r>
              <a:rPr kumimoji="1" lang="ja-JP" altLang="en-US" sz="900" dirty="0" smtClean="0">
                <a:solidFill>
                  <a:srgbClr val="002060"/>
                </a:solidFill>
                <a:latin typeface="Meiryo UI" panose="020B0604030504040204" pitchFamily="50" charset="-128"/>
                <a:ea typeface="Meiryo UI" panose="020B0604030504040204" pitchFamily="50" charset="-128"/>
              </a:rPr>
              <a:t>は協議</a:t>
            </a:r>
            <a:endParaRPr kumimoji="1" lang="en-US" altLang="ja-JP" sz="900" dirty="0">
              <a:solidFill>
                <a:srgbClr val="002060"/>
              </a:solidFill>
              <a:latin typeface="Meiryo UI" panose="020B0604030504040204" pitchFamily="50" charset="-128"/>
              <a:ea typeface="Meiryo UI" panose="020B0604030504040204" pitchFamily="50" charset="-128"/>
            </a:endParaRPr>
          </a:p>
          <a:p>
            <a:pPr lvl="0">
              <a:defRPr/>
            </a:pPr>
            <a:r>
              <a:rPr kumimoji="1" lang="en-US" altLang="ja-JP" sz="900" dirty="0">
                <a:solidFill>
                  <a:srgbClr val="002060"/>
                </a:solidFill>
                <a:latin typeface="Meiryo UI" panose="020B0604030504040204" pitchFamily="50" charset="-128"/>
                <a:ea typeface="Meiryo UI" panose="020B0604030504040204" pitchFamily="50" charset="-128"/>
              </a:rPr>
              <a:t>     </a:t>
            </a:r>
            <a:r>
              <a:rPr kumimoji="1" lang="ja-JP" altLang="en-US" sz="900" dirty="0">
                <a:solidFill>
                  <a:srgbClr val="002060"/>
                </a:solidFill>
                <a:latin typeface="Meiryo UI" panose="020B0604030504040204" pitchFamily="50" charset="-128"/>
                <a:ea typeface="Meiryo UI" panose="020B0604030504040204" pitchFamily="50" charset="-128"/>
              </a:rPr>
              <a:t>　　　　                     が調わない可能性等</a:t>
            </a:r>
            <a:endParaRPr kumimoji="1" lang="en-US" altLang="ja-JP" sz="900" dirty="0">
              <a:solidFill>
                <a:srgbClr val="002060"/>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「市町村単独の取組に関する研究」</a:t>
            </a: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3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5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「組織力強化」「行政改革」「公民連携」の分科会を設置して、それぞれ</a:t>
            </a:r>
            <a:r>
              <a:rPr kumimoji="1" lang="en-US" altLang="ja-JP" sz="1050" b="0" i="0" u="none" strike="noStrike" kern="1200" cap="none" spc="-5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5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5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府内市町村が取り組みやすい事例を紹介</a:t>
            </a:r>
            <a:endParaRPr kumimoji="1" lang="en-US" altLang="ja-JP" sz="1050" b="0" i="0" u="none" strike="noStrike" kern="1200" cap="none" spc="-5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組織力強化：職場・管理部門の取組み方策や事例を提示</a:t>
            </a:r>
            <a:endParaRPr kumimoji="1"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 行政</a:t>
            </a: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改革：実現可能性が高く、効果が大きい取組みとして、行政評価、指定</a:t>
            </a:r>
            <a:r>
              <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a:r>
            <a:br>
              <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b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管理者制度、窓口業務委託、</a:t>
            </a:r>
            <a:r>
              <a:rPr kumimoji="1" lang="en-US" altLang="ja-JP"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RPA</a:t>
            </a: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を提示</a:t>
            </a:r>
            <a:endParaRPr kumimoji="1"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rPr>
              <a:t>◆ 公民連携：公民連携に取組み際のポイント等を提示</a:t>
            </a:r>
            <a:endParaRPr kumimoji="1" lang="en-US" altLang="ja-JP" sz="9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500"/>
              </a:lnSpc>
              <a:spcBef>
                <a:spcPts val="0"/>
              </a:spcBef>
              <a:spcAft>
                <a:spcPts val="0"/>
              </a:spcAft>
              <a:buClrTx/>
              <a:buSzTx/>
              <a:buFontTx/>
              <a:buNone/>
              <a:tabLst/>
              <a:defRPr/>
            </a:pPr>
            <a:endParaRPr kumimoji="1" lang="en-US" altLang="ja-JP" sz="1050" b="0"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24" name="タイトル 1"/>
          <p:cNvSpPr txBox="1">
            <a:spLocks/>
          </p:cNvSpPr>
          <p:nvPr/>
        </p:nvSpPr>
        <p:spPr>
          <a:xfrm>
            <a:off x="118383" y="436905"/>
            <a:ext cx="9067592"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■「大阪発</a:t>
            </a:r>
            <a:r>
              <a:rPr kumimoji="1" lang="ja-JP" altLang="en-US" sz="16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“地方分権改革”</a:t>
            </a:r>
            <a:r>
              <a:rPr kumimoji="1" lang="ja-JP" altLang="en-US" sz="16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a:t>
            </a:r>
            <a:r>
              <a:rPr kumimoji="1" lang="en-US" altLang="ja-JP" sz="16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2009(H21).3〕</a:t>
            </a:r>
            <a:r>
              <a:rPr kumimoji="1" lang="ja-JP" altLang="en-US" sz="16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改訂版」</a:t>
            </a:r>
            <a:r>
              <a:rPr kumimoji="1" lang="en-US" altLang="ja-JP" sz="16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2017(H29)</a:t>
            </a:r>
            <a:r>
              <a:rPr kumimoji="1" lang="en-US" altLang="ja-JP" sz="16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lang="ja-JP" altLang="en-US" sz="16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に基づく取組み</a:t>
            </a:r>
            <a:endParaRPr lang="en-US" altLang="ja-JP" sz="16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～中核市なみの基礎自治体を目指して～</a:t>
            </a:r>
            <a:endParaRPr kumimoji="1" lang="ja-JP" altLang="en-US" sz="1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大かっこ 4"/>
          <p:cNvSpPr/>
          <p:nvPr/>
        </p:nvSpPr>
        <p:spPr>
          <a:xfrm>
            <a:off x="4981386" y="2630333"/>
            <a:ext cx="3960000" cy="648000"/>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5" name="大かっこ 124"/>
          <p:cNvSpPr/>
          <p:nvPr/>
        </p:nvSpPr>
        <p:spPr>
          <a:xfrm>
            <a:off x="4979462" y="3918075"/>
            <a:ext cx="3961924" cy="684000"/>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大かっこ 32"/>
          <p:cNvSpPr/>
          <p:nvPr/>
        </p:nvSpPr>
        <p:spPr>
          <a:xfrm>
            <a:off x="4979462" y="5396670"/>
            <a:ext cx="3888000" cy="684000"/>
          </a:xfrm>
          <a:prstGeom prst="bracketPair">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Rectangle 2"/>
          <p:cNvSpPr txBox="1">
            <a:spLocks noChangeArrowheads="1"/>
          </p:cNvSpPr>
          <p:nvPr/>
        </p:nvSpPr>
        <p:spPr bwMode="auto">
          <a:xfrm>
            <a:off x="4863627" y="919246"/>
            <a:ext cx="4187607" cy="241320"/>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a:ex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srgbClr val="000000"/>
                </a:solidFill>
                <a:effectLst/>
                <a:uLnTx/>
                <a:uFillTx/>
                <a:latin typeface="ＭＳ Ｐゴシック"/>
                <a:ea typeface="ＭＳ Ｐゴシック"/>
                <a:cs typeface="+mj-cs"/>
              </a:rPr>
              <a:t>基礎自治機能の維持・充実に関する研究会　</a:t>
            </a:r>
            <a:endParaRPr kumimoji="1" lang="ja-JP" altLang="en-US" sz="1200" b="1"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2" name="正方形/長方形 1"/>
          <p:cNvSpPr/>
          <p:nvPr/>
        </p:nvSpPr>
        <p:spPr>
          <a:xfrm>
            <a:off x="4850358" y="1199030"/>
            <a:ext cx="4200876" cy="51912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287192" y="6646720"/>
            <a:ext cx="6618433" cy="20005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700" b="0" i="0" u="none" strike="noStrike" cap="none" spc="0" normalizeH="0" baseline="0">
                <a:ln>
                  <a:noFill/>
                </a:ln>
                <a:solidFill>
                  <a:prstClr val="black"/>
                </a:solidFill>
                <a:effectLst/>
                <a:uLnTx/>
                <a:uFillTx/>
                <a:latin typeface="Meiryo UI" panose="020B0604030504040204" pitchFamily="50" charset="-128"/>
                <a:ea typeface="Meiryo UI" panose="020B0604030504040204" pitchFamily="50" charset="-128"/>
              </a:defRPr>
            </a:lvl1pPr>
          </a:lstStyle>
          <a:p>
            <a:r>
              <a:rPr lang="ja-JP" altLang="en-US" dirty="0" smtClean="0"/>
              <a:t>「大阪発</a:t>
            </a:r>
            <a:r>
              <a:rPr lang="ja-JP" altLang="en-US" dirty="0"/>
              <a:t>“地方分権改革”</a:t>
            </a:r>
            <a:r>
              <a:rPr lang="ja-JP" altLang="en-US" dirty="0" smtClean="0"/>
              <a:t>ビジョン改訂版（</a:t>
            </a:r>
            <a:r>
              <a:rPr lang="en-US" altLang="ja-JP" dirty="0" smtClean="0"/>
              <a:t>H29.3</a:t>
            </a:r>
            <a:r>
              <a:rPr lang="ja-JP" altLang="en-US" dirty="0" smtClean="0"/>
              <a:t>）」を副首都推進局で時点修正</a:t>
            </a:r>
            <a:endParaRPr lang="ja-JP" altLang="en-US" dirty="0"/>
          </a:p>
        </p:txBody>
      </p:sp>
      <p:sp>
        <p:nvSpPr>
          <p:cNvPr id="36" name="正方形/長方形 35"/>
          <p:cNvSpPr/>
          <p:nvPr/>
        </p:nvSpPr>
        <p:spPr>
          <a:xfrm>
            <a:off x="0" y="13719"/>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26.</a:t>
            </a:r>
            <a:r>
              <a:rPr lang="ja-JP" altLang="en-US" kern="0" dirty="0" smtClean="0">
                <a:solidFill>
                  <a:srgbClr val="000000"/>
                </a:solidFill>
                <a:ea typeface="Meiryo UI" pitchFamily="50" charset="-128"/>
                <a:cs typeface="Meiryo UI" pitchFamily="50" charset="-128"/>
              </a:rPr>
              <a:t> 「</a:t>
            </a:r>
            <a:r>
              <a:rPr lang="ja-JP" altLang="en-US" kern="0" dirty="0">
                <a:solidFill>
                  <a:srgbClr val="000000"/>
                </a:solidFill>
                <a:ea typeface="Meiryo UI" pitchFamily="50" charset="-128"/>
                <a:cs typeface="Meiryo UI" pitchFamily="50" charset="-128"/>
              </a:rPr>
              <a:t>大阪発“地方分権改革”</a:t>
            </a:r>
            <a:r>
              <a:rPr lang="ja-JP" altLang="en-US" kern="0" dirty="0" smtClean="0">
                <a:solidFill>
                  <a:srgbClr val="000000"/>
                </a:solidFill>
                <a:ea typeface="Meiryo UI" pitchFamily="50" charset="-128"/>
                <a:cs typeface="Meiryo UI" pitchFamily="50" charset="-128"/>
              </a:rPr>
              <a:t>ビジョン」に</a:t>
            </a:r>
            <a:r>
              <a:rPr lang="ja-JP" altLang="en-US" kern="0" dirty="0">
                <a:solidFill>
                  <a:srgbClr val="000000"/>
                </a:solidFill>
                <a:ea typeface="Meiryo UI" pitchFamily="50" charset="-128"/>
                <a:cs typeface="Meiryo UI" pitchFamily="50" charset="-128"/>
              </a:rPr>
              <a:t>基づく取組み</a:t>
            </a:r>
          </a:p>
        </p:txBody>
      </p:sp>
      <p:sp>
        <p:nvSpPr>
          <p:cNvPr id="37" name="正方形/長方形 36"/>
          <p:cNvSpPr/>
          <p:nvPr/>
        </p:nvSpPr>
        <p:spPr>
          <a:xfrm>
            <a:off x="7032745" y="10785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第８回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資料２</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18401402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651ECBFD-4EC1-43D0-AED4-526B0D286568}"/>
              </a:ext>
            </a:extLst>
          </p:cNvPr>
          <p:cNvGraphicFramePr>
            <a:graphicFrameLocks noGrp="1"/>
          </p:cNvGraphicFramePr>
          <p:nvPr>
            <p:extLst/>
          </p:nvPr>
        </p:nvGraphicFramePr>
        <p:xfrm>
          <a:off x="79550" y="447374"/>
          <a:ext cx="8990021" cy="6074310"/>
        </p:xfrm>
        <a:graphic>
          <a:graphicData uri="http://schemas.openxmlformats.org/drawingml/2006/table">
            <a:tbl>
              <a:tblPr bandRow="1">
                <a:tableStyleId>{5C22544A-7EE6-4342-B048-85BDC9FD1C3A}</a:tableStyleId>
              </a:tblPr>
              <a:tblGrid>
                <a:gridCol w="792320">
                  <a:extLst>
                    <a:ext uri="{9D8B030D-6E8A-4147-A177-3AD203B41FA5}">
                      <a16:colId xmlns:a16="http://schemas.microsoft.com/office/drawing/2014/main" val="1520910211"/>
                    </a:ext>
                  </a:extLst>
                </a:gridCol>
                <a:gridCol w="3359888">
                  <a:extLst>
                    <a:ext uri="{9D8B030D-6E8A-4147-A177-3AD203B41FA5}">
                      <a16:colId xmlns:a16="http://schemas.microsoft.com/office/drawing/2014/main" val="3228948102"/>
                    </a:ext>
                  </a:extLst>
                </a:gridCol>
                <a:gridCol w="526809">
                  <a:extLst>
                    <a:ext uri="{9D8B030D-6E8A-4147-A177-3AD203B41FA5}">
                      <a16:colId xmlns:a16="http://schemas.microsoft.com/office/drawing/2014/main" val="1185770813"/>
                    </a:ext>
                  </a:extLst>
                </a:gridCol>
                <a:gridCol w="504549">
                  <a:extLst>
                    <a:ext uri="{9D8B030D-6E8A-4147-A177-3AD203B41FA5}">
                      <a16:colId xmlns:a16="http://schemas.microsoft.com/office/drawing/2014/main" val="2678940186"/>
                    </a:ext>
                  </a:extLst>
                </a:gridCol>
                <a:gridCol w="3806455">
                  <a:extLst>
                    <a:ext uri="{9D8B030D-6E8A-4147-A177-3AD203B41FA5}">
                      <a16:colId xmlns:a16="http://schemas.microsoft.com/office/drawing/2014/main" val="4088389123"/>
                    </a:ext>
                  </a:extLst>
                </a:gridCol>
              </a:tblGrid>
              <a:tr h="0">
                <a:tc rowSpan="2">
                  <a:txBody>
                    <a:bodyPr/>
                    <a:lstStyle/>
                    <a:p>
                      <a:pPr algn="ct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rowSpan="2">
                  <a:txBody>
                    <a:bodyPr/>
                    <a:lstStyle/>
                    <a:p>
                      <a:pPr marL="0" marR="0" lvl="0" indent="0" algn="ctr"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kumimoji="1" lang="ja-JP" altLang="en-US" sz="1200" b="1" dirty="0" smtClean="0">
                          <a:solidFill>
                            <a:srgbClr val="002060"/>
                          </a:solidFill>
                          <a:latin typeface="Meiryo UI" panose="020B0604030504040204" pitchFamily="50" charset="-128"/>
                          <a:ea typeface="Meiryo UI" panose="020B0604030504040204" pitchFamily="50" charset="-128"/>
                        </a:rPr>
                        <a:t>大阪における動き</a:t>
                      </a:r>
                    </a:p>
                  </a:txBody>
                  <a:tcPr marL="84406" marR="84406" marT="42203" marB="42203" anchor="ctr">
                    <a:lnR w="12700" cmpd="sng">
                      <a:noFill/>
                    </a:lnR>
                  </a:tcPr>
                </a:tc>
                <a:tc gridSpan="2">
                  <a:txBody>
                    <a:bodyPr/>
                    <a:lstStyle/>
                    <a:p>
                      <a:pPr marL="0" marR="0" lvl="0" indent="0" algn="ctr" defTabSz="914400" rtl="0" eaLnBrk="1" fontAlgn="auto" latinLnBrk="0" hangingPunct="1">
                        <a:lnSpc>
                          <a:spcPts val="1500"/>
                        </a:lnSpc>
                        <a:spcBef>
                          <a:spcPts val="0"/>
                        </a:spcBef>
                        <a:spcAft>
                          <a:spcPts val="0"/>
                        </a:spcAft>
                        <a:buClrTx/>
                        <a:buSzTx/>
                        <a:buFont typeface="Arial" panose="020B0604020202020204" pitchFamily="34" charset="0"/>
                        <a:buNone/>
                        <a:tabLst/>
                        <a:defRPr/>
                      </a:pPr>
                      <a:endParaRPr kumimoji="1" lang="ja-JP" altLang="en-US" sz="100" b="1" dirty="0" smtClean="0">
                        <a:solidFill>
                          <a:srgbClr val="002060"/>
                        </a:solidFill>
                        <a:latin typeface="Meiryo UI" panose="020B0604030504040204" pitchFamily="50" charset="-128"/>
                        <a:ea typeface="Meiryo UI" panose="020B0604030504040204" pitchFamily="50" charset="-128"/>
                      </a:endParaRPr>
                    </a:p>
                  </a:txBody>
                  <a:tcPr marL="84406" marR="84406" marT="0" marB="0" anchor="ctr">
                    <a:lnL w="12700" cmpd="sng">
                      <a:noFill/>
                    </a:lnL>
                  </a:tcPr>
                </a:tc>
                <a:tc hMerge="1">
                  <a:txBody>
                    <a:bodyPr/>
                    <a:lstStyle/>
                    <a:p>
                      <a:pPr marL="0" marR="0" lvl="0" indent="0" algn="ctr" defTabSz="914400" rtl="0" eaLnBrk="1" fontAlgn="auto" latinLnBrk="0" hangingPunct="1">
                        <a:lnSpc>
                          <a:spcPts val="1500"/>
                        </a:lnSpc>
                        <a:spcBef>
                          <a:spcPts val="0"/>
                        </a:spcBef>
                        <a:spcAft>
                          <a:spcPts val="0"/>
                        </a:spcAft>
                        <a:buClrTx/>
                        <a:buSzTx/>
                        <a:buFont typeface="Arial" panose="020B0604020202020204" pitchFamily="34" charset="0"/>
                        <a:buNone/>
                        <a:tabLst/>
                        <a:defRPr/>
                      </a:pPr>
                      <a:endParaRPr kumimoji="1" lang="ja-JP" altLang="en-US" sz="1000" b="1"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rowSpan="2">
                  <a:txBody>
                    <a:bodyPr/>
                    <a:lstStyle/>
                    <a:p>
                      <a:pPr marL="0" marR="0" lvl="0" indent="0" algn="ctr"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kumimoji="1" lang="ja-JP" altLang="en-US" sz="1200" b="1" dirty="0" smtClean="0">
                          <a:solidFill>
                            <a:srgbClr val="002060"/>
                          </a:solidFill>
                          <a:latin typeface="Meiryo UI" panose="020B0604030504040204" pitchFamily="50" charset="-128"/>
                          <a:ea typeface="Meiryo UI" panose="020B0604030504040204" pitchFamily="50" charset="-128"/>
                        </a:rPr>
                        <a:t>国の動き</a:t>
                      </a:r>
                    </a:p>
                  </a:txBody>
                  <a:tcPr marL="84406" marR="84406" marT="42203" marB="42203" anchor="ctr"/>
                </a:tc>
                <a:extLst>
                  <a:ext uri="{0D108BD9-81ED-4DB2-BD59-A6C34878D82A}">
                    <a16:rowId xmlns:a16="http://schemas.microsoft.com/office/drawing/2014/main" val="79888155"/>
                  </a:ext>
                </a:extLst>
              </a:tr>
              <a:tr h="170200">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dirty="0" smtClean="0">
                          <a:solidFill>
                            <a:srgbClr val="002060"/>
                          </a:solidFill>
                          <a:latin typeface="Meiryo UI" panose="020B0604030504040204" pitchFamily="50" charset="-128"/>
                          <a:ea typeface="Meiryo UI" panose="020B0604030504040204" pitchFamily="50" charset="-128"/>
                        </a:rPr>
                        <a:t>政令</a:t>
                      </a:r>
                      <a:endParaRPr kumimoji="1" lang="en-US" altLang="ja-JP" sz="800" b="1" dirty="0" smtClean="0">
                        <a:solidFill>
                          <a:srgbClr val="002060"/>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dirty="0" smtClean="0">
                          <a:solidFill>
                            <a:srgbClr val="002060"/>
                          </a:solidFill>
                          <a:latin typeface="Meiryo UI" panose="020B0604030504040204" pitchFamily="50" charset="-128"/>
                          <a:ea typeface="Meiryo UI" panose="020B0604030504040204" pitchFamily="50" charset="-128"/>
                        </a:rPr>
                        <a:t>市</a:t>
                      </a:r>
                      <a:r>
                        <a:rPr kumimoji="1" lang="ja-JP" altLang="en-US" sz="700" b="1" dirty="0" smtClean="0">
                          <a:solidFill>
                            <a:srgbClr val="002060"/>
                          </a:solidFill>
                          <a:latin typeface="Meiryo UI" panose="020B0604030504040204" pitchFamily="50" charset="-128"/>
                          <a:ea typeface="Meiryo UI" panose="020B0604030504040204" pitchFamily="50" charset="-128"/>
                        </a:rPr>
                        <a:t>数</a:t>
                      </a:r>
                      <a:endParaRPr kumimoji="1" lang="ja-JP" altLang="en-US" sz="800" b="1"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dirty="0" smtClean="0">
                          <a:solidFill>
                            <a:srgbClr val="002060"/>
                          </a:solidFill>
                          <a:latin typeface="Meiryo UI" panose="020B0604030504040204" pitchFamily="50" charset="-128"/>
                          <a:ea typeface="Meiryo UI" panose="020B0604030504040204" pitchFamily="50" charset="-128"/>
                        </a:rPr>
                        <a:t>中核</a:t>
                      </a:r>
                      <a:endParaRPr kumimoji="1" lang="en-US" altLang="ja-JP" sz="800" b="1" dirty="0" smtClean="0">
                        <a:solidFill>
                          <a:srgbClr val="002060"/>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00" b="1" dirty="0" smtClean="0">
                          <a:solidFill>
                            <a:srgbClr val="002060"/>
                          </a:solidFill>
                          <a:latin typeface="Meiryo UI" panose="020B0604030504040204" pitchFamily="50" charset="-128"/>
                          <a:ea typeface="Meiryo UI" panose="020B0604030504040204" pitchFamily="50" charset="-128"/>
                        </a:rPr>
                        <a:t>市数</a:t>
                      </a:r>
                    </a:p>
                  </a:txBody>
                  <a:tcPr marL="84406" marR="84406" marT="42203" marB="42203" anchor="ctr"/>
                </a:tc>
                <a:tc vMerge="1">
                  <a:txBody>
                    <a:bodyPr/>
                    <a:lstStyle/>
                    <a:p>
                      <a:endParaRPr kumimoji="1" lang="ja-JP" altLang="en-US"/>
                    </a:p>
                  </a:txBody>
                  <a:tcPr/>
                </a:tc>
                <a:extLst>
                  <a:ext uri="{0D108BD9-81ED-4DB2-BD59-A6C34878D82A}">
                    <a16:rowId xmlns:a16="http://schemas.microsoft.com/office/drawing/2014/main" val="3603518938"/>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1995</a:t>
                      </a:r>
                    </a:p>
                  </a:txBody>
                  <a:tcPr marL="84406" marR="84406" marT="42203" marB="42203"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１</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０</a:t>
                      </a:r>
                    </a:p>
                  </a:txBody>
                  <a:tcPr marL="84406" marR="84406" marT="42203" marB="42203"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dirty="0" smtClean="0">
                          <a:solidFill>
                            <a:srgbClr val="002060"/>
                          </a:solidFill>
                          <a:latin typeface="Meiryo UI" panose="020B0604030504040204" pitchFamily="50" charset="-128"/>
                          <a:ea typeface="Meiryo UI" panose="020B0604030504040204" pitchFamily="50" charset="-128"/>
                        </a:rPr>
                        <a:t>中核市制度創設</a:t>
                      </a:r>
                      <a:endParaRPr lang="en-US" altLang="ja-JP" sz="105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b="0" dirty="0" smtClean="0">
                          <a:solidFill>
                            <a:srgbClr val="002060"/>
                          </a:solidFill>
                          <a:latin typeface="Meiryo UI" panose="020B0604030504040204" pitchFamily="50" charset="-128"/>
                          <a:ea typeface="Meiryo UI" panose="020B0604030504040204" pitchFamily="50" charset="-128"/>
                        </a:rPr>
                        <a:t>　</a:t>
                      </a:r>
                      <a:r>
                        <a:rPr lang="ja-JP" altLang="en-US" sz="900" b="0" dirty="0" smtClean="0">
                          <a:solidFill>
                            <a:srgbClr val="002060"/>
                          </a:solidFill>
                          <a:latin typeface="Meiryo UI" panose="020B0604030504040204" pitchFamily="50" charset="-128"/>
                          <a:ea typeface="Meiryo UI" panose="020B0604030504040204" pitchFamily="50" charset="-128"/>
                        </a:rPr>
                        <a:t>（要件：人口</a:t>
                      </a:r>
                      <a:r>
                        <a:rPr lang="en-US" altLang="ja-JP" sz="900" b="0" dirty="0" smtClean="0">
                          <a:solidFill>
                            <a:srgbClr val="002060"/>
                          </a:solidFill>
                          <a:latin typeface="Meiryo UI" panose="020B0604030504040204" pitchFamily="50" charset="-128"/>
                          <a:ea typeface="Meiryo UI" panose="020B0604030504040204" pitchFamily="50" charset="-128"/>
                        </a:rPr>
                        <a:t>30</a:t>
                      </a:r>
                      <a:r>
                        <a:rPr lang="ja-JP" altLang="en-US" sz="900" b="0" dirty="0" smtClean="0">
                          <a:solidFill>
                            <a:srgbClr val="002060"/>
                          </a:solidFill>
                          <a:latin typeface="Meiryo UI" panose="020B0604030504040204" pitchFamily="50" charset="-128"/>
                          <a:ea typeface="Meiryo UI" panose="020B0604030504040204" pitchFamily="50" charset="-128"/>
                        </a:rPr>
                        <a:t>万人以上、面積</a:t>
                      </a:r>
                      <a:r>
                        <a:rPr lang="en-US" altLang="ja-JP" sz="900" b="0" dirty="0" smtClean="0">
                          <a:solidFill>
                            <a:srgbClr val="002060"/>
                          </a:solidFill>
                          <a:latin typeface="Meiryo UI" panose="020B0604030504040204" pitchFamily="50" charset="-128"/>
                          <a:ea typeface="Meiryo UI" panose="020B0604030504040204" pitchFamily="50" charset="-128"/>
                        </a:rPr>
                        <a:t>100k</a:t>
                      </a:r>
                      <a:r>
                        <a:rPr lang="ja-JP" altLang="en-US" sz="900" b="0" dirty="0" smtClean="0">
                          <a:solidFill>
                            <a:srgbClr val="002060"/>
                          </a:solidFill>
                          <a:latin typeface="Meiryo UI" panose="020B0604030504040204" pitchFamily="50" charset="-128"/>
                          <a:ea typeface="Meiryo UI" panose="020B0604030504040204" pitchFamily="50" charset="-128"/>
                        </a:rPr>
                        <a:t>㎡以上、</a:t>
                      </a:r>
                      <a:r>
                        <a:rPr lang="en-US" altLang="ja-JP" sz="900" b="0" dirty="0" smtClean="0">
                          <a:solidFill>
                            <a:srgbClr val="002060"/>
                          </a:solidFill>
                          <a:latin typeface="Meiryo UI" panose="020B0604030504040204" pitchFamily="50" charset="-128"/>
                          <a:ea typeface="Meiryo UI" panose="020B0604030504040204" pitchFamily="50" charset="-128"/>
                        </a:rPr>
                        <a:t/>
                      </a:r>
                      <a:br>
                        <a:rPr lang="en-US" altLang="ja-JP" sz="900" b="0" dirty="0" smtClean="0">
                          <a:solidFill>
                            <a:srgbClr val="002060"/>
                          </a:solidFill>
                          <a:latin typeface="Meiryo UI" panose="020B0604030504040204" pitchFamily="50" charset="-128"/>
                          <a:ea typeface="Meiryo UI" panose="020B0604030504040204" pitchFamily="50" charset="-128"/>
                        </a:rPr>
                      </a:br>
                      <a:r>
                        <a:rPr lang="ja-JP" altLang="en-US" sz="900" b="0" dirty="0" smtClean="0">
                          <a:solidFill>
                            <a:srgbClr val="002060"/>
                          </a:solidFill>
                          <a:latin typeface="Meiryo UI" panose="020B0604030504040204" pitchFamily="50" charset="-128"/>
                          <a:ea typeface="Meiryo UI" panose="020B0604030504040204" pitchFamily="50" charset="-128"/>
                        </a:rPr>
                        <a:t>　　 昼夜間人口比率</a:t>
                      </a:r>
                      <a:r>
                        <a:rPr lang="en-US" altLang="ja-JP" sz="900" b="0" dirty="0" smtClean="0">
                          <a:solidFill>
                            <a:srgbClr val="002060"/>
                          </a:solidFill>
                          <a:latin typeface="Meiryo UI" panose="020B0604030504040204" pitchFamily="50" charset="-128"/>
                          <a:ea typeface="Meiryo UI" panose="020B0604030504040204" pitchFamily="50" charset="-128"/>
                        </a:rPr>
                        <a:t>100</a:t>
                      </a:r>
                      <a:r>
                        <a:rPr lang="ja-JP" altLang="en-US" sz="900" b="0" dirty="0" smtClean="0">
                          <a:solidFill>
                            <a:srgbClr val="002060"/>
                          </a:solidFill>
                          <a:latin typeface="Meiryo UI" panose="020B0604030504040204" pitchFamily="50" charset="-128"/>
                          <a:ea typeface="Meiryo UI" panose="020B0604030504040204" pitchFamily="50" charset="-128"/>
                        </a:rPr>
                        <a:t>超（人口</a:t>
                      </a:r>
                      <a:r>
                        <a:rPr lang="en-US" altLang="ja-JP" sz="900" b="0" dirty="0" smtClean="0">
                          <a:solidFill>
                            <a:srgbClr val="002060"/>
                          </a:solidFill>
                          <a:latin typeface="Meiryo UI" panose="020B0604030504040204" pitchFamily="50" charset="-128"/>
                          <a:ea typeface="Meiryo UI" panose="020B0604030504040204" pitchFamily="50" charset="-128"/>
                        </a:rPr>
                        <a:t>50</a:t>
                      </a:r>
                      <a:r>
                        <a:rPr lang="ja-JP" altLang="en-US" sz="900" b="0" dirty="0" smtClean="0">
                          <a:solidFill>
                            <a:srgbClr val="002060"/>
                          </a:solidFill>
                          <a:latin typeface="Meiryo UI" panose="020B0604030504040204" pitchFamily="50" charset="-128"/>
                          <a:ea typeface="Meiryo UI" panose="020B0604030504040204" pitchFamily="50" charset="-128"/>
                        </a:rPr>
                        <a:t>万人未満の場合</a:t>
                      </a:r>
                      <a:r>
                        <a:rPr lang="en-US" altLang="ja-JP" sz="900" b="0" dirty="0" smtClean="0">
                          <a:solidFill>
                            <a:srgbClr val="002060"/>
                          </a:solidFill>
                          <a:latin typeface="Meiryo UI" panose="020B0604030504040204" pitchFamily="50" charset="-128"/>
                          <a:ea typeface="Meiryo UI" panose="020B0604030504040204" pitchFamily="50" charset="-128"/>
                        </a:rPr>
                        <a:t>〕</a:t>
                      </a:r>
                      <a:r>
                        <a:rPr lang="ja-JP" altLang="en-US" sz="900" b="0" dirty="0" smtClean="0">
                          <a:solidFill>
                            <a:srgbClr val="002060"/>
                          </a:solidFill>
                          <a:latin typeface="Meiryo UI" panose="020B0604030504040204" pitchFamily="50" charset="-128"/>
                          <a:ea typeface="Meiryo UI" panose="020B0604030504040204" pitchFamily="50" charset="-128"/>
                        </a:rPr>
                        <a:t>）</a:t>
                      </a:r>
                      <a:endParaRPr lang="en-US" altLang="ja-JP" sz="1050" b="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12394379"/>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1996</a:t>
                      </a: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dirty="0" smtClean="0">
                          <a:solidFill>
                            <a:srgbClr val="002060"/>
                          </a:solidFill>
                          <a:latin typeface="Meiryo UI" panose="020B0604030504040204" pitchFamily="50" charset="-128"/>
                          <a:ea typeface="Meiryo UI" panose="020B0604030504040204" pitchFamily="50" charset="-128"/>
                        </a:rPr>
                        <a:t>堺市が中核市に移行（</a:t>
                      </a:r>
                      <a:r>
                        <a:rPr kumimoji="1" lang="en-US" altLang="ja-JP" sz="1050" b="0" dirty="0" smtClean="0">
                          <a:solidFill>
                            <a:srgbClr val="002060"/>
                          </a:solidFill>
                          <a:latin typeface="Meiryo UI" panose="020B0604030504040204" pitchFamily="50" charset="-128"/>
                          <a:ea typeface="Meiryo UI" panose="020B0604030504040204" pitchFamily="50" charset="-128"/>
                        </a:rPr>
                        <a:t>4</a:t>
                      </a:r>
                      <a:r>
                        <a:rPr kumimoji="1" lang="ja-JP" altLang="en-US" sz="1050" b="0" dirty="0" smtClean="0">
                          <a:solidFill>
                            <a:srgbClr val="002060"/>
                          </a:solidFill>
                          <a:latin typeface="Meiryo UI" panose="020B0604030504040204" pitchFamily="50" charset="-128"/>
                          <a:ea typeface="Meiryo UI" panose="020B0604030504040204" pitchFamily="50" charset="-128"/>
                        </a:rPr>
                        <a:t>月）</a:t>
                      </a:r>
                      <a:endParaRPr kumimoji="1" lang="ja-JP" altLang="en-US" sz="105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１</a:t>
                      </a:r>
                      <a:endParaRPr kumimoji="1" lang="en-US" altLang="ja-JP" sz="105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１</a:t>
                      </a: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sz="1050" b="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326729341"/>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1999</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05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１</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１</a:t>
                      </a:r>
                    </a:p>
                  </a:txBody>
                  <a:tcPr marL="84406" marR="84406" marT="42203" marB="42203"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dirty="0" smtClean="0">
                          <a:solidFill>
                            <a:srgbClr val="002060"/>
                          </a:solidFill>
                          <a:latin typeface="Meiryo UI" panose="020B0604030504040204" pitchFamily="50" charset="-128"/>
                          <a:ea typeface="Meiryo UI" panose="020B0604030504040204" pitchFamily="50" charset="-128"/>
                        </a:rPr>
                        <a:t>中核市の要件を緩和（昼夜間人口比率を廃止）</a:t>
                      </a:r>
                      <a:endParaRPr lang="en-US" altLang="ja-JP" sz="105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rgbClr val="002060"/>
                          </a:solidFill>
                          <a:latin typeface="Meiryo UI" panose="020B0604030504040204" pitchFamily="50" charset="-128"/>
                          <a:ea typeface="Meiryo UI" panose="020B0604030504040204" pitchFamily="50" charset="-128"/>
                        </a:rPr>
                        <a:t>　（要件：人口</a:t>
                      </a:r>
                      <a:r>
                        <a:rPr lang="en-US" altLang="ja-JP" sz="900" b="0" dirty="0" smtClean="0">
                          <a:solidFill>
                            <a:srgbClr val="002060"/>
                          </a:solidFill>
                          <a:latin typeface="Meiryo UI" panose="020B0604030504040204" pitchFamily="50" charset="-128"/>
                          <a:ea typeface="Meiryo UI" panose="020B0604030504040204" pitchFamily="50" charset="-128"/>
                        </a:rPr>
                        <a:t>30</a:t>
                      </a:r>
                      <a:r>
                        <a:rPr lang="ja-JP" altLang="en-US" sz="900" b="0" dirty="0" smtClean="0">
                          <a:solidFill>
                            <a:srgbClr val="002060"/>
                          </a:solidFill>
                          <a:latin typeface="Meiryo UI" panose="020B0604030504040204" pitchFamily="50" charset="-128"/>
                          <a:ea typeface="Meiryo UI" panose="020B0604030504040204" pitchFamily="50" charset="-128"/>
                        </a:rPr>
                        <a:t>万人以上、面積</a:t>
                      </a:r>
                      <a:r>
                        <a:rPr lang="en-US" altLang="ja-JP" sz="900" b="0" dirty="0" smtClean="0">
                          <a:solidFill>
                            <a:srgbClr val="002060"/>
                          </a:solidFill>
                          <a:latin typeface="Meiryo UI" panose="020B0604030504040204" pitchFamily="50" charset="-128"/>
                          <a:ea typeface="Meiryo UI" panose="020B0604030504040204" pitchFamily="50" charset="-128"/>
                        </a:rPr>
                        <a:t>100k</a:t>
                      </a:r>
                      <a:r>
                        <a:rPr lang="ja-JP" altLang="en-US" sz="900" b="0" dirty="0" smtClean="0">
                          <a:solidFill>
                            <a:srgbClr val="002060"/>
                          </a:solidFill>
                          <a:latin typeface="Meiryo UI" panose="020B0604030504040204" pitchFamily="50" charset="-128"/>
                          <a:ea typeface="Meiryo UI" panose="020B0604030504040204" pitchFamily="50" charset="-128"/>
                        </a:rPr>
                        <a:t>㎡以上）</a:t>
                      </a:r>
                      <a:endParaRPr lang="en-US" altLang="ja-JP" sz="900" b="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311484324"/>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2002</a:t>
                      </a:r>
                    </a:p>
                  </a:txBody>
                  <a:tcPr marL="84406" marR="84406" marT="42203" marB="42203" anchor="c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05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１</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１</a:t>
                      </a:r>
                    </a:p>
                  </a:txBody>
                  <a:tcPr marL="84406" marR="84406" marT="42203" marB="42203"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dirty="0" smtClean="0">
                          <a:solidFill>
                            <a:srgbClr val="002060"/>
                          </a:solidFill>
                          <a:latin typeface="Meiryo UI" panose="020B0604030504040204" pitchFamily="50" charset="-128"/>
                          <a:ea typeface="Meiryo UI" panose="020B0604030504040204" pitchFamily="50" charset="-128"/>
                        </a:rPr>
                        <a:t>中核市の要件を緩和（面積要件の緩和）</a:t>
                      </a:r>
                      <a:endParaRPr lang="en-US" altLang="ja-JP" sz="105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rgbClr val="002060"/>
                          </a:solidFill>
                          <a:latin typeface="Meiryo UI" panose="020B0604030504040204" pitchFamily="50" charset="-128"/>
                          <a:ea typeface="Meiryo UI" panose="020B0604030504040204" pitchFamily="50" charset="-128"/>
                        </a:rPr>
                        <a:t>　（要件：人口</a:t>
                      </a:r>
                      <a:r>
                        <a:rPr lang="en-US" altLang="ja-JP" sz="900" b="0" dirty="0" smtClean="0">
                          <a:solidFill>
                            <a:srgbClr val="002060"/>
                          </a:solidFill>
                          <a:latin typeface="Meiryo UI" panose="020B0604030504040204" pitchFamily="50" charset="-128"/>
                          <a:ea typeface="Meiryo UI" panose="020B0604030504040204" pitchFamily="50" charset="-128"/>
                        </a:rPr>
                        <a:t>30</a:t>
                      </a:r>
                      <a:r>
                        <a:rPr lang="ja-JP" altLang="en-US" sz="900" b="0" dirty="0" smtClean="0">
                          <a:solidFill>
                            <a:srgbClr val="002060"/>
                          </a:solidFill>
                          <a:latin typeface="Meiryo UI" panose="020B0604030504040204" pitchFamily="50" charset="-128"/>
                          <a:ea typeface="Meiryo UI" panose="020B0604030504040204" pitchFamily="50" charset="-128"/>
                        </a:rPr>
                        <a:t>万人以上、面積</a:t>
                      </a:r>
                      <a:r>
                        <a:rPr lang="en-US" altLang="ja-JP" sz="900" b="0" dirty="0" smtClean="0">
                          <a:solidFill>
                            <a:srgbClr val="002060"/>
                          </a:solidFill>
                          <a:latin typeface="Meiryo UI" panose="020B0604030504040204" pitchFamily="50" charset="-128"/>
                          <a:ea typeface="Meiryo UI" panose="020B0604030504040204" pitchFamily="50" charset="-128"/>
                        </a:rPr>
                        <a:t>100k</a:t>
                      </a:r>
                      <a:r>
                        <a:rPr lang="ja-JP" altLang="en-US" sz="900" b="0" dirty="0" smtClean="0">
                          <a:solidFill>
                            <a:srgbClr val="002060"/>
                          </a:solidFill>
                          <a:latin typeface="Meiryo UI" panose="020B0604030504040204" pitchFamily="50" charset="-128"/>
                          <a:ea typeface="Meiryo UI" panose="020B0604030504040204" pitchFamily="50" charset="-128"/>
                        </a:rPr>
                        <a:t>㎡以上（人口</a:t>
                      </a:r>
                      <a:r>
                        <a:rPr lang="en-US" altLang="ja-JP" sz="900" b="0" dirty="0" smtClean="0">
                          <a:solidFill>
                            <a:srgbClr val="002060"/>
                          </a:solidFill>
                          <a:latin typeface="Meiryo UI" panose="020B0604030504040204" pitchFamily="50" charset="-128"/>
                          <a:ea typeface="Meiryo UI" panose="020B0604030504040204" pitchFamily="50" charset="-128"/>
                        </a:rPr>
                        <a:t>50</a:t>
                      </a:r>
                      <a:r>
                        <a:rPr lang="ja-JP" altLang="en-US" sz="900" b="0" dirty="0" smtClean="0">
                          <a:solidFill>
                            <a:srgbClr val="002060"/>
                          </a:solidFill>
                          <a:latin typeface="Meiryo UI" panose="020B0604030504040204" pitchFamily="50" charset="-128"/>
                          <a:ea typeface="Meiryo UI" panose="020B0604030504040204" pitchFamily="50" charset="-128"/>
                        </a:rPr>
                        <a:t>万人</a:t>
                      </a:r>
                      <a:r>
                        <a:rPr lang="en-US" altLang="ja-JP" sz="900" b="0" dirty="0" smtClean="0">
                          <a:solidFill>
                            <a:srgbClr val="002060"/>
                          </a:solidFill>
                          <a:latin typeface="Meiryo UI" panose="020B0604030504040204" pitchFamily="50" charset="-128"/>
                          <a:ea typeface="Meiryo UI" panose="020B0604030504040204" pitchFamily="50" charset="-128"/>
                        </a:rPr>
                        <a:t/>
                      </a:r>
                      <a:br>
                        <a:rPr lang="en-US" altLang="ja-JP" sz="900" b="0" dirty="0" smtClean="0">
                          <a:solidFill>
                            <a:srgbClr val="002060"/>
                          </a:solidFill>
                          <a:latin typeface="Meiryo UI" panose="020B0604030504040204" pitchFamily="50" charset="-128"/>
                          <a:ea typeface="Meiryo UI" panose="020B0604030504040204" pitchFamily="50" charset="-128"/>
                        </a:rPr>
                      </a:br>
                      <a:r>
                        <a:rPr lang="ja-JP" altLang="en-US" sz="900" b="0" dirty="0" smtClean="0">
                          <a:solidFill>
                            <a:srgbClr val="002060"/>
                          </a:solidFill>
                          <a:latin typeface="Meiryo UI" panose="020B0604030504040204" pitchFamily="50" charset="-128"/>
                          <a:ea typeface="Meiryo UI" panose="020B0604030504040204" pitchFamily="50" charset="-128"/>
                        </a:rPr>
                        <a:t>　　 未満の場合</a:t>
                      </a:r>
                      <a:r>
                        <a:rPr lang="en-US" altLang="ja-JP" sz="900" b="0" dirty="0" smtClean="0">
                          <a:solidFill>
                            <a:srgbClr val="002060"/>
                          </a:solidFill>
                          <a:latin typeface="Meiryo UI" panose="020B0604030504040204" pitchFamily="50" charset="-128"/>
                          <a:ea typeface="Meiryo UI" panose="020B0604030504040204" pitchFamily="50" charset="-128"/>
                        </a:rPr>
                        <a:t>〕</a:t>
                      </a:r>
                      <a:r>
                        <a:rPr lang="ja-JP" altLang="en-US" sz="900" b="0" dirty="0" smtClean="0">
                          <a:solidFill>
                            <a:srgbClr val="002060"/>
                          </a:solidFill>
                          <a:latin typeface="Meiryo UI" panose="020B0604030504040204" pitchFamily="50" charset="-128"/>
                          <a:ea typeface="Meiryo UI" panose="020B0604030504040204" pitchFamily="50" charset="-128"/>
                        </a:rPr>
                        <a:t>）</a:t>
                      </a:r>
                      <a:endParaRPr lang="en-US" altLang="ja-JP" sz="900" b="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546952175"/>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2003</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dirty="0" smtClean="0">
                          <a:solidFill>
                            <a:srgbClr val="002060"/>
                          </a:solidFill>
                          <a:latin typeface="Meiryo UI" panose="020B0604030504040204" pitchFamily="50" charset="-128"/>
                          <a:ea typeface="Meiryo UI" panose="020B0604030504040204" pitchFamily="50" charset="-128"/>
                        </a:rPr>
                        <a:t>高槻市が中核市に移行（</a:t>
                      </a:r>
                      <a:r>
                        <a:rPr kumimoji="1" lang="en-US" altLang="ja-JP" sz="1050" b="0" dirty="0" smtClean="0">
                          <a:solidFill>
                            <a:srgbClr val="002060"/>
                          </a:solidFill>
                          <a:latin typeface="Meiryo UI" panose="020B0604030504040204" pitchFamily="50" charset="-128"/>
                          <a:ea typeface="Meiryo UI" panose="020B0604030504040204" pitchFamily="50" charset="-128"/>
                        </a:rPr>
                        <a:t>4</a:t>
                      </a:r>
                      <a:r>
                        <a:rPr kumimoji="1" lang="ja-JP" altLang="en-US" sz="1050" b="0" dirty="0" smtClean="0">
                          <a:solidFill>
                            <a:srgbClr val="002060"/>
                          </a:solidFill>
                          <a:latin typeface="Meiryo UI" panose="020B0604030504040204" pitchFamily="50" charset="-128"/>
                          <a:ea typeface="Meiryo UI" panose="020B0604030504040204" pitchFamily="50" charset="-128"/>
                        </a:rPr>
                        <a:t>月）</a:t>
                      </a:r>
                      <a:endParaRPr kumimoji="1" lang="ja-JP" altLang="en-US" sz="105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１</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２</a:t>
                      </a: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105333501"/>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2005</a:t>
                      </a: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dirty="0" smtClean="0">
                          <a:solidFill>
                            <a:srgbClr val="002060"/>
                          </a:solidFill>
                          <a:latin typeface="Meiryo UI" panose="020B0604030504040204" pitchFamily="50" charset="-128"/>
                          <a:ea typeface="Meiryo UI" panose="020B0604030504040204" pitchFamily="50" charset="-128"/>
                        </a:rPr>
                        <a:t>東大阪市が中核市に移行（</a:t>
                      </a:r>
                      <a:r>
                        <a:rPr kumimoji="1" lang="en-US" altLang="ja-JP" sz="1050" b="0" dirty="0" smtClean="0">
                          <a:solidFill>
                            <a:srgbClr val="002060"/>
                          </a:solidFill>
                          <a:latin typeface="Meiryo UI" panose="020B0604030504040204" pitchFamily="50" charset="-128"/>
                          <a:ea typeface="Meiryo UI" panose="020B0604030504040204" pitchFamily="50" charset="-128"/>
                        </a:rPr>
                        <a:t>4</a:t>
                      </a:r>
                      <a:r>
                        <a:rPr kumimoji="1" lang="ja-JP" altLang="en-US" sz="1050" b="0" dirty="0" smtClean="0">
                          <a:solidFill>
                            <a:srgbClr val="002060"/>
                          </a:solidFill>
                          <a:latin typeface="Meiryo UI" panose="020B0604030504040204" pitchFamily="50" charset="-128"/>
                          <a:ea typeface="Meiryo UI" panose="020B0604030504040204" pitchFamily="50" charset="-128"/>
                        </a:rPr>
                        <a:t>月）</a:t>
                      </a:r>
                      <a:endParaRPr kumimoji="1" lang="ja-JP" altLang="en-US" sz="105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１</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３</a:t>
                      </a: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32638172"/>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2006</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堺市が政令指定都市に移行（４月）</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２</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２</a:t>
                      </a:r>
                    </a:p>
                  </a:txBody>
                  <a:tcPr marL="84406" marR="84406" marT="42203" marB="42203"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dirty="0" smtClean="0">
                          <a:solidFill>
                            <a:srgbClr val="002060"/>
                          </a:solidFill>
                          <a:latin typeface="Meiryo UI" panose="020B0604030504040204" pitchFamily="50" charset="-128"/>
                          <a:ea typeface="Meiryo UI" panose="020B0604030504040204" pitchFamily="50" charset="-128"/>
                        </a:rPr>
                        <a:t>中核市の要件を緩和（面積要件の廃止）</a:t>
                      </a:r>
                      <a:endParaRPr lang="en-US" altLang="ja-JP" sz="105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rgbClr val="002060"/>
                          </a:solidFill>
                          <a:latin typeface="Meiryo UI" panose="020B0604030504040204" pitchFamily="50" charset="-128"/>
                          <a:ea typeface="Meiryo UI" panose="020B0604030504040204" pitchFamily="50" charset="-128"/>
                        </a:rPr>
                        <a:t>　（要件：人口</a:t>
                      </a:r>
                      <a:r>
                        <a:rPr lang="en-US" altLang="ja-JP" sz="900" b="0" dirty="0" smtClean="0">
                          <a:solidFill>
                            <a:srgbClr val="002060"/>
                          </a:solidFill>
                          <a:latin typeface="Meiryo UI" panose="020B0604030504040204" pitchFamily="50" charset="-128"/>
                          <a:ea typeface="Meiryo UI" panose="020B0604030504040204" pitchFamily="50" charset="-128"/>
                        </a:rPr>
                        <a:t>30</a:t>
                      </a:r>
                      <a:r>
                        <a:rPr lang="ja-JP" altLang="en-US" sz="900" b="0" dirty="0" smtClean="0">
                          <a:solidFill>
                            <a:srgbClr val="002060"/>
                          </a:solidFill>
                          <a:latin typeface="Meiryo UI" panose="020B0604030504040204" pitchFamily="50" charset="-128"/>
                          <a:ea typeface="Meiryo UI" panose="020B0604030504040204" pitchFamily="50" charset="-128"/>
                        </a:rPr>
                        <a:t>万人以上）</a:t>
                      </a:r>
                      <a:endParaRPr lang="en-US" altLang="ja-JP" sz="700" b="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1755797678"/>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2009</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大阪発“地方分権改革”ビジョン策定（</a:t>
                      </a:r>
                      <a:r>
                        <a:rPr kumimoji="1" lang="en-US" altLang="ja-JP" sz="1050" dirty="0" smtClean="0">
                          <a:solidFill>
                            <a:srgbClr val="002060"/>
                          </a:solidFill>
                          <a:latin typeface="Meiryo UI" panose="020B0604030504040204" pitchFamily="50" charset="-128"/>
                          <a:ea typeface="Meiryo UI" panose="020B0604030504040204" pitchFamily="50" charset="-128"/>
                        </a:rPr>
                        <a:t>3</a:t>
                      </a:r>
                      <a:r>
                        <a:rPr kumimoji="1" lang="ja-JP" altLang="en-US" sz="1050" dirty="0" smtClean="0">
                          <a:solidFill>
                            <a:srgbClr val="002060"/>
                          </a:solidFill>
                          <a:latin typeface="Meiryo UI" panose="020B0604030504040204" pitchFamily="50" charset="-128"/>
                          <a:ea typeface="Meiryo UI" panose="020B0604030504040204" pitchFamily="50" charset="-128"/>
                        </a:rPr>
                        <a:t>月）</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05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105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sz="700" b="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179733284"/>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2012</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豊中市が中核市に移行（４月）</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２</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３</a:t>
                      </a: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sz="700" b="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699585995"/>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2014</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枚方市が中核市に移行（４月）</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２</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４</a:t>
                      </a:r>
                    </a:p>
                  </a:txBody>
                  <a:tcPr marL="84406" marR="84406" marT="42203" marB="42203"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00" b="0" dirty="0" smtClean="0">
                          <a:solidFill>
                            <a:srgbClr val="002060"/>
                          </a:solidFill>
                          <a:latin typeface="Meiryo UI" panose="020B0604030504040204" pitchFamily="50" charset="-128"/>
                          <a:ea typeface="Meiryo UI" panose="020B0604030504040204" pitchFamily="50" charset="-128"/>
                        </a:rPr>
                        <a:t>中核市の要件を緩和（人口要件の緩和・特例市制度との統合）</a:t>
                      </a:r>
                      <a:endParaRPr lang="en-US" altLang="ja-JP" sz="1000" b="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00" b="0" dirty="0" smtClean="0">
                          <a:solidFill>
                            <a:srgbClr val="002060"/>
                          </a:solidFill>
                          <a:latin typeface="Meiryo UI" panose="020B0604030504040204" pitchFamily="50" charset="-128"/>
                          <a:ea typeface="Meiryo UI" panose="020B0604030504040204" pitchFamily="50" charset="-128"/>
                        </a:rPr>
                        <a:t>　（要件：人口</a:t>
                      </a:r>
                      <a:r>
                        <a:rPr lang="en-US" altLang="ja-JP" sz="1000" b="0" dirty="0" smtClean="0">
                          <a:solidFill>
                            <a:srgbClr val="002060"/>
                          </a:solidFill>
                          <a:latin typeface="Meiryo UI" panose="020B0604030504040204" pitchFamily="50" charset="-128"/>
                          <a:ea typeface="Meiryo UI" panose="020B0604030504040204" pitchFamily="50" charset="-128"/>
                        </a:rPr>
                        <a:t>20</a:t>
                      </a:r>
                      <a:r>
                        <a:rPr lang="ja-JP" altLang="en-US" sz="1000" b="0" dirty="0" smtClean="0">
                          <a:solidFill>
                            <a:srgbClr val="002060"/>
                          </a:solidFill>
                          <a:latin typeface="Meiryo UI" panose="020B0604030504040204" pitchFamily="50" charset="-128"/>
                          <a:ea typeface="Meiryo UI" panose="020B0604030504040204" pitchFamily="50" charset="-128"/>
                        </a:rPr>
                        <a:t>万人以上）</a:t>
                      </a:r>
                      <a:endParaRPr lang="en-US" altLang="ja-JP" sz="1000" b="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00" b="0" dirty="0" smtClean="0">
                          <a:solidFill>
                            <a:srgbClr val="002060"/>
                          </a:solidFill>
                          <a:latin typeface="Meiryo UI" panose="020B0604030504040204" pitchFamily="50" charset="-128"/>
                          <a:ea typeface="Meiryo UI" panose="020B0604030504040204" pitchFamily="50" charset="-128"/>
                        </a:rPr>
                        <a:t>連携中枢都市圏の取組み開始</a:t>
                      </a:r>
                      <a:endParaRPr lang="en-US" altLang="ja-JP" sz="1000" b="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650097283"/>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2017</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dirty="0" smtClean="0">
                          <a:solidFill>
                            <a:srgbClr val="002060"/>
                          </a:solidFill>
                          <a:latin typeface="Meiryo UI" panose="020B0604030504040204" pitchFamily="50" charset="-128"/>
                          <a:ea typeface="Meiryo UI" panose="020B0604030504040204" pitchFamily="50" charset="-128"/>
                        </a:rPr>
                        <a:t>大阪発“地方分権改革”ビジョン改訂版策定（</a:t>
                      </a:r>
                      <a:r>
                        <a:rPr lang="en-US" altLang="ja-JP" sz="1050" b="0" dirty="0" smtClean="0">
                          <a:solidFill>
                            <a:srgbClr val="002060"/>
                          </a:solidFill>
                          <a:latin typeface="Meiryo UI" panose="020B0604030504040204" pitchFamily="50" charset="-128"/>
                          <a:ea typeface="Meiryo UI" panose="020B0604030504040204" pitchFamily="50" charset="-128"/>
                        </a:rPr>
                        <a:t>3</a:t>
                      </a:r>
                      <a:r>
                        <a:rPr lang="ja-JP" altLang="en-US" sz="1050" b="0" dirty="0" smtClean="0">
                          <a:solidFill>
                            <a:srgbClr val="002060"/>
                          </a:solidFill>
                          <a:latin typeface="Meiryo UI" panose="020B0604030504040204" pitchFamily="50" charset="-128"/>
                          <a:ea typeface="Meiryo UI" panose="020B0604030504040204" pitchFamily="50" charset="-128"/>
                        </a:rPr>
                        <a:t>月）</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dirty="0" smtClean="0">
                          <a:solidFill>
                            <a:srgbClr val="002060"/>
                          </a:solidFill>
                          <a:latin typeface="Meiryo UI" panose="020B0604030504040204" pitchFamily="50" charset="-128"/>
                          <a:ea typeface="Meiryo UI" panose="020B0604030504040204" pitchFamily="50" charset="-128"/>
                        </a:rPr>
                        <a:t>基礎自治機能の維持・充実に関する研究会設置</a:t>
                      </a:r>
                      <a:r>
                        <a:rPr lang="en-US" altLang="ja-JP" sz="1050" b="0" dirty="0" smtClean="0">
                          <a:solidFill>
                            <a:srgbClr val="002060"/>
                          </a:solidFill>
                          <a:latin typeface="Meiryo UI" panose="020B0604030504040204" pitchFamily="50" charset="-128"/>
                          <a:ea typeface="Meiryo UI" panose="020B0604030504040204" pitchFamily="50" charset="-128"/>
                        </a:rPr>
                        <a:t/>
                      </a:r>
                      <a:br>
                        <a:rPr lang="en-US" altLang="ja-JP" sz="1050" b="0" dirty="0" smtClean="0">
                          <a:solidFill>
                            <a:srgbClr val="002060"/>
                          </a:solidFill>
                          <a:latin typeface="Meiryo UI" panose="020B0604030504040204" pitchFamily="50" charset="-128"/>
                          <a:ea typeface="Meiryo UI" panose="020B0604030504040204" pitchFamily="50" charset="-128"/>
                        </a:rPr>
                      </a:br>
                      <a:r>
                        <a:rPr lang="ja-JP" altLang="en-US" sz="1050" b="0" dirty="0" smtClean="0">
                          <a:solidFill>
                            <a:srgbClr val="002060"/>
                          </a:solidFill>
                          <a:latin typeface="Meiryo UI" panose="020B0604030504040204" pitchFamily="50" charset="-128"/>
                          <a:ea typeface="Meiryo UI" panose="020B0604030504040204" pitchFamily="50" charset="-128"/>
                        </a:rPr>
                        <a:t>（</a:t>
                      </a:r>
                      <a:r>
                        <a:rPr lang="en-US" altLang="ja-JP" sz="1050" b="0" dirty="0" smtClean="0">
                          <a:solidFill>
                            <a:srgbClr val="002060"/>
                          </a:solidFill>
                          <a:latin typeface="Meiryo UI" panose="020B0604030504040204" pitchFamily="50" charset="-128"/>
                          <a:ea typeface="Meiryo UI" panose="020B0604030504040204" pitchFamily="50" charset="-128"/>
                        </a:rPr>
                        <a:t>4</a:t>
                      </a:r>
                      <a:r>
                        <a:rPr lang="ja-JP" altLang="en-US" sz="1050" b="0" smtClean="0">
                          <a:solidFill>
                            <a:srgbClr val="002060"/>
                          </a:solidFill>
                          <a:latin typeface="Meiryo UI" panose="020B0604030504040204" pitchFamily="50" charset="-128"/>
                          <a:ea typeface="Meiryo UI" panose="020B0604030504040204" pitchFamily="50" charset="-128"/>
                        </a:rPr>
                        <a:t>月）</a:t>
                      </a:r>
                      <a:endParaRPr lang="en-US" altLang="ja-JP" sz="1050" b="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２</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４</a:t>
                      </a: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367951874"/>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2018</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dirty="0" smtClean="0">
                          <a:solidFill>
                            <a:srgbClr val="002060"/>
                          </a:solidFill>
                          <a:latin typeface="Meiryo UI" panose="020B0604030504040204" pitchFamily="50" charset="-128"/>
                          <a:ea typeface="Meiryo UI" panose="020B0604030504040204" pitchFamily="50" charset="-128"/>
                        </a:rPr>
                        <a:t>八尾市が中核市に移行（４月）</a:t>
                      </a:r>
                      <a:endParaRPr lang="en-US" altLang="ja-JP" sz="7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dirty="0" smtClean="0">
                          <a:solidFill>
                            <a:srgbClr val="002060"/>
                          </a:solidFill>
                          <a:latin typeface="Meiryo UI" panose="020B0604030504040204" pitchFamily="50" charset="-128"/>
                          <a:ea typeface="Meiryo UI" panose="020B0604030504040204" pitchFamily="50" charset="-128"/>
                        </a:rPr>
                        <a:t> 「課題・将来見通しに関する研究」とりまとめ（４月）</a:t>
                      </a:r>
                      <a:endParaRPr lang="en-US" altLang="ja-JP" sz="7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dirty="0" smtClean="0">
                          <a:solidFill>
                            <a:srgbClr val="002060"/>
                          </a:solidFill>
                          <a:latin typeface="Meiryo UI" panose="020B0604030504040204" pitchFamily="50" charset="-128"/>
                          <a:ea typeface="Meiryo UI" panose="020B0604030504040204" pitchFamily="50" charset="-128"/>
                        </a:rPr>
                        <a:t> 「広域連携に関する研究」、「合併に関する研究」</a:t>
                      </a:r>
                      <a:endParaRPr lang="en-US" altLang="ja-JP" sz="1050" dirty="0" smtClean="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dirty="0" smtClean="0">
                          <a:solidFill>
                            <a:srgbClr val="002060"/>
                          </a:solidFill>
                          <a:latin typeface="Meiryo UI" panose="020B0604030504040204" pitchFamily="50" charset="-128"/>
                          <a:ea typeface="Meiryo UI" panose="020B0604030504040204" pitchFamily="50" charset="-128"/>
                        </a:rPr>
                        <a:t>　　とりまとめ（４月）</a:t>
                      </a: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２</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５</a:t>
                      </a:r>
                      <a:endParaRPr kumimoji="1" lang="en-US" altLang="ja-JP" sz="105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465715788"/>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2019</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dirty="0" smtClean="0">
                          <a:solidFill>
                            <a:srgbClr val="002060"/>
                          </a:solidFill>
                          <a:latin typeface="Meiryo UI" panose="020B0604030504040204" pitchFamily="50" charset="-128"/>
                          <a:ea typeface="Meiryo UI" panose="020B0604030504040204" pitchFamily="50" charset="-128"/>
                        </a:rPr>
                        <a:t>寝屋川市が中核市に移行（</a:t>
                      </a:r>
                      <a:r>
                        <a:rPr lang="en-US" altLang="ja-JP" sz="1050" dirty="0" smtClean="0">
                          <a:solidFill>
                            <a:srgbClr val="002060"/>
                          </a:solidFill>
                          <a:latin typeface="Meiryo UI" panose="020B0604030504040204" pitchFamily="50" charset="-128"/>
                          <a:ea typeface="Meiryo UI" panose="020B0604030504040204" pitchFamily="50" charset="-128"/>
                        </a:rPr>
                        <a:t>4</a:t>
                      </a:r>
                      <a:r>
                        <a:rPr lang="ja-JP" altLang="en-US" sz="1050" dirty="0" smtClean="0">
                          <a:solidFill>
                            <a:srgbClr val="002060"/>
                          </a:solidFill>
                          <a:latin typeface="Meiryo UI" panose="020B0604030504040204" pitchFamily="50" charset="-128"/>
                          <a:ea typeface="Meiryo UI" panose="020B0604030504040204" pitchFamily="50" charset="-128"/>
                        </a:rPr>
                        <a:t>月）</a:t>
                      </a:r>
                      <a:endParaRPr lang="en-US" altLang="ja-JP" sz="700" dirty="0" smtClean="0">
                        <a:solidFill>
                          <a:srgbClr val="002060"/>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dirty="0" smtClean="0">
                          <a:solidFill>
                            <a:srgbClr val="002060"/>
                          </a:solidFill>
                          <a:latin typeface="Meiryo UI" panose="020B0604030504040204" pitchFamily="50" charset="-128"/>
                          <a:ea typeface="Meiryo UI" panose="020B0604030504040204" pitchFamily="50" charset="-128"/>
                        </a:rPr>
                        <a:t>「市町村単独の取組に関する研究」とりまとめ（４月）</a:t>
                      </a: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２</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６</a:t>
                      </a:r>
                    </a:p>
                  </a:txBody>
                  <a:tcPr marL="84406" marR="84406" marT="42203" marB="42203"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1460586517"/>
                  </a:ext>
                </a:extLst>
              </a:tr>
              <a:tr h="0">
                <a:tc>
                  <a:txBody>
                    <a:bodyPr/>
                    <a:lstStyle/>
                    <a:p>
                      <a:pPr algn="ctr"/>
                      <a:r>
                        <a:rPr kumimoji="1" lang="en-US" altLang="ja-JP" sz="1050" b="1" dirty="0" smtClean="0">
                          <a:solidFill>
                            <a:schemeClr val="bg1"/>
                          </a:solidFill>
                          <a:latin typeface="Meiryo UI" panose="020B0604030504040204" pitchFamily="50" charset="-128"/>
                          <a:ea typeface="Meiryo UI" panose="020B0604030504040204" pitchFamily="50" charset="-128"/>
                        </a:rPr>
                        <a:t>2020</a:t>
                      </a:r>
                      <a:endParaRPr kumimoji="1" lang="ja-JP" altLang="en-US" sz="105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dirty="0" smtClean="0">
                          <a:solidFill>
                            <a:srgbClr val="002060"/>
                          </a:solidFill>
                          <a:latin typeface="Meiryo UI" panose="020B0604030504040204" pitchFamily="50" charset="-128"/>
                          <a:ea typeface="Meiryo UI" panose="020B0604030504040204" pitchFamily="50" charset="-128"/>
                        </a:rPr>
                        <a:t>吹田市が中核市に移行（４月）</a:t>
                      </a: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marL="0" marR="0" lvl="0" indent="0" algn="ctr"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２</a:t>
                      </a:r>
                    </a:p>
                  </a:txBody>
                  <a:tcPr marL="84406" marR="84406" marT="42203" marB="42203" anchor="ctr"/>
                </a:tc>
                <a:tc>
                  <a:txBody>
                    <a:bodyPr/>
                    <a:lstStyle/>
                    <a:p>
                      <a:pPr marL="0" marR="0" lvl="0" indent="0" algn="ctr" defTabSz="914400" rtl="0" eaLnBrk="1" fontAlgn="auto" latinLnBrk="0" hangingPunct="1">
                        <a:lnSpc>
                          <a:spcPts val="1500"/>
                        </a:lnSpc>
                        <a:spcBef>
                          <a:spcPts val="0"/>
                        </a:spcBef>
                        <a:spcAft>
                          <a:spcPts val="0"/>
                        </a:spcAft>
                        <a:buClrTx/>
                        <a:buSzTx/>
                        <a:buFont typeface="Arial" panose="020B0604020202020204" pitchFamily="34" charset="0"/>
                        <a:buNone/>
                        <a:tabLst/>
                        <a:defRPr/>
                      </a:pPr>
                      <a:r>
                        <a:rPr kumimoji="1" lang="ja-JP" altLang="en-US" sz="1050" dirty="0" smtClean="0">
                          <a:solidFill>
                            <a:srgbClr val="002060"/>
                          </a:solidFill>
                          <a:latin typeface="Meiryo UI" panose="020B0604030504040204" pitchFamily="50" charset="-128"/>
                          <a:ea typeface="Meiryo UI" panose="020B0604030504040204" pitchFamily="50" charset="-128"/>
                        </a:rPr>
                        <a:t>７</a:t>
                      </a:r>
                    </a:p>
                  </a:txBody>
                  <a:tcPr marL="84406" marR="84406" marT="42203" marB="42203" anchor="ctr"/>
                </a:tc>
                <a:tc>
                  <a:txBody>
                    <a:bodyPr/>
                    <a:lstStyle/>
                    <a:p>
                      <a:pPr marL="171450" marR="0" lvl="0" indent="-17145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1" lang="ja-JP" altLang="en-US" sz="700" dirty="0" smtClean="0">
                        <a:solidFill>
                          <a:srgbClr val="002060"/>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640634839"/>
                  </a:ext>
                </a:extLst>
              </a:tr>
            </a:tbl>
          </a:graphicData>
        </a:graphic>
      </p:graphicFrame>
      <p:sp>
        <p:nvSpPr>
          <p:cNvPr id="6" name="正方形/長方形 5"/>
          <p:cNvSpPr/>
          <p:nvPr/>
        </p:nvSpPr>
        <p:spPr>
          <a:xfrm>
            <a:off x="0" y="13719"/>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27.</a:t>
            </a:r>
            <a:r>
              <a:rPr lang="ja-JP" altLang="en-US" kern="0" dirty="0" smtClean="0">
                <a:solidFill>
                  <a:srgbClr val="000000"/>
                </a:solidFill>
                <a:ea typeface="Meiryo UI" pitchFamily="50" charset="-128"/>
                <a:cs typeface="Meiryo UI" pitchFamily="50" charset="-128"/>
              </a:rPr>
              <a:t>大阪の基礎自治機能充実に関する主な動き（全体年表）</a:t>
            </a:r>
            <a:endParaRPr lang="ja-JP" altLang="en-US" kern="0" dirty="0">
              <a:solidFill>
                <a:srgbClr val="000000"/>
              </a:solidFill>
              <a:ea typeface="Meiryo UI" pitchFamily="50" charset="-128"/>
              <a:cs typeface="Meiryo UI" pitchFamily="50" charset="-128"/>
            </a:endParaRPr>
          </a:p>
        </p:txBody>
      </p:sp>
      <p:sp>
        <p:nvSpPr>
          <p:cNvPr id="7" name="正方形/長方形 6"/>
          <p:cNvSpPr/>
          <p:nvPr/>
        </p:nvSpPr>
        <p:spPr>
          <a:xfrm>
            <a:off x="7032745" y="10785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第８回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資料２</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403636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675977731"/>
              </p:ext>
            </p:extLst>
          </p:nvPr>
        </p:nvGraphicFramePr>
        <p:xfrm>
          <a:off x="201030" y="446863"/>
          <a:ext cx="8830884" cy="6010100"/>
        </p:xfrm>
        <a:graphic>
          <a:graphicData uri="http://schemas.openxmlformats.org/drawingml/2006/table">
            <a:tbl>
              <a:tblPr firstRow="1" bandRow="1">
                <a:tableStyleId>{5940675A-B579-460E-94D1-54222C63F5DA}</a:tableStyleId>
              </a:tblPr>
              <a:tblGrid>
                <a:gridCol w="1227263">
                  <a:extLst>
                    <a:ext uri="{9D8B030D-6E8A-4147-A177-3AD203B41FA5}">
                      <a16:colId xmlns:a16="http://schemas.microsoft.com/office/drawing/2014/main" val="4140312282"/>
                    </a:ext>
                  </a:extLst>
                </a:gridCol>
                <a:gridCol w="2668475">
                  <a:extLst>
                    <a:ext uri="{9D8B030D-6E8A-4147-A177-3AD203B41FA5}">
                      <a16:colId xmlns:a16="http://schemas.microsoft.com/office/drawing/2014/main" val="1461061500"/>
                    </a:ext>
                  </a:extLst>
                </a:gridCol>
                <a:gridCol w="2491884">
                  <a:extLst>
                    <a:ext uri="{9D8B030D-6E8A-4147-A177-3AD203B41FA5}">
                      <a16:colId xmlns:a16="http://schemas.microsoft.com/office/drawing/2014/main" val="3077276018"/>
                    </a:ext>
                  </a:extLst>
                </a:gridCol>
                <a:gridCol w="2443262">
                  <a:extLst>
                    <a:ext uri="{9D8B030D-6E8A-4147-A177-3AD203B41FA5}">
                      <a16:colId xmlns:a16="http://schemas.microsoft.com/office/drawing/2014/main" val="54177259"/>
                    </a:ext>
                  </a:extLst>
                </a:gridCol>
              </a:tblGrid>
              <a:tr h="293646">
                <a:tc>
                  <a:txBody>
                    <a:bodyPr/>
                    <a:lstStyle/>
                    <a:p>
                      <a:endParaRPr kumimoji="1" lang="ja-JP" altLang="en-US" sz="1400" dirty="0">
                        <a:latin typeface="Meiryo UI" panose="020B0604030504040204" pitchFamily="50" charset="-128"/>
                        <a:ea typeface="Meiryo UI" panose="020B0604030504040204" pitchFamily="50" charset="-128"/>
                      </a:endParaRPr>
                    </a:p>
                  </a:txBody>
                  <a:tcPr marL="86772" marR="86772" marT="43385" marB="43385">
                    <a:solidFill>
                      <a:schemeClr val="bg1">
                        <a:lumMod val="85000"/>
                      </a:schemeClr>
                    </a:solidFill>
                  </a:tcPr>
                </a:tc>
                <a:tc gridSpan="3">
                  <a:txBody>
                    <a:bodyPr/>
                    <a:lstStyle/>
                    <a:p>
                      <a:pPr algn="ctr"/>
                      <a:r>
                        <a:rPr kumimoji="1" lang="ja-JP" altLang="en-US" sz="1400" dirty="0">
                          <a:latin typeface="Meiryo UI" panose="020B0604030504040204" pitchFamily="50" charset="-128"/>
                          <a:ea typeface="Meiryo UI" panose="020B0604030504040204" pitchFamily="50" charset="-128"/>
                        </a:rPr>
                        <a:t>大阪府域を越えるパターン</a:t>
                      </a:r>
                    </a:p>
                  </a:txBody>
                  <a:tcPr marL="86772" marR="86772" marT="43385" marB="43385" anchor="ctr">
                    <a:solidFill>
                      <a:schemeClr val="bg1">
                        <a:lumMod val="85000"/>
                      </a:schemeClr>
                    </a:solidFill>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3646185743"/>
                  </a:ext>
                </a:extLst>
              </a:tr>
              <a:tr h="444954">
                <a:tc>
                  <a:txBody>
                    <a:bodyPr/>
                    <a:lstStyle/>
                    <a:p>
                      <a:pPr algn="ctr"/>
                      <a:r>
                        <a:rPr kumimoji="1" lang="ja-JP" altLang="en-US" sz="1200" dirty="0">
                          <a:latin typeface="Meiryo UI" panose="020B0604030504040204" pitchFamily="50" charset="-128"/>
                          <a:ea typeface="Meiryo UI" panose="020B0604030504040204" pitchFamily="50" charset="-128"/>
                        </a:rPr>
                        <a:t>枠組み例</a:t>
                      </a:r>
                    </a:p>
                  </a:txBody>
                  <a:tcPr marL="86772" marR="86772" marT="43385" marB="43385" anchor="ctr">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関西の府県・政令市</a:t>
                      </a:r>
                    </a:p>
                  </a:txBody>
                  <a:tcPr marL="86772" marR="86772" marT="43385" marB="43385" anchor="ctr">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京阪神の府県・政令市</a:t>
                      </a:r>
                    </a:p>
                  </a:txBody>
                  <a:tcPr marL="86772" marR="86772" marT="43385" marB="43385" anchor="ctr">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京阪神の府県・政令市の</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産業支援機構</a:t>
                      </a:r>
                    </a:p>
                  </a:txBody>
                  <a:tcPr marL="86772" marR="86772" marT="43385" marB="43385" anchor="ctr">
                    <a:solidFill>
                      <a:schemeClr val="bg1">
                        <a:lumMod val="85000"/>
                      </a:schemeClr>
                    </a:solidFill>
                  </a:tcPr>
                </a:tc>
                <a:extLst>
                  <a:ext uri="{0D108BD9-81ED-4DB2-BD59-A6C34878D82A}">
                    <a16:rowId xmlns:a16="http://schemas.microsoft.com/office/drawing/2014/main" val="2861115851"/>
                  </a:ext>
                </a:extLst>
              </a:tr>
              <a:tr h="1343500">
                <a:tc>
                  <a:txBody>
                    <a:bodyPr/>
                    <a:lstStyle/>
                    <a:p>
                      <a:pPr algn="ctr"/>
                      <a:r>
                        <a:rPr kumimoji="1" lang="ja-JP" altLang="en-US" sz="1200" dirty="0">
                          <a:latin typeface="Meiryo UI" panose="020B0604030504040204" pitchFamily="50" charset="-128"/>
                          <a:ea typeface="Meiryo UI" panose="020B0604030504040204" pitchFamily="50" charset="-128"/>
                        </a:rPr>
                        <a:t>枠組みの概要</a:t>
                      </a: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現状の関西広域連合の枠組み</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奈良県を除く全構成府県市で広域産業局として産業経済の取組み</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新たな大阪府市、堺市、兵庫県、神戸市、京都府市の枠組み</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任意の枠組みから広域連合に移行</a:t>
                      </a: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大阪府市、堺市、兵庫県、神戸市、京都府市の産業支援機構の枠組み</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大阪産業局を核とした連携の取組み（スタートアップの国特区の取組み）から組織統合一体化へ移行</a:t>
                      </a:r>
                    </a:p>
                  </a:txBody>
                  <a:tcPr marL="86772" marR="86772" marT="43385" marB="43385"/>
                </a:tc>
                <a:extLst>
                  <a:ext uri="{0D108BD9-81ED-4DB2-BD59-A6C34878D82A}">
                    <a16:rowId xmlns:a16="http://schemas.microsoft.com/office/drawing/2014/main" val="1098500527"/>
                  </a:ext>
                </a:extLst>
              </a:tr>
              <a:tr h="1617110">
                <a:tc>
                  <a:txBody>
                    <a:bodyPr/>
                    <a:lstStyle/>
                    <a:p>
                      <a:pPr algn="ctr"/>
                      <a:r>
                        <a:rPr kumimoji="1" lang="ja-JP" altLang="en-US" sz="1200" dirty="0">
                          <a:latin typeface="Meiryo UI" panose="020B0604030504040204" pitchFamily="50" charset="-128"/>
                          <a:ea typeface="Meiryo UI" panose="020B0604030504040204" pitchFamily="50" charset="-128"/>
                        </a:rPr>
                        <a:t>担う政策</a:t>
                      </a: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現在取り組んでいる産業経済関係の政策を担うイメージ</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現状は、情報発信・共有、各種フェアの開催が主</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その他、観光等の取組みはあるが、インフラ、整備、まちづくり関係の取組みは希薄</a:t>
                      </a: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主に京阪神地域を対象とした産業経済関係の政策を担うイメージ</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雇用・職業教育や観光等の取組みも担うイメージ</a:t>
                      </a: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中小企業支援の政策</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スタートアップ推進の取組み</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産学官連携コーディネート</a:t>
                      </a:r>
                    </a:p>
                  </a:txBody>
                  <a:tcPr marL="86772" marR="86772" marT="43385" marB="43385"/>
                </a:tc>
                <a:extLst>
                  <a:ext uri="{0D108BD9-81ED-4DB2-BD59-A6C34878D82A}">
                    <a16:rowId xmlns:a16="http://schemas.microsoft.com/office/drawing/2014/main" val="1815164187"/>
                  </a:ext>
                </a:extLst>
              </a:tr>
              <a:tr h="664390">
                <a:tc>
                  <a:txBody>
                    <a:bodyPr/>
                    <a:lstStyle/>
                    <a:p>
                      <a:pPr algn="ctr"/>
                      <a:r>
                        <a:rPr kumimoji="1" lang="ja-JP" altLang="en-US" sz="1400" dirty="0">
                          <a:latin typeface="Meiryo UI" panose="020B0604030504040204" pitchFamily="50" charset="-128"/>
                          <a:ea typeface="Meiryo UI" panose="020B0604030504040204" pitchFamily="50" charset="-128"/>
                        </a:rPr>
                        <a:t>リーダーシップ</a:t>
                      </a:r>
                      <a:endParaRPr kumimoji="1" lang="en-US" altLang="ja-JP" sz="1400" dirty="0">
                        <a:latin typeface="Meiryo UI" panose="020B0604030504040204" pitchFamily="50" charset="-128"/>
                        <a:ea typeface="Meiryo UI" panose="020B0604030504040204" pitchFamily="50" charset="-128"/>
                      </a:endParaRP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構成府県市</a:t>
                      </a:r>
                      <a:r>
                        <a:rPr kumimoji="1" lang="en-US" altLang="ja-JP" sz="1200" dirty="0">
                          <a:solidFill>
                            <a:schemeClr val="tx1"/>
                          </a:solidFill>
                          <a:latin typeface="Meiryo UI" panose="020B0604030504040204" pitchFamily="50" charset="-128"/>
                          <a:ea typeface="Meiryo UI" panose="020B0604030504040204" pitchFamily="50" charset="-128"/>
                        </a:rPr>
                        <a:t>(12</a:t>
                      </a:r>
                      <a:r>
                        <a:rPr kumimoji="1" lang="ja-JP" altLang="en-US" sz="1200" dirty="0">
                          <a:solidFill>
                            <a:schemeClr val="tx1"/>
                          </a:solidFill>
                          <a:latin typeface="Meiryo UI" panose="020B0604030504040204" pitchFamily="50" charset="-128"/>
                          <a:ea typeface="Meiryo UI" panose="020B0604030504040204" pitchFamily="50" charset="-128"/>
                        </a:rPr>
                        <a:t>者</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が合意できる事業にとどまる</a:t>
                      </a: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構成府県市（</a:t>
                      </a:r>
                      <a:r>
                        <a:rPr kumimoji="1" lang="en-US" altLang="ja-JP" sz="1200" dirty="0">
                          <a:solidFill>
                            <a:schemeClr val="tx1"/>
                          </a:solidFill>
                          <a:latin typeface="Meiryo UI" panose="020B0604030504040204" pitchFamily="50" charset="-128"/>
                          <a:ea typeface="Meiryo UI" panose="020B0604030504040204" pitchFamily="50" charset="-128"/>
                        </a:rPr>
                        <a:t>7</a:t>
                      </a:r>
                      <a:r>
                        <a:rPr kumimoji="1" lang="ja-JP" altLang="en-US" sz="1200" dirty="0">
                          <a:solidFill>
                            <a:schemeClr val="tx1"/>
                          </a:solidFill>
                          <a:latin typeface="Meiryo UI" panose="020B0604030504040204" pitchFamily="50" charset="-128"/>
                          <a:ea typeface="Meiryo UI" panose="020B0604030504040204" pitchFamily="50" charset="-128"/>
                        </a:rPr>
                        <a:t>者）が合意できる事業にとどまる</a:t>
                      </a: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構成府県市（</a:t>
                      </a:r>
                      <a:r>
                        <a:rPr kumimoji="1" lang="en-US" altLang="ja-JP" sz="1200" dirty="0">
                          <a:solidFill>
                            <a:schemeClr val="tx1"/>
                          </a:solidFill>
                          <a:latin typeface="Meiryo UI" panose="020B0604030504040204" pitchFamily="50" charset="-128"/>
                          <a:ea typeface="Meiryo UI" panose="020B0604030504040204" pitchFamily="50" charset="-128"/>
                        </a:rPr>
                        <a:t>7</a:t>
                      </a:r>
                      <a:r>
                        <a:rPr kumimoji="1" lang="ja-JP" altLang="en-US" sz="1200" dirty="0">
                          <a:solidFill>
                            <a:schemeClr val="tx1"/>
                          </a:solidFill>
                          <a:latin typeface="Meiryo UI" panose="020B0604030504040204" pitchFamily="50" charset="-128"/>
                          <a:ea typeface="Meiryo UI" panose="020B0604030504040204" pitchFamily="50" charset="-128"/>
                        </a:rPr>
                        <a:t>者）、産業支援機構の合意できる事業にとどまる</a:t>
                      </a:r>
                    </a:p>
                  </a:txBody>
                  <a:tcPr marL="86772" marR="86772" marT="43385" marB="43385"/>
                </a:tc>
                <a:extLst>
                  <a:ext uri="{0D108BD9-81ED-4DB2-BD59-A6C34878D82A}">
                    <a16:rowId xmlns:a16="http://schemas.microsoft.com/office/drawing/2014/main" val="2069457051"/>
                  </a:ext>
                </a:extLst>
              </a:tr>
              <a:tr h="6240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経済圏との関係</a:t>
                      </a: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関西広域連合の圏域＞経済圏</a:t>
                      </a: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京阪神地域≓経済圏</a:t>
                      </a:r>
                      <a:endParaRPr kumimoji="1"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（大阪府、兵庫県、京都府＞経済圏）</a:t>
                      </a:r>
                    </a:p>
                  </a:txBody>
                  <a:tcPr marL="86772" marR="86772" marT="43385" marB="43385"/>
                </a:tc>
                <a:tc>
                  <a:txBody>
                    <a:bodyPr/>
                    <a:lstStyle/>
                    <a:p>
                      <a:pPr marL="0" marR="0" lvl="0" indent="0" algn="l" defTabSz="95993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latin typeface="Meiryo UI" panose="020B0604030504040204" pitchFamily="50" charset="-128"/>
                          <a:ea typeface="Meiryo UI" panose="020B0604030504040204" pitchFamily="50" charset="-128"/>
                        </a:rPr>
                        <a:t>（・京阪神地域≓経済圏）</a:t>
                      </a:r>
                    </a:p>
                  </a:txBody>
                  <a:tcPr marL="86772" marR="86772" marT="43385" marB="43385"/>
                </a:tc>
                <a:extLst>
                  <a:ext uri="{0D108BD9-81ED-4DB2-BD59-A6C34878D82A}">
                    <a16:rowId xmlns:a16="http://schemas.microsoft.com/office/drawing/2014/main" val="1403920379"/>
                  </a:ext>
                </a:extLst>
              </a:tr>
              <a:tr h="8580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副首都との関係</a:t>
                      </a:r>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大阪府</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副首都</a:t>
                      </a:r>
                      <a:endParaRPr kumimoji="1"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 関西広域連合の圏域＝副首都圏</a:t>
                      </a: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大阪府＝副首都</a:t>
                      </a:r>
                      <a:endParaRPr kumimoji="1"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en-US" altLang="ja-JP" sz="1200" baseline="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大阪府、兵庫県、京都府の圏域</a:t>
                      </a:r>
                      <a:endParaRPr kumimoji="1"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＝副首都圏</a:t>
                      </a:r>
                    </a:p>
                  </a:txBody>
                  <a:tcPr marL="86772" marR="86772" marT="43385" marB="43385"/>
                </a:tc>
                <a:tc>
                  <a:txBody>
                    <a:bodyPr/>
                    <a:lstStyle/>
                    <a:p>
                      <a:pPr marL="180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大阪府＝副首都</a:t>
                      </a:r>
                      <a:endParaRPr kumimoji="1"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rPr>
                        <a:t>大阪府、兵庫県、京都府の圏域</a:t>
                      </a:r>
                      <a:endParaRPr kumimoji="1" lang="en-US" altLang="ja-JP" sz="1200" dirty="0">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ja-JP" altLang="en-US" sz="1200" dirty="0">
                          <a:latin typeface="Meiryo UI" panose="020B0604030504040204" pitchFamily="50" charset="-128"/>
                          <a:ea typeface="Meiryo UI" panose="020B0604030504040204" pitchFamily="50" charset="-128"/>
                        </a:rPr>
                        <a:t>　＝副首都圏</a:t>
                      </a:r>
                    </a:p>
                    <a:p>
                      <a:pPr marL="72000" indent="-72000">
                        <a:buFont typeface="Arial" panose="020B0604020202020204" pitchFamily="34" charset="0"/>
                        <a:buChar char="•"/>
                      </a:pPr>
                      <a:endParaRPr kumimoji="1" lang="ja-JP" altLang="en-US" sz="1200" dirty="0">
                        <a:latin typeface="Meiryo UI" panose="020B0604030504040204" pitchFamily="50" charset="-128"/>
                        <a:ea typeface="Meiryo UI" panose="020B0604030504040204" pitchFamily="50" charset="-128"/>
                      </a:endParaRPr>
                    </a:p>
                  </a:txBody>
                  <a:tcPr marL="86772" marR="86772" marT="43385" marB="43385"/>
                </a:tc>
                <a:extLst>
                  <a:ext uri="{0D108BD9-81ED-4DB2-BD59-A6C34878D82A}">
                    <a16:rowId xmlns:a16="http://schemas.microsoft.com/office/drawing/2014/main" val="1520559684"/>
                  </a:ext>
                </a:extLst>
              </a:tr>
            </a:tbl>
          </a:graphicData>
        </a:graphic>
      </p:graphicFrame>
      <p:sp>
        <p:nvSpPr>
          <p:cNvPr id="2" name="大かっこ 1"/>
          <p:cNvSpPr/>
          <p:nvPr/>
        </p:nvSpPr>
        <p:spPr>
          <a:xfrm>
            <a:off x="6661233" y="5607525"/>
            <a:ext cx="2285240" cy="692866"/>
          </a:xfrm>
          <a:prstGeom prst="bracketPair">
            <a:avLst>
              <a:gd name="adj" fmla="val 836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27"/>
          </a:p>
        </p:txBody>
      </p:sp>
      <p:grpSp>
        <p:nvGrpSpPr>
          <p:cNvPr id="8" name="グループ化 7"/>
          <p:cNvGrpSpPr/>
          <p:nvPr/>
        </p:nvGrpSpPr>
        <p:grpSpPr>
          <a:xfrm>
            <a:off x="0" y="772"/>
            <a:ext cx="9144000" cy="365798"/>
            <a:chOff x="-3515" y="-13192"/>
            <a:chExt cx="9144000" cy="404664"/>
          </a:xfrm>
        </p:grpSpPr>
        <p:sp>
          <p:nvSpPr>
            <p:cNvPr id="9" name="正方形/長方形 8"/>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26618">
                <a:defRPr/>
              </a:pP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－３</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広域</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の枠組み　</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比較表（１</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大阪府域</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を越える</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パターン）</a:t>
              </a:r>
              <a:endParaRPr kumimoji="1"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10" name="正方形/長方形 9"/>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309">
                <a:defRPr/>
              </a:pPr>
              <a:r>
                <a:rPr kumimoji="1" lang="ja-JP" altLang="en-US" sz="814" dirty="0">
                  <a:solidFill>
                    <a:prstClr val="black"/>
                  </a:solidFill>
                  <a:latin typeface="Meiryo UI"/>
                  <a:ea typeface="Meiryo UI"/>
                </a:rPr>
                <a:t>第</a:t>
              </a:r>
              <a:r>
                <a:rPr kumimoji="1" lang="en-US" altLang="ja-JP" sz="814" dirty="0">
                  <a:solidFill>
                    <a:prstClr val="black"/>
                  </a:solidFill>
                  <a:latin typeface="Meiryo UI"/>
                  <a:ea typeface="Meiryo UI"/>
                </a:rPr>
                <a:t>11</a:t>
              </a:r>
              <a:r>
                <a:rPr kumimoji="1" lang="ja-JP" altLang="en-US" sz="814" dirty="0">
                  <a:solidFill>
                    <a:prstClr val="black"/>
                  </a:solidFill>
                  <a:latin typeface="Meiryo UI"/>
                  <a:ea typeface="Meiryo UI"/>
                </a:rPr>
                <a:t>回意見交換会　資料１</a:t>
              </a:r>
            </a:p>
          </p:txBody>
        </p:sp>
      </p:grpSp>
    </p:spTree>
    <p:extLst>
      <p:ext uri="{BB962C8B-B14F-4D97-AF65-F5344CB8AC3E}">
        <p14:creationId xmlns:p14="http://schemas.microsoft.com/office/powerpoint/2010/main" val="3331236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89754" y="494691"/>
          <a:ext cx="8964489" cy="6180746"/>
        </p:xfrm>
        <a:graphic>
          <a:graphicData uri="http://schemas.openxmlformats.org/drawingml/2006/table">
            <a:tbl>
              <a:tblPr/>
              <a:tblGrid>
                <a:gridCol w="301680">
                  <a:extLst>
                    <a:ext uri="{9D8B030D-6E8A-4147-A177-3AD203B41FA5}">
                      <a16:colId xmlns:a16="http://schemas.microsoft.com/office/drawing/2014/main" val="20000"/>
                    </a:ext>
                  </a:extLst>
                </a:gridCol>
                <a:gridCol w="1535304">
                  <a:extLst>
                    <a:ext uri="{9D8B030D-6E8A-4147-A177-3AD203B41FA5}">
                      <a16:colId xmlns:a16="http://schemas.microsoft.com/office/drawing/2014/main" val="20001"/>
                    </a:ext>
                  </a:extLst>
                </a:gridCol>
                <a:gridCol w="1543068">
                  <a:extLst>
                    <a:ext uri="{9D8B030D-6E8A-4147-A177-3AD203B41FA5}">
                      <a16:colId xmlns:a16="http://schemas.microsoft.com/office/drawing/2014/main" val="20002"/>
                    </a:ext>
                  </a:extLst>
                </a:gridCol>
                <a:gridCol w="1543068">
                  <a:extLst>
                    <a:ext uri="{9D8B030D-6E8A-4147-A177-3AD203B41FA5}">
                      <a16:colId xmlns:a16="http://schemas.microsoft.com/office/drawing/2014/main" val="20003"/>
                    </a:ext>
                  </a:extLst>
                </a:gridCol>
                <a:gridCol w="1543068">
                  <a:extLst>
                    <a:ext uri="{9D8B030D-6E8A-4147-A177-3AD203B41FA5}">
                      <a16:colId xmlns:a16="http://schemas.microsoft.com/office/drawing/2014/main" val="20004"/>
                    </a:ext>
                  </a:extLst>
                </a:gridCol>
                <a:gridCol w="1360460">
                  <a:extLst>
                    <a:ext uri="{9D8B030D-6E8A-4147-A177-3AD203B41FA5}">
                      <a16:colId xmlns:a16="http://schemas.microsoft.com/office/drawing/2014/main" val="20005"/>
                    </a:ext>
                  </a:extLst>
                </a:gridCol>
                <a:gridCol w="1137841">
                  <a:extLst>
                    <a:ext uri="{9D8B030D-6E8A-4147-A177-3AD203B41FA5}">
                      <a16:colId xmlns:a16="http://schemas.microsoft.com/office/drawing/2014/main" val="20006"/>
                    </a:ext>
                  </a:extLst>
                </a:gridCol>
              </a:tblGrid>
              <a:tr h="344870">
                <a:tc>
                  <a:txBody>
                    <a:bodyPr/>
                    <a:lstStyle/>
                    <a:p>
                      <a:endParaRPr kumimoji="1" lang="ja-JP" altLang="en-US" sz="1100" dirty="0">
                        <a:solidFill>
                          <a:schemeClr val="tx1"/>
                        </a:solidFill>
                        <a:latin typeface="ＭＳ Ｐゴシック" pitchFamily="50" charset="-128"/>
                        <a:ea typeface="ＭＳ Ｐゴシック" pitchFamily="50" charset="-128"/>
                      </a:endParaRPr>
                    </a:p>
                  </a:txBody>
                  <a:tcPr marT="42203" marB="42203"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100" b="1" i="0" u="none" strike="noStrike" dirty="0">
                          <a:solidFill>
                            <a:schemeClr val="bg1"/>
                          </a:solidFill>
                          <a:effectLst/>
                          <a:latin typeface="ＭＳ Ｐゴシック" pitchFamily="50" charset="-128"/>
                          <a:ea typeface="ＭＳ Ｐゴシック" pitchFamily="50" charset="-128"/>
                        </a:rPr>
                        <a:t>こども、福祉</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100" b="1" i="0" u="none" strike="noStrike" dirty="0">
                          <a:solidFill>
                            <a:schemeClr val="bg1"/>
                          </a:solidFill>
                          <a:effectLst/>
                          <a:latin typeface="ＭＳ Ｐゴシック" pitchFamily="50" charset="-128"/>
                          <a:ea typeface="ＭＳ Ｐゴシック" pitchFamily="50" charset="-128"/>
                        </a:rPr>
                        <a:t>健康・保健</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100" b="1" i="0" u="none" strike="noStrike" dirty="0">
                          <a:solidFill>
                            <a:schemeClr val="bg1"/>
                          </a:solidFill>
                          <a:effectLst/>
                          <a:latin typeface="ＭＳ Ｐゴシック" pitchFamily="50" charset="-128"/>
                          <a:ea typeface="ＭＳ Ｐゴシック" pitchFamily="50" charset="-128"/>
                        </a:rPr>
                        <a:t>教　　育</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100" b="1" i="0" u="none" strike="noStrike" dirty="0">
                          <a:solidFill>
                            <a:schemeClr val="bg1"/>
                          </a:solidFill>
                          <a:effectLst/>
                          <a:latin typeface="ＭＳ Ｐゴシック" pitchFamily="50" charset="-128"/>
                          <a:ea typeface="ＭＳ Ｐゴシック" pitchFamily="50" charset="-128"/>
                        </a:rPr>
                        <a:t>環　　境</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100" b="1" i="0" u="none" strike="noStrike" dirty="0">
                          <a:solidFill>
                            <a:schemeClr val="bg1"/>
                          </a:solidFill>
                          <a:effectLst/>
                          <a:latin typeface="ＭＳ Ｐゴシック" pitchFamily="50" charset="-128"/>
                          <a:ea typeface="ＭＳ Ｐゴシック" pitchFamily="50" charset="-128"/>
                        </a:rPr>
                        <a:t>まちづくり、</a:t>
                      </a:r>
                      <a:br>
                        <a:rPr lang="ja-JP" altLang="en-US" sz="1100" b="1" i="0" u="none" strike="noStrike" dirty="0">
                          <a:solidFill>
                            <a:schemeClr val="bg1"/>
                          </a:solidFill>
                          <a:effectLst/>
                          <a:latin typeface="ＭＳ Ｐゴシック" pitchFamily="50" charset="-128"/>
                          <a:ea typeface="ＭＳ Ｐゴシック" pitchFamily="50" charset="-128"/>
                        </a:rPr>
                      </a:br>
                      <a:r>
                        <a:rPr lang="ja-JP" altLang="en-US" sz="1100" b="1" i="0" u="none" strike="noStrike" dirty="0">
                          <a:solidFill>
                            <a:schemeClr val="bg1"/>
                          </a:solidFill>
                          <a:effectLst/>
                          <a:latin typeface="ＭＳ Ｐゴシック" pitchFamily="50" charset="-128"/>
                          <a:ea typeface="ＭＳ Ｐゴシック" pitchFamily="50" charset="-128"/>
                        </a:rPr>
                        <a:t>都市基盤整備</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ja-JP" altLang="en-US" sz="1100" b="1" i="0" u="none" strike="noStrike" dirty="0">
                          <a:solidFill>
                            <a:schemeClr val="bg1"/>
                          </a:solidFill>
                          <a:effectLst/>
                          <a:latin typeface="ＭＳ Ｐゴシック" pitchFamily="50" charset="-128"/>
                          <a:ea typeface="ＭＳ Ｐゴシック" pitchFamily="50" charset="-128"/>
                        </a:rPr>
                        <a:t>住民生活、</a:t>
                      </a:r>
                      <a:br>
                        <a:rPr lang="ja-JP" altLang="en-US" sz="1100" b="1" i="0" u="none" strike="noStrike" dirty="0">
                          <a:solidFill>
                            <a:schemeClr val="bg1"/>
                          </a:solidFill>
                          <a:effectLst/>
                          <a:latin typeface="ＭＳ Ｐゴシック" pitchFamily="50" charset="-128"/>
                          <a:ea typeface="ＭＳ Ｐゴシック" pitchFamily="50" charset="-128"/>
                        </a:rPr>
                      </a:br>
                      <a:r>
                        <a:rPr lang="ja-JP" altLang="en-US" sz="1100" b="1" i="0" u="none" strike="noStrike" dirty="0">
                          <a:solidFill>
                            <a:schemeClr val="bg1"/>
                          </a:solidFill>
                          <a:effectLst/>
                          <a:latin typeface="ＭＳ Ｐゴシック" pitchFamily="50" charset="-128"/>
                          <a:ea typeface="ＭＳ Ｐゴシック" pitchFamily="50" charset="-128"/>
                        </a:rPr>
                        <a:t>消防・防災等</a:t>
                      </a:r>
                    </a:p>
                  </a:txBody>
                  <a:tcPr marL="0" marR="0" marT="0" marB="0"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490378">
                <a:tc rowSpan="5">
                  <a:txBody>
                    <a:bodyPr/>
                    <a:lstStyle/>
                    <a:p>
                      <a:pPr algn="ctr"/>
                      <a:r>
                        <a:rPr kumimoji="1" lang="ja-JP" altLang="en-US" sz="1100" b="1" dirty="0">
                          <a:solidFill>
                            <a:schemeClr val="tx1"/>
                          </a:solidFill>
                          <a:latin typeface="ＭＳ Ｐゴシック" pitchFamily="50" charset="-128"/>
                          <a:ea typeface="ＭＳ Ｐゴシック" pitchFamily="50" charset="-128"/>
                        </a:rPr>
                        <a:t>都道府県</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b="0" dirty="0">
                          <a:solidFill>
                            <a:schemeClr val="tx1"/>
                          </a:solidFill>
                          <a:latin typeface="HG丸ｺﾞｼｯｸM-PRO" pitchFamily="50" charset="-128"/>
                          <a:ea typeface="HG丸ｺﾞｼｯｸM-PRO" pitchFamily="50" charset="-128"/>
                        </a:rPr>
                        <a:t>保育士・介護支援専門員の登録</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HG丸ｺﾞｼｯｸM-PRO" pitchFamily="50" charset="-128"/>
                          <a:ea typeface="HG丸ｺﾞｼｯｸM-PRO" pitchFamily="50" charset="-128"/>
                        </a:rPr>
                        <a:t>麻薬取扱者（一部厚労大臣権限）の免許</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HG丸ｺﾞｼｯｸM-PRO" pitchFamily="50" charset="-128"/>
                          <a:ea typeface="HG丸ｺﾞｼｯｸM-PRO" pitchFamily="50" charset="-128"/>
                        </a:rPr>
                        <a:t>小中学校学級編制基準、教職員定数の決定</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HG丸ｺﾞｼｯｸM-PRO" pitchFamily="50" charset="-128"/>
                          <a:ea typeface="HG丸ｺﾞｼｯｸM-PRO" pitchFamily="50" charset="-128"/>
                        </a:rPr>
                        <a:t>第一種フロン類回収業者の登録</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HG丸ｺﾞｼｯｸM-PRO" pitchFamily="50" charset="-128"/>
                          <a:ea typeface="HG丸ｺﾞｼｯｸM-PRO" pitchFamily="50" charset="-128"/>
                        </a:rPr>
                        <a:t>指定区間の一級河川の管理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HG丸ｺﾞｼｯｸM-PRO" pitchFamily="50" charset="-128"/>
                          <a:ea typeface="HG丸ｺﾞｼｯｸM-PRO" pitchFamily="50" charset="-128"/>
                        </a:rPr>
                        <a:t>警察（犯罪捜査、運転免許等）</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90378">
                <a:tc vMerge="1">
                  <a:txBody>
                    <a:bodyPr/>
                    <a:lstStyle/>
                    <a:p>
                      <a:endParaRPr kumimoji="1" lang="ja-JP" altLang="en-US"/>
                    </a:p>
                  </a:txBody>
                  <a:tcPr/>
                </a:tc>
                <a:tc rowSpan="2">
                  <a:txBody>
                    <a:bodyPr/>
                    <a:lstStyle/>
                    <a:p>
                      <a:r>
                        <a:rPr kumimoji="1" lang="ja-JP" altLang="en-US" sz="1000" b="0" dirty="0" err="1">
                          <a:solidFill>
                            <a:schemeClr val="tx1"/>
                          </a:solidFill>
                          <a:latin typeface="HG丸ｺﾞｼｯｸM-PRO" pitchFamily="50" charset="-128"/>
                          <a:ea typeface="HG丸ｺﾞｼｯｸM-PRO" pitchFamily="50" charset="-128"/>
                        </a:rPr>
                        <a:t>身体障がい</a:t>
                      </a:r>
                      <a:r>
                        <a:rPr kumimoji="1" lang="ja-JP" altLang="en-US" sz="1000" b="0" dirty="0">
                          <a:solidFill>
                            <a:schemeClr val="tx1"/>
                          </a:solidFill>
                          <a:latin typeface="HG丸ｺﾞｼｯｸM-PRO" pitchFamily="50" charset="-128"/>
                          <a:ea typeface="HG丸ｺﾞｼｯｸM-PRO" pitchFamily="50" charset="-128"/>
                        </a:rPr>
                        <a:t>者更生相談所・知的</a:t>
                      </a:r>
                      <a:r>
                        <a:rPr kumimoji="1" lang="ja-JP" altLang="en-US" sz="1000" b="0" dirty="0" err="1">
                          <a:solidFill>
                            <a:schemeClr val="tx1"/>
                          </a:solidFill>
                          <a:latin typeface="HG丸ｺﾞｼｯｸM-PRO" pitchFamily="50" charset="-128"/>
                          <a:ea typeface="HG丸ｺﾞｼｯｸM-PRO" pitchFamily="50" charset="-128"/>
                        </a:rPr>
                        <a:t>障がい</a:t>
                      </a:r>
                      <a:r>
                        <a:rPr kumimoji="1" lang="ja-JP" altLang="en-US" sz="1000" b="0" dirty="0">
                          <a:solidFill>
                            <a:schemeClr val="tx1"/>
                          </a:solidFill>
                          <a:latin typeface="HG丸ｺﾞｼｯｸM-PRO" pitchFamily="50" charset="-128"/>
                          <a:ea typeface="HG丸ｺﾞｼｯｸM-PRO" pitchFamily="50" charset="-128"/>
                        </a:rPr>
                        <a:t>者更生相談所の設置</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rowSpan="2">
                  <a:txBody>
                    <a:bodyPr/>
                    <a:lstStyle/>
                    <a:p>
                      <a:r>
                        <a:rPr kumimoji="1" lang="ja-JP" altLang="en-US" sz="1000" b="0" dirty="0">
                          <a:solidFill>
                            <a:schemeClr val="tx1"/>
                          </a:solidFill>
                          <a:latin typeface="HG丸ｺﾞｼｯｸM-PRO" pitchFamily="50" charset="-128"/>
                          <a:ea typeface="HG丸ｺﾞｼｯｸM-PRO" pitchFamily="50" charset="-128"/>
                        </a:rPr>
                        <a:t>精神科病院の設置</a:t>
                      </a:r>
                      <a:endParaRPr kumimoji="1" lang="en-US" altLang="ja-JP" sz="1000" b="0" dirty="0">
                        <a:solidFill>
                          <a:schemeClr val="tx1"/>
                        </a:solidFill>
                        <a:latin typeface="HG丸ｺﾞｼｯｸM-PRO" pitchFamily="50" charset="-128"/>
                        <a:ea typeface="HG丸ｺﾞｼｯｸM-PRO"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solidFill>
                        <a:latin typeface="HG丸ｺﾞｼｯｸM-PRO" pitchFamily="50" charset="-128"/>
                        <a:ea typeface="HG丸ｺﾞｼｯｸM-PRO"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HG丸ｺﾞｼｯｸM-PRO" pitchFamily="50" charset="-128"/>
                          <a:ea typeface="HG丸ｺﾞｼｯｸM-PRO" pitchFamily="50" charset="-128"/>
                        </a:rPr>
                        <a:t>臨時の予防接種の実施</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kumimoji="1" lang="ja-JP" altLang="en-US" sz="1000" b="0" dirty="0">
                          <a:solidFill>
                            <a:schemeClr val="tx1"/>
                          </a:solidFill>
                          <a:latin typeface="HG丸ｺﾞｼｯｸM-PRO" pitchFamily="50" charset="-128"/>
                          <a:ea typeface="HG丸ｺﾞｼｯｸM-PRO" pitchFamily="50" charset="-128"/>
                        </a:rPr>
                        <a:t>私立学校（幼稚園除く）、市町村立高等学校の設置認可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kumimoji="1" lang="ja-JP" altLang="en-US" sz="1000" b="0" dirty="0">
                          <a:solidFill>
                            <a:schemeClr val="tx1"/>
                          </a:solidFill>
                          <a:latin typeface="HG丸ｺﾞｼｯｸM-PRO" pitchFamily="50" charset="-128"/>
                          <a:ea typeface="HG丸ｺﾞｼｯｸM-PRO" pitchFamily="50" charset="-128"/>
                        </a:rPr>
                        <a:t>浄化槽工事業・解体工事業の登録</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490378">
                <a:tc vMerge="1">
                  <a:txBody>
                    <a:bodyPr/>
                    <a:lstStyle/>
                    <a:p>
                      <a:endParaRPr kumimoji="1" lang="ja-JP" altLang="en-US"/>
                    </a:p>
                  </a:txBody>
                  <a:tcPr/>
                </a:tc>
                <a:tc vMerge="1">
                  <a:txBody>
                    <a:bodyPr/>
                    <a:lstStyle/>
                    <a:p>
                      <a:endParaRPr kumimoji="1" lang="ja-JP" altLang="en-US" sz="1100" dirty="0">
                        <a:solidFill>
                          <a:schemeClr val="tx1"/>
                        </a:solidFill>
                        <a:latin typeface="HG丸ｺﾞｼｯｸM-PRO" pitchFamily="50" charset="-128"/>
                        <a:ea typeface="HG丸ｺﾞｼｯｸM-PRO"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100" b="1" dirty="0">
                        <a:solidFill>
                          <a:schemeClr val="tx1"/>
                        </a:solidFill>
                        <a:latin typeface="HG丸ｺﾞｼｯｸM-PRO" pitchFamily="50" charset="-128"/>
                        <a:ea typeface="HG丸ｺﾞｼｯｸM-PRO" pitchFamily="50" charset="-128"/>
                      </a:endParaRPr>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ja-JP" altLang="en-US" sz="1000" b="0" dirty="0">
                          <a:solidFill>
                            <a:schemeClr val="tx1"/>
                          </a:solidFill>
                          <a:latin typeface="HG丸ｺﾞｼｯｸM-PRO" pitchFamily="50" charset="-128"/>
                          <a:ea typeface="HG丸ｺﾞｼｯｸM-PRO" pitchFamily="50" charset="-128"/>
                          <a:cs typeface="Meiryo UI" pitchFamily="50" charset="-128"/>
                        </a:rPr>
                        <a:t>私立幼稚園の設置認可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r>
                        <a:rPr kumimoji="1" lang="ja-JP" altLang="en-US" sz="1000" b="0" dirty="0">
                          <a:solidFill>
                            <a:schemeClr val="tx1"/>
                          </a:solidFill>
                          <a:latin typeface="HG丸ｺﾞｼｯｸM-PRO" pitchFamily="50" charset="-128"/>
                          <a:ea typeface="HG丸ｺﾞｼｯｸM-PRO" pitchFamily="50" charset="-128"/>
                        </a:rPr>
                        <a:t>公害健康被害の補償</a:t>
                      </a:r>
                      <a:r>
                        <a:rPr kumimoji="1" lang="en-US" altLang="ja-JP" sz="1000" b="0" dirty="0">
                          <a:solidFill>
                            <a:schemeClr val="tx1"/>
                          </a:solidFill>
                          <a:latin typeface="HG丸ｺﾞｼｯｸM-PRO" pitchFamily="50" charset="-128"/>
                          <a:ea typeface="HG丸ｺﾞｼｯｸM-PRO" pitchFamily="50" charset="-128"/>
                        </a:rPr>
                        <a:t/>
                      </a:r>
                      <a:br>
                        <a:rPr kumimoji="1" lang="en-US" altLang="ja-JP" sz="1000" b="0" dirty="0">
                          <a:solidFill>
                            <a:schemeClr val="tx1"/>
                          </a:solidFill>
                          <a:latin typeface="HG丸ｺﾞｼｯｸM-PRO" pitchFamily="50" charset="-128"/>
                          <a:ea typeface="HG丸ｺﾞｼｯｸM-PRO" pitchFamily="50" charset="-128"/>
                        </a:rPr>
                      </a:br>
                      <a:r>
                        <a:rPr kumimoji="1" lang="ja-JP" altLang="en-US" sz="1000" b="0" dirty="0">
                          <a:solidFill>
                            <a:schemeClr val="tx1"/>
                          </a:solidFill>
                          <a:latin typeface="HG丸ｺﾞｼｯｸM-PRO" pitchFamily="50" charset="-128"/>
                          <a:ea typeface="HG丸ｺﾞｼｯｸM-PRO" pitchFamily="50" charset="-128"/>
                        </a:rPr>
                        <a:t>給付</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490378">
                <a:tc vMerge="1">
                  <a:txBody>
                    <a:bodyPr/>
                    <a:lstStyle/>
                    <a:p>
                      <a:endParaRPr kumimoji="1" lang="ja-JP" altLang="en-US"/>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HG丸ｺﾞｼｯｸM-PRO" pitchFamily="50" charset="-128"/>
                          <a:ea typeface="HG丸ｺﾞｼｯｸM-PRO" pitchFamily="50" charset="-128"/>
                        </a:rPr>
                        <a:t>認定こども園（幼保連携型以外）の認定</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kumimoji="1" lang="ja-JP" altLang="en-US" sz="1000" b="0" dirty="0">
                          <a:solidFill>
                            <a:schemeClr val="tx1"/>
                          </a:solidFill>
                          <a:latin typeface="HG丸ｺﾞｼｯｸM-PRO" pitchFamily="50" charset="-128"/>
                          <a:ea typeface="HG丸ｺﾞｼｯｸM-PRO" pitchFamily="50" charset="-128"/>
                        </a:rPr>
                        <a:t>重要文化財の管理に係る指揮監督</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490378">
                <a:tc vMerge="1">
                  <a:txBody>
                    <a:bodyPr/>
                    <a:lstStyle/>
                    <a:p>
                      <a:endParaRPr kumimoji="1" lang="ja-JP" altLang="en-US"/>
                    </a:p>
                  </a:txBody>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000" b="0" dirty="0">
                          <a:solidFill>
                            <a:schemeClr val="tx1"/>
                          </a:solidFill>
                          <a:latin typeface="HG丸ｺﾞｼｯｸM-PRO" pitchFamily="50" charset="-128"/>
                          <a:ea typeface="HG丸ｺﾞｼｯｸM-PRO" pitchFamily="50" charset="-128"/>
                        </a:rPr>
                        <a:t>埋蔵文化財の調査発掘に関する届出の受理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90378">
                <a:tc rowSpan="3">
                  <a:txBody>
                    <a:bodyPr/>
                    <a:lstStyle/>
                    <a:p>
                      <a:pPr algn="ctr"/>
                      <a:r>
                        <a:rPr kumimoji="1" lang="ja-JP" altLang="en-US" sz="1100" b="1" dirty="0">
                          <a:solidFill>
                            <a:schemeClr val="tx1"/>
                          </a:solidFill>
                          <a:latin typeface="ＭＳ Ｐゴシック" pitchFamily="50" charset="-128"/>
                          <a:ea typeface="ＭＳ Ｐゴシック" pitchFamily="50" charset="-128"/>
                        </a:rPr>
                        <a:t>政令指定都市</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1000" b="0" dirty="0" err="1">
                          <a:solidFill>
                            <a:schemeClr val="tx1"/>
                          </a:solidFill>
                          <a:latin typeface="HG丸ｺﾞｼｯｸM-PRO" pitchFamily="50" charset="-128"/>
                          <a:ea typeface="HG丸ｺﾞｼｯｸM-PRO" pitchFamily="50" charset="-128"/>
                        </a:rPr>
                        <a:t>身体障がい</a:t>
                      </a:r>
                      <a:r>
                        <a:rPr kumimoji="1" lang="ja-JP" altLang="en-US" sz="1000" b="0" dirty="0">
                          <a:solidFill>
                            <a:schemeClr val="tx1"/>
                          </a:solidFill>
                          <a:latin typeface="HG丸ｺﾞｼｯｸM-PRO" pitchFamily="50" charset="-128"/>
                          <a:ea typeface="HG丸ｺﾞｼｯｸM-PRO" pitchFamily="50" charset="-128"/>
                        </a:rPr>
                        <a:t>者更生相談所・知的</a:t>
                      </a:r>
                      <a:r>
                        <a:rPr kumimoji="1" lang="ja-JP" altLang="en-US" sz="1000" b="0" dirty="0" err="1">
                          <a:solidFill>
                            <a:schemeClr val="tx1"/>
                          </a:solidFill>
                          <a:latin typeface="HG丸ｺﾞｼｯｸM-PRO" pitchFamily="50" charset="-128"/>
                          <a:ea typeface="HG丸ｺﾞｼｯｸM-PRO" pitchFamily="50" charset="-128"/>
                        </a:rPr>
                        <a:t>障がい</a:t>
                      </a:r>
                      <a:r>
                        <a:rPr kumimoji="1" lang="ja-JP" altLang="en-US" sz="1000" b="0" dirty="0">
                          <a:solidFill>
                            <a:schemeClr val="tx1"/>
                          </a:solidFill>
                          <a:latin typeface="HG丸ｺﾞｼｯｸM-PRO" pitchFamily="50" charset="-128"/>
                          <a:ea typeface="HG丸ｺﾞｼｯｸM-PRO" pitchFamily="50" charset="-128"/>
                        </a:rPr>
                        <a:t>者更生相談所の設置</a:t>
                      </a:r>
                      <a:endParaRPr kumimoji="1" lang="en-US" altLang="ja-JP" sz="1000" b="0" dirty="0">
                        <a:solidFill>
                          <a:schemeClr val="tx1"/>
                        </a:solidFill>
                        <a:latin typeface="HG丸ｺﾞｼｯｸM-PRO" pitchFamily="50" charset="-128"/>
                        <a:ea typeface="HG丸ｺﾞｼｯｸM-PRO" pitchFamily="50" charset="-128"/>
                      </a:endParaRPr>
                    </a:p>
                    <a:p>
                      <a:r>
                        <a:rPr kumimoji="1" lang="ja-JP" altLang="en-US" sz="1000" b="0" dirty="0">
                          <a:solidFill>
                            <a:schemeClr val="tx1"/>
                          </a:solidFill>
                          <a:latin typeface="HG丸ｺﾞｼｯｸM-PRO" pitchFamily="50" charset="-128"/>
                          <a:ea typeface="HG丸ｺﾞｼｯｸM-PRO" pitchFamily="50" charset="-128"/>
                        </a:rPr>
                        <a:t>（任意）</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err="1">
                          <a:solidFill>
                            <a:schemeClr val="tx1"/>
                          </a:solidFill>
                          <a:effectLst/>
                          <a:latin typeface="HG丸ｺﾞｼｯｸM-PRO" panose="020F0600000000000000" pitchFamily="50" charset="-128"/>
                          <a:ea typeface="HG丸ｺﾞｼｯｸM-PRO" panose="020F0600000000000000" pitchFamily="50" charset="-128"/>
                        </a:rPr>
                        <a:t>精神障がい</a:t>
                      </a: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者の入院</a:t>
                      </a:r>
                      <a:r>
                        <a:rPr lang="en-US" altLang="ja-JP"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 </a:t>
                      </a:r>
                      <a:br>
                        <a:rPr lang="en-US" altLang="ja-JP"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b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措置</a:t>
                      </a:r>
                      <a:endParaRPr lang="en-US" altLang="ja-JP" sz="10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県費負担教職員の任免等の決定</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建築物用地下水の採取の許可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都市計画（マスタープラン、都市再生特別地区）</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6"/>
                  </a:ext>
                </a:extLst>
              </a:tr>
              <a:tr h="490378">
                <a:tc vMerge="1">
                  <a:txBody>
                    <a:bodyPr/>
                    <a:lstStyle/>
                    <a:p>
                      <a:endParaRPr kumimoji="1" lang="ja-JP" altLang="en-US"/>
                    </a:p>
                  </a:txBody>
                  <a:tcPr/>
                </a:tc>
                <a:tc vMerge="1">
                  <a:txBody>
                    <a:bodyPr/>
                    <a:lstStyle/>
                    <a:p>
                      <a:endParaRPr kumimoji="1" lang="ja-JP" altLang="en-US" sz="1100" dirty="0">
                        <a:solidFill>
                          <a:schemeClr val="tx1"/>
                        </a:solidFill>
                        <a:latin typeface="HG丸ｺﾞｼｯｸM-PRO" pitchFamily="50" charset="-128"/>
                        <a:ea typeface="HG丸ｺﾞｼｯｸM-PRO"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HG丸ｺﾞｼｯｸM-PRO" pitchFamily="50" charset="-128"/>
                          <a:ea typeface="HG丸ｺﾞｼｯｸM-PRO" pitchFamily="50" charset="-128"/>
                        </a:rPr>
                        <a:t>特定毒物の製造許可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遺跡の発見に関する届出の受理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HG丸ｺﾞｼｯｸM-PRO" pitchFamily="50" charset="-128"/>
                          <a:ea typeface="HG丸ｺﾞｼｯｸM-PRO" pitchFamily="50" charset="-128"/>
                        </a:rPr>
                        <a:t>工業用地下水の採取の許可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指定区間外の国道、県道の管理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7"/>
                  </a:ext>
                </a:extLst>
              </a:tr>
              <a:tr h="490378">
                <a:tc vMerge="1">
                  <a:txBody>
                    <a:bodyPr/>
                    <a:lstStyle/>
                    <a:p>
                      <a:endParaRPr kumimoji="1" lang="ja-JP" altLang="en-US"/>
                    </a:p>
                  </a:txBody>
                  <a:tcPr/>
                </a:tc>
                <a:tc>
                  <a:txBody>
                    <a:bodyPr/>
                    <a:lstStyle/>
                    <a:p>
                      <a:r>
                        <a:rPr lang="ja-JP" altLang="en-US" sz="1000" b="0" i="0" u="none" strike="noStrike" dirty="0">
                          <a:effectLst/>
                          <a:latin typeface="HG丸ｺﾞｼｯｸM-PRO" panose="020F0600000000000000" pitchFamily="50" charset="-128"/>
                          <a:ea typeface="HG丸ｺﾞｼｯｸM-PRO" panose="020F0600000000000000" pitchFamily="50" charset="-128"/>
                        </a:rPr>
                        <a:t>児童相談所の設置</a:t>
                      </a:r>
                      <a:br>
                        <a:rPr lang="ja-JP" altLang="en-US" sz="1000" b="0" i="0" u="none" strike="noStrike" dirty="0">
                          <a:effectLst/>
                          <a:latin typeface="HG丸ｺﾞｼｯｸM-PRO" panose="020F0600000000000000" pitchFamily="50" charset="-128"/>
                          <a:ea typeface="HG丸ｺﾞｼｯｸM-PRO" panose="020F0600000000000000" pitchFamily="50" charset="-128"/>
                        </a:rPr>
                      </a:b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動物取扱業の登録</a:t>
                      </a:r>
                      <a:endParaRPr lang="en-US" altLang="ja-JP" sz="10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HG丸ｺﾞｼｯｸM-PRO" pitchFamily="50" charset="-128"/>
                          <a:ea typeface="HG丸ｺﾞｼｯｸM-PRO" pitchFamily="50" charset="-128"/>
                          <a:cs typeface="Meiryo UI" pitchFamily="50" charset="-128"/>
                        </a:rPr>
                        <a:t>博物館の設置登録</a:t>
                      </a:r>
                    </a:p>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000" b="0" i="0" u="none" strike="noStrike" dirty="0">
                          <a:effectLst/>
                          <a:latin typeface="HG丸ｺﾞｼｯｸM-PRO" panose="020F0600000000000000" pitchFamily="50" charset="-128"/>
                          <a:ea typeface="HG丸ｺﾞｼｯｸM-PRO" panose="020F0600000000000000" pitchFamily="50" charset="-128"/>
                        </a:rPr>
                        <a:t>指定区間の一級河川</a:t>
                      </a:r>
                      <a:r>
                        <a:rPr lang="en-US" altLang="ja-JP" sz="1000" b="0" i="0" u="none" strike="noStrike" dirty="0">
                          <a:effectLst/>
                          <a:latin typeface="HG丸ｺﾞｼｯｸM-PRO" panose="020F0600000000000000" pitchFamily="50" charset="-128"/>
                          <a:ea typeface="HG丸ｺﾞｼｯｸM-PRO" panose="020F0600000000000000" pitchFamily="50" charset="-128"/>
                        </a:rPr>
                        <a:t/>
                      </a:r>
                      <a:br>
                        <a:rPr lang="en-US" altLang="ja-JP" sz="1000" b="0" i="0" u="none" strike="noStrike" dirty="0">
                          <a:effectLst/>
                          <a:latin typeface="HG丸ｺﾞｼｯｸM-PRO" panose="020F0600000000000000" pitchFamily="50" charset="-128"/>
                          <a:ea typeface="HG丸ｺﾞｼｯｸM-PRO" panose="020F0600000000000000" pitchFamily="50" charset="-128"/>
                        </a:rPr>
                      </a:br>
                      <a:r>
                        <a:rPr lang="ja-JP" altLang="en-US" sz="1000" b="0" i="0" u="none" strike="noStrike" dirty="0">
                          <a:effectLst/>
                          <a:latin typeface="HG丸ｺﾞｼｯｸM-PRO" panose="020F0600000000000000" pitchFamily="50" charset="-128"/>
                          <a:ea typeface="HG丸ｺﾞｼｯｸM-PRO" panose="020F0600000000000000" pitchFamily="50" charset="-128"/>
                        </a:rPr>
                        <a:t> （一部）の管理</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90378">
                <a:tc rowSpan="4">
                  <a:txBody>
                    <a:bodyPr/>
                    <a:lstStyle/>
                    <a:p>
                      <a:pPr algn="ctr"/>
                      <a:r>
                        <a:rPr kumimoji="1" lang="ja-JP" altLang="en-US" sz="1100" b="1" dirty="0">
                          <a:solidFill>
                            <a:schemeClr val="tx1"/>
                          </a:solidFill>
                          <a:latin typeface="ＭＳ Ｐゴシック" pitchFamily="50" charset="-128"/>
                          <a:ea typeface="ＭＳ Ｐゴシック" pitchFamily="50" charset="-128"/>
                        </a:rPr>
                        <a:t>中核市</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母子父子福祉資金・寡婦福祉資金の貸付け</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kumimoji="1" lang="ja-JP" altLang="en-US" sz="1000" b="0" dirty="0">
                          <a:solidFill>
                            <a:schemeClr val="tx1"/>
                          </a:solidFill>
                          <a:latin typeface="HG丸ｺﾞｼｯｸM-PRO" pitchFamily="50" charset="-128"/>
                          <a:ea typeface="HG丸ｺﾞｼｯｸM-PRO" pitchFamily="50" charset="-128"/>
                        </a:rPr>
                        <a:t>犬・猫の引取り</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県費負担教職員の研修</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一般廃棄物処理施設・産業廃棄物処理施設の設置の許可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屋外広告物の条例による設置制限</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9"/>
                  </a:ext>
                </a:extLst>
              </a:tr>
              <a:tr h="490378">
                <a:tc vMerge="1">
                  <a:txBody>
                    <a:bodyPr/>
                    <a:lstStyle/>
                    <a:p>
                      <a:endParaRPr kumimoji="1" lang="ja-JP" altLang="en-US"/>
                    </a:p>
                  </a:txBody>
                  <a:tcPr/>
                </a:tc>
                <a:tc rowSpan="2">
                  <a:txBody>
                    <a:bodyPr/>
                    <a:lstStyle/>
                    <a:p>
                      <a:pPr marL="0" marR="0" lvl="0" indent="0" algn="l" defTabSz="844083" rtl="0" eaLnBrk="1" fontAlgn="ctr" latinLnBrk="0" hangingPunct="1">
                        <a:lnSpc>
                          <a:spcPct val="100000"/>
                        </a:lnSpc>
                        <a:spcBef>
                          <a:spcPts val="0"/>
                        </a:spcBef>
                        <a:spcAft>
                          <a:spcPts val="0"/>
                        </a:spcAft>
                        <a:buClrTx/>
                        <a:buSzTx/>
                        <a:buFontTx/>
                        <a:buNone/>
                        <a:tabLst/>
                        <a:defRPr/>
                      </a:pPr>
                      <a:r>
                        <a:rPr lang="ja-JP" altLang="en-US" sz="1000" b="0" i="0" u="none" strike="noStrike" dirty="0">
                          <a:effectLst/>
                          <a:latin typeface="HG丸ｺﾞｼｯｸM-PRO" panose="020F0600000000000000" pitchFamily="50" charset="-128"/>
                          <a:ea typeface="HG丸ｺﾞｼｯｸM-PRO" panose="020F0600000000000000" pitchFamily="50" charset="-128"/>
                        </a:rPr>
                        <a:t>保育所・認定こども園（幼保連携型）、養護老人ホームの設置の認可・監督</a:t>
                      </a:r>
                    </a:p>
                    <a:p>
                      <a:pPr algn="l" fontAlgn="ctr"/>
                      <a:endParaRPr lang="ja-JP" altLang="en-US" sz="1000" b="0" i="0" u="none" strike="noStrike" dirty="0">
                        <a:effectLst/>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保健所の設置</a:t>
                      </a:r>
                      <a:endParaRPr kumimoji="1" lang="ja-JP" altLang="en-US" sz="1000" b="0" dirty="0">
                        <a:solidFill>
                          <a:schemeClr val="tx1"/>
                        </a:solidFill>
                        <a:latin typeface="HG丸ｺﾞｼｯｸM-PRO" pitchFamily="50" charset="-128"/>
                        <a:ea typeface="HG丸ｺﾞｼｯｸM-PRO" pitchFamily="50" charset="-128"/>
                      </a:endParaRPr>
                    </a:p>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重要文化財（一部）の現状変更等の許可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err="1">
                          <a:solidFill>
                            <a:schemeClr val="tx1"/>
                          </a:solidFill>
                          <a:effectLst/>
                          <a:latin typeface="HG丸ｺﾞｼｯｸM-PRO" panose="020F0600000000000000" pitchFamily="50" charset="-128"/>
                          <a:ea typeface="HG丸ｺﾞｼｯｸM-PRO" panose="020F0600000000000000" pitchFamily="50" charset="-128"/>
                        </a:rPr>
                        <a:t>ばい</a:t>
                      </a: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煙発生施設・ダイオキシン類発生</a:t>
                      </a:r>
                      <a:r>
                        <a:rPr lang="ja-JP" altLang="en-US" sz="1000" b="0" i="0" u="none" strike="noStrike" spc="-70" baseline="0" dirty="0">
                          <a:solidFill>
                            <a:schemeClr val="tx1"/>
                          </a:solidFill>
                          <a:effectLst/>
                          <a:latin typeface="HG丸ｺﾞｼｯｸM-PRO" panose="020F0600000000000000" pitchFamily="50" charset="-128"/>
                          <a:ea typeface="HG丸ｺﾞｼｯｸM-PRO" panose="020F0600000000000000" pitchFamily="50" charset="-128"/>
                        </a:rPr>
                        <a:t>施設の設置の届出の受理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サービス付高齢者向け住宅事業の登録</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490378">
                <a:tc vMerge="1">
                  <a:txBody>
                    <a:bodyPr/>
                    <a:lstStyle/>
                    <a:p>
                      <a:endParaRPr kumimoji="1" lang="ja-JP" altLang="en-US"/>
                    </a:p>
                  </a:txBody>
                  <a:tcPr/>
                </a:tc>
                <a:tc vMerge="1">
                  <a:txBody>
                    <a:bodyPr/>
                    <a:lstStyle/>
                    <a:p>
                      <a:pPr algn="l" fontAlgn="ctr"/>
                      <a:endParaRPr lang="ja-JP" altLang="en-US" sz="1100" b="1" i="0" u="none" strike="noStrike" dirty="0">
                        <a:effectLst/>
                        <a:latin typeface="HG丸ｺﾞｼｯｸM-PRO" panose="020F0600000000000000" pitchFamily="50" charset="-128"/>
                        <a:ea typeface="HG丸ｺﾞｼｯｸM-PRO" panose="020F06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飲食店営業等の許可</a:t>
                      </a:r>
                      <a:endParaRPr kumimoji="1" lang="ja-JP" altLang="en-US" sz="1000" b="0" dirty="0">
                        <a:solidFill>
                          <a:schemeClr val="tx1"/>
                        </a:solidFill>
                        <a:latin typeface="HG丸ｺﾞｼｯｸM-PRO" pitchFamily="50" charset="-128"/>
                        <a:ea typeface="HG丸ｺﾞｼｯｸM-PRO" pitchFamily="50" charset="-128"/>
                      </a:endParaRPr>
                    </a:p>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ja-JP" altLang="en-US" b="0" dirty="0"/>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844083"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dirty="0">
                          <a:solidFill>
                            <a:schemeClr val="tx1"/>
                          </a:solidFill>
                          <a:effectLst/>
                          <a:latin typeface="HG丸ｺﾞｼｯｸM-PRO" panose="020F0600000000000000" pitchFamily="50" charset="-128"/>
                          <a:ea typeface="HG丸ｺﾞｼｯｸM-PRO" panose="020F0600000000000000" pitchFamily="50" charset="-128"/>
                          <a:cs typeface="+mn-cs"/>
                        </a:rPr>
                        <a:t>土壌汚染の除去等の措置が必要な区域の指定</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市街化区域又は市街化調整区域内の開発行為の許可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14407">
                <a:tc vMerge="1">
                  <a:txBody>
                    <a:bodyPr/>
                    <a:lstStyle/>
                    <a:p>
                      <a:endParaRPr kumimoji="1" lang="ja-JP" altLang="en-US"/>
                    </a:p>
                  </a:txBody>
                  <a:tcPr/>
                </a:tc>
                <a:tc>
                  <a:txBody>
                    <a:bodyPr/>
                    <a:lstStyle/>
                    <a:p>
                      <a:pPr marL="0" marR="0" lvl="0" indent="0" algn="l" defTabSz="844083" rtl="0" eaLnBrk="1" fontAlgn="ctr" latinLnBrk="0" hangingPunct="1">
                        <a:lnSpc>
                          <a:spcPct val="100000"/>
                        </a:lnSpc>
                        <a:spcBef>
                          <a:spcPts val="0"/>
                        </a:spcBef>
                        <a:spcAft>
                          <a:spcPts val="0"/>
                        </a:spcAft>
                        <a:buClrTx/>
                        <a:buSzTx/>
                        <a:buFontTx/>
                        <a:buNone/>
                        <a:tabLst/>
                        <a:defRPr/>
                      </a:pPr>
                      <a:endParaRPr lang="ja-JP" altLang="en-US" sz="1000" b="1" i="0" u="none" strike="noStrike" dirty="0">
                        <a:effectLst/>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437911516"/>
                  </a:ext>
                </a:extLst>
              </a:tr>
            </a:tbl>
          </a:graphicData>
        </a:graphic>
      </p:graphicFrame>
      <p:sp>
        <p:nvSpPr>
          <p:cNvPr id="5" name="正方形/長方形 4"/>
          <p:cNvSpPr/>
          <p:nvPr/>
        </p:nvSpPr>
        <p:spPr>
          <a:xfrm>
            <a:off x="-2" y="0"/>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lang="en-US" altLang="ja-JP" kern="0" dirty="0" smtClean="0">
                <a:solidFill>
                  <a:srgbClr val="000000"/>
                </a:solidFill>
                <a:latin typeface="Meiryo UI"/>
                <a:ea typeface="Meiryo UI" pitchFamily="50" charset="-128"/>
                <a:cs typeface="Meiryo UI" pitchFamily="50" charset="-128"/>
              </a:rPr>
              <a:t>28</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lang="ja-JP" altLang="en-US" kern="0" dirty="0" smtClean="0">
                <a:solidFill>
                  <a:srgbClr val="000000"/>
                </a:solidFill>
                <a:ea typeface="Meiryo UI" pitchFamily="50" charset="-128"/>
                <a:cs typeface="Meiryo UI" pitchFamily="50" charset="-128"/>
              </a:rPr>
              <a:t>都道府県</a:t>
            </a:r>
            <a:r>
              <a:rPr lang="ja-JP" altLang="en-US" kern="0" dirty="0">
                <a:solidFill>
                  <a:srgbClr val="000000"/>
                </a:solidFill>
                <a:ea typeface="Meiryo UI" pitchFamily="50" charset="-128"/>
                <a:cs typeface="Meiryo UI" pitchFamily="50" charset="-128"/>
              </a:rPr>
              <a:t>・政令市・中核市・一般市町村の権限イメージ　</a:t>
            </a:r>
          </a:p>
        </p:txBody>
      </p:sp>
      <p:sp>
        <p:nvSpPr>
          <p:cNvPr id="6" name="正方形/長方形 5"/>
          <p:cNvSpPr/>
          <p:nvPr/>
        </p:nvSpPr>
        <p:spPr>
          <a:xfrm>
            <a:off x="7032745" y="10785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回意見交換会　資料１</a:t>
            </a:r>
          </a:p>
        </p:txBody>
      </p:sp>
    </p:spTree>
    <p:extLst>
      <p:ext uri="{BB962C8B-B14F-4D97-AF65-F5344CB8AC3E}">
        <p14:creationId xmlns:p14="http://schemas.microsoft.com/office/powerpoint/2010/main" val="2244181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76478" y="309095"/>
          <a:ext cx="8964489" cy="6251282"/>
        </p:xfrm>
        <a:graphic>
          <a:graphicData uri="http://schemas.openxmlformats.org/drawingml/2006/table">
            <a:tbl>
              <a:tblPr/>
              <a:tblGrid>
                <a:gridCol w="301439">
                  <a:extLst>
                    <a:ext uri="{9D8B030D-6E8A-4147-A177-3AD203B41FA5}">
                      <a16:colId xmlns:a16="http://schemas.microsoft.com/office/drawing/2014/main" val="20000"/>
                    </a:ext>
                  </a:extLst>
                </a:gridCol>
                <a:gridCol w="1535545">
                  <a:extLst>
                    <a:ext uri="{9D8B030D-6E8A-4147-A177-3AD203B41FA5}">
                      <a16:colId xmlns:a16="http://schemas.microsoft.com/office/drawing/2014/main" val="20001"/>
                    </a:ext>
                  </a:extLst>
                </a:gridCol>
                <a:gridCol w="1543068">
                  <a:extLst>
                    <a:ext uri="{9D8B030D-6E8A-4147-A177-3AD203B41FA5}">
                      <a16:colId xmlns:a16="http://schemas.microsoft.com/office/drawing/2014/main" val="20002"/>
                    </a:ext>
                  </a:extLst>
                </a:gridCol>
                <a:gridCol w="1543068">
                  <a:extLst>
                    <a:ext uri="{9D8B030D-6E8A-4147-A177-3AD203B41FA5}">
                      <a16:colId xmlns:a16="http://schemas.microsoft.com/office/drawing/2014/main" val="20003"/>
                    </a:ext>
                  </a:extLst>
                </a:gridCol>
                <a:gridCol w="1543068">
                  <a:extLst>
                    <a:ext uri="{9D8B030D-6E8A-4147-A177-3AD203B41FA5}">
                      <a16:colId xmlns:a16="http://schemas.microsoft.com/office/drawing/2014/main" val="20004"/>
                    </a:ext>
                  </a:extLst>
                </a:gridCol>
                <a:gridCol w="1403599">
                  <a:extLst>
                    <a:ext uri="{9D8B030D-6E8A-4147-A177-3AD203B41FA5}">
                      <a16:colId xmlns:a16="http://schemas.microsoft.com/office/drawing/2014/main" val="20005"/>
                    </a:ext>
                  </a:extLst>
                </a:gridCol>
                <a:gridCol w="1094702">
                  <a:extLst>
                    <a:ext uri="{9D8B030D-6E8A-4147-A177-3AD203B41FA5}">
                      <a16:colId xmlns:a16="http://schemas.microsoft.com/office/drawing/2014/main" val="20006"/>
                    </a:ext>
                  </a:extLst>
                </a:gridCol>
              </a:tblGrid>
              <a:tr h="539742">
                <a:tc rowSpan="5">
                  <a:txBody>
                    <a:bodyPr/>
                    <a:lstStyle/>
                    <a:p>
                      <a:pPr algn="ctr"/>
                      <a:r>
                        <a:rPr kumimoji="1" lang="ja-JP" altLang="en-US" sz="1100" b="1" dirty="0">
                          <a:solidFill>
                            <a:schemeClr val="tx1"/>
                          </a:solidFill>
                          <a:latin typeface="ＭＳ Ｐゴシック" pitchFamily="50" charset="-128"/>
                          <a:ea typeface="ＭＳ Ｐゴシック" pitchFamily="50" charset="-128"/>
                        </a:rPr>
                        <a:t>中核市</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44083" rtl="0" eaLnBrk="1" fontAlgn="ctr" latinLnBrk="0" hangingPunct="1">
                        <a:lnSpc>
                          <a:spcPct val="100000"/>
                        </a:lnSpc>
                        <a:spcBef>
                          <a:spcPts val="0"/>
                        </a:spcBef>
                        <a:spcAft>
                          <a:spcPts val="0"/>
                        </a:spcAft>
                        <a:buClrTx/>
                        <a:buSzTx/>
                        <a:buFontTx/>
                        <a:buNone/>
                        <a:tabLst/>
                        <a:defRPr/>
                      </a:pPr>
                      <a:r>
                        <a:rPr lang="ja-JP" altLang="en-US" sz="1000" b="0" i="0" u="none" strike="noStrike" dirty="0">
                          <a:effectLst/>
                          <a:latin typeface="HG丸ｺﾞｼｯｸM-PRO" panose="020F0600000000000000" pitchFamily="50" charset="-128"/>
                          <a:ea typeface="HG丸ｺﾞｼｯｸM-PRO" panose="020F0600000000000000" pitchFamily="50" charset="-128"/>
                        </a:rPr>
                        <a:t>介護サービス事業者の指定（一部を除く）</a:t>
                      </a:r>
                    </a:p>
                    <a:p>
                      <a:pPr algn="l" fontAlgn="ctr"/>
                      <a:endParaRPr lang="ja-JP" altLang="en-US" sz="1000" b="0" i="0" u="none" strike="noStrike" dirty="0">
                        <a:effectLst/>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温泉の利用許可</a:t>
                      </a:r>
                      <a:endParaRPr kumimoji="1" lang="ja-JP" altLang="en-US" sz="1000" b="0" dirty="0">
                        <a:solidFill>
                          <a:schemeClr val="tx1"/>
                        </a:solidFill>
                        <a:latin typeface="HG丸ｺﾞｼｯｸM-PRO" pitchFamily="50" charset="-128"/>
                        <a:ea typeface="HG丸ｺﾞｼｯｸM-PRO" pitchFamily="50" charset="-128"/>
                      </a:endParaRPr>
                    </a:p>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浄化槽の設置の届出の受理</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土地区画整理組合・防災街区計画整備組合の設立の認可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539742">
                <a:tc vMerge="1">
                  <a:txBody>
                    <a:bodyPr/>
                    <a:lstStyle/>
                    <a:p>
                      <a:endParaRPr kumimoji="1" lang="ja-JP" altLang="en-US"/>
                    </a:p>
                  </a:txBody>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第一種社会福祉事業の経営許可・監督</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旅館業・公衆浴場の経営許可</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一般粉</a:t>
                      </a:r>
                      <a:r>
                        <a:rPr lang="ja-JP" altLang="en-US" sz="1000" b="0" i="0" u="none" strike="noStrike" dirty="0" err="1">
                          <a:solidFill>
                            <a:schemeClr val="tx1"/>
                          </a:solidFill>
                          <a:effectLst/>
                          <a:latin typeface="HG丸ｺﾞｼｯｸM-PRO" panose="020F0600000000000000" pitchFamily="50" charset="-128"/>
                          <a:ea typeface="HG丸ｺﾞｼｯｸM-PRO" panose="020F0600000000000000" pitchFamily="50" charset="-128"/>
                        </a:rPr>
                        <a:t>じん</a:t>
                      </a: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発生施設の設置の届出の受理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開発審査会</a:t>
                      </a:r>
                    </a:p>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539742">
                <a:tc vMerge="1">
                  <a:txBody>
                    <a:bodyPr/>
                    <a:lstStyle/>
                    <a:p>
                      <a:endParaRPr kumimoji="1" lang="ja-JP" altLang="en-US"/>
                    </a:p>
                  </a:txBody>
                  <a:tcPr/>
                </a:tc>
                <a:tc>
                  <a:txBody>
                    <a:bodyPr/>
                    <a:lstStyle/>
                    <a:p>
                      <a:pPr algn="l" fontAlgn="ctr"/>
                      <a:r>
                        <a:rPr lang="ja-JP" altLang="en-US" sz="1000" b="0" i="0" u="none" strike="noStrike" dirty="0" err="1">
                          <a:effectLst/>
                          <a:latin typeface="HG丸ｺﾞｼｯｸM-PRO" panose="020F0600000000000000" pitchFamily="50" charset="-128"/>
                          <a:ea typeface="HG丸ｺﾞｼｯｸM-PRO" panose="020F0600000000000000" pitchFamily="50" charset="-128"/>
                        </a:rPr>
                        <a:t>障がい</a:t>
                      </a:r>
                      <a:r>
                        <a:rPr lang="ja-JP" altLang="en-US" sz="1000" b="0" i="0" u="none" strike="noStrike" dirty="0">
                          <a:effectLst/>
                          <a:latin typeface="HG丸ｺﾞｼｯｸM-PRO" panose="020F0600000000000000" pitchFamily="50" charset="-128"/>
                          <a:ea typeface="HG丸ｺﾞｼｯｸM-PRO" panose="020F0600000000000000" pitchFamily="50" charset="-128"/>
                        </a:rPr>
                        <a:t>福祉サービス事業者の指定</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理容所・美容所の位置等の届出の受理</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汚水又は廃液を排出する特定施設の設置の届出の受理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539742">
                <a:tc vMerge="1">
                  <a:txBody>
                    <a:bodyPr/>
                    <a:lstStyle/>
                    <a:p>
                      <a:endParaRPr kumimoji="1" lang="ja-JP" altLang="en-US"/>
                    </a:p>
                  </a:txBody>
                  <a:tcPr/>
                </a:tc>
                <a:tc>
                  <a:txBody>
                    <a:bodyPr/>
                    <a:lstStyle/>
                    <a:p>
                      <a:pPr algn="l" fontAlgn="ctr"/>
                      <a:r>
                        <a:rPr lang="ja-JP" altLang="en-US" sz="1000" b="0" i="0" u="none" strike="noStrike" dirty="0" err="1">
                          <a:effectLst/>
                          <a:latin typeface="HG丸ｺﾞｼｯｸM-PRO" panose="020F0600000000000000" pitchFamily="50" charset="-128"/>
                          <a:ea typeface="HG丸ｺﾞｼｯｸM-PRO" panose="020F0600000000000000" pitchFamily="50" charset="-128"/>
                        </a:rPr>
                        <a:t>身体障がい</a:t>
                      </a:r>
                      <a:r>
                        <a:rPr lang="ja-JP" altLang="en-US" sz="1000" b="0" i="0" u="none" strike="noStrike" dirty="0">
                          <a:effectLst/>
                          <a:latin typeface="HG丸ｺﾞｼｯｸM-PRO" panose="020F0600000000000000" pitchFamily="50" charset="-128"/>
                          <a:ea typeface="HG丸ｺﾞｼｯｸM-PRO" panose="020F0600000000000000" pitchFamily="50" charset="-128"/>
                        </a:rPr>
                        <a:t>者手帳の</a:t>
                      </a:r>
                      <a:endParaRPr lang="en-US" altLang="ja-JP" sz="1000" b="0" i="0" u="none" strike="noStrike" dirty="0">
                        <a:effectLst/>
                        <a:latin typeface="HG丸ｺﾞｼｯｸM-PRO" panose="020F0600000000000000" pitchFamily="50" charset="-128"/>
                        <a:ea typeface="HG丸ｺﾞｼｯｸM-PRO" panose="020F0600000000000000" pitchFamily="50" charset="-128"/>
                      </a:endParaRPr>
                    </a:p>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交付</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薬局の開設許可</a:t>
                      </a:r>
                      <a:endParaRPr lang="en-US" altLang="ja-JP" sz="10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ja-JP" altLang="en-US" b="0" dirty="0"/>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endParaRPr lang="ja-JP" altLang="en-US" sz="1000" b="0" i="0" u="none" strike="noStrike" dirty="0">
                        <a:effectLst/>
                        <a:latin typeface="HG丸ｺﾞｼｯｸM-PRO" panose="020F0600000000000000" pitchFamily="50" charset="-128"/>
                        <a:ea typeface="HG丸ｺﾞｼｯｸM-PRO" panose="020F0600000000000000"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539742">
                <a:tc vMerge="1">
                  <a:txBody>
                    <a:bodyPr/>
                    <a:lstStyle/>
                    <a:p>
                      <a:endParaRPr kumimoji="1" lang="ja-JP" altLang="en-US"/>
                    </a:p>
                  </a:txBody>
                  <a:tcPr/>
                </a:tc>
                <a:tc>
                  <a:txBody>
                    <a:bodyPr/>
                    <a:lstStyle/>
                    <a:p>
                      <a:endParaRPr lang="ja-JP" altLang="en-US" b="0" dirty="0"/>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毒物・劇物の販売業の登録</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9742">
                <a:tc rowSpan="6">
                  <a:txBody>
                    <a:bodyPr/>
                    <a:lstStyle/>
                    <a:p>
                      <a:pPr algn="ctr"/>
                      <a:r>
                        <a:rPr kumimoji="1" lang="ja-JP" altLang="en-US" sz="1100" b="1" dirty="0">
                          <a:solidFill>
                            <a:schemeClr val="tx1"/>
                          </a:solidFill>
                          <a:latin typeface="ＭＳ Ｐゴシック" pitchFamily="50" charset="-128"/>
                          <a:ea typeface="ＭＳ Ｐゴシック" pitchFamily="50" charset="-128"/>
                        </a:rPr>
                        <a:t>一般市・町村</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dirty="0">
                          <a:effectLst/>
                          <a:latin typeface="HG丸ｺﾞｼｯｸM-PRO" panose="020F0600000000000000" pitchFamily="50" charset="-128"/>
                          <a:ea typeface="HG丸ｺﾞｼｯｸM-PRO" panose="020F0600000000000000" pitchFamily="50" charset="-128"/>
                        </a:rPr>
                        <a:t>保育所の設置・運営</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市町村保健センターの設置</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小中学校の設置管理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一般廃棄物の収集・</a:t>
                      </a:r>
                      <a:endParaRPr lang="en-US" altLang="ja-JP" sz="10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p>
                      <a:pPr algn="l" fontAlgn="ctr"/>
                      <a:r>
                        <a:rPr lang="en-US" altLang="ja-JP"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 </a:t>
                      </a: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処理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水道事業の運営</a:t>
                      </a:r>
                      <a:endParaRPr lang="en-US" altLang="ja-JP" sz="10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p>
                      <a:pPr algn="l" fontAlgn="ctr"/>
                      <a:endParaRPr lang="en-US" altLang="ja-JP" sz="1000" b="0" i="0" u="none" strike="noStrike" dirty="0">
                        <a:effectLst/>
                        <a:latin typeface="HG丸ｺﾞｼｯｸM-PRO" panose="020F0600000000000000" pitchFamily="50" charset="-128"/>
                        <a:ea typeface="HG丸ｺﾞｼｯｸM-PRO" panose="020F0600000000000000" pitchFamily="50" charset="-128"/>
                      </a:endParaRPr>
                    </a:p>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下水道の整備･管理運営</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kumimoji="1" lang="ja-JP" altLang="en-US" sz="1000" b="0" dirty="0">
                          <a:solidFill>
                            <a:schemeClr val="tx1"/>
                          </a:solidFill>
                          <a:latin typeface="HG丸ｺﾞｼｯｸM-PRO" pitchFamily="50" charset="-128"/>
                          <a:ea typeface="HG丸ｺﾞｼｯｸM-PRO" pitchFamily="50" charset="-128"/>
                        </a:rPr>
                        <a:t>消防・救急活動</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5"/>
                  </a:ext>
                </a:extLst>
              </a:tr>
              <a:tr h="539742">
                <a:tc vMerge="1">
                  <a:txBody>
                    <a:bodyPr/>
                    <a:lstStyle/>
                    <a:p>
                      <a:endParaRPr kumimoji="1" lang="ja-JP" altLang="en-US"/>
                    </a:p>
                  </a:txBody>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生活保護（市・福祉事務所設置町村が処理）</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健康増進事業の実施</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幼稚園の設置・運営</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騒音、振動、悪臭を規制する地域の指定、規制基準の設定</a:t>
                      </a:r>
                      <a:endParaRPr lang="en-US" altLang="ja-JP" sz="10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 （市のみ）</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effectLst/>
                          <a:latin typeface="HG丸ｺﾞｼｯｸM-PRO" pitchFamily="50" charset="-128"/>
                          <a:ea typeface="HG丸ｺﾞｼｯｸM-PRO" pitchFamily="50" charset="-128"/>
                        </a:rPr>
                        <a:t>都市計画</a:t>
                      </a:r>
                      <a:endParaRPr lang="en-US" altLang="ja-JP" sz="1000" b="0" i="0" u="none" strike="noStrike" dirty="0">
                        <a:effectLst/>
                        <a:latin typeface="HG丸ｺﾞｼｯｸM-PRO" pitchFamily="50" charset="-128"/>
                        <a:ea typeface="HG丸ｺﾞｼｯｸM-PRO" pitchFamily="50" charset="-128"/>
                      </a:endParaRPr>
                    </a:p>
                    <a:p>
                      <a:pPr algn="l" fontAlgn="ctr"/>
                      <a:r>
                        <a:rPr lang="en-US" altLang="ja-JP" sz="1000" b="0" i="0" u="none" strike="noStrike" dirty="0">
                          <a:effectLst/>
                          <a:latin typeface="HG丸ｺﾞｼｯｸM-PRO" pitchFamily="50" charset="-128"/>
                          <a:ea typeface="HG丸ｺﾞｼｯｸM-PRO" pitchFamily="50" charset="-128"/>
                        </a:rPr>
                        <a:t> </a:t>
                      </a:r>
                      <a:r>
                        <a:rPr lang="ja-JP" altLang="en-US" sz="1000" b="0" i="0" u="none" strike="noStrike" dirty="0">
                          <a:effectLst/>
                          <a:latin typeface="HG丸ｺﾞｼｯｸM-PRO" pitchFamily="50" charset="-128"/>
                          <a:ea typeface="HG丸ｺﾞｼｯｸM-PRO" pitchFamily="50" charset="-128"/>
                        </a:rPr>
                        <a:t>（用途地域、地区計画</a:t>
                      </a:r>
                      <a:endParaRPr lang="en-US" altLang="ja-JP" sz="1000" b="0" i="0" u="none" strike="noStrike" dirty="0">
                        <a:effectLst/>
                        <a:latin typeface="HG丸ｺﾞｼｯｸM-PRO" pitchFamily="50" charset="-128"/>
                        <a:ea typeface="HG丸ｺﾞｼｯｸM-PRO" pitchFamily="50" charset="-128"/>
                      </a:endParaRPr>
                    </a:p>
                    <a:p>
                      <a:pPr algn="l" fontAlgn="ctr"/>
                      <a:r>
                        <a:rPr lang="ja-JP" altLang="en-US" sz="1000" b="0" i="0" u="none" strike="noStrike" dirty="0">
                          <a:effectLst/>
                          <a:latin typeface="HG丸ｺﾞｼｯｸM-PRO" pitchFamily="50" charset="-128"/>
                          <a:ea typeface="HG丸ｺﾞｼｯｸM-PRO" pitchFamily="50" charset="-128"/>
                        </a:rPr>
                        <a:t>　等）</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kumimoji="1" lang="ja-JP" altLang="en-US" sz="1000" b="0" dirty="0">
                          <a:solidFill>
                            <a:schemeClr val="tx1"/>
                          </a:solidFill>
                          <a:latin typeface="HG丸ｺﾞｼｯｸM-PRO" pitchFamily="50" charset="-128"/>
                          <a:ea typeface="HG丸ｺﾞｼｯｸM-PRO" pitchFamily="50" charset="-128"/>
                        </a:rPr>
                        <a:t>災害の予防･警戒･防除等</a:t>
                      </a:r>
                      <a:endParaRPr kumimoji="1" lang="en-US" altLang="ja-JP" sz="1000" b="0" dirty="0">
                        <a:solidFill>
                          <a:schemeClr val="tx1"/>
                        </a:solidFill>
                        <a:latin typeface="HG丸ｺﾞｼｯｸM-PRO" pitchFamily="50" charset="-128"/>
                        <a:ea typeface="HG丸ｺﾞｼｯｸM-PRO" pitchFamily="50" charset="-128"/>
                      </a:endParaRPr>
                    </a:p>
                    <a:p>
                      <a:r>
                        <a:rPr kumimoji="1" lang="ja-JP" altLang="en-US" sz="1000" b="0" dirty="0">
                          <a:solidFill>
                            <a:schemeClr val="tx1"/>
                          </a:solidFill>
                          <a:latin typeface="HG丸ｺﾞｼｯｸM-PRO" pitchFamily="50" charset="-128"/>
                          <a:ea typeface="HG丸ｺﾞｼｯｸM-PRO" pitchFamily="50" charset="-128"/>
                        </a:rPr>
                        <a:t>（その他）</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6"/>
                  </a:ext>
                </a:extLst>
              </a:tr>
              <a:tr h="539742">
                <a:tc vMerge="1">
                  <a:txBody>
                    <a:bodyPr/>
                    <a:lstStyle/>
                    <a:p>
                      <a:endParaRPr kumimoji="1" lang="ja-JP" altLang="en-US"/>
                    </a:p>
                  </a:txBody>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養護老人ホームの設置・運営</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定期の予防接種の実施</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就学困難と認められる学齢児童又は学齢生徒の保護者に対する援助</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浄化槽清掃業の許可</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市町村道の建設・管理</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kumimoji="1" lang="ja-JP" altLang="en-US" sz="1000" b="0" dirty="0">
                          <a:solidFill>
                            <a:schemeClr val="tx1"/>
                          </a:solidFill>
                          <a:latin typeface="HG丸ｺﾞｼｯｸM-PRO" pitchFamily="50" charset="-128"/>
                          <a:ea typeface="HG丸ｺﾞｼｯｸM-PRO" pitchFamily="50" charset="-128"/>
                        </a:rPr>
                        <a:t>戸籍・住基</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7"/>
                  </a:ext>
                </a:extLst>
              </a:tr>
              <a:tr h="539742">
                <a:tc vMerge="1">
                  <a:txBody>
                    <a:bodyPr/>
                    <a:lstStyle/>
                    <a:p>
                      <a:endParaRPr kumimoji="1" lang="ja-JP" altLang="en-US"/>
                    </a:p>
                  </a:txBody>
                  <a:tcPr/>
                </a:tc>
                <a:tc>
                  <a:txBody>
                    <a:bodyPr/>
                    <a:lstStyle/>
                    <a:p>
                      <a:pPr algn="l" fontAlgn="ctr"/>
                      <a:r>
                        <a:rPr lang="ja-JP" altLang="en-US" sz="1000" b="0" i="0" u="none" strike="noStrike" dirty="0" err="1">
                          <a:effectLst/>
                          <a:latin typeface="HG丸ｺﾞｼｯｸM-PRO" panose="020F0600000000000000" pitchFamily="50" charset="-128"/>
                          <a:ea typeface="HG丸ｺﾞｼｯｸM-PRO" panose="020F0600000000000000" pitchFamily="50" charset="-128"/>
                        </a:rPr>
                        <a:t>障がい</a:t>
                      </a:r>
                      <a:r>
                        <a:rPr lang="ja-JP" altLang="en-US" sz="1000" b="0" i="0" u="none" strike="noStrike" dirty="0">
                          <a:effectLst/>
                          <a:latin typeface="HG丸ｺﾞｼｯｸM-PRO" panose="020F0600000000000000" pitchFamily="50" charset="-128"/>
                          <a:ea typeface="HG丸ｺﾞｼｯｸM-PRO" panose="020F0600000000000000" pitchFamily="50" charset="-128"/>
                        </a:rPr>
                        <a:t>者自立支援給付（一部を除く）</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ja-JP" altLang="en-US" sz="1000" b="0" i="0" u="none" strike="noStrike" dirty="0">
                          <a:solidFill>
                            <a:schemeClr val="tx1"/>
                          </a:solidFill>
                          <a:effectLst/>
                          <a:latin typeface="HG丸ｺﾞｼｯｸM-PRO" panose="020F0600000000000000" pitchFamily="50" charset="-128"/>
                          <a:ea typeface="HG丸ｺﾞｼｯｸM-PRO" panose="020F0600000000000000" pitchFamily="50" charset="-128"/>
                        </a:rPr>
                        <a:t>結核に係る健康診断</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県費負担教職員の服務の監督</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ja-JP" altLang="en-US" b="0" dirty="0"/>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ja-JP" altLang="en-US" sz="1000" b="0" i="0" u="none" strike="noStrike" dirty="0">
                          <a:effectLst/>
                          <a:latin typeface="HG丸ｺﾞｼｯｸM-PRO" panose="020F0600000000000000" pitchFamily="50" charset="-128"/>
                          <a:ea typeface="HG丸ｺﾞｼｯｸM-PRO" panose="020F0600000000000000" pitchFamily="50" charset="-128"/>
                        </a:rPr>
                        <a:t>準用河川の管理</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ja-JP" altLang="en-US" b="0" dirty="0"/>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8"/>
                  </a:ext>
                </a:extLst>
              </a:tr>
              <a:tr h="539742">
                <a:tc vMerge="1">
                  <a:txBody>
                    <a:bodyPr/>
                    <a:lstStyle/>
                    <a:p>
                      <a:endParaRPr kumimoji="1" lang="ja-JP" altLang="en-US"/>
                    </a:p>
                  </a:txBody>
                  <a:tcPr/>
                </a:tc>
                <a:tc>
                  <a:txBody>
                    <a:bodyPr/>
                    <a:lstStyle/>
                    <a:p>
                      <a:pPr algn="l" fontAlgn="ctr"/>
                      <a:r>
                        <a:rPr lang="ja-JP" altLang="en-US" sz="1000" b="0" i="0" u="none" strike="noStrike" dirty="0" err="1">
                          <a:effectLst/>
                          <a:latin typeface="HG丸ｺﾞｼｯｸM-PRO" panose="020F0600000000000000" pitchFamily="50" charset="-128"/>
                          <a:ea typeface="HG丸ｺﾞｼｯｸM-PRO" panose="020F0600000000000000" pitchFamily="50" charset="-128"/>
                        </a:rPr>
                        <a:t>身体障がい</a:t>
                      </a:r>
                      <a:r>
                        <a:rPr lang="ja-JP" altLang="en-US" sz="1000" b="0" i="0" u="none" strike="noStrike" dirty="0">
                          <a:effectLst/>
                          <a:latin typeface="HG丸ｺﾞｼｯｸM-PRO" panose="020F0600000000000000" pitchFamily="50" charset="-128"/>
                          <a:ea typeface="HG丸ｺﾞｼｯｸM-PRO" panose="020F0600000000000000" pitchFamily="50" charset="-128"/>
                        </a:rPr>
                        <a:t>者相談・知的</a:t>
                      </a:r>
                      <a:r>
                        <a:rPr lang="ja-JP" altLang="en-US" sz="1000" b="0" i="0" u="none" strike="noStrike" dirty="0" err="1">
                          <a:effectLst/>
                          <a:latin typeface="HG丸ｺﾞｼｯｸM-PRO" panose="020F0600000000000000" pitchFamily="50" charset="-128"/>
                          <a:ea typeface="HG丸ｺﾞｼｯｸM-PRO" panose="020F0600000000000000" pitchFamily="50" charset="-128"/>
                        </a:rPr>
                        <a:t>障がい</a:t>
                      </a:r>
                      <a:r>
                        <a:rPr lang="ja-JP" altLang="en-US" sz="1000" b="0" i="0" u="none" strike="noStrike" dirty="0">
                          <a:effectLst/>
                          <a:latin typeface="HG丸ｺﾞｼｯｸM-PRO" panose="020F0600000000000000" pitchFamily="50" charset="-128"/>
                          <a:ea typeface="HG丸ｺﾞｼｯｸM-PRO" panose="020F0600000000000000" pitchFamily="50" charset="-128"/>
                        </a:rPr>
                        <a:t>者相談の委託</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ja-JP" altLang="en-US" sz="1000" b="0" i="0" u="none" strike="noStrike" dirty="0">
                          <a:effectLst/>
                          <a:latin typeface="HG丸ｺﾞｼｯｸM-PRO" panose="020F0600000000000000" pitchFamily="50" charset="-128"/>
                          <a:ea typeface="HG丸ｺﾞｼｯｸM-PRO" panose="020F0600000000000000" pitchFamily="50" charset="-128"/>
                        </a:rPr>
                        <a:t>母子健康手帳の交付</a:t>
                      </a:r>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ja-JP" altLang="en-US" b="0" dirty="0"/>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ja-JP" altLang="en-US" b="0" dirty="0"/>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9"/>
                  </a:ext>
                </a:extLst>
              </a:tr>
              <a:tr h="539742">
                <a:tc vMerge="1">
                  <a:txBody>
                    <a:bodyPr/>
                    <a:lstStyle/>
                    <a:p>
                      <a:endParaRPr kumimoji="1" lang="ja-JP" altLang="en-US"/>
                    </a:p>
                  </a:txBody>
                  <a:tcPr/>
                </a:tc>
                <a:tc>
                  <a:txBody>
                    <a:bodyPr/>
                    <a:lstStyle/>
                    <a:p>
                      <a:pPr algn="l" fontAlgn="ctr"/>
                      <a:r>
                        <a:rPr lang="ja-JP" altLang="en-US" sz="1000" b="0" i="0" u="none" strike="noStrike" dirty="0">
                          <a:effectLst/>
                          <a:latin typeface="HG丸ｺﾞｼｯｸM-PRO" panose="020F0600000000000000" pitchFamily="50" charset="-128"/>
                          <a:ea typeface="HG丸ｺﾞｼｯｸM-PRO" panose="020F0600000000000000" pitchFamily="50" charset="-128"/>
                        </a:rPr>
                        <a:t>介護保険・国民健康保険事業</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i="0" u="none" strike="noStrike" dirty="0">
                          <a:effectLst/>
                          <a:latin typeface="HG丸ｺﾞｼｯｸM-PRO" panose="020F0600000000000000" pitchFamily="50" charset="-128"/>
                          <a:ea typeface="HG丸ｺﾞｼｯｸM-PRO" panose="020F0600000000000000" pitchFamily="50" charset="-128"/>
                        </a:rPr>
                        <a:t>埋葬、火葬の許可</a:t>
                      </a: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b="0" dirty="0"/>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000" b="0" dirty="0">
                        <a:solidFill>
                          <a:schemeClr val="tx1"/>
                        </a:solidFill>
                        <a:latin typeface="HG丸ｺﾞｼｯｸM-PRO" pitchFamily="50" charset="-128"/>
                        <a:ea typeface="HG丸ｺﾞｼｯｸM-PRO" pitchFamily="50" charset="-128"/>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44059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286609" y="656215"/>
          <a:ext cx="8655715" cy="5596324"/>
        </p:xfrm>
        <a:graphic>
          <a:graphicData uri="http://schemas.openxmlformats.org/drawingml/2006/table">
            <a:tbl>
              <a:tblPr/>
              <a:tblGrid>
                <a:gridCol w="397177">
                  <a:extLst>
                    <a:ext uri="{9D8B030D-6E8A-4147-A177-3AD203B41FA5}">
                      <a16:colId xmlns:a16="http://schemas.microsoft.com/office/drawing/2014/main" val="20000"/>
                    </a:ext>
                  </a:extLst>
                </a:gridCol>
                <a:gridCol w="739458">
                  <a:extLst>
                    <a:ext uri="{9D8B030D-6E8A-4147-A177-3AD203B41FA5}">
                      <a16:colId xmlns:a16="http://schemas.microsoft.com/office/drawing/2014/main" val="20001"/>
                    </a:ext>
                  </a:extLst>
                </a:gridCol>
                <a:gridCol w="1399830">
                  <a:extLst>
                    <a:ext uri="{9D8B030D-6E8A-4147-A177-3AD203B41FA5}">
                      <a16:colId xmlns:a16="http://schemas.microsoft.com/office/drawing/2014/main" val="20002"/>
                    </a:ext>
                  </a:extLst>
                </a:gridCol>
                <a:gridCol w="1474678">
                  <a:extLst>
                    <a:ext uri="{9D8B030D-6E8A-4147-A177-3AD203B41FA5}">
                      <a16:colId xmlns:a16="http://schemas.microsoft.com/office/drawing/2014/main" val="20003"/>
                    </a:ext>
                  </a:extLst>
                </a:gridCol>
                <a:gridCol w="2222248">
                  <a:extLst>
                    <a:ext uri="{9D8B030D-6E8A-4147-A177-3AD203B41FA5}">
                      <a16:colId xmlns:a16="http://schemas.microsoft.com/office/drawing/2014/main" val="20004"/>
                    </a:ext>
                  </a:extLst>
                </a:gridCol>
                <a:gridCol w="1836934">
                  <a:extLst>
                    <a:ext uri="{9D8B030D-6E8A-4147-A177-3AD203B41FA5}">
                      <a16:colId xmlns:a16="http://schemas.microsoft.com/office/drawing/2014/main" val="20005"/>
                    </a:ext>
                  </a:extLst>
                </a:gridCol>
                <a:gridCol w="585390">
                  <a:extLst>
                    <a:ext uri="{9D8B030D-6E8A-4147-A177-3AD203B41FA5}">
                      <a16:colId xmlns:a16="http://schemas.microsoft.com/office/drawing/2014/main" val="20006"/>
                    </a:ext>
                  </a:extLst>
                </a:gridCol>
              </a:tblGrid>
              <a:tr h="117595">
                <a:tc row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ct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人口増減率（</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2015</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2040</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14327">
                <a:tc vMerge="1">
                  <a:txBody>
                    <a:bodyPr/>
                    <a:lstStyle/>
                    <a:p>
                      <a:endParaRPr kumimoji="1" lang="ja-JP" altLang="en-US"/>
                    </a:p>
                  </a:txBody>
                  <a:tcPr/>
                </a:tc>
                <a:tc>
                  <a:txBody>
                    <a:bodyPr/>
                    <a:lstStyle/>
                    <a:p>
                      <a:pPr algn="ctr" fontAlgn="ctr"/>
                      <a:r>
                        <a:rPr lang="ja-JP" altLang="en-US" sz="700" b="0" i="0" u="none" strike="noStrike" spc="-150" baseline="0" dirty="0">
                          <a:solidFill>
                            <a:srgbClr val="000000"/>
                          </a:solidFill>
                          <a:effectLst/>
                          <a:latin typeface="ＭＳ Ｐゴシック" panose="020B0600070205080204" pitchFamily="50" charset="-128"/>
                          <a:ea typeface="ＭＳ Ｐゴシック" panose="020B0600070205080204" pitchFamily="50" charset="-128"/>
                        </a:rPr>
                        <a:t>増加</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spc="-150" baseline="0"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spc="-150" baseline="0" dirty="0">
                          <a:solidFill>
                            <a:srgbClr val="000000"/>
                          </a:solidFill>
                          <a:effectLst/>
                          <a:latin typeface="ＭＳ Ｐゴシック" panose="020B0600070205080204" pitchFamily="50" charset="-128"/>
                          <a:ea typeface="ＭＳ Ｐゴシック" panose="020B0600070205080204" pitchFamily="50" charset="-128"/>
                        </a:rPr>
                        <a:t>０～▲１０％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spc="-150" baseline="0" dirty="0">
                          <a:solidFill>
                            <a:srgbClr val="000000"/>
                          </a:solidFill>
                          <a:effectLst/>
                          <a:latin typeface="ＭＳ Ｐゴシック" panose="020B0600070205080204" pitchFamily="50" charset="-128"/>
                          <a:ea typeface="ＭＳ Ｐゴシック" panose="020B0600070205080204" pitchFamily="50" charset="-128"/>
                        </a:rPr>
                        <a:t>～▲２０％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spc="-150" baseline="0" dirty="0">
                          <a:solidFill>
                            <a:srgbClr val="000000"/>
                          </a:solidFill>
                          <a:effectLst/>
                          <a:latin typeface="ＭＳ Ｐゴシック" panose="020B0600070205080204" pitchFamily="50" charset="-128"/>
                          <a:ea typeface="ＭＳ Ｐゴシック" panose="020B0600070205080204" pitchFamily="50" charset="-128"/>
                        </a:rPr>
                        <a:t>～▲３０％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spc="-150" baseline="0" dirty="0">
                          <a:solidFill>
                            <a:srgbClr val="000000"/>
                          </a:solidFill>
                          <a:effectLst/>
                          <a:latin typeface="ＭＳ Ｐゴシック" panose="020B0600070205080204" pitchFamily="50" charset="-128"/>
                          <a:ea typeface="ＭＳ Ｐゴシック" panose="020B0600070205080204" pitchFamily="50" charset="-128"/>
                        </a:rPr>
                        <a:t>～▲４０％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spc="-150" baseline="0" dirty="0">
                          <a:solidFill>
                            <a:srgbClr val="000000"/>
                          </a:solidFill>
                          <a:effectLst/>
                          <a:latin typeface="ＭＳ Ｐゴシック" panose="020B0600070205080204" pitchFamily="50" charset="-128"/>
                          <a:ea typeface="ＭＳ Ｐゴシック" panose="020B0600070205080204" pitchFamily="50" charset="-128"/>
                        </a:rPr>
                        <a:t>～▲５０％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3144">
                <a:tc>
                  <a:txBody>
                    <a:bodyPr/>
                    <a:lstStyle/>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１００万人</a:t>
                      </a:r>
                      <a:endParaRPr lang="en-US" altLang="ja-JP" sz="800" b="0" i="0" u="none" strike="noStrike" spc="-150"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以上</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さいたま市、川崎市、福岡市</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3</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札幌市、横浜市、名古屋市、京都市、</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t"/>
                      <a:r>
                        <a:rPr lang="ja-JP" altLang="en-US" sz="800" b="1" i="0" u="none" strike="noStrike" dirty="0">
                          <a:solidFill>
                            <a:srgbClr val="000000"/>
                          </a:solidFill>
                          <a:effectLst/>
                          <a:latin typeface="ＭＳ Ｐゴシック" panose="020B0600070205080204" pitchFamily="50" charset="-128"/>
                          <a:ea typeface="ＭＳ Ｐゴシック" panose="020B0600070205080204" pitchFamily="50" charset="-128"/>
                        </a:rPr>
                        <a:t>大阪市</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、広島市（</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a:spcAft>
                          <a:spcPts val="0"/>
                        </a:spcAft>
                      </a:pPr>
                      <a:r>
                        <a:rPr lang="ja-JP"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仙台市</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、神戸市</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a:spcAft>
                          <a:spcPts val="0"/>
                        </a:spcAft>
                      </a:pP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2</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9577">
                <a:tc>
                  <a:txBody>
                    <a:bodyPr/>
                    <a:lstStyle/>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５０～</a:t>
                      </a:r>
                      <a:endParaRPr lang="en-US" altLang="ja-JP" sz="800" b="0" i="0" u="none" strike="noStrike" spc="-150"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１００万人</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川口市、大田区、世田谷区、杉並区、板橋区、練馬区</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6</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sng" strike="noStrike" kern="0" dirty="0">
                          <a:solidFill>
                            <a:srgbClr val="FF0000"/>
                          </a:solidFill>
                          <a:effectLst/>
                          <a:latin typeface="Century" panose="02040604050505020304" pitchFamily="18" charset="0"/>
                          <a:ea typeface="+mn-ea"/>
                        </a:rPr>
                        <a:t>宇都宮市</a:t>
                      </a:r>
                      <a:r>
                        <a:rPr lang="ja-JP" altLang="en-US" sz="600" b="0" i="0" u="none" strike="noStrike" kern="0" dirty="0">
                          <a:solidFill>
                            <a:schemeClr val="tx1"/>
                          </a:solidFill>
                          <a:effectLst/>
                          <a:latin typeface="Century" panose="02040604050505020304" pitchFamily="18" charset="0"/>
                          <a:ea typeface="+mn-ea"/>
                        </a:rPr>
                        <a:t>、千</a:t>
                      </a:r>
                      <a:r>
                        <a:rPr lang="ja-JP" altLang="en-US" sz="600" b="0" i="0" u="none" strike="noStrike" kern="0" dirty="0">
                          <a:solidFill>
                            <a:srgbClr val="000000"/>
                          </a:solidFill>
                          <a:effectLst/>
                          <a:latin typeface="Century" panose="02040604050505020304" pitchFamily="18" charset="0"/>
                          <a:ea typeface="+mn-ea"/>
                        </a:rPr>
                        <a:t>葉市、船橋市、江戸川区、相模原市、浜松市、岡山市、熊本市</a:t>
                      </a:r>
                      <a:endParaRPr lang="en-US" altLang="ja-JP" sz="600" b="0" i="0" u="none" strike="noStrike" kern="0" dirty="0">
                        <a:solidFill>
                          <a:srgbClr val="000000"/>
                        </a:solidFill>
                        <a:effectLst/>
                        <a:latin typeface="Century" panose="02040604050505020304" pitchFamily="18" charset="0"/>
                        <a:ea typeface="+mn-ea"/>
                      </a:endParaRPr>
                    </a:p>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600" b="0" i="0" u="none" strike="noStrike" dirty="0">
                          <a:solidFill>
                            <a:srgbClr val="000000"/>
                          </a:solidFill>
                          <a:effectLst/>
                          <a:latin typeface="ＭＳ Ｐゴシック" panose="020B0600070205080204" pitchFamily="50" charset="-128"/>
                          <a:ea typeface="ＭＳ Ｐゴシック" panose="020B0600070205080204" pitchFamily="50" charset="-128"/>
                        </a:rPr>
                        <a:t>8</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足立区、八王子市、新潟市、静岡市、</a:t>
                      </a:r>
                      <a:r>
                        <a:rPr lang="ja-JP" altLang="en-US" sz="800" b="1" i="0" u="none" strike="noStrike" dirty="0">
                          <a:solidFill>
                            <a:srgbClr val="000000"/>
                          </a:solidFill>
                          <a:effectLst/>
                          <a:latin typeface="ＭＳ Ｐゴシック" panose="020B0600070205080204" pitchFamily="50" charset="-128"/>
                          <a:ea typeface="ＭＳ Ｐゴシック" panose="020B0600070205080204" pitchFamily="50" charset="-128"/>
                        </a:rPr>
                        <a:t>堺市、</a:t>
                      </a:r>
                      <a:r>
                        <a:rPr lang="ja-JP" altLang="en-US" sz="800" b="1" i="0" u="sng" strike="noStrike" dirty="0">
                          <a:solidFill>
                            <a:srgbClr val="FF0000"/>
                          </a:solidFill>
                          <a:effectLst/>
                          <a:latin typeface="ＭＳ Ｐゴシック" panose="020B0600070205080204" pitchFamily="50" charset="-128"/>
                          <a:ea typeface="ＭＳ Ｐゴシック" panose="020B0600070205080204" pitchFamily="50" charset="-128"/>
                        </a:rPr>
                        <a:t>東大阪市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姫路市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松山市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北九州市、鹿児島市　</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600" b="0"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t"/>
                      <a:endParaRPr lang="zh-CN"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99299">
                <a:tc>
                  <a:txBody>
                    <a:bodyPr/>
                    <a:lstStyle/>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２０～</a:t>
                      </a:r>
                      <a:endParaRPr lang="en-US" altLang="ja-JP" sz="800" b="0" i="0" u="none" strike="noStrike" spc="-150"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５０万人</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つくば市、越谷市、柏市、港区、新宿区、文京区、墨田区、</a:t>
                      </a:r>
                      <a:r>
                        <a:rPr lang="ja-JP" altLang="en-US" sz="600" b="0" i="0" u="none" strike="noStrike" dirty="0">
                          <a:solidFill>
                            <a:srgbClr val="00B050"/>
                          </a:solidFill>
                          <a:effectLst/>
                          <a:latin typeface="ＭＳ Ｐゴシック" panose="020B0600070205080204" pitchFamily="50" charset="-128"/>
                          <a:ea typeface="ＭＳ Ｐゴシック" panose="020B0600070205080204" pitchFamily="50" charset="-128"/>
                        </a:rPr>
                        <a:t>江東区</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、品川区、目黒区、渋谷区、豊島区、荒川区、調布市、西東京市、</a:t>
                      </a:r>
                      <a:r>
                        <a:rPr lang="ja-JP" altLang="en-US" sz="600" b="0" i="0" u="none" strike="noStrike" dirty="0">
                          <a:solidFill>
                            <a:srgbClr val="000000"/>
                          </a:solidFill>
                          <a:effectLst/>
                          <a:latin typeface="ＭＳ Ｐゴシック" panose="020B0600070205080204" pitchFamily="50" charset="-128"/>
                          <a:ea typeface="+mn-ea"/>
                        </a:rPr>
                        <a:t>藤沢市、岡崎市</a:t>
                      </a:r>
                      <a:endParaRPr lang="en-US" altLang="ja-JP" sz="600" b="0" i="0" u="none" strike="noStrike" dirty="0">
                        <a:solidFill>
                          <a:srgbClr val="000000"/>
                        </a:solidFill>
                        <a:effectLst/>
                        <a:latin typeface="ＭＳ Ｐゴシック" panose="020B0600070205080204" pitchFamily="50" charset="-128"/>
                        <a:ea typeface="+mn-ea"/>
                      </a:endParaRPr>
                    </a:p>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a:t>
                      </a:r>
                      <a:r>
                        <a:rPr lang="en-US" altLang="ja-JP" sz="600" b="0" i="0" u="none" strike="noStrike" dirty="0">
                          <a:solidFill>
                            <a:srgbClr val="000000"/>
                          </a:solidFill>
                          <a:effectLst/>
                          <a:latin typeface="ＭＳ Ｐゴシック" panose="020B0600070205080204" pitchFamily="50" charset="-128"/>
                          <a:ea typeface="+mn-ea"/>
                        </a:rPr>
                        <a:t>17</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endParaRPr lang="ja-JP" altLang="en-US" sz="600" b="0" i="0" u="none" strike="noStrike" dirty="0">
                        <a:solidFill>
                          <a:srgbClr val="70AD47"/>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none" strike="noStrike" kern="0" dirty="0">
                          <a:solidFill>
                            <a:srgbClr val="000000"/>
                          </a:solidFill>
                          <a:effectLst/>
                          <a:latin typeface="Century" panose="02040604050505020304" pitchFamily="18" charset="0"/>
                          <a:ea typeface="+mn-ea"/>
                        </a:rPr>
                        <a:t>水戸市、高崎市、</a:t>
                      </a:r>
                      <a:r>
                        <a:rPr lang="ja-JP" altLang="en-US" sz="600" b="0" i="0" u="sng" strike="noStrike" kern="0" dirty="0">
                          <a:solidFill>
                            <a:srgbClr val="FF0000"/>
                          </a:solidFill>
                          <a:effectLst/>
                          <a:latin typeface="Century" panose="02040604050505020304" pitchFamily="18" charset="0"/>
                          <a:ea typeface="+mn-ea"/>
                        </a:rPr>
                        <a:t>伊勢崎市</a:t>
                      </a:r>
                      <a:r>
                        <a:rPr lang="ja-JP" altLang="en-US" sz="600" b="0" i="0" u="none" strike="noStrike" kern="0" dirty="0">
                          <a:solidFill>
                            <a:srgbClr val="000000"/>
                          </a:solidFill>
                          <a:effectLst/>
                          <a:latin typeface="Century" panose="02040604050505020304" pitchFamily="18" charset="0"/>
                          <a:ea typeface="+mn-ea"/>
                        </a:rPr>
                        <a:t>、太田市、川越市、上尾市、草加市、市川市、松戸市、中野区、北区、葛飾区、府中市、町田市、茅ヶ崎市、大和市、金沢市、福井市、松本市、一宮市、豊田市、四日市市、大津市、</a:t>
                      </a:r>
                      <a:r>
                        <a:rPr lang="ja-JP" altLang="en-US" sz="800" b="1" i="0" u="none" strike="noStrike" kern="0" dirty="0">
                          <a:solidFill>
                            <a:srgbClr val="000000"/>
                          </a:solidFill>
                          <a:effectLst/>
                          <a:latin typeface="Century" panose="02040604050505020304" pitchFamily="18" charset="0"/>
                          <a:ea typeface="+mn-ea"/>
                        </a:rPr>
                        <a:t>豊中市、吹田市、茨木市、</a:t>
                      </a:r>
                      <a:r>
                        <a:rPr lang="ja-JP" altLang="en-US" sz="600" b="0" i="0" u="none" strike="noStrike" kern="0" dirty="0">
                          <a:solidFill>
                            <a:srgbClr val="000000"/>
                          </a:solidFill>
                          <a:effectLst/>
                          <a:latin typeface="Century" panose="02040604050505020304" pitchFamily="18" charset="0"/>
                          <a:ea typeface="+mn-ea"/>
                        </a:rPr>
                        <a:t>明石市、西宮市、倉敷市、福山市、高松市、久留米市、佐賀市、大分市、宮崎市、那覇市　</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36</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盛岡市、山形市、前橋市、所沢市、</a:t>
                      </a:r>
                      <a:r>
                        <a:rPr lang="ja-JP" altLang="en-US" sz="600" b="0" i="0" u="none" strike="noStrike" dirty="0">
                          <a:solidFill>
                            <a:srgbClr val="000000"/>
                          </a:solidFill>
                          <a:effectLst/>
                          <a:latin typeface="ＭＳ Ｐゴシック" panose="020B0600070205080204" pitchFamily="50" charset="-128"/>
                          <a:ea typeface="+mn-ea"/>
                        </a:rPr>
                        <a:t>平塚市、厚木市、長岡市、富山市、長野市、岐阜市、豊橋市、春日井市、津市、</a:t>
                      </a:r>
                      <a:r>
                        <a:rPr lang="ja-JP" altLang="en-US" sz="800" b="1" i="0" u="none" strike="noStrike" dirty="0">
                          <a:solidFill>
                            <a:srgbClr val="000000"/>
                          </a:solidFill>
                          <a:effectLst/>
                          <a:latin typeface="ＭＳ Ｐゴシック" panose="020B0600070205080204" pitchFamily="50" charset="-128"/>
                          <a:ea typeface="+mn-ea"/>
                        </a:rPr>
                        <a:t>高槻市、枚方市、八尾市</a:t>
                      </a:r>
                      <a:r>
                        <a:rPr lang="ja-JP" altLang="en-US" sz="600" b="0" i="0" u="none" strike="noStrike" dirty="0">
                          <a:solidFill>
                            <a:srgbClr val="000000"/>
                          </a:solidFill>
                          <a:effectLst/>
                          <a:latin typeface="ＭＳ Ｐゴシック" panose="020B0600070205080204" pitchFamily="50" charset="-128"/>
                          <a:ea typeface="+mn-ea"/>
                        </a:rPr>
                        <a:t>、尼崎市、加古川市、</a:t>
                      </a:r>
                      <a:r>
                        <a:rPr lang="ja-JP" altLang="en-US" sz="600" b="0" i="0" u="sng" strike="noStrike" dirty="0">
                          <a:solidFill>
                            <a:srgbClr val="FF0000"/>
                          </a:solidFill>
                          <a:effectLst/>
                          <a:latin typeface="ＭＳ Ｐゴシック" panose="020B0600070205080204" pitchFamily="50" charset="-128"/>
                          <a:ea typeface="+mn-ea"/>
                        </a:rPr>
                        <a:t>宝塚市</a:t>
                      </a:r>
                      <a:r>
                        <a:rPr lang="ja-JP" altLang="en-US" sz="600" b="0" i="0" u="none" strike="noStrike" dirty="0">
                          <a:solidFill>
                            <a:srgbClr val="000000"/>
                          </a:solidFill>
                          <a:effectLst/>
                          <a:latin typeface="ＭＳ Ｐゴシック" panose="020B0600070205080204" pitchFamily="50" charset="-128"/>
                          <a:ea typeface="+mn-ea"/>
                        </a:rPr>
                        <a:t>、奈良市、和歌山市、</a:t>
                      </a:r>
                      <a:r>
                        <a:rPr lang="ja-JP" altLang="en-US" sz="600" b="0" i="0" u="sng" strike="noStrike" dirty="0">
                          <a:solidFill>
                            <a:srgbClr val="FF0000"/>
                          </a:solidFill>
                          <a:effectLst/>
                          <a:latin typeface="ＭＳ Ｐゴシック" panose="020B0600070205080204" pitchFamily="50" charset="-128"/>
                          <a:ea typeface="+mn-ea"/>
                        </a:rPr>
                        <a:t>松江市</a:t>
                      </a:r>
                      <a:r>
                        <a:rPr lang="ja-JP" altLang="en-US" sz="600" b="0" i="0" u="none" strike="noStrike" dirty="0">
                          <a:solidFill>
                            <a:srgbClr val="000000"/>
                          </a:solidFill>
                          <a:effectLst/>
                          <a:latin typeface="ＭＳ Ｐゴシック" panose="020B0600070205080204" pitchFamily="50" charset="-128"/>
                          <a:ea typeface="+mn-ea"/>
                        </a:rPr>
                        <a:t>、徳島市、高知市、佐世保市</a:t>
                      </a:r>
                      <a:endParaRPr lang="en-US" altLang="ja-JP" sz="600" b="0" i="0" u="none" strike="noStrike" dirty="0">
                        <a:solidFill>
                          <a:srgbClr val="000000"/>
                        </a:solidFill>
                        <a:effectLst/>
                        <a:latin typeface="ＭＳ Ｐゴシック" panose="020B0600070205080204" pitchFamily="50" charset="-128"/>
                        <a:ea typeface="+mn-ea"/>
                      </a:endParaRPr>
                    </a:p>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25</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旭川市、青森市、</a:t>
                      </a:r>
                      <a:r>
                        <a:rPr lang="ja-JP"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八戸市</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、秋田市、</a:t>
                      </a:r>
                      <a:r>
                        <a:rPr lang="ja-JP"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春日部市</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、市原市、</a:t>
                      </a:r>
                      <a:r>
                        <a:rPr lang="ja-JP" altLang="en-US" sz="600" b="0" i="0" u="none" strike="noStrike" dirty="0">
                          <a:solidFill>
                            <a:srgbClr val="000000"/>
                          </a:solidFill>
                          <a:effectLst/>
                          <a:latin typeface="ＭＳ Ｐゴシック" panose="020B0600070205080204" pitchFamily="50" charset="-128"/>
                          <a:ea typeface="+mn-ea"/>
                        </a:rPr>
                        <a:t>横須賀市、</a:t>
                      </a:r>
                      <a:r>
                        <a:rPr lang="ja-JP" altLang="en-US" sz="600" b="0" i="0" u="sng" strike="noStrike" dirty="0">
                          <a:solidFill>
                            <a:srgbClr val="FF0000"/>
                          </a:solidFill>
                          <a:effectLst/>
                          <a:latin typeface="ＭＳ Ｐゴシック" panose="020B0600070205080204" pitchFamily="50" charset="-128"/>
                          <a:ea typeface="+mn-ea"/>
                        </a:rPr>
                        <a:t>富士市</a:t>
                      </a:r>
                      <a:r>
                        <a:rPr lang="ja-JP" altLang="en-US" sz="600" b="0" i="0" u="none" strike="noStrike" dirty="0">
                          <a:solidFill>
                            <a:srgbClr val="000000"/>
                          </a:solidFill>
                          <a:effectLst/>
                          <a:latin typeface="ＭＳ Ｐゴシック" panose="020B0600070205080204" pitchFamily="50" charset="-128"/>
                          <a:ea typeface="+mn-ea"/>
                        </a:rPr>
                        <a:t>、</a:t>
                      </a:r>
                      <a:r>
                        <a:rPr lang="ja-JP" altLang="en-US" sz="800" b="1" i="0" u="sng" strike="noStrike" dirty="0">
                          <a:solidFill>
                            <a:srgbClr val="FF0000"/>
                          </a:solidFill>
                          <a:effectLst/>
                          <a:latin typeface="ＭＳ Ｐゴシック" panose="020B0600070205080204" pitchFamily="50" charset="-128"/>
                          <a:ea typeface="+mn-ea"/>
                        </a:rPr>
                        <a:t>寝屋川市</a:t>
                      </a:r>
                      <a:r>
                        <a:rPr lang="ja-JP" altLang="en-US" sz="600" b="0" i="0" u="none" strike="noStrike" dirty="0">
                          <a:solidFill>
                            <a:srgbClr val="00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呉市</a:t>
                      </a:r>
                      <a:r>
                        <a:rPr lang="ja-JP" altLang="en-US" sz="600" b="0" i="0" u="none" strike="noStrike" dirty="0">
                          <a:solidFill>
                            <a:srgbClr val="00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下関市</a:t>
                      </a:r>
                      <a:r>
                        <a:rPr lang="ja-JP" altLang="en-US" sz="600" b="0" i="0" u="none" strike="noStrike" dirty="0">
                          <a:solidFill>
                            <a:srgbClr val="000000"/>
                          </a:solidFill>
                          <a:effectLst/>
                          <a:latin typeface="ＭＳ Ｐゴシック" panose="020B0600070205080204" pitchFamily="50" charset="-128"/>
                          <a:ea typeface="+mn-ea"/>
                        </a:rPr>
                        <a:t>、長崎市</a:t>
                      </a:r>
                      <a:endParaRPr lang="en-US" altLang="ja-JP" sz="600" b="0" i="0" u="none" strike="noStrike" dirty="0">
                        <a:solidFill>
                          <a:srgbClr val="000000"/>
                        </a:solidFill>
                        <a:effectLst/>
                        <a:latin typeface="ＭＳ Ｐゴシック" panose="020B0600070205080204" pitchFamily="50" charset="-128"/>
                        <a:ea typeface="+mn-ea"/>
                      </a:endParaRPr>
                    </a:p>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600" b="0" i="0" u="none" strike="noStrike" dirty="0">
                          <a:solidFill>
                            <a:srgbClr val="000000"/>
                          </a:solidFill>
                          <a:effectLst/>
                          <a:latin typeface="ＭＳ Ｐゴシック" panose="020B0600070205080204" pitchFamily="50" charset="-128"/>
                          <a:ea typeface="ＭＳ Ｐゴシック" panose="020B0600070205080204" pitchFamily="50" charset="-128"/>
                        </a:rPr>
                        <a:t>12</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函館市</a:t>
                      </a:r>
                      <a:endParaRPr lang="en-US" altLang="ja-JP" sz="600" b="0" i="0" u="sng" strike="noStrike" dirty="0">
                        <a:solidFill>
                          <a:srgbClr val="FF0000"/>
                        </a:solidFill>
                        <a:effectLst/>
                        <a:latin typeface="ＭＳ Ｐゴシック" panose="020B0600070205080204" pitchFamily="50" charset="-128"/>
                        <a:ea typeface="ＭＳ Ｐゴシック" panose="020B0600070205080204" pitchFamily="50" charset="-128"/>
                      </a:endParaRPr>
                    </a:p>
                    <a:p>
                      <a:pPr algn="l" fontAlgn="t"/>
                      <a:r>
                        <a:rPr lang="en-US" altLang="ja-JP" sz="600" b="0" i="0" u="none" strike="noStrike" dirty="0">
                          <a:solidFill>
                            <a:schemeClr val="tx1"/>
                          </a:solidFill>
                          <a:effectLst/>
                          <a:latin typeface="ＭＳ Ｐゴシック" panose="020B0600070205080204" pitchFamily="50" charset="-128"/>
                          <a:ea typeface="ＭＳ Ｐゴシック" panose="020B0600070205080204" pitchFamily="50" charset="-128"/>
                        </a:rPr>
                        <a:t>(1</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団体）</a:t>
                      </a:r>
                      <a:endParaRPr lang="en-US" altLang="ja-JP" sz="6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l" fontAlgn="t"/>
                      <a:endParaRPr lang="en-US" altLang="ja-JP" sz="6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77903">
                <a:tc>
                  <a:txBody>
                    <a:bodyPr/>
                    <a:lstStyle/>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１０～</a:t>
                      </a:r>
                      <a:endParaRPr lang="en-US" altLang="ja-JP" sz="800" b="0" i="0" u="none" strike="noStrike" spc="-150"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２０万人</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戸田市、朝霞市、三郷市、ふじみ野市、木更津市、</a:t>
                      </a:r>
                      <a:r>
                        <a:rPr lang="ja-JP" altLang="en-US" sz="600" b="0" i="0" u="none" strike="noStrike" dirty="0">
                          <a:solidFill>
                            <a:srgbClr val="00B050"/>
                          </a:solidFill>
                          <a:effectLst/>
                          <a:latin typeface="ＭＳ Ｐゴシック" panose="020B0600070205080204" pitchFamily="50" charset="-128"/>
                          <a:ea typeface="+mn-ea"/>
                        </a:rPr>
                        <a:t>流山市</a:t>
                      </a:r>
                      <a:r>
                        <a:rPr lang="ja-JP" altLang="en-US" sz="600" b="0" i="0" u="none" strike="noStrike" dirty="0">
                          <a:solidFill>
                            <a:srgbClr val="000000"/>
                          </a:solidFill>
                          <a:effectLst/>
                          <a:latin typeface="ＭＳ Ｐゴシック" panose="020B0600070205080204" pitchFamily="50" charset="-128"/>
                          <a:ea typeface="+mn-ea"/>
                        </a:rPr>
                        <a:t>、浦安市、中央区、</a:t>
                      </a:r>
                      <a:r>
                        <a:rPr lang="ja-JP" altLang="en-US" sz="600" b="0" i="0" u="none" strike="noStrike" dirty="0">
                          <a:solidFill>
                            <a:srgbClr val="00B050"/>
                          </a:solidFill>
                          <a:effectLst/>
                          <a:latin typeface="ＭＳ Ｐゴシック" panose="020B0600070205080204" pitchFamily="50" charset="-128"/>
                          <a:ea typeface="+mn-ea"/>
                        </a:rPr>
                        <a:t>台東区</a:t>
                      </a:r>
                      <a:r>
                        <a:rPr lang="ja-JP" altLang="en-US" sz="600" b="0" i="0" u="none" strike="noStrike" dirty="0">
                          <a:solidFill>
                            <a:srgbClr val="000000"/>
                          </a:solidFill>
                          <a:effectLst/>
                          <a:latin typeface="ＭＳ Ｐゴシック" panose="020B0600070205080204" pitchFamily="50" charset="-128"/>
                          <a:ea typeface="+mn-ea"/>
                        </a:rPr>
                        <a:t>、三鷹市、小金井市、日野市、刈谷市、安城市、東海市、草津市、浦添市、沖縄市、うるま市</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a:spcAft>
                          <a:spcPts val="0"/>
                        </a:spcAft>
                      </a:pP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(19</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帯広市、小山市、</a:t>
                      </a:r>
                      <a:r>
                        <a:rPr lang="ja-JP" altLang="en-US" sz="600" b="0" i="0" u="none" strike="noStrike" dirty="0">
                          <a:solidFill>
                            <a:schemeClr val="tx1"/>
                          </a:solidFill>
                          <a:effectLst/>
                          <a:latin typeface="ＭＳ Ｐゴシック" panose="020B0600070205080204" pitchFamily="50" charset="-128"/>
                          <a:ea typeface="+mn-ea"/>
                        </a:rPr>
                        <a:t>新座市、</a:t>
                      </a:r>
                      <a:r>
                        <a:rPr lang="ja-JP" altLang="en-US" sz="600" b="0" i="0" u="none" strike="noStrike" dirty="0">
                          <a:solidFill>
                            <a:srgbClr val="000000"/>
                          </a:solidFill>
                          <a:effectLst/>
                          <a:latin typeface="ＭＳ Ｐゴシック" panose="020B0600070205080204" pitchFamily="50" charset="-128"/>
                          <a:ea typeface="+mn-ea"/>
                        </a:rPr>
                        <a:t>富士見市、成田市、習志野市、八千代市、鎌ケ谷市、立川市、武蔵野市、小平市、東村山市、国分寺市、東久留米市、</a:t>
                      </a:r>
                      <a:r>
                        <a:rPr lang="ja-JP" altLang="en-US" sz="600" b="0" i="0" u="sng" strike="noStrike" dirty="0">
                          <a:solidFill>
                            <a:srgbClr val="FF0000"/>
                          </a:solidFill>
                          <a:effectLst/>
                          <a:latin typeface="ＭＳ Ｐゴシック" panose="020B0600070205080204" pitchFamily="50" charset="-128"/>
                          <a:ea typeface="+mn-ea"/>
                        </a:rPr>
                        <a:t>伊勢原市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rgbClr val="000000"/>
                          </a:solidFill>
                          <a:effectLst/>
                          <a:latin typeface="ＭＳ Ｐゴシック" panose="020B0600070205080204" pitchFamily="50" charset="-128"/>
                          <a:ea typeface="+mn-ea"/>
                        </a:rPr>
                        <a:t>海老名市、藤枝市、豊川市、西尾市、小牧市、稲沢市、桑名市、彦根市、</a:t>
                      </a:r>
                      <a:r>
                        <a:rPr lang="ja-JP" altLang="en-US" sz="800" b="1" i="0" u="none" strike="noStrike" dirty="0">
                          <a:solidFill>
                            <a:srgbClr val="000000"/>
                          </a:solidFill>
                          <a:effectLst/>
                          <a:latin typeface="ＭＳ Ｐゴシック" panose="020B0600070205080204" pitchFamily="50" charset="-128"/>
                          <a:ea typeface="+mn-ea"/>
                        </a:rPr>
                        <a:t>和泉市、箕面市</a:t>
                      </a:r>
                      <a:r>
                        <a:rPr lang="ja-JP" altLang="en-US" sz="600" b="0" i="0" u="none" strike="noStrike" dirty="0">
                          <a:solidFill>
                            <a:srgbClr val="000000"/>
                          </a:solidFill>
                          <a:effectLst/>
                          <a:latin typeface="ＭＳ Ｐゴシック" panose="020B0600070205080204" pitchFamily="50" charset="-128"/>
                          <a:ea typeface="+mn-ea"/>
                        </a:rPr>
                        <a:t>、米子市、出雲市、東広島市、廿日市市、山口市、防府市、</a:t>
                      </a:r>
                      <a:r>
                        <a:rPr lang="ja-JP" altLang="en-US" sz="600" b="0" i="0" u="sng" strike="noStrike" dirty="0">
                          <a:solidFill>
                            <a:srgbClr val="FF0000"/>
                          </a:solidFill>
                          <a:effectLst/>
                          <a:latin typeface="ＭＳ Ｐゴシック" panose="020B0600070205080204" pitchFamily="50" charset="-128"/>
                          <a:ea typeface="+mn-ea"/>
                        </a:rPr>
                        <a:t>丸亀市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sng" strike="noStrike" dirty="0">
                          <a:solidFill>
                            <a:srgbClr val="FF0000"/>
                          </a:solidFill>
                          <a:effectLst/>
                          <a:latin typeface="ＭＳ Ｐゴシック" panose="020B0600070205080204" pitchFamily="50" charset="-128"/>
                          <a:ea typeface="+mn-ea"/>
                        </a:rPr>
                        <a:t>筑紫野市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rgbClr val="000000"/>
                          </a:solidFill>
                          <a:effectLst/>
                          <a:latin typeface="ＭＳ Ｐゴシック" panose="020B0600070205080204" pitchFamily="50" charset="-128"/>
                          <a:ea typeface="+mn-ea"/>
                        </a:rPr>
                        <a:t>春日市</a:t>
                      </a:r>
                      <a:endParaRPr lang="en-US" altLang="ja-JP" sz="600" b="0" i="0" u="none" strike="noStrike" dirty="0">
                        <a:solidFill>
                          <a:srgbClr val="000000"/>
                        </a:solidFill>
                        <a:effectLst/>
                        <a:latin typeface="ＭＳ Ｐゴシック" panose="020B0600070205080204" pitchFamily="50" charset="-128"/>
                        <a:ea typeface="+mn-ea"/>
                      </a:endParaRPr>
                    </a:p>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34</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苫小牧市</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大崎市、土浦市、古河市、ひたちなか市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佐野市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sng" strike="noStrike" dirty="0">
                          <a:solidFill>
                            <a:srgbClr val="FF0000"/>
                          </a:solidFill>
                          <a:effectLst/>
                          <a:latin typeface="ＭＳ Ｐゴシック" panose="020B0600070205080204" pitchFamily="50" charset="-128"/>
                          <a:ea typeface="+mn-ea"/>
                        </a:rPr>
                        <a:t>那須塩原市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熊谷市、</a:t>
                      </a:r>
                      <a:r>
                        <a:rPr lang="ja-JP" altLang="en-US" sz="600" b="0" i="0" u="sng" strike="noStrike" dirty="0">
                          <a:solidFill>
                            <a:srgbClr val="FF0000"/>
                          </a:solidFill>
                          <a:effectLst/>
                          <a:latin typeface="ＭＳ Ｐゴシック" panose="020B0600070205080204" pitchFamily="50" charset="-128"/>
                          <a:ea typeface="+mn-ea"/>
                        </a:rPr>
                        <a:t>鴻巣市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深谷市、入間市、久喜市、</a:t>
                      </a:r>
                      <a:r>
                        <a:rPr lang="ja-JP" altLang="en-US" sz="600" b="0" i="0" u="sng" strike="noStrike" dirty="0">
                          <a:solidFill>
                            <a:srgbClr val="FF0000"/>
                          </a:solidFill>
                          <a:effectLst/>
                          <a:latin typeface="ＭＳ Ｐゴシック" panose="020B0600070205080204" pitchFamily="50" charset="-128"/>
                          <a:ea typeface="+mn-ea"/>
                        </a:rPr>
                        <a:t>坂戸市</a:t>
                      </a:r>
                      <a:r>
                        <a:rPr kumimoji="1" lang="ja-JP" altLang="en-US" sz="600" b="0" i="0" u="none" strike="noStrike" kern="0" dirty="0">
                          <a:solidFill>
                            <a:srgbClr val="000000"/>
                          </a:solidFill>
                          <a:effectLst/>
                          <a:latin typeface="Century" panose="02040604050505020304" pitchFamily="18" charset="0"/>
                          <a:ea typeface="+mn-ea"/>
                          <a:cs typeface="+mn-cs"/>
                        </a:rPr>
                        <a:t>、野田市</a:t>
                      </a:r>
                      <a:r>
                        <a:rPr lang="ja-JP" altLang="en-US" sz="600" b="0" i="0" u="none" strike="noStrike" dirty="0">
                          <a:solidFill>
                            <a:schemeClr val="tx1"/>
                          </a:solidFill>
                          <a:effectLst/>
                          <a:latin typeface="ＭＳ Ｐゴシック" panose="020B0600070205080204" pitchFamily="50" charset="-128"/>
                          <a:ea typeface="+mn-ea"/>
                        </a:rPr>
                        <a:t>、佐</a:t>
                      </a:r>
                      <a:r>
                        <a:rPr kumimoji="1" lang="ja-JP" altLang="en-US" sz="600" b="0" i="0" u="none" strike="noStrike" kern="0" dirty="0">
                          <a:solidFill>
                            <a:srgbClr val="000000"/>
                          </a:solidFill>
                          <a:effectLst/>
                          <a:latin typeface="Century" panose="02040604050505020304" pitchFamily="18" charset="0"/>
                          <a:ea typeface="+mn-ea"/>
                          <a:cs typeface="+mn-cs"/>
                        </a:rPr>
                        <a:t>倉</a:t>
                      </a:r>
                      <a:r>
                        <a:rPr lang="ja-JP" altLang="en-US" sz="600" b="0" i="0" u="none" strike="noStrike" dirty="0">
                          <a:solidFill>
                            <a:schemeClr val="tx1"/>
                          </a:solidFill>
                          <a:effectLst/>
                          <a:latin typeface="ＭＳ Ｐゴシック" panose="020B0600070205080204" pitchFamily="50" charset="-128"/>
                          <a:ea typeface="+mn-ea"/>
                        </a:rPr>
                        <a:t>市、我孫子市、青梅市、</a:t>
                      </a:r>
                      <a:r>
                        <a:rPr lang="ja-JP" altLang="en-US" sz="600" b="0" i="0" u="sng" strike="noStrike" dirty="0">
                          <a:solidFill>
                            <a:srgbClr val="FF0000"/>
                          </a:solidFill>
                          <a:effectLst/>
                          <a:latin typeface="ＭＳ Ｐゴシック" panose="020B0600070205080204" pitchFamily="50" charset="-128"/>
                          <a:ea typeface="+mn-ea"/>
                        </a:rPr>
                        <a:t>昭島市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多摩市、鎌倉市、小田原市、秦野市、座間市、高岡市、</a:t>
                      </a:r>
                      <a:r>
                        <a:rPr lang="ja-JP" altLang="en-US" sz="600" b="0" i="0" u="sng" strike="noStrike" dirty="0">
                          <a:solidFill>
                            <a:srgbClr val="FF0000"/>
                          </a:solidFill>
                          <a:effectLst/>
                          <a:latin typeface="ＭＳ Ｐゴシック" panose="020B0600070205080204" pitchFamily="50" charset="-128"/>
                          <a:ea typeface="+mn-ea"/>
                        </a:rPr>
                        <a:t>小松市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sng" strike="noStrike" dirty="0">
                          <a:solidFill>
                            <a:srgbClr val="FF0000"/>
                          </a:solidFill>
                          <a:effectLst/>
                          <a:latin typeface="ＭＳ Ｐゴシック" panose="020B0600070205080204" pitchFamily="50" charset="-128"/>
                          <a:ea typeface="+mn-ea"/>
                        </a:rPr>
                        <a:t>白山市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甲府市、上田市、大垣市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sng" strike="noStrike" dirty="0">
                          <a:solidFill>
                            <a:srgbClr val="FF0000"/>
                          </a:solidFill>
                          <a:effectLst/>
                          <a:latin typeface="ＭＳ Ｐゴシック" panose="020B0600070205080204" pitchFamily="50" charset="-128"/>
                          <a:ea typeface="+mn-ea"/>
                        </a:rPr>
                        <a:t>多治見市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各務原市、</a:t>
                      </a:r>
                      <a:r>
                        <a:rPr lang="ja-JP" altLang="en-US" sz="600" b="0" i="0" u="sng" strike="noStrike" dirty="0">
                          <a:solidFill>
                            <a:srgbClr val="FF0000"/>
                          </a:solidFill>
                          <a:effectLst/>
                          <a:latin typeface="ＭＳ Ｐゴシック" panose="020B0600070205080204" pitchFamily="50" charset="-128"/>
                          <a:ea typeface="+mn-ea"/>
                        </a:rPr>
                        <a:t>三島市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富士宮市、磐田市、</a:t>
                      </a:r>
                      <a:r>
                        <a:rPr lang="ja-JP" altLang="en-US" sz="600" b="0" i="0" u="sng" strike="noStrike" dirty="0">
                          <a:solidFill>
                            <a:srgbClr val="FF0000"/>
                          </a:solidFill>
                          <a:effectLst/>
                          <a:latin typeface="ＭＳ Ｐゴシック" panose="020B0600070205080204" pitchFamily="50" charset="-128"/>
                          <a:ea typeface="+mn-ea"/>
                        </a:rPr>
                        <a:t>掛川市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sng" strike="noStrike" dirty="0">
                          <a:solidFill>
                            <a:srgbClr val="FF0000"/>
                          </a:solidFill>
                          <a:effectLst/>
                          <a:latin typeface="ＭＳ Ｐゴシック" panose="020B0600070205080204" pitchFamily="50" charset="-128"/>
                          <a:ea typeface="+mn-ea"/>
                        </a:rPr>
                        <a:t>半田市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伊勢市、松阪市、鈴鹿市、</a:t>
                      </a:r>
                      <a:r>
                        <a:rPr lang="ja-JP" altLang="en-US" sz="600" b="0" i="0" u="sng" strike="noStrike" dirty="0">
                          <a:solidFill>
                            <a:srgbClr val="FF0000"/>
                          </a:solidFill>
                          <a:effectLst/>
                          <a:latin typeface="ＭＳ Ｐゴシック" panose="020B0600070205080204" pitchFamily="50" charset="-128"/>
                          <a:ea typeface="+mn-ea"/>
                        </a:rPr>
                        <a:t>長浜市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東近江市、</a:t>
                      </a:r>
                      <a:r>
                        <a:rPr lang="ja-JP" altLang="en-US" sz="800" b="1" i="0" u="none" strike="noStrike" dirty="0">
                          <a:solidFill>
                            <a:schemeClr val="tx1"/>
                          </a:solidFill>
                          <a:effectLst/>
                          <a:latin typeface="ＭＳ Ｐゴシック" panose="020B0600070205080204" pitchFamily="50" charset="-128"/>
                          <a:ea typeface="+mn-ea"/>
                        </a:rPr>
                        <a:t>岸和田市、</a:t>
                      </a:r>
                      <a:r>
                        <a:rPr lang="ja-JP" altLang="en-US" sz="800" b="1" i="0" u="sng" strike="noStrike" dirty="0">
                          <a:solidFill>
                            <a:srgbClr val="FF0000"/>
                          </a:solidFill>
                          <a:effectLst/>
                          <a:latin typeface="ＭＳ Ｐゴシック" panose="020B0600070205080204" pitchFamily="50" charset="-128"/>
                          <a:ea typeface="+mn-ea"/>
                        </a:rPr>
                        <a:t>池田市</a:t>
                      </a:r>
                      <a:r>
                        <a:rPr kumimoji="1" lang="ja-JP" altLang="en-US" sz="800" b="1" i="0" u="none" strike="noStrike" kern="0" dirty="0">
                          <a:solidFill>
                            <a:srgbClr val="000000"/>
                          </a:solidFill>
                          <a:effectLst/>
                          <a:latin typeface="Century" panose="02040604050505020304" pitchFamily="18" charset="0"/>
                          <a:ea typeface="+mn-ea"/>
                          <a:cs typeface="+mn-cs"/>
                        </a:rPr>
                        <a:t>、</a:t>
                      </a:r>
                      <a:r>
                        <a:rPr lang="ja-JP" altLang="en-US" sz="800" b="1" i="0" u="sng" strike="noStrike" dirty="0">
                          <a:solidFill>
                            <a:srgbClr val="FF0000"/>
                          </a:solidFill>
                          <a:effectLst/>
                          <a:latin typeface="ＭＳ Ｐゴシック" panose="020B0600070205080204" pitchFamily="50" charset="-128"/>
                          <a:ea typeface="+mn-ea"/>
                        </a:rPr>
                        <a:t>泉佐野市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伊丹市、川西市、</a:t>
                      </a:r>
                      <a:r>
                        <a:rPr lang="ja-JP" altLang="en-US" sz="600" b="0" i="0" u="sng" strike="noStrike" dirty="0">
                          <a:solidFill>
                            <a:srgbClr val="FF0000"/>
                          </a:solidFill>
                          <a:effectLst/>
                          <a:latin typeface="ＭＳ Ｐゴシック" panose="020B0600070205080204" pitchFamily="50" charset="-128"/>
                          <a:ea typeface="+mn-ea"/>
                        </a:rPr>
                        <a:t>三田市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橿原市、生駒市、鳥取市、</a:t>
                      </a:r>
                      <a:r>
                        <a:rPr lang="ja-JP" altLang="en-US" sz="600" b="0" i="0" u="sng" strike="noStrike" dirty="0">
                          <a:solidFill>
                            <a:srgbClr val="FF0000"/>
                          </a:solidFill>
                          <a:effectLst/>
                          <a:latin typeface="ＭＳ Ｐゴシック" panose="020B0600070205080204" pitchFamily="50" charset="-128"/>
                          <a:ea typeface="+mn-ea"/>
                        </a:rPr>
                        <a:t>津山市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宇部市、新居浜市、飯塚市、諫早市、</a:t>
                      </a:r>
                      <a:r>
                        <a:rPr lang="ja-JP" altLang="en-US" sz="600" b="0" i="0" u="sng" strike="noStrike" dirty="0">
                          <a:solidFill>
                            <a:srgbClr val="FF0000"/>
                          </a:solidFill>
                          <a:effectLst/>
                          <a:latin typeface="ＭＳ Ｐゴシック" panose="020B0600070205080204" pitchFamily="50" charset="-128"/>
                          <a:ea typeface="+mn-ea"/>
                        </a:rPr>
                        <a:t>別府市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都城市、</a:t>
                      </a:r>
                      <a:r>
                        <a:rPr lang="ja-JP" altLang="en-US" sz="600" b="0" i="0" u="sng" strike="noStrike" dirty="0">
                          <a:solidFill>
                            <a:srgbClr val="FF0000"/>
                          </a:solidFill>
                          <a:effectLst/>
                          <a:latin typeface="ＭＳ Ｐゴシック" panose="020B0600070205080204" pitchFamily="50" charset="-128"/>
                          <a:ea typeface="+mn-ea"/>
                        </a:rPr>
                        <a:t>鹿屋市</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chemeClr val="tx1"/>
                          </a:solidFill>
                          <a:effectLst/>
                          <a:latin typeface="ＭＳ Ｐゴシック" panose="020B0600070205080204" pitchFamily="50" charset="-128"/>
                          <a:ea typeface="+mn-ea"/>
                        </a:rPr>
                        <a:t>霧島市</a:t>
                      </a:r>
                      <a:endParaRPr lang="en-US" altLang="ja-JP" sz="600" b="0" i="0" u="none" strike="noStrike" dirty="0">
                        <a:solidFill>
                          <a:schemeClr val="tx1"/>
                        </a:solidFill>
                        <a:effectLst/>
                        <a:latin typeface="ＭＳ Ｐゴシック" panose="020B0600070205080204" pitchFamily="50" charset="-128"/>
                        <a:ea typeface="+mn-ea"/>
                      </a:endParaRPr>
                    </a:p>
                    <a:p>
                      <a:pPr algn="l">
                        <a:spcAft>
                          <a:spcPts val="0"/>
                        </a:spcAft>
                      </a:pPr>
                      <a:r>
                        <a:rPr lang="ja-JP" altLang="en-US" sz="600" b="0" i="0" u="none" strike="noStrike" dirty="0">
                          <a:solidFill>
                            <a:schemeClr val="tx1"/>
                          </a:solidFill>
                          <a:effectLst/>
                          <a:latin typeface="ＭＳ Ｐゴシック" panose="020B0600070205080204" pitchFamily="50" charset="-128"/>
                          <a:ea typeface="+mn-ea"/>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59</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釧路市</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北見市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江別市</a:t>
                      </a:r>
                      <a:r>
                        <a:rPr lang="ja-JP" altLang="en-US" sz="600" b="0" i="0" u="none" strike="noStrike" dirty="0">
                          <a:solidFill>
                            <a:schemeClr val="tx1"/>
                          </a:solidFill>
                          <a:effectLst/>
                          <a:latin typeface="ＭＳ Ｐゴシック" panose="020B0600070205080204" pitchFamily="50" charset="-128"/>
                          <a:ea typeface="+mn-ea"/>
                        </a:rPr>
                        <a:t>、弘前市、</a:t>
                      </a:r>
                      <a:r>
                        <a:rPr lang="ja-JP" altLang="en-US" sz="600" b="0" i="0" u="sng" strike="noStrike" dirty="0">
                          <a:solidFill>
                            <a:srgbClr val="FF0000"/>
                          </a:solidFill>
                          <a:effectLst/>
                          <a:latin typeface="ＭＳ Ｐゴシック" panose="020B0600070205080204" pitchFamily="50" charset="-128"/>
                          <a:ea typeface="+mn-ea"/>
                        </a:rPr>
                        <a:t>一関市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奥州市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酒田市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取手市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筑西市</a:t>
                      </a:r>
                      <a:r>
                        <a:rPr lang="ja-JP" altLang="en-US" sz="600" b="0" i="0" u="none" strike="noStrike" dirty="0">
                          <a:solidFill>
                            <a:schemeClr val="tx1"/>
                          </a:solidFill>
                          <a:effectLst/>
                          <a:latin typeface="ＭＳ Ｐゴシック" panose="020B0600070205080204" pitchFamily="50" charset="-128"/>
                          <a:ea typeface="+mn-ea"/>
                        </a:rPr>
                        <a:t>、足利市、栃木市、</a:t>
                      </a:r>
                      <a:r>
                        <a:rPr lang="ja-JP" altLang="en-US" sz="600" b="0" i="0" u="sng" strike="noStrike" dirty="0">
                          <a:solidFill>
                            <a:srgbClr val="FF0000"/>
                          </a:solidFill>
                          <a:effectLst/>
                          <a:latin typeface="ＭＳ Ｐゴシック" panose="020B0600070205080204" pitchFamily="50" charset="-128"/>
                          <a:ea typeface="+mn-ea"/>
                        </a:rPr>
                        <a:t>加須市</a:t>
                      </a:r>
                      <a:r>
                        <a:rPr lang="ja-JP" altLang="en-US" sz="600" b="0" i="0" u="none" strike="noStrike" dirty="0">
                          <a:solidFill>
                            <a:schemeClr val="tx1"/>
                          </a:solidFill>
                          <a:effectLst/>
                          <a:latin typeface="ＭＳ Ｐゴシック" panose="020B0600070205080204" pitchFamily="50" charset="-128"/>
                          <a:ea typeface="+mn-ea"/>
                        </a:rPr>
                        <a:t>、狭山市、上越市、</a:t>
                      </a:r>
                      <a:r>
                        <a:rPr lang="ja-JP" altLang="en-US" sz="600" b="0" i="0" u="sng" strike="noStrike" dirty="0">
                          <a:solidFill>
                            <a:srgbClr val="FF0000"/>
                          </a:solidFill>
                          <a:effectLst/>
                          <a:latin typeface="ＭＳ Ｐゴシック" panose="020B0600070205080204" pitchFamily="50" charset="-128"/>
                          <a:ea typeface="+mn-ea"/>
                        </a:rPr>
                        <a:t>飯田市、</a:t>
                      </a:r>
                      <a:r>
                        <a:rPr lang="ja-JP" altLang="en-US" sz="600" b="0" i="0" u="none" strike="noStrike" dirty="0">
                          <a:solidFill>
                            <a:schemeClr val="tx1"/>
                          </a:solidFill>
                          <a:effectLst/>
                          <a:latin typeface="ＭＳ Ｐゴシック" panose="020B0600070205080204" pitchFamily="50" charset="-128"/>
                          <a:ea typeface="+mn-ea"/>
                        </a:rPr>
                        <a:t>沼津市、焼津市、瀬戸市、宇治市、</a:t>
                      </a:r>
                      <a:r>
                        <a:rPr lang="ja-JP" altLang="en-US" sz="800" b="1" i="0" u="none" strike="noStrike" dirty="0">
                          <a:solidFill>
                            <a:schemeClr val="tx1"/>
                          </a:solidFill>
                          <a:effectLst/>
                          <a:latin typeface="ＭＳ Ｐゴシック" panose="020B0600070205080204" pitchFamily="50" charset="-128"/>
                          <a:ea typeface="+mn-ea"/>
                        </a:rPr>
                        <a:t>守口市、</a:t>
                      </a:r>
                      <a:r>
                        <a:rPr lang="ja-JP" altLang="en-US" sz="800" b="1" i="0" u="sng" strike="noStrike" dirty="0">
                          <a:solidFill>
                            <a:srgbClr val="FF0000"/>
                          </a:solidFill>
                          <a:effectLst/>
                          <a:latin typeface="ＭＳ Ｐゴシック" panose="020B0600070205080204" pitchFamily="50" charset="-128"/>
                          <a:ea typeface="+mn-ea"/>
                        </a:rPr>
                        <a:t>松原市</a:t>
                      </a:r>
                      <a:r>
                        <a:rPr lang="ja-JP" altLang="en-US" sz="800" b="1" i="0" u="none" strike="noStrike" dirty="0">
                          <a:solidFill>
                            <a:schemeClr val="tx1"/>
                          </a:solidFill>
                          <a:effectLst/>
                          <a:latin typeface="ＭＳ Ｐゴシック" panose="020B0600070205080204" pitchFamily="50" charset="-128"/>
                          <a:ea typeface="+mn-ea"/>
                        </a:rPr>
                        <a:t>、</a:t>
                      </a:r>
                      <a:r>
                        <a:rPr lang="ja-JP" altLang="en-US" sz="800" b="1" i="0" u="sng" strike="noStrike" dirty="0">
                          <a:solidFill>
                            <a:srgbClr val="FF0000"/>
                          </a:solidFill>
                          <a:effectLst/>
                          <a:latin typeface="ＭＳ Ｐゴシック" panose="020B0600070205080204" pitchFamily="50" charset="-128"/>
                          <a:ea typeface="+mn-ea"/>
                        </a:rPr>
                        <a:t>大東市</a:t>
                      </a:r>
                      <a:r>
                        <a:rPr lang="ja-JP" altLang="en-US" sz="800" b="1" i="0" u="none" strike="noStrike" dirty="0">
                          <a:solidFill>
                            <a:schemeClr val="tx1"/>
                          </a:solidFill>
                          <a:effectLst/>
                          <a:latin typeface="ＭＳ Ｐゴシック" panose="020B0600070205080204" pitchFamily="50" charset="-128"/>
                          <a:ea typeface="+mn-ea"/>
                        </a:rPr>
                        <a:t>、</a:t>
                      </a:r>
                      <a:r>
                        <a:rPr lang="ja-JP" altLang="en-US" sz="800" b="1" i="0" u="sng" strike="noStrike" dirty="0">
                          <a:solidFill>
                            <a:srgbClr val="FF0000"/>
                          </a:solidFill>
                          <a:effectLst/>
                          <a:latin typeface="ＭＳ Ｐゴシック" panose="020B0600070205080204" pitchFamily="50" charset="-128"/>
                          <a:ea typeface="+mn-ea"/>
                        </a:rPr>
                        <a:t>羽曳野市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尾道市、</a:t>
                      </a:r>
                      <a:r>
                        <a:rPr lang="ja-JP" altLang="en-US" sz="600" b="0" i="0" u="sng" strike="noStrike" dirty="0">
                          <a:solidFill>
                            <a:srgbClr val="FF0000"/>
                          </a:solidFill>
                          <a:effectLst/>
                          <a:latin typeface="ＭＳ Ｐゴシック" panose="020B0600070205080204" pitchFamily="50" charset="-128"/>
                          <a:ea typeface="+mn-ea"/>
                        </a:rPr>
                        <a:t>岩国市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周南市、</a:t>
                      </a:r>
                      <a:r>
                        <a:rPr lang="ja-JP" altLang="en-US" sz="600" b="0" i="0" u="sng" strike="noStrike" dirty="0">
                          <a:solidFill>
                            <a:srgbClr val="FF0000"/>
                          </a:solidFill>
                          <a:effectLst/>
                          <a:latin typeface="ＭＳ Ｐゴシック" panose="020B0600070205080204" pitchFamily="50" charset="-128"/>
                          <a:ea typeface="+mn-ea"/>
                        </a:rPr>
                        <a:t>西条市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大牟田市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唐津市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八代市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延岡市</a:t>
                      </a:r>
                      <a:endParaRPr lang="en-US" altLang="ja-JP" sz="600" b="0" i="0" u="sng" strike="noStrike" dirty="0">
                        <a:solidFill>
                          <a:srgbClr val="FF0000"/>
                        </a:solidFill>
                        <a:effectLst/>
                        <a:latin typeface="ＭＳ Ｐゴシック" panose="020B0600070205080204" pitchFamily="50" charset="-128"/>
                        <a:ea typeface="+mn-ea"/>
                      </a:endParaRPr>
                    </a:p>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31</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spcAft>
                          <a:spcPts val="0"/>
                        </a:spcAft>
                      </a:pPr>
                      <a:r>
                        <a:rPr lang="zh-TW"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石巻市</a:t>
                      </a:r>
                      <a:r>
                        <a:rPr lang="ja-JP" altLang="en-US" sz="600" b="0" i="0" u="none" strike="noStrike" dirty="0" err="1">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鶴岡市</a:t>
                      </a:r>
                      <a:r>
                        <a:rPr lang="ja-JP" altLang="en-US" sz="600" b="0" i="0" u="none" strike="noStrike" dirty="0">
                          <a:solidFill>
                            <a:schemeClr val="tx1"/>
                          </a:solidFill>
                          <a:effectLst/>
                          <a:latin typeface="ＭＳ Ｐゴシック" panose="020B0600070205080204" pitchFamily="50" charset="-128"/>
                          <a:ea typeface="+mn-ea"/>
                        </a:rPr>
                        <a:t>、日立市、</a:t>
                      </a:r>
                      <a:r>
                        <a:rPr lang="ja-JP" altLang="en-US" sz="600" b="0" i="0" u="sng" strike="noStrike" dirty="0">
                          <a:solidFill>
                            <a:srgbClr val="FF0000"/>
                          </a:solidFill>
                          <a:effectLst/>
                          <a:latin typeface="ＭＳ Ｐゴシック" panose="020B0600070205080204" pitchFamily="50" charset="-128"/>
                          <a:ea typeface="+mn-ea"/>
                        </a:rPr>
                        <a:t>桐生市</a:t>
                      </a:r>
                      <a:r>
                        <a:rPr lang="ja-JP" altLang="en-US" sz="600" b="0" i="0" u="none" strike="noStrike" dirty="0">
                          <a:solidFill>
                            <a:schemeClr val="tx1"/>
                          </a:solidFill>
                          <a:effectLst/>
                          <a:latin typeface="ＭＳ Ｐゴシック" panose="020B0600070205080204" pitchFamily="50" charset="-128"/>
                          <a:ea typeface="+mn-ea"/>
                        </a:rPr>
                        <a:t>、</a:t>
                      </a:r>
                      <a:endParaRPr lang="en-US" altLang="ja-JP" sz="600" b="0" i="0" u="none" strike="noStrike" dirty="0">
                        <a:solidFill>
                          <a:schemeClr val="tx1"/>
                        </a:solidFill>
                        <a:effectLst/>
                        <a:latin typeface="ＭＳ Ｐゴシック" panose="020B0600070205080204" pitchFamily="50" charset="-128"/>
                        <a:ea typeface="+mn-ea"/>
                      </a:endParaRPr>
                    </a:p>
                    <a:p>
                      <a:pPr algn="l">
                        <a:spcAft>
                          <a:spcPts val="0"/>
                        </a:spcAft>
                      </a:pPr>
                      <a:r>
                        <a:rPr lang="ja-JP" altLang="en-US" sz="800" b="1" i="0" u="sng" strike="noStrike" dirty="0">
                          <a:solidFill>
                            <a:srgbClr val="FF0000"/>
                          </a:solidFill>
                          <a:effectLst/>
                          <a:latin typeface="ＭＳ Ｐゴシック" panose="020B0600070205080204" pitchFamily="50" charset="-128"/>
                          <a:ea typeface="+mn-ea"/>
                        </a:rPr>
                        <a:t>富田林市</a:t>
                      </a:r>
                      <a:r>
                        <a:rPr lang="ja-JP" altLang="en-US" sz="800" b="1" i="0" u="none" strike="noStrike" dirty="0">
                          <a:solidFill>
                            <a:schemeClr val="tx1"/>
                          </a:solidFill>
                          <a:effectLst/>
                          <a:latin typeface="ＭＳ Ｐゴシック" panose="020B0600070205080204" pitchFamily="50" charset="-128"/>
                          <a:ea typeface="+mn-ea"/>
                        </a:rPr>
                        <a:t>、</a:t>
                      </a:r>
                      <a:r>
                        <a:rPr lang="ja-JP" altLang="en-US" sz="800" b="1" i="0" u="sng" strike="noStrike" dirty="0">
                          <a:solidFill>
                            <a:srgbClr val="FF0000"/>
                          </a:solidFill>
                          <a:effectLst/>
                          <a:latin typeface="ＭＳ Ｐゴシック" panose="020B0600070205080204" pitchFamily="50" charset="-128"/>
                          <a:ea typeface="+mn-ea"/>
                        </a:rPr>
                        <a:t>河内長野市</a:t>
                      </a:r>
                      <a:r>
                        <a:rPr lang="ja-JP" altLang="en-US" sz="800" b="1" i="0" u="none" strike="noStrike" dirty="0">
                          <a:solidFill>
                            <a:schemeClr val="tx1"/>
                          </a:solidFill>
                          <a:effectLst/>
                          <a:latin typeface="ＭＳ Ｐゴシック" panose="020B0600070205080204" pitchFamily="50" charset="-128"/>
                          <a:ea typeface="+mn-ea"/>
                        </a:rPr>
                        <a:t>、</a:t>
                      </a:r>
                      <a:r>
                        <a:rPr lang="ja-JP" altLang="en-US" sz="800" b="1" i="0" u="sng" strike="noStrike" dirty="0">
                          <a:solidFill>
                            <a:srgbClr val="FF0000"/>
                          </a:solidFill>
                          <a:effectLst/>
                          <a:latin typeface="ＭＳ Ｐゴシック" panose="020B0600070205080204" pitchFamily="50" charset="-128"/>
                          <a:ea typeface="+mn-ea"/>
                        </a:rPr>
                        <a:t>門真市</a:t>
                      </a:r>
                      <a:r>
                        <a:rPr lang="ja-JP" altLang="en-US" sz="600" b="0" i="0" u="none" strike="noStrike" dirty="0">
                          <a:solidFill>
                            <a:schemeClr val="tx1"/>
                          </a:solidFill>
                          <a:effectLst/>
                          <a:latin typeface="ＭＳ Ｐゴシック" panose="020B0600070205080204" pitchFamily="50" charset="-128"/>
                          <a:ea typeface="+mn-ea"/>
                        </a:rPr>
                        <a:t>、今治市</a:t>
                      </a:r>
                      <a:endParaRPr lang="en-US" altLang="zh-TW" sz="600" b="0" i="0" u="none" strike="noStrike" dirty="0">
                        <a:solidFill>
                          <a:schemeClr val="tx1"/>
                        </a:solidFill>
                        <a:effectLst/>
                        <a:latin typeface="ＭＳ Ｐゴシック" panose="020B0600070205080204" pitchFamily="50" charset="-128"/>
                        <a:ea typeface="+mn-ea"/>
                      </a:endParaRPr>
                    </a:p>
                    <a:p>
                      <a:pPr algn="l">
                        <a:spcAft>
                          <a:spcPts val="0"/>
                        </a:spcAft>
                      </a:pPr>
                      <a:r>
                        <a:rPr lang="zh-TW"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altLang="zh-TW" sz="600" b="0" i="0" u="none" strike="noStrike" dirty="0">
                          <a:solidFill>
                            <a:schemeClr val="tx1"/>
                          </a:solidFill>
                          <a:effectLst/>
                          <a:latin typeface="ＭＳ Ｐゴシック" panose="020B0600070205080204" pitchFamily="50" charset="-128"/>
                          <a:ea typeface="ＭＳ Ｐゴシック" panose="020B0600070205080204" pitchFamily="50" charset="-128"/>
                        </a:rPr>
                        <a:t>8</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小樽市</a:t>
                      </a:r>
                      <a:endParaRPr lang="en-US" altLang="ja-JP" sz="600" b="0" i="0" u="sng" strike="noStrike" dirty="0">
                        <a:solidFill>
                          <a:srgbClr val="FF0000"/>
                        </a:solidFill>
                        <a:effectLst/>
                        <a:latin typeface="ＭＳ Ｐゴシック" panose="020B0600070205080204" pitchFamily="50" charset="-128"/>
                        <a:ea typeface="ＭＳ Ｐゴシック" panose="020B0600070205080204" pitchFamily="50" charset="-128"/>
                      </a:endParaRPr>
                    </a:p>
                    <a:p>
                      <a:pPr algn="l" fontAlgn="t"/>
                      <a:r>
                        <a:rPr lang="en-US" altLang="ja-JP" sz="600" b="0" i="0" u="none" strike="noStrike" dirty="0">
                          <a:solidFill>
                            <a:schemeClr val="tx1"/>
                          </a:solidFill>
                          <a:effectLst/>
                          <a:latin typeface="ＭＳ Ｐゴシック" panose="020B0600070205080204" pitchFamily="50" charset="-128"/>
                          <a:ea typeface="ＭＳ Ｐゴシック" panose="020B0600070205080204" pitchFamily="50" charset="-128"/>
                        </a:rPr>
                        <a:t>(1</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団体）</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04479">
                <a:tc>
                  <a:txBody>
                    <a:bodyPr/>
                    <a:lstStyle/>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３～</a:t>
                      </a:r>
                      <a:endParaRPr lang="en-US" altLang="ja-JP" sz="800" b="0" i="0" u="none" strike="noStrike" spc="-150"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１０万人</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名取市、富谷市、利府町、守谷市、つくばみらい市、志木市、吉川市、伊奈町、</a:t>
                      </a:r>
                      <a:r>
                        <a:rPr lang="ja-JP" altLang="en-US" sz="600" b="0" i="0" u="none" strike="noStrike" dirty="0">
                          <a:solidFill>
                            <a:schemeClr val="tx1"/>
                          </a:solidFill>
                          <a:effectLst/>
                          <a:latin typeface="+mn-ea"/>
                          <a:ea typeface="+mn-ea"/>
                        </a:rPr>
                        <a:t>印西市、千代田区、</a:t>
                      </a:r>
                      <a:r>
                        <a:rPr lang="ja-JP" altLang="en-US" sz="600" b="0" i="0" u="none" strike="noStrike" dirty="0">
                          <a:solidFill>
                            <a:srgbClr val="000000"/>
                          </a:solidFill>
                          <a:effectLst/>
                          <a:latin typeface="+mn-ea"/>
                          <a:ea typeface="+mn-ea"/>
                        </a:rPr>
                        <a:t>狛江市、稲城市、野々市市、</a:t>
                      </a:r>
                      <a:r>
                        <a:rPr lang="ja-JP" altLang="en-US" sz="600" b="0" i="0" u="none" strike="noStrike" dirty="0">
                          <a:solidFill>
                            <a:srgbClr val="000000"/>
                          </a:solidFill>
                          <a:effectLst/>
                          <a:latin typeface="ＭＳ Ｐゴシック" panose="020B0600070205080204" pitchFamily="50" charset="-128"/>
                          <a:ea typeface="+mn-ea"/>
                        </a:rPr>
                        <a:t>瑞穂市、常滑市、大府市、知立市、高浜市、日進市、長久手市、幸田町、守山市、栗東市、京田辺市、木津川市、藍住町、</a:t>
                      </a:r>
                      <a:r>
                        <a:rPr lang="ja-JP" altLang="en-US" sz="600" b="0" i="0" u="none" strike="noStrike" dirty="0">
                          <a:solidFill>
                            <a:srgbClr val="00B050"/>
                          </a:solidFill>
                          <a:effectLst/>
                          <a:latin typeface="ＭＳ Ｐゴシック" panose="020B0600070205080204" pitchFamily="50" charset="-128"/>
                          <a:ea typeface="+mn-ea"/>
                        </a:rPr>
                        <a:t>大野城市、</a:t>
                      </a:r>
                      <a:r>
                        <a:rPr lang="ja-JP" altLang="en-US" sz="600" b="0" i="0" u="none" strike="noStrike" dirty="0">
                          <a:solidFill>
                            <a:schemeClr val="tx1"/>
                          </a:solidFill>
                          <a:effectLst/>
                          <a:latin typeface="ＭＳ Ｐゴシック" panose="020B0600070205080204" pitchFamily="50" charset="-128"/>
                          <a:ea typeface="+mn-ea"/>
                        </a:rPr>
                        <a:t>福津市、</a:t>
                      </a:r>
                      <a:r>
                        <a:rPr lang="ja-JP" altLang="en-US" sz="600" b="0" i="0" u="none" strike="noStrike" dirty="0">
                          <a:solidFill>
                            <a:srgbClr val="000000"/>
                          </a:solidFill>
                          <a:effectLst/>
                          <a:latin typeface="ＭＳ Ｐゴシック" panose="020B0600070205080204" pitchFamily="50" charset="-128"/>
                          <a:ea typeface="+mn-ea"/>
                        </a:rPr>
                        <a:t>志免町、新宮町、粕屋町、鳥栖市、合志市、大津町、菊陽町、</a:t>
                      </a:r>
                      <a:r>
                        <a:rPr lang="ja-JP" altLang="en-US" sz="600" b="0" i="0" u="none" strike="noStrike" dirty="0">
                          <a:solidFill>
                            <a:srgbClr val="00B050"/>
                          </a:solidFill>
                          <a:effectLst/>
                          <a:latin typeface="ＭＳ Ｐゴシック" panose="020B0600070205080204" pitchFamily="50" charset="-128"/>
                          <a:ea typeface="+mn-ea"/>
                        </a:rPr>
                        <a:t>宜野湾市</a:t>
                      </a:r>
                      <a:r>
                        <a:rPr lang="ja-JP" altLang="en-US" sz="600" b="0" i="0" u="none" strike="noStrike" dirty="0">
                          <a:solidFill>
                            <a:schemeClr val="tx1"/>
                          </a:solidFill>
                          <a:effectLst/>
                          <a:latin typeface="ＭＳ Ｐゴシック" panose="020B0600070205080204" pitchFamily="50" charset="-128"/>
                          <a:ea typeface="+mn-ea"/>
                        </a:rPr>
                        <a:t>、名護市、豊見城市、南城市、読谷村、南風原町</a:t>
                      </a:r>
                      <a:endParaRPr lang="en-US" altLang="ja-JP" sz="600" b="0" i="0" u="none" strike="noStrike" dirty="0">
                        <a:solidFill>
                          <a:schemeClr val="tx1"/>
                        </a:solidFill>
                        <a:effectLst/>
                        <a:latin typeface="ＭＳ Ｐゴシック" panose="020B0600070205080204" pitchFamily="50" charset="-128"/>
                        <a:ea typeface="+mn-ea"/>
                      </a:endParaRPr>
                    </a:p>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600" b="0" i="0" u="none" strike="noStrike" dirty="0">
                          <a:solidFill>
                            <a:srgbClr val="000000"/>
                          </a:solidFill>
                          <a:effectLst/>
                          <a:latin typeface="ＭＳ Ｐゴシック" panose="020B0600070205080204" pitchFamily="50" charset="-128"/>
                          <a:ea typeface="ＭＳ Ｐゴシック" panose="020B0600070205080204" pitchFamily="50" charset="-128"/>
                        </a:rPr>
                        <a:t>41</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千歳市、恵庭市、滝沢市、東根市、牛久市、鹿嶋市、さくら市、下野市、壬生町、東松山市、蕨市、和光市、八潮市、白岡市、</a:t>
                      </a:r>
                      <a:r>
                        <a:rPr lang="ja-JP" altLang="en-US" sz="600" b="0" i="0" u="none" strike="noStrike" dirty="0">
                          <a:solidFill>
                            <a:schemeClr val="tx1"/>
                          </a:solidFill>
                          <a:effectLst/>
                          <a:latin typeface="+mn-ea"/>
                          <a:ea typeface="+mn-ea"/>
                        </a:rPr>
                        <a:t>四街道市、袖ケ浦市、白井市、</a:t>
                      </a:r>
                      <a:r>
                        <a:rPr lang="ja-JP" altLang="en-US" sz="600" b="0" i="0" u="none" strike="noStrike" dirty="0">
                          <a:solidFill>
                            <a:srgbClr val="000000"/>
                          </a:solidFill>
                          <a:effectLst/>
                          <a:latin typeface="+mn-ea"/>
                          <a:ea typeface="+mn-ea"/>
                        </a:rPr>
                        <a:t>国立市、東大和市、清瀬市、武蔵村山市、綾瀬市、能美市、</a:t>
                      </a:r>
                      <a:r>
                        <a:rPr lang="ja-JP" altLang="en-US" sz="600" b="0" i="0" u="none" strike="noStrike" dirty="0">
                          <a:solidFill>
                            <a:srgbClr val="000000"/>
                          </a:solidFill>
                          <a:effectLst/>
                          <a:latin typeface="ＭＳ Ｐゴシック" panose="020B0600070205080204" pitchFamily="50" charset="-128"/>
                          <a:ea typeface="+mn-ea"/>
                        </a:rPr>
                        <a:t>津幡町、鯖江市、甲斐市、美濃加茂市、可児市、袋井市、菊川市、長泉町、岩倉市、清須市、北名古屋市、みよし市、東郷町、扶桑町、大治町、蟹江町、いなべ市、菰野町、野洲市、長岡京市、精華町、芦屋市、加東市、播磨町、香芝市、葛城市、広陵町、岩出市、総社市、府中町、下松市、筑後市、宗像市、太宰府市、古賀市、那珂川町、</a:t>
                      </a:r>
                      <a:r>
                        <a:rPr lang="ja-JP" altLang="en-US" sz="600" b="0" i="0" u="sng" strike="noStrike" dirty="0">
                          <a:solidFill>
                            <a:srgbClr val="FF0000"/>
                          </a:solidFill>
                          <a:effectLst/>
                          <a:latin typeface="ＭＳ Ｐゴシック" panose="020B0600070205080204" pitchFamily="50" charset="-128"/>
                          <a:ea typeface="+mn-ea"/>
                        </a:rPr>
                        <a:t>篠栗町</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rgbClr val="000000"/>
                          </a:solidFill>
                          <a:effectLst/>
                          <a:latin typeface="ＭＳ Ｐゴシック" panose="020B0600070205080204" pitchFamily="50" charset="-128"/>
                          <a:ea typeface="+mn-ea"/>
                        </a:rPr>
                        <a:t>大村市、石垣市、糸満市</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a:spcAft>
                          <a:spcPts val="0"/>
                        </a:spcAft>
                      </a:pP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63</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600" b="0" i="0" u="none" strike="noStrike" dirty="0">
                          <a:solidFill>
                            <a:srgbClr val="000000"/>
                          </a:solidFill>
                          <a:effectLst/>
                          <a:latin typeface="ＭＳ Ｐゴシック" panose="020B0600070205080204" pitchFamily="50" charset="-128"/>
                          <a:ea typeface="+mn-ea"/>
                        </a:rPr>
                        <a:t>音更町、北上市、岩沼市、東松島市、柴田町、天童市、那珂市、神栖市、東海村、阿見町、</a:t>
                      </a:r>
                      <a:r>
                        <a:rPr lang="ja-JP" altLang="en-US" sz="600" b="0" i="0" u="sng" strike="noStrike" dirty="0">
                          <a:solidFill>
                            <a:srgbClr val="FF0000"/>
                          </a:solidFill>
                          <a:effectLst/>
                          <a:latin typeface="ＭＳ Ｐゴシック" panose="020B0600070205080204" pitchFamily="50" charset="-128"/>
                          <a:ea typeface="+mn-ea"/>
                        </a:rPr>
                        <a:t>上三川町</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みどり市、大泉町、本庄市、桶川市、蓮田市、鶴ヶ島市、三芳町、</a:t>
                      </a:r>
                      <a:r>
                        <a:rPr lang="ja-JP" altLang="en-US" sz="600" b="0" i="0" u="sng" strike="noStrike" dirty="0">
                          <a:solidFill>
                            <a:srgbClr val="FF0000"/>
                          </a:solidFill>
                          <a:effectLst/>
                          <a:latin typeface="ＭＳ Ｐゴシック" panose="020B0600070205080204" pitchFamily="50" charset="-128"/>
                          <a:ea typeface="+mn-ea"/>
                        </a:rPr>
                        <a:t>上里町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宮代町</a:t>
                      </a:r>
                      <a:r>
                        <a:rPr kumimoji="1" lang="ja-JP" altLang="en-US" sz="600" b="0" i="0" u="none" strike="noStrike" kern="0" dirty="0">
                          <a:solidFill>
                            <a:srgbClr val="000000"/>
                          </a:solidFill>
                          <a:effectLst/>
                          <a:latin typeface="Century" panose="02040604050505020304" pitchFamily="18" charset="0"/>
                          <a:ea typeface="+mn-ea"/>
                          <a:cs typeface="+mn-cs"/>
                        </a:rPr>
                        <a:t>、</a:t>
                      </a:r>
                      <a:r>
                        <a:rPr lang="ja-JP" altLang="en-US" sz="600" b="0" i="0" u="none" strike="noStrike" dirty="0">
                          <a:solidFill>
                            <a:srgbClr val="000000"/>
                          </a:solidFill>
                          <a:effectLst/>
                          <a:latin typeface="ＭＳ Ｐゴシック" panose="020B0600070205080204" pitchFamily="50" charset="-128"/>
                          <a:ea typeface="+mn-ea"/>
                        </a:rPr>
                        <a:t>東金市、</a:t>
                      </a:r>
                      <a:r>
                        <a:rPr lang="ja-JP" altLang="en-US" sz="600" b="0" i="0" u="none" strike="noStrike" dirty="0">
                          <a:solidFill>
                            <a:schemeClr val="tx1"/>
                          </a:solidFill>
                          <a:effectLst/>
                          <a:latin typeface="+mn-ea"/>
                          <a:ea typeface="+mn-ea"/>
                        </a:rPr>
                        <a:t>あきる野市、</a:t>
                      </a:r>
                      <a:r>
                        <a:rPr lang="ja-JP" altLang="en-US" sz="600" b="0" i="0" u="sng" strike="noStrike" dirty="0">
                          <a:solidFill>
                            <a:srgbClr val="FF0000"/>
                          </a:solidFill>
                          <a:effectLst/>
                          <a:latin typeface="+mn-ea"/>
                          <a:ea typeface="+mn-ea"/>
                        </a:rPr>
                        <a:t>瑞穂町</a:t>
                      </a:r>
                      <a:r>
                        <a:rPr lang="ja-JP" altLang="en-US" sz="600" b="0" i="0" u="none" strike="noStrike" dirty="0">
                          <a:solidFill>
                            <a:schemeClr val="tx1"/>
                          </a:solidFill>
                          <a:effectLst/>
                          <a:latin typeface="+mn-ea"/>
                          <a:ea typeface="+mn-ea"/>
                        </a:rPr>
                        <a:t>、逗子市、</a:t>
                      </a:r>
                      <a:r>
                        <a:rPr lang="ja-JP" altLang="en-US" sz="600" b="0" i="0" u="sng" strike="noStrike" dirty="0">
                          <a:solidFill>
                            <a:srgbClr val="FF0000"/>
                          </a:solidFill>
                          <a:effectLst/>
                          <a:latin typeface="+mn-ea"/>
                          <a:ea typeface="+mn-ea"/>
                        </a:rPr>
                        <a:t>葉山町</a:t>
                      </a:r>
                      <a:r>
                        <a:rPr lang="ja-JP" altLang="en-US" sz="600" b="0" i="0" u="none" strike="noStrike" dirty="0">
                          <a:solidFill>
                            <a:schemeClr val="tx1"/>
                          </a:solidFill>
                          <a:effectLst/>
                          <a:latin typeface="+mn-ea"/>
                          <a:ea typeface="+mn-ea"/>
                        </a:rPr>
                        <a:t>、</a:t>
                      </a:r>
                      <a:r>
                        <a:rPr kumimoji="1" lang="ja-JP" altLang="en-US" sz="600" b="0" i="0" u="none" strike="noStrike" kern="0" dirty="0">
                          <a:solidFill>
                            <a:srgbClr val="000000"/>
                          </a:solidFill>
                          <a:effectLst/>
                          <a:latin typeface="Century" panose="02040604050505020304" pitchFamily="18" charset="0"/>
                          <a:ea typeface="+mn-ea"/>
                          <a:cs typeface="+mn-cs"/>
                        </a:rPr>
                        <a:t>寒川町</a:t>
                      </a:r>
                      <a:r>
                        <a:rPr lang="ja-JP" altLang="en-US" sz="600" b="0" i="0" u="none" strike="noStrike" dirty="0">
                          <a:solidFill>
                            <a:schemeClr val="tx1"/>
                          </a:solidFill>
                          <a:effectLst/>
                          <a:latin typeface="+mn-ea"/>
                          <a:ea typeface="+mn-ea"/>
                        </a:rPr>
                        <a:t>、黒部市、砺波市、射水市、</a:t>
                      </a:r>
                      <a:r>
                        <a:rPr lang="ja-JP" altLang="en-US" sz="600" b="0" i="0" u="sng" strike="noStrike" dirty="0">
                          <a:solidFill>
                            <a:srgbClr val="FF0000"/>
                          </a:solidFill>
                          <a:effectLst/>
                          <a:latin typeface="+mn-ea"/>
                          <a:ea typeface="+mn-ea"/>
                        </a:rPr>
                        <a:t>かほく市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敦賀市、坂井市、南アルプス市、笛吹市、</a:t>
                      </a:r>
                      <a:r>
                        <a:rPr lang="ja-JP" altLang="en-US" sz="600" b="0" i="0" u="sng" strike="noStrike" dirty="0">
                          <a:solidFill>
                            <a:srgbClr val="FF0000"/>
                          </a:solidFill>
                          <a:effectLst/>
                          <a:latin typeface="ＭＳ Ｐゴシック" panose="020B0600070205080204" pitchFamily="50" charset="-128"/>
                          <a:ea typeface="+mn-ea"/>
                        </a:rPr>
                        <a:t>中央市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諏訪市、</a:t>
                      </a:r>
                      <a:r>
                        <a:rPr lang="ja-JP" altLang="en-US" sz="600" b="0" i="0" u="sng" strike="noStrike" dirty="0">
                          <a:solidFill>
                            <a:srgbClr val="FF0000"/>
                          </a:solidFill>
                          <a:effectLst/>
                          <a:latin typeface="ＭＳ Ｐゴシック" panose="020B0600070205080204" pitchFamily="50" charset="-128"/>
                          <a:ea typeface="+mn-ea"/>
                        </a:rPr>
                        <a:t>駒ヶ根市</a:t>
                      </a:r>
                      <a:r>
                        <a:rPr lang="ja-JP" altLang="en-US" sz="600" b="0" i="0" u="none" strike="noStrike" dirty="0">
                          <a:solidFill>
                            <a:srgbClr val="000000"/>
                          </a:solidFill>
                          <a:effectLst/>
                          <a:latin typeface="ＭＳ Ｐゴシック" panose="020B0600070205080204" pitchFamily="50" charset="-128"/>
                          <a:ea typeface="+mn-ea"/>
                        </a:rPr>
                        <a:t>、茅野市、塩尻市、佐久市、</a:t>
                      </a:r>
                      <a:r>
                        <a:rPr lang="ja-JP" altLang="en-US" sz="600" b="0" i="0" u="sng" strike="noStrike" dirty="0">
                          <a:solidFill>
                            <a:srgbClr val="FF0000"/>
                          </a:solidFill>
                          <a:effectLst/>
                          <a:latin typeface="ＭＳ Ｐゴシック" panose="020B0600070205080204" pitchFamily="50" charset="-128"/>
                          <a:ea typeface="+mn-ea"/>
                        </a:rPr>
                        <a:t>東御市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安曇野市、中津川市、羽島市、島田市、御殿場市、裾野市、湖西市、</a:t>
                      </a:r>
                      <a:r>
                        <a:rPr lang="ja-JP" altLang="en-US" sz="600" b="0" i="0" u="sng" strike="noStrike" dirty="0">
                          <a:solidFill>
                            <a:srgbClr val="FF0000"/>
                          </a:solidFill>
                          <a:effectLst/>
                          <a:latin typeface="ＭＳ Ｐゴシック" panose="020B0600070205080204" pitchFamily="50" charset="-128"/>
                          <a:ea typeface="+mn-ea"/>
                        </a:rPr>
                        <a:t>清水町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碧南市、蒲郡市、犬山市、江南市、知多市、尾張旭市、豊明市、田原市、弥富市、あま市、東浦町、武豊町、亀山市、近江八幡市、甲賀市、湖南市、福知山市、向日市、</a:t>
                      </a:r>
                      <a:r>
                        <a:rPr lang="ja-JP" altLang="en-US" sz="800" b="1" i="0" u="none" strike="noStrike" dirty="0">
                          <a:solidFill>
                            <a:srgbClr val="000000"/>
                          </a:solidFill>
                          <a:effectLst/>
                          <a:latin typeface="ＭＳ Ｐゴシック" panose="020B0600070205080204" pitchFamily="50" charset="-128"/>
                          <a:ea typeface="+mn-ea"/>
                        </a:rPr>
                        <a:t>貝塚市、摂津市、藤井寺市、大阪狭山市</a:t>
                      </a:r>
                      <a:r>
                        <a:rPr lang="ja-JP" altLang="en-US" sz="600" b="0" i="0" u="none" strike="noStrike" dirty="0">
                          <a:solidFill>
                            <a:srgbClr val="000000"/>
                          </a:solidFill>
                          <a:effectLst/>
                          <a:latin typeface="ＭＳ Ｐゴシック" panose="020B0600070205080204" pitchFamily="50" charset="-128"/>
                          <a:ea typeface="+mn-ea"/>
                        </a:rPr>
                        <a:t>、小野市、</a:t>
                      </a:r>
                      <a:r>
                        <a:rPr lang="ja-JP" altLang="en-US" sz="600" b="0" i="0" u="sng" strike="noStrike" dirty="0">
                          <a:solidFill>
                            <a:srgbClr val="FF0000"/>
                          </a:solidFill>
                          <a:effectLst/>
                          <a:latin typeface="ＭＳ Ｐゴシック" panose="020B0600070205080204" pitchFamily="50" charset="-128"/>
                          <a:ea typeface="+mn-ea"/>
                        </a:rPr>
                        <a:t>稲美町</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sng" strike="noStrike" dirty="0">
                          <a:solidFill>
                            <a:srgbClr val="FF0000"/>
                          </a:solidFill>
                          <a:effectLst/>
                          <a:latin typeface="ＭＳ Ｐゴシック" panose="020B0600070205080204" pitchFamily="50" charset="-128"/>
                          <a:ea typeface="+mn-ea"/>
                        </a:rPr>
                        <a:t>太子町</a:t>
                      </a:r>
                      <a:r>
                        <a:rPr lang="ja-JP" altLang="en-US" sz="600" b="0" i="0" u="none" strike="noStrike" dirty="0">
                          <a:solidFill>
                            <a:srgbClr val="00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田原本町</a:t>
                      </a:r>
                      <a:r>
                        <a:rPr lang="ja-JP" altLang="en-US" sz="600" b="0" i="0" u="none" strike="noStrike" dirty="0">
                          <a:solidFill>
                            <a:srgbClr val="000000"/>
                          </a:solidFill>
                          <a:effectLst/>
                          <a:latin typeface="ＭＳ Ｐゴシック" panose="020B0600070205080204" pitchFamily="50" charset="-128"/>
                          <a:ea typeface="+mn-ea"/>
                        </a:rPr>
                        <a:t>、瀬戸内市、赤磐市、</a:t>
                      </a:r>
                      <a:r>
                        <a:rPr lang="ja-JP" altLang="en-US" sz="600" b="0" i="0" u="sng" strike="noStrike" dirty="0">
                          <a:solidFill>
                            <a:srgbClr val="FF0000"/>
                          </a:solidFill>
                          <a:effectLst/>
                          <a:latin typeface="ＭＳ Ｐゴシック" panose="020B0600070205080204" pitchFamily="50" charset="-128"/>
                          <a:ea typeface="+mn-ea"/>
                        </a:rPr>
                        <a:t>善通寺市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東温市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松前町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香南市</a:t>
                      </a:r>
                      <a:r>
                        <a:rPr lang="ja-JP" altLang="en-US" sz="600" b="0" i="0" u="none" strike="noStrike" dirty="0">
                          <a:solidFill>
                            <a:schemeClr val="tx1"/>
                          </a:solidFill>
                          <a:effectLst/>
                          <a:latin typeface="ＭＳ Ｐゴシック" panose="020B0600070205080204" pitchFamily="50" charset="-128"/>
                          <a:ea typeface="+mn-ea"/>
                        </a:rPr>
                        <a:t>、直方市、行橋市、小郡市、糸島市、宇美町、</a:t>
                      </a:r>
                      <a:r>
                        <a:rPr lang="ja-JP" altLang="en-US" sz="600" b="0" i="0" u="sng" strike="noStrike" dirty="0">
                          <a:solidFill>
                            <a:srgbClr val="FF0000"/>
                          </a:solidFill>
                          <a:effectLst/>
                          <a:latin typeface="ＭＳ Ｐゴシック" panose="020B0600070205080204" pitchFamily="50" charset="-128"/>
                          <a:ea typeface="+mn-ea"/>
                        </a:rPr>
                        <a:t>岡垣町</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武雄市、小城市、</a:t>
                      </a:r>
                      <a:r>
                        <a:rPr lang="ja-JP" altLang="en-US" sz="600" b="0" i="0" u="sng" strike="noStrike" dirty="0">
                          <a:solidFill>
                            <a:srgbClr val="FF0000"/>
                          </a:solidFill>
                          <a:effectLst/>
                          <a:latin typeface="ＭＳ Ｐゴシック" panose="020B0600070205080204" pitchFamily="50" charset="-128"/>
                          <a:ea typeface="+mn-ea"/>
                        </a:rPr>
                        <a:t>神埼市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長与町、宇土市、</a:t>
                      </a:r>
                      <a:r>
                        <a:rPr lang="ja-JP" altLang="en-US" sz="600" b="0" i="0" u="sng" strike="noStrike" dirty="0">
                          <a:solidFill>
                            <a:srgbClr val="FF0000"/>
                          </a:solidFill>
                          <a:effectLst/>
                          <a:latin typeface="ＭＳ Ｐゴシック" panose="020B0600070205080204" pitchFamily="50" charset="-128"/>
                          <a:ea typeface="+mn-ea"/>
                        </a:rPr>
                        <a:t>益城町</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中津市、</a:t>
                      </a:r>
                      <a:r>
                        <a:rPr lang="ja-JP" altLang="en-US" sz="600" b="0" i="0" u="sng" strike="noStrike" dirty="0">
                          <a:solidFill>
                            <a:srgbClr val="FF0000"/>
                          </a:solidFill>
                          <a:effectLst/>
                          <a:latin typeface="ＭＳ Ｐゴシック" panose="020B0600070205080204" pitchFamily="50" charset="-128"/>
                          <a:ea typeface="+mn-ea"/>
                        </a:rPr>
                        <a:t>由布市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姶良市、</a:t>
                      </a:r>
                      <a:r>
                        <a:rPr lang="ja-JP" altLang="en-US" sz="600" b="0" i="0" u="none" strike="noStrike" dirty="0">
                          <a:solidFill>
                            <a:schemeClr val="tx1"/>
                          </a:solidFill>
                          <a:effectLst/>
                          <a:latin typeface="ＭＳ Ｐゴシック" panose="020B0600070205080204" pitchFamily="50" charset="-128"/>
                          <a:ea typeface="+mn-ea"/>
                        </a:rPr>
                        <a:t>宮</a:t>
                      </a:r>
                      <a:r>
                        <a:rPr lang="ja-JP" altLang="en-US" sz="600" b="0" i="0" u="none" strike="noStrike" dirty="0">
                          <a:solidFill>
                            <a:srgbClr val="000000"/>
                          </a:solidFill>
                          <a:effectLst/>
                          <a:latin typeface="ＭＳ Ｐゴシック" panose="020B0600070205080204" pitchFamily="50" charset="-128"/>
                          <a:ea typeface="+mn-ea"/>
                        </a:rPr>
                        <a:t>古島市、西原町（</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98</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r>
                        <a:rPr lang="ja-JP" altLang="en-US" sz="600" b="0" i="0" u="none" strike="noStrike" dirty="0">
                          <a:solidFill>
                            <a:srgbClr val="000000"/>
                          </a:solidFill>
                          <a:effectLst/>
                          <a:latin typeface="ＭＳ Ｐゴシック" panose="020B0600070205080204" pitchFamily="50" charset="-128"/>
                          <a:ea typeface="+mn-ea"/>
                        </a:rPr>
                        <a:t>）</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600" b="0" i="0" u="sng" strike="noStrike" dirty="0">
                          <a:solidFill>
                            <a:srgbClr val="FF0000"/>
                          </a:solidFill>
                          <a:effectLst/>
                          <a:latin typeface="ＭＳ Ｐゴシック" panose="020B0600070205080204" pitchFamily="50" charset="-128"/>
                          <a:ea typeface="+mn-ea"/>
                        </a:rPr>
                        <a:t>網走市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伊達市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北広島市、石狩市</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十和田市、三沢市、むつ市、花巻市</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600" b="0" i="0" u="sng" strike="noStrike" dirty="0">
                          <a:solidFill>
                            <a:srgbClr val="FF0000"/>
                          </a:solidFill>
                          <a:effectLst/>
                          <a:latin typeface="ＭＳ Ｐゴシック" panose="020B0600070205080204" pitchFamily="50" charset="-128"/>
                          <a:ea typeface="+mn-ea"/>
                        </a:rPr>
                        <a:t>久慈市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紫波町</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chemeClr val="tx1"/>
                          </a:solidFill>
                          <a:effectLst/>
                          <a:latin typeface="ＭＳ Ｐゴシック" panose="020B0600070205080204" pitchFamily="50" charset="-128"/>
                          <a:ea typeface="+mn-ea"/>
                        </a:rPr>
                        <a:t>塩</a:t>
                      </a:r>
                      <a:r>
                        <a:rPr lang="ja-JP" altLang="en-US" sz="600" b="0" i="0" u="none" strike="noStrike" dirty="0">
                          <a:solidFill>
                            <a:srgbClr val="000000"/>
                          </a:solidFill>
                          <a:effectLst/>
                          <a:latin typeface="ＭＳ Ｐゴシック" panose="020B0600070205080204" pitchFamily="50" charset="-128"/>
                          <a:ea typeface="+mn-ea"/>
                        </a:rPr>
                        <a:t>竈市、</a:t>
                      </a:r>
                      <a:r>
                        <a:rPr lang="ja-JP" altLang="en-US" sz="600" b="0" i="0" u="sng" strike="noStrike" dirty="0">
                          <a:solidFill>
                            <a:srgbClr val="FF0000"/>
                          </a:solidFill>
                          <a:effectLst/>
                          <a:latin typeface="ＭＳ Ｐゴシック" panose="020B0600070205080204" pitchFamily="50" charset="-128"/>
                          <a:ea typeface="+mn-ea"/>
                        </a:rPr>
                        <a:t>角田市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多賀城市、登米市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亘理町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米沢市、寒河江市、</a:t>
                      </a:r>
                      <a:r>
                        <a:rPr lang="ja-JP" altLang="en-US" sz="600" b="0" i="0" u="sng" strike="noStrike" dirty="0">
                          <a:solidFill>
                            <a:srgbClr val="FF0000"/>
                          </a:solidFill>
                          <a:effectLst/>
                          <a:latin typeface="ＭＳ Ｐゴシック" panose="020B0600070205080204" pitchFamily="50" charset="-128"/>
                          <a:ea typeface="+mn-ea"/>
                        </a:rPr>
                        <a:t>南陽市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石岡市、結城市、龍ケ崎市、下妻市、常総市、笠間市、坂東市、かすみがうら市、鉾田市、小美玉市、</a:t>
                      </a:r>
                      <a:r>
                        <a:rPr lang="ja-JP" altLang="en-US" sz="600" b="0" i="0" u="sng" strike="noStrike" dirty="0">
                          <a:solidFill>
                            <a:srgbClr val="FF0000"/>
                          </a:solidFill>
                          <a:effectLst/>
                          <a:latin typeface="ＭＳ Ｐゴシック" panose="020B0600070205080204" pitchFamily="50" charset="-128"/>
                          <a:ea typeface="+mn-ea"/>
                        </a:rPr>
                        <a:t>茨城町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鹿沼市、真岡市、大田原市、館林市、藤岡市、富岡市、安中市、</a:t>
                      </a:r>
                      <a:r>
                        <a:rPr lang="ja-JP" altLang="en-US" sz="600" b="0" i="0" u="sng" strike="noStrike" dirty="0">
                          <a:solidFill>
                            <a:srgbClr val="FF0000"/>
                          </a:solidFill>
                          <a:effectLst/>
                          <a:latin typeface="ＭＳ Ｐゴシック" panose="020B0600070205080204" pitchFamily="50" charset="-128"/>
                          <a:ea typeface="+mn-ea"/>
                        </a:rPr>
                        <a:t>玉村町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行田市、秩父市、飯能市、羽生市、北本市、幸手市、日高市、杉戸町、</a:t>
                      </a:r>
                      <a:r>
                        <a:rPr lang="ja-JP" altLang="en-US" sz="600" b="0" i="0" u="sng" strike="noStrike" dirty="0">
                          <a:solidFill>
                            <a:srgbClr val="FF0000"/>
                          </a:solidFill>
                          <a:effectLst/>
                          <a:latin typeface="ＭＳ Ｐゴシック" panose="020B0600070205080204" pitchFamily="50" charset="-128"/>
                          <a:ea typeface="+mn-ea"/>
                        </a:rPr>
                        <a:t>松伏町</a:t>
                      </a:r>
                      <a:r>
                        <a:rPr lang="ja-JP" altLang="en-US" sz="600" b="0" i="0" u="none" strike="noStrike" dirty="0">
                          <a:solidFill>
                            <a:srgbClr val="000000"/>
                          </a:solidFill>
                          <a:effectLst/>
                          <a:latin typeface="ＭＳ Ｐゴシック" panose="020B0600070205080204" pitchFamily="50" charset="-128"/>
                          <a:ea typeface="+mn-ea"/>
                        </a:rPr>
                        <a:t>、館山市、茂原市、旭市、</a:t>
                      </a:r>
                      <a:r>
                        <a:rPr lang="ja-JP" altLang="en-US" sz="600" b="0" i="0" u="sng" strike="noStrike" dirty="0">
                          <a:solidFill>
                            <a:srgbClr val="FF0000"/>
                          </a:solidFill>
                          <a:effectLst/>
                          <a:latin typeface="+mn-ea"/>
                          <a:ea typeface="+mn-ea"/>
                        </a:rPr>
                        <a:t>鴨川市</a:t>
                      </a:r>
                      <a:r>
                        <a:rPr lang="ja-JP" altLang="en-US" sz="600" b="0" i="0" u="none" strike="noStrike" dirty="0">
                          <a:solidFill>
                            <a:schemeClr val="tx1"/>
                          </a:solidFill>
                          <a:effectLst/>
                          <a:latin typeface="+mn-ea"/>
                          <a:ea typeface="+mn-ea"/>
                        </a:rPr>
                        <a:t>、君津市、八街市、富里市、大網白里市、羽村市、南足柄市、</a:t>
                      </a:r>
                      <a:r>
                        <a:rPr lang="ja-JP" altLang="en-US" sz="600" b="0" i="0" u="sng" strike="noStrike" dirty="0">
                          <a:solidFill>
                            <a:srgbClr val="FF0000"/>
                          </a:solidFill>
                          <a:effectLst/>
                          <a:latin typeface="+mn-ea"/>
                          <a:ea typeface="+mn-ea"/>
                        </a:rPr>
                        <a:t>大磯町</a:t>
                      </a:r>
                      <a:r>
                        <a:rPr lang="ja-JP" altLang="en-US" sz="600" b="0" i="0" u="none" strike="noStrike" dirty="0">
                          <a:solidFill>
                            <a:srgbClr val="000000"/>
                          </a:solidFill>
                          <a:effectLst/>
                          <a:latin typeface="ＭＳ Ｐゴシック" panose="020B0600070205080204" pitchFamily="50" charset="-128"/>
                          <a:ea typeface="+mn-ea"/>
                        </a:rPr>
                        <a:t>、三条市、新発田市、見附市、燕市、阿賀野市、南魚沼市、</a:t>
                      </a:r>
                      <a:r>
                        <a:rPr lang="ja-JP" altLang="en-US" sz="600" b="0" i="0" u="sng" strike="noStrike" dirty="0">
                          <a:solidFill>
                            <a:srgbClr val="FF0000"/>
                          </a:solidFill>
                          <a:effectLst/>
                          <a:latin typeface="ＭＳ Ｐゴシック" panose="020B0600070205080204" pitchFamily="50" charset="-128"/>
                          <a:ea typeface="+mn-ea"/>
                        </a:rPr>
                        <a:t>胎内市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魚津市、</a:t>
                      </a:r>
                      <a:r>
                        <a:rPr lang="ja-JP" altLang="en-US" sz="600" b="0" i="0" u="sng" strike="noStrike" dirty="0">
                          <a:solidFill>
                            <a:srgbClr val="FF0000"/>
                          </a:solidFill>
                          <a:effectLst/>
                          <a:latin typeface="ＭＳ Ｐゴシック" panose="020B0600070205080204" pitchFamily="50" charset="-128"/>
                          <a:ea typeface="+mn-ea"/>
                        </a:rPr>
                        <a:t>滑川市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小矢部市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七尾市、越前市、富士吉田市、</a:t>
                      </a:r>
                      <a:r>
                        <a:rPr lang="ja-JP" altLang="en-US" sz="600" b="0" i="0" u="sng" strike="noStrike" dirty="0">
                          <a:solidFill>
                            <a:srgbClr val="FF0000"/>
                          </a:solidFill>
                          <a:effectLst/>
                          <a:latin typeface="ＭＳ Ｐゴシック" panose="020B0600070205080204" pitchFamily="50" charset="-128"/>
                          <a:ea typeface="+mn-ea"/>
                        </a:rPr>
                        <a:t>山梨市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北杜市、須坂市、小諸市、伊那市、中野市、千曲市、高山市、関市、</a:t>
                      </a:r>
                      <a:r>
                        <a:rPr lang="ja-JP" altLang="en-US" sz="600" b="0" i="0" u="sng" strike="noStrike" dirty="0">
                          <a:solidFill>
                            <a:srgbClr val="FF0000"/>
                          </a:solidFill>
                          <a:effectLst/>
                          <a:latin typeface="ＭＳ Ｐゴシック" panose="020B0600070205080204" pitchFamily="50" charset="-128"/>
                          <a:ea typeface="+mn-ea"/>
                        </a:rPr>
                        <a:t>瑞浪市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恵那市、土岐市、</a:t>
                      </a:r>
                      <a:r>
                        <a:rPr lang="ja-JP" altLang="en-US" sz="600" b="0" i="0" u="sng" strike="noStrike" dirty="0">
                          <a:solidFill>
                            <a:srgbClr val="FF0000"/>
                          </a:solidFill>
                          <a:effectLst/>
                          <a:latin typeface="ＭＳ Ｐゴシック" panose="020B0600070205080204" pitchFamily="50" charset="-128"/>
                          <a:ea typeface="+mn-ea"/>
                        </a:rPr>
                        <a:t>本巣市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郡上市、伊豆の国市、</a:t>
                      </a:r>
                      <a:r>
                        <a:rPr lang="ja-JP" altLang="en-US" sz="600" b="0" i="0" u="sng" strike="noStrike" dirty="0">
                          <a:solidFill>
                            <a:srgbClr val="FF0000"/>
                          </a:solidFill>
                          <a:effectLst/>
                          <a:latin typeface="ＭＳ Ｐゴシック" panose="020B0600070205080204" pitchFamily="50" charset="-128"/>
                          <a:ea typeface="+mn-ea"/>
                        </a:rPr>
                        <a:t>函南町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津島市、愛西市、名張市、高島市、米原市、亀岡市、八幡市、</a:t>
                      </a:r>
                      <a:r>
                        <a:rPr lang="ja-JP" altLang="en-US" sz="800" b="1" i="0" u="none" strike="noStrike" dirty="0">
                          <a:solidFill>
                            <a:srgbClr val="000000"/>
                          </a:solidFill>
                          <a:effectLst/>
                          <a:latin typeface="ＭＳ Ｐゴシック" panose="020B0600070205080204" pitchFamily="50" charset="-128"/>
                          <a:ea typeface="+mn-ea"/>
                        </a:rPr>
                        <a:t>泉大津市、高石市、泉南市、四條畷市、交野市、熊取町</a:t>
                      </a:r>
                      <a:r>
                        <a:rPr lang="ja-JP" altLang="en-US" sz="600" b="0" i="0" u="none" strike="noStrike" dirty="0">
                          <a:solidFill>
                            <a:srgbClr val="00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相生市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豊岡市、赤穂市、</a:t>
                      </a:r>
                      <a:r>
                        <a:rPr lang="ja-JP" altLang="en-US" sz="600" b="0" i="0" u="sng" strike="noStrike" dirty="0">
                          <a:solidFill>
                            <a:srgbClr val="FF0000"/>
                          </a:solidFill>
                          <a:effectLst/>
                          <a:latin typeface="ＭＳ Ｐゴシック" panose="020B0600070205080204" pitchFamily="50" charset="-128"/>
                          <a:ea typeface="+mn-ea"/>
                        </a:rPr>
                        <a:t>西脇市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高砂市、加西市、篠山市、丹波市、</a:t>
                      </a:r>
                      <a:r>
                        <a:rPr lang="ja-JP" altLang="en-US" sz="600" b="0" i="0" u="none" strike="noStrike" dirty="0" err="1">
                          <a:solidFill>
                            <a:srgbClr val="000000"/>
                          </a:solidFill>
                          <a:effectLst/>
                          <a:latin typeface="ＭＳ Ｐゴシック" panose="020B0600070205080204" pitchFamily="50" charset="-128"/>
                          <a:ea typeface="+mn-ea"/>
                        </a:rPr>
                        <a:t>たつの</a:t>
                      </a:r>
                      <a:r>
                        <a:rPr lang="ja-JP" altLang="en-US" sz="600" b="0" i="0" u="none" strike="noStrike" dirty="0">
                          <a:solidFill>
                            <a:srgbClr val="000000"/>
                          </a:solidFill>
                          <a:effectLst/>
                          <a:latin typeface="ＭＳ Ｐゴシック" panose="020B0600070205080204" pitchFamily="50" charset="-128"/>
                          <a:ea typeface="+mn-ea"/>
                        </a:rPr>
                        <a:t>市、</a:t>
                      </a:r>
                      <a:r>
                        <a:rPr lang="ja-JP" altLang="en-US" sz="600" b="0" i="0" u="sng" strike="noStrike" dirty="0">
                          <a:solidFill>
                            <a:srgbClr val="FF0000"/>
                          </a:solidFill>
                          <a:effectLst/>
                          <a:latin typeface="ＭＳ Ｐゴシック" panose="020B0600070205080204" pitchFamily="50" charset="-128"/>
                          <a:ea typeface="+mn-ea"/>
                        </a:rPr>
                        <a:t>猪名川町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大和郡山市、天理市、桜井市、橋本市、田辺市、紀の川市、倉吉市、</a:t>
                      </a:r>
                      <a:r>
                        <a:rPr lang="ja-JP" altLang="en-US" sz="600" b="0" i="0" u="sng" strike="noStrike" dirty="0">
                          <a:solidFill>
                            <a:srgbClr val="FF0000"/>
                          </a:solidFill>
                          <a:effectLst/>
                          <a:latin typeface="ＭＳ Ｐゴシック" panose="020B0600070205080204" pitchFamily="50" charset="-128"/>
                          <a:ea typeface="+mn-ea"/>
                        </a:rPr>
                        <a:t>境港市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浜田市、益田市、真庭市、</a:t>
                      </a:r>
                      <a:r>
                        <a:rPr lang="ja-JP" altLang="en-US" sz="600" b="0" i="0" u="sng" strike="noStrike" dirty="0">
                          <a:solidFill>
                            <a:srgbClr val="FF0000"/>
                          </a:solidFill>
                          <a:effectLst/>
                          <a:latin typeface="ＭＳ Ｐゴシック" panose="020B0600070205080204" pitchFamily="50" charset="-128"/>
                          <a:ea typeface="+mn-ea"/>
                        </a:rPr>
                        <a:t>浅口市</a:t>
                      </a:r>
                      <a:r>
                        <a:rPr lang="ja-JP" altLang="en-US" sz="600" b="0" i="0" u="none" strike="noStrike" dirty="0">
                          <a:solidFill>
                            <a:srgbClr val="000000"/>
                          </a:solidFill>
                          <a:effectLst/>
                          <a:latin typeface="ＭＳ Ｐゴシック" panose="020B0600070205080204" pitchFamily="50" charset="-128"/>
                          <a:ea typeface="+mn-ea"/>
                        </a:rPr>
                        <a:t>、三原市、三次市、</a:t>
                      </a:r>
                      <a:r>
                        <a:rPr kumimoji="1" lang="ja-JP" altLang="en-US" sz="600" b="0" i="0" u="none" strike="noStrike" kern="1200" dirty="0">
                          <a:solidFill>
                            <a:srgbClr val="000000"/>
                          </a:solidFill>
                          <a:effectLst/>
                          <a:latin typeface="ＭＳ Ｐゴシック" panose="020B0600070205080204" pitchFamily="50" charset="-128"/>
                          <a:ea typeface="+mn-ea"/>
                          <a:cs typeface="+mn-cs"/>
                        </a:rPr>
                        <a:t>光市</a:t>
                      </a:r>
                      <a:r>
                        <a:rPr lang="ja-JP" altLang="en-US" sz="600" b="0" i="0" u="none" strike="noStrike" dirty="0">
                          <a:solidFill>
                            <a:srgbClr val="000000"/>
                          </a:solidFill>
                          <a:effectLst/>
                          <a:latin typeface="ＭＳ Ｐゴシック" panose="020B0600070205080204" pitchFamily="50" charset="-128"/>
                          <a:ea typeface="+mn-ea"/>
                        </a:rPr>
                        <a:t>、山陽小野田市、鳴門市、</a:t>
                      </a:r>
                      <a:r>
                        <a:rPr lang="ja-JP" altLang="en-US" sz="600" b="0" i="0" u="sng" strike="noStrike" dirty="0">
                          <a:solidFill>
                            <a:srgbClr val="FF0000"/>
                          </a:solidFill>
                          <a:effectLst/>
                          <a:latin typeface="ＭＳ Ｐゴシック" panose="020B0600070205080204" pitchFamily="50" charset="-128"/>
                          <a:ea typeface="+mn-ea"/>
                        </a:rPr>
                        <a:t>小松島市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阿南市、坂出市、三豊市、</a:t>
                      </a:r>
                      <a:r>
                        <a:rPr lang="ja-JP" altLang="en-US" sz="600" b="0" i="0" u="sng" strike="noStrike" dirty="0">
                          <a:solidFill>
                            <a:srgbClr val="FF0000"/>
                          </a:solidFill>
                          <a:effectLst/>
                          <a:latin typeface="ＭＳ Ｐゴシック" panose="020B0600070205080204" pitchFamily="50" charset="-128"/>
                          <a:ea typeface="+mn-ea"/>
                        </a:rPr>
                        <a:t>伊予市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四国中央市、南国市、</a:t>
                      </a:r>
                      <a:r>
                        <a:rPr lang="ja-JP" altLang="en-US" sz="600" b="0" i="0" u="sng" strike="noStrike" dirty="0">
                          <a:solidFill>
                            <a:srgbClr val="FF0000"/>
                          </a:solidFill>
                          <a:effectLst/>
                          <a:latin typeface="ＭＳ Ｐゴシック" panose="020B0600070205080204" pitchFamily="50" charset="-128"/>
                          <a:ea typeface="+mn-ea"/>
                        </a:rPr>
                        <a:t>四万十市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田川市、</a:t>
                      </a:r>
                      <a:r>
                        <a:rPr lang="ja-JP" altLang="en-US" sz="600" b="0" i="0" u="sng" strike="noStrike" dirty="0">
                          <a:solidFill>
                            <a:srgbClr val="FF0000"/>
                          </a:solidFill>
                          <a:effectLst/>
                          <a:latin typeface="ＭＳ Ｐゴシック" panose="020B0600070205080204" pitchFamily="50" charset="-128"/>
                          <a:ea typeface="+mn-ea"/>
                        </a:rPr>
                        <a:t>苅田町</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伊万里市、島原市、荒尾市、玉名市、山鹿市、菊池市、宇城市、宇佐市、小林市、日向市、出水市、薩摩川内市、日置市、</a:t>
                      </a:r>
                      <a:r>
                        <a:rPr lang="ja-JP" altLang="en-US" sz="600" b="0" i="0" u="sng" strike="noStrike" dirty="0">
                          <a:solidFill>
                            <a:srgbClr val="FF0000"/>
                          </a:solidFill>
                          <a:effectLst/>
                          <a:latin typeface="ＭＳ Ｐゴシック" panose="020B0600070205080204" pitchFamily="50" charset="-128"/>
                          <a:ea typeface="+mn-ea"/>
                        </a:rPr>
                        <a:t>志布志市　</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150</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p>
                  </a:txBody>
                  <a:tcPr marL="3842" marR="3842" marT="3842"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600" b="0" i="0" u="none" strike="noStrike" dirty="0">
                          <a:solidFill>
                            <a:srgbClr val="000000"/>
                          </a:solidFill>
                          <a:effectLst/>
                          <a:latin typeface="ＭＳ Ｐゴシック" panose="020B0600070205080204" pitchFamily="50" charset="-128"/>
                          <a:ea typeface="+mn-ea"/>
                        </a:rPr>
                        <a:t>室蘭市、岩見沢市、</a:t>
                      </a:r>
                      <a:r>
                        <a:rPr lang="ja-JP" altLang="en-US" sz="600" b="0" i="0" u="sng" strike="noStrike" dirty="0">
                          <a:solidFill>
                            <a:srgbClr val="FF0000"/>
                          </a:solidFill>
                          <a:effectLst/>
                          <a:latin typeface="ＭＳ Ｐゴシック" panose="020B0600070205080204" pitchFamily="50" charset="-128"/>
                          <a:ea typeface="+mn-ea"/>
                        </a:rPr>
                        <a:t>滝川市</a:t>
                      </a:r>
                      <a:r>
                        <a:rPr lang="ja-JP" altLang="en-US" sz="600" b="0" i="0" u="none" strike="noStrike" dirty="0">
                          <a:solidFill>
                            <a:schemeClr val="tx1"/>
                          </a:solidFill>
                          <a:effectLst/>
                          <a:latin typeface="ＭＳ Ｐゴシック" panose="020B0600070205080204" pitchFamily="50" charset="-128"/>
                          <a:ea typeface="+mn-ea"/>
                        </a:rPr>
                        <a:t>、登別市、北斗市、</a:t>
                      </a:r>
                      <a:r>
                        <a:rPr lang="ja-JP" altLang="en-US" sz="600" b="0" i="0" u="sng" strike="noStrike" dirty="0">
                          <a:solidFill>
                            <a:srgbClr val="FF0000"/>
                          </a:solidFill>
                          <a:effectLst/>
                          <a:latin typeface="ＭＳ Ｐゴシック" panose="020B0600070205080204" pitchFamily="50" charset="-128"/>
                          <a:ea typeface="+mn-ea"/>
                        </a:rPr>
                        <a:t>黒石市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五所川原市</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600" b="0" i="0" u="sng" strike="noStrike" dirty="0">
                          <a:solidFill>
                            <a:srgbClr val="FF0000"/>
                          </a:solidFill>
                          <a:effectLst/>
                          <a:latin typeface="ＭＳ Ｐゴシック" panose="020B0600070205080204" pitchFamily="50" charset="-128"/>
                          <a:ea typeface="+mn-ea"/>
                        </a:rPr>
                        <a:t>平川市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宮古市、</a:t>
                      </a:r>
                      <a:r>
                        <a:rPr lang="ja-JP" altLang="en-US" sz="600" b="0" i="0" u="sng" strike="noStrike" dirty="0">
                          <a:solidFill>
                            <a:srgbClr val="FF0000"/>
                          </a:solidFill>
                          <a:effectLst/>
                          <a:latin typeface="ＭＳ Ｐゴシック" panose="020B0600070205080204" pitchFamily="50" charset="-128"/>
                          <a:ea typeface="+mn-ea"/>
                        </a:rPr>
                        <a:t>大船渡市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釜石市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白石市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栗原市、横手市、大館市、</a:t>
                      </a:r>
                      <a:r>
                        <a:rPr lang="ja-JP" altLang="en-US" sz="600" b="0" i="0" u="sng" strike="noStrike" dirty="0">
                          <a:solidFill>
                            <a:srgbClr val="FF0000"/>
                          </a:solidFill>
                          <a:effectLst/>
                          <a:latin typeface="ＭＳ Ｐゴシック" panose="020B0600070205080204" pitchFamily="50" charset="-128"/>
                          <a:ea typeface="+mn-ea"/>
                        </a:rPr>
                        <a:t>鹿角市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由利本荘市、</a:t>
                      </a:r>
                      <a:r>
                        <a:rPr lang="ja-JP" altLang="en-US" sz="600" b="0" i="0" u="sng" strike="noStrike" dirty="0">
                          <a:solidFill>
                            <a:srgbClr val="FF0000"/>
                          </a:solidFill>
                          <a:effectLst/>
                          <a:latin typeface="ＭＳ Ｐゴシック" panose="020B0600070205080204" pitchFamily="50" charset="-128"/>
                          <a:ea typeface="+mn-ea"/>
                        </a:rPr>
                        <a:t>潟上市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大仙市、</a:t>
                      </a:r>
                      <a:r>
                        <a:rPr lang="ja-JP" altLang="en-US" sz="600" b="0" i="0" u="sng" strike="noStrike" dirty="0">
                          <a:solidFill>
                            <a:srgbClr val="FF0000"/>
                          </a:solidFill>
                          <a:effectLst/>
                          <a:latin typeface="ＭＳ Ｐゴシック" panose="020B0600070205080204" pitchFamily="50" charset="-128"/>
                          <a:ea typeface="+mn-ea"/>
                        </a:rPr>
                        <a:t>新庄市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上山市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常陸太田市、</a:t>
                      </a:r>
                      <a:r>
                        <a:rPr lang="ja-JP" altLang="en-US" sz="600" b="0" i="0" u="sng" strike="noStrike" dirty="0">
                          <a:solidFill>
                            <a:srgbClr val="FF0000"/>
                          </a:solidFill>
                          <a:effectLst/>
                          <a:latin typeface="ＭＳ Ｐゴシック" panose="020B0600070205080204" pitchFamily="50" charset="-128"/>
                          <a:ea typeface="+mn-ea"/>
                        </a:rPr>
                        <a:t>北茨城市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常陸大宮市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稲敷市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桜川市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行方市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日光市、</a:t>
                      </a:r>
                      <a:r>
                        <a:rPr lang="ja-JP" altLang="en-US" sz="600" b="0" i="0" u="sng" strike="noStrike" dirty="0">
                          <a:solidFill>
                            <a:srgbClr val="FF0000"/>
                          </a:solidFill>
                          <a:effectLst/>
                          <a:latin typeface="ＭＳ Ｐゴシック" panose="020B0600070205080204" pitchFamily="50" charset="-128"/>
                          <a:ea typeface="+mn-ea"/>
                        </a:rPr>
                        <a:t>矢板市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沼田市、渋川市、</a:t>
                      </a:r>
                      <a:r>
                        <a:rPr lang="ja-JP" altLang="en-US" sz="600" b="0" i="0" u="sng" strike="noStrike" dirty="0">
                          <a:solidFill>
                            <a:srgbClr val="FF0000"/>
                          </a:solidFill>
                          <a:effectLst/>
                          <a:latin typeface="ＭＳ Ｐゴシック" panose="020B0600070205080204" pitchFamily="50" charset="-128"/>
                          <a:ea typeface="+mn-ea"/>
                        </a:rPr>
                        <a:t>毛呂山町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小川町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寄居町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chemeClr val="tx1"/>
                          </a:solidFill>
                          <a:effectLst/>
                          <a:latin typeface="+mn-ea"/>
                          <a:ea typeface="+mn-ea"/>
                        </a:rPr>
                        <a:t>富津市、</a:t>
                      </a:r>
                      <a:r>
                        <a:rPr lang="ja-JP" altLang="en-US" sz="600" b="0" i="0" u="sng" strike="noStrike" dirty="0">
                          <a:solidFill>
                            <a:srgbClr val="FF0000"/>
                          </a:solidFill>
                          <a:effectLst/>
                          <a:latin typeface="+mn-ea"/>
                          <a:ea typeface="+mn-ea"/>
                        </a:rPr>
                        <a:t>匝瑳市</a:t>
                      </a:r>
                      <a:r>
                        <a:rPr lang="ja-JP" altLang="en-US" sz="600" b="0" i="0" u="none" strike="noStrike" dirty="0">
                          <a:solidFill>
                            <a:schemeClr val="tx1"/>
                          </a:solidFill>
                          <a:effectLst/>
                          <a:latin typeface="+mn-ea"/>
                          <a:ea typeface="+mn-ea"/>
                        </a:rPr>
                        <a:t>、香取市、山武市、</a:t>
                      </a:r>
                      <a:r>
                        <a:rPr lang="ja-JP" altLang="en-US" sz="600" b="0" i="0" u="sng" strike="noStrike" dirty="0">
                          <a:solidFill>
                            <a:srgbClr val="FF0000"/>
                          </a:solidFill>
                          <a:effectLst/>
                          <a:latin typeface="+mn-ea"/>
                          <a:ea typeface="+mn-ea"/>
                        </a:rPr>
                        <a:t>いすみ市</a:t>
                      </a:r>
                      <a:r>
                        <a:rPr lang="ja-JP" altLang="en-US" sz="600" b="0" i="0" u="none" strike="noStrike" dirty="0">
                          <a:solidFill>
                            <a:schemeClr val="tx1"/>
                          </a:solidFill>
                          <a:effectLst/>
                          <a:latin typeface="+mn-ea"/>
                          <a:ea typeface="+mn-ea"/>
                        </a:rPr>
                        <a:t>、</a:t>
                      </a:r>
                      <a:r>
                        <a:rPr lang="ja-JP" altLang="en-US" sz="600" b="0" i="0" u="none" strike="noStrike" dirty="0">
                          <a:solidFill>
                            <a:srgbClr val="000000"/>
                          </a:solidFill>
                          <a:effectLst/>
                          <a:latin typeface="+mn-ea"/>
                          <a:ea typeface="+mn-ea"/>
                        </a:rPr>
                        <a:t>福生市、</a:t>
                      </a:r>
                      <a:r>
                        <a:rPr lang="ja-JP" altLang="en-US" sz="600" b="0" i="0" u="sng" strike="noStrike" dirty="0">
                          <a:solidFill>
                            <a:srgbClr val="FF0000"/>
                          </a:solidFill>
                          <a:effectLst/>
                          <a:latin typeface="+mn-ea"/>
                          <a:ea typeface="+mn-ea"/>
                        </a:rPr>
                        <a:t>三浦市</a:t>
                      </a:r>
                      <a:r>
                        <a:rPr lang="ja-JP" altLang="en-US" sz="600" b="0" i="0" u="none" strike="noStrike" dirty="0">
                          <a:solidFill>
                            <a:srgbClr val="000000"/>
                          </a:solidFill>
                          <a:effectLst/>
                          <a:latin typeface="+mn-ea"/>
                          <a:ea typeface="+mn-ea"/>
                        </a:rPr>
                        <a:t>、</a:t>
                      </a:r>
                      <a:r>
                        <a:rPr lang="ja-JP" altLang="en-US" sz="600" b="0" i="0" u="sng" strike="noStrike" dirty="0">
                          <a:solidFill>
                            <a:srgbClr val="FF0000"/>
                          </a:solidFill>
                          <a:effectLst/>
                          <a:latin typeface="+mn-ea"/>
                          <a:ea typeface="+mn-ea"/>
                        </a:rPr>
                        <a:t>愛川町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柏崎市、</a:t>
                      </a:r>
                      <a:r>
                        <a:rPr lang="ja-JP" altLang="en-US" sz="600" b="0" i="0" u="sng" strike="noStrike" dirty="0">
                          <a:solidFill>
                            <a:srgbClr val="FF0000"/>
                          </a:solidFill>
                          <a:effectLst/>
                          <a:latin typeface="ＭＳ Ｐゴシック" panose="020B0600070205080204" pitchFamily="50" charset="-128"/>
                          <a:ea typeface="+mn-ea"/>
                        </a:rPr>
                        <a:t>小千谷市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十日町市、村上市、</a:t>
                      </a:r>
                      <a:r>
                        <a:rPr lang="ja-JP" altLang="en-US" sz="600" b="0" i="0" u="sng" strike="noStrike" dirty="0">
                          <a:solidFill>
                            <a:srgbClr val="FF0000"/>
                          </a:solidFill>
                          <a:effectLst/>
                          <a:latin typeface="ＭＳ Ｐゴシック" panose="020B0600070205080204" pitchFamily="50" charset="-128"/>
                          <a:ea typeface="+mn-ea"/>
                        </a:rPr>
                        <a:t>糸魚川市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妙高市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五泉市、</a:t>
                      </a:r>
                      <a:r>
                        <a:rPr lang="ja-JP" altLang="en-US" sz="600" b="0" i="0" u="sng" strike="noStrike" dirty="0">
                          <a:solidFill>
                            <a:srgbClr val="FF0000"/>
                          </a:solidFill>
                          <a:effectLst/>
                          <a:latin typeface="ＭＳ Ｐゴシック" panose="020B0600070205080204" pitchFamily="50" charset="-128"/>
                          <a:ea typeface="+mn-ea"/>
                        </a:rPr>
                        <a:t>魚沼市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sng" strike="noStrike" dirty="0">
                          <a:solidFill>
                            <a:srgbClr val="FF0000"/>
                          </a:solidFill>
                          <a:effectLst/>
                          <a:latin typeface="ＭＳ Ｐゴシック" panose="020B0600070205080204" pitchFamily="50" charset="-128"/>
                          <a:ea typeface="+mn-ea"/>
                        </a:rPr>
                        <a:t>氷見市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chemeClr val="tx1"/>
                          </a:solidFill>
                          <a:effectLst/>
                          <a:latin typeface="ＭＳ Ｐゴシック" panose="020B0600070205080204" pitchFamily="50" charset="-128"/>
                          <a:ea typeface="+mn-ea"/>
                        </a:rPr>
                        <a:t>南砺</a:t>
                      </a:r>
                      <a:r>
                        <a:rPr lang="ja-JP" altLang="en-US" sz="600" b="0" i="0" u="none" strike="noStrike" dirty="0">
                          <a:solidFill>
                            <a:srgbClr val="000000"/>
                          </a:solidFill>
                          <a:effectLst/>
                          <a:latin typeface="ＭＳ Ｐゴシック" panose="020B0600070205080204" pitchFamily="50" charset="-128"/>
                          <a:ea typeface="+mn-ea"/>
                        </a:rPr>
                        <a:t>市、加賀市、</a:t>
                      </a:r>
                      <a:r>
                        <a:rPr lang="ja-JP" altLang="en-US" sz="600" b="0" i="0" u="sng" strike="noStrike" dirty="0">
                          <a:solidFill>
                            <a:srgbClr val="FF0000"/>
                          </a:solidFill>
                          <a:effectLst/>
                          <a:latin typeface="ＭＳ Ｐゴシック" panose="020B0600070205080204" pitchFamily="50" charset="-128"/>
                          <a:ea typeface="+mn-ea"/>
                        </a:rPr>
                        <a:t>大野市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sng" strike="noStrike" dirty="0">
                          <a:solidFill>
                            <a:srgbClr val="FF0000"/>
                          </a:solidFill>
                          <a:effectLst/>
                          <a:latin typeface="ＭＳ Ｐゴシック" panose="020B0600070205080204" pitchFamily="50" charset="-128"/>
                          <a:ea typeface="+mn-ea"/>
                        </a:rPr>
                        <a:t>都留市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韮崎市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甲州市</a:t>
                      </a:r>
                      <a:r>
                        <a:rPr lang="ja-JP" altLang="en-US" sz="600" b="0" i="0" u="sng" strike="noStrike" dirty="0">
                          <a:solidFill>
                            <a:schemeClr val="tx1"/>
                          </a:solidFill>
                          <a:effectLst/>
                          <a:latin typeface="ＭＳ Ｐゴシック" panose="020B0600070205080204" pitchFamily="50" charset="-128"/>
                          <a:ea typeface="+mn-ea"/>
                        </a:rPr>
                        <a:t>、</a:t>
                      </a:r>
                      <a:r>
                        <a:rPr lang="ja-JP" altLang="en-US" sz="600" b="0" i="0" u="none" strike="noStrike" dirty="0">
                          <a:solidFill>
                            <a:schemeClr val="tx1"/>
                          </a:solidFill>
                          <a:effectLst/>
                          <a:latin typeface="ＭＳ Ｐゴシック" panose="020B0600070205080204" pitchFamily="50" charset="-128"/>
                          <a:ea typeface="+mn-ea"/>
                        </a:rPr>
                        <a:t>岡谷市、</a:t>
                      </a:r>
                      <a:r>
                        <a:rPr lang="ja-JP" altLang="en-US" sz="600" b="0" i="0" u="sng" strike="noStrike" dirty="0">
                          <a:solidFill>
                            <a:srgbClr val="FF0000"/>
                          </a:solidFill>
                          <a:effectLst/>
                          <a:latin typeface="ＭＳ Ｐゴシック" panose="020B0600070205080204" pitchFamily="50" charset="-128"/>
                          <a:ea typeface="+mn-ea"/>
                        </a:rPr>
                        <a:t>下呂市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熱海市</a:t>
                      </a:r>
                      <a:r>
                        <a:rPr lang="ja-JP" altLang="en-US" sz="600" b="0" i="0" u="none" strike="noStrike" dirty="0">
                          <a:solidFill>
                            <a:schemeClr val="tx1"/>
                          </a:solidFill>
                          <a:effectLst/>
                          <a:latin typeface="ＭＳ Ｐゴシック" panose="020B0600070205080204" pitchFamily="50" charset="-128"/>
                          <a:ea typeface="+mn-ea"/>
                        </a:rPr>
                        <a:t>、伊東市、</a:t>
                      </a:r>
                      <a:r>
                        <a:rPr lang="ja-JP" altLang="en-US" sz="600" b="0" i="0" u="sng" strike="noStrike" dirty="0">
                          <a:solidFill>
                            <a:srgbClr val="FF0000"/>
                          </a:solidFill>
                          <a:effectLst/>
                          <a:latin typeface="ＭＳ Ｐゴシック" panose="020B0600070205080204" pitchFamily="50" charset="-128"/>
                          <a:ea typeface="+mn-ea"/>
                        </a:rPr>
                        <a:t>御前崎市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牧之原市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新城市、伊賀市、舞鶴市、</a:t>
                      </a:r>
                      <a:r>
                        <a:rPr lang="ja-JP" altLang="en-US" sz="600" b="0" i="0" u="sng" strike="noStrike" dirty="0">
                          <a:solidFill>
                            <a:srgbClr val="FF0000"/>
                          </a:solidFill>
                          <a:effectLst/>
                          <a:latin typeface="ＭＳ Ｐゴシック" panose="020B0600070205080204" pitchFamily="50" charset="-128"/>
                          <a:ea typeface="+mn-ea"/>
                        </a:rPr>
                        <a:t>綾部市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城陽市、京丹後市、</a:t>
                      </a:r>
                      <a:r>
                        <a:rPr lang="ja-JP" altLang="en-US" sz="600" b="0" i="0" u="sng" strike="noStrike" dirty="0">
                          <a:solidFill>
                            <a:srgbClr val="FF0000"/>
                          </a:solidFill>
                          <a:effectLst/>
                          <a:latin typeface="ＭＳ Ｐゴシック" panose="020B0600070205080204" pitchFamily="50" charset="-128"/>
                          <a:ea typeface="+mn-ea"/>
                        </a:rPr>
                        <a:t>南丹市</a:t>
                      </a:r>
                      <a:r>
                        <a:rPr lang="ja-JP" altLang="en-US" sz="600" b="0" i="0" u="none" strike="noStrike" dirty="0">
                          <a:solidFill>
                            <a:schemeClr val="tx1"/>
                          </a:solidFill>
                          <a:effectLst/>
                          <a:latin typeface="ＭＳ Ｐゴシック" panose="020B0600070205080204" pitchFamily="50" charset="-128"/>
                          <a:ea typeface="+mn-ea"/>
                        </a:rPr>
                        <a:t>、</a:t>
                      </a:r>
                      <a:r>
                        <a:rPr lang="zh-TW" altLang="en-US" sz="800" b="1" i="0" u="none" strike="noStrike" dirty="0">
                          <a:solidFill>
                            <a:srgbClr val="000000"/>
                          </a:solidFill>
                          <a:effectLst/>
                          <a:latin typeface="ＭＳ Ｐゴシック" panose="020B0600070205080204" pitchFamily="50" charset="-128"/>
                          <a:ea typeface="ＭＳ Ｐゴシック" panose="020B0600070205080204" pitchFamily="50" charset="-128"/>
                        </a:rPr>
                        <a:t>柏原市</a:t>
                      </a:r>
                      <a:r>
                        <a:rPr lang="ja-JP" altLang="en-US" sz="800" b="1" i="0" u="none" strike="noStrike" dirty="0" err="1">
                          <a:solidFill>
                            <a:srgbClr val="000000"/>
                          </a:solidFill>
                          <a:effectLst/>
                          <a:latin typeface="ＭＳ Ｐゴシック" panose="020B0600070205080204" pitchFamily="50" charset="-128"/>
                          <a:ea typeface="+mn-ea"/>
                        </a:rPr>
                        <a:t>、</a:t>
                      </a:r>
                      <a:r>
                        <a:rPr lang="ja-JP" altLang="en-US" sz="800" b="1" i="0" u="none" strike="noStrike" dirty="0">
                          <a:solidFill>
                            <a:srgbClr val="000000"/>
                          </a:solidFill>
                          <a:effectLst/>
                          <a:latin typeface="ＭＳ Ｐゴシック" panose="020B0600070205080204" pitchFamily="50" charset="-128"/>
                          <a:ea typeface="+mn-ea"/>
                        </a:rPr>
                        <a:t>阪南市</a:t>
                      </a:r>
                      <a:r>
                        <a:rPr lang="ja-JP" altLang="en-US" sz="600" b="0" i="0" u="none" strike="noStrike" dirty="0">
                          <a:solidFill>
                            <a:srgbClr val="00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洲本市</a:t>
                      </a:r>
                      <a:r>
                        <a:rPr lang="ja-JP" altLang="en-US" sz="600" b="0" i="0" u="none" strike="noStrike" dirty="0">
                          <a:solidFill>
                            <a:srgbClr val="000000"/>
                          </a:solidFill>
                          <a:effectLst/>
                          <a:latin typeface="ＭＳ Ｐゴシック" panose="020B0600070205080204" pitchFamily="50" charset="-128"/>
                          <a:ea typeface="+mn-ea"/>
                        </a:rPr>
                        <a:t>、三木市、南あわじ市、</a:t>
                      </a:r>
                      <a:r>
                        <a:rPr lang="ja-JP" altLang="en-US" sz="600" b="0" i="0" u="sng" strike="noStrike" dirty="0">
                          <a:solidFill>
                            <a:srgbClr val="FF0000"/>
                          </a:solidFill>
                          <a:effectLst/>
                          <a:latin typeface="ＭＳ Ｐゴシック" panose="020B0600070205080204" pitchFamily="50" charset="-128"/>
                          <a:ea typeface="+mn-ea"/>
                        </a:rPr>
                        <a:t>朝来市</a:t>
                      </a:r>
                      <a:r>
                        <a:rPr lang="ja-JP" altLang="en-US" sz="600" b="0" i="0" u="none" strike="noStrike" dirty="0">
                          <a:solidFill>
                            <a:schemeClr val="tx1"/>
                          </a:solidFill>
                          <a:effectLst/>
                          <a:latin typeface="ＭＳ Ｐゴシック" panose="020B0600070205080204" pitchFamily="50" charset="-128"/>
                          <a:ea typeface="+mn-ea"/>
                        </a:rPr>
                        <a:t>、淡路市、大和高田市、海南市、</a:t>
                      </a:r>
                      <a:r>
                        <a:rPr lang="ja-JP" altLang="en-US" sz="600" b="0" i="0" u="sng" strike="noStrike" dirty="0">
                          <a:solidFill>
                            <a:srgbClr val="FF0000"/>
                          </a:solidFill>
                          <a:effectLst/>
                          <a:latin typeface="ＭＳ Ｐゴシック" panose="020B0600070205080204" pitchFamily="50" charset="-128"/>
                          <a:ea typeface="+mn-ea"/>
                        </a:rPr>
                        <a:t>大田市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安来市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雲南市</a:t>
                      </a:r>
                      <a:r>
                        <a:rPr lang="ja-JP" altLang="en-US" sz="600" b="0" i="0" u="none" strike="noStrike" dirty="0">
                          <a:solidFill>
                            <a:schemeClr val="tx1"/>
                          </a:solidFill>
                          <a:effectLst/>
                          <a:latin typeface="ＭＳ Ｐゴシック" panose="020B0600070205080204" pitchFamily="50" charset="-128"/>
                          <a:ea typeface="+mn-ea"/>
                        </a:rPr>
                        <a:t>、玉野市、笠岡市、</a:t>
                      </a:r>
                      <a:r>
                        <a:rPr lang="ja-JP" altLang="en-US" sz="600" b="0" i="0" u="sng" strike="noStrike" dirty="0">
                          <a:solidFill>
                            <a:srgbClr val="FF0000"/>
                          </a:solidFill>
                          <a:effectLst/>
                          <a:latin typeface="ＭＳ Ｐゴシック" panose="020B0600070205080204" pitchFamily="50" charset="-128"/>
                          <a:ea typeface="+mn-ea"/>
                        </a:rPr>
                        <a:t>井原市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高梁市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備前市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sng" strike="noStrike" dirty="0">
                          <a:solidFill>
                            <a:srgbClr val="FF0000"/>
                          </a:solidFill>
                          <a:effectLst/>
                          <a:latin typeface="ＭＳ Ｐゴシック" panose="020B0600070205080204" pitchFamily="50" charset="-128"/>
                          <a:ea typeface="+mn-ea"/>
                        </a:rPr>
                        <a:t>府中市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庄原市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柳井市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吉野川市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阿波市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美馬市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chemeClr val="tx1"/>
                          </a:solidFill>
                          <a:effectLst/>
                          <a:latin typeface="ＭＳ Ｐゴシック" panose="020B0600070205080204" pitchFamily="50" charset="-128"/>
                          <a:ea typeface="+mn-ea"/>
                        </a:rPr>
                        <a:t>観音寺市、さぬき市、</a:t>
                      </a:r>
                      <a:r>
                        <a:rPr lang="ja-JP" altLang="en-US" sz="600" b="0" i="0" u="sng" strike="noStrike" dirty="0">
                          <a:solidFill>
                            <a:srgbClr val="FF0000"/>
                          </a:solidFill>
                          <a:effectLst/>
                          <a:latin typeface="ＭＳ Ｐゴシック" panose="020B0600070205080204" pitchFamily="50" charset="-128"/>
                          <a:ea typeface="+mn-ea"/>
                        </a:rPr>
                        <a:t>大洲市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sng" strike="noStrike" dirty="0">
                          <a:solidFill>
                            <a:srgbClr val="FF0000"/>
                          </a:solidFill>
                          <a:effectLst/>
                          <a:latin typeface="ＭＳ Ｐゴシック" panose="020B0600070205080204" pitchFamily="50" charset="-128"/>
                          <a:ea typeface="+mn-ea"/>
                        </a:rPr>
                        <a:t>西予市</a:t>
                      </a:r>
                      <a:r>
                        <a:rPr lang="ja-JP" altLang="en-US" sz="600" b="0" i="0" u="none" strike="noStrike" dirty="0">
                          <a:solidFill>
                            <a:schemeClr val="tx1"/>
                          </a:solidFill>
                          <a:effectLst/>
                          <a:latin typeface="ＭＳ Ｐゴシック" panose="020B0600070205080204" pitchFamily="50" charset="-128"/>
                          <a:ea typeface="+mn-ea"/>
                        </a:rPr>
                        <a:t>、柳川市、八女市、</a:t>
                      </a:r>
                      <a:r>
                        <a:rPr lang="ja-JP" altLang="en-US" sz="600" b="0" i="0" u="sng" strike="noStrike" dirty="0">
                          <a:solidFill>
                            <a:srgbClr val="FF0000"/>
                          </a:solidFill>
                          <a:effectLst/>
                          <a:latin typeface="ＭＳ Ｐゴシック" panose="020B0600070205080204" pitchFamily="50" charset="-128"/>
                          <a:ea typeface="+mn-ea"/>
                        </a:rPr>
                        <a:t>大川市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sng" strike="noStrike" dirty="0">
                          <a:solidFill>
                            <a:srgbClr val="FF0000"/>
                          </a:solidFill>
                          <a:effectLst/>
                          <a:latin typeface="ＭＳ Ｐゴシック" panose="020B0600070205080204" pitchFamily="50" charset="-128"/>
                          <a:ea typeface="+mn-ea"/>
                        </a:rPr>
                        <a:t>中間市</a:t>
                      </a:r>
                      <a:r>
                        <a:rPr lang="ja-JP" altLang="en-US" sz="600" b="0" i="0" u="none" strike="noStrike" dirty="0">
                          <a:solidFill>
                            <a:schemeClr val="tx1"/>
                          </a:solidFill>
                          <a:effectLst/>
                          <a:latin typeface="ＭＳ Ｐゴシック" panose="020B0600070205080204" pitchFamily="50" charset="-128"/>
                          <a:ea typeface="+mn-ea"/>
                        </a:rPr>
                        <a:t>、朝倉市、</a:t>
                      </a:r>
                      <a:r>
                        <a:rPr lang="ja-JP" altLang="en-US" sz="600" b="0" i="0" u="sng" strike="noStrike" dirty="0">
                          <a:solidFill>
                            <a:srgbClr val="FF0000"/>
                          </a:solidFill>
                          <a:effectLst/>
                          <a:latin typeface="ＭＳ Ｐゴシック" panose="020B0600070205080204" pitchFamily="50" charset="-128"/>
                          <a:ea typeface="+mn-ea"/>
                        </a:rPr>
                        <a:t>みやま市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雲仙市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sng" strike="noStrike" dirty="0">
                          <a:solidFill>
                            <a:srgbClr val="FF0000"/>
                          </a:solidFill>
                          <a:effectLst/>
                          <a:latin typeface="ＭＳ Ｐゴシック" panose="020B0600070205080204" pitchFamily="50" charset="-128"/>
                          <a:ea typeface="+mn-ea"/>
                        </a:rPr>
                        <a:t>人吉市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chemeClr val="tx1"/>
                          </a:solidFill>
                          <a:effectLst/>
                          <a:latin typeface="ＭＳ Ｐゴシック" panose="020B0600070205080204" pitchFamily="50" charset="-128"/>
                          <a:ea typeface="+mn-ea"/>
                        </a:rPr>
                        <a:t>天草市、日田市、佐伯市、</a:t>
                      </a:r>
                      <a:r>
                        <a:rPr lang="ja-JP" altLang="en-US" sz="600" b="0" i="0" u="sng" strike="noStrike" dirty="0">
                          <a:solidFill>
                            <a:srgbClr val="FF0000"/>
                          </a:solidFill>
                          <a:effectLst/>
                          <a:latin typeface="ＭＳ Ｐゴシック" panose="020B0600070205080204" pitchFamily="50" charset="-128"/>
                          <a:ea typeface="+mn-ea"/>
                        </a:rPr>
                        <a:t>臼杵市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杵築市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豊後大野市</a:t>
                      </a:r>
                      <a:r>
                        <a:rPr lang="ja-JP" altLang="en-US" sz="600" b="0" i="0" u="none" strike="noStrike" dirty="0">
                          <a:solidFill>
                            <a:schemeClr val="tx1"/>
                          </a:solidFill>
                          <a:effectLst/>
                          <a:latin typeface="ＭＳ Ｐゴシック" panose="020B0600070205080204" pitchFamily="50" charset="-128"/>
                          <a:ea typeface="+mn-ea"/>
                        </a:rPr>
                        <a:t>、日南市、</a:t>
                      </a:r>
                      <a:r>
                        <a:rPr lang="ja-JP" altLang="en-US" sz="600" b="0" i="0" u="sng" strike="noStrike" dirty="0">
                          <a:solidFill>
                            <a:srgbClr val="FF0000"/>
                          </a:solidFill>
                          <a:effectLst/>
                          <a:latin typeface="ＭＳ Ｐゴシック" panose="020B0600070205080204" pitchFamily="50" charset="-128"/>
                          <a:ea typeface="+mn-ea"/>
                        </a:rPr>
                        <a:t>西都市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指宿市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曽於市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奄美市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南九州市</a:t>
                      </a:r>
                      <a:endParaRPr lang="en-US" altLang="zh-TW" sz="600" b="0" i="0" u="sng" strike="noStrike" dirty="0">
                        <a:solidFill>
                          <a:srgbClr val="FF0000"/>
                        </a:solidFill>
                        <a:effectLst/>
                        <a:latin typeface="ＭＳ Ｐゴシック" panose="020B0600070205080204" pitchFamily="50" charset="-128"/>
                        <a:ea typeface="ＭＳ Ｐゴシック" panose="020B0600070205080204" pitchFamily="50" charset="-128"/>
                      </a:endParaRPr>
                    </a:p>
                    <a:p>
                      <a:pPr algn="l">
                        <a:spcAft>
                          <a:spcPts val="0"/>
                        </a:spcAft>
                      </a:pPr>
                      <a:r>
                        <a:rPr lang="zh-TW"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en-US" altLang="zh-TW" sz="600" b="0" i="0" u="none" strike="noStrike" dirty="0">
                          <a:solidFill>
                            <a:srgbClr val="000000"/>
                          </a:solidFill>
                          <a:effectLst/>
                          <a:latin typeface="ＭＳ Ｐゴシック" panose="020B0600070205080204" pitchFamily="50" charset="-128"/>
                          <a:ea typeface="ＭＳ Ｐゴシック" panose="020B0600070205080204" pitchFamily="50" charset="-128"/>
                        </a:rPr>
                        <a:t>11</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7</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381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sng" strike="noStrike" dirty="0">
                          <a:solidFill>
                            <a:srgbClr val="FF0000"/>
                          </a:solidFill>
                          <a:effectLst/>
                          <a:latin typeface="ＭＳ Ｐゴシック" panose="020B0600070205080204" pitchFamily="50" charset="-128"/>
                          <a:ea typeface="+mn-ea"/>
                        </a:rPr>
                        <a:t>稚内市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つがる市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気仙沼市、能代市、</a:t>
                      </a:r>
                      <a:r>
                        <a:rPr lang="ja-JP" altLang="en-US" sz="600" b="0" i="0" u="sng" strike="noStrike" dirty="0">
                          <a:solidFill>
                            <a:srgbClr val="FF0000"/>
                          </a:solidFill>
                          <a:effectLst/>
                          <a:latin typeface="ＭＳ Ｐゴシック" panose="020B0600070205080204" pitchFamily="50" charset="-128"/>
                          <a:ea typeface="+mn-ea"/>
                        </a:rPr>
                        <a:t>湯沢市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北秋田市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銚子市、</a:t>
                      </a:r>
                      <a:r>
                        <a:rPr lang="ja-JP" altLang="en-US" sz="600" b="0" i="0" u="sng" strike="noStrike" dirty="0">
                          <a:solidFill>
                            <a:srgbClr val="FF0000"/>
                          </a:solidFill>
                          <a:effectLst/>
                          <a:latin typeface="+mn-ea"/>
                          <a:ea typeface="+mn-ea"/>
                        </a:rPr>
                        <a:t>南房総市</a:t>
                      </a:r>
                      <a:r>
                        <a:rPr lang="ja-JP" altLang="en-US" sz="600" b="0" i="0" u="none" strike="noStrike" dirty="0">
                          <a:solidFill>
                            <a:srgbClr val="000000"/>
                          </a:solidFill>
                          <a:effectLst/>
                          <a:latin typeface="ＭＳ Ｐゴシック" panose="020B0600070205080204" pitchFamily="50" charset="-128"/>
                          <a:ea typeface="+mn-ea"/>
                        </a:rPr>
                        <a:t>、佐渡市、</a:t>
                      </a:r>
                      <a:r>
                        <a:rPr lang="ja-JP" altLang="en-US" sz="600" b="0" i="0" u="sng" strike="noStrike" dirty="0">
                          <a:solidFill>
                            <a:srgbClr val="FF0000"/>
                          </a:solidFill>
                          <a:effectLst/>
                          <a:latin typeface="ＭＳ Ｐゴシック" panose="020B0600070205080204" pitchFamily="50" charset="-128"/>
                          <a:ea typeface="+mn-ea"/>
                        </a:rPr>
                        <a:t>海津市</a:t>
                      </a:r>
                      <a:r>
                        <a:rPr lang="ja-JP" altLang="en-US" sz="600" b="0" i="0" u="none" strike="noStrike" dirty="0">
                          <a:solidFill>
                            <a:srgbClr val="00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伊豆市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志摩市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宍粟市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五條市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宇陀市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新見市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萩市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長門市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東かがわ市</a:t>
                      </a:r>
                      <a:r>
                        <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宇和島市、</a:t>
                      </a:r>
                      <a:r>
                        <a:rPr lang="ja-JP" altLang="en-US" sz="600" b="0" i="0" u="sng" strike="noStrike" dirty="0">
                          <a:solidFill>
                            <a:srgbClr val="FF0000"/>
                          </a:solidFill>
                          <a:effectLst/>
                          <a:latin typeface="ＭＳ Ｐゴシック" panose="020B0600070205080204" pitchFamily="50" charset="-128"/>
                          <a:ea typeface="+mn-ea"/>
                        </a:rPr>
                        <a:t>八幡浜市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嘉麻市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平戸市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対馬市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五島市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南島原市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南さつま市</a:t>
                      </a:r>
                      <a:endParaRPr lang="en-US" altLang="ja-JP" sz="600" b="0" i="0" u="sng" strike="noStrike" dirty="0">
                        <a:solidFill>
                          <a:srgbClr val="FF0000"/>
                        </a:solidFill>
                        <a:effectLst/>
                        <a:latin typeface="ＭＳ Ｐゴシック" panose="020B0600070205080204" pitchFamily="50" charset="-128"/>
                        <a:ea typeface="+mn-ea"/>
                      </a:endParaRPr>
                    </a:p>
                    <a:p>
                      <a:pPr algn="l">
                        <a:spcAft>
                          <a:spcPts val="0"/>
                        </a:spcAft>
                      </a:pP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27</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endParaRPr lang="zh-TW" altLang="en-US" sz="600" b="0"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3" name="正方形/長方形 12"/>
          <p:cNvSpPr/>
          <p:nvPr/>
        </p:nvSpPr>
        <p:spPr>
          <a:xfrm>
            <a:off x="6647329" y="6375279"/>
            <a:ext cx="2390132" cy="342594"/>
          </a:xfrm>
          <a:prstGeom prst="rect">
            <a:avLst/>
          </a:prstGeom>
        </p:spPr>
        <p:txBody>
          <a:bodyPr wrap="square">
            <a:spAutoFit/>
          </a:bodyPr>
          <a:lstStyle/>
          <a:p>
            <a:r>
              <a:rPr lang="en-US" altLang="ja-JP" sz="542" dirty="0">
                <a:solidFill>
                  <a:prstClr val="black"/>
                </a:solidFill>
              </a:rPr>
              <a:t>※</a:t>
            </a:r>
            <a:r>
              <a:rPr lang="ja-JP" altLang="en-US" sz="542" dirty="0">
                <a:solidFill>
                  <a:prstClr val="black"/>
                </a:solidFill>
              </a:rPr>
              <a:t>下線（赤文字）は</a:t>
            </a:r>
            <a:r>
              <a:rPr lang="en-US" altLang="ja-JP" sz="542" dirty="0">
                <a:solidFill>
                  <a:prstClr val="black"/>
                </a:solidFill>
              </a:rPr>
              <a:t>2040</a:t>
            </a:r>
            <a:r>
              <a:rPr lang="ja-JP" altLang="en-US" sz="542" dirty="0">
                <a:solidFill>
                  <a:prstClr val="black"/>
                </a:solidFill>
              </a:rPr>
              <a:t>年の人口が下位の人口区分へ変動する団体。</a:t>
            </a:r>
            <a:endParaRPr lang="en-US" altLang="ja-JP" sz="542" dirty="0">
              <a:solidFill>
                <a:prstClr val="black"/>
              </a:solidFill>
            </a:endParaRPr>
          </a:p>
          <a:p>
            <a:r>
              <a:rPr lang="ja-JP" altLang="en-US" sz="542" dirty="0">
                <a:solidFill>
                  <a:prstClr val="black"/>
                </a:solidFill>
              </a:rPr>
              <a:t>    枠囲み（緑文字）は</a:t>
            </a:r>
            <a:r>
              <a:rPr lang="en-US" altLang="ja-JP" sz="542" dirty="0">
                <a:solidFill>
                  <a:prstClr val="black"/>
                </a:solidFill>
              </a:rPr>
              <a:t>2040</a:t>
            </a:r>
            <a:r>
              <a:rPr lang="ja-JP" altLang="en-US" sz="542" dirty="0">
                <a:solidFill>
                  <a:prstClr val="black"/>
                </a:solidFill>
              </a:rPr>
              <a:t>年の人口が上位の人口区分へ　変動する団体。</a:t>
            </a:r>
            <a:endParaRPr lang="en-US" altLang="ja-JP" sz="542" dirty="0">
              <a:solidFill>
                <a:prstClr val="black"/>
              </a:solidFill>
            </a:endParaRPr>
          </a:p>
          <a:p>
            <a:r>
              <a:rPr lang="en-US" altLang="ja-JP" sz="542" dirty="0">
                <a:solidFill>
                  <a:prstClr val="black"/>
                </a:solidFill>
              </a:rPr>
              <a:t>※</a:t>
            </a:r>
            <a:r>
              <a:rPr lang="ja-JP" altLang="en-US" sz="542" dirty="0">
                <a:solidFill>
                  <a:prstClr val="black"/>
                </a:solidFill>
              </a:rPr>
              <a:t>太枠は各人口段階において団体数が最も多い人口増減率のカテゴリー</a:t>
            </a:r>
          </a:p>
        </p:txBody>
      </p:sp>
      <p:sp>
        <p:nvSpPr>
          <p:cNvPr id="14" name="テキスト ボックス 13"/>
          <p:cNvSpPr txBox="1"/>
          <p:nvPr/>
        </p:nvSpPr>
        <p:spPr>
          <a:xfrm>
            <a:off x="265187" y="6338881"/>
            <a:ext cx="3747146" cy="384529"/>
          </a:xfrm>
          <a:prstGeom prst="rect">
            <a:avLst/>
          </a:prstGeom>
          <a:noFill/>
        </p:spPr>
        <p:txBody>
          <a:bodyPr wrap="square" rtlCol="0">
            <a:spAutoFit/>
          </a:bodyPr>
          <a:lstStyle/>
          <a:p>
            <a:pPr marL="162164" indent="-162164"/>
            <a:r>
              <a:rPr lang="ja-JP" altLang="en-US" sz="633" dirty="0">
                <a:solidFill>
                  <a:srgbClr val="000000"/>
                </a:solidFill>
                <a:latin typeface="ＭＳ Ｐゴシック" panose="020B0600070205080204" pitchFamily="50" charset="-128"/>
              </a:rPr>
              <a:t>出典：総務省「自治体戦略</a:t>
            </a:r>
            <a:r>
              <a:rPr lang="en-US" altLang="ja-JP" sz="633" dirty="0">
                <a:solidFill>
                  <a:srgbClr val="000000"/>
                </a:solidFill>
                <a:latin typeface="ＭＳ Ｐゴシック" panose="020B0600070205080204" pitchFamily="50" charset="-128"/>
              </a:rPr>
              <a:t>2040</a:t>
            </a:r>
            <a:r>
              <a:rPr lang="ja-JP" altLang="en-US" sz="633" dirty="0">
                <a:solidFill>
                  <a:srgbClr val="000000"/>
                </a:solidFill>
                <a:latin typeface="ＭＳ Ｐゴシック" panose="020B0600070205080204" pitchFamily="50" charset="-128"/>
              </a:rPr>
              <a:t>構想研究会（第一次・第二次報告の概要</a:t>
            </a:r>
            <a:r>
              <a:rPr lang="en-US" altLang="ja-JP" sz="633" dirty="0">
                <a:solidFill>
                  <a:srgbClr val="000000"/>
                </a:solidFill>
                <a:latin typeface="ＭＳ Ｐゴシック" panose="020B0600070205080204" pitchFamily="50" charset="-128"/>
              </a:rPr>
              <a:t>)</a:t>
            </a:r>
            <a:r>
              <a:rPr lang="ja-JP" altLang="en-US" sz="633" dirty="0">
                <a:solidFill>
                  <a:srgbClr val="000000"/>
                </a:solidFill>
                <a:latin typeface="ＭＳ Ｐゴシック" panose="020B0600070205080204" pitchFamily="50" charset="-128"/>
              </a:rPr>
              <a:t>」</a:t>
            </a:r>
            <a:endParaRPr lang="en-US" altLang="ja-JP" sz="633" dirty="0">
              <a:solidFill>
                <a:srgbClr val="000000"/>
              </a:solidFill>
              <a:latin typeface="ＭＳ Ｐゴシック" panose="020B0600070205080204" pitchFamily="50" charset="-128"/>
            </a:endParaRPr>
          </a:p>
          <a:p>
            <a:pPr marL="162164" indent="-162164"/>
            <a:r>
              <a:rPr lang="ja-JP" altLang="en-US" sz="633" dirty="0">
                <a:solidFill>
                  <a:srgbClr val="000000"/>
                </a:solidFill>
                <a:latin typeface="ＭＳ Ｐゴシック" panose="020B0600070205080204" pitchFamily="50" charset="-128"/>
              </a:rPr>
              <a:t>（ 国立社会保障・人口問題研究所「日本の地域別将来推計人口（Ｈ</a:t>
            </a:r>
            <a:r>
              <a:rPr lang="en-US" altLang="ja-JP" sz="633" dirty="0">
                <a:solidFill>
                  <a:srgbClr val="000000"/>
                </a:solidFill>
                <a:latin typeface="ＭＳ Ｐゴシック" panose="020B0600070205080204" pitchFamily="50" charset="-128"/>
              </a:rPr>
              <a:t>30</a:t>
            </a:r>
            <a:r>
              <a:rPr lang="ja-JP" altLang="en-US" sz="633" dirty="0" err="1">
                <a:solidFill>
                  <a:srgbClr val="000000"/>
                </a:solidFill>
                <a:latin typeface="ＭＳ Ｐゴシック" panose="020B0600070205080204" pitchFamily="50" charset="-128"/>
              </a:rPr>
              <a:t>．</a:t>
            </a:r>
            <a:r>
              <a:rPr lang="ja-JP" altLang="en-US" sz="633" dirty="0">
                <a:solidFill>
                  <a:srgbClr val="000000"/>
                </a:solidFill>
                <a:latin typeface="ＭＳ Ｐゴシック" panose="020B0600070205080204" pitchFamily="50" charset="-128"/>
              </a:rPr>
              <a:t>３）」より作成）</a:t>
            </a:r>
            <a:endParaRPr lang="en-US" altLang="ja-JP" sz="633" dirty="0">
              <a:solidFill>
                <a:srgbClr val="000000"/>
              </a:solidFill>
              <a:latin typeface="ＭＳ Ｐゴシック" panose="020B0600070205080204" pitchFamily="50" charset="-128"/>
            </a:endParaRPr>
          </a:p>
          <a:p>
            <a:pPr marL="162164" indent="-162164"/>
            <a:r>
              <a:rPr lang="en-US" altLang="ja-JP" sz="633" dirty="0">
                <a:solidFill>
                  <a:srgbClr val="000000"/>
                </a:solidFill>
                <a:latin typeface="ＭＳ Ｐゴシック" panose="020B0600070205080204" pitchFamily="50" charset="-128"/>
              </a:rPr>
              <a:t>※</a:t>
            </a:r>
            <a:r>
              <a:rPr lang="ja-JP" altLang="en-US" sz="633" dirty="0">
                <a:solidFill>
                  <a:srgbClr val="000000"/>
                </a:solidFill>
                <a:latin typeface="ＭＳ Ｐゴシック" panose="020B0600070205080204" pitchFamily="50" charset="-128"/>
              </a:rPr>
              <a:t> 地域別将来推計人口では福島県内市町村は推計がないため、市区町村数の合計は</a:t>
            </a:r>
            <a:r>
              <a:rPr lang="en-US" altLang="ja-JP" sz="633" dirty="0">
                <a:solidFill>
                  <a:srgbClr val="000000"/>
                </a:solidFill>
                <a:latin typeface="ＭＳ Ｐゴシック" panose="020B0600070205080204" pitchFamily="50" charset="-128"/>
              </a:rPr>
              <a:t>1,682</a:t>
            </a:r>
            <a:r>
              <a:rPr lang="ja-JP" altLang="en-US" sz="633" dirty="0">
                <a:solidFill>
                  <a:srgbClr val="000000"/>
                </a:solidFill>
                <a:latin typeface="ＭＳ Ｐゴシック" panose="020B0600070205080204" pitchFamily="50" charset="-128"/>
              </a:rPr>
              <a:t>としている。</a:t>
            </a:r>
            <a:r>
              <a:rPr lang="ja-JP" altLang="en-US" sz="633" dirty="0">
                <a:solidFill>
                  <a:prstClr val="black"/>
                </a:solidFill>
                <a:latin typeface="ＭＳ Ｐゴシック" panose="020B0600070205080204" pitchFamily="50" charset="-128"/>
              </a:rPr>
              <a:t> </a:t>
            </a:r>
            <a:endParaRPr lang="en-US" altLang="ja-JP" sz="633" dirty="0">
              <a:solidFill>
                <a:srgbClr val="000000"/>
              </a:solidFill>
              <a:latin typeface="ＭＳ Ｐゴシック" panose="020B0600070205080204" pitchFamily="50" charset="-128"/>
            </a:endParaRPr>
          </a:p>
        </p:txBody>
      </p:sp>
      <p:sp>
        <p:nvSpPr>
          <p:cNvPr id="15" name="正方形/長方形 14"/>
          <p:cNvSpPr/>
          <p:nvPr/>
        </p:nvSpPr>
        <p:spPr>
          <a:xfrm>
            <a:off x="5782509" y="6451710"/>
            <a:ext cx="993086" cy="189732"/>
          </a:xfrm>
          <a:prstGeom prst="rect">
            <a:avLst/>
          </a:prstGeom>
        </p:spPr>
        <p:txBody>
          <a:bodyPr wrap="square">
            <a:spAutoFit/>
          </a:bodyPr>
          <a:lstStyle/>
          <a:p>
            <a:r>
              <a:rPr lang="en-US" altLang="ja-JP" sz="633" dirty="0">
                <a:solidFill>
                  <a:prstClr val="black"/>
                </a:solidFill>
              </a:rPr>
              <a:t>※</a:t>
            </a:r>
            <a:r>
              <a:rPr lang="ja-JP" altLang="en-US" sz="633" dirty="0">
                <a:solidFill>
                  <a:prstClr val="black"/>
                </a:solidFill>
              </a:rPr>
              <a:t>人口は</a:t>
            </a:r>
            <a:r>
              <a:rPr lang="en-US" altLang="ja-JP" sz="633" dirty="0">
                <a:solidFill>
                  <a:prstClr val="black"/>
                </a:solidFill>
              </a:rPr>
              <a:t>2015</a:t>
            </a:r>
            <a:r>
              <a:rPr lang="ja-JP" altLang="en-US" sz="633" dirty="0">
                <a:solidFill>
                  <a:prstClr val="black"/>
                </a:solidFill>
              </a:rPr>
              <a:t>年時点</a:t>
            </a:r>
          </a:p>
        </p:txBody>
      </p:sp>
      <p:sp>
        <p:nvSpPr>
          <p:cNvPr id="3" name="正方形/長方形 2"/>
          <p:cNvSpPr/>
          <p:nvPr/>
        </p:nvSpPr>
        <p:spPr>
          <a:xfrm>
            <a:off x="885825" y="2661357"/>
            <a:ext cx="238125" cy="85725"/>
          </a:xfrm>
          <a:prstGeom prst="rect">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17" name="正方形/長方形 16"/>
          <p:cNvSpPr/>
          <p:nvPr/>
        </p:nvSpPr>
        <p:spPr>
          <a:xfrm>
            <a:off x="1162050" y="1759744"/>
            <a:ext cx="238125" cy="89050"/>
          </a:xfrm>
          <a:prstGeom prst="rect">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18" name="正方形/長方形 17"/>
          <p:cNvSpPr/>
          <p:nvPr/>
        </p:nvSpPr>
        <p:spPr>
          <a:xfrm>
            <a:off x="807244" y="4964906"/>
            <a:ext cx="316706" cy="83344"/>
          </a:xfrm>
          <a:prstGeom prst="rect">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19" name="正方形/長方形 18"/>
          <p:cNvSpPr/>
          <p:nvPr/>
        </p:nvSpPr>
        <p:spPr>
          <a:xfrm>
            <a:off x="1241822" y="5241132"/>
            <a:ext cx="158353" cy="85724"/>
          </a:xfrm>
          <a:prstGeom prst="rect">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20" name="正方形/長方形 19"/>
          <p:cNvSpPr/>
          <p:nvPr/>
        </p:nvSpPr>
        <p:spPr>
          <a:xfrm>
            <a:off x="684610" y="5326857"/>
            <a:ext cx="158353" cy="88088"/>
          </a:xfrm>
          <a:prstGeom prst="rect">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21" name="正方形/長方形 20"/>
          <p:cNvSpPr/>
          <p:nvPr/>
        </p:nvSpPr>
        <p:spPr>
          <a:xfrm>
            <a:off x="965597" y="2751728"/>
            <a:ext cx="238125" cy="85725"/>
          </a:xfrm>
          <a:prstGeom prst="rect">
            <a:avLst/>
          </a:prstGeom>
          <a:no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16" name="正方形/長方形 15"/>
          <p:cNvSpPr/>
          <p:nvPr/>
        </p:nvSpPr>
        <p:spPr>
          <a:xfrm>
            <a:off x="0" y="4194"/>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b="0"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itchFamily="50" charset="-128"/>
              </a:rPr>
              <a:t>－</a:t>
            </a:r>
            <a:r>
              <a:rPr kumimoji="0" lang="en-US" altLang="ja-JP" b="0"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itchFamily="50" charset="-128"/>
              </a:rPr>
              <a:t>29.</a:t>
            </a:r>
            <a:r>
              <a:rPr kumimoji="0" lang="ja-JP" altLang="en-US" b="0"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itchFamily="50" charset="-128"/>
              </a:rPr>
              <a:t> </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人口</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段階別市区町村の変動（</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2015⇒2040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&lt;H30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推計</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&gt;</a:t>
            </a:r>
            <a:endParaRPr lang="ja-JP" altLang="en-US" kern="0" dirty="0">
              <a:solidFill>
                <a:srgbClr val="000000"/>
              </a:solidFill>
              <a:latin typeface="Meiryo UI" panose="020B0604030504040204" pitchFamily="50" charset="-128"/>
              <a:ea typeface="Meiryo UI" panose="020B0604030504040204" pitchFamily="50" charset="-128"/>
              <a:cs typeface="Meiryo UI" pitchFamily="50" charset="-128"/>
            </a:endParaRPr>
          </a:p>
        </p:txBody>
      </p:sp>
      <p:sp>
        <p:nvSpPr>
          <p:cNvPr id="22" name="正方形/長方形 21"/>
          <p:cNvSpPr/>
          <p:nvPr/>
        </p:nvSpPr>
        <p:spPr>
          <a:xfrm>
            <a:off x="7032745" y="10785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回意見交換会　資料１</a:t>
            </a:r>
          </a:p>
        </p:txBody>
      </p:sp>
    </p:spTree>
    <p:extLst>
      <p:ext uri="{BB962C8B-B14F-4D97-AF65-F5344CB8AC3E}">
        <p14:creationId xmlns:p14="http://schemas.microsoft.com/office/powerpoint/2010/main" val="917210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04701" y="672614"/>
          <a:ext cx="8867200" cy="5403156"/>
        </p:xfrm>
        <a:graphic>
          <a:graphicData uri="http://schemas.openxmlformats.org/drawingml/2006/table">
            <a:tbl>
              <a:tblPr/>
              <a:tblGrid>
                <a:gridCol w="281455">
                  <a:extLst>
                    <a:ext uri="{9D8B030D-6E8A-4147-A177-3AD203B41FA5}">
                      <a16:colId xmlns:a16="http://schemas.microsoft.com/office/drawing/2014/main" val="20000"/>
                    </a:ext>
                  </a:extLst>
                </a:gridCol>
                <a:gridCol w="415572">
                  <a:extLst>
                    <a:ext uri="{9D8B030D-6E8A-4147-A177-3AD203B41FA5}">
                      <a16:colId xmlns:a16="http://schemas.microsoft.com/office/drawing/2014/main" val="20001"/>
                    </a:ext>
                  </a:extLst>
                </a:gridCol>
                <a:gridCol w="462796">
                  <a:extLst>
                    <a:ext uri="{9D8B030D-6E8A-4147-A177-3AD203B41FA5}">
                      <a16:colId xmlns:a16="http://schemas.microsoft.com/office/drawing/2014/main" val="20002"/>
                    </a:ext>
                  </a:extLst>
                </a:gridCol>
                <a:gridCol w="623358">
                  <a:extLst>
                    <a:ext uri="{9D8B030D-6E8A-4147-A177-3AD203B41FA5}">
                      <a16:colId xmlns:a16="http://schemas.microsoft.com/office/drawing/2014/main" val="20003"/>
                    </a:ext>
                  </a:extLst>
                </a:gridCol>
                <a:gridCol w="1142823">
                  <a:extLst>
                    <a:ext uri="{9D8B030D-6E8A-4147-A177-3AD203B41FA5}">
                      <a16:colId xmlns:a16="http://schemas.microsoft.com/office/drawing/2014/main" val="20004"/>
                    </a:ext>
                  </a:extLst>
                </a:gridCol>
                <a:gridCol w="1748237">
                  <a:extLst>
                    <a:ext uri="{9D8B030D-6E8A-4147-A177-3AD203B41FA5}">
                      <a16:colId xmlns:a16="http://schemas.microsoft.com/office/drawing/2014/main" val="20005"/>
                    </a:ext>
                  </a:extLst>
                </a:gridCol>
                <a:gridCol w="2056138">
                  <a:extLst>
                    <a:ext uri="{9D8B030D-6E8A-4147-A177-3AD203B41FA5}">
                      <a16:colId xmlns:a16="http://schemas.microsoft.com/office/drawing/2014/main" val="20006"/>
                    </a:ext>
                  </a:extLst>
                </a:gridCol>
                <a:gridCol w="1424269">
                  <a:extLst>
                    <a:ext uri="{9D8B030D-6E8A-4147-A177-3AD203B41FA5}">
                      <a16:colId xmlns:a16="http://schemas.microsoft.com/office/drawing/2014/main" val="20007"/>
                    </a:ext>
                  </a:extLst>
                </a:gridCol>
                <a:gridCol w="356276">
                  <a:extLst>
                    <a:ext uri="{9D8B030D-6E8A-4147-A177-3AD203B41FA5}">
                      <a16:colId xmlns:a16="http://schemas.microsoft.com/office/drawing/2014/main" val="20008"/>
                    </a:ext>
                  </a:extLst>
                </a:gridCol>
                <a:gridCol w="356276">
                  <a:extLst>
                    <a:ext uri="{9D8B030D-6E8A-4147-A177-3AD203B41FA5}">
                      <a16:colId xmlns:a16="http://schemas.microsoft.com/office/drawing/2014/main" val="20009"/>
                    </a:ext>
                  </a:extLst>
                </a:gridCol>
              </a:tblGrid>
              <a:tr h="218970">
                <a:tc rowSpan="2">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ct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人口増減率（</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2015</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2040</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年）</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250" marR="4250" marT="42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2393">
                <a:tc vMerge="1">
                  <a:txBody>
                    <a:bodyPr/>
                    <a:lstStyle/>
                    <a:p>
                      <a:endParaRPr kumimoji="1" lang="ja-JP" altLang="en-US"/>
                    </a:p>
                  </a:txBody>
                  <a:tcPr/>
                </a:tc>
                <a:tc>
                  <a:txBody>
                    <a:bodyPr/>
                    <a:lstStyle/>
                    <a:p>
                      <a:pPr algn="ctr" fontAlgn="ct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増加</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０～</a:t>
                      </a:r>
                      <a:endParaRPr lang="en-US" altLang="ja-JP"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endParaRPr>
                    </a:p>
                    <a:p>
                      <a:pPr algn="ctr" fontAlgn="ct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▲１０％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～▲２０％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～▲３０％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～▲４０％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～▲５０％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～▲６０％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～▲７０％</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rPr>
                        <a:t>▲７０％～</a:t>
                      </a:r>
                      <a:endParaRPr lang="en-US" altLang="ja-JP" sz="600" b="0" i="0" u="none" strike="noStrike" spc="-50"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37104">
                <a:tc>
                  <a:txBody>
                    <a:bodyPr/>
                    <a:lstStyle/>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１～３万人</a:t>
                      </a: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吉岡町</a:t>
                      </a:r>
                      <a:r>
                        <a:rPr lang="ja-JP" altLang="en-US" sz="600" b="0" i="0" u="none" strike="noStrike" dirty="0" err="1">
                          <a:solidFill>
                            <a:srgbClr val="000000"/>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mn-ea"/>
                          <a:ea typeface="+mn-ea"/>
                        </a:rPr>
                        <a:t>滑川町、開成町、御代田町、南箕輪村、豊山町、大口町、阿久比町、朝日町、川越町、愛荘町、北島町、宇多津町、須恵町、恩納村、金武町、北谷町、北中城村、中城村、与那原町、八重瀬町</a:t>
                      </a:r>
                      <a:endParaRPr lang="en-US" altLang="ja-JP" sz="600" b="0" i="0" u="none" strike="noStrike" dirty="0">
                        <a:solidFill>
                          <a:srgbClr val="000000"/>
                        </a:solidFill>
                        <a:effectLst/>
                        <a:latin typeface="+mn-ea"/>
                        <a:ea typeface="+mn-ea"/>
                      </a:endParaRPr>
                    </a:p>
                    <a:p>
                      <a:pPr algn="l">
                        <a:spcAft>
                          <a:spcPts val="0"/>
                        </a:spcAft>
                      </a:pP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rPr>
                        <a:t>21</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団体）</a:t>
                      </a:r>
                      <a:endPar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zh-TW"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東神楽町</a:t>
                      </a:r>
                      <a:r>
                        <a:rPr lang="ja-JP" altLang="en-US" sz="600" b="0" i="0" u="none" strike="noStrike" dirty="0" err="1">
                          <a:solidFill>
                            <a:schemeClr val="tx1"/>
                          </a:solidFill>
                          <a:effectLst/>
                          <a:latin typeface="ＭＳ Ｐゴシック" panose="020B0600070205080204" pitchFamily="50" charset="-128"/>
                          <a:ea typeface="+mn-ea"/>
                        </a:rPr>
                        <a:t>、</a:t>
                      </a:r>
                      <a:r>
                        <a:rPr lang="ja-JP" altLang="en-US" sz="600" b="0" i="0" u="none" strike="noStrike" dirty="0">
                          <a:solidFill>
                            <a:schemeClr val="tx1"/>
                          </a:solidFill>
                          <a:effectLst/>
                          <a:latin typeface="ＭＳ Ｐゴシック" panose="020B0600070205080204" pitchFamily="50" charset="-128"/>
                          <a:ea typeface="+mn-ea"/>
                        </a:rPr>
                        <a:t>矢巾町、大和町、</a:t>
                      </a:r>
                      <a:r>
                        <a:rPr lang="ja-JP" altLang="en-US" sz="600" b="0" i="0" u="none" strike="noStrike" dirty="0">
                          <a:solidFill>
                            <a:srgbClr val="000000"/>
                          </a:solidFill>
                          <a:effectLst/>
                          <a:latin typeface="+mn-ea"/>
                          <a:ea typeface="+mn-ea"/>
                        </a:rPr>
                        <a:t>一宮町、</a:t>
                      </a:r>
                      <a:r>
                        <a:rPr lang="ja-JP" altLang="en-US" sz="600" b="0" i="0" u="none" strike="noStrike" dirty="0">
                          <a:solidFill>
                            <a:schemeClr val="tx1"/>
                          </a:solidFill>
                          <a:effectLst/>
                          <a:latin typeface="ＭＳ Ｐゴシック" panose="020B0600070205080204" pitchFamily="50" charset="-128"/>
                          <a:ea typeface="+mn-ea"/>
                        </a:rPr>
                        <a:t>聖籠町、内灘町、昭和町、岐南町、北方町、玉城町、福崎町、三郷町、早島町、里庄町、勝央町、坂町、松茂町、筑前町、吉野ヶ里町、三股町、嘉手納町</a:t>
                      </a:r>
                      <a:endParaRPr lang="en-US" altLang="ja-JP" sz="600" b="0" i="0" u="none" strike="noStrike" dirty="0">
                        <a:solidFill>
                          <a:schemeClr val="tx1"/>
                        </a:solidFill>
                        <a:effectLst/>
                        <a:latin typeface="ＭＳ Ｐゴシック" panose="020B0600070205080204" pitchFamily="50" charset="-128"/>
                        <a:ea typeface="+mn-ea"/>
                      </a:endParaRPr>
                    </a:p>
                    <a:p>
                      <a:pPr algn="l">
                        <a:spcAft>
                          <a:spcPts val="0"/>
                        </a:spcAft>
                      </a:pPr>
                      <a:r>
                        <a:rPr lang="ja-JP" altLang="en-US" sz="600" b="0" i="0" u="none" strike="noStrike" dirty="0">
                          <a:solidFill>
                            <a:schemeClr val="tx1"/>
                          </a:solidFill>
                          <a:effectLst/>
                          <a:latin typeface="ＭＳ Ｐゴシック" panose="020B0600070205080204" pitchFamily="50" charset="-128"/>
                          <a:ea typeface="+mn-ea"/>
                        </a:rPr>
                        <a:t>（</a:t>
                      </a:r>
                      <a:r>
                        <a:rPr lang="en-US" altLang="ja-JP" sz="600" b="0" i="0" u="none" strike="noStrike" dirty="0">
                          <a:solidFill>
                            <a:schemeClr val="tx1"/>
                          </a:solidFill>
                          <a:effectLst/>
                          <a:latin typeface="ＭＳ Ｐゴシック" panose="020B0600070205080204" pitchFamily="50" charset="-128"/>
                          <a:ea typeface="+mn-ea"/>
                        </a:rPr>
                        <a:t>21</a:t>
                      </a:r>
                      <a:r>
                        <a:rPr lang="ja-JP" altLang="en-US" sz="600" b="0" i="0" u="none" strike="noStrike" dirty="0">
                          <a:solidFill>
                            <a:schemeClr val="tx1"/>
                          </a:solidFill>
                          <a:effectLst/>
                          <a:latin typeface="ＭＳ Ｐゴシック" panose="020B0600070205080204" pitchFamily="50" charset="-128"/>
                          <a:ea typeface="+mn-ea"/>
                        </a:rPr>
                        <a:t>団体）</a:t>
                      </a:r>
                      <a:endParaRPr lang="zh-TW"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幕別町</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中標津町、</a:t>
                      </a:r>
                      <a:r>
                        <a:rPr lang="ja-JP" altLang="en-US" sz="600" b="0" i="0" u="sng" strike="noStrike" dirty="0">
                          <a:solidFill>
                            <a:srgbClr val="FF0000"/>
                          </a:solidFill>
                          <a:effectLst/>
                          <a:latin typeface="ＭＳ Ｐゴシック" panose="020B0600070205080204" pitchFamily="50" charset="-128"/>
                          <a:ea typeface="+mn-ea"/>
                        </a:rPr>
                        <a:t>六戸町</a:t>
                      </a:r>
                      <a:r>
                        <a:rPr lang="ja-JP" altLang="en-US" sz="600" b="0" i="0" u="none" strike="noStrike" dirty="0">
                          <a:solidFill>
                            <a:schemeClr val="tx1"/>
                          </a:solidFill>
                          <a:effectLst/>
                          <a:latin typeface="ＭＳ Ｐゴシック" panose="020B0600070205080204" pitchFamily="50" charset="-128"/>
                          <a:ea typeface="+mn-ea"/>
                        </a:rPr>
                        <a:t>、おいらせ町、大河原町、高根沢町、榛東村、</a:t>
                      </a:r>
                      <a:r>
                        <a:rPr lang="ja-JP" altLang="en-US" sz="600" b="0" i="0" u="sng" strike="noStrike" dirty="0">
                          <a:solidFill>
                            <a:srgbClr val="FF0000"/>
                          </a:solidFill>
                          <a:effectLst/>
                          <a:latin typeface="ＭＳ Ｐゴシック" panose="020B0600070205080204" pitchFamily="50" charset="-128"/>
                          <a:ea typeface="+mn-ea"/>
                        </a:rPr>
                        <a:t>明和町</a:t>
                      </a:r>
                      <a:r>
                        <a:rPr lang="ja-JP" altLang="en-US" sz="600" b="0" i="0" u="none" strike="noStrike" dirty="0">
                          <a:solidFill>
                            <a:srgbClr val="FF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千代田町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none" strike="noStrike" dirty="0">
                          <a:solidFill>
                            <a:schemeClr val="tx1"/>
                          </a:solidFill>
                          <a:effectLst/>
                          <a:latin typeface="+mn-ea"/>
                          <a:ea typeface="+mn-ea"/>
                        </a:rPr>
                        <a:t>長生村、日の出町</a:t>
                      </a:r>
                      <a:r>
                        <a:rPr lang="ja-JP" altLang="en-US" sz="600" b="0" i="0" u="none" strike="noStrike" dirty="0">
                          <a:solidFill>
                            <a:srgbClr val="000000"/>
                          </a:solidFill>
                          <a:effectLst/>
                          <a:latin typeface="+mn-ea"/>
                          <a:ea typeface="+mn-ea"/>
                        </a:rPr>
                        <a:t>、大井町、富士河口湖町、軽井沢町、高森町、笠松町、大野町、池田町、吉田町、明和町、大山崎町、</a:t>
                      </a:r>
                      <a:r>
                        <a:rPr lang="ja-JP" altLang="en-US" sz="800" b="1" i="0" u="none" strike="noStrike" dirty="0">
                          <a:solidFill>
                            <a:srgbClr val="000000"/>
                          </a:solidFill>
                          <a:effectLst/>
                          <a:latin typeface="+mn-ea"/>
                          <a:ea typeface="+mn-ea"/>
                        </a:rPr>
                        <a:t>島本町、忠岡町</a:t>
                      </a:r>
                      <a:r>
                        <a:rPr lang="ja-JP" altLang="en-US" sz="600" b="0" i="0" u="none" strike="noStrike" dirty="0">
                          <a:solidFill>
                            <a:srgbClr val="000000"/>
                          </a:solidFill>
                          <a:effectLst/>
                          <a:latin typeface="+mn-ea"/>
                          <a:ea typeface="+mn-ea"/>
                        </a:rPr>
                        <a:t>、王寺町、有田川町、上富田町、湯梨浜町、海田町、石井町、多度津町、遠賀町、大刀洗町、大木町、広川町、基山町、時津町、波佐見町、佐々町、日出町、本部町</a:t>
                      </a:r>
                      <a:endParaRPr lang="en-US" altLang="ja-JP" sz="600" b="0" i="0" u="none" strike="noStrike" dirty="0">
                        <a:solidFill>
                          <a:srgbClr val="000000"/>
                        </a:solidFill>
                        <a:effectLst/>
                        <a:latin typeface="+mn-ea"/>
                        <a:ea typeface="+mn-ea"/>
                      </a:endParaRPr>
                    </a:p>
                    <a:p>
                      <a:pPr algn="l">
                        <a:spcAft>
                          <a:spcPts val="0"/>
                        </a:spcAft>
                      </a:pPr>
                      <a:r>
                        <a:rPr lang="ja-JP" altLang="en-US" sz="600" b="0" i="0" u="none" strike="noStrike" dirty="0">
                          <a:solidFill>
                            <a:srgbClr val="000000"/>
                          </a:solidFill>
                          <a:effectLst/>
                          <a:latin typeface="+mn-ea"/>
                          <a:ea typeface="+mn-ea"/>
                        </a:rPr>
                        <a:t>（</a:t>
                      </a:r>
                      <a:r>
                        <a:rPr lang="en-US" altLang="ja-JP" sz="600" b="0" i="0" u="none" strike="noStrike" dirty="0">
                          <a:solidFill>
                            <a:srgbClr val="000000"/>
                          </a:solidFill>
                          <a:effectLst/>
                          <a:latin typeface="+mn-ea"/>
                          <a:ea typeface="+mn-ea"/>
                        </a:rPr>
                        <a:t>40</a:t>
                      </a:r>
                      <a:r>
                        <a:rPr lang="ja-JP" altLang="en-US" sz="600" b="0" i="0" u="none" strike="noStrike" dirty="0">
                          <a:solidFill>
                            <a:srgbClr val="000000"/>
                          </a:solidFill>
                          <a:effectLst/>
                          <a:latin typeface="+mn-ea"/>
                          <a:ea typeface="+mn-ea"/>
                        </a:rPr>
                        <a:t>団体）</a:t>
                      </a:r>
                      <a:endParaRPr lang="zh-TW"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七飯町、倶知安町</a:t>
                      </a:r>
                      <a:r>
                        <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600" b="0" i="0" u="none" strike="noStrike" dirty="0">
                          <a:solidFill>
                            <a:srgbClr val="000000"/>
                          </a:solidFill>
                          <a:effectLst/>
                          <a:latin typeface="ＭＳ Ｐゴシック" panose="020B0600070205080204" pitchFamily="50" charset="-128"/>
                          <a:ea typeface="+mn-ea"/>
                        </a:rPr>
                        <a:t>芽室町、別海町、</a:t>
                      </a:r>
                      <a:r>
                        <a:rPr lang="ja-JP" altLang="en-US" sz="600" b="0" i="0" u="sng" strike="noStrike" dirty="0">
                          <a:solidFill>
                            <a:srgbClr val="FF0000"/>
                          </a:solidFill>
                          <a:effectLst/>
                          <a:latin typeface="ＭＳ Ｐゴシック" panose="020B0600070205080204" pitchFamily="50" charset="-128"/>
                          <a:ea typeface="+mn-ea"/>
                        </a:rPr>
                        <a:t>六ヶ所村</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階上町</a:t>
                      </a:r>
                      <a:r>
                        <a:rPr lang="ja-JP" altLang="en-US" sz="600" b="0" i="0" u="none" strike="noStrike" dirty="0">
                          <a:solidFill>
                            <a:schemeClr val="tx1"/>
                          </a:solidFill>
                          <a:effectLst/>
                          <a:latin typeface="ＭＳ Ｐゴシック" panose="020B0600070205080204" pitchFamily="50" charset="-128"/>
                          <a:ea typeface="+mn-ea"/>
                        </a:rPr>
                        <a:t>、金ケ崎町、</a:t>
                      </a:r>
                      <a:r>
                        <a:rPr lang="ja-JP" altLang="en-US" sz="600" b="0" i="0" u="sng" strike="noStrike" dirty="0">
                          <a:solidFill>
                            <a:srgbClr val="FF0000"/>
                          </a:solidFill>
                          <a:effectLst/>
                          <a:latin typeface="ＭＳ Ｐゴシック" panose="020B0600070205080204" pitchFamily="50" charset="-128"/>
                          <a:ea typeface="+mn-ea"/>
                        </a:rPr>
                        <a:t>村田町</a:t>
                      </a:r>
                      <a:r>
                        <a:rPr lang="ja-JP" altLang="en-US" sz="600" b="0" i="0" u="none" strike="noStrike" dirty="0">
                          <a:solidFill>
                            <a:srgbClr val="FF0000"/>
                          </a:solidFill>
                          <a:effectLst/>
                          <a:latin typeface="ＭＳ Ｐゴシック" panose="020B0600070205080204" pitchFamily="50" charset="-128"/>
                          <a:ea typeface="+mn-ea"/>
                        </a:rPr>
                        <a:t>、</a:t>
                      </a:r>
                      <a:r>
                        <a:rPr lang="ja-JP" altLang="en-US" sz="600" b="0" i="0" u="none" strike="noStrike" dirty="0">
                          <a:solidFill>
                            <a:schemeClr val="tx1"/>
                          </a:solidFill>
                          <a:effectLst/>
                          <a:latin typeface="ＭＳ Ｐゴシック" panose="020B0600070205080204" pitchFamily="50" charset="-128"/>
                          <a:ea typeface="+mn-ea"/>
                        </a:rPr>
                        <a:t>七ヶ浜町、山辺町、八千代町、境町、益子町、</a:t>
                      </a:r>
                      <a:r>
                        <a:rPr lang="ja-JP" altLang="en-US" sz="600" b="0" i="0" u="sng" strike="noStrike" dirty="0">
                          <a:solidFill>
                            <a:srgbClr val="FF0000"/>
                          </a:solidFill>
                          <a:effectLst/>
                          <a:latin typeface="ＭＳ Ｐゴシック" panose="020B0600070205080204" pitchFamily="50" charset="-128"/>
                          <a:ea typeface="+mn-ea"/>
                        </a:rPr>
                        <a:t>市貝町</a:t>
                      </a:r>
                      <a:r>
                        <a:rPr lang="ja-JP" altLang="en-US" sz="600" b="0" i="0" u="none" strike="noStrike" dirty="0">
                          <a:solidFill>
                            <a:schemeClr val="tx1"/>
                          </a:solidFill>
                          <a:effectLst/>
                          <a:latin typeface="ＭＳ Ｐゴシック" panose="020B0600070205080204" pitchFamily="50" charset="-128"/>
                          <a:ea typeface="+mn-ea"/>
                        </a:rPr>
                        <a:t>、野木町、</a:t>
                      </a:r>
                      <a:r>
                        <a:rPr lang="ja-JP" altLang="en-US" sz="600" b="0" i="0" u="sng" strike="noStrike" dirty="0">
                          <a:solidFill>
                            <a:srgbClr val="FF0000"/>
                          </a:solidFill>
                          <a:effectLst/>
                          <a:latin typeface="ＭＳ Ｐゴシック" panose="020B0600070205080204" pitchFamily="50" charset="-128"/>
                          <a:ea typeface="+mn-ea"/>
                        </a:rPr>
                        <a:t>甘楽町</a:t>
                      </a:r>
                      <a:r>
                        <a:rPr lang="ja-JP" altLang="en-US" sz="600" b="0" i="0" u="none" strike="noStrike" dirty="0">
                          <a:solidFill>
                            <a:schemeClr val="tx1"/>
                          </a:solidFill>
                          <a:effectLst/>
                          <a:latin typeface="ＭＳ Ｐゴシック" panose="020B0600070205080204" pitchFamily="50" charset="-128"/>
                          <a:ea typeface="+mn-ea"/>
                        </a:rPr>
                        <a:t>、板倉町、邑楽町、</a:t>
                      </a:r>
                      <a:r>
                        <a:rPr lang="ja-JP" altLang="en-US" sz="600" b="0" i="0" u="none" strike="noStrike" dirty="0">
                          <a:solidFill>
                            <a:srgbClr val="000000"/>
                          </a:solidFill>
                          <a:effectLst/>
                          <a:latin typeface="+mj-ea"/>
                          <a:ea typeface="+mj-ea"/>
                        </a:rPr>
                        <a:t>嵐山町、</a:t>
                      </a:r>
                      <a:r>
                        <a:rPr lang="ja-JP" altLang="en-US" sz="600" b="0" i="0" u="sng" strike="noStrike" dirty="0">
                          <a:solidFill>
                            <a:srgbClr val="FF0000"/>
                          </a:solidFill>
                          <a:effectLst/>
                          <a:latin typeface="+mj-ea"/>
                          <a:ea typeface="+mj-ea"/>
                        </a:rPr>
                        <a:t>美里町</a:t>
                      </a:r>
                      <a:r>
                        <a:rPr lang="ja-JP" altLang="en-US" sz="600" b="0" i="0" u="none" strike="noStrike" dirty="0">
                          <a:solidFill>
                            <a:schemeClr val="tx1"/>
                          </a:solidFill>
                          <a:effectLst/>
                          <a:latin typeface="+mj-ea"/>
                          <a:ea typeface="+mj-ea"/>
                        </a:rPr>
                        <a:t>、</a:t>
                      </a:r>
                      <a:r>
                        <a:rPr lang="ja-JP" altLang="en-US" sz="600" b="0" i="0" u="none" strike="noStrike" dirty="0">
                          <a:solidFill>
                            <a:srgbClr val="000000"/>
                          </a:solidFill>
                          <a:effectLst/>
                          <a:latin typeface="+mj-ea"/>
                          <a:ea typeface="+mj-ea"/>
                        </a:rPr>
                        <a:t>酒々井町、横芝光町、</a:t>
                      </a:r>
                      <a:r>
                        <a:rPr lang="ja-JP" altLang="en-US" sz="600" b="0" i="0" u="none" strike="noStrike" dirty="0">
                          <a:solidFill>
                            <a:schemeClr val="tx1"/>
                          </a:solidFill>
                          <a:effectLst/>
                          <a:latin typeface="+mj-ea"/>
                          <a:ea typeface="+mj-ea"/>
                        </a:rPr>
                        <a:t>二宮町、</a:t>
                      </a:r>
                      <a:r>
                        <a:rPr lang="ja-JP" altLang="en-US" sz="600" b="0" i="0" u="none" strike="noStrike" dirty="0">
                          <a:solidFill>
                            <a:schemeClr val="tx1"/>
                          </a:solidFill>
                          <a:effectLst/>
                          <a:latin typeface="ＭＳ Ｐゴシック" panose="020B0600070205080204" pitchFamily="50" charset="-128"/>
                          <a:ea typeface="+mn-ea"/>
                        </a:rPr>
                        <a:t>立山町、小浜市、勝山市、あわら市、永平寺町、</a:t>
                      </a:r>
                      <a:r>
                        <a:rPr lang="ja-JP" altLang="en-US" sz="600" b="0" i="0" u="sng" strike="noStrike" dirty="0">
                          <a:solidFill>
                            <a:srgbClr val="FF0000"/>
                          </a:solidFill>
                          <a:effectLst/>
                          <a:latin typeface="ＭＳ Ｐゴシック" panose="020B0600070205080204" pitchFamily="50" charset="-128"/>
                          <a:ea typeface="+mn-ea"/>
                        </a:rPr>
                        <a:t>高浜町</a:t>
                      </a:r>
                      <a:r>
                        <a:rPr lang="ja-JP" altLang="en-US" sz="600" b="0" i="0" u="none" strike="noStrike" dirty="0">
                          <a:solidFill>
                            <a:schemeClr val="tx1"/>
                          </a:solidFill>
                          <a:effectLst/>
                          <a:latin typeface="ＭＳ Ｐゴシック" panose="020B0600070205080204" pitchFamily="50" charset="-128"/>
                          <a:ea typeface="+mn-ea"/>
                        </a:rPr>
                        <a:t>、若狭町、富士見町、箕輪町、松川町、</a:t>
                      </a:r>
                      <a:r>
                        <a:rPr lang="ja-JP" altLang="en-US" sz="600" b="0" i="0" u="sng" strike="noStrike" dirty="0">
                          <a:solidFill>
                            <a:srgbClr val="FF0000"/>
                          </a:solidFill>
                          <a:effectLst/>
                          <a:latin typeface="ＭＳ Ｐゴシック" panose="020B0600070205080204" pitchFamily="50" charset="-128"/>
                          <a:ea typeface="+mn-ea"/>
                        </a:rPr>
                        <a:t>小布施町</a:t>
                      </a:r>
                      <a:r>
                        <a:rPr lang="ja-JP" altLang="en-US" sz="600" b="0" i="0" u="none" strike="noStrike" dirty="0">
                          <a:solidFill>
                            <a:schemeClr val="tx1"/>
                          </a:solidFill>
                          <a:effectLst/>
                          <a:latin typeface="ＭＳ Ｐゴシック" panose="020B0600070205080204" pitchFamily="50" charset="-128"/>
                          <a:ea typeface="+mn-ea"/>
                        </a:rPr>
                        <a:t>、垂井町、神戸町、安八町、</a:t>
                      </a:r>
                      <a:r>
                        <a:rPr lang="ja-JP" altLang="en-US" sz="600" b="0" i="0" u="sng" strike="noStrike" dirty="0">
                          <a:solidFill>
                            <a:srgbClr val="FF0000"/>
                          </a:solidFill>
                          <a:effectLst/>
                          <a:latin typeface="ＭＳ Ｐゴシック" panose="020B0600070205080204" pitchFamily="50" charset="-128"/>
                          <a:ea typeface="+mn-ea"/>
                        </a:rPr>
                        <a:t>川辺町</a:t>
                      </a:r>
                      <a:r>
                        <a:rPr lang="ja-JP" altLang="en-US" sz="600" b="0" i="0" u="none" strike="noStrike" dirty="0">
                          <a:solidFill>
                            <a:schemeClr val="tx1"/>
                          </a:solidFill>
                          <a:effectLst/>
                          <a:latin typeface="ＭＳ Ｐゴシック" panose="020B0600070205080204" pitchFamily="50" charset="-128"/>
                          <a:ea typeface="+mn-ea"/>
                        </a:rPr>
                        <a:t>、御嵩町、森町、東員町、多気町、日野町、</a:t>
                      </a:r>
                      <a:r>
                        <a:rPr lang="ja-JP" altLang="en-US" sz="600" b="0" i="0" u="sng" strike="noStrike" dirty="0">
                          <a:solidFill>
                            <a:srgbClr val="FF0000"/>
                          </a:solidFill>
                          <a:effectLst/>
                          <a:latin typeface="ＭＳ Ｐゴシック" panose="020B0600070205080204" pitchFamily="50" charset="-128"/>
                          <a:ea typeface="+mn-ea"/>
                        </a:rPr>
                        <a:t>竜王町</a:t>
                      </a:r>
                      <a:r>
                        <a:rPr lang="ja-JP" altLang="en-US" sz="600" b="0" i="0" u="none" strike="noStrike" dirty="0">
                          <a:solidFill>
                            <a:schemeClr val="tx1"/>
                          </a:solidFill>
                          <a:effectLst/>
                          <a:latin typeface="ＭＳ Ｐゴシック" panose="020B0600070205080204" pitchFamily="50" charset="-128"/>
                          <a:ea typeface="+mn-ea"/>
                        </a:rPr>
                        <a:t>、久御山町、</a:t>
                      </a:r>
                      <a:r>
                        <a:rPr lang="ja-JP" altLang="en-US" sz="800" b="1" i="0" u="none" strike="noStrike" dirty="0">
                          <a:solidFill>
                            <a:schemeClr val="tx1"/>
                          </a:solidFill>
                          <a:effectLst/>
                          <a:latin typeface="ＭＳ Ｐゴシック" panose="020B0600070205080204" pitchFamily="50" charset="-128"/>
                          <a:ea typeface="+mn-ea"/>
                        </a:rPr>
                        <a:t>太子町、河南町</a:t>
                      </a:r>
                      <a:r>
                        <a:rPr lang="ja-JP" altLang="en-US" sz="600" b="0" i="0" u="none" strike="noStrike" dirty="0">
                          <a:solidFill>
                            <a:schemeClr val="tx1"/>
                          </a:solidFill>
                          <a:effectLst/>
                          <a:latin typeface="ＭＳ Ｐゴシック" panose="020B0600070205080204" pitchFamily="50" charset="-128"/>
                          <a:ea typeface="+mn-ea"/>
                        </a:rPr>
                        <a:t>、斑鳩町、御坊市、白浜町、北栄町、</a:t>
                      </a:r>
                      <a:r>
                        <a:rPr lang="ja-JP" altLang="en-US" sz="600" b="0" i="0" u="sng" strike="noStrike" dirty="0">
                          <a:solidFill>
                            <a:srgbClr val="FF0000"/>
                          </a:solidFill>
                          <a:effectLst/>
                          <a:latin typeface="ＭＳ Ｐゴシック" panose="020B0600070205080204" pitchFamily="50" charset="-128"/>
                          <a:ea typeface="+mn-ea"/>
                        </a:rPr>
                        <a:t>南部町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伯耆町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矢掛町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鏡野町</a:t>
                      </a:r>
                      <a:r>
                        <a:rPr lang="ja-JP" altLang="en-US" sz="600" b="0" i="0" u="none" strike="noStrike" dirty="0">
                          <a:solidFill>
                            <a:schemeClr val="tx1"/>
                          </a:solidFill>
                          <a:effectLst/>
                          <a:latin typeface="ＭＳ Ｐゴシック" panose="020B0600070205080204" pitchFamily="50" charset="-128"/>
                          <a:ea typeface="+mn-ea"/>
                        </a:rPr>
                        <a:t>、大竹市、安芸高田市、熊野町、北広島町、田布施町、</a:t>
                      </a:r>
                      <a:r>
                        <a:rPr lang="ja-JP" altLang="en-US" sz="600" b="0" i="0" u="sng" strike="noStrike" dirty="0">
                          <a:solidFill>
                            <a:srgbClr val="FF0000"/>
                          </a:solidFill>
                          <a:effectLst/>
                          <a:latin typeface="ＭＳ Ｐゴシック" panose="020B0600070205080204" pitchFamily="50" charset="-128"/>
                          <a:ea typeface="+mn-ea"/>
                        </a:rPr>
                        <a:t>平生町</a:t>
                      </a:r>
                      <a:r>
                        <a:rPr lang="ja-JP" altLang="en-US" sz="600" b="0" i="0" u="none" strike="noStrike" dirty="0">
                          <a:solidFill>
                            <a:schemeClr val="tx1"/>
                          </a:solidFill>
                          <a:effectLst/>
                          <a:latin typeface="ＭＳ Ｐゴシック" panose="020B0600070205080204" pitchFamily="50" charset="-128"/>
                          <a:ea typeface="+mn-ea"/>
                        </a:rPr>
                        <a:t>、東みよし町、三木町、綾川町、まんの</a:t>
                      </a:r>
                      <a:r>
                        <a:rPr lang="ja-JP" altLang="en-US" sz="600" b="0" i="0" u="none" strike="noStrike" dirty="0" err="1">
                          <a:solidFill>
                            <a:schemeClr val="tx1"/>
                          </a:solidFill>
                          <a:effectLst/>
                          <a:latin typeface="ＭＳ Ｐゴシック" panose="020B0600070205080204" pitchFamily="50" charset="-128"/>
                          <a:ea typeface="+mn-ea"/>
                        </a:rPr>
                        <a:t>う</a:t>
                      </a:r>
                      <a:r>
                        <a:rPr lang="ja-JP" altLang="en-US" sz="600" b="0" i="0" u="none" strike="noStrike" dirty="0">
                          <a:solidFill>
                            <a:schemeClr val="tx1"/>
                          </a:solidFill>
                          <a:effectLst/>
                          <a:latin typeface="ＭＳ Ｐゴシック" panose="020B0600070205080204" pitchFamily="50" charset="-128"/>
                          <a:ea typeface="+mn-ea"/>
                        </a:rPr>
                        <a:t>町、砥部町、香美市、豊前市、宮若市、水巻町、桂川町、鹿島市、嬉野市、みやき町、有田町、川棚町、阿蘇市、長洲町、</a:t>
                      </a:r>
                      <a:r>
                        <a:rPr lang="ja-JP" altLang="en-US" sz="600" b="0" i="0" u="sng" strike="noStrike" dirty="0">
                          <a:solidFill>
                            <a:srgbClr val="FF0000"/>
                          </a:solidFill>
                          <a:effectLst/>
                          <a:latin typeface="ＭＳ Ｐゴシック" panose="020B0600070205080204" pitchFamily="50" charset="-128"/>
                          <a:ea typeface="+mn-ea"/>
                        </a:rPr>
                        <a:t>南阿蘇村</a:t>
                      </a:r>
                      <a:r>
                        <a:rPr lang="ja-JP" altLang="en-US" sz="600" b="0" i="0" u="none" strike="noStrike" dirty="0">
                          <a:solidFill>
                            <a:schemeClr val="tx1"/>
                          </a:solidFill>
                          <a:effectLst/>
                          <a:latin typeface="ＭＳ Ｐゴシック" panose="020B0600070205080204" pitchFamily="50" charset="-128"/>
                          <a:ea typeface="+mn-ea"/>
                        </a:rPr>
                        <a:t>、御船町、</a:t>
                      </a:r>
                      <a:r>
                        <a:rPr lang="ja-JP" altLang="en-US" sz="600" b="0" i="0" u="sng" strike="noStrike" dirty="0">
                          <a:solidFill>
                            <a:srgbClr val="FF0000"/>
                          </a:solidFill>
                          <a:effectLst/>
                          <a:latin typeface="ＭＳ Ｐゴシック" panose="020B0600070205080204" pitchFamily="50" charset="-128"/>
                          <a:ea typeface="+mn-ea"/>
                        </a:rPr>
                        <a:t>甲佐町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錦町</a:t>
                      </a:r>
                      <a:r>
                        <a:rPr lang="ja-JP" altLang="en-US" sz="600" b="0" i="0" u="none" strike="noStrike" dirty="0">
                          <a:solidFill>
                            <a:schemeClr val="tx1"/>
                          </a:solidFill>
                          <a:effectLst/>
                          <a:latin typeface="ＭＳ Ｐゴシック" panose="020B0600070205080204" pitchFamily="50" charset="-128"/>
                          <a:ea typeface="+mn-ea"/>
                        </a:rPr>
                        <a:t>、豊後高田市、高鍋町、新富町、門川町、</a:t>
                      </a:r>
                      <a:r>
                        <a:rPr lang="ja-JP" altLang="en-US" sz="600" b="0" i="0" u="sng" strike="noStrike" dirty="0">
                          <a:solidFill>
                            <a:srgbClr val="FF0000"/>
                          </a:solidFill>
                          <a:effectLst/>
                          <a:latin typeface="ＭＳ Ｐゴシック" panose="020B0600070205080204" pitchFamily="50" charset="-128"/>
                          <a:ea typeface="+mn-ea"/>
                        </a:rPr>
                        <a:t>屋久島町</a:t>
                      </a:r>
                      <a:r>
                        <a:rPr lang="ja-JP" altLang="en-US" sz="600" b="0" i="0" u="none" strike="noStrike" dirty="0">
                          <a:solidFill>
                            <a:schemeClr val="tx1"/>
                          </a:solidFill>
                          <a:effectLst/>
                          <a:latin typeface="ＭＳ Ｐゴシック" panose="020B0600070205080204" pitchFamily="50" charset="-128"/>
                          <a:ea typeface="+mn-ea"/>
                        </a:rPr>
                        <a:t>（</a:t>
                      </a:r>
                      <a:r>
                        <a:rPr lang="en-US" altLang="ja-JP" sz="600" b="0" i="0" u="none" strike="noStrike" dirty="0">
                          <a:solidFill>
                            <a:schemeClr val="tx1"/>
                          </a:solidFill>
                          <a:effectLst/>
                          <a:latin typeface="ＭＳ Ｐゴシック" panose="020B0600070205080204" pitchFamily="50" charset="-128"/>
                          <a:ea typeface="+mn-ea"/>
                        </a:rPr>
                        <a:t>87</a:t>
                      </a:r>
                      <a:r>
                        <a:rPr lang="ja-JP" altLang="en-US" sz="600" b="0" i="0" u="none" strike="noStrike" dirty="0">
                          <a:solidFill>
                            <a:schemeClr val="tx1"/>
                          </a:solidFill>
                          <a:effectLst/>
                          <a:latin typeface="ＭＳ Ｐゴシック" panose="020B0600070205080204" pitchFamily="50" charset="-128"/>
                          <a:ea typeface="+mn-ea"/>
                        </a:rPr>
                        <a:t>団体）</a:t>
                      </a:r>
                      <a:endParaRPr lang="en-US" altLang="ja-JP" sz="600" b="0" i="0" u="none" strike="noStrike" dirty="0">
                        <a:solidFill>
                          <a:schemeClr val="tx1"/>
                        </a:solidFill>
                        <a:effectLst/>
                        <a:latin typeface="ＭＳ Ｐゴシック" panose="020B0600070205080204" pitchFamily="50" charset="-128"/>
                        <a:ea typeface="+mn-ea"/>
                      </a:endParaRPr>
                    </a:p>
                  </a:txBody>
                  <a:tcPr marL="3842" marR="3842" marT="3842" marB="0">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名寄市、富良野市、</a:t>
                      </a:r>
                      <a:r>
                        <a:rPr lang="ja-JP" altLang="en-US" sz="600" b="0" i="0" u="sng" strike="noStrike" dirty="0">
                          <a:solidFill>
                            <a:srgbClr val="FF0000"/>
                          </a:solidFill>
                          <a:effectLst/>
                          <a:latin typeface="ＭＳ Ｐゴシック" panose="020B0600070205080204" pitchFamily="50" charset="-128"/>
                          <a:ea typeface="+mn-ea"/>
                        </a:rPr>
                        <a:t>長沼町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栗山町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美瑛町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上富良野町</a:t>
                      </a:r>
                      <a:r>
                        <a:rPr lang="ja-JP" altLang="en-US" sz="600" b="0" i="0" u="none" strike="noStrike" dirty="0">
                          <a:solidFill>
                            <a:schemeClr val="tx1"/>
                          </a:solidFill>
                          <a:effectLst/>
                          <a:latin typeface="ＭＳ Ｐゴシック" panose="020B0600070205080204" pitchFamily="50" charset="-128"/>
                          <a:ea typeface="+mn-ea"/>
                        </a:rPr>
                        <a:t>、美幌町、</a:t>
                      </a:r>
                      <a:r>
                        <a:rPr lang="ja-JP" altLang="en-US" sz="600" b="0" i="0" u="sng" strike="noStrike" dirty="0">
                          <a:solidFill>
                            <a:srgbClr val="FF0000"/>
                          </a:solidFill>
                          <a:effectLst/>
                          <a:latin typeface="ＭＳ Ｐゴシック" panose="020B0600070205080204" pitchFamily="50" charset="-128"/>
                          <a:ea typeface="+mn-ea"/>
                        </a:rPr>
                        <a:t>斜里町</a:t>
                      </a:r>
                      <a:r>
                        <a:rPr lang="ja-JP" altLang="en-US" sz="600" b="0" i="0" u="none" strike="noStrike" dirty="0">
                          <a:solidFill>
                            <a:schemeClr val="tx1"/>
                          </a:solidFill>
                          <a:effectLst/>
                          <a:latin typeface="ＭＳ Ｐゴシック" panose="020B0600070205080204" pitchFamily="50" charset="-128"/>
                          <a:ea typeface="+mn-ea"/>
                        </a:rPr>
                        <a:t>、遠軽町、釧路町、藤崎町、</a:t>
                      </a:r>
                      <a:r>
                        <a:rPr lang="ja-JP" altLang="en-US" sz="600" b="0" i="0" u="sng" strike="noStrike" dirty="0">
                          <a:solidFill>
                            <a:srgbClr val="FF0000"/>
                          </a:solidFill>
                          <a:effectLst/>
                          <a:latin typeface="ＭＳ Ｐゴシック" panose="020B0600070205080204" pitchFamily="50" charset="-128"/>
                          <a:ea typeface="+mn-ea"/>
                        </a:rPr>
                        <a:t>鶴田町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野辺地町</a:t>
                      </a:r>
                      <a:r>
                        <a:rPr lang="ja-JP" altLang="en-US" sz="600" b="0" i="0" u="none" strike="noStrike" dirty="0">
                          <a:solidFill>
                            <a:schemeClr val="tx1"/>
                          </a:solidFill>
                          <a:effectLst/>
                          <a:latin typeface="ＭＳ Ｐゴシック" panose="020B0600070205080204" pitchFamily="50" charset="-128"/>
                          <a:ea typeface="+mn-ea"/>
                        </a:rPr>
                        <a:t>、東北町、五戸町、南部町、遠野市、陸前高田市、二戸市、雫石町、</a:t>
                      </a:r>
                      <a:r>
                        <a:rPr lang="ja-JP" altLang="en-US" sz="600" b="0" i="0" u="sng" strike="noStrike" dirty="0">
                          <a:solidFill>
                            <a:srgbClr val="FF0000"/>
                          </a:solidFill>
                          <a:effectLst/>
                          <a:latin typeface="ＭＳ Ｐゴシック" panose="020B0600070205080204" pitchFamily="50" charset="-128"/>
                          <a:ea typeface="+mn-ea"/>
                        </a:rPr>
                        <a:t>大槌町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蔵王町</a:t>
                      </a:r>
                      <a:r>
                        <a:rPr lang="ja-JP" altLang="en-US" sz="600" b="0" i="0" u="none" strike="noStrike" dirty="0">
                          <a:solidFill>
                            <a:srgbClr val="FF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山元町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松島町</a:t>
                      </a:r>
                      <a:r>
                        <a:rPr lang="ja-JP" altLang="en-US" sz="600" b="0" i="0" u="none" strike="noStrike" dirty="0">
                          <a:solidFill>
                            <a:schemeClr val="tx1"/>
                          </a:solidFill>
                          <a:effectLst/>
                          <a:latin typeface="ＭＳ Ｐゴシック" panose="020B0600070205080204" pitchFamily="50" charset="-128"/>
                          <a:ea typeface="+mn-ea"/>
                        </a:rPr>
                        <a:t>、加美町、涌谷町、美里町、美郷町、村山市、長井市、</a:t>
                      </a:r>
                      <a:r>
                        <a:rPr lang="ja-JP" altLang="en-US" sz="600" b="0" i="0" u="sng" strike="noStrike" dirty="0">
                          <a:solidFill>
                            <a:srgbClr val="FF0000"/>
                          </a:solidFill>
                          <a:effectLst/>
                          <a:latin typeface="ＭＳ Ｐゴシック" panose="020B0600070205080204" pitchFamily="50" charset="-128"/>
                          <a:ea typeface="+mn-ea"/>
                        </a:rPr>
                        <a:t>中山町</a:t>
                      </a:r>
                      <a:r>
                        <a:rPr lang="ja-JP" altLang="en-US" sz="600" b="0" i="0" u="none" strike="noStrike" dirty="0">
                          <a:solidFill>
                            <a:schemeClr val="tx1"/>
                          </a:solidFill>
                          <a:effectLst/>
                          <a:latin typeface="ＭＳ Ｐゴシック" panose="020B0600070205080204" pitchFamily="50" charset="-128"/>
                          <a:ea typeface="+mn-ea"/>
                        </a:rPr>
                        <a:t>、河北町、高畠町、</a:t>
                      </a:r>
                      <a:r>
                        <a:rPr lang="ja-JP" altLang="en-US" sz="600" b="0" i="0" u="sng" strike="noStrike" dirty="0">
                          <a:solidFill>
                            <a:srgbClr val="FF0000"/>
                          </a:solidFill>
                          <a:effectLst/>
                          <a:latin typeface="ＭＳ Ｐゴシック" panose="020B0600070205080204" pitchFamily="50" charset="-128"/>
                          <a:ea typeface="+mn-ea"/>
                        </a:rPr>
                        <a:t>白鷹町</a:t>
                      </a:r>
                      <a:r>
                        <a:rPr lang="ja-JP" altLang="en-US" sz="600" b="0" i="0" u="none" strike="noStrike" dirty="0">
                          <a:solidFill>
                            <a:srgbClr val="FF0000"/>
                          </a:solidFill>
                          <a:effectLst/>
                          <a:latin typeface="ＭＳ Ｐゴシック" panose="020B0600070205080204" pitchFamily="50" charset="-128"/>
                          <a:ea typeface="+mn-ea"/>
                        </a:rPr>
                        <a:t>、</a:t>
                      </a:r>
                      <a:r>
                        <a:rPr lang="ja-JP" altLang="en-US" sz="600" b="0" i="0" u="none" strike="noStrike" dirty="0">
                          <a:solidFill>
                            <a:schemeClr val="tx1"/>
                          </a:solidFill>
                          <a:effectLst/>
                          <a:latin typeface="ＭＳ Ｐゴシック" panose="020B0600070205080204" pitchFamily="50" charset="-128"/>
                          <a:ea typeface="+mn-ea"/>
                        </a:rPr>
                        <a:t>庄内町、高萩市、潮来市、城里町、那須烏山市、芳賀町、那須町、中之条町、</a:t>
                      </a:r>
                      <a:r>
                        <a:rPr lang="ja-JP" altLang="en-US" sz="600" b="0" i="0" u="sng" strike="noStrike" dirty="0">
                          <a:solidFill>
                            <a:srgbClr val="FF0000"/>
                          </a:solidFill>
                          <a:effectLst/>
                          <a:latin typeface="+mj-ea"/>
                          <a:ea typeface="+mj-ea"/>
                        </a:rPr>
                        <a:t>越生町</a:t>
                      </a:r>
                      <a:r>
                        <a:rPr lang="ja-JP" altLang="en-US" sz="600" b="0" i="0" u="none" strike="noStrike" dirty="0">
                          <a:solidFill>
                            <a:srgbClr val="FF0000"/>
                          </a:solidFill>
                          <a:effectLst/>
                          <a:latin typeface="+mj-ea"/>
                          <a:ea typeface="+mj-ea"/>
                        </a:rPr>
                        <a:t>、</a:t>
                      </a:r>
                      <a:r>
                        <a:rPr lang="ja-JP" altLang="en-US" sz="600" b="0" i="0" u="none" strike="noStrike" dirty="0">
                          <a:solidFill>
                            <a:srgbClr val="000000"/>
                          </a:solidFill>
                          <a:effectLst/>
                          <a:latin typeface="+mj-ea"/>
                          <a:ea typeface="+mj-ea"/>
                        </a:rPr>
                        <a:t>川島町、吉見町、</a:t>
                      </a:r>
                      <a:r>
                        <a:rPr lang="ja-JP" altLang="en-US" sz="600" b="0" i="0" u="sng" strike="noStrike" dirty="0">
                          <a:solidFill>
                            <a:srgbClr val="FF0000"/>
                          </a:solidFill>
                          <a:effectLst/>
                          <a:latin typeface="+mj-ea"/>
                          <a:ea typeface="+mj-ea"/>
                        </a:rPr>
                        <a:t>鳩山町</a:t>
                      </a:r>
                      <a:r>
                        <a:rPr lang="ja-JP" altLang="en-US" sz="600" b="0" i="0" u="none" strike="noStrike" dirty="0">
                          <a:solidFill>
                            <a:srgbClr val="000000"/>
                          </a:solidFill>
                          <a:effectLst/>
                          <a:latin typeface="+mj-ea"/>
                          <a:ea typeface="+mj-ea"/>
                        </a:rPr>
                        <a:t>、</a:t>
                      </a:r>
                      <a:r>
                        <a:rPr lang="ja-JP" altLang="en-US" sz="600" b="0" i="0" u="sng" strike="noStrike" dirty="0">
                          <a:solidFill>
                            <a:srgbClr val="FF0000"/>
                          </a:solidFill>
                          <a:effectLst/>
                          <a:latin typeface="+mj-ea"/>
                          <a:ea typeface="+mj-ea"/>
                        </a:rPr>
                        <a:t>神川町</a:t>
                      </a:r>
                      <a:r>
                        <a:rPr lang="ja-JP" altLang="en-US" sz="600" b="0" i="0" u="none" strike="noStrike" dirty="0">
                          <a:solidFill>
                            <a:srgbClr val="000000"/>
                          </a:solidFill>
                          <a:effectLst/>
                          <a:latin typeface="+mj-ea"/>
                          <a:ea typeface="+mj-ea"/>
                        </a:rPr>
                        <a:t>、栄町、</a:t>
                      </a:r>
                      <a:r>
                        <a:rPr lang="ja-JP" altLang="en-US" sz="600" b="0" i="0" u="sng" strike="noStrike" dirty="0">
                          <a:solidFill>
                            <a:srgbClr val="FF0000"/>
                          </a:solidFill>
                          <a:effectLst/>
                          <a:latin typeface="+mj-ea"/>
                          <a:ea typeface="+mj-ea"/>
                        </a:rPr>
                        <a:t>東庄町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松田町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箱根町</a:t>
                      </a:r>
                      <a:r>
                        <a:rPr lang="ja-JP" altLang="en-US" sz="600" b="0" i="0" u="none" strike="noStrike" dirty="0">
                          <a:solidFill>
                            <a:schemeClr val="tx1"/>
                          </a:solidFill>
                          <a:effectLst/>
                          <a:latin typeface="+mj-ea"/>
                          <a:ea typeface="+mj-ea"/>
                        </a:rPr>
                        <a:t>、</a:t>
                      </a:r>
                      <a:r>
                        <a:rPr lang="ja-JP" altLang="en-US" sz="600" b="0" i="0" u="none" strike="noStrike" dirty="0">
                          <a:solidFill>
                            <a:srgbClr val="000000"/>
                          </a:solidFill>
                          <a:effectLst/>
                          <a:latin typeface="+mj-ea"/>
                          <a:ea typeface="+mj-ea"/>
                        </a:rPr>
                        <a:t>湯河原町</a:t>
                      </a:r>
                      <a:r>
                        <a:rPr lang="ja-JP" altLang="en-US" sz="600" b="0" i="0" u="none" strike="noStrike" dirty="0">
                          <a:solidFill>
                            <a:schemeClr val="tx1"/>
                          </a:solidFill>
                          <a:effectLst/>
                          <a:latin typeface="+mj-ea"/>
                          <a:ea typeface="+mj-ea"/>
                        </a:rPr>
                        <a:t>、加茂市、</a:t>
                      </a:r>
                      <a:r>
                        <a:rPr lang="ja-JP" altLang="en-US" sz="600" b="0" i="0" u="sng" strike="noStrike" dirty="0">
                          <a:solidFill>
                            <a:srgbClr val="FF0000"/>
                          </a:solidFill>
                          <a:effectLst/>
                          <a:latin typeface="+mj-ea"/>
                          <a:ea typeface="+mj-ea"/>
                        </a:rPr>
                        <a:t>田上町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津南町</a:t>
                      </a:r>
                      <a:r>
                        <a:rPr lang="ja-JP" altLang="en-US" sz="600" b="0" i="0" u="none" strike="noStrike" dirty="0">
                          <a:solidFill>
                            <a:schemeClr val="tx1"/>
                          </a:solidFill>
                          <a:effectLst/>
                          <a:latin typeface="+mj-ea"/>
                          <a:ea typeface="+mj-ea"/>
                        </a:rPr>
                        <a:t>、上市町、入善町、羽咋市、中能登町、</a:t>
                      </a:r>
                      <a:r>
                        <a:rPr lang="ja-JP" altLang="en-US" sz="600" b="0" i="0" u="sng" strike="noStrike" dirty="0">
                          <a:solidFill>
                            <a:srgbClr val="FF0000"/>
                          </a:solidFill>
                          <a:effectLst/>
                          <a:latin typeface="+mj-ea"/>
                          <a:ea typeface="+mj-ea"/>
                        </a:rPr>
                        <a:t>南越前町</a:t>
                      </a:r>
                      <a:r>
                        <a:rPr lang="ja-JP" altLang="en-US" sz="600" b="0" i="0" u="none" strike="noStrike" dirty="0">
                          <a:solidFill>
                            <a:schemeClr val="tx1"/>
                          </a:solidFill>
                          <a:effectLst/>
                          <a:latin typeface="+mj-ea"/>
                          <a:ea typeface="+mj-ea"/>
                        </a:rPr>
                        <a:t>、越前町、富士川町、大町市、</a:t>
                      </a:r>
                      <a:r>
                        <a:rPr lang="ja-JP" altLang="en-US" sz="600" b="0" i="0" u="sng" strike="noStrike" dirty="0">
                          <a:solidFill>
                            <a:srgbClr val="FF0000"/>
                          </a:solidFill>
                          <a:effectLst/>
                          <a:latin typeface="+mj-ea"/>
                          <a:ea typeface="+mj-ea"/>
                        </a:rPr>
                        <a:t>佐久穂町</a:t>
                      </a:r>
                      <a:r>
                        <a:rPr lang="ja-JP" altLang="en-US" sz="600" b="0" i="0" u="none" strike="noStrike" dirty="0">
                          <a:solidFill>
                            <a:schemeClr val="tx1"/>
                          </a:solidFill>
                          <a:effectLst/>
                          <a:latin typeface="+mj-ea"/>
                          <a:ea typeface="+mj-ea"/>
                        </a:rPr>
                        <a:t>、下諏訪町、辰野町、</a:t>
                      </a:r>
                      <a:r>
                        <a:rPr lang="ja-JP" altLang="en-US" sz="600" b="0" i="0" u="sng" strike="noStrike" dirty="0">
                          <a:solidFill>
                            <a:srgbClr val="FF0000"/>
                          </a:solidFill>
                          <a:effectLst/>
                          <a:latin typeface="+mj-ea"/>
                          <a:ea typeface="+mj-ea"/>
                        </a:rPr>
                        <a:t>木曽町</a:t>
                      </a:r>
                      <a:r>
                        <a:rPr lang="ja-JP" altLang="en-US" sz="600" b="0" i="0" u="none" strike="noStrike" dirty="0">
                          <a:solidFill>
                            <a:srgbClr val="FF0000"/>
                          </a:solidFill>
                          <a:effectLst/>
                          <a:latin typeface="+mj-ea"/>
                          <a:ea typeface="+mj-ea"/>
                        </a:rPr>
                        <a:t>、</a:t>
                      </a:r>
                      <a:r>
                        <a:rPr lang="ja-JP" altLang="en-US" sz="600" b="0" i="0" u="sng" strike="noStrike" dirty="0">
                          <a:solidFill>
                            <a:srgbClr val="FF0000"/>
                          </a:solidFill>
                          <a:effectLst/>
                          <a:latin typeface="+mj-ea"/>
                          <a:ea typeface="+mj-ea"/>
                        </a:rPr>
                        <a:t>坂城町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飯綱町</a:t>
                      </a:r>
                      <a:r>
                        <a:rPr lang="ja-JP" altLang="en-US" sz="600" b="0" i="0" u="none" strike="noStrike" dirty="0">
                          <a:solidFill>
                            <a:schemeClr val="tx1"/>
                          </a:solidFill>
                          <a:effectLst/>
                          <a:latin typeface="+mj-ea"/>
                          <a:ea typeface="+mj-ea"/>
                        </a:rPr>
                        <a:t>、美濃市、山県市、飛騨市、養老町、小山町、美浜町、</a:t>
                      </a:r>
                      <a:r>
                        <a:rPr lang="ja-JP" altLang="en-US" sz="600" b="0" i="0" u="sng" strike="noStrike" dirty="0">
                          <a:solidFill>
                            <a:srgbClr val="FF0000"/>
                          </a:solidFill>
                          <a:effectLst/>
                          <a:latin typeface="+mj-ea"/>
                          <a:ea typeface="+mj-ea"/>
                        </a:rPr>
                        <a:t>紀宝町</a:t>
                      </a:r>
                      <a:r>
                        <a:rPr lang="ja-JP" altLang="en-US" sz="600" b="0" i="0" u="none" strike="noStrike" dirty="0">
                          <a:solidFill>
                            <a:schemeClr val="tx1"/>
                          </a:solidFill>
                          <a:effectLst/>
                          <a:latin typeface="+mj-ea"/>
                          <a:ea typeface="+mj-ea"/>
                        </a:rPr>
                        <a:t>、与謝野町、養父市、</a:t>
                      </a:r>
                      <a:r>
                        <a:rPr lang="ja-JP" altLang="en-US" sz="600" b="0" i="0" u="sng" strike="noStrike" dirty="0">
                          <a:solidFill>
                            <a:srgbClr val="FF0000"/>
                          </a:solidFill>
                          <a:effectLst/>
                          <a:latin typeface="+mj-ea"/>
                          <a:ea typeface="+mj-ea"/>
                        </a:rPr>
                        <a:t>市川町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神河町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新温泉町</a:t>
                      </a:r>
                      <a:r>
                        <a:rPr lang="ja-JP" altLang="en-US" sz="600" b="0" i="0" u="none" strike="noStrike" dirty="0">
                          <a:solidFill>
                            <a:schemeClr val="tx1"/>
                          </a:solidFill>
                          <a:effectLst/>
                          <a:latin typeface="+mj-ea"/>
                          <a:ea typeface="+mj-ea"/>
                        </a:rPr>
                        <a:t>、平群町、河合町、大淀町、有田市、新宮市、かつらぎ町、</a:t>
                      </a:r>
                      <a:r>
                        <a:rPr lang="ja-JP" altLang="en-US" sz="600" b="0" i="0" u="sng" strike="noStrike" dirty="0">
                          <a:solidFill>
                            <a:srgbClr val="FF0000"/>
                          </a:solidFill>
                          <a:effectLst/>
                          <a:latin typeface="+mj-ea"/>
                          <a:ea typeface="+mj-ea"/>
                        </a:rPr>
                        <a:t>みなべ町</a:t>
                      </a:r>
                      <a:r>
                        <a:rPr lang="ja-JP" altLang="en-US" sz="600" b="0" i="0" u="none" strike="noStrike" dirty="0">
                          <a:solidFill>
                            <a:srgbClr val="FF0000"/>
                          </a:solidFill>
                          <a:effectLst/>
                          <a:latin typeface="+mj-ea"/>
                          <a:ea typeface="+mj-ea"/>
                        </a:rPr>
                        <a:t>、</a:t>
                      </a:r>
                      <a:r>
                        <a:rPr lang="ja-JP" altLang="en-US" sz="600" b="0" i="0" u="sng" strike="noStrike" dirty="0">
                          <a:solidFill>
                            <a:srgbClr val="FF0000"/>
                          </a:solidFill>
                          <a:effectLst/>
                          <a:latin typeface="+mj-ea"/>
                          <a:ea typeface="+mj-ea"/>
                        </a:rPr>
                        <a:t>岩美町</a:t>
                      </a:r>
                      <a:r>
                        <a:rPr lang="ja-JP" altLang="en-US" sz="600" b="0" i="0" u="none" strike="noStrike" dirty="0">
                          <a:solidFill>
                            <a:srgbClr val="FF0000"/>
                          </a:solidFill>
                          <a:effectLst/>
                          <a:latin typeface="+mj-ea"/>
                          <a:ea typeface="+mj-ea"/>
                        </a:rPr>
                        <a:t>、</a:t>
                      </a:r>
                      <a:r>
                        <a:rPr lang="ja-JP" altLang="en-US" sz="600" b="0" i="0" u="none" strike="noStrike" dirty="0">
                          <a:solidFill>
                            <a:schemeClr val="tx1"/>
                          </a:solidFill>
                          <a:effectLst/>
                          <a:latin typeface="+mj-ea"/>
                          <a:ea typeface="+mj-ea"/>
                        </a:rPr>
                        <a:t>八頭町、琴浦町、大山町、江津市、</a:t>
                      </a:r>
                      <a:r>
                        <a:rPr lang="ja-JP" altLang="en-US" sz="600" b="0" i="0" u="sng" strike="noStrike" dirty="0">
                          <a:solidFill>
                            <a:srgbClr val="FF0000"/>
                          </a:solidFill>
                          <a:effectLst/>
                          <a:latin typeface="+mj-ea"/>
                          <a:ea typeface="+mj-ea"/>
                        </a:rPr>
                        <a:t>邑南町</a:t>
                      </a:r>
                      <a:r>
                        <a:rPr lang="ja-JP" altLang="en-US" sz="600" b="0" i="0" u="none" strike="noStrike" dirty="0">
                          <a:solidFill>
                            <a:srgbClr val="FF0000"/>
                          </a:solidFill>
                          <a:effectLst/>
                          <a:latin typeface="+mj-ea"/>
                          <a:ea typeface="+mj-ea"/>
                        </a:rPr>
                        <a:t>、</a:t>
                      </a:r>
                      <a:r>
                        <a:rPr lang="ja-JP" altLang="en-US" sz="600" b="0" i="0" u="sng" strike="noStrike" dirty="0">
                          <a:solidFill>
                            <a:srgbClr val="FF0000"/>
                          </a:solidFill>
                          <a:effectLst/>
                          <a:latin typeface="+mj-ea"/>
                          <a:ea typeface="+mj-ea"/>
                        </a:rPr>
                        <a:t>隠岐の島町</a:t>
                      </a:r>
                      <a:r>
                        <a:rPr lang="ja-JP" altLang="en-US" sz="600" b="0" i="0" u="none" strike="noStrike" dirty="0">
                          <a:solidFill>
                            <a:schemeClr val="tx1"/>
                          </a:solidFill>
                          <a:effectLst/>
                          <a:latin typeface="+mj-ea"/>
                          <a:ea typeface="+mj-ea"/>
                        </a:rPr>
                        <a:t>、美作市、</a:t>
                      </a:r>
                      <a:r>
                        <a:rPr lang="ja-JP" altLang="en-US" sz="600" b="0" i="0" u="sng" strike="noStrike" dirty="0">
                          <a:solidFill>
                            <a:srgbClr val="FF0000"/>
                          </a:solidFill>
                          <a:effectLst/>
                          <a:latin typeface="+mj-ea"/>
                          <a:ea typeface="+mj-ea"/>
                        </a:rPr>
                        <a:t>和気町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美咲町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吉備中央町</a:t>
                      </a:r>
                      <a:r>
                        <a:rPr lang="ja-JP" altLang="en-US" sz="600" b="0" i="0" u="none" strike="noStrike" dirty="0">
                          <a:solidFill>
                            <a:schemeClr val="tx1"/>
                          </a:solidFill>
                          <a:effectLst/>
                          <a:latin typeface="+mj-ea"/>
                          <a:ea typeface="+mj-ea"/>
                        </a:rPr>
                        <a:t>、世羅町、美祢市、</a:t>
                      </a:r>
                      <a:r>
                        <a:rPr lang="ja-JP" altLang="en-US" sz="600" b="0" i="0" u="sng" strike="noStrike" dirty="0">
                          <a:solidFill>
                            <a:srgbClr val="FF0000"/>
                          </a:solidFill>
                          <a:effectLst/>
                          <a:latin typeface="+mj-ea"/>
                          <a:ea typeface="+mj-ea"/>
                        </a:rPr>
                        <a:t>板野町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上板町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土庄町</a:t>
                      </a:r>
                      <a:r>
                        <a:rPr lang="ja-JP" altLang="en-US" sz="600" b="0" i="0" u="none" strike="noStrike" dirty="0">
                          <a:solidFill>
                            <a:schemeClr val="tx1"/>
                          </a:solidFill>
                          <a:effectLst/>
                          <a:latin typeface="+mj-ea"/>
                          <a:ea typeface="+mj-ea"/>
                        </a:rPr>
                        <a:t>、内子町、安芸市、土佐市、宿毛市、</a:t>
                      </a:r>
                      <a:r>
                        <a:rPr lang="ja-JP" altLang="en-US" sz="600" b="0" i="0" u="sng" strike="noStrike" dirty="0">
                          <a:solidFill>
                            <a:srgbClr val="FF0000"/>
                          </a:solidFill>
                          <a:effectLst/>
                          <a:latin typeface="+mj-ea"/>
                          <a:ea typeface="+mj-ea"/>
                        </a:rPr>
                        <a:t>佐川町</a:t>
                      </a:r>
                      <a:r>
                        <a:rPr lang="ja-JP" altLang="en-US" sz="600" b="0" i="0" u="none" strike="noStrike" dirty="0">
                          <a:solidFill>
                            <a:schemeClr val="tx1"/>
                          </a:solidFill>
                          <a:effectLst/>
                          <a:latin typeface="+mj-ea"/>
                          <a:ea typeface="+mj-ea"/>
                        </a:rPr>
                        <a:t>、四万十町、うきは市、</a:t>
                      </a:r>
                      <a:r>
                        <a:rPr lang="ja-JP" altLang="en-US" sz="600" b="0" i="0" u="sng" strike="noStrike" dirty="0">
                          <a:solidFill>
                            <a:srgbClr val="FF0000"/>
                          </a:solidFill>
                          <a:effectLst/>
                          <a:latin typeface="+mj-ea"/>
                          <a:ea typeface="+mj-ea"/>
                        </a:rPr>
                        <a:t>鞍手町</a:t>
                      </a:r>
                      <a:r>
                        <a:rPr lang="ja-JP" altLang="en-US" sz="600" b="0" i="0" u="none" strike="noStrike" dirty="0">
                          <a:solidFill>
                            <a:schemeClr val="tx1"/>
                          </a:solidFill>
                          <a:effectLst/>
                          <a:latin typeface="+mj-ea"/>
                          <a:ea typeface="+mj-ea"/>
                        </a:rPr>
                        <a:t>、福智町、みやこ町、築上町、多久市、白石町、松浦市、壱岐市、西海市、水俣市、</a:t>
                      </a:r>
                      <a:r>
                        <a:rPr lang="ja-JP" altLang="en-US" sz="600" b="0" i="0" u="sng" strike="noStrike" dirty="0">
                          <a:solidFill>
                            <a:srgbClr val="FF0000"/>
                          </a:solidFill>
                          <a:effectLst/>
                          <a:latin typeface="+mj-ea"/>
                          <a:ea typeface="+mj-ea"/>
                        </a:rPr>
                        <a:t>氷川町</a:t>
                      </a:r>
                      <a:r>
                        <a:rPr lang="ja-JP" altLang="en-US" sz="600" b="0" i="0" u="none" strike="noStrike" dirty="0">
                          <a:solidFill>
                            <a:srgbClr val="FF0000"/>
                          </a:solidFill>
                          <a:effectLst/>
                          <a:latin typeface="+mj-ea"/>
                          <a:ea typeface="+mj-ea"/>
                        </a:rPr>
                        <a:t>、</a:t>
                      </a:r>
                      <a:r>
                        <a:rPr lang="ja-JP" altLang="en-US" sz="600" b="0" i="0" u="sng" strike="noStrike" dirty="0">
                          <a:solidFill>
                            <a:srgbClr val="FF0000"/>
                          </a:solidFill>
                          <a:effectLst/>
                          <a:latin typeface="+mj-ea"/>
                          <a:ea typeface="+mj-ea"/>
                        </a:rPr>
                        <a:t>あさぎり町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玖珠町</a:t>
                      </a:r>
                      <a:r>
                        <a:rPr lang="ja-JP" altLang="en-US" sz="600" b="0" i="0" u="none" strike="noStrike" dirty="0">
                          <a:solidFill>
                            <a:schemeClr val="tx1"/>
                          </a:solidFill>
                          <a:effectLst/>
                          <a:latin typeface="+mj-ea"/>
                          <a:ea typeface="+mj-ea"/>
                        </a:rPr>
                        <a:t>、国富町、川南町、</a:t>
                      </a:r>
                      <a:r>
                        <a:rPr lang="ja-JP" altLang="en-US" sz="600" b="0" i="0" u="sng" strike="noStrike" dirty="0">
                          <a:solidFill>
                            <a:srgbClr val="FF0000"/>
                          </a:solidFill>
                          <a:effectLst/>
                          <a:latin typeface="+mj-ea"/>
                          <a:ea typeface="+mj-ea"/>
                        </a:rPr>
                        <a:t>都農町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高千穂町</a:t>
                      </a:r>
                      <a:r>
                        <a:rPr lang="ja-JP" altLang="en-US" sz="600" b="0" i="0" u="none" strike="noStrike" dirty="0">
                          <a:solidFill>
                            <a:schemeClr val="tx1"/>
                          </a:solidFill>
                          <a:effectLst/>
                          <a:latin typeface="+mj-ea"/>
                          <a:ea typeface="+mj-ea"/>
                        </a:rPr>
                        <a:t>、枕崎市、西之表市、</a:t>
                      </a:r>
                      <a:r>
                        <a:rPr lang="ja-JP" altLang="en-US" sz="600" b="0" i="0" u="none" strike="noStrike" dirty="0" err="1">
                          <a:solidFill>
                            <a:schemeClr val="tx1"/>
                          </a:solidFill>
                          <a:effectLst/>
                          <a:latin typeface="+mj-ea"/>
                          <a:ea typeface="+mj-ea"/>
                        </a:rPr>
                        <a:t>いちき</a:t>
                      </a:r>
                      <a:r>
                        <a:rPr lang="ja-JP" altLang="en-US" sz="600" b="0" i="0" u="none" strike="noStrike" dirty="0">
                          <a:solidFill>
                            <a:schemeClr val="tx1"/>
                          </a:solidFill>
                          <a:effectLst/>
                          <a:latin typeface="+mj-ea"/>
                          <a:ea typeface="+mj-ea"/>
                        </a:rPr>
                        <a:t>串木野市、さつま町、</a:t>
                      </a:r>
                      <a:r>
                        <a:rPr lang="ja-JP" altLang="en-US" sz="600" b="0" i="0" u="sng" strike="noStrike" dirty="0">
                          <a:solidFill>
                            <a:srgbClr val="FF0000"/>
                          </a:solidFill>
                          <a:effectLst/>
                          <a:latin typeface="+mj-ea"/>
                          <a:ea typeface="+mj-ea"/>
                        </a:rPr>
                        <a:t>長島町</a:t>
                      </a:r>
                      <a:r>
                        <a:rPr lang="ja-JP" altLang="en-US" sz="600" b="0" i="0" u="none" strike="noStrike" dirty="0">
                          <a:solidFill>
                            <a:schemeClr val="tx1"/>
                          </a:solidFill>
                          <a:effectLst/>
                          <a:latin typeface="+mj-ea"/>
                          <a:ea typeface="+mj-ea"/>
                        </a:rPr>
                        <a:t>、</a:t>
                      </a:r>
                      <a:r>
                        <a:rPr lang="ja-JP" altLang="en-US" sz="600" b="0" i="0" u="sng" strike="noStrike" dirty="0">
                          <a:solidFill>
                            <a:srgbClr val="FF0000"/>
                          </a:solidFill>
                          <a:effectLst/>
                          <a:latin typeface="+mj-ea"/>
                          <a:ea typeface="+mj-ea"/>
                        </a:rPr>
                        <a:t>徳之島町</a:t>
                      </a:r>
                      <a:endParaRPr lang="en-US" altLang="ja-JP" sz="600" b="0" i="0" u="sng" strike="noStrike" dirty="0">
                        <a:solidFill>
                          <a:srgbClr val="FF0000"/>
                        </a:solidFill>
                        <a:effectLst/>
                        <a:latin typeface="+mj-ea"/>
                        <a:ea typeface="+mj-ea"/>
                      </a:endParaRPr>
                    </a:p>
                    <a:p>
                      <a:pPr algn="l">
                        <a:spcAft>
                          <a:spcPts val="0"/>
                        </a:spcAft>
                      </a:pPr>
                      <a:r>
                        <a:rPr lang="ja-JP" altLang="en-US" sz="600" b="0" i="0" u="none" strike="noStrike" dirty="0">
                          <a:solidFill>
                            <a:schemeClr val="tx1"/>
                          </a:solidFill>
                          <a:effectLst/>
                          <a:latin typeface="+mj-ea"/>
                          <a:ea typeface="+mj-ea"/>
                        </a:rPr>
                        <a:t>（</a:t>
                      </a:r>
                      <a:r>
                        <a:rPr lang="en-US" altLang="ja-JP" sz="600" b="0" i="0" u="none" strike="noStrike" dirty="0">
                          <a:solidFill>
                            <a:schemeClr val="tx1"/>
                          </a:solidFill>
                          <a:effectLst/>
                          <a:latin typeface="+mj-ea"/>
                          <a:ea typeface="+mj-ea"/>
                        </a:rPr>
                        <a:t>134</a:t>
                      </a:r>
                      <a:r>
                        <a:rPr lang="ja-JP" altLang="en-US" sz="600" b="0" i="0" u="none" strike="noStrike" dirty="0">
                          <a:solidFill>
                            <a:schemeClr val="tx1"/>
                          </a:solidFill>
                          <a:effectLst/>
                          <a:latin typeface="+mj-ea"/>
                          <a:ea typeface="+mj-ea"/>
                        </a:rPr>
                        <a:t>団体）</a:t>
                      </a:r>
                    </a:p>
                  </a:txBody>
                  <a:tcPr marL="3842" marR="3842" marT="3842"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留萌市</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chemeClr val="tx1"/>
                          </a:solidFill>
                          <a:effectLst/>
                          <a:latin typeface="ＭＳ Ｐゴシック" panose="020B0600070205080204" pitchFamily="50" charset="-128"/>
                          <a:ea typeface="+mn-ea"/>
                        </a:rPr>
                        <a:t>紋別市、士別市、</a:t>
                      </a:r>
                      <a:r>
                        <a:rPr lang="ja-JP" altLang="en-US" sz="600" b="0" i="0" u="none" strike="noStrike" dirty="0">
                          <a:solidFill>
                            <a:srgbClr val="000000"/>
                          </a:solidFill>
                          <a:effectLst/>
                          <a:latin typeface="ＭＳ Ｐゴシック" panose="020B0600070205080204" pitchFamily="50" charset="-128"/>
                          <a:ea typeface="+mn-ea"/>
                        </a:rPr>
                        <a:t>根室市、砂川市、深川市、当別町、</a:t>
                      </a:r>
                      <a:r>
                        <a:rPr lang="ja-JP" altLang="en-US" sz="600" b="0" i="0" u="sng" strike="noStrike" dirty="0">
                          <a:solidFill>
                            <a:srgbClr val="FF0000"/>
                          </a:solidFill>
                          <a:effectLst/>
                          <a:latin typeface="ＭＳ Ｐゴシック" panose="020B0600070205080204" pitchFamily="50" charset="-128"/>
                          <a:ea typeface="+mn-ea"/>
                        </a:rPr>
                        <a:t>八雲町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岩内町</a:t>
                      </a:r>
                      <a:r>
                        <a:rPr lang="ja-JP" altLang="en-US" sz="600" b="0" i="0" u="none" strike="noStrike" dirty="0">
                          <a:solidFill>
                            <a:schemeClr val="tx1"/>
                          </a:solidFill>
                          <a:effectLst/>
                          <a:latin typeface="ＭＳ Ｐゴシック" panose="020B0600070205080204" pitchFamily="50" charset="-128"/>
                          <a:ea typeface="+mn-ea"/>
                        </a:rPr>
                        <a:t>、余市町、</a:t>
                      </a:r>
                      <a:r>
                        <a:rPr lang="ja-JP" altLang="en-US" sz="600" b="0" i="0" u="sng" strike="noStrike" dirty="0">
                          <a:solidFill>
                            <a:srgbClr val="FF0000"/>
                          </a:solidFill>
                          <a:effectLst/>
                          <a:latin typeface="ＭＳ Ｐゴシック" panose="020B0600070205080204" pitchFamily="50" charset="-128"/>
                          <a:ea typeface="+mn-ea"/>
                        </a:rPr>
                        <a:t>白老町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日高町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浦河町</a:t>
                      </a:r>
                      <a:r>
                        <a:rPr lang="ja-JP" altLang="en-US" sz="600" b="0" i="0" u="none" strike="noStrike" dirty="0">
                          <a:solidFill>
                            <a:schemeClr val="tx1"/>
                          </a:solidFill>
                          <a:effectLst/>
                          <a:latin typeface="ＭＳ Ｐゴシック" panose="020B0600070205080204" pitchFamily="50" charset="-128"/>
                          <a:ea typeface="+mn-ea"/>
                        </a:rPr>
                        <a:t>、新ひだか町、</a:t>
                      </a:r>
                      <a:r>
                        <a:rPr lang="ja-JP" altLang="en-US" sz="600" b="0" i="0" u="sng" strike="noStrike" dirty="0">
                          <a:solidFill>
                            <a:srgbClr val="FF0000"/>
                          </a:solidFill>
                          <a:effectLst/>
                          <a:latin typeface="ＭＳ Ｐゴシック" panose="020B0600070205080204" pitchFamily="50" charset="-128"/>
                          <a:ea typeface="+mn-ea"/>
                        </a:rPr>
                        <a:t>平内町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板柳町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七戸町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三戸町</a:t>
                      </a:r>
                      <a:r>
                        <a:rPr lang="ja-JP" altLang="en-US" sz="600" b="0" i="0" u="none" strike="noStrike" dirty="0">
                          <a:solidFill>
                            <a:schemeClr val="tx1"/>
                          </a:solidFill>
                          <a:effectLst/>
                          <a:latin typeface="ＭＳ Ｐゴシック" panose="020B0600070205080204" pitchFamily="50" charset="-128"/>
                          <a:ea typeface="+mn-ea"/>
                        </a:rPr>
                        <a:t>、八幡平市、</a:t>
                      </a:r>
                      <a:r>
                        <a:rPr lang="ja-JP" altLang="en-US" sz="600" b="0" i="0" u="sng" strike="noStrike" dirty="0">
                          <a:solidFill>
                            <a:srgbClr val="FF0000"/>
                          </a:solidFill>
                          <a:effectLst/>
                          <a:latin typeface="ＭＳ Ｐゴシック" panose="020B0600070205080204" pitchFamily="50" charset="-128"/>
                          <a:ea typeface="+mn-ea"/>
                        </a:rPr>
                        <a:t>岩手町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山田町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洋野町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一戸町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丸森町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南三陸町</a:t>
                      </a:r>
                      <a:r>
                        <a:rPr lang="ja-JP" altLang="en-US" sz="600" b="0" i="0" u="none" strike="noStrike" dirty="0">
                          <a:solidFill>
                            <a:schemeClr val="tx1"/>
                          </a:solidFill>
                          <a:effectLst/>
                          <a:latin typeface="ＭＳ Ｐゴシック" panose="020B0600070205080204" pitchFamily="50" charset="-128"/>
                          <a:ea typeface="+mn-ea"/>
                        </a:rPr>
                        <a:t>、に</a:t>
                      </a:r>
                      <a:r>
                        <a:rPr lang="ja-JP" altLang="en-US" sz="600" b="0" i="0" u="none" strike="noStrike" dirty="0" err="1">
                          <a:solidFill>
                            <a:schemeClr val="tx1"/>
                          </a:solidFill>
                          <a:effectLst/>
                          <a:latin typeface="ＭＳ Ｐゴシック" panose="020B0600070205080204" pitchFamily="50" charset="-128"/>
                          <a:ea typeface="+mn-ea"/>
                        </a:rPr>
                        <a:t>かほ</a:t>
                      </a:r>
                      <a:r>
                        <a:rPr lang="ja-JP" altLang="en-US" sz="600" b="0" i="0" u="none" strike="noStrike" dirty="0">
                          <a:solidFill>
                            <a:schemeClr val="tx1"/>
                          </a:solidFill>
                          <a:effectLst/>
                          <a:latin typeface="ＭＳ Ｐゴシック" panose="020B0600070205080204" pitchFamily="50" charset="-128"/>
                          <a:ea typeface="+mn-ea"/>
                        </a:rPr>
                        <a:t>市、仙北市、</a:t>
                      </a:r>
                      <a:r>
                        <a:rPr lang="ja-JP" altLang="en-US" sz="600" b="0" i="0" u="sng" strike="noStrike" dirty="0">
                          <a:solidFill>
                            <a:srgbClr val="FF0000"/>
                          </a:solidFill>
                          <a:effectLst/>
                          <a:latin typeface="ＭＳ Ｐゴシック" panose="020B0600070205080204" pitchFamily="50" charset="-128"/>
                          <a:ea typeface="+mn-ea"/>
                        </a:rPr>
                        <a:t>三種町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羽後町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尾花沢市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川西町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遊佐町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大洗町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大子町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美浦村</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利根町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塩谷町</a:t>
                      </a:r>
                      <a:r>
                        <a:rPr lang="ja-JP" altLang="en-US" sz="600" b="0" i="0" u="none" strike="noStrike" dirty="0">
                          <a:solidFill>
                            <a:schemeClr val="tx1"/>
                          </a:solidFill>
                          <a:effectLst/>
                          <a:latin typeface="ＭＳ Ｐゴシック" panose="020B0600070205080204" pitchFamily="50" charset="-128"/>
                          <a:ea typeface="+mn-ea"/>
                        </a:rPr>
                        <a:t>、那珂川町、</a:t>
                      </a:r>
                      <a:r>
                        <a:rPr lang="ja-JP" altLang="en-US" sz="600" b="0" i="0" u="sng" strike="noStrike" dirty="0">
                          <a:solidFill>
                            <a:srgbClr val="FF0000"/>
                          </a:solidFill>
                          <a:effectLst/>
                          <a:latin typeface="ＭＳ Ｐゴシック" panose="020B0600070205080204" pitchFamily="50" charset="-128"/>
                          <a:ea typeface="+mn-ea"/>
                        </a:rPr>
                        <a:t>東吾妻町</a:t>
                      </a:r>
                      <a:r>
                        <a:rPr lang="ja-JP" altLang="en-US" sz="600" b="0" i="0" u="none" strike="noStrike" dirty="0">
                          <a:solidFill>
                            <a:schemeClr val="tx1"/>
                          </a:solidFill>
                          <a:effectLst/>
                          <a:latin typeface="ＭＳ Ｐゴシック" panose="020B0600070205080204" pitchFamily="50" charset="-128"/>
                          <a:ea typeface="+mn-ea"/>
                        </a:rPr>
                        <a:t>、みなかみ町、</a:t>
                      </a:r>
                      <a:r>
                        <a:rPr lang="ja-JP" altLang="en-US" sz="600" b="0" i="0" u="sng" strike="noStrike" dirty="0">
                          <a:solidFill>
                            <a:srgbClr val="FF0000"/>
                          </a:solidFill>
                          <a:effectLst/>
                          <a:latin typeface="+mn-ea"/>
                          <a:ea typeface="+mn-ea"/>
                        </a:rPr>
                        <a:t>ときがわ町</a:t>
                      </a:r>
                      <a:r>
                        <a:rPr lang="ja-JP" altLang="en-US" sz="600" b="0" i="0" u="none" strike="noStrike" dirty="0">
                          <a:solidFill>
                            <a:srgbClr val="000000"/>
                          </a:solidFill>
                          <a:effectLst/>
                          <a:latin typeface="+mn-ea"/>
                          <a:ea typeface="+mn-ea"/>
                        </a:rPr>
                        <a:t>、</a:t>
                      </a:r>
                      <a:r>
                        <a:rPr lang="ja-JP" altLang="en-US" sz="600" b="0" i="0" u="sng" strike="noStrike" dirty="0">
                          <a:solidFill>
                            <a:srgbClr val="FF0000"/>
                          </a:solidFill>
                          <a:effectLst/>
                          <a:latin typeface="+mn-ea"/>
                          <a:ea typeface="+mn-ea"/>
                        </a:rPr>
                        <a:t>皆野町</a:t>
                      </a:r>
                      <a:r>
                        <a:rPr lang="ja-JP" altLang="en-US" sz="600" b="0" i="0" u="none" strike="noStrike" dirty="0">
                          <a:solidFill>
                            <a:srgbClr val="000000"/>
                          </a:solidFill>
                          <a:effectLst/>
                          <a:latin typeface="+mn-ea"/>
                          <a:ea typeface="+mn-ea"/>
                        </a:rPr>
                        <a:t>、</a:t>
                      </a:r>
                      <a:r>
                        <a:rPr lang="ja-JP" altLang="en-US" sz="600" b="0" i="0" u="sng" strike="noStrike" dirty="0">
                          <a:solidFill>
                            <a:srgbClr val="FF0000"/>
                          </a:solidFill>
                          <a:effectLst/>
                          <a:latin typeface="+mn-ea"/>
                          <a:ea typeface="+mn-ea"/>
                        </a:rPr>
                        <a:t>小鹿野町</a:t>
                      </a:r>
                      <a:r>
                        <a:rPr lang="ja-JP" altLang="en-US" sz="600" b="0" i="0" u="none" strike="noStrike" dirty="0">
                          <a:solidFill>
                            <a:srgbClr val="000000"/>
                          </a:solidFill>
                          <a:effectLst/>
                          <a:latin typeface="+mn-ea"/>
                          <a:ea typeface="+mn-ea"/>
                        </a:rPr>
                        <a:t>、勝浦市、</a:t>
                      </a:r>
                      <a:r>
                        <a:rPr lang="ja-JP" altLang="en-US" sz="600" b="0" i="0" u="sng" strike="noStrike" dirty="0">
                          <a:solidFill>
                            <a:srgbClr val="FF0000"/>
                          </a:solidFill>
                          <a:effectLst/>
                          <a:latin typeface="+mn-ea"/>
                          <a:ea typeface="+mn-ea"/>
                        </a:rPr>
                        <a:t>多古町</a:t>
                      </a:r>
                      <a:r>
                        <a:rPr lang="ja-JP" altLang="en-US" sz="600" b="0" i="0" u="none" strike="noStrike" dirty="0">
                          <a:solidFill>
                            <a:srgbClr val="000000"/>
                          </a:solidFill>
                          <a:effectLst/>
                          <a:latin typeface="+mn-ea"/>
                          <a:ea typeface="+mn-ea"/>
                        </a:rPr>
                        <a:t>、</a:t>
                      </a:r>
                      <a:r>
                        <a:rPr lang="ja-JP" altLang="en-US" sz="600" b="0" i="0" u="sng" strike="noStrike" dirty="0">
                          <a:solidFill>
                            <a:srgbClr val="FF0000"/>
                          </a:solidFill>
                          <a:effectLst/>
                          <a:latin typeface="+mn-ea"/>
                          <a:ea typeface="+mn-ea"/>
                        </a:rPr>
                        <a:t>九十九里町</a:t>
                      </a:r>
                      <a:r>
                        <a:rPr lang="ja-JP" altLang="en-US" sz="600" b="0" i="0" u="none" strike="noStrike" dirty="0">
                          <a:solidFill>
                            <a:srgbClr val="000000"/>
                          </a:solidFill>
                          <a:effectLst/>
                          <a:latin typeface="+mn-ea"/>
                          <a:ea typeface="+mn-ea"/>
                        </a:rPr>
                        <a:t>、</a:t>
                      </a:r>
                      <a:r>
                        <a:rPr lang="ja-JP" altLang="en-US" sz="600" b="0" i="0" u="sng" strike="noStrike" dirty="0">
                          <a:solidFill>
                            <a:srgbClr val="FF0000"/>
                          </a:solidFill>
                          <a:effectLst/>
                          <a:latin typeface="+mn-ea"/>
                          <a:ea typeface="+mn-ea"/>
                        </a:rPr>
                        <a:t>白子町</a:t>
                      </a:r>
                      <a:r>
                        <a:rPr lang="ja-JP" altLang="en-US" sz="600" b="0" i="0" u="none" strike="noStrike" dirty="0">
                          <a:solidFill>
                            <a:srgbClr val="000000"/>
                          </a:solidFill>
                          <a:effectLst/>
                          <a:latin typeface="+mn-ea"/>
                          <a:ea typeface="+mn-ea"/>
                        </a:rPr>
                        <a:t>、</a:t>
                      </a:r>
                      <a:r>
                        <a:rPr lang="ja-JP" altLang="en-US" sz="600" b="0" i="0" u="sng" strike="noStrike" dirty="0">
                          <a:solidFill>
                            <a:srgbClr val="FF0000"/>
                          </a:solidFill>
                          <a:effectLst/>
                          <a:latin typeface="+mn-ea"/>
                          <a:ea typeface="+mn-ea"/>
                        </a:rPr>
                        <a:t>山北町</a:t>
                      </a:r>
                      <a:r>
                        <a:rPr lang="ja-JP" altLang="en-US" sz="600" b="0" i="0" u="none" strike="noStrike" dirty="0">
                          <a:solidFill>
                            <a:schemeClr val="tx1"/>
                          </a:solidFill>
                          <a:effectLst/>
                          <a:latin typeface="+mn-ea"/>
                          <a:ea typeface="+mn-ea"/>
                        </a:rPr>
                        <a:t>、輪島市、志賀町、</a:t>
                      </a:r>
                      <a:r>
                        <a:rPr lang="ja-JP" altLang="en-US" sz="600" b="0" i="0" u="sng" strike="noStrike" dirty="0">
                          <a:solidFill>
                            <a:srgbClr val="FF0000"/>
                          </a:solidFill>
                          <a:effectLst/>
                          <a:latin typeface="+mn-ea"/>
                          <a:ea typeface="+mn-ea"/>
                        </a:rPr>
                        <a:t>宝達志水町</a:t>
                      </a:r>
                      <a:r>
                        <a:rPr lang="ja-JP" altLang="en-US" sz="600" b="0" i="0" u="none" strike="noStrike" dirty="0">
                          <a:solidFill>
                            <a:schemeClr val="tx1"/>
                          </a:solidFill>
                          <a:effectLst/>
                          <a:latin typeface="+mn-ea"/>
                          <a:ea typeface="+mn-ea"/>
                        </a:rPr>
                        <a:t>、大月市、上野原市、</a:t>
                      </a:r>
                      <a:r>
                        <a:rPr lang="ja-JP" altLang="en-US" sz="600" b="0" i="0" u="sng" strike="noStrike" dirty="0">
                          <a:solidFill>
                            <a:srgbClr val="FF0000"/>
                          </a:solidFill>
                          <a:effectLst/>
                          <a:latin typeface="+mn-ea"/>
                          <a:ea typeface="+mn-ea"/>
                        </a:rPr>
                        <a:t>市川三郷町</a:t>
                      </a:r>
                      <a:r>
                        <a:rPr lang="ja-JP" altLang="en-US" sz="600" b="0" i="0" u="none" strike="noStrike" dirty="0">
                          <a:solidFill>
                            <a:schemeClr val="tx1"/>
                          </a:solidFill>
                          <a:effectLst/>
                          <a:latin typeface="+mn-ea"/>
                          <a:ea typeface="+mn-ea"/>
                        </a:rPr>
                        <a:t>、飯山市、</a:t>
                      </a:r>
                      <a:r>
                        <a:rPr lang="ja-JP" altLang="en-US" sz="600" b="0" i="0" u="sng" strike="noStrike" dirty="0">
                          <a:solidFill>
                            <a:srgbClr val="FF0000"/>
                          </a:solidFill>
                          <a:effectLst/>
                          <a:latin typeface="+mn-ea"/>
                          <a:ea typeface="+mn-ea"/>
                        </a:rPr>
                        <a:t>山ノ内町</a:t>
                      </a:r>
                      <a:r>
                        <a:rPr lang="ja-JP" altLang="en-US" sz="600" b="0" i="0" u="none" strike="noStrike" dirty="0">
                          <a:solidFill>
                            <a:schemeClr val="tx1"/>
                          </a:solidFill>
                          <a:effectLst/>
                          <a:latin typeface="+mn-ea"/>
                          <a:ea typeface="+mn-ea"/>
                        </a:rPr>
                        <a:t>、揖斐川町、</a:t>
                      </a:r>
                      <a:r>
                        <a:rPr lang="ja-JP" altLang="en-US" sz="600" b="0" i="0" u="sng" strike="noStrike" dirty="0">
                          <a:solidFill>
                            <a:srgbClr val="FF0000"/>
                          </a:solidFill>
                          <a:effectLst/>
                          <a:latin typeface="ＭＳ Ｐゴシック" panose="020B0600070205080204" pitchFamily="50" charset="-128"/>
                          <a:ea typeface="+mn-ea"/>
                        </a:rPr>
                        <a:t>八百津町</a:t>
                      </a:r>
                      <a:r>
                        <a:rPr lang="ja-JP" altLang="en-US" sz="600" b="0" i="0" u="none" strike="noStrike" dirty="0">
                          <a:solidFill>
                            <a:schemeClr val="tx1"/>
                          </a:solidFill>
                          <a:effectLst/>
                          <a:latin typeface="ＭＳ Ｐゴシック" panose="020B0600070205080204" pitchFamily="50" charset="-128"/>
                          <a:ea typeface="+mn-ea"/>
                        </a:rPr>
                        <a:t>、下田市、南知多町、鳥羽市、</a:t>
                      </a:r>
                      <a:r>
                        <a:rPr lang="ja-JP" altLang="en-US" sz="600" b="0" i="0" u="sng" strike="noStrike" dirty="0">
                          <a:solidFill>
                            <a:srgbClr val="FF0000"/>
                          </a:solidFill>
                          <a:effectLst/>
                          <a:latin typeface="ＭＳ Ｐゴシック" panose="020B0600070205080204" pitchFamily="50" charset="-128"/>
                          <a:ea typeface="+mn-ea"/>
                        </a:rPr>
                        <a:t>熊野市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紀北町</a:t>
                      </a:r>
                      <a:r>
                        <a:rPr lang="ja-JP" altLang="en-US" sz="600" b="0" i="0" u="none" strike="noStrike" dirty="0">
                          <a:solidFill>
                            <a:schemeClr val="tx1"/>
                          </a:solidFill>
                          <a:effectLst/>
                          <a:latin typeface="ＭＳ Ｐゴシック" panose="020B0600070205080204" pitchFamily="50" charset="-128"/>
                          <a:ea typeface="+mn-ea"/>
                        </a:rPr>
                        <a:t>、宮津市、</a:t>
                      </a:r>
                      <a:r>
                        <a:rPr lang="ja-JP" altLang="en-US" sz="600" b="0" i="0" u="sng" strike="noStrike" dirty="0">
                          <a:solidFill>
                            <a:srgbClr val="FF0000"/>
                          </a:solidFill>
                          <a:effectLst/>
                          <a:latin typeface="ＭＳ Ｐゴシック" panose="020B0600070205080204" pitchFamily="50" charset="-128"/>
                          <a:ea typeface="+mn-ea"/>
                        </a:rPr>
                        <a:t>京丹波町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800" b="1" i="0" u="none" strike="noStrike" dirty="0">
                          <a:solidFill>
                            <a:schemeClr val="tx1"/>
                          </a:solidFill>
                          <a:effectLst/>
                          <a:latin typeface="ＭＳ Ｐゴシック" panose="020B0600070205080204" pitchFamily="50" charset="-128"/>
                          <a:ea typeface="+mn-ea"/>
                        </a:rPr>
                        <a:t>豊能町、</a:t>
                      </a:r>
                      <a:r>
                        <a:rPr lang="ja-JP" altLang="en-US" sz="800" b="1" i="0" u="sng" strike="noStrike" dirty="0">
                          <a:solidFill>
                            <a:srgbClr val="FF0000"/>
                          </a:solidFill>
                          <a:effectLst/>
                          <a:latin typeface="ＭＳ Ｐゴシック" panose="020B0600070205080204" pitchFamily="50" charset="-128"/>
                          <a:ea typeface="+mn-ea"/>
                        </a:rPr>
                        <a:t>能勢町</a:t>
                      </a:r>
                      <a:r>
                        <a:rPr lang="ja-JP" altLang="en-US" sz="800" b="1" i="0" u="none" strike="noStrike" dirty="0">
                          <a:solidFill>
                            <a:schemeClr val="tx1"/>
                          </a:solidFill>
                          <a:effectLst/>
                          <a:latin typeface="ＭＳ Ｐゴシック" panose="020B0600070205080204" pitchFamily="50" charset="-128"/>
                          <a:ea typeface="+mn-ea"/>
                        </a:rPr>
                        <a:t>、</a:t>
                      </a:r>
                      <a:r>
                        <a:rPr lang="ja-JP" altLang="en-US" sz="800" b="1" i="0" u="sng" strike="noStrike" dirty="0">
                          <a:solidFill>
                            <a:srgbClr val="FF0000"/>
                          </a:solidFill>
                          <a:effectLst/>
                          <a:latin typeface="ＭＳ Ｐゴシック" panose="020B0600070205080204" pitchFamily="50" charset="-128"/>
                          <a:ea typeface="+mn-ea"/>
                        </a:rPr>
                        <a:t>岬町</a:t>
                      </a:r>
                      <a:r>
                        <a:rPr lang="ja-JP" altLang="en-US" sz="600" b="0" i="0" u="none" strike="noStrike" dirty="0">
                          <a:solidFill>
                            <a:schemeClr val="tx1"/>
                          </a:solidFill>
                          <a:effectLst/>
                          <a:latin typeface="ＭＳ Ｐゴシック" panose="020B0600070205080204" pitchFamily="50" charset="-128"/>
                          <a:ea typeface="+mn-ea"/>
                        </a:rPr>
                        <a:t>、多可町、</a:t>
                      </a:r>
                      <a:r>
                        <a:rPr lang="ja-JP" altLang="en-US" sz="600" b="0" i="0" u="sng" strike="noStrike" dirty="0">
                          <a:solidFill>
                            <a:srgbClr val="FF0000"/>
                          </a:solidFill>
                          <a:effectLst/>
                          <a:latin typeface="ＭＳ Ｐゴシック" panose="020B0600070205080204" pitchFamily="50" charset="-128"/>
                          <a:ea typeface="+mn-ea"/>
                        </a:rPr>
                        <a:t>上郡町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佐用町</a:t>
                      </a:r>
                      <a:r>
                        <a:rPr lang="ja-JP" altLang="en-US" sz="600" b="0" i="0" u="none" strike="noStrike" dirty="0">
                          <a:solidFill>
                            <a:schemeClr val="tx1"/>
                          </a:solidFill>
                          <a:effectLst/>
                          <a:latin typeface="ＭＳ Ｐゴシック" panose="020B0600070205080204" pitchFamily="50" charset="-128"/>
                          <a:ea typeface="+mn-ea"/>
                        </a:rPr>
                        <a:t>、香美町、御所市、上牧町、</a:t>
                      </a:r>
                      <a:r>
                        <a:rPr lang="ja-JP" altLang="en-US" sz="600" b="0" i="0" u="sng" strike="noStrike" dirty="0">
                          <a:solidFill>
                            <a:srgbClr val="FF0000"/>
                          </a:solidFill>
                          <a:effectLst/>
                          <a:latin typeface="ＭＳ Ｐゴシック" panose="020B0600070205080204" pitchFamily="50" charset="-128"/>
                          <a:ea typeface="+mn-ea"/>
                        </a:rPr>
                        <a:t>湯浅町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那智勝浦町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串本町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奥出雲町</a:t>
                      </a:r>
                      <a:r>
                        <a:rPr lang="ja-JP" altLang="en-US" sz="600" b="0" i="0" u="none" strike="noStrike" dirty="0">
                          <a:solidFill>
                            <a:schemeClr val="tx1"/>
                          </a:solidFill>
                          <a:effectLst/>
                          <a:latin typeface="ＭＳ Ｐゴシック" panose="020B0600070205080204" pitchFamily="50" charset="-128"/>
                          <a:ea typeface="+mn-ea"/>
                        </a:rPr>
                        <a:t>、竹原市、江田島市、三好市、</a:t>
                      </a:r>
                      <a:r>
                        <a:rPr lang="ja-JP" altLang="en-US" sz="600" b="0" i="0" u="sng" strike="noStrike" dirty="0">
                          <a:solidFill>
                            <a:srgbClr val="FF0000"/>
                          </a:solidFill>
                          <a:effectLst/>
                          <a:latin typeface="ＭＳ Ｐゴシック" panose="020B0600070205080204" pitchFamily="50" charset="-128"/>
                          <a:ea typeface="+mn-ea"/>
                        </a:rPr>
                        <a:t>小豆島町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鬼北町</a:t>
                      </a:r>
                      <a:r>
                        <a:rPr lang="ja-JP" altLang="en-US" sz="600" b="0" i="0" u="none" strike="noStrike" dirty="0">
                          <a:solidFill>
                            <a:schemeClr val="tx1"/>
                          </a:solidFill>
                          <a:effectLst/>
                          <a:latin typeface="ＭＳ Ｐゴシック" panose="020B0600070205080204" pitchFamily="50" charset="-128"/>
                          <a:ea typeface="+mn-ea"/>
                        </a:rPr>
                        <a:t>、愛南町、須崎市、</a:t>
                      </a:r>
                      <a:r>
                        <a:rPr lang="ja-JP" altLang="en-US" sz="600" b="0" i="0" u="sng" strike="noStrike" dirty="0">
                          <a:solidFill>
                            <a:srgbClr val="FF0000"/>
                          </a:solidFill>
                          <a:effectLst/>
                          <a:latin typeface="ＭＳ Ｐゴシック" panose="020B0600070205080204" pitchFamily="50" charset="-128"/>
                          <a:ea typeface="+mn-ea"/>
                        </a:rPr>
                        <a:t>土佐清水市</a:t>
                      </a:r>
                      <a:r>
                        <a:rPr lang="ja-JP" altLang="en-US" sz="600" b="0" i="0" u="none" strike="noStrike" dirty="0">
                          <a:solidFill>
                            <a:schemeClr val="tx1"/>
                          </a:solidFill>
                          <a:effectLst/>
                          <a:latin typeface="ＭＳ Ｐゴシック" panose="020B0600070205080204" pitchFamily="50" charset="-128"/>
                          <a:ea typeface="+mn-ea"/>
                        </a:rPr>
                        <a:t>、いの町、</a:t>
                      </a:r>
                      <a:r>
                        <a:rPr lang="ja-JP" altLang="en-US" sz="600" b="0" i="0" u="sng" strike="noStrike" dirty="0">
                          <a:solidFill>
                            <a:srgbClr val="FF0000"/>
                          </a:solidFill>
                          <a:effectLst/>
                          <a:latin typeface="ＭＳ Ｐゴシック" panose="020B0600070205080204" pitchFamily="50" charset="-128"/>
                          <a:ea typeface="+mn-ea"/>
                        </a:rPr>
                        <a:t>黒潮町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芦屋町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香春町</a:t>
                      </a:r>
                      <a:r>
                        <a:rPr lang="ja-JP" altLang="en-US" sz="600" b="0" i="0" u="none" strike="noStrike" dirty="0">
                          <a:solidFill>
                            <a:srgbClr val="FF0000"/>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川崎町</a:t>
                      </a:r>
                      <a:r>
                        <a:rPr lang="ja-JP" altLang="en-US" sz="600" b="0" i="0" u="none" strike="noStrike" dirty="0">
                          <a:solidFill>
                            <a:schemeClr val="tx1"/>
                          </a:solidFill>
                          <a:effectLst/>
                          <a:latin typeface="ＭＳ Ｐゴシック" panose="020B0600070205080204" pitchFamily="50" charset="-128"/>
                          <a:ea typeface="+mn-ea"/>
                        </a:rPr>
                        <a:t>、上天草市、</a:t>
                      </a:r>
                      <a:r>
                        <a:rPr lang="ja-JP" altLang="en-US" sz="600" b="0" i="0" u="sng" strike="noStrike" dirty="0">
                          <a:solidFill>
                            <a:srgbClr val="FF0000"/>
                          </a:solidFill>
                          <a:effectLst/>
                          <a:latin typeface="ＭＳ Ｐゴシック" panose="020B0600070205080204" pitchFamily="50" charset="-128"/>
                          <a:ea typeface="+mn-ea"/>
                        </a:rPr>
                        <a:t>美里町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和水町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山都町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芦北町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津久見市</a:t>
                      </a:r>
                      <a:r>
                        <a:rPr lang="ja-JP" altLang="en-US" sz="600" b="0" i="0" u="none" strike="noStrike" dirty="0">
                          <a:solidFill>
                            <a:schemeClr val="tx1"/>
                          </a:solidFill>
                          <a:effectLst/>
                          <a:latin typeface="ＭＳ Ｐゴシック" panose="020B0600070205080204" pitchFamily="50" charset="-128"/>
                          <a:ea typeface="+mn-ea"/>
                        </a:rPr>
                        <a:t>、竹田市、国東市、串間市、えびの市、阿久根市、</a:t>
                      </a:r>
                      <a:r>
                        <a:rPr lang="ja-JP" altLang="en-US" sz="600" b="0" i="0" u="sng" strike="noStrike" dirty="0">
                          <a:solidFill>
                            <a:srgbClr val="FF0000"/>
                          </a:solidFill>
                          <a:effectLst/>
                          <a:latin typeface="ＭＳ Ｐゴシック" panose="020B0600070205080204" pitchFamily="50" charset="-128"/>
                          <a:ea typeface="+mn-ea"/>
                        </a:rPr>
                        <a:t>垂水市</a:t>
                      </a:r>
                      <a:r>
                        <a:rPr lang="ja-JP" altLang="en-US" sz="600" b="0" i="0" u="none" strike="noStrike" dirty="0">
                          <a:solidFill>
                            <a:schemeClr val="tx1"/>
                          </a:solidFill>
                          <a:effectLst/>
                          <a:latin typeface="ＭＳ Ｐゴシック" panose="020B0600070205080204" pitchFamily="50" charset="-128"/>
                          <a:ea typeface="+mn-ea"/>
                        </a:rPr>
                        <a:t>、伊佐市、</a:t>
                      </a:r>
                      <a:r>
                        <a:rPr lang="ja-JP" altLang="en-US" sz="600" b="0" i="0" u="sng" strike="noStrike" dirty="0">
                          <a:solidFill>
                            <a:srgbClr val="FF0000"/>
                          </a:solidFill>
                          <a:effectLst/>
                          <a:latin typeface="ＭＳ Ｐゴシック" panose="020B0600070205080204" pitchFamily="50" charset="-128"/>
                          <a:ea typeface="+mn-ea"/>
                        </a:rPr>
                        <a:t>湧水町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大崎町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肝付町</a:t>
                      </a:r>
                      <a:endParaRPr lang="en-US" altLang="ja-JP" sz="600" b="0" i="0" u="sng" strike="noStrike" dirty="0">
                        <a:solidFill>
                          <a:srgbClr val="FF0000"/>
                        </a:solidFill>
                        <a:effectLst/>
                        <a:latin typeface="ＭＳ Ｐゴシック" panose="020B0600070205080204" pitchFamily="50" charset="-128"/>
                        <a:ea typeface="+mn-ea"/>
                      </a:endParaRPr>
                    </a:p>
                    <a:p>
                      <a:pPr algn="l">
                        <a:spcAft>
                          <a:spcPts val="0"/>
                        </a:spcAft>
                      </a:pPr>
                      <a:r>
                        <a:rPr lang="ja-JP" altLang="en-US" sz="600" b="0" i="0" u="none" strike="noStrike" dirty="0">
                          <a:solidFill>
                            <a:schemeClr val="tx1"/>
                          </a:solidFill>
                          <a:effectLst/>
                          <a:latin typeface="ＭＳ Ｐゴシック" panose="020B0600070205080204" pitchFamily="50" charset="-128"/>
                          <a:ea typeface="+mn-ea"/>
                        </a:rPr>
                        <a:t>（</a:t>
                      </a:r>
                      <a:r>
                        <a:rPr lang="en-US" altLang="ja-JP" sz="600" b="0" i="0" u="none" strike="noStrike" dirty="0">
                          <a:solidFill>
                            <a:schemeClr val="tx1"/>
                          </a:solidFill>
                          <a:effectLst/>
                          <a:latin typeface="ＭＳ Ｐゴシック" panose="020B0600070205080204" pitchFamily="50" charset="-128"/>
                          <a:ea typeface="+mn-ea"/>
                        </a:rPr>
                        <a:t>107</a:t>
                      </a:r>
                      <a:r>
                        <a:rPr lang="ja-JP" altLang="en-US" sz="600" b="0" i="0" u="none" strike="noStrike" dirty="0">
                          <a:solidFill>
                            <a:schemeClr val="tx1"/>
                          </a:solidFill>
                          <a:effectLst/>
                          <a:latin typeface="ＭＳ Ｐゴシック" panose="020B0600070205080204" pitchFamily="50" charset="-128"/>
                          <a:ea typeface="+mn-ea"/>
                        </a:rPr>
                        <a:t>団体）</a:t>
                      </a:r>
                      <a:endParaRPr lang="en-US" altLang="ja-JP" sz="600" b="0" i="0" u="none" strike="noStrike" dirty="0">
                        <a:solidFill>
                          <a:schemeClr val="tx1"/>
                        </a:solidFill>
                        <a:effectLst/>
                        <a:latin typeface="ＭＳ Ｐゴシック" panose="020B0600070205080204" pitchFamily="50" charset="-128"/>
                        <a:ea typeface="+mn-ea"/>
                      </a:endParaRPr>
                    </a:p>
                  </a:txBody>
                  <a:tcPr marL="3842" marR="3842" marT="3842"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spcAft>
                          <a:spcPts val="0"/>
                        </a:spcAft>
                      </a:pPr>
                      <a:r>
                        <a:rPr lang="zh-TW"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rPr>
                        <a:t>美唄市</a:t>
                      </a:r>
                      <a:r>
                        <a:rPr lang="ja-JP" altLang="en-US" sz="600" b="0" i="0" u="none" strike="noStrike" dirty="0" err="1">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芦別市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赤平市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森町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err="1">
                          <a:solidFill>
                            <a:srgbClr val="FF0000"/>
                          </a:solidFill>
                          <a:effectLst/>
                          <a:latin typeface="ＭＳ Ｐゴシック" panose="020B0600070205080204" pitchFamily="50" charset="-128"/>
                          <a:ea typeface="+mn-ea"/>
                        </a:rPr>
                        <a:t>鰺ヶ</a:t>
                      </a:r>
                      <a:r>
                        <a:rPr lang="ja-JP" altLang="en-US" sz="600" b="0" i="0" u="sng" strike="noStrike" dirty="0">
                          <a:solidFill>
                            <a:srgbClr val="FF0000"/>
                          </a:solidFill>
                          <a:effectLst/>
                          <a:latin typeface="ＭＳ Ｐゴシック" panose="020B0600070205080204" pitchFamily="50" charset="-128"/>
                          <a:ea typeface="+mn-ea"/>
                        </a:rPr>
                        <a:t>沢町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中泊町</a:t>
                      </a:r>
                      <a:r>
                        <a:rPr lang="ja-JP" altLang="en-US" sz="600" b="0" i="0" u="none" strike="noStrike" dirty="0">
                          <a:solidFill>
                            <a:schemeClr val="tx1"/>
                          </a:solidFill>
                          <a:effectLst/>
                          <a:latin typeface="ＭＳ Ｐゴシック" panose="020B0600070205080204" pitchFamily="50" charset="-128"/>
                          <a:ea typeface="+mn-ea"/>
                        </a:rPr>
                        <a:t>、男鹿市、</a:t>
                      </a:r>
                      <a:r>
                        <a:rPr lang="ja-JP" altLang="en-US" sz="600" b="0" i="0" u="sng" strike="noStrike" dirty="0">
                          <a:solidFill>
                            <a:srgbClr val="FF0000"/>
                          </a:solidFill>
                          <a:effectLst/>
                          <a:latin typeface="ＭＳ Ｐゴシック" panose="020B0600070205080204" pitchFamily="50" charset="-128"/>
                          <a:ea typeface="+mn-ea"/>
                        </a:rPr>
                        <a:t>茂木町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阿賀町</a:t>
                      </a:r>
                      <a:r>
                        <a:rPr lang="ja-JP" altLang="en-US" sz="600" b="0" i="0" u="none" strike="noStrike" dirty="0">
                          <a:solidFill>
                            <a:schemeClr val="tx1"/>
                          </a:solidFill>
                          <a:effectLst/>
                          <a:latin typeface="ＭＳ Ｐゴシック" panose="020B0600070205080204" pitchFamily="50" charset="-128"/>
                          <a:ea typeface="+mn-ea"/>
                        </a:rPr>
                        <a:t>、</a:t>
                      </a:r>
                      <a:r>
                        <a:rPr lang="zh-TW" altLang="en-US" sz="600" b="0" i="0" u="sng" strike="noStrike" dirty="0">
                          <a:solidFill>
                            <a:srgbClr val="FF0000"/>
                          </a:solidFill>
                          <a:effectLst/>
                          <a:latin typeface="ＭＳ Ｐゴシック" panose="020B0600070205080204" pitchFamily="50" charset="-128"/>
                          <a:ea typeface="ＭＳ Ｐゴシック" panose="020B0600070205080204" pitchFamily="50" charset="-128"/>
                        </a:rPr>
                        <a:t>朝日町</a:t>
                      </a:r>
                      <a:r>
                        <a:rPr lang="ja-JP" altLang="en-US" sz="600" b="0" i="0" u="none" strike="noStrike" dirty="0" err="1">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珠洲市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能登町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身延町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東伊豆町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尾鷲市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周防大島町</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室戸市</a:t>
                      </a:r>
                      <a:r>
                        <a:rPr lang="ja-JP" altLang="en-US" sz="600" b="0" i="0" u="none" strike="noStrike" dirty="0">
                          <a:solidFill>
                            <a:schemeClr val="tx1"/>
                          </a:solidFill>
                          <a:effectLst/>
                          <a:latin typeface="ＭＳ Ｐゴシック" panose="020B0600070205080204" pitchFamily="50" charset="-128"/>
                          <a:ea typeface="+mn-ea"/>
                        </a:rPr>
                        <a:t>、</a:t>
                      </a:r>
                      <a:r>
                        <a:rPr lang="ja-JP" altLang="en-US" sz="600" b="0" i="0" u="sng" strike="noStrike" dirty="0">
                          <a:solidFill>
                            <a:srgbClr val="FF0000"/>
                          </a:solidFill>
                          <a:effectLst/>
                          <a:latin typeface="ＭＳ Ｐゴシック" panose="020B0600070205080204" pitchFamily="50" charset="-128"/>
                          <a:ea typeface="+mn-ea"/>
                        </a:rPr>
                        <a:t>新上五島町</a:t>
                      </a:r>
                      <a:endParaRPr lang="en-US" altLang="ja-JP" sz="600" b="0" i="0" u="sng" strike="noStrike" dirty="0">
                        <a:solidFill>
                          <a:srgbClr val="FF0000"/>
                        </a:solidFill>
                        <a:effectLst/>
                        <a:latin typeface="ＭＳ Ｐゴシック" panose="020B0600070205080204" pitchFamily="50" charset="-128"/>
                        <a:ea typeface="+mn-ea"/>
                      </a:endParaRPr>
                    </a:p>
                    <a:p>
                      <a:pPr algn="l">
                        <a:spcAft>
                          <a:spcPts val="0"/>
                        </a:spcAft>
                      </a:pPr>
                      <a:r>
                        <a:rPr lang="ja-JP" altLang="en-US" sz="600" b="0" i="0" u="none" strike="noStrike" dirty="0">
                          <a:solidFill>
                            <a:schemeClr val="tx1"/>
                          </a:solidFill>
                          <a:effectLst/>
                          <a:latin typeface="ＭＳ Ｐゴシック" panose="020B0600070205080204" pitchFamily="50" charset="-128"/>
                          <a:ea typeface="+mn-ea"/>
                        </a:rPr>
                        <a:t>（</a:t>
                      </a:r>
                      <a:r>
                        <a:rPr lang="en-US" altLang="ja-JP" sz="600" b="0" i="0" u="none" strike="noStrike" dirty="0">
                          <a:solidFill>
                            <a:schemeClr val="tx1"/>
                          </a:solidFill>
                          <a:effectLst/>
                          <a:latin typeface="ＭＳ Ｐゴシック" panose="020B0600070205080204" pitchFamily="50" charset="-128"/>
                          <a:ea typeface="+mn-ea"/>
                        </a:rPr>
                        <a:t>18</a:t>
                      </a:r>
                      <a:r>
                        <a:rPr lang="ja-JP" altLang="en-US" sz="600" b="0" i="0" u="none" strike="noStrike" dirty="0">
                          <a:solidFill>
                            <a:schemeClr val="tx1"/>
                          </a:solidFill>
                          <a:effectLst/>
                          <a:latin typeface="ＭＳ Ｐゴシック" panose="020B0600070205080204" pitchFamily="50" charset="-128"/>
                          <a:ea typeface="+mn-ea"/>
                        </a:rPr>
                        <a:t>団体）</a:t>
                      </a:r>
                      <a:endParaRPr lang="zh-TW"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sng" strike="noStrike" dirty="0">
                          <a:solidFill>
                            <a:srgbClr val="FF0000"/>
                          </a:solidFill>
                          <a:effectLst/>
                          <a:latin typeface="ＭＳ Ｐゴシック" panose="020B0600070205080204" pitchFamily="50" charset="-128"/>
                          <a:ea typeface="+mn-ea"/>
                        </a:rPr>
                        <a:t>南伊勢町</a:t>
                      </a:r>
                      <a:endParaRPr lang="en-US" altLang="ja-JP" sz="600" b="0" i="0" u="sng" strike="noStrike" dirty="0">
                        <a:solidFill>
                          <a:srgbClr val="FF0000"/>
                        </a:solidFill>
                        <a:effectLst/>
                        <a:latin typeface="ＭＳ Ｐゴシック" panose="020B0600070205080204" pitchFamily="50" charset="-128"/>
                        <a:ea typeface="+mn-ea"/>
                      </a:endParaRPr>
                    </a:p>
                    <a:p>
                      <a:pPr algn="l" fontAlgn="t"/>
                      <a:r>
                        <a:rPr lang="ja-JP" altLang="en-US" sz="600" b="0" i="0" u="none" strike="noStrike" dirty="0">
                          <a:solidFill>
                            <a:schemeClr val="tx1"/>
                          </a:solidFill>
                          <a:effectLst/>
                          <a:latin typeface="ＭＳ Ｐゴシック" panose="020B0600070205080204" pitchFamily="50" charset="-128"/>
                          <a:ea typeface="+mn-ea"/>
                        </a:rPr>
                        <a:t>（</a:t>
                      </a:r>
                      <a:r>
                        <a:rPr lang="en-US" altLang="ja-JP" sz="600" b="0" i="0" u="none" strike="noStrike" dirty="0">
                          <a:solidFill>
                            <a:schemeClr val="tx1"/>
                          </a:solidFill>
                          <a:effectLst/>
                          <a:latin typeface="ＭＳ Ｐゴシック" panose="020B0600070205080204" pitchFamily="50" charset="-128"/>
                          <a:ea typeface="+mn-ea"/>
                        </a:rPr>
                        <a:t>1</a:t>
                      </a:r>
                      <a:r>
                        <a:rPr lang="ja-JP" altLang="en-US" sz="600" b="0" i="0" u="none" strike="noStrike" dirty="0">
                          <a:solidFill>
                            <a:schemeClr val="tx1"/>
                          </a:solidFill>
                          <a:effectLst/>
                          <a:latin typeface="ＭＳ Ｐゴシック" panose="020B0600070205080204" pitchFamily="50" charset="-128"/>
                          <a:ea typeface="+mn-ea"/>
                        </a:rPr>
                        <a:t>団体）</a:t>
                      </a:r>
                      <a:endPar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ja-JP" altLang="en-US" sz="6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14689">
                <a:tc>
                  <a:txBody>
                    <a:bodyPr/>
                    <a:lstStyle/>
                    <a:p>
                      <a:pPr algn="l" fontAlgn="ctr"/>
                      <a:r>
                        <a:rPr lang="ja-JP" altLang="en-US" sz="8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１万人未満</a:t>
                      </a:r>
                      <a:endParaRPr lang="en-US" altLang="ja-JP" sz="800" b="0" i="0" u="none" strike="noStrike" spc="-150"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御蔵島村</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川北町、日吉津村、久山町、宜野座村</a:t>
                      </a:r>
                      <a:endParaRPr lang="en-US" altLang="ja-JP" sz="600" b="0" i="0" u="none" strike="noStrike" dirty="0">
                        <a:solidFill>
                          <a:srgbClr val="000000"/>
                        </a:solidFill>
                        <a:effectLst/>
                        <a:latin typeface="ＭＳ Ｐゴシック" panose="020B0600070205080204" pitchFamily="50" charset="-128"/>
                        <a:ea typeface="+mn-ea"/>
                      </a:endParaRPr>
                    </a:p>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a:t>
                      </a:r>
                      <a:r>
                        <a:rPr lang="en-US" altLang="ja-JP" sz="600" b="0" i="0" u="none" strike="noStrike" dirty="0">
                          <a:solidFill>
                            <a:srgbClr val="000000"/>
                          </a:solidFill>
                          <a:effectLst/>
                          <a:latin typeface="ＭＳ Ｐゴシック" panose="020B0600070205080204" pitchFamily="50" charset="-128"/>
                          <a:ea typeface="+mn-ea"/>
                        </a:rPr>
                        <a:t>5</a:t>
                      </a:r>
                      <a:r>
                        <a:rPr lang="ja-JP" altLang="en-US" sz="600" b="0" i="0" u="none" strike="noStrike" dirty="0">
                          <a:solidFill>
                            <a:srgbClr val="000000"/>
                          </a:solidFill>
                          <a:effectLst/>
                          <a:latin typeface="ＭＳ Ｐゴシック" panose="020B0600070205080204" pitchFamily="50" charset="-128"/>
                          <a:ea typeface="+mn-ea"/>
                        </a:rPr>
                        <a:t>団体）</a:t>
                      </a:r>
                      <a:endPar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ニセコ町、舟橋村、忍野村、山形村、豊郷町、</a:t>
                      </a:r>
                      <a:r>
                        <a:rPr lang="ja-JP" altLang="en-US" sz="800" b="1" i="0" u="none" strike="noStrike" dirty="0">
                          <a:solidFill>
                            <a:srgbClr val="000000"/>
                          </a:solidFill>
                          <a:effectLst/>
                          <a:latin typeface="ＭＳ Ｐゴシック" panose="020B0600070205080204" pitchFamily="50" charset="-128"/>
                          <a:ea typeface="+mn-ea"/>
                        </a:rPr>
                        <a:t>田尻町</a:t>
                      </a:r>
                      <a:r>
                        <a:rPr lang="ja-JP" altLang="en-US" sz="600" b="0" i="0" u="none" strike="noStrike" dirty="0">
                          <a:solidFill>
                            <a:srgbClr val="000000"/>
                          </a:solidFill>
                          <a:effectLst/>
                          <a:latin typeface="ＭＳ Ｐゴシック" panose="020B0600070205080204" pitchFamily="50" charset="-128"/>
                          <a:ea typeface="+mn-ea"/>
                        </a:rPr>
                        <a:t>、日高町、上峰町、江北町、嘉島町、今帰仁村、竹富町</a:t>
                      </a:r>
                      <a:endParaRPr lang="en-US" altLang="ja-JP" sz="600" b="0" i="0" u="none" strike="noStrike" dirty="0">
                        <a:solidFill>
                          <a:srgbClr val="000000"/>
                        </a:solidFill>
                        <a:effectLst/>
                        <a:latin typeface="ＭＳ Ｐゴシック" panose="020B0600070205080204" pitchFamily="50" charset="-128"/>
                        <a:ea typeface="+mn-ea"/>
                      </a:endParaRPr>
                    </a:p>
                    <a:p>
                      <a:pPr algn="l">
                        <a:spcAft>
                          <a:spcPts val="0"/>
                        </a:spcAft>
                      </a:pPr>
                      <a:r>
                        <a:rPr lang="ja-JP" altLang="en-US" sz="600" b="0" i="0" u="none" strike="noStrike" dirty="0">
                          <a:solidFill>
                            <a:srgbClr val="000000"/>
                          </a:solidFill>
                          <a:effectLst/>
                          <a:latin typeface="ＭＳ Ｐゴシック" panose="020B0600070205080204" pitchFamily="50" charset="-128"/>
                          <a:ea typeface="+mn-ea"/>
                        </a:rPr>
                        <a:t>（</a:t>
                      </a:r>
                      <a:r>
                        <a:rPr lang="en-US" altLang="ja-JP" sz="600" b="0" i="0" u="none" strike="noStrike" dirty="0">
                          <a:solidFill>
                            <a:srgbClr val="000000"/>
                          </a:solidFill>
                          <a:effectLst/>
                          <a:latin typeface="ＭＳ Ｐゴシック" panose="020B0600070205080204" pitchFamily="50" charset="-128"/>
                          <a:ea typeface="+mn-ea"/>
                        </a:rPr>
                        <a:t>12</a:t>
                      </a:r>
                      <a:r>
                        <a:rPr lang="ja-JP" altLang="en-US" sz="600" b="0" i="0" u="none" strike="noStrike" dirty="0">
                          <a:solidFill>
                            <a:srgbClr val="000000"/>
                          </a:solidFill>
                          <a:effectLst/>
                          <a:latin typeface="ＭＳ Ｐゴシック" panose="020B0600070205080204" pitchFamily="50" charset="-128"/>
                          <a:ea typeface="+mn-ea"/>
                        </a:rPr>
                        <a:t>団体）</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東川町</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鹿追町、中札内村、更別村、</a:t>
                      </a:r>
                      <a:r>
                        <a:rPr lang="ja-JP" altLang="en-US" sz="600" b="0" i="0" u="none" strike="noStrike" dirty="0">
                          <a:solidFill>
                            <a:srgbClr val="000000"/>
                          </a:solidFill>
                          <a:effectLst/>
                          <a:latin typeface="+mn-ea"/>
                          <a:ea typeface="+mn-ea"/>
                        </a:rPr>
                        <a:t>小笠原村、刈羽村、鳴沢村、川上村、原村、宮田村、松川村、輪之内町、富加町、和木町、西原村、綾町、龍郷町、渡嘉敷村、南大東村、北大東村、与那国町</a:t>
                      </a:r>
                      <a:endParaRPr lang="en-US" altLang="ja-JP" sz="600" b="0" i="0" u="none" strike="noStrike" dirty="0">
                        <a:solidFill>
                          <a:srgbClr val="000000"/>
                        </a:solidFill>
                        <a:effectLst/>
                        <a:latin typeface="+mn-ea"/>
                        <a:ea typeface="+mn-ea"/>
                      </a:endParaRPr>
                    </a:p>
                    <a:p>
                      <a:pPr algn="l">
                        <a:spcAft>
                          <a:spcPts val="0"/>
                        </a:spcAft>
                      </a:pPr>
                      <a:r>
                        <a:rPr lang="ja-JP" altLang="en-US" sz="600" b="0" i="0" u="none" strike="noStrike" dirty="0">
                          <a:solidFill>
                            <a:srgbClr val="000000"/>
                          </a:solidFill>
                          <a:effectLst/>
                          <a:latin typeface="+mn-ea"/>
                          <a:ea typeface="+mn-ea"/>
                        </a:rPr>
                        <a:t>（</a:t>
                      </a:r>
                      <a:r>
                        <a:rPr lang="en-US" altLang="ja-JP" sz="600" b="0" i="0" u="none" strike="noStrike" dirty="0">
                          <a:solidFill>
                            <a:srgbClr val="000000"/>
                          </a:solidFill>
                          <a:effectLst/>
                          <a:latin typeface="+mn-ea"/>
                          <a:ea typeface="+mn-ea"/>
                        </a:rPr>
                        <a:t>21</a:t>
                      </a:r>
                      <a:r>
                        <a:rPr lang="ja-JP" altLang="en-US" sz="600" b="0" i="0" u="none" strike="noStrike" dirty="0">
                          <a:solidFill>
                            <a:srgbClr val="000000"/>
                          </a:solidFill>
                          <a:effectLst/>
                          <a:latin typeface="+mn-ea"/>
                          <a:ea typeface="+mn-ea"/>
                        </a:rPr>
                        <a:t>団体）</a:t>
                      </a:r>
                      <a:endPar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鷹栖町</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西興部村、厚真町、新冠町、士幌町、清水町、大樹町、鶴居村、大衡村、色麻町、三川町、嬬恋村、高山村、川場村、昭和村、</a:t>
                      </a:r>
                      <a:r>
                        <a:rPr lang="ja-JP" altLang="en-US" sz="600" b="0" i="0" u="none" strike="noStrike" dirty="0">
                          <a:solidFill>
                            <a:srgbClr val="000000"/>
                          </a:solidFill>
                          <a:effectLst/>
                          <a:latin typeface="+mn-ea"/>
                          <a:ea typeface="+mn-ea"/>
                        </a:rPr>
                        <a:t>睦沢町、新島村、清川村、弥彦村、湯沢町、西桂町、山中湖村、中川村、下條村、豊丘村、池田町、白馬村、高山村、坂祝町、白川村、飛島村、宇治田原町、川西町、海士町、西粟倉村、芸西村、吉富町、上毛町、玉東町、木城町、十島村、喜界町、天城町、和泊町、与論町、大宜味村、東村、座間味村、粟国村、伊平屋村、伊是名村</a:t>
                      </a:r>
                      <a:endParaRPr lang="en-US" altLang="ja-JP" sz="600" b="0" i="0" u="none" strike="noStrike" dirty="0">
                        <a:solidFill>
                          <a:srgbClr val="000000"/>
                        </a:solidFill>
                        <a:effectLst/>
                        <a:latin typeface="+mn-ea"/>
                        <a:ea typeface="+mn-ea"/>
                      </a:endParaRPr>
                    </a:p>
                    <a:p>
                      <a:pPr algn="l">
                        <a:spcAft>
                          <a:spcPts val="0"/>
                        </a:spcAft>
                      </a:pPr>
                      <a:r>
                        <a:rPr lang="ja-JP" altLang="en-US" sz="600" b="0" i="0" u="none" strike="noStrike" dirty="0">
                          <a:solidFill>
                            <a:srgbClr val="000000"/>
                          </a:solidFill>
                          <a:effectLst/>
                          <a:latin typeface="+mn-ea"/>
                          <a:ea typeface="+mn-ea"/>
                        </a:rPr>
                        <a:t>（</a:t>
                      </a:r>
                      <a:r>
                        <a:rPr lang="en-US" altLang="ja-JP" sz="600" b="0" i="0" u="none" strike="noStrike" dirty="0">
                          <a:solidFill>
                            <a:srgbClr val="000000"/>
                          </a:solidFill>
                          <a:effectLst/>
                          <a:latin typeface="+mn-ea"/>
                          <a:ea typeface="+mn-ea"/>
                        </a:rPr>
                        <a:t>51</a:t>
                      </a:r>
                      <a:r>
                        <a:rPr lang="ja-JP" altLang="en-US" sz="600" b="0" i="0" u="none" strike="noStrike" dirty="0">
                          <a:solidFill>
                            <a:srgbClr val="000000"/>
                          </a:solidFill>
                          <a:effectLst/>
                          <a:latin typeface="+mn-ea"/>
                          <a:ea typeface="+mn-ea"/>
                        </a:rPr>
                        <a:t>団体）</a:t>
                      </a:r>
                      <a:endPar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zh-CN"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新篠津村</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鹿部町、今金町、黒松内町、真狩村、留寿都村、共和町、泊村、仁木町、月形町、新十津川町、当麻町、中富良野町、南富良野町、猿払村、幌延町、小清水町、訓子府町、大空町、豊浦町、壮瞥町、安平町、上士幌町、新得町、浜中町、標茶町、標津町、田舎館村、横浜町、東通村、平泉町、川崎町、大郷町、大潟村、大江町、金山町、五霞町、</a:t>
                      </a:r>
                      <a:r>
                        <a:rPr lang="ja-JP" altLang="en-US" sz="600" b="0" i="0" u="none" strike="noStrike" dirty="0">
                          <a:solidFill>
                            <a:srgbClr val="000000"/>
                          </a:solidFill>
                          <a:effectLst/>
                          <a:latin typeface="+mn-ea"/>
                          <a:ea typeface="+mn-ea"/>
                        </a:rPr>
                        <a:t>横瀬町、長瀞町、神崎町、芝山町、長柄町、御宿町、大島町、利島村、神津島村、三宅村、青ヶ島村、中井町、出雲崎町、粟島浦村、美浜町、おおい町、道志村、南牧村、立科町、青木村、飯島町、阿智村、平谷村、売木村、泰阜村、喬木村、木祖村、大桑村、麻績村、生坂村、朝日村、木島平村、南伊豆町、松崎町、木曽岬町、度会町、御浜町、甲良町、多賀町、井手町、安堵町、高取町、明日香村、広川町、美浜町、印南町、日高川町、太地町、三朝町、吉賀町、西ノ島町、新庄村、奈義町、久米南町、直島町、琴平町、北川村、本山町、土佐町、檮原町、糸田町、大任町、赤村、玄海町、大町町、東彼杵町、南関町、南小国町、産山村、高森町、水上村、九重町、高原町、東串良町、中種子町、宇検村、瀬戸内町、伊仙町、知名町、国頭村、伊江村、久米島町、多良間村</a:t>
                      </a:r>
                      <a:endParaRPr lang="en-US" altLang="ja-JP" sz="600" b="0" i="0" u="none" strike="noStrike" dirty="0">
                        <a:solidFill>
                          <a:srgbClr val="000000"/>
                        </a:solidFill>
                        <a:effectLst/>
                        <a:latin typeface="+mn-ea"/>
                        <a:ea typeface="+mn-ea"/>
                      </a:endParaRPr>
                    </a:p>
                    <a:p>
                      <a:pPr algn="l">
                        <a:spcAft>
                          <a:spcPts val="0"/>
                        </a:spcAft>
                      </a:pPr>
                      <a:r>
                        <a:rPr lang="ja-JP" altLang="en-US" sz="600" b="0" i="0" u="none" strike="noStrike" dirty="0">
                          <a:solidFill>
                            <a:srgbClr val="000000"/>
                          </a:solidFill>
                          <a:effectLst/>
                          <a:latin typeface="+mn-ea"/>
                          <a:ea typeface="+mn-ea"/>
                        </a:rPr>
                        <a:t>（</a:t>
                      </a:r>
                      <a:r>
                        <a:rPr lang="en-US" altLang="ja-JP" sz="600" b="0" i="0" u="none" strike="noStrike" dirty="0">
                          <a:solidFill>
                            <a:srgbClr val="000000"/>
                          </a:solidFill>
                          <a:effectLst/>
                          <a:latin typeface="+mn-ea"/>
                          <a:ea typeface="+mn-ea"/>
                        </a:rPr>
                        <a:t>120</a:t>
                      </a:r>
                      <a:r>
                        <a:rPr lang="ja-JP" altLang="en-US" sz="600" b="0" i="0" u="none" strike="noStrike" dirty="0">
                          <a:solidFill>
                            <a:srgbClr val="000000"/>
                          </a:solidFill>
                          <a:effectLst/>
                          <a:latin typeface="+mn-ea"/>
                          <a:ea typeface="+mn-ea"/>
                        </a:rPr>
                        <a:t>団体）</a:t>
                      </a:r>
                      <a:endParaRPr lang="zh-CN"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知内町</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長万部町、江差町、厚沢部町、寿都町、蘭越町、喜茂別町、京極町、赤井川村、南幌町、奈井江町、由仁町、浦臼町、秩父別町、雨竜町、北竜町、比布町、和寒町、剣淵町、下川町、</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美深町</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小平町、羽幌町、遠別町、天塩町、浜頓別町、枝幸町、豊富町、清里町、置戸町、佐呂間町、湧別町、興部町、雄武町、洞爺湖町、平取町、えりも町、広尾町、池田町、豊頃町、本別町、足寄町、陸別町、浦幌町、厚岸町、弟子屈町、羅臼町、蓬田村、西目屋村、大間町、田子町、新郷村、住田町、岩泉町、田野畑村、普代村、軽米町、野田村、九戸村、女川町、五城目町、八郎潟町、井川町、東成瀬村、西川町、朝日町、大石田町、最上町、舟形町、大蔵村、戸沢村、飯豊町、河内町、長野原町、草津町、片品村、</a:t>
                      </a:r>
                      <a:r>
                        <a:rPr lang="ja-JP" altLang="en-US" sz="600" b="0" i="0" u="none" strike="noStrike" dirty="0">
                          <a:solidFill>
                            <a:srgbClr val="000000"/>
                          </a:solidFill>
                          <a:effectLst/>
                          <a:latin typeface="+mn-ea"/>
                          <a:ea typeface="+mn-ea"/>
                        </a:rPr>
                        <a:t>東秩父村、長南町、大多喜町、鋸南町、八丈町、真鶴町、関川村、池田町、小海町、南相木村、北相木村、長和町、阿南町、上松町、南木曽町、王滝村、筑北村、小谷村、野沢温泉村、信濃町、小川村、栄村、関ケ原町、七宗町、東白川村、河津町、川根本町、設楽町、東栄町、大台町、大紀町、</a:t>
                      </a: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山添村</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三宅町、古座川町、北山村、智頭町、江府町、飯南町、川本町、美郷町、津和野町、知夫村、安芸太田町、大崎上島町、神石高原町、勝浦町、佐那河内村、美波町、上島町、松野町、奈半利町、田野町、中土佐町、越知町、日高村、津野町、三原村、小竹町、東峰村、添田町、太良町、小国町、津奈木町、多良木町、湯前町、相良村、山江村、苓北町、西米良村、三島村、南種子町、大和村、渡名喜村（</a:t>
                      </a:r>
                      <a:r>
                        <a:rPr lang="en-US" altLang="ja-JP" sz="600" b="0" i="0" u="none" strike="noStrike" dirty="0">
                          <a:solidFill>
                            <a:srgbClr val="000000"/>
                          </a:solidFill>
                          <a:effectLst/>
                          <a:latin typeface="ＭＳ Ｐゴシック" panose="020B0600070205080204" pitchFamily="50" charset="-128"/>
                          <a:ea typeface="+mn-ea"/>
                        </a:rPr>
                        <a:t>149</a:t>
                      </a:r>
                      <a:r>
                        <a:rPr lang="ja-JP" altLang="en-US" sz="600" b="0" i="0" u="none" strike="noStrike" dirty="0">
                          <a:solidFill>
                            <a:srgbClr val="000000"/>
                          </a:solidFill>
                          <a:effectLst/>
                          <a:latin typeface="ＭＳ Ｐゴシック" panose="020B0600070205080204" pitchFamily="50" charset="-128"/>
                          <a:ea typeface="+mn-ea"/>
                        </a:rPr>
                        <a:t>団体）</a:t>
                      </a:r>
                      <a:endPar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a:spcAft>
                          <a:spcPts val="0"/>
                        </a:spcAft>
                      </a:pPr>
                      <a:r>
                        <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rPr>
                        <a:t>三笠市</a:t>
                      </a:r>
                      <a:r>
                        <a:rPr lang="ja-JP" altLang="en-US" sz="600" b="0" i="0" u="none" strike="noStrike" dirty="0" err="1">
                          <a:solidFill>
                            <a:srgbClr val="000000"/>
                          </a:solidFill>
                          <a:effectLst/>
                          <a:latin typeface="ＭＳ Ｐゴシック" panose="020B0600070205080204" pitchFamily="50" charset="-128"/>
                          <a:ea typeface="+mn-ea"/>
                        </a:rPr>
                        <a:t>、</a:t>
                      </a:r>
                      <a:r>
                        <a:rPr lang="ja-JP" altLang="en-US" sz="600" b="0" i="0" u="none" strike="noStrike" dirty="0">
                          <a:solidFill>
                            <a:srgbClr val="000000"/>
                          </a:solidFill>
                          <a:effectLst/>
                          <a:latin typeface="ＭＳ Ｐゴシック" panose="020B0600070205080204" pitchFamily="50" charset="-128"/>
                          <a:ea typeface="+mn-ea"/>
                        </a:rPr>
                        <a:t>上ノ国町、乙部町、奥尻町、</a:t>
                      </a:r>
                      <a:r>
                        <a:rPr lang="ja-JP" altLang="en-US" sz="600" b="0" i="0" u="none" strike="noStrike" dirty="0" err="1">
                          <a:solidFill>
                            <a:srgbClr val="000000"/>
                          </a:solidFill>
                          <a:effectLst/>
                          <a:latin typeface="ＭＳ Ｐゴシック" panose="020B0600070205080204" pitchFamily="50" charset="-128"/>
                          <a:ea typeface="+mn-ea"/>
                        </a:rPr>
                        <a:t>せ</a:t>
                      </a:r>
                      <a:r>
                        <a:rPr lang="ja-JP" altLang="en-US" sz="600" b="0" i="0" u="none" strike="noStrike" dirty="0">
                          <a:solidFill>
                            <a:srgbClr val="000000"/>
                          </a:solidFill>
                          <a:effectLst/>
                          <a:latin typeface="ＭＳ Ｐゴシック" panose="020B0600070205080204" pitchFamily="50" charset="-128"/>
                          <a:ea typeface="+mn-ea"/>
                        </a:rPr>
                        <a:t>たな町、島牧村、神恵内村、古平町、妹背牛町、沼田町、愛別町、上川町、占冠村、音威子府村、中川町、幌加内町、増毛町、苫前町、初山別村、中頓別町、礼文町、利尻町、利尻富士町、津別町、滝上町、むかわ町、様似町、白糠町、外ヶ浜町、深浦町、大鰐町、風間浦村、佐井村、葛巻町、西和賀町、七ヶ宿町、小坂町、上小阿仁村、藤里町、八峰町、真室川町、鮭川村、小国町、上野村、下仁田町、</a:t>
                      </a:r>
                      <a:r>
                        <a:rPr lang="ja-JP" altLang="en-US" sz="600" b="0" i="0" u="none" strike="noStrike" dirty="0">
                          <a:solidFill>
                            <a:srgbClr val="000000"/>
                          </a:solidFill>
                          <a:effectLst/>
                          <a:latin typeface="+mn-ea"/>
                          <a:ea typeface="+mn-ea"/>
                        </a:rPr>
                        <a:t>檜原村、奥多摩町、穴水町、早川町、南部町、小菅村、根羽村、大鹿村、白川町、西伊豆町、豊根村、笠置町、和束町、南山城村、伊根町、</a:t>
                      </a:r>
                      <a:r>
                        <a:rPr lang="ja-JP" altLang="en-US" sz="800" b="1" i="0" u="none" strike="noStrike" dirty="0">
                          <a:solidFill>
                            <a:srgbClr val="000000"/>
                          </a:solidFill>
                          <a:effectLst/>
                          <a:latin typeface="+mn-ea"/>
                          <a:ea typeface="+mn-ea"/>
                        </a:rPr>
                        <a:t>千早赤阪村</a:t>
                      </a:r>
                      <a:r>
                        <a:rPr lang="ja-JP" altLang="en-US" sz="600" b="0" i="0" u="none" strike="noStrike" dirty="0">
                          <a:solidFill>
                            <a:srgbClr val="000000"/>
                          </a:solidFill>
                          <a:effectLst/>
                          <a:latin typeface="+mn-ea"/>
                          <a:ea typeface="+mn-ea"/>
                        </a:rPr>
                        <a:t>、曽爾村、吉野町、十津川村、下北山村、紀美野町、九度山町、高野町、</a:t>
                      </a:r>
                      <a:r>
                        <a:rPr lang="ja-JP" altLang="en-US" sz="600" b="0" i="0" u="none" strike="noStrike" dirty="0">
                          <a:solidFill>
                            <a:srgbClr val="000000"/>
                          </a:solidFill>
                          <a:effectLst/>
                          <a:latin typeface="ＭＳ Ｐゴシック" panose="020B0600070205080204" pitchFamily="50" charset="-128"/>
                          <a:ea typeface="+mn-ea"/>
                        </a:rPr>
                        <a:t>由良町、</a:t>
                      </a:r>
                      <a:r>
                        <a:rPr lang="ja-JP" altLang="en-US" sz="600" b="0" i="0" u="none" strike="noStrike" dirty="0">
                          <a:solidFill>
                            <a:srgbClr val="000000"/>
                          </a:solidFill>
                          <a:effectLst/>
                          <a:latin typeface="+mn-ea"/>
                          <a:ea typeface="+mn-ea"/>
                        </a:rPr>
                        <a:t>すさみ町、若桜町、日南町、日野町、阿武町、上勝町、神山町、那賀町、牟岐町、海陽町、つるぎ町、久万高原町、伊方町、東洋町、安田町、馬路村、大川村、仁淀川町、大月町、小値賀町、五木村、球磨村、姫島村、諸塚村、椎葉村、美郷町、日之影町、五ヶ瀬町、錦江町、南大隅町（</a:t>
                      </a:r>
                      <a:r>
                        <a:rPr lang="en-US" altLang="ja-JP" sz="600" b="0" i="0" u="none" strike="noStrike" dirty="0">
                          <a:solidFill>
                            <a:srgbClr val="000000"/>
                          </a:solidFill>
                          <a:effectLst/>
                          <a:latin typeface="+mn-ea"/>
                          <a:ea typeface="+mn-ea"/>
                        </a:rPr>
                        <a:t>99</a:t>
                      </a:r>
                      <a:r>
                        <a:rPr lang="ja-JP" altLang="en-US" sz="600" b="0" i="0" u="none" strike="noStrike" dirty="0">
                          <a:solidFill>
                            <a:srgbClr val="000000"/>
                          </a:solidFill>
                          <a:effectLst/>
                          <a:latin typeface="+mn-ea"/>
                          <a:ea typeface="+mn-ea"/>
                        </a:rPr>
                        <a:t>団体）</a:t>
                      </a:r>
                      <a:endParaRPr lang="zh-TW"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mn-ea"/>
                        </a:rPr>
                        <a:t>夕張市、歌志内市、松前町、福島町、木古内町、積丹町、上砂川町、今別町、神流町、南牧村、丹波山村、天龍村、御杖村、下市町、黒滝村、天川村、野迫川村、上北山村、東吉野村、</a:t>
                      </a:r>
                      <a:r>
                        <a:rPr lang="ja-JP" altLang="en-US" sz="600" b="0" i="0" u="none" strike="noStrike" dirty="0">
                          <a:solidFill>
                            <a:srgbClr val="000000"/>
                          </a:solidFill>
                          <a:effectLst/>
                          <a:latin typeface="+mn-ea"/>
                          <a:ea typeface="+mn-ea"/>
                        </a:rPr>
                        <a:t>上関町、</a:t>
                      </a:r>
                      <a:r>
                        <a:rPr lang="ja-JP" altLang="en-US" sz="600" b="0" i="0" u="none" strike="noStrike" dirty="0">
                          <a:solidFill>
                            <a:srgbClr val="000000"/>
                          </a:solidFill>
                          <a:effectLst/>
                          <a:latin typeface="ＭＳ Ｐゴシック" panose="020B0600070205080204" pitchFamily="50" charset="-128"/>
                          <a:ea typeface="+mn-ea"/>
                        </a:rPr>
                        <a:t>大豊町</a:t>
                      </a:r>
                      <a:endParaRPr lang="en-US" altLang="ja-JP" sz="600" b="0" i="0" u="none" strike="noStrike" dirty="0">
                        <a:solidFill>
                          <a:srgbClr val="000000"/>
                        </a:solidFill>
                        <a:effectLst/>
                        <a:latin typeface="ＭＳ Ｐゴシック" panose="020B0600070205080204" pitchFamily="50" charset="-128"/>
                        <a:ea typeface="+mn-ea"/>
                      </a:endParaRPr>
                    </a:p>
                    <a:p>
                      <a:pPr algn="l" fontAlgn="t"/>
                      <a:r>
                        <a:rPr lang="ja-JP" altLang="en-US" sz="600" b="0" i="0" u="none" strike="noStrike" dirty="0">
                          <a:solidFill>
                            <a:srgbClr val="000000"/>
                          </a:solidFill>
                          <a:effectLst/>
                          <a:latin typeface="ＭＳ Ｐゴシック" panose="020B0600070205080204" pitchFamily="50" charset="-128"/>
                          <a:ea typeface="+mn-ea"/>
                        </a:rPr>
                        <a:t>（</a:t>
                      </a:r>
                      <a:r>
                        <a:rPr lang="en-US" altLang="ja-JP" sz="600" b="0" i="0" u="none" strike="noStrike" dirty="0">
                          <a:solidFill>
                            <a:srgbClr val="000000"/>
                          </a:solidFill>
                          <a:effectLst/>
                          <a:latin typeface="ＭＳ Ｐゴシック" panose="020B0600070205080204" pitchFamily="50" charset="-128"/>
                          <a:ea typeface="+mn-ea"/>
                        </a:rPr>
                        <a:t>21</a:t>
                      </a:r>
                      <a:r>
                        <a:rPr lang="ja-JP" altLang="en-US" sz="600" b="0" i="0" u="none" strike="noStrike" dirty="0">
                          <a:solidFill>
                            <a:srgbClr val="000000"/>
                          </a:solidFill>
                          <a:effectLst/>
                          <a:latin typeface="ＭＳ Ｐゴシック" panose="020B0600070205080204" pitchFamily="50" charset="-128"/>
                          <a:ea typeface="+mn-ea"/>
                        </a:rPr>
                        <a:t>団体）</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rgbClr val="000000"/>
                          </a:solidFill>
                          <a:effectLst/>
                          <a:latin typeface="ＭＳ Ｐゴシック" panose="020B0600070205080204" pitchFamily="50" charset="-128"/>
                          <a:ea typeface="+mn-ea"/>
                        </a:rPr>
                        <a:t>川上村</a:t>
                      </a:r>
                      <a:endParaRPr lang="en-US" altLang="ja-JP" sz="600" b="0" i="0" u="none" strike="noStrike" dirty="0">
                        <a:solidFill>
                          <a:srgbClr val="000000"/>
                        </a:solidFill>
                        <a:effectLst/>
                        <a:latin typeface="ＭＳ Ｐゴシック" panose="020B0600070205080204" pitchFamily="50" charset="-128"/>
                        <a:ea typeface="+mn-ea"/>
                      </a:endParaRPr>
                    </a:p>
                    <a:p>
                      <a:pPr algn="l" fontAlgn="t"/>
                      <a:r>
                        <a:rPr lang="ja-JP" altLang="en-US" sz="600" b="0" i="0" u="none" strike="noStrike" dirty="0">
                          <a:solidFill>
                            <a:srgbClr val="000000"/>
                          </a:solidFill>
                          <a:effectLst/>
                          <a:latin typeface="ＭＳ Ｐゴシック" panose="020B0600070205080204" pitchFamily="50" charset="-128"/>
                          <a:ea typeface="+mn-ea"/>
                        </a:rPr>
                        <a:t>（１団体）</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842" marR="3842" marT="384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正方形/長方形 9"/>
          <p:cNvSpPr/>
          <p:nvPr/>
        </p:nvSpPr>
        <p:spPr>
          <a:xfrm>
            <a:off x="6832927" y="6352808"/>
            <a:ext cx="5483163" cy="342594"/>
          </a:xfrm>
          <a:prstGeom prst="rect">
            <a:avLst/>
          </a:prstGeom>
        </p:spPr>
        <p:txBody>
          <a:bodyPr wrap="square">
            <a:spAutoFit/>
          </a:bodyPr>
          <a:lstStyle/>
          <a:p>
            <a:r>
              <a:rPr lang="en-US" altLang="ja-JP" sz="542" dirty="0">
                <a:solidFill>
                  <a:prstClr val="black"/>
                </a:solidFill>
              </a:rPr>
              <a:t>※</a:t>
            </a:r>
            <a:r>
              <a:rPr lang="ja-JP" altLang="en-US" sz="542" dirty="0">
                <a:solidFill>
                  <a:prstClr val="black"/>
                </a:solidFill>
              </a:rPr>
              <a:t>下線（赤文字）は</a:t>
            </a:r>
            <a:r>
              <a:rPr lang="en-US" altLang="ja-JP" sz="542" dirty="0">
                <a:solidFill>
                  <a:prstClr val="black"/>
                </a:solidFill>
              </a:rPr>
              <a:t>2040</a:t>
            </a:r>
            <a:r>
              <a:rPr lang="ja-JP" altLang="en-US" sz="542" dirty="0">
                <a:solidFill>
                  <a:prstClr val="black"/>
                </a:solidFill>
              </a:rPr>
              <a:t>年の人口が下位の人口区分へ変動する団体。</a:t>
            </a:r>
            <a:endParaRPr lang="en-US" altLang="ja-JP" sz="542" dirty="0">
              <a:solidFill>
                <a:prstClr val="black"/>
              </a:solidFill>
            </a:endParaRPr>
          </a:p>
          <a:p>
            <a:r>
              <a:rPr lang="ja-JP" altLang="en-US" sz="542" dirty="0">
                <a:solidFill>
                  <a:prstClr val="black"/>
                </a:solidFill>
              </a:rPr>
              <a:t>    枠囲み（緑文字）は</a:t>
            </a:r>
            <a:r>
              <a:rPr lang="en-US" altLang="ja-JP" sz="542" dirty="0">
                <a:solidFill>
                  <a:prstClr val="black"/>
                </a:solidFill>
              </a:rPr>
              <a:t>2040</a:t>
            </a:r>
            <a:r>
              <a:rPr lang="ja-JP" altLang="en-US" sz="542" dirty="0">
                <a:solidFill>
                  <a:prstClr val="black"/>
                </a:solidFill>
              </a:rPr>
              <a:t>年の人口が上位の人口区分へ　変動する団体。</a:t>
            </a:r>
            <a:endParaRPr lang="en-US" altLang="ja-JP" sz="542" dirty="0">
              <a:solidFill>
                <a:prstClr val="black"/>
              </a:solidFill>
            </a:endParaRPr>
          </a:p>
          <a:p>
            <a:r>
              <a:rPr lang="en-US" altLang="ja-JP" sz="542" dirty="0">
                <a:solidFill>
                  <a:prstClr val="black"/>
                </a:solidFill>
              </a:rPr>
              <a:t>※</a:t>
            </a:r>
            <a:r>
              <a:rPr lang="ja-JP" altLang="en-US" sz="542" dirty="0">
                <a:solidFill>
                  <a:prstClr val="black"/>
                </a:solidFill>
              </a:rPr>
              <a:t>太枠は各人口段階において団体数が最も多い人口増減率のカテゴリー</a:t>
            </a:r>
          </a:p>
        </p:txBody>
      </p:sp>
      <p:sp>
        <p:nvSpPr>
          <p:cNvPr id="12" name="正方形/長方形 11"/>
          <p:cNvSpPr/>
          <p:nvPr/>
        </p:nvSpPr>
        <p:spPr>
          <a:xfrm>
            <a:off x="5945215" y="6429239"/>
            <a:ext cx="993086" cy="189732"/>
          </a:xfrm>
          <a:prstGeom prst="rect">
            <a:avLst/>
          </a:prstGeom>
        </p:spPr>
        <p:txBody>
          <a:bodyPr wrap="square">
            <a:spAutoFit/>
          </a:bodyPr>
          <a:lstStyle/>
          <a:p>
            <a:r>
              <a:rPr lang="en-US" altLang="ja-JP" sz="633" dirty="0">
                <a:solidFill>
                  <a:prstClr val="black"/>
                </a:solidFill>
              </a:rPr>
              <a:t>※</a:t>
            </a:r>
            <a:r>
              <a:rPr lang="ja-JP" altLang="en-US" sz="633" dirty="0">
                <a:solidFill>
                  <a:prstClr val="black"/>
                </a:solidFill>
              </a:rPr>
              <a:t>人口は</a:t>
            </a:r>
            <a:r>
              <a:rPr lang="en-US" altLang="ja-JP" sz="633" dirty="0">
                <a:solidFill>
                  <a:prstClr val="black"/>
                </a:solidFill>
              </a:rPr>
              <a:t>2015</a:t>
            </a:r>
            <a:r>
              <a:rPr lang="ja-JP" altLang="en-US" sz="633" dirty="0">
                <a:solidFill>
                  <a:prstClr val="black"/>
                </a:solidFill>
              </a:rPr>
              <a:t>年時点</a:t>
            </a:r>
          </a:p>
        </p:txBody>
      </p:sp>
      <p:sp>
        <p:nvSpPr>
          <p:cNvPr id="13" name="正方形/長方形 12"/>
          <p:cNvSpPr/>
          <p:nvPr/>
        </p:nvSpPr>
        <p:spPr>
          <a:xfrm>
            <a:off x="5851984" y="357524"/>
            <a:ext cx="3722525" cy="48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23" dirty="0">
                <a:solidFill>
                  <a:schemeClr val="tx1"/>
                </a:solidFill>
              </a:rPr>
              <a:t>出典：自治体戦略</a:t>
            </a:r>
            <a:r>
              <a:rPr kumimoji="1" lang="en-US" altLang="ja-JP" sz="723" dirty="0">
                <a:solidFill>
                  <a:schemeClr val="tx1"/>
                </a:solidFill>
              </a:rPr>
              <a:t>2040</a:t>
            </a:r>
            <a:r>
              <a:rPr kumimoji="1" lang="ja-JP" altLang="en-US" sz="723" dirty="0">
                <a:solidFill>
                  <a:schemeClr val="tx1"/>
                </a:solidFill>
              </a:rPr>
              <a:t>構想研究会第一次・第二次報告の概要</a:t>
            </a:r>
          </a:p>
        </p:txBody>
      </p:sp>
      <p:sp>
        <p:nvSpPr>
          <p:cNvPr id="14" name="テキスト ボックス 13"/>
          <p:cNvSpPr txBox="1"/>
          <p:nvPr/>
        </p:nvSpPr>
        <p:spPr>
          <a:xfrm>
            <a:off x="149850" y="6331840"/>
            <a:ext cx="3747146" cy="384529"/>
          </a:xfrm>
          <a:prstGeom prst="rect">
            <a:avLst/>
          </a:prstGeom>
          <a:noFill/>
        </p:spPr>
        <p:txBody>
          <a:bodyPr wrap="square" rtlCol="0">
            <a:spAutoFit/>
          </a:bodyPr>
          <a:lstStyle/>
          <a:p>
            <a:pPr marL="162164" indent="-162164"/>
            <a:r>
              <a:rPr lang="ja-JP" altLang="en-US" sz="633" dirty="0">
                <a:solidFill>
                  <a:srgbClr val="000000"/>
                </a:solidFill>
                <a:latin typeface="ＭＳ Ｐゴシック" panose="020B0600070205080204" pitchFamily="50" charset="-128"/>
              </a:rPr>
              <a:t>出典：総務省「自治体戦略</a:t>
            </a:r>
            <a:r>
              <a:rPr lang="en-US" altLang="ja-JP" sz="633" dirty="0">
                <a:solidFill>
                  <a:srgbClr val="000000"/>
                </a:solidFill>
                <a:latin typeface="ＭＳ Ｐゴシック" panose="020B0600070205080204" pitchFamily="50" charset="-128"/>
              </a:rPr>
              <a:t>2040</a:t>
            </a:r>
            <a:r>
              <a:rPr lang="ja-JP" altLang="en-US" sz="633" dirty="0">
                <a:solidFill>
                  <a:srgbClr val="000000"/>
                </a:solidFill>
                <a:latin typeface="ＭＳ Ｐゴシック" panose="020B0600070205080204" pitchFamily="50" charset="-128"/>
              </a:rPr>
              <a:t>構想研究会（第一次・第二次報告の概要</a:t>
            </a:r>
            <a:r>
              <a:rPr lang="en-US" altLang="ja-JP" sz="633" dirty="0">
                <a:solidFill>
                  <a:srgbClr val="000000"/>
                </a:solidFill>
                <a:latin typeface="ＭＳ Ｐゴシック" panose="020B0600070205080204" pitchFamily="50" charset="-128"/>
              </a:rPr>
              <a:t>)</a:t>
            </a:r>
            <a:r>
              <a:rPr lang="ja-JP" altLang="en-US" sz="633" dirty="0">
                <a:solidFill>
                  <a:srgbClr val="000000"/>
                </a:solidFill>
                <a:latin typeface="ＭＳ Ｐゴシック" panose="020B0600070205080204" pitchFamily="50" charset="-128"/>
              </a:rPr>
              <a:t>」</a:t>
            </a:r>
            <a:endParaRPr lang="en-US" altLang="ja-JP" sz="633" dirty="0">
              <a:solidFill>
                <a:srgbClr val="000000"/>
              </a:solidFill>
              <a:latin typeface="ＭＳ Ｐゴシック" panose="020B0600070205080204" pitchFamily="50" charset="-128"/>
            </a:endParaRPr>
          </a:p>
          <a:p>
            <a:pPr marL="162164" indent="-162164"/>
            <a:r>
              <a:rPr lang="ja-JP" altLang="en-US" sz="633" dirty="0">
                <a:solidFill>
                  <a:srgbClr val="000000"/>
                </a:solidFill>
                <a:latin typeface="ＭＳ Ｐゴシック" panose="020B0600070205080204" pitchFamily="50" charset="-128"/>
              </a:rPr>
              <a:t>（ 国立社会保障・人口問題研究所「日本の地域別将来推計人口（Ｈ</a:t>
            </a:r>
            <a:r>
              <a:rPr lang="en-US" altLang="ja-JP" sz="633" dirty="0">
                <a:solidFill>
                  <a:srgbClr val="000000"/>
                </a:solidFill>
                <a:latin typeface="ＭＳ Ｐゴシック" panose="020B0600070205080204" pitchFamily="50" charset="-128"/>
              </a:rPr>
              <a:t>30</a:t>
            </a:r>
            <a:r>
              <a:rPr lang="ja-JP" altLang="en-US" sz="633" dirty="0" err="1">
                <a:solidFill>
                  <a:srgbClr val="000000"/>
                </a:solidFill>
                <a:latin typeface="ＭＳ Ｐゴシック" panose="020B0600070205080204" pitchFamily="50" charset="-128"/>
              </a:rPr>
              <a:t>．</a:t>
            </a:r>
            <a:r>
              <a:rPr lang="ja-JP" altLang="en-US" sz="633" dirty="0">
                <a:solidFill>
                  <a:srgbClr val="000000"/>
                </a:solidFill>
                <a:latin typeface="ＭＳ Ｐゴシック" panose="020B0600070205080204" pitchFamily="50" charset="-128"/>
              </a:rPr>
              <a:t>３）」より作成）</a:t>
            </a:r>
            <a:endParaRPr lang="en-US" altLang="ja-JP" sz="633" dirty="0">
              <a:solidFill>
                <a:srgbClr val="000000"/>
              </a:solidFill>
              <a:latin typeface="ＭＳ Ｐゴシック" panose="020B0600070205080204" pitchFamily="50" charset="-128"/>
            </a:endParaRPr>
          </a:p>
          <a:p>
            <a:pPr marL="162164" indent="-162164"/>
            <a:r>
              <a:rPr lang="en-US" altLang="ja-JP" sz="633" dirty="0">
                <a:solidFill>
                  <a:srgbClr val="000000"/>
                </a:solidFill>
                <a:latin typeface="ＭＳ Ｐゴシック" panose="020B0600070205080204" pitchFamily="50" charset="-128"/>
              </a:rPr>
              <a:t>※</a:t>
            </a:r>
            <a:r>
              <a:rPr lang="ja-JP" altLang="en-US" sz="633" dirty="0">
                <a:solidFill>
                  <a:srgbClr val="000000"/>
                </a:solidFill>
                <a:latin typeface="ＭＳ Ｐゴシック" panose="020B0600070205080204" pitchFamily="50" charset="-128"/>
              </a:rPr>
              <a:t> 地域別将来推計人口では福島県内市町村は推計がないため、市区町村数の合計は</a:t>
            </a:r>
            <a:r>
              <a:rPr lang="en-US" altLang="ja-JP" sz="633" dirty="0">
                <a:solidFill>
                  <a:srgbClr val="000000"/>
                </a:solidFill>
                <a:latin typeface="ＭＳ Ｐゴシック" panose="020B0600070205080204" pitchFamily="50" charset="-128"/>
              </a:rPr>
              <a:t>1,682</a:t>
            </a:r>
            <a:r>
              <a:rPr lang="ja-JP" altLang="en-US" sz="633" dirty="0">
                <a:solidFill>
                  <a:srgbClr val="000000"/>
                </a:solidFill>
                <a:latin typeface="ＭＳ Ｐゴシック" panose="020B0600070205080204" pitchFamily="50" charset="-128"/>
              </a:rPr>
              <a:t>としている。</a:t>
            </a:r>
            <a:r>
              <a:rPr lang="ja-JP" altLang="en-US" sz="633" dirty="0">
                <a:solidFill>
                  <a:prstClr val="black"/>
                </a:solidFill>
                <a:latin typeface="ＭＳ Ｐゴシック" panose="020B0600070205080204" pitchFamily="50" charset="-128"/>
              </a:rPr>
              <a:t> </a:t>
            </a:r>
            <a:endParaRPr lang="en-US" altLang="ja-JP" sz="633" dirty="0">
              <a:solidFill>
                <a:srgbClr val="000000"/>
              </a:solidFill>
              <a:latin typeface="ＭＳ Ｐゴシック" panose="020B0600070205080204" pitchFamily="50" charset="-128"/>
            </a:endParaRPr>
          </a:p>
        </p:txBody>
      </p:sp>
    </p:spTree>
    <p:extLst>
      <p:ext uri="{BB962C8B-B14F-4D97-AF65-F5344CB8AC3E}">
        <p14:creationId xmlns:p14="http://schemas.microsoft.com/office/powerpoint/2010/main" val="4000696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84973" y="716336"/>
            <a:ext cx="4705504" cy="5572307"/>
          </a:xfrm>
          <a:prstGeom prst="rect">
            <a:avLst/>
          </a:prstGeom>
        </p:spPr>
      </p:pic>
      <p:sp>
        <p:nvSpPr>
          <p:cNvPr id="10" name="テキスト ボックス 9"/>
          <p:cNvSpPr txBox="1"/>
          <p:nvPr/>
        </p:nvSpPr>
        <p:spPr>
          <a:xfrm>
            <a:off x="233432" y="6288643"/>
            <a:ext cx="5337754" cy="398827"/>
          </a:xfrm>
          <a:prstGeom prst="rect">
            <a:avLst/>
          </a:prstGeom>
          <a:noFill/>
        </p:spPr>
        <p:txBody>
          <a:bodyPr wrap="square" rtlCol="0">
            <a:spAutoFit/>
          </a:bodyPr>
          <a:lstStyle/>
          <a:p>
            <a:pPr marL="170243" indent="-170243" defTabSz="433892">
              <a:defRPr/>
            </a:pPr>
            <a:r>
              <a:rPr kumimoji="1" lang="ja-JP" altLang="en-US" sz="996" dirty="0">
                <a:solidFill>
                  <a:prstClr val="black"/>
                </a:solidFill>
                <a:latin typeface="Meiryo UI" panose="020B0604030504040204" pitchFamily="50" charset="-128"/>
                <a:ea typeface="Meiryo UI" panose="020B0604030504040204" pitchFamily="50" charset="-128"/>
              </a:rPr>
              <a:t>出典：総務省「自治体戦略</a:t>
            </a:r>
            <a:r>
              <a:rPr kumimoji="1" lang="en-US" altLang="ja-JP" sz="996" dirty="0">
                <a:solidFill>
                  <a:prstClr val="black"/>
                </a:solidFill>
                <a:latin typeface="Meiryo UI" panose="020B0604030504040204" pitchFamily="50" charset="-128"/>
                <a:ea typeface="Meiryo UI" panose="020B0604030504040204" pitchFamily="50" charset="-128"/>
              </a:rPr>
              <a:t>2040</a:t>
            </a:r>
            <a:r>
              <a:rPr kumimoji="1" lang="ja-JP" altLang="en-US" sz="996" dirty="0">
                <a:solidFill>
                  <a:prstClr val="black"/>
                </a:solidFill>
                <a:latin typeface="Meiryo UI" panose="020B0604030504040204" pitchFamily="50" charset="-128"/>
                <a:ea typeface="Meiryo UI" panose="020B0604030504040204" pitchFamily="50" charset="-128"/>
              </a:rPr>
              <a:t>構想研究会（第</a:t>
            </a:r>
            <a:r>
              <a:rPr kumimoji="1" lang="en-US" altLang="ja-JP" sz="996" dirty="0">
                <a:solidFill>
                  <a:prstClr val="black"/>
                </a:solidFill>
                <a:latin typeface="Meiryo UI" panose="020B0604030504040204" pitchFamily="50" charset="-128"/>
                <a:ea typeface="Meiryo UI" panose="020B0604030504040204" pitchFamily="50" charset="-128"/>
              </a:rPr>
              <a:t>12</a:t>
            </a:r>
            <a:r>
              <a:rPr kumimoji="1" lang="ja-JP" altLang="en-US" sz="996" dirty="0">
                <a:solidFill>
                  <a:prstClr val="black"/>
                </a:solidFill>
                <a:latin typeface="Meiryo UI" panose="020B0604030504040204" pitchFamily="50" charset="-128"/>
                <a:ea typeface="Meiryo UI" panose="020B0604030504040204" pitchFamily="50" charset="-128"/>
              </a:rPr>
              <a:t>回）」事務局提出資料</a:t>
            </a:r>
            <a:endParaRPr kumimoji="1" lang="en-US" altLang="ja-JP" sz="996" dirty="0">
              <a:solidFill>
                <a:prstClr val="black"/>
              </a:solidFill>
              <a:latin typeface="Meiryo UI" panose="020B0604030504040204" pitchFamily="50" charset="-128"/>
              <a:ea typeface="Meiryo UI" panose="020B0604030504040204" pitchFamily="50" charset="-128"/>
            </a:endParaRPr>
          </a:p>
          <a:p>
            <a:pPr marL="170243" indent="-170243" defTabSz="433892">
              <a:defRPr/>
            </a:pPr>
            <a:r>
              <a:rPr kumimoji="1" lang="ja-JP" altLang="en-US" sz="996" dirty="0">
                <a:solidFill>
                  <a:prstClr val="black"/>
                </a:solidFill>
                <a:latin typeface="Meiryo UI" panose="020B0604030504040204" pitchFamily="50" charset="-128"/>
                <a:ea typeface="Meiryo UI" panose="020B0604030504040204" pitchFamily="50" charset="-128"/>
              </a:rPr>
              <a:t>　　　　（国立社会保障・人口問題研究所「日本の地域別将来推計人口（</a:t>
            </a:r>
            <a:r>
              <a:rPr kumimoji="1" lang="en-US" altLang="ja-JP" sz="996" dirty="0">
                <a:solidFill>
                  <a:prstClr val="black"/>
                </a:solidFill>
                <a:latin typeface="Meiryo UI" panose="020B0604030504040204" pitchFamily="50" charset="-128"/>
                <a:ea typeface="Meiryo UI" panose="020B0604030504040204" pitchFamily="50" charset="-128"/>
              </a:rPr>
              <a:t>H30.3</a:t>
            </a:r>
            <a:r>
              <a:rPr kumimoji="1" lang="ja-JP" altLang="en-US" sz="996" dirty="0">
                <a:solidFill>
                  <a:prstClr val="black"/>
                </a:solidFill>
                <a:latin typeface="Meiryo UI" panose="020B0604030504040204" pitchFamily="50" charset="-128"/>
                <a:ea typeface="Meiryo UI" panose="020B0604030504040204" pitchFamily="50" charset="-128"/>
              </a:rPr>
              <a:t>）」より作成）</a:t>
            </a:r>
          </a:p>
        </p:txBody>
      </p:sp>
      <p:pic>
        <p:nvPicPr>
          <p:cNvPr id="8" name="図 7"/>
          <p:cNvPicPr>
            <a:picLocks noChangeAspect="1"/>
          </p:cNvPicPr>
          <p:nvPr/>
        </p:nvPicPr>
        <p:blipFill>
          <a:blip r:embed="rId4"/>
          <a:stretch>
            <a:fillRect/>
          </a:stretch>
        </p:blipFill>
        <p:spPr>
          <a:xfrm>
            <a:off x="6490477" y="961575"/>
            <a:ext cx="2024962" cy="1865946"/>
          </a:xfrm>
          <a:prstGeom prst="rect">
            <a:avLst/>
          </a:prstGeom>
        </p:spPr>
      </p:pic>
      <p:sp>
        <p:nvSpPr>
          <p:cNvPr id="12" name="正方形/長方形 11"/>
          <p:cNvSpPr/>
          <p:nvPr/>
        </p:nvSpPr>
        <p:spPr>
          <a:xfrm>
            <a:off x="0" y="1019"/>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b="0"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itchFamily="50" charset="-128"/>
              </a:rPr>
              <a:t>－</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30</a:t>
            </a:r>
            <a:r>
              <a:rPr kumimoji="0" lang="en-US" altLang="ja-JP" b="0" i="0" u="none" strike="noStrike" kern="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itchFamily="50" charset="-128"/>
              </a:rPr>
              <a:t>.</a:t>
            </a: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大阪圏における市町村別の人口の変動（</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2015</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年⇒</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2040</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年）</a:t>
            </a:r>
          </a:p>
        </p:txBody>
      </p:sp>
      <p:sp>
        <p:nvSpPr>
          <p:cNvPr id="13" name="正方形/長方形 12"/>
          <p:cNvSpPr/>
          <p:nvPr/>
        </p:nvSpPr>
        <p:spPr>
          <a:xfrm>
            <a:off x="7032745" y="10785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回意見交換会　資料１</a:t>
            </a:r>
          </a:p>
        </p:txBody>
      </p:sp>
    </p:spTree>
    <p:extLst>
      <p:ext uri="{BB962C8B-B14F-4D97-AF65-F5344CB8AC3E}">
        <p14:creationId xmlns:p14="http://schemas.microsoft.com/office/powerpoint/2010/main" val="1175328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975543" y="6537283"/>
            <a:ext cx="3895487" cy="307777"/>
          </a:xfrm>
          <a:prstGeom prst="rect">
            <a:avLst/>
          </a:prstGeom>
        </p:spPr>
        <p:txBody>
          <a:bodyPr wrap="square">
            <a:spAutoFit/>
          </a:bodyPr>
          <a:lstStyle/>
          <a:p>
            <a:endParaRPr lang="ja-JP" altLang="en-US" sz="700" dirty="0">
              <a:solidFill>
                <a:srgbClr val="000000"/>
              </a:solidFill>
              <a:latin typeface="Meiryo UI" panose="020B0604030504040204" pitchFamily="50" charset="-128"/>
              <a:ea typeface="Meiryo UI" panose="020B0604030504040204" pitchFamily="50" charset="-128"/>
            </a:endParaRPr>
          </a:p>
          <a:p>
            <a:r>
              <a:rPr lang="ja-JP" altLang="en-US" sz="700" dirty="0">
                <a:solidFill>
                  <a:srgbClr val="000000"/>
                </a:solidFill>
                <a:latin typeface="Meiryo UI" panose="020B0604030504040204" pitchFamily="50" charset="-128"/>
                <a:ea typeface="Meiryo UI" panose="020B0604030504040204" pitchFamily="50" charset="-128"/>
              </a:rPr>
              <a:t>出典：</a:t>
            </a:r>
            <a:r>
              <a:rPr lang="zh-TW" altLang="en-US" sz="700" dirty="0">
                <a:solidFill>
                  <a:srgbClr val="000000"/>
                </a:solidFill>
                <a:latin typeface="Meiryo UI" panose="020B0604030504040204" pitchFamily="50" charset="-128"/>
                <a:ea typeface="Meiryo UI" panose="020B0604030504040204" pitchFamily="50" charset="-128"/>
              </a:rPr>
              <a:t>平成</a:t>
            </a:r>
            <a:r>
              <a:rPr lang="en-US" altLang="ja-JP" sz="700" dirty="0">
                <a:solidFill>
                  <a:srgbClr val="000000"/>
                </a:solidFill>
                <a:latin typeface="Meiryo UI" panose="020B0604030504040204" pitchFamily="50" charset="-128"/>
                <a:ea typeface="Meiryo UI" panose="020B0604030504040204" pitchFamily="50" charset="-128"/>
              </a:rPr>
              <a:t>27</a:t>
            </a:r>
            <a:r>
              <a:rPr lang="zh-TW" altLang="en-US" sz="700" dirty="0">
                <a:solidFill>
                  <a:srgbClr val="000000"/>
                </a:solidFill>
                <a:latin typeface="Meiryo UI" panose="020B0604030504040204" pitchFamily="50" charset="-128"/>
                <a:ea typeface="Meiryo UI" panose="020B0604030504040204" pitchFamily="50" charset="-128"/>
              </a:rPr>
              <a:t>年度第１回大阪府都市計画審議会</a:t>
            </a:r>
            <a:r>
              <a:rPr lang="ja-JP" altLang="en-US" sz="700" dirty="0">
                <a:solidFill>
                  <a:srgbClr val="000000"/>
                </a:solidFill>
                <a:latin typeface="Meiryo UI" panose="020B0604030504040204" pitchFamily="50" charset="-128"/>
                <a:ea typeface="Meiryo UI" panose="020B0604030504040204" pitchFamily="50" charset="-128"/>
              </a:rPr>
              <a:t>「大阪府における都市計画のあり方」資料集</a:t>
            </a:r>
            <a:endParaRPr lang="ja-JP" altLang="en-US" sz="700" dirty="0">
              <a:latin typeface="Meiryo UI" panose="020B0604030504040204" pitchFamily="50" charset="-128"/>
              <a:ea typeface="Meiryo UI" panose="020B0604030504040204" pitchFamily="50" charset="-128"/>
            </a:endParaRPr>
          </a:p>
        </p:txBody>
      </p:sp>
      <p:grpSp>
        <p:nvGrpSpPr>
          <p:cNvPr id="14" name="グループ化 13"/>
          <p:cNvGrpSpPr/>
          <p:nvPr/>
        </p:nvGrpSpPr>
        <p:grpSpPr>
          <a:xfrm>
            <a:off x="4572758" y="738190"/>
            <a:ext cx="4289108" cy="5822868"/>
            <a:chOff x="4457700" y="528640"/>
            <a:chExt cx="4514850" cy="6129335"/>
          </a:xfrm>
        </p:grpSpPr>
        <p:pic>
          <p:nvPicPr>
            <p:cNvPr id="5" name="図 4"/>
            <p:cNvPicPr>
              <a:picLocks noChangeAspect="1"/>
            </p:cNvPicPr>
            <p:nvPr/>
          </p:nvPicPr>
          <p:blipFill rotWithShape="1">
            <a:blip r:embed="rId3"/>
            <a:srcRect l="6412" t="3928" r="21990" b="7679"/>
            <a:stretch/>
          </p:blipFill>
          <p:spPr>
            <a:xfrm>
              <a:off x="4529137" y="528640"/>
              <a:ext cx="4443413" cy="6129335"/>
            </a:xfrm>
            <a:prstGeom prst="rect">
              <a:avLst/>
            </a:prstGeom>
          </p:spPr>
        </p:pic>
        <p:sp>
          <p:nvSpPr>
            <p:cNvPr id="6" name="正方形/長方形 5"/>
            <p:cNvSpPr/>
            <p:nvPr/>
          </p:nvSpPr>
          <p:spPr>
            <a:xfrm>
              <a:off x="4457700" y="2733675"/>
              <a:ext cx="971550" cy="22955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grpSp>
      <p:pic>
        <p:nvPicPr>
          <p:cNvPr id="8" name="図 7"/>
          <p:cNvPicPr>
            <a:picLocks noChangeAspect="1"/>
          </p:cNvPicPr>
          <p:nvPr/>
        </p:nvPicPr>
        <p:blipFill>
          <a:blip r:embed="rId4"/>
          <a:stretch>
            <a:fillRect/>
          </a:stretch>
        </p:blipFill>
        <p:spPr>
          <a:xfrm>
            <a:off x="4650982" y="3094928"/>
            <a:ext cx="1035687" cy="1881388"/>
          </a:xfrm>
          <a:prstGeom prst="rect">
            <a:avLst/>
          </a:prstGeom>
        </p:spPr>
      </p:pic>
      <p:sp>
        <p:nvSpPr>
          <p:cNvPr id="16" name="テキスト ボックス 15"/>
          <p:cNvSpPr txBox="1"/>
          <p:nvPr/>
        </p:nvSpPr>
        <p:spPr>
          <a:xfrm>
            <a:off x="4572758" y="430413"/>
            <a:ext cx="3002745" cy="276999"/>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200" dirty="0">
                <a:solidFill>
                  <a:srgbClr val="002060"/>
                </a:solidFill>
                <a:latin typeface="Meiryo UI" panose="020B0604030504040204" pitchFamily="50" charset="-128"/>
                <a:ea typeface="Meiryo UI" panose="020B0604030504040204" pitchFamily="50" charset="-128"/>
              </a:rPr>
              <a:t>市町村間流動量の割合（休日・自由目的）</a:t>
            </a:r>
          </a:p>
        </p:txBody>
      </p:sp>
      <p:pic>
        <p:nvPicPr>
          <p:cNvPr id="15" name="図 14"/>
          <p:cNvPicPr>
            <a:picLocks noChangeAspect="1"/>
          </p:cNvPicPr>
          <p:nvPr/>
        </p:nvPicPr>
        <p:blipFill rotWithShape="1">
          <a:blip r:embed="rId5"/>
          <a:srcRect l="1900" r="18839" b="6079"/>
          <a:stretch/>
        </p:blipFill>
        <p:spPr>
          <a:xfrm>
            <a:off x="94214" y="595390"/>
            <a:ext cx="4329553" cy="5941893"/>
          </a:xfrm>
          <a:prstGeom prst="rect">
            <a:avLst/>
          </a:prstGeom>
        </p:spPr>
      </p:pic>
      <p:sp>
        <p:nvSpPr>
          <p:cNvPr id="12" name="テキスト ボックス 11"/>
          <p:cNvSpPr txBox="1"/>
          <p:nvPr/>
        </p:nvSpPr>
        <p:spPr>
          <a:xfrm>
            <a:off x="64120" y="430413"/>
            <a:ext cx="3329758" cy="276999"/>
          </a:xfrm>
          <a:prstGeom prst="rect">
            <a:avLst/>
          </a:prstGeom>
          <a:ln w="38100"/>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200" dirty="0">
                <a:solidFill>
                  <a:srgbClr val="002060"/>
                </a:solidFill>
                <a:latin typeface="Meiryo UI" panose="020B0604030504040204" pitchFamily="50" charset="-128"/>
                <a:ea typeface="Meiryo UI" panose="020B0604030504040204" pitchFamily="50" charset="-128"/>
              </a:rPr>
              <a:t>市町村間流動量の大阪市への割合（出勤目的）</a:t>
            </a:r>
          </a:p>
        </p:txBody>
      </p:sp>
      <p:sp>
        <p:nvSpPr>
          <p:cNvPr id="17" name="正方形/長方形 16"/>
          <p:cNvSpPr/>
          <p:nvPr/>
        </p:nvSpPr>
        <p:spPr>
          <a:xfrm>
            <a:off x="4642967" y="3067049"/>
            <a:ext cx="1043702" cy="1909267"/>
          </a:xfrm>
          <a:prstGeom prst="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0" dirty="0"/>
          </a:p>
        </p:txBody>
      </p:sp>
      <p:sp>
        <p:nvSpPr>
          <p:cNvPr id="3" name="テキスト ボックス 2"/>
          <p:cNvSpPr txBox="1"/>
          <p:nvPr/>
        </p:nvSpPr>
        <p:spPr>
          <a:xfrm>
            <a:off x="95042" y="4823192"/>
            <a:ext cx="1104790" cy="184666"/>
          </a:xfrm>
          <a:prstGeom prst="rect">
            <a:avLst/>
          </a:prstGeom>
          <a:noFill/>
        </p:spPr>
        <p:txBody>
          <a:bodyPr wrap="none" rtlCol="0">
            <a:spAutoFit/>
          </a:bodyPr>
          <a:lstStyle/>
          <a:p>
            <a:pPr algn="ct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堺市へのトリップのデータなし</a:t>
            </a:r>
          </a:p>
        </p:txBody>
      </p:sp>
      <p:grpSp>
        <p:nvGrpSpPr>
          <p:cNvPr id="18" name="グループ化 17"/>
          <p:cNvGrpSpPr/>
          <p:nvPr/>
        </p:nvGrpSpPr>
        <p:grpSpPr>
          <a:xfrm>
            <a:off x="-3515" y="-13192"/>
            <a:ext cx="9144000" cy="404664"/>
            <a:chOff x="-3515" y="-13192"/>
            <a:chExt cx="9144000" cy="404664"/>
          </a:xfrm>
        </p:grpSpPr>
        <p:sp>
          <p:nvSpPr>
            <p:cNvPr id="19" name="正方形/長方形 18"/>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smtClean="0">
                  <a:solidFill>
                    <a:srgbClr val="000000"/>
                  </a:solidFill>
                  <a:latin typeface="Meiryo UI"/>
                  <a:ea typeface="Meiryo UI" pitchFamily="50" charset="-128"/>
                  <a:cs typeface="Meiryo UI" pitchFamily="50" charset="-128"/>
                </a:rPr>
                <a:t>10</a:t>
              </a:r>
              <a:r>
                <a:rPr lang="ja-JP" altLang="en-US" kern="0" dirty="0" smtClean="0">
                  <a:solidFill>
                    <a:srgbClr val="000000"/>
                  </a:solidFill>
                  <a:latin typeface="Meiryo UI"/>
                  <a:ea typeface="Meiryo UI" pitchFamily="50" charset="-128"/>
                  <a:cs typeface="Meiryo UI" pitchFamily="50" charset="-128"/>
                </a:rPr>
                <a:t>－</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31.</a:t>
              </a:r>
              <a:r>
                <a:rPr lang="ja-JP" altLang="en-US" kern="0" dirty="0">
                  <a:solidFill>
                    <a:srgbClr val="000000"/>
                  </a:solidFill>
                  <a:latin typeface="Meiryo UI"/>
                  <a:ea typeface="Meiryo UI" pitchFamily="50" charset="-128"/>
                  <a:cs typeface="Meiryo UI" pitchFamily="50" charset="-128"/>
                </a:rPr>
                <a:t>パーソントリップからみた生活実態の傾向</a:t>
              </a:r>
            </a:p>
          </p:txBody>
        </p:sp>
        <p:sp>
          <p:nvSpPr>
            <p:cNvPr id="20" name="正方形/長方形 19"/>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3944057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コンテンツ プレースホルダー 4"/>
          <p:cNvGraphicFramePr>
            <a:graphicFrameLocks/>
          </p:cNvGraphicFramePr>
          <p:nvPr/>
        </p:nvGraphicFramePr>
        <p:xfrm>
          <a:off x="276986" y="474688"/>
          <a:ext cx="8629757" cy="5682960"/>
        </p:xfrm>
        <a:graphic>
          <a:graphicData uri="http://schemas.openxmlformats.org/drawingml/2006/table">
            <a:tbl>
              <a:tblPr firstRow="1" bandRow="1">
                <a:tableStyleId>{5C22544A-7EE6-4342-B048-85BDC9FD1C3A}</a:tableStyleId>
              </a:tblPr>
              <a:tblGrid>
                <a:gridCol w="643391">
                  <a:extLst>
                    <a:ext uri="{9D8B030D-6E8A-4147-A177-3AD203B41FA5}">
                      <a16:colId xmlns:a16="http://schemas.microsoft.com/office/drawing/2014/main" val="3466505056"/>
                    </a:ext>
                  </a:extLst>
                </a:gridCol>
                <a:gridCol w="1866366">
                  <a:extLst>
                    <a:ext uri="{9D8B030D-6E8A-4147-A177-3AD203B41FA5}">
                      <a16:colId xmlns:a16="http://schemas.microsoft.com/office/drawing/2014/main" val="759978001"/>
                    </a:ext>
                  </a:extLst>
                </a:gridCol>
                <a:gridCol w="3060000">
                  <a:extLst>
                    <a:ext uri="{9D8B030D-6E8A-4147-A177-3AD203B41FA5}">
                      <a16:colId xmlns:a16="http://schemas.microsoft.com/office/drawing/2014/main" val="2340467685"/>
                    </a:ext>
                  </a:extLst>
                </a:gridCol>
                <a:gridCol w="3060000">
                  <a:extLst>
                    <a:ext uri="{9D8B030D-6E8A-4147-A177-3AD203B41FA5}">
                      <a16:colId xmlns:a16="http://schemas.microsoft.com/office/drawing/2014/main" val="2697194804"/>
                    </a:ext>
                  </a:extLst>
                </a:gridCol>
              </a:tblGrid>
              <a:tr h="360000">
                <a:tc>
                  <a:txBody>
                    <a:bodyPr/>
                    <a:lstStyle/>
                    <a:p>
                      <a:pPr algn="ctr"/>
                      <a:r>
                        <a:rPr kumimoji="1" lang="ja-JP" altLang="en-US" sz="1200" b="1" dirty="0">
                          <a:latin typeface="Meiryo UI" panose="020B0604030504040204" pitchFamily="50" charset="-128"/>
                          <a:ea typeface="Meiryo UI" panose="020B0604030504040204" pitchFamily="50" charset="-128"/>
                        </a:rPr>
                        <a:t>地 域</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特 徴（大阪市との交流）</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出勤目的（大阪市への通勤）</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休日・自由目的（大阪市・堺市への流動）</a:t>
                      </a:r>
                    </a:p>
                  </a:txBody>
                  <a:tcPr anchor="ctr"/>
                </a:tc>
                <a:extLst>
                  <a:ext uri="{0D108BD9-81ED-4DB2-BD59-A6C34878D82A}">
                    <a16:rowId xmlns:a16="http://schemas.microsoft.com/office/drawing/2014/main" val="731076037"/>
                  </a:ext>
                </a:extLst>
              </a:tr>
              <a:tr h="720000">
                <a:tc>
                  <a:txBody>
                    <a:bodyPr/>
                    <a:lstStyle/>
                    <a:p>
                      <a:pPr algn="ctr"/>
                      <a:r>
                        <a:rPr kumimoji="1" lang="ja-JP" altLang="en-US" sz="1200" b="1" dirty="0">
                          <a:solidFill>
                            <a:srgbClr val="002060"/>
                          </a:solidFill>
                          <a:latin typeface="Meiryo UI" panose="020B0604030504040204" pitchFamily="50" charset="-128"/>
                          <a:ea typeface="Meiryo UI" panose="020B0604030504040204" pitchFamily="50" charset="-128"/>
                        </a:rPr>
                        <a:t>豊能　　　</a:t>
                      </a:r>
                    </a:p>
                  </a:txBody>
                  <a:tcPr anchor="ctr"/>
                </a:tc>
                <a:tc>
                  <a:txBody>
                    <a:bodyPr/>
                    <a:lstStyle/>
                    <a:p>
                      <a:pPr algn="ctr"/>
                      <a:r>
                        <a:rPr kumimoji="1" lang="ja-JP" altLang="en-US" sz="1200" dirty="0">
                          <a:solidFill>
                            <a:srgbClr val="002060"/>
                          </a:solidFill>
                          <a:latin typeface="Meiryo UI" panose="020B0604030504040204" pitchFamily="50" charset="-128"/>
                          <a:ea typeface="Meiryo UI" panose="020B0604030504040204" pitchFamily="50" charset="-128"/>
                        </a:rPr>
                        <a:t>通勤・休日とも強め</a:t>
                      </a: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大阪市域まで距離のある能勢町を除き、大阪市への人流の動きは比較的大きい。</a:t>
                      </a: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豊能町・能勢町は隣接の兵庫県への人流も一定みられる。</a:t>
                      </a:r>
                    </a:p>
                  </a:txBody>
                  <a:tcPr anchor="ctr"/>
                </a:tc>
                <a:extLst>
                  <a:ext uri="{0D108BD9-81ED-4DB2-BD59-A6C34878D82A}">
                    <a16:rowId xmlns:a16="http://schemas.microsoft.com/office/drawing/2014/main" val="1134945343"/>
                  </a:ext>
                </a:extLst>
              </a:tr>
              <a:tr h="720000">
                <a:tc>
                  <a:txBody>
                    <a:bodyPr/>
                    <a:lstStyle/>
                    <a:p>
                      <a:pPr algn="ctr"/>
                      <a:r>
                        <a:rPr kumimoji="1" lang="zh-TW" altLang="en-US" sz="1200" b="1" dirty="0">
                          <a:solidFill>
                            <a:srgbClr val="002060"/>
                          </a:solidFill>
                          <a:latin typeface="Meiryo UI" panose="020B0604030504040204" pitchFamily="50" charset="-128"/>
                          <a:ea typeface="Meiryo UI" panose="020B0604030504040204" pitchFamily="50" charset="-128"/>
                        </a:rPr>
                        <a:t>三島</a:t>
                      </a:r>
                      <a:endParaRPr kumimoji="1" lang="en-US" altLang="zh-TW" sz="1200" b="1"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rgbClr val="002060"/>
                          </a:solidFill>
                          <a:latin typeface="Meiryo UI" panose="020B0604030504040204" pitchFamily="50" charset="-128"/>
                          <a:ea typeface="Meiryo UI" panose="020B0604030504040204" pitchFamily="50" charset="-128"/>
                        </a:rPr>
                        <a:t>通勤・休日とも強め</a:t>
                      </a: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全体的に大阪市への人流の動きは大きいが、高槻市は域内の人流の動きも比較的大きい。</a:t>
                      </a: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高槻市は域内人流の割合が高い。島本町は高槻市への人流とともに隣接の京都市への人流も一定みられる。</a:t>
                      </a:r>
                    </a:p>
                  </a:txBody>
                  <a:tcPr anchor="ctr"/>
                </a:tc>
                <a:extLst>
                  <a:ext uri="{0D108BD9-81ED-4DB2-BD59-A6C34878D82A}">
                    <a16:rowId xmlns:a16="http://schemas.microsoft.com/office/drawing/2014/main" val="4245627113"/>
                  </a:ext>
                </a:extLst>
              </a:tr>
              <a:tr h="900000">
                <a:tc>
                  <a:txBody>
                    <a:bodyPr/>
                    <a:lstStyle/>
                    <a:p>
                      <a:pPr algn="ctr"/>
                      <a:r>
                        <a:rPr kumimoji="1" lang="zh-CN" altLang="en-US" sz="1200" b="1" dirty="0">
                          <a:solidFill>
                            <a:srgbClr val="002060"/>
                          </a:solidFill>
                          <a:latin typeface="Meiryo UI" panose="020B0604030504040204" pitchFamily="50" charset="-128"/>
                          <a:ea typeface="Meiryo UI" panose="020B0604030504040204" pitchFamily="50" charset="-128"/>
                        </a:rPr>
                        <a:t>北河内</a:t>
                      </a:r>
                      <a:endParaRPr kumimoji="1" lang="en-US" altLang="zh-CN" sz="1200" b="1"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rgbClr val="002060"/>
                          </a:solidFill>
                          <a:latin typeface="Meiryo UI" panose="020B0604030504040204" pitchFamily="50" charset="-128"/>
                          <a:ea typeface="Meiryo UI" panose="020B0604030504040204" pitchFamily="50" charset="-128"/>
                        </a:rPr>
                        <a:t>通勤・休日とも強め</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大阪市に近いほど大阪市への人流の動きが大きい一方で、交野市は相対的に小さい。枚方市は域内人流の動きも比較的大きい。</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全体的に大阪市への人流の動きが大きい。また、枚方市へは京都府を含め周辺市からの人流も一定みられる。</a:t>
                      </a:r>
                    </a:p>
                  </a:txBody>
                  <a:tcPr anchor="ctr"/>
                </a:tc>
                <a:extLst>
                  <a:ext uri="{0D108BD9-81ED-4DB2-BD59-A6C34878D82A}">
                    <a16:rowId xmlns:a16="http://schemas.microsoft.com/office/drawing/2014/main" val="2938792656"/>
                  </a:ext>
                </a:extLst>
              </a:tr>
              <a:tr h="720000">
                <a:tc>
                  <a:txBody>
                    <a:bodyPr/>
                    <a:lstStyle/>
                    <a:p>
                      <a:pPr algn="ctr"/>
                      <a:r>
                        <a:rPr kumimoji="1" lang="zh-CN" altLang="en-US" sz="1200" b="1" dirty="0">
                          <a:solidFill>
                            <a:srgbClr val="002060"/>
                          </a:solidFill>
                          <a:latin typeface="Meiryo UI" panose="020B0604030504040204" pitchFamily="50" charset="-128"/>
                          <a:ea typeface="Meiryo UI" panose="020B0604030504040204" pitchFamily="50" charset="-128"/>
                        </a:rPr>
                        <a:t>中河内</a:t>
                      </a:r>
                      <a:endParaRPr kumimoji="1" lang="en-US" altLang="zh-CN" sz="1200" b="1"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rgbClr val="002060"/>
                          </a:solidFill>
                          <a:latin typeface="Meiryo UI" panose="020B0604030504040204" pitchFamily="50" charset="-128"/>
                          <a:ea typeface="Meiryo UI" panose="020B0604030504040204" pitchFamily="50" charset="-128"/>
                        </a:rPr>
                        <a:t>通勤・休日とも強め</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柏原市から大阪市への人流の動きは比較的小さいが、松原市・八尾市は大きい。</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全体的に大阪市への人流の動きが大きい。</a:t>
                      </a:r>
                    </a:p>
                  </a:txBody>
                  <a:tcPr anchor="ctr"/>
                </a:tc>
                <a:extLst>
                  <a:ext uri="{0D108BD9-81ED-4DB2-BD59-A6C34878D82A}">
                    <a16:rowId xmlns:a16="http://schemas.microsoft.com/office/drawing/2014/main" val="1321942620"/>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rgbClr val="002060"/>
                          </a:solidFill>
                          <a:latin typeface="Meiryo UI" panose="020B0604030504040204" pitchFamily="50" charset="-128"/>
                          <a:ea typeface="Meiryo UI" panose="020B0604030504040204" pitchFamily="50" charset="-128"/>
                        </a:rPr>
                        <a:t>南河内</a:t>
                      </a:r>
                      <a:endParaRPr kumimoji="1" lang="en-US" altLang="ja-JP" sz="1200" b="1"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rgbClr val="002060"/>
                          </a:solidFill>
                          <a:latin typeface="Meiryo UI" panose="020B0604030504040204" pitchFamily="50" charset="-128"/>
                          <a:ea typeface="Meiryo UI" panose="020B0604030504040204" pitchFamily="50" charset="-128"/>
                        </a:rPr>
                        <a:t>通勤・休日とも強め</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町村部は相対的に大阪市への人流の動きが市に比べて小さい。</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大阪市への人流の動きとともに堺市への人流の動きも一定みられる。</a:t>
                      </a:r>
                    </a:p>
                  </a:txBody>
                  <a:tcPr anchor="ctr"/>
                </a:tc>
                <a:extLst>
                  <a:ext uri="{0D108BD9-81ED-4DB2-BD59-A6C34878D82A}">
                    <a16:rowId xmlns:a16="http://schemas.microsoft.com/office/drawing/2014/main" val="642322598"/>
                  </a:ext>
                </a:extLst>
              </a:tr>
              <a:tr h="720000">
                <a:tc>
                  <a:txBody>
                    <a:bodyPr/>
                    <a:lstStyle/>
                    <a:p>
                      <a:pPr algn="ctr"/>
                      <a:r>
                        <a:rPr kumimoji="1" lang="ja-JP" altLang="en-US" sz="1200" b="1" dirty="0">
                          <a:solidFill>
                            <a:srgbClr val="002060"/>
                          </a:solidFill>
                          <a:latin typeface="Meiryo UI" panose="020B0604030504040204" pitchFamily="50" charset="-128"/>
                          <a:ea typeface="Meiryo UI" panose="020B0604030504040204" pitchFamily="50" charset="-128"/>
                        </a:rPr>
                        <a:t>泉北</a:t>
                      </a:r>
                      <a:endParaRPr kumimoji="1" lang="en-US" altLang="ja-JP" sz="1200" b="1"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dirty="0">
                          <a:solidFill>
                            <a:srgbClr val="002060"/>
                          </a:solidFill>
                          <a:latin typeface="Meiryo UI" panose="020B0604030504040204" pitchFamily="50" charset="-128"/>
                          <a:ea typeface="Meiryo UI" panose="020B0604030504040204" pitchFamily="50" charset="-128"/>
                        </a:rPr>
                        <a:t>通勤・休日とも強め</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堺市から大阪市への人流の動きは大きいが、高石市・泉大津市は地域内では中位程度。和泉市・忠岡町は相対的に小さい。</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泉北地域内では大阪市より堺市への人流が顕著にみられる市もある。</a:t>
                      </a:r>
                    </a:p>
                  </a:txBody>
                  <a:tcPr anchor="ctr"/>
                </a:tc>
                <a:extLst>
                  <a:ext uri="{0D108BD9-81ED-4DB2-BD59-A6C34878D82A}">
                    <a16:rowId xmlns:a16="http://schemas.microsoft.com/office/drawing/2014/main" val="4157269201"/>
                  </a:ext>
                </a:extLst>
              </a:tr>
              <a:tr h="720000">
                <a:tc>
                  <a:txBody>
                    <a:bodyPr/>
                    <a:lstStyle/>
                    <a:p>
                      <a:pPr algn="ctr"/>
                      <a:r>
                        <a:rPr kumimoji="1" lang="ja-JP" altLang="en-US" sz="1200" b="1" dirty="0">
                          <a:solidFill>
                            <a:srgbClr val="002060"/>
                          </a:solidFill>
                          <a:latin typeface="Meiryo UI" panose="020B0604030504040204" pitchFamily="50" charset="-128"/>
                          <a:ea typeface="Meiryo UI" panose="020B0604030504040204" pitchFamily="50" charset="-128"/>
                        </a:rPr>
                        <a:t>泉南</a:t>
                      </a:r>
                      <a:endParaRPr kumimoji="1" lang="en-US" altLang="ja-JP" sz="1200" b="1"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a:solidFill>
                            <a:srgbClr val="002060"/>
                          </a:solidFill>
                          <a:latin typeface="Meiryo UI" panose="020B0604030504040204" pitchFamily="50" charset="-128"/>
                          <a:ea typeface="Meiryo UI" panose="020B0604030504040204" pitchFamily="50" charset="-128"/>
                        </a:rPr>
                        <a:t>通勤・休日とも</a:t>
                      </a:r>
                      <a:r>
                        <a:rPr kumimoji="1" lang="ja-JP" altLang="en-US" sz="1200" dirty="0">
                          <a:solidFill>
                            <a:srgbClr val="002060"/>
                          </a:solidFill>
                          <a:latin typeface="Meiryo UI" panose="020B0604030504040204" pitchFamily="50" charset="-128"/>
                          <a:ea typeface="Meiryo UI" panose="020B0604030504040204" pitchFamily="50" charset="-128"/>
                        </a:rPr>
                        <a:t>弱め</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全体的に他の地域に比べ大阪市への人流の動きは小さい。</a:t>
                      </a:r>
                    </a:p>
                  </a:txBody>
                  <a:tcPr anchor="ct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岸和田市で大阪市への人流の動きが一定高まるが、他は相対的に小さい。また、堺市への人流の動きも一定みられる。岬町では隣接の和歌山市への人流も一定みられる。</a:t>
                      </a:r>
                    </a:p>
                  </a:txBody>
                  <a:tcPr anchor="ctr"/>
                </a:tc>
                <a:extLst>
                  <a:ext uri="{0D108BD9-81ED-4DB2-BD59-A6C34878D82A}">
                    <a16:rowId xmlns:a16="http://schemas.microsoft.com/office/drawing/2014/main" val="4278176958"/>
                  </a:ext>
                </a:extLst>
              </a:tr>
            </a:tbl>
          </a:graphicData>
        </a:graphic>
      </p:graphicFrame>
      <p:grpSp>
        <p:nvGrpSpPr>
          <p:cNvPr id="5" name="グループ化 4"/>
          <p:cNvGrpSpPr/>
          <p:nvPr/>
        </p:nvGrpSpPr>
        <p:grpSpPr>
          <a:xfrm>
            <a:off x="-3515" y="-13192"/>
            <a:ext cx="9144000" cy="404664"/>
            <a:chOff x="-3515" y="-13192"/>
            <a:chExt cx="9144000" cy="404664"/>
          </a:xfrm>
        </p:grpSpPr>
        <p:sp>
          <p:nvSpPr>
            <p:cNvPr id="7" name="正方形/長方形 6"/>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smtClean="0">
                  <a:solidFill>
                    <a:srgbClr val="000000"/>
                  </a:solidFill>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32.</a:t>
              </a:r>
              <a:r>
                <a:rPr lang="ja-JP" altLang="en-US" kern="0" dirty="0">
                  <a:solidFill>
                    <a:srgbClr val="000000"/>
                  </a:solidFill>
                  <a:latin typeface="Meiryo UI"/>
                  <a:ea typeface="Meiryo UI" pitchFamily="50" charset="-128"/>
                  <a:cs typeface="Meiryo UI" pitchFamily="50" charset="-128"/>
                </a:rPr>
                <a:t>府内地域別でみた傾向</a:t>
              </a:r>
            </a:p>
          </p:txBody>
        </p:sp>
        <p:sp>
          <p:nvSpPr>
            <p:cNvPr id="8" name="正方形/長方形 7"/>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2602169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28649" y="857869"/>
            <a:ext cx="7738111" cy="3328739"/>
          </a:xfrm>
          <a:prstGeom prst="rect">
            <a:avLst/>
          </a:prstGeom>
          <a:ln w="28575"/>
        </p:spPr>
        <p:style>
          <a:lnRef idx="2">
            <a:schemeClr val="accent1"/>
          </a:lnRef>
          <a:fillRef idx="1">
            <a:schemeClr val="lt1"/>
          </a:fillRef>
          <a:effectRef idx="0">
            <a:schemeClr val="accent1"/>
          </a:effectRef>
          <a:fontRef idx="minor">
            <a:schemeClr val="dk1"/>
          </a:fontRef>
        </p:style>
        <p:txBody>
          <a:bodyPr tIns="0" rtlCol="0" anchor="t"/>
          <a:lstStyle/>
          <a:p>
            <a:pPr algn="just">
              <a:lnSpc>
                <a:spcPct val="150000"/>
              </a:lnSpc>
              <a:spcAft>
                <a:spcPts val="0"/>
              </a:spcAft>
            </a:pPr>
            <a:r>
              <a:rPr lang="ja-JP" altLang="ja-JP" sz="1200" b="1"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各種事務（地方自治法に基づく事務の共同処理）</a:t>
            </a:r>
            <a:endParaRPr lang="ja-JP"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indent="66675" algn="just">
              <a:lnSpc>
                <a:spcPct val="150000"/>
              </a:lnSpc>
              <a:spcAft>
                <a:spcPts val="0"/>
              </a:spcAft>
            </a:pPr>
            <a:r>
              <a:rPr lang="ja-JP"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p>
          <a:p>
            <a:pPr algn="ctr"/>
            <a:endParaRPr kumimoji="1" lang="ja-JP" altLang="en-US" sz="1500" dirty="0">
              <a:solidFill>
                <a:srgbClr val="002060"/>
              </a:solidFill>
              <a:latin typeface="Meiryo UI" panose="020B0604030504040204" pitchFamily="50" charset="-128"/>
              <a:ea typeface="Meiryo UI" panose="020B0604030504040204" pitchFamily="50" charset="-128"/>
            </a:endParaRPr>
          </a:p>
        </p:txBody>
      </p:sp>
      <p:sp>
        <p:nvSpPr>
          <p:cNvPr id="7" name="正方形/長方形 6"/>
          <p:cNvSpPr>
            <a:spLocks/>
          </p:cNvSpPr>
          <p:nvPr/>
        </p:nvSpPr>
        <p:spPr>
          <a:xfrm>
            <a:off x="628650" y="4241412"/>
            <a:ext cx="7738110" cy="2586744"/>
          </a:xfrm>
          <a:prstGeom prst="rect">
            <a:avLst/>
          </a:prstGeom>
          <a:noFill/>
          <a:ln w="25400" cap="flat" cmpd="sng" algn="ctr">
            <a:solidFill>
              <a:schemeClr val="accent1"/>
            </a:solidFill>
            <a:prstDash val="solid"/>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1200" b="1"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各種事務（地方自治法に基づかないもの）</a:t>
            </a:r>
            <a:endParaRPr lang="ja-JP"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lnSpc>
                <a:spcPts val="800"/>
              </a:lnSpc>
              <a:spcAft>
                <a:spcPts val="0"/>
              </a:spcAft>
            </a:pPr>
            <a:r>
              <a:rPr lang="en-US"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spcAft>
                <a:spcPts val="0"/>
              </a:spcAft>
            </a:pPr>
            <a:endParaRPr lang="ja-JP"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l">
              <a:lnSpc>
                <a:spcPts val="1400"/>
              </a:lnSpc>
              <a:spcAft>
                <a:spcPts val="0"/>
              </a:spcAft>
            </a:pPr>
            <a:r>
              <a:rPr lang="ja-JP" sz="12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p>
        </p:txBody>
      </p:sp>
      <p:sp>
        <p:nvSpPr>
          <p:cNvPr id="3" name="正方形/長方形 2"/>
          <p:cNvSpPr/>
          <p:nvPr/>
        </p:nvSpPr>
        <p:spPr>
          <a:xfrm>
            <a:off x="480662" y="470617"/>
            <a:ext cx="5170170" cy="301543"/>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rgbClr val="002060"/>
                </a:solidFill>
                <a:latin typeface="Meiryo UI" panose="020B0604030504040204" pitchFamily="50" charset="-128"/>
                <a:ea typeface="Meiryo UI" panose="020B0604030504040204" pitchFamily="50" charset="-128"/>
              </a:rPr>
              <a:t>従来から府内市町村で多用されている消防や環境衛生等の事務が多い。</a:t>
            </a:r>
          </a:p>
        </p:txBody>
      </p:sp>
      <p:graphicFrame>
        <p:nvGraphicFramePr>
          <p:cNvPr id="4" name="表 3"/>
          <p:cNvGraphicFramePr>
            <a:graphicFrameLocks noGrp="1"/>
          </p:cNvGraphicFramePr>
          <p:nvPr/>
        </p:nvGraphicFramePr>
        <p:xfrm>
          <a:off x="920093" y="1196135"/>
          <a:ext cx="7618817" cy="2963454"/>
        </p:xfrm>
        <a:graphic>
          <a:graphicData uri="http://schemas.openxmlformats.org/drawingml/2006/table">
            <a:tbl>
              <a:tblPr firstRow="1" bandRow="1">
                <a:tableStyleId>{5C22544A-7EE6-4342-B048-85BDC9FD1C3A}</a:tableStyleId>
              </a:tblPr>
              <a:tblGrid>
                <a:gridCol w="628190">
                  <a:extLst>
                    <a:ext uri="{9D8B030D-6E8A-4147-A177-3AD203B41FA5}">
                      <a16:colId xmlns:a16="http://schemas.microsoft.com/office/drawing/2014/main" val="1785065503"/>
                    </a:ext>
                  </a:extLst>
                </a:gridCol>
                <a:gridCol w="394138">
                  <a:extLst>
                    <a:ext uri="{9D8B030D-6E8A-4147-A177-3AD203B41FA5}">
                      <a16:colId xmlns:a16="http://schemas.microsoft.com/office/drawing/2014/main" val="340433979"/>
                    </a:ext>
                  </a:extLst>
                </a:gridCol>
                <a:gridCol w="6596489">
                  <a:extLst>
                    <a:ext uri="{9D8B030D-6E8A-4147-A177-3AD203B41FA5}">
                      <a16:colId xmlns:a16="http://schemas.microsoft.com/office/drawing/2014/main" val="4189074855"/>
                    </a:ext>
                  </a:extLst>
                </a:gridCol>
              </a:tblGrid>
              <a:tr h="211675">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29</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ja-JP" altLang="en-US" sz="1100" b="0" dirty="0">
                          <a:solidFill>
                            <a:srgbClr val="002060"/>
                          </a:solidFill>
                          <a:latin typeface="Meiryo UI" panose="020B0604030504040204" pitchFamily="50" charset="-128"/>
                          <a:ea typeface="Meiryo UI" panose="020B0604030504040204" pitchFamily="50" charset="-128"/>
                        </a:rPr>
                        <a:t>４月</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し尿処理（事務委託：島本</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→高槻</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2727223"/>
                  </a:ext>
                </a:extLst>
              </a:tr>
              <a:tr h="211675">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31</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火葬場事務（事務委託：阪南</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泉南</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7617109"/>
                  </a:ext>
                </a:extLst>
              </a:tr>
              <a:tr h="423351">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令和元年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10</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66675" algn="l">
                        <a:lnSpc>
                          <a:spcPct val="100000"/>
                        </a:lnSpc>
                        <a:spcAft>
                          <a:spcPts val="0"/>
                        </a:spcAft>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守口</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が大阪市・八尾市・松原市環境施設組合に加入し、大阪広域環境施設組合に名称変更</a:t>
                      </a:r>
                      <a:endPar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endParaRPr>
                    </a:p>
                    <a:p>
                      <a:pPr indent="66675" algn="l">
                        <a:lnSpc>
                          <a:spcPct val="100000"/>
                        </a:lnSpc>
                        <a:spcAft>
                          <a:spcPts val="0"/>
                        </a:spcAft>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守口</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の一般廃棄物の処理は、令和</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4</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日～開始</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106107"/>
                  </a:ext>
                </a:extLst>
              </a:tr>
              <a:tr h="211675">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令和元年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12</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一般廃棄物処理（連携協約：茨木</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・摂津</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令和５年度当初を目途に事務委託を開始予定</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3739068"/>
                  </a:ext>
                </a:extLst>
              </a:tr>
              <a:tr h="211675">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令和２年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0" spc="5"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排水設備工事指定業者に関する事務（事務委託：太子</a:t>
                      </a:r>
                      <a:r>
                        <a:rPr lang="ja-JP" altLang="en-US" sz="1100" b="0" kern="0" spc="5"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0" spc="5"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・河南</a:t>
                      </a:r>
                      <a:r>
                        <a:rPr lang="ja-JP" altLang="en-US" sz="1100" b="0" kern="0" spc="5"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0" spc="5"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・千早赤阪</a:t>
                      </a:r>
                      <a:r>
                        <a:rPr lang="ja-JP" altLang="en-US" sz="1100" b="0" kern="0" spc="5"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村</a:t>
                      </a:r>
                      <a:r>
                        <a:rPr lang="ja-JP" altLang="ja-JP" sz="1100" b="0" kern="0" spc="5"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→富田林</a:t>
                      </a:r>
                      <a:r>
                        <a:rPr lang="ja-JP" altLang="en-US" sz="1100" b="0" kern="0" spc="5"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0" spc="5"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256232"/>
                  </a:ext>
                </a:extLst>
              </a:tr>
              <a:tr h="423351">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令和２年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66675" algn="l">
                        <a:lnSpc>
                          <a:spcPct val="100000"/>
                        </a:lnSpc>
                        <a:spcAft>
                          <a:spcPts val="0"/>
                        </a:spcAft>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消防指令事務協議会の設置（岸和田</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・忠岡</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p>
                    <a:p>
                      <a:pPr indent="66675" algn="l">
                        <a:lnSpc>
                          <a:spcPct val="100000"/>
                        </a:lnSpc>
                        <a:spcAft>
                          <a:spcPts val="0"/>
                        </a:spcAft>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令和３年２月２６日～消防指令事務の共同運用を開始</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9143299"/>
                  </a:ext>
                </a:extLst>
              </a:tr>
              <a:tr h="635027">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２月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indent="66675" algn="l">
                        <a:lnSpc>
                          <a:spcPct val="100000"/>
                        </a:lnSpc>
                        <a:spcAft>
                          <a:spcPts val="0"/>
                        </a:spcAft>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消防指令事務協議会の設置（豊中</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・吹田</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・池田</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・箕面</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・摂津</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p>
                    <a:p>
                      <a:pPr indent="66675" algn="l">
                        <a:lnSpc>
                          <a:spcPct val="100000"/>
                        </a:lnSpc>
                        <a:spcAft>
                          <a:spcPts val="0"/>
                        </a:spcAft>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令和６年４月１日～運用開始予定</a:t>
                      </a:r>
                    </a:p>
                    <a:p>
                      <a:pPr indent="66675" algn="l">
                        <a:lnSpc>
                          <a:spcPct val="100000"/>
                        </a:lnSpc>
                        <a:spcAft>
                          <a:spcPts val="0"/>
                        </a:spcAft>
                      </a:pP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令和６年４月１日　</a:t>
                      </a:r>
                      <a:r>
                        <a:rPr lang="ja-JP" altLang="ja-JP" sz="1100" b="0" kern="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消防通信指令事務協議会の解散（吹田</a:t>
                      </a:r>
                      <a:r>
                        <a:rPr lang="ja-JP" altLang="en-US" sz="1100" b="0" kern="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・摂津</a:t>
                      </a:r>
                      <a:r>
                        <a:rPr lang="ja-JP" altLang="en-US" sz="1100" b="0" kern="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921486"/>
                  </a:ext>
                </a:extLst>
              </a:tr>
              <a:tr h="211675">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３月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泉北水道企業団解散（泉大津</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・和泉</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・高石</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409745"/>
                  </a:ext>
                </a:extLst>
              </a:tr>
              <a:tr h="211675">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消防事務（事務委託：大阪狭山</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→堺</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4452615"/>
                  </a:ext>
                </a:extLst>
              </a:tr>
              <a:tr h="211675">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ja-JP" altLang="ja-JP" sz="1100" b="0" kern="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し尿及び浄化槽汚泥処理業務（事務委託：熊取</a:t>
                      </a:r>
                      <a:r>
                        <a:rPr lang="ja-JP" altLang="en-US" sz="1100" b="0" kern="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b="0" kern="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→泉佐野市田尻町清掃施設組合）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7383471"/>
                  </a:ext>
                </a:extLst>
              </a:tr>
            </a:tbl>
          </a:graphicData>
        </a:graphic>
      </p:graphicFrame>
      <p:graphicFrame>
        <p:nvGraphicFramePr>
          <p:cNvPr id="9" name="表 8"/>
          <p:cNvGraphicFramePr>
            <a:graphicFrameLocks noGrp="1"/>
          </p:cNvGraphicFramePr>
          <p:nvPr/>
        </p:nvGraphicFramePr>
        <p:xfrm>
          <a:off x="920093" y="4547689"/>
          <a:ext cx="7618817" cy="2219824"/>
        </p:xfrm>
        <a:graphic>
          <a:graphicData uri="http://schemas.openxmlformats.org/drawingml/2006/table">
            <a:tbl>
              <a:tblPr firstRow="1" bandRow="1">
                <a:tableStyleId>{5C22544A-7EE6-4342-B048-85BDC9FD1C3A}</a:tableStyleId>
              </a:tblPr>
              <a:tblGrid>
                <a:gridCol w="628190">
                  <a:extLst>
                    <a:ext uri="{9D8B030D-6E8A-4147-A177-3AD203B41FA5}">
                      <a16:colId xmlns:a16="http://schemas.microsoft.com/office/drawing/2014/main" val="1785065503"/>
                    </a:ext>
                  </a:extLst>
                </a:gridCol>
                <a:gridCol w="394138">
                  <a:extLst>
                    <a:ext uri="{9D8B030D-6E8A-4147-A177-3AD203B41FA5}">
                      <a16:colId xmlns:a16="http://schemas.microsoft.com/office/drawing/2014/main" val="340433979"/>
                    </a:ext>
                  </a:extLst>
                </a:gridCol>
                <a:gridCol w="6596489">
                  <a:extLst>
                    <a:ext uri="{9D8B030D-6E8A-4147-A177-3AD203B41FA5}">
                      <a16:colId xmlns:a16="http://schemas.microsoft.com/office/drawing/2014/main" val="4189074855"/>
                    </a:ext>
                  </a:extLst>
                </a:gridCol>
              </a:tblGrid>
              <a:tr h="221504">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29</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kumimoji="1" lang="ja-JP" altLang="en-US" sz="1100" b="0" dirty="0">
                          <a:solidFill>
                            <a:srgbClr val="002060"/>
                          </a:solidFill>
                          <a:latin typeface="Meiryo UI" panose="020B0604030504040204" pitchFamily="50" charset="-128"/>
                          <a:ea typeface="Meiryo UI" panose="020B0604030504040204" pitchFamily="50" charset="-128"/>
                        </a:rPr>
                        <a:t>４月</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ドクターカーの導入（枚方</a:t>
                      </a:r>
                      <a:r>
                        <a:rPr lang="ja-JP" altLang="en-US" sz="11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・寝屋川</a:t>
                      </a:r>
                      <a:r>
                        <a:rPr lang="ja-JP" altLang="en-US" sz="11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・交野</a:t>
                      </a:r>
                      <a:r>
                        <a:rPr lang="ja-JP" altLang="en-US" sz="11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b="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2727223"/>
                  </a:ext>
                </a:extLst>
              </a:tr>
              <a:tr h="221504">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29</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４</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地域生活支援拠点等の整備（富田林</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・河内長野</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・大阪狭山</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7617109"/>
                  </a:ext>
                </a:extLst>
              </a:tr>
              <a:tr h="221504">
                <a:tc>
                  <a:txBody>
                    <a:bodyPr/>
                    <a:lstStyle/>
                    <a:p>
                      <a:pPr algn="l"/>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29</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９</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66675" algn="l" defTabSz="914400" rtl="0" eaLnBrk="1" fontAlgn="auto" latinLnBrk="0" hangingPunct="1">
                        <a:lnSpc>
                          <a:spcPct val="100000"/>
                        </a:lnSpc>
                        <a:spcBef>
                          <a:spcPts val="0"/>
                        </a:spcBef>
                        <a:spcAft>
                          <a:spcPts val="0"/>
                        </a:spcAft>
                        <a:buClrTx/>
                        <a:buSzTx/>
                        <a:buFontTx/>
                        <a:buNone/>
                        <a:tabLst/>
                        <a:defRPr/>
                      </a:pPr>
                      <a:r>
                        <a:rPr lang="en-US"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し尿処理（私法上の委託：門真</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→四條畷</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3106107"/>
                  </a:ext>
                </a:extLst>
              </a:tr>
              <a:tr h="221504">
                <a:tc>
                  <a:txBody>
                    <a:bodyPr/>
                    <a:lstStyle/>
                    <a:p>
                      <a:pPr algn="l"/>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30</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７</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使用済み小型電子機器等の再資源化（枚方</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・寝屋川</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3739068"/>
                  </a:ext>
                </a:extLst>
              </a:tr>
              <a:tr h="221504">
                <a:tc>
                  <a:txBody>
                    <a:bodyPr/>
                    <a:lstStyle/>
                    <a:p>
                      <a:pPr algn="l"/>
                      <a:r>
                        <a:rPr kumimoji="1"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kumimoji="1"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30</a:t>
                      </a:r>
                      <a:r>
                        <a:rPr kumimoji="1"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10</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公共施設予約システムのクラウド化（藤井寺</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・長崎県）</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0256232"/>
                  </a:ext>
                </a:extLst>
              </a:tr>
              <a:tr h="221504">
                <a:tc>
                  <a:txBody>
                    <a:bodyPr/>
                    <a:lstStyle/>
                    <a:p>
                      <a:pPr algn="l"/>
                      <a:r>
                        <a:rPr kumimoji="1"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平成</a:t>
                      </a:r>
                      <a:r>
                        <a:rPr kumimoji="1"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31</a:t>
                      </a:r>
                      <a:r>
                        <a:rPr kumimoji="1"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２</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66675" algn="l" defTabSz="914400" rtl="0" eaLnBrk="1" fontAlgn="auto" latinLnBrk="0" hangingPunct="1">
                        <a:lnSpc>
                          <a:spcPct val="100000"/>
                        </a:lnSpc>
                        <a:spcBef>
                          <a:spcPts val="0"/>
                        </a:spcBef>
                        <a:spcAft>
                          <a:spcPts val="0"/>
                        </a:spcAft>
                        <a:buClrTx/>
                        <a:buSzTx/>
                        <a:buFontTx/>
                        <a:buNone/>
                        <a:tabLst/>
                        <a:defRPr/>
                      </a:pP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自治体クラウドの導入（阪南</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・太子</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9143299"/>
                  </a:ext>
                </a:extLst>
              </a:tr>
              <a:tr h="221504">
                <a:tc>
                  <a:txBody>
                    <a:bodyPr/>
                    <a:lstStyle/>
                    <a:p>
                      <a:pPr algn="l"/>
                      <a:r>
                        <a:rPr kumimoji="1"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令和元年</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12</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66675" algn="l" defTabSz="914400" rtl="0" eaLnBrk="1" fontAlgn="auto" latinLnBrk="0" hangingPunct="1">
                        <a:lnSpc>
                          <a:spcPct val="100000"/>
                        </a:lnSpc>
                        <a:spcBef>
                          <a:spcPts val="0"/>
                        </a:spcBef>
                        <a:spcAft>
                          <a:spcPts val="0"/>
                        </a:spcAft>
                        <a:buClrTx/>
                        <a:buSzTx/>
                        <a:buFontTx/>
                        <a:buNone/>
                        <a:tabLst/>
                        <a:defRPr/>
                      </a:pPr>
                      <a:r>
                        <a:rPr lang="ja-JP" altLang="ja-JP"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大阪市庭窪浄水場施設の共同化に向けた基本協定の締結（大阪市・守口</a:t>
                      </a:r>
                      <a:r>
                        <a:rPr lang="ja-JP" altLang="en-US"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市</a:t>
                      </a:r>
                      <a:r>
                        <a:rPr lang="ja-JP" altLang="ja-JP"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05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05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令和６年４月～開始予定</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72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921486"/>
                  </a:ext>
                </a:extLst>
              </a:tr>
              <a:tr h="447792">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a:t>
                      </a: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２</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７</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400"/>
                        </a:lnSpc>
                        <a:spcAft>
                          <a:spcPts val="0"/>
                        </a:spcAft>
                      </a:pP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小売電気事業を行う「（株）能勢・豊能まちづくり」の設立</a:t>
                      </a:r>
                      <a:r>
                        <a:rPr lang="en-US" altLang="ja-JP" sz="110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p>
                    <a:p>
                      <a:pPr algn="l">
                        <a:lnSpc>
                          <a:spcPts val="1400"/>
                        </a:lnSpc>
                        <a:spcAft>
                          <a:spcPts val="0"/>
                        </a:spcAft>
                      </a:pP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（豊能</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・能勢</a:t>
                      </a:r>
                      <a:r>
                        <a:rPr lang="ja-JP" altLang="en-US"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一</a:t>
                      </a:r>
                      <a:r>
                        <a:rPr lang="en-US"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地域循環型まちづくり推進機構）</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409745"/>
                  </a:ext>
                </a:extLst>
              </a:tr>
              <a:tr h="221504">
                <a:tc>
                  <a:txBody>
                    <a:bodyPr/>
                    <a:lstStyle/>
                    <a:p>
                      <a:pPr algn="l"/>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令和３年</a:t>
                      </a:r>
                      <a:r>
                        <a:rPr lang="en-US"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ja-JP" altLang="en-US"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３</a:t>
                      </a:r>
                      <a:r>
                        <a:rPr lang="ja-JP" altLang="ja-JP" sz="1100" b="0" kern="100" dirty="0">
                          <a:solidFill>
                            <a:srgbClr val="002060"/>
                          </a:solidFill>
                          <a:latin typeface="Meiryo UI" panose="020B0604030504040204" pitchFamily="50" charset="-128"/>
                          <a:ea typeface="Meiryo UI" panose="020B0604030504040204" pitchFamily="50" charset="-128"/>
                          <a:cs typeface="Times New Roman" panose="02020603050405020304" pitchFamily="18" charset="0"/>
                        </a:rPr>
                        <a:t>月</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自治体クラウドの導入（島本</a:t>
                      </a:r>
                      <a:r>
                        <a:rPr lang="ja-JP" altLang="en-US"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・豊能</a:t>
                      </a:r>
                      <a:r>
                        <a:rPr lang="ja-JP" altLang="en-US"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・河南</a:t>
                      </a:r>
                      <a:r>
                        <a:rPr lang="ja-JP" altLang="en-US"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町</a:t>
                      </a:r>
                      <a:r>
                        <a:rPr lang="ja-JP" altLang="ja-JP"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・千早赤阪</a:t>
                      </a:r>
                      <a:r>
                        <a:rPr lang="ja-JP" altLang="en-US"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村</a:t>
                      </a:r>
                      <a:r>
                        <a:rPr lang="ja-JP" altLang="ja-JP" sz="1100" kern="0" dirty="0">
                          <a:solidFill>
                            <a:srgbClr val="002060"/>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1" lang="ja-JP" altLang="en-US" sz="1100" b="0" dirty="0">
                        <a:solidFill>
                          <a:srgbClr val="002060"/>
                        </a:solidFill>
                        <a:latin typeface="Meiryo UI" panose="020B0604030504040204" pitchFamily="50" charset="-128"/>
                        <a:ea typeface="Meiryo UI" panose="020B0604030504040204" pitchFamily="50" charset="-128"/>
                      </a:endParaRPr>
                    </a:p>
                  </a:txBody>
                  <a:tcPr marL="144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4452615"/>
                  </a:ext>
                </a:extLst>
              </a:tr>
            </a:tbl>
          </a:graphicData>
        </a:graphic>
      </p:graphicFrame>
      <p:grpSp>
        <p:nvGrpSpPr>
          <p:cNvPr id="10" name="グループ化 9"/>
          <p:cNvGrpSpPr/>
          <p:nvPr/>
        </p:nvGrpSpPr>
        <p:grpSpPr>
          <a:xfrm>
            <a:off x="-3515" y="-13192"/>
            <a:ext cx="9144000" cy="404664"/>
            <a:chOff x="-3515" y="-13192"/>
            <a:chExt cx="9144000" cy="404664"/>
          </a:xfrm>
        </p:grpSpPr>
        <p:sp>
          <p:nvSpPr>
            <p:cNvPr id="11" name="正方形/長方形 10"/>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sz="15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10</a:t>
              </a:r>
              <a:r>
                <a:rPr kumimoji="0" lang="ja-JP" altLang="en-US" sz="15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sz="15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33.</a:t>
              </a:r>
              <a:r>
                <a:rPr lang="en-US" altLang="ja-JP" sz="1500" kern="0" dirty="0" smtClean="0">
                  <a:solidFill>
                    <a:srgbClr val="000000"/>
                  </a:solidFill>
                  <a:latin typeface="Meiryo UI"/>
                  <a:ea typeface="Meiryo UI" pitchFamily="50" charset="-128"/>
                  <a:cs typeface="Meiryo UI" pitchFamily="50" charset="-128"/>
                </a:rPr>
                <a:t>2017</a:t>
              </a:r>
              <a:r>
                <a:rPr lang="ja-JP" altLang="en-US" sz="1500" kern="0" dirty="0">
                  <a:solidFill>
                    <a:srgbClr val="000000"/>
                  </a:solidFill>
                  <a:latin typeface="Meiryo UI"/>
                  <a:ea typeface="Meiryo UI" pitchFamily="50" charset="-128"/>
                  <a:cs typeface="Meiryo UI" pitchFamily="50" charset="-128"/>
                </a:rPr>
                <a:t>（平成</a:t>
              </a:r>
              <a:r>
                <a:rPr lang="en-US" altLang="ja-JP" sz="1500" kern="0" dirty="0">
                  <a:solidFill>
                    <a:srgbClr val="000000"/>
                  </a:solidFill>
                  <a:latin typeface="Meiryo UI"/>
                  <a:ea typeface="Meiryo UI" pitchFamily="50" charset="-128"/>
                  <a:cs typeface="Meiryo UI" pitchFamily="50" charset="-128"/>
                </a:rPr>
                <a:t>29</a:t>
              </a:r>
              <a:r>
                <a:rPr lang="ja-JP" altLang="en-US" sz="1500" kern="0" dirty="0">
                  <a:solidFill>
                    <a:srgbClr val="000000"/>
                  </a:solidFill>
                  <a:latin typeface="Meiryo UI"/>
                  <a:ea typeface="Meiryo UI" pitchFamily="50" charset="-128"/>
                  <a:cs typeface="Meiryo UI" pitchFamily="50" charset="-128"/>
                </a:rPr>
                <a:t>）年以降における広域連携の取組事例</a:t>
              </a:r>
              <a:r>
                <a:rPr lang="ja-JP" altLang="en-US" sz="1500" kern="0" dirty="0" smtClean="0">
                  <a:solidFill>
                    <a:srgbClr val="000000"/>
                  </a:solidFill>
                  <a:latin typeface="Meiryo UI"/>
                  <a:ea typeface="Meiryo UI" pitchFamily="50" charset="-128"/>
                  <a:cs typeface="Meiryo UI" pitchFamily="50" charset="-128"/>
                </a:rPr>
                <a:t>（１</a:t>
              </a:r>
              <a:r>
                <a:rPr lang="en-US" altLang="ja-JP" sz="1500" kern="0" dirty="0" smtClean="0">
                  <a:solidFill>
                    <a:srgbClr val="000000"/>
                  </a:solidFill>
                  <a:latin typeface="Meiryo UI"/>
                  <a:ea typeface="Meiryo UI" pitchFamily="50" charset="-128"/>
                  <a:cs typeface="Meiryo UI" pitchFamily="50" charset="-128"/>
                </a:rPr>
                <a:t>.</a:t>
              </a:r>
              <a:r>
                <a:rPr lang="ja-JP" altLang="en-US" sz="1500" kern="0" dirty="0" smtClean="0">
                  <a:solidFill>
                    <a:srgbClr val="000000"/>
                  </a:solidFill>
                  <a:latin typeface="Meiryo UI"/>
                  <a:ea typeface="Meiryo UI" pitchFamily="50" charset="-128"/>
                  <a:cs typeface="Meiryo UI" pitchFamily="50" charset="-128"/>
                </a:rPr>
                <a:t>市町村</a:t>
              </a:r>
              <a:r>
                <a:rPr lang="ja-JP" altLang="en-US" sz="1500" kern="0" dirty="0">
                  <a:solidFill>
                    <a:srgbClr val="000000"/>
                  </a:solidFill>
                  <a:latin typeface="Meiryo UI"/>
                  <a:ea typeface="Meiryo UI" pitchFamily="50" charset="-128"/>
                  <a:cs typeface="Meiryo UI" pitchFamily="50" charset="-128"/>
                </a:rPr>
                <a:t>事務）</a:t>
              </a:r>
            </a:p>
          </p:txBody>
        </p:sp>
        <p:sp>
          <p:nvSpPr>
            <p:cNvPr id="12" name="正方形/長方形 11"/>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3936293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p:cNvGraphicFramePr>
            <a:graphicFrameLocks noGrp="1"/>
          </p:cNvGraphicFramePr>
          <p:nvPr>
            <p:ph idx="1"/>
          </p:nvPr>
        </p:nvGraphicFramePr>
        <p:xfrm>
          <a:off x="77001" y="852853"/>
          <a:ext cx="6810362" cy="5971028"/>
        </p:xfrm>
        <a:graphic>
          <a:graphicData uri="http://schemas.openxmlformats.org/drawingml/2006/table">
            <a:tbl>
              <a:tblPr firstRow="1" bandRow="1">
                <a:tableStyleId>{5C22544A-7EE6-4342-B048-85BDC9FD1C3A}</a:tableStyleId>
              </a:tblPr>
              <a:tblGrid>
                <a:gridCol w="2499359">
                  <a:extLst>
                    <a:ext uri="{9D8B030D-6E8A-4147-A177-3AD203B41FA5}">
                      <a16:colId xmlns:a16="http://schemas.microsoft.com/office/drawing/2014/main" val="2341958060"/>
                    </a:ext>
                  </a:extLst>
                </a:gridCol>
                <a:gridCol w="4311003">
                  <a:extLst>
                    <a:ext uri="{9D8B030D-6E8A-4147-A177-3AD203B41FA5}">
                      <a16:colId xmlns:a16="http://schemas.microsoft.com/office/drawing/2014/main" val="283943779"/>
                    </a:ext>
                  </a:extLst>
                </a:gridCol>
              </a:tblGrid>
              <a:tr h="229187">
                <a:tc>
                  <a:txBody>
                    <a:bodyPr/>
                    <a:lstStyle/>
                    <a:p>
                      <a:pPr algn="ctr"/>
                      <a:r>
                        <a:rPr kumimoji="1" lang="ja-JP" altLang="en-US" sz="1200" dirty="0">
                          <a:latin typeface="Meiryo UI" panose="020B0604030504040204" pitchFamily="50" charset="-128"/>
                          <a:ea typeface="Meiryo UI" panose="020B0604030504040204" pitchFamily="50" charset="-128"/>
                        </a:rPr>
                        <a:t>地域別</a:t>
                      </a:r>
                    </a:p>
                  </a:txBody>
                  <a:tcPr/>
                </a:tc>
                <a:tc>
                  <a:txBody>
                    <a:bodyPr/>
                    <a:lstStyle/>
                    <a:p>
                      <a:pPr algn="ctr"/>
                      <a:r>
                        <a:rPr kumimoji="1" lang="en-US" altLang="ja-JP" sz="1200" dirty="0">
                          <a:latin typeface="Meiryo UI" panose="020B0604030504040204" pitchFamily="50" charset="-128"/>
                          <a:ea typeface="Meiryo UI" panose="020B0604030504040204" pitchFamily="50" charset="-128"/>
                        </a:rPr>
                        <a:t>H29</a:t>
                      </a:r>
                      <a:r>
                        <a:rPr kumimoji="1" lang="ja-JP" altLang="en-US" sz="1200" dirty="0">
                          <a:latin typeface="Meiryo UI" panose="020B0604030504040204" pitchFamily="50" charset="-128"/>
                          <a:ea typeface="Meiryo UI" panose="020B0604030504040204" pitchFamily="50" charset="-128"/>
                        </a:rPr>
                        <a:t>以降の広域連携の例</a:t>
                      </a:r>
                    </a:p>
                  </a:txBody>
                  <a:tcPr/>
                </a:tc>
                <a:extLst>
                  <a:ext uri="{0D108BD9-81ED-4DB2-BD59-A6C34878D82A}">
                    <a16:rowId xmlns:a16="http://schemas.microsoft.com/office/drawing/2014/main" val="2258766166"/>
                  </a:ext>
                </a:extLst>
              </a:tr>
              <a:tr h="273987">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大阪市</a:t>
                      </a:r>
                    </a:p>
                  </a:txBody>
                  <a:tcPr anchor="ctr"/>
                </a:tc>
                <a:tc>
                  <a:txBody>
                    <a:bodyPr/>
                    <a:lstStyle/>
                    <a:p>
                      <a:pPr algn="l"/>
                      <a:r>
                        <a:rPr kumimoji="1" lang="ja-JP" altLang="en-US" sz="1200" dirty="0">
                          <a:solidFill>
                            <a:srgbClr val="002060"/>
                          </a:solidFill>
                        </a:rPr>
                        <a:t>なし</a:t>
                      </a:r>
                    </a:p>
                  </a:txBody>
                  <a:tcPr anchor="ctr"/>
                </a:tc>
                <a:extLst>
                  <a:ext uri="{0D108BD9-81ED-4DB2-BD59-A6C34878D82A}">
                    <a16:rowId xmlns:a16="http://schemas.microsoft.com/office/drawing/2014/main" val="4267099392"/>
                  </a:ext>
                </a:extLst>
              </a:tr>
              <a:tr h="821960">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豊能地域</a:t>
                      </a: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（豊中市・池田市・箕面市・豊能町・</a:t>
                      </a: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能勢町）　　　</a:t>
                      </a: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協議会：消防通信指令に関する事務の共同管理及び執行</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zh-TW" altLang="en-US" sz="1200" dirty="0">
                          <a:solidFill>
                            <a:srgbClr val="002060"/>
                          </a:solidFill>
                          <a:latin typeface="Meiryo UI" panose="020B0604030504040204" pitchFamily="50" charset="-128"/>
                          <a:ea typeface="Meiryo UI" panose="020B0604030504040204" pitchFamily="50" charset="-128"/>
                        </a:rPr>
                        <a:t>豊中市、吹田市、池田市、箕面市、摂津市</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事務委託：府から移譲される事務の一部（保安３法関連事務）</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（能勢町、豊中市）　等</a:t>
                      </a:r>
                    </a:p>
                  </a:txBody>
                  <a:tcPr anchor="ctr"/>
                </a:tc>
                <a:extLst>
                  <a:ext uri="{0D108BD9-81ED-4DB2-BD59-A6C34878D82A}">
                    <a16:rowId xmlns:a16="http://schemas.microsoft.com/office/drawing/2014/main" val="208340387"/>
                  </a:ext>
                </a:extLst>
              </a:tr>
              <a:tr h="639302">
                <a:tc>
                  <a:txBody>
                    <a:bodyPr/>
                    <a:lstStyle/>
                    <a:p>
                      <a:r>
                        <a:rPr kumimoji="1" lang="zh-TW" altLang="en-US" sz="1200" dirty="0">
                          <a:solidFill>
                            <a:srgbClr val="002060"/>
                          </a:solidFill>
                          <a:latin typeface="Meiryo UI" panose="020B0604030504040204" pitchFamily="50" charset="-128"/>
                          <a:ea typeface="Meiryo UI" panose="020B0604030504040204" pitchFamily="50" charset="-128"/>
                        </a:rPr>
                        <a:t>三島地域</a:t>
                      </a:r>
                      <a:endParaRPr kumimoji="1" lang="en-US" altLang="zh-TW" sz="1200" dirty="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（吹田市・高槻市・茨木市・摂津市・</a:t>
                      </a: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島本町）　</a:t>
                      </a:r>
                      <a:r>
                        <a:rPr kumimoji="1" lang="zh-TW" altLang="en-US" sz="1200" dirty="0">
                          <a:solidFill>
                            <a:srgbClr val="002060"/>
                          </a:solidFill>
                          <a:latin typeface="Meiryo UI" panose="020B0604030504040204" pitchFamily="50" charset="-128"/>
                          <a:ea typeface="Meiryo UI" panose="020B0604030504040204" pitchFamily="50" charset="-128"/>
                        </a:rPr>
                        <a:t>　　　</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協議会：消防通信指令に関する事務の共同管理及び執行</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zh-TW" altLang="en-US" sz="1200" dirty="0">
                          <a:solidFill>
                            <a:srgbClr val="002060"/>
                          </a:solidFill>
                          <a:latin typeface="Meiryo UI" panose="020B0604030504040204" pitchFamily="50" charset="-128"/>
                          <a:ea typeface="Meiryo UI" panose="020B0604030504040204" pitchFamily="50" charset="-128"/>
                        </a:rPr>
                        <a:t>豊中市、吹田市、池田市、箕面市、摂津市</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事務委託：し尿処理事務（島本町、高槻市）　等</a:t>
                      </a:r>
                    </a:p>
                  </a:txBody>
                  <a:tcPr anchor="ctr"/>
                </a:tc>
                <a:extLst>
                  <a:ext uri="{0D108BD9-81ED-4DB2-BD59-A6C34878D82A}">
                    <a16:rowId xmlns:a16="http://schemas.microsoft.com/office/drawing/2014/main" val="11334977"/>
                  </a:ext>
                </a:extLst>
              </a:tr>
              <a:tr h="779419">
                <a:tc>
                  <a:txBody>
                    <a:bodyPr/>
                    <a:lstStyle/>
                    <a:p>
                      <a:r>
                        <a:rPr kumimoji="1" lang="zh-CN" altLang="en-US" sz="1200" dirty="0">
                          <a:solidFill>
                            <a:srgbClr val="002060"/>
                          </a:solidFill>
                          <a:latin typeface="Meiryo UI" panose="020B0604030504040204" pitchFamily="50" charset="-128"/>
                          <a:ea typeface="Meiryo UI" panose="020B0604030504040204" pitchFamily="50" charset="-128"/>
                        </a:rPr>
                        <a:t>北河内地域</a:t>
                      </a:r>
                      <a:r>
                        <a:rPr kumimoji="1" lang="ja-JP" altLang="en-US" sz="1200" dirty="0">
                          <a:solidFill>
                            <a:srgbClr val="002060"/>
                          </a:solidFill>
                          <a:latin typeface="Meiryo UI" panose="020B0604030504040204" pitchFamily="50" charset="-128"/>
                          <a:ea typeface="Meiryo UI" panose="020B0604030504040204" pitchFamily="50" charset="-128"/>
                        </a:rPr>
                        <a:t>　</a:t>
                      </a: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a:t>
                      </a:r>
                      <a:r>
                        <a:rPr kumimoji="1" lang="ja-JP" altLang="en-US" sz="1200" spc="-70" baseline="0" dirty="0">
                          <a:solidFill>
                            <a:srgbClr val="002060"/>
                          </a:solidFill>
                          <a:latin typeface="Meiryo UI" panose="020B0604030504040204" pitchFamily="50" charset="-128"/>
                          <a:ea typeface="Meiryo UI" panose="020B0604030504040204" pitchFamily="50" charset="-128"/>
                        </a:rPr>
                        <a:t>守口市・枚方市・寝屋川市・大東市</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門真市・四條畷市・交野市）　　　　　</a:t>
                      </a:r>
                      <a:r>
                        <a:rPr kumimoji="1" lang="zh-CN" altLang="en-US" sz="1200" dirty="0">
                          <a:solidFill>
                            <a:srgbClr val="002060"/>
                          </a:solidFill>
                          <a:latin typeface="Meiryo UI" panose="020B0604030504040204" pitchFamily="50" charset="-128"/>
                          <a:ea typeface="Meiryo UI" panose="020B0604030504040204" pitchFamily="50" charset="-128"/>
                        </a:rPr>
                        <a:t>　　</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rgbClr val="002060"/>
                          </a:solidFill>
                        </a:rPr>
                        <a:t>なし</a:t>
                      </a:r>
                    </a:p>
                  </a:txBody>
                  <a:tcPr anchor="ctr"/>
                </a:tc>
                <a:extLst>
                  <a:ext uri="{0D108BD9-81ED-4DB2-BD59-A6C34878D82A}">
                    <a16:rowId xmlns:a16="http://schemas.microsoft.com/office/drawing/2014/main" val="3800913556"/>
                  </a:ext>
                </a:extLst>
              </a:tr>
              <a:tr h="485067">
                <a:tc>
                  <a:txBody>
                    <a:bodyPr/>
                    <a:lstStyle/>
                    <a:p>
                      <a:r>
                        <a:rPr kumimoji="1" lang="zh-CN" altLang="en-US" sz="1200" dirty="0">
                          <a:solidFill>
                            <a:srgbClr val="002060"/>
                          </a:solidFill>
                          <a:latin typeface="Meiryo UI" panose="020B0604030504040204" pitchFamily="50" charset="-128"/>
                          <a:ea typeface="Meiryo UI" panose="020B0604030504040204" pitchFamily="50" charset="-128"/>
                        </a:rPr>
                        <a:t>中河内地域</a:t>
                      </a:r>
                      <a:endParaRPr kumimoji="1" lang="en-US" altLang="zh-CN" sz="1200" dirty="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（八尾市・柏原市・東大阪市）　　　　　</a:t>
                      </a:r>
                      <a:r>
                        <a:rPr kumimoji="1" lang="zh-CN" altLang="en-US" sz="1200" dirty="0">
                          <a:solidFill>
                            <a:srgbClr val="002060"/>
                          </a:solidFill>
                          <a:latin typeface="Meiryo UI" panose="020B0604030504040204" pitchFamily="50" charset="-128"/>
                          <a:ea typeface="Meiryo UI" panose="020B0604030504040204" pitchFamily="50" charset="-128"/>
                        </a:rPr>
                        <a:t>　</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rgbClr val="002060"/>
                          </a:solidFill>
                        </a:rPr>
                        <a:t>なし</a:t>
                      </a:r>
                    </a:p>
                  </a:txBody>
                  <a:tcPr anchor="ctr"/>
                </a:tc>
                <a:extLst>
                  <a:ext uri="{0D108BD9-81ED-4DB2-BD59-A6C34878D82A}">
                    <a16:rowId xmlns:a16="http://schemas.microsoft.com/office/drawing/2014/main" val="3430257036"/>
                  </a:ext>
                </a:extLst>
              </a:tr>
              <a:tr h="1004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rgbClr val="002060"/>
                          </a:solidFill>
                          <a:latin typeface="Meiryo UI" panose="020B0604030504040204" pitchFamily="50" charset="-128"/>
                          <a:ea typeface="Meiryo UI" panose="020B0604030504040204" pitchFamily="50" charset="-128"/>
                        </a:rPr>
                        <a:t>南河内地域</a:t>
                      </a:r>
                      <a:endParaRPr kumimoji="1" lang="en-US" altLang="ja-JP" sz="1200" b="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rgbClr val="002060"/>
                          </a:solidFill>
                          <a:latin typeface="Meiryo UI" panose="020B0604030504040204" pitchFamily="50" charset="-128"/>
                          <a:ea typeface="Meiryo UI" panose="020B0604030504040204" pitchFamily="50" charset="-128"/>
                        </a:rPr>
                        <a:t>（富田林市・河内長野市・松原市・ </a:t>
                      </a:r>
                      <a:endParaRPr lang="en-US" altLang="ja-JP" sz="1200" b="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spc="-40" baseline="0" dirty="0">
                          <a:solidFill>
                            <a:srgbClr val="002060"/>
                          </a:solidFill>
                          <a:latin typeface="Meiryo UI" panose="020B0604030504040204" pitchFamily="50" charset="-128"/>
                          <a:ea typeface="Meiryo UI" panose="020B0604030504040204" pitchFamily="50" charset="-128"/>
                        </a:rPr>
                        <a:t>   </a:t>
                      </a:r>
                      <a:r>
                        <a:rPr lang="ja-JP" altLang="en-US" sz="1200" b="0" spc="-40" baseline="0" dirty="0">
                          <a:solidFill>
                            <a:srgbClr val="002060"/>
                          </a:solidFill>
                          <a:latin typeface="Meiryo UI" panose="020B0604030504040204" pitchFamily="50" charset="-128"/>
                          <a:ea typeface="Meiryo UI" panose="020B0604030504040204" pitchFamily="50" charset="-128"/>
                        </a:rPr>
                        <a:t>羽曳野市・藤井寺市・大阪狭山市</a:t>
                      </a:r>
                      <a:r>
                        <a:rPr lang="ja-JP" altLang="en-US" sz="1200" b="0" dirty="0">
                          <a:solidFill>
                            <a:srgbClr val="002060"/>
                          </a:solidFill>
                          <a:latin typeface="Meiryo UI" panose="020B0604030504040204" pitchFamily="50" charset="-128"/>
                          <a:ea typeface="Meiryo UI" panose="020B0604030504040204" pitchFamily="50" charset="-128"/>
                        </a:rPr>
                        <a:t>・</a:t>
                      </a:r>
                      <a:endParaRPr lang="en-US" altLang="ja-JP" sz="1200" b="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rgbClr val="002060"/>
                          </a:solidFill>
                          <a:latin typeface="Meiryo UI" panose="020B0604030504040204" pitchFamily="50" charset="-128"/>
                          <a:ea typeface="Meiryo UI" panose="020B0604030504040204" pitchFamily="50" charset="-128"/>
                        </a:rPr>
                        <a:t>   </a:t>
                      </a:r>
                      <a:r>
                        <a:rPr lang="ja-JP" altLang="en-US" sz="1200" b="0" dirty="0">
                          <a:solidFill>
                            <a:srgbClr val="002060"/>
                          </a:solidFill>
                          <a:latin typeface="Meiryo UI" panose="020B0604030504040204" pitchFamily="50" charset="-128"/>
                          <a:ea typeface="Meiryo UI" panose="020B0604030504040204" pitchFamily="50" charset="-128"/>
                        </a:rPr>
                        <a:t>太子町・河南町・千早赤阪村）</a:t>
                      </a:r>
                      <a:endParaRPr lang="en-US" altLang="ja-JP" sz="1200" b="0" dirty="0">
                        <a:solidFill>
                          <a:srgbClr val="002060"/>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事務委託：排水設備工事指定業者に関する事務</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（太子町、河南町、千早赤阪村、富田林市）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事務委託：消防事務（大阪狭山市、堺市）</a:t>
                      </a:r>
                    </a:p>
                  </a:txBody>
                  <a:tcPr anchor="ctr"/>
                </a:tc>
                <a:extLst>
                  <a:ext uri="{0D108BD9-81ED-4DB2-BD59-A6C34878D82A}">
                    <a16:rowId xmlns:a16="http://schemas.microsoft.com/office/drawing/2014/main" val="3880086734"/>
                  </a:ext>
                </a:extLst>
              </a:tr>
              <a:tr h="639302">
                <a:tc>
                  <a:txBody>
                    <a:bodyPr/>
                    <a:lstStyle/>
                    <a:p>
                      <a:r>
                        <a:rPr kumimoji="1" lang="ja-JP" altLang="en-US" sz="1200" b="0" dirty="0">
                          <a:solidFill>
                            <a:srgbClr val="002060"/>
                          </a:solidFill>
                          <a:latin typeface="Meiryo UI" panose="020B0604030504040204" pitchFamily="50" charset="-128"/>
                          <a:ea typeface="Meiryo UI" panose="020B0604030504040204" pitchFamily="50" charset="-128"/>
                        </a:rPr>
                        <a:t>泉北地域</a:t>
                      </a:r>
                      <a:endParaRPr kumimoji="1" lang="en-US" altLang="ja-JP" sz="1200" b="0" dirty="0">
                        <a:solidFill>
                          <a:srgbClr val="002060"/>
                        </a:solidFill>
                        <a:latin typeface="Meiryo UI" panose="020B0604030504040204" pitchFamily="50" charset="-128"/>
                        <a:ea typeface="Meiryo UI" panose="020B0604030504040204" pitchFamily="50" charset="-128"/>
                      </a:endParaRPr>
                    </a:p>
                    <a:p>
                      <a:r>
                        <a:rPr kumimoji="1" lang="ja-JP" altLang="en-US" sz="1200" b="0" dirty="0">
                          <a:solidFill>
                            <a:srgbClr val="002060"/>
                          </a:solidFill>
                          <a:latin typeface="Meiryo UI" panose="020B0604030504040204" pitchFamily="50" charset="-128"/>
                          <a:ea typeface="Meiryo UI" panose="020B0604030504040204" pitchFamily="50" charset="-128"/>
                        </a:rPr>
                        <a:t>（堺市・泉大津市・和泉市・高石市・</a:t>
                      </a:r>
                      <a:endParaRPr kumimoji="1" lang="en-US" altLang="ja-JP" sz="1200" b="0" dirty="0">
                        <a:solidFill>
                          <a:srgbClr val="002060"/>
                        </a:solidFill>
                        <a:latin typeface="Meiryo UI" panose="020B0604030504040204" pitchFamily="50" charset="-128"/>
                        <a:ea typeface="Meiryo UI" panose="020B0604030504040204" pitchFamily="50" charset="-128"/>
                      </a:endParaRPr>
                    </a:p>
                    <a:p>
                      <a:r>
                        <a:rPr kumimoji="1" lang="en-US" altLang="ja-JP" sz="1200" b="0" dirty="0">
                          <a:solidFill>
                            <a:srgbClr val="002060"/>
                          </a:solidFill>
                          <a:latin typeface="Meiryo UI" panose="020B0604030504040204" pitchFamily="50" charset="-128"/>
                          <a:ea typeface="Meiryo UI" panose="020B0604030504040204" pitchFamily="50" charset="-128"/>
                        </a:rPr>
                        <a:t>   </a:t>
                      </a:r>
                      <a:r>
                        <a:rPr kumimoji="1" lang="ja-JP" altLang="en-US" sz="1200" b="0" dirty="0">
                          <a:solidFill>
                            <a:srgbClr val="002060"/>
                          </a:solidFill>
                          <a:latin typeface="Meiryo UI" panose="020B0604030504040204" pitchFamily="50" charset="-128"/>
                          <a:ea typeface="Meiryo UI" panose="020B0604030504040204" pitchFamily="50" charset="-128"/>
                        </a:rPr>
                        <a:t>忠岡町）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latin typeface="Meiryo UI" panose="020B0604030504040204" pitchFamily="50" charset="-128"/>
                          <a:ea typeface="Meiryo UI" panose="020B0604030504040204" pitchFamily="50" charset="-128"/>
                        </a:rPr>
                        <a:t>協議会：消防指令に関する事務の共同管理及び執行</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a:t>
                      </a:r>
                      <a:r>
                        <a:rPr lang="zh-TW" altLang="en-US" sz="1200" b="0" i="0" u="none" strike="noStrike" dirty="0">
                          <a:solidFill>
                            <a:srgbClr val="002060"/>
                          </a:solidFill>
                          <a:effectLst/>
                          <a:latin typeface="Meiryo UI" panose="020B0604030504040204" pitchFamily="50" charset="-128"/>
                          <a:ea typeface="Meiryo UI" panose="020B0604030504040204" pitchFamily="50" charset="-128"/>
                        </a:rPr>
                        <a:t>岸和田市、忠岡町</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latin typeface="Meiryo UI" panose="020B0604030504040204" pitchFamily="50" charset="-128"/>
                          <a:ea typeface="Meiryo UI" panose="020B0604030504040204" pitchFamily="50" charset="-128"/>
                        </a:rPr>
                        <a:t>事務委託：消防事務（大阪狭山市、堺市）</a:t>
                      </a:r>
                    </a:p>
                  </a:txBody>
                  <a:tcPr anchor="ctr"/>
                </a:tc>
                <a:extLst>
                  <a:ext uri="{0D108BD9-81ED-4DB2-BD59-A6C34878D82A}">
                    <a16:rowId xmlns:a16="http://schemas.microsoft.com/office/drawing/2014/main" val="2084020882"/>
                  </a:ext>
                </a:extLst>
              </a:tr>
              <a:tr h="1050165">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泉南地域</a:t>
                      </a: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ja-JP" altLang="en-US" sz="1200" dirty="0">
                          <a:solidFill>
                            <a:srgbClr val="002060"/>
                          </a:solidFill>
                          <a:latin typeface="Meiryo UI" panose="020B0604030504040204" pitchFamily="50" charset="-128"/>
                          <a:ea typeface="Meiryo UI" panose="020B0604030504040204" pitchFamily="50" charset="-128"/>
                        </a:rPr>
                        <a:t>（岸和田市・貝塚市・泉佐野市・</a:t>
                      </a: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泉南市・阪南市・熊取町・田尻町・</a:t>
                      </a:r>
                      <a:endParaRPr kumimoji="1" lang="en-US" altLang="ja-JP" sz="1200" dirty="0">
                        <a:solidFill>
                          <a:srgbClr val="002060"/>
                        </a:solidFill>
                        <a:latin typeface="Meiryo UI" panose="020B0604030504040204" pitchFamily="50" charset="-128"/>
                        <a:ea typeface="Meiryo UI" panose="020B0604030504040204" pitchFamily="50" charset="-128"/>
                      </a:endParaRPr>
                    </a:p>
                    <a:p>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岬町）　　　　　　</a:t>
                      </a:r>
                    </a:p>
                  </a:txBody>
                  <a:tcPr anchor="ctr"/>
                </a:tc>
                <a:tc>
                  <a:txBody>
                    <a:bodyPr/>
                    <a:lstStyle/>
                    <a:p>
                      <a:pPr algn="l"/>
                      <a:r>
                        <a:rPr kumimoji="1" lang="ja-JP" altLang="en-US" sz="1200" dirty="0">
                          <a:solidFill>
                            <a:srgbClr val="002060"/>
                          </a:solidFill>
                          <a:latin typeface="Meiryo UI" panose="020B0604030504040204" pitchFamily="50" charset="-128"/>
                          <a:ea typeface="Meiryo UI" panose="020B0604030504040204" pitchFamily="50" charset="-128"/>
                        </a:rPr>
                        <a:t>機関等共同設置：府から移譲される事務の一部（まちづくり）     </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（泉南市、阪南市、田尻町、岬町）</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事務委託：火葬場事務（阪南市、泉南市）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ja-JP" altLang="en-US" sz="1200" dirty="0">
                          <a:solidFill>
                            <a:srgbClr val="002060"/>
                          </a:solidFill>
                          <a:latin typeface="Meiryo UI" panose="020B0604030504040204" pitchFamily="50" charset="-128"/>
                          <a:ea typeface="Meiryo UI" panose="020B0604030504040204" pitchFamily="50" charset="-128"/>
                        </a:rPr>
                        <a:t>事務委託：し尿及び浄化槽汚泥処理業務</a:t>
                      </a:r>
                      <a:endParaRPr kumimoji="1" lang="en-US" altLang="ja-JP" sz="1200" dirty="0">
                        <a:solidFill>
                          <a:srgbClr val="002060"/>
                        </a:solidFill>
                        <a:latin typeface="Meiryo UI" panose="020B0604030504040204" pitchFamily="50" charset="-128"/>
                        <a:ea typeface="Meiryo UI" panose="020B0604030504040204" pitchFamily="50" charset="-128"/>
                      </a:endParaRPr>
                    </a:p>
                    <a:p>
                      <a:pPr algn="l"/>
                      <a:r>
                        <a:rPr kumimoji="1" lang="en-US" altLang="ja-JP" sz="1200" dirty="0">
                          <a:solidFill>
                            <a:srgbClr val="002060"/>
                          </a:solidFill>
                          <a:latin typeface="Meiryo UI" panose="020B0604030504040204" pitchFamily="50" charset="-128"/>
                          <a:ea typeface="Meiryo UI" panose="020B0604030504040204" pitchFamily="50" charset="-128"/>
                        </a:rPr>
                        <a:t>             </a:t>
                      </a:r>
                      <a:r>
                        <a:rPr kumimoji="1" lang="ja-JP" altLang="en-US" sz="1200" dirty="0">
                          <a:solidFill>
                            <a:srgbClr val="002060"/>
                          </a:solidFill>
                          <a:latin typeface="Meiryo UI" panose="020B0604030504040204" pitchFamily="50" charset="-128"/>
                          <a:ea typeface="Meiryo UI" panose="020B0604030504040204" pitchFamily="50" charset="-128"/>
                        </a:rPr>
                        <a:t>（熊取町、</a:t>
                      </a:r>
                      <a:r>
                        <a:rPr kumimoji="1" lang="zh-TW" altLang="en-US" sz="1200" dirty="0">
                          <a:solidFill>
                            <a:srgbClr val="002060"/>
                          </a:solidFill>
                          <a:latin typeface="Meiryo UI" panose="020B0604030504040204" pitchFamily="50" charset="-128"/>
                          <a:ea typeface="Meiryo UI" panose="020B0604030504040204" pitchFamily="50" charset="-128"/>
                        </a:rPr>
                        <a:t>泉佐野市田尻町清掃施設組合</a:t>
                      </a:r>
                      <a:r>
                        <a:rPr kumimoji="1" lang="ja-JP" altLang="en-US" sz="1200" dirty="0">
                          <a:solidFill>
                            <a:srgbClr val="002060"/>
                          </a:solidFill>
                          <a:latin typeface="Meiryo UI" panose="020B0604030504040204" pitchFamily="50" charset="-128"/>
                          <a:ea typeface="Meiryo UI" panose="020B0604030504040204" pitchFamily="50" charset="-128"/>
                        </a:rPr>
                        <a:t>）　等</a:t>
                      </a:r>
                    </a:p>
                  </a:txBody>
                  <a:tcPr anchor="ctr"/>
                </a:tc>
                <a:extLst>
                  <a:ext uri="{0D108BD9-81ED-4DB2-BD59-A6C34878D82A}">
                    <a16:rowId xmlns:a16="http://schemas.microsoft.com/office/drawing/2014/main" val="118973573"/>
                  </a:ext>
                </a:extLst>
              </a:tr>
            </a:tbl>
          </a:graphicData>
        </a:graphic>
      </p:graphicFrame>
      <p:sp>
        <p:nvSpPr>
          <p:cNvPr id="7" name="正方形/長方形 6"/>
          <p:cNvSpPr/>
          <p:nvPr/>
        </p:nvSpPr>
        <p:spPr>
          <a:xfrm>
            <a:off x="270024" y="422466"/>
            <a:ext cx="8539123" cy="284316"/>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rgbClr val="002060"/>
                </a:solidFill>
                <a:latin typeface="Meiryo UI" panose="020B0604030504040204" pitchFamily="50" charset="-128"/>
                <a:ea typeface="Meiryo UI" panose="020B0604030504040204" pitchFamily="50" charset="-128"/>
              </a:rPr>
              <a:t>地域ブロック単位での連携が基本で、ブロックを越えた連携は少ない。</a:t>
            </a:r>
          </a:p>
        </p:txBody>
      </p:sp>
      <p:graphicFrame>
        <p:nvGraphicFramePr>
          <p:cNvPr id="3" name="表 2"/>
          <p:cNvGraphicFramePr>
            <a:graphicFrameLocks noGrp="1"/>
          </p:cNvGraphicFramePr>
          <p:nvPr/>
        </p:nvGraphicFramePr>
        <p:xfrm>
          <a:off x="7036720" y="852847"/>
          <a:ext cx="2069431" cy="5969249"/>
        </p:xfrm>
        <a:graphic>
          <a:graphicData uri="http://schemas.openxmlformats.org/drawingml/2006/table">
            <a:tbl>
              <a:tblPr firstRow="1" bandRow="1">
                <a:tableStyleId>{5C22544A-7EE6-4342-B048-85BDC9FD1C3A}</a:tableStyleId>
              </a:tblPr>
              <a:tblGrid>
                <a:gridCol w="2069431">
                  <a:extLst>
                    <a:ext uri="{9D8B030D-6E8A-4147-A177-3AD203B41FA5}">
                      <a16:colId xmlns:a16="http://schemas.microsoft.com/office/drawing/2014/main" val="1725530354"/>
                    </a:ext>
                  </a:extLst>
                </a:gridCol>
              </a:tblGrid>
              <a:tr h="2812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（参考）指定都市の実績</a:t>
                      </a:r>
                      <a:r>
                        <a:rPr kumimoji="1" lang="ja-JP" altLang="en-US" sz="1050" dirty="0">
                          <a:latin typeface="Meiryo UI" panose="020B0604030504040204" pitchFamily="50" charset="-128"/>
                          <a:ea typeface="Meiryo UI" panose="020B0604030504040204" pitchFamily="50" charset="-128"/>
                        </a:rPr>
                        <a:t>（注）</a:t>
                      </a:r>
                      <a:endParaRPr kumimoji="1" lang="ja-JP" altLang="en-US" sz="1200" dirty="0">
                        <a:latin typeface="Meiryo UI" panose="020B0604030504040204" pitchFamily="50" charset="-128"/>
                        <a:ea typeface="Meiryo UI" panose="020B0604030504040204" pitchFamily="50" charset="-128"/>
                      </a:endParaRPr>
                    </a:p>
                  </a:txBody>
                  <a:tcPr marL="0" marR="0"/>
                </a:tc>
                <a:extLst>
                  <a:ext uri="{0D108BD9-81ED-4DB2-BD59-A6C34878D82A}">
                    <a16:rowId xmlns:a16="http://schemas.microsoft.com/office/drawing/2014/main" val="1758110668"/>
                  </a:ext>
                </a:extLst>
              </a:tr>
              <a:tr h="2770739">
                <a:tc>
                  <a:txBody>
                    <a:bodyPr/>
                    <a:lstStyle/>
                    <a:p>
                      <a:pPr algn="l"/>
                      <a:r>
                        <a:rPr kumimoji="1" lang="ja-JP" altLang="en-US" sz="1200" b="1" dirty="0">
                          <a:solidFill>
                            <a:srgbClr val="002060"/>
                          </a:solidFill>
                          <a:latin typeface="Meiryo UI" panose="020B0604030504040204" pitchFamily="50" charset="-128"/>
                          <a:ea typeface="Meiryo UI" panose="020B0604030504040204" pitchFamily="50" charset="-128"/>
                        </a:rPr>
                        <a:t>大阪市が構成員の連携</a:t>
                      </a:r>
                      <a:endParaRPr kumimoji="1" lang="en-US" altLang="ja-JP" sz="1200" b="1" dirty="0">
                        <a:solidFill>
                          <a:srgbClr val="002060"/>
                        </a:solidFill>
                        <a:latin typeface="Meiryo UI" panose="020B0604030504040204" pitchFamily="50" charset="-128"/>
                        <a:ea typeface="Meiryo UI" panose="020B0604030504040204" pitchFamily="50" charset="-128"/>
                      </a:endParaRPr>
                    </a:p>
                    <a:p>
                      <a:pPr algn="l">
                        <a:lnSpc>
                          <a:spcPts val="500"/>
                        </a:lnSpc>
                      </a:pPr>
                      <a:endParaRPr kumimoji="1" lang="en-US" altLang="ja-JP" sz="1200" b="1"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淀川左岸水防事務組合（</a:t>
                      </a:r>
                      <a:r>
                        <a:rPr kumimoji="1" lang="en-US" altLang="ja-JP" sz="1200" dirty="0">
                          <a:solidFill>
                            <a:srgbClr val="002060"/>
                          </a:solidFill>
                          <a:latin typeface="Meiryo UI" panose="020B0604030504040204" pitchFamily="50" charset="-128"/>
                          <a:ea typeface="Meiryo UI" panose="020B0604030504040204" pitchFamily="50" charset="-128"/>
                        </a:rPr>
                        <a:t>8</a:t>
                      </a:r>
                      <a:r>
                        <a:rPr kumimoji="1" lang="ja-JP" altLang="en-US" sz="1200" dirty="0">
                          <a:solidFill>
                            <a:srgbClr val="002060"/>
                          </a:solidFill>
                          <a:latin typeface="Meiryo UI" panose="020B0604030504040204" pitchFamily="50" charset="-128"/>
                          <a:ea typeface="Meiryo UI" panose="020B0604030504040204" pitchFamily="50" charset="-128"/>
                        </a:rPr>
                        <a:t>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大和川右岸水防事務組合（</a:t>
                      </a:r>
                      <a:r>
                        <a:rPr kumimoji="1" lang="en-US" altLang="ja-JP" sz="1200" dirty="0">
                          <a:solidFill>
                            <a:srgbClr val="002060"/>
                          </a:solidFill>
                          <a:latin typeface="Meiryo UI" panose="020B0604030504040204" pitchFamily="50" charset="-128"/>
                          <a:ea typeface="Meiryo UI" panose="020B0604030504040204" pitchFamily="50" charset="-128"/>
                        </a:rPr>
                        <a:t>6</a:t>
                      </a:r>
                      <a:r>
                        <a:rPr kumimoji="1" lang="ja-JP" altLang="en-US" sz="1200" dirty="0">
                          <a:solidFill>
                            <a:srgbClr val="002060"/>
                          </a:solidFill>
                          <a:latin typeface="Meiryo UI" panose="020B0604030504040204" pitchFamily="50" charset="-128"/>
                          <a:ea typeface="Meiryo UI" panose="020B0604030504040204" pitchFamily="50" charset="-128"/>
                        </a:rPr>
                        <a:t>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淀川右岸水防事務組合（</a:t>
                      </a:r>
                      <a:r>
                        <a:rPr kumimoji="1" lang="en-US" altLang="ja-JP" sz="1200" dirty="0">
                          <a:solidFill>
                            <a:srgbClr val="002060"/>
                          </a:solidFill>
                          <a:latin typeface="Meiryo UI" panose="020B0604030504040204" pitchFamily="50" charset="-128"/>
                          <a:ea typeface="Meiryo UI" panose="020B0604030504040204" pitchFamily="50" charset="-128"/>
                        </a:rPr>
                        <a:t>6</a:t>
                      </a:r>
                      <a:r>
                        <a:rPr kumimoji="1" lang="ja-JP" altLang="en-US" sz="1200" dirty="0">
                          <a:solidFill>
                            <a:srgbClr val="002060"/>
                          </a:solidFill>
                          <a:latin typeface="Meiryo UI" panose="020B0604030504040204" pitchFamily="50" charset="-128"/>
                          <a:ea typeface="Meiryo UI" panose="020B0604030504040204" pitchFamily="50" charset="-128"/>
                        </a:rPr>
                        <a:t>市１町）</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大阪広域環境施設組合</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en-US" altLang="ja-JP" sz="1200" dirty="0">
                          <a:solidFill>
                            <a:srgbClr val="002060"/>
                          </a:solidFill>
                          <a:latin typeface="Meiryo UI" panose="020B0604030504040204" pitchFamily="50" charset="-128"/>
                          <a:ea typeface="Meiryo UI" panose="020B0604030504040204" pitchFamily="50" charset="-128"/>
                        </a:rPr>
                        <a:t>4</a:t>
                      </a:r>
                      <a:r>
                        <a:rPr kumimoji="1" lang="ja-JP" altLang="en-US" sz="1200" dirty="0">
                          <a:solidFill>
                            <a:srgbClr val="002060"/>
                          </a:solidFill>
                          <a:latin typeface="Meiryo UI" panose="020B0604030504040204" pitchFamily="50" charset="-128"/>
                          <a:ea typeface="Meiryo UI" panose="020B0604030504040204" pitchFamily="50" charset="-128"/>
                        </a:rPr>
                        <a:t>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大阪府後期高齢者医療広域連合</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a:solidFill>
                            <a:srgbClr val="002060"/>
                          </a:solidFill>
                          <a:latin typeface="Meiryo UI" panose="020B0604030504040204" pitchFamily="50" charset="-128"/>
                          <a:ea typeface="Meiryo UI" panose="020B0604030504040204" pitchFamily="50" charset="-128"/>
                        </a:rPr>
                        <a:t>　　（全市町村。法律設置）</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下水道の処理事務</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a:solidFill>
                            <a:srgbClr val="002060"/>
                          </a:solidFill>
                          <a:latin typeface="Meiryo UI" panose="020B0604030504040204" pitchFamily="50" charset="-128"/>
                          <a:ea typeface="Meiryo UI" panose="020B0604030504040204" pitchFamily="50" charset="-128"/>
                        </a:rPr>
                        <a:t>　（東大阪市⇒大阪市）</a:t>
                      </a:r>
                      <a:endParaRPr kumimoji="1" lang="en-US" altLang="ja-JP" sz="1200" dirty="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35486481"/>
                  </a:ext>
                </a:extLst>
              </a:tr>
              <a:tr h="2917295">
                <a:tc>
                  <a:txBody>
                    <a:bodyPr/>
                    <a:lstStyle/>
                    <a:p>
                      <a:pPr marL="0" indent="0" algn="l">
                        <a:buFont typeface="Arial" panose="020B0604020202020204" pitchFamily="34" charset="0"/>
                        <a:buNone/>
                      </a:pPr>
                      <a:r>
                        <a:rPr kumimoji="1" lang="ja-JP" altLang="en-US" sz="1200" b="1" dirty="0">
                          <a:solidFill>
                            <a:srgbClr val="002060"/>
                          </a:solidFill>
                          <a:latin typeface="Meiryo UI" panose="020B0604030504040204" pitchFamily="50" charset="-128"/>
                          <a:ea typeface="Meiryo UI" panose="020B0604030504040204" pitchFamily="50" charset="-128"/>
                        </a:rPr>
                        <a:t>堺市が構成員の連携</a:t>
                      </a:r>
                      <a:endParaRPr kumimoji="1" lang="en-US" altLang="ja-JP" sz="1200" b="1" dirty="0">
                        <a:solidFill>
                          <a:srgbClr val="002060"/>
                        </a:solidFill>
                        <a:latin typeface="Meiryo UI" panose="020B0604030504040204" pitchFamily="50" charset="-128"/>
                        <a:ea typeface="Meiryo UI" panose="020B0604030504040204" pitchFamily="50" charset="-128"/>
                      </a:endParaRPr>
                    </a:p>
                    <a:p>
                      <a:pPr marL="0" indent="0" algn="l">
                        <a:lnSpc>
                          <a:spcPts val="500"/>
                        </a:lnSpc>
                        <a:buFont typeface="Arial" panose="020B0604020202020204" pitchFamily="34" charset="0"/>
                        <a:buNone/>
                      </a:pPr>
                      <a:endParaRPr kumimoji="1" lang="en-US" altLang="ja-JP" sz="1200" b="1"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大阪広域水道企業団</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a:solidFill>
                            <a:srgbClr val="002060"/>
                          </a:solidFill>
                          <a:latin typeface="Meiryo UI" panose="020B0604030504040204" pitchFamily="50" charset="-128"/>
                          <a:ea typeface="Meiryo UI" panose="020B0604030504040204" pitchFamily="50" charset="-128"/>
                        </a:rPr>
                        <a:t>　（</a:t>
                      </a:r>
                      <a:r>
                        <a:rPr kumimoji="1" lang="en-US" altLang="ja-JP" sz="1200" dirty="0">
                          <a:solidFill>
                            <a:srgbClr val="002060"/>
                          </a:solidFill>
                          <a:latin typeface="Meiryo UI" panose="020B0604030504040204" pitchFamily="50" charset="-128"/>
                          <a:ea typeface="Meiryo UI" panose="020B0604030504040204" pitchFamily="50" charset="-128"/>
                        </a:rPr>
                        <a:t>42</a:t>
                      </a:r>
                      <a:r>
                        <a:rPr kumimoji="1" lang="ja-JP" altLang="en-US" sz="1200" dirty="0">
                          <a:solidFill>
                            <a:srgbClr val="002060"/>
                          </a:solidFill>
                          <a:latin typeface="Meiryo UI" panose="020B0604030504040204" pitchFamily="50" charset="-128"/>
                          <a:ea typeface="Meiryo UI" panose="020B0604030504040204" pitchFamily="50" charset="-128"/>
                        </a:rPr>
                        <a:t>市町村）</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大阪府後期高齢者医療広域連合</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a:solidFill>
                            <a:srgbClr val="002060"/>
                          </a:solidFill>
                          <a:latin typeface="Meiryo UI" panose="020B0604030504040204" pitchFamily="50" charset="-128"/>
                          <a:ea typeface="Meiryo UI" panose="020B0604030504040204" pitchFamily="50" charset="-128"/>
                        </a:rPr>
                        <a:t>　（全市町村。法律設置）</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下水道の処理事務</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a:solidFill>
                            <a:srgbClr val="002060"/>
                          </a:solidFill>
                          <a:latin typeface="Meiryo UI" panose="020B0604030504040204" pitchFamily="50" charset="-128"/>
                          <a:ea typeface="Meiryo UI" panose="020B0604030504040204" pitchFamily="50" charset="-128"/>
                        </a:rPr>
                        <a:t>　（和泉市⇒堺市）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児童生徒の就学事務</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a:solidFill>
                            <a:srgbClr val="002060"/>
                          </a:solidFill>
                          <a:latin typeface="Meiryo UI" panose="020B0604030504040204" pitchFamily="50" charset="-128"/>
                          <a:ea typeface="Meiryo UI" panose="020B0604030504040204" pitchFamily="50" charset="-128"/>
                        </a:rPr>
                        <a:t>　（大阪狭山市⇔堺市）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a:solidFill>
                            <a:srgbClr val="002060"/>
                          </a:solidFill>
                          <a:latin typeface="Meiryo UI" panose="020B0604030504040204" pitchFamily="50" charset="-128"/>
                          <a:ea typeface="Meiryo UI" panose="020B0604030504040204" pitchFamily="50" charset="-128"/>
                        </a:rPr>
                        <a:t>　（和泉市⇒堺市）</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200" dirty="0">
                          <a:solidFill>
                            <a:srgbClr val="002060"/>
                          </a:solidFill>
                          <a:latin typeface="Meiryo UI" panose="020B0604030504040204" pitchFamily="50" charset="-128"/>
                          <a:ea typeface="Meiryo UI" panose="020B0604030504040204" pitchFamily="50" charset="-128"/>
                        </a:rPr>
                        <a:t>消防事務</a:t>
                      </a:r>
                      <a:endParaRPr kumimoji="1" lang="en-US" altLang="ja-JP" sz="1200" dirty="0">
                        <a:solidFill>
                          <a:srgbClr val="002060"/>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dirty="0">
                          <a:solidFill>
                            <a:srgbClr val="002060"/>
                          </a:solidFill>
                          <a:latin typeface="Meiryo UI" panose="020B0604030504040204" pitchFamily="50" charset="-128"/>
                          <a:ea typeface="Meiryo UI" panose="020B0604030504040204" pitchFamily="50" charset="-128"/>
                        </a:rPr>
                        <a:t>　（大阪狭山市⇒堺市）</a:t>
                      </a:r>
                      <a:endParaRPr kumimoji="1" lang="en-US" altLang="ja-JP" sz="1200" dirty="0">
                        <a:solidFill>
                          <a:srgbClr val="002060"/>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89879541"/>
                  </a:ext>
                </a:extLst>
              </a:tr>
            </a:tbl>
          </a:graphicData>
        </a:graphic>
      </p:graphicFrame>
      <p:sp>
        <p:nvSpPr>
          <p:cNvPr id="8" name="正方形/長方形 7"/>
          <p:cNvSpPr/>
          <p:nvPr/>
        </p:nvSpPr>
        <p:spPr>
          <a:xfrm>
            <a:off x="6941126" y="6540303"/>
            <a:ext cx="1654236" cy="35548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a:solidFill>
                  <a:schemeClr val="tx1"/>
                </a:solidFill>
                <a:latin typeface="Meiryo UI" panose="020B0604030504040204" pitchFamily="50" charset="-128"/>
                <a:ea typeface="Meiryo UI" panose="020B0604030504040204" pitchFamily="50" charset="-128"/>
              </a:rPr>
              <a:t>（注）</a:t>
            </a:r>
            <a:r>
              <a:rPr kumimoji="1" lang="en-US" altLang="ja-JP" sz="700" dirty="0">
                <a:solidFill>
                  <a:schemeClr val="tx1"/>
                </a:solidFill>
                <a:latin typeface="Meiryo UI" panose="020B0604030504040204" pitchFamily="50" charset="-128"/>
                <a:ea typeface="Meiryo UI" panose="020B0604030504040204" pitchFamily="50" charset="-128"/>
              </a:rPr>
              <a:t>H29</a:t>
            </a:r>
            <a:r>
              <a:rPr kumimoji="1" lang="ja-JP" altLang="en-US" sz="700" dirty="0">
                <a:solidFill>
                  <a:schemeClr val="tx1"/>
                </a:solidFill>
                <a:latin typeface="Meiryo UI" panose="020B0604030504040204" pitchFamily="50" charset="-128"/>
                <a:ea typeface="Meiryo UI" panose="020B0604030504040204" pitchFamily="50" charset="-128"/>
              </a:rPr>
              <a:t>以前のものも含め政令市の</a:t>
            </a:r>
            <a:endParaRPr kumimoji="1" lang="en-US" altLang="ja-JP" sz="700" dirty="0">
              <a:solidFill>
                <a:schemeClr val="tx1"/>
              </a:solidFill>
              <a:latin typeface="Meiryo UI" panose="020B0604030504040204" pitchFamily="50" charset="-128"/>
              <a:ea typeface="Meiryo UI" panose="020B0604030504040204" pitchFamily="50" charset="-128"/>
            </a:endParaRPr>
          </a:p>
          <a:p>
            <a:r>
              <a:rPr kumimoji="1" lang="en-US" altLang="ja-JP" sz="700" dirty="0">
                <a:solidFill>
                  <a:schemeClr val="tx1"/>
                </a:solidFill>
                <a:latin typeface="Meiryo UI" panose="020B0604030504040204" pitchFamily="50" charset="-128"/>
                <a:ea typeface="Meiryo UI" panose="020B0604030504040204" pitchFamily="50" charset="-128"/>
              </a:rPr>
              <a:t>         </a:t>
            </a:r>
            <a:r>
              <a:rPr kumimoji="1" lang="ja-JP" altLang="en-US" sz="700" dirty="0">
                <a:solidFill>
                  <a:schemeClr val="tx1"/>
                </a:solidFill>
                <a:latin typeface="Meiryo UI" panose="020B0604030504040204" pitchFamily="50" charset="-128"/>
                <a:ea typeface="Meiryo UI" panose="020B0604030504040204" pitchFamily="50" charset="-128"/>
              </a:rPr>
              <a:t>広域連携を示している</a:t>
            </a:r>
            <a:endParaRPr kumimoji="1" lang="en-US" altLang="ja-JP" sz="700" dirty="0">
              <a:solidFill>
                <a:schemeClr val="tx1"/>
              </a:solidFill>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3515" y="-13192"/>
            <a:ext cx="9144000" cy="404664"/>
            <a:chOff x="-3515" y="-13192"/>
            <a:chExt cx="9144000" cy="404664"/>
          </a:xfrm>
        </p:grpSpPr>
        <p:sp>
          <p:nvSpPr>
            <p:cNvPr id="10" name="正方形/長方形 9"/>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sz="15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10</a:t>
              </a:r>
              <a:r>
                <a:rPr kumimoji="0" lang="ja-JP" altLang="en-US" sz="15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sz="1500"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33.</a:t>
              </a:r>
              <a:r>
                <a:rPr lang="ja-JP" altLang="en-US" sz="1500" kern="0" dirty="0" smtClean="0">
                  <a:solidFill>
                    <a:srgbClr val="000000"/>
                  </a:solidFill>
                  <a:latin typeface="Meiryo UI"/>
                  <a:ea typeface="Meiryo UI" pitchFamily="50" charset="-128"/>
                  <a:cs typeface="Meiryo UI" pitchFamily="50" charset="-128"/>
                </a:rPr>
                <a:t> </a:t>
              </a:r>
              <a:r>
                <a:rPr lang="en-US" altLang="ja-JP" sz="1500" kern="0" dirty="0">
                  <a:solidFill>
                    <a:srgbClr val="000000"/>
                  </a:solidFill>
                  <a:latin typeface="Meiryo UI"/>
                  <a:ea typeface="Meiryo UI" pitchFamily="50" charset="-128"/>
                  <a:cs typeface="Meiryo UI" pitchFamily="50" charset="-128"/>
                </a:rPr>
                <a:t>2017</a:t>
              </a:r>
              <a:r>
                <a:rPr lang="ja-JP" altLang="en-US" sz="1500" kern="0" dirty="0">
                  <a:solidFill>
                    <a:srgbClr val="000000"/>
                  </a:solidFill>
                  <a:latin typeface="Meiryo UI"/>
                  <a:ea typeface="Meiryo UI" pitchFamily="50" charset="-128"/>
                  <a:cs typeface="Meiryo UI" pitchFamily="50" charset="-128"/>
                </a:rPr>
                <a:t>（平成</a:t>
              </a:r>
              <a:r>
                <a:rPr lang="en-US" altLang="ja-JP" sz="1500" kern="0" dirty="0">
                  <a:solidFill>
                    <a:srgbClr val="000000"/>
                  </a:solidFill>
                  <a:latin typeface="Meiryo UI"/>
                  <a:ea typeface="Meiryo UI" pitchFamily="50" charset="-128"/>
                  <a:cs typeface="Meiryo UI" pitchFamily="50" charset="-128"/>
                </a:rPr>
                <a:t>29</a:t>
              </a:r>
              <a:r>
                <a:rPr lang="ja-JP" altLang="en-US" sz="1500" kern="0" dirty="0">
                  <a:solidFill>
                    <a:srgbClr val="000000"/>
                  </a:solidFill>
                  <a:latin typeface="Meiryo UI"/>
                  <a:ea typeface="Meiryo UI" pitchFamily="50" charset="-128"/>
                  <a:cs typeface="Meiryo UI" pitchFamily="50" charset="-128"/>
                </a:rPr>
                <a:t>）年以降の地域別の広域連携</a:t>
              </a:r>
              <a:r>
                <a:rPr lang="ja-JP" altLang="en-US" sz="1500" kern="0" dirty="0" smtClean="0">
                  <a:solidFill>
                    <a:srgbClr val="000000"/>
                  </a:solidFill>
                  <a:latin typeface="Meiryo UI"/>
                  <a:ea typeface="Meiryo UI" pitchFamily="50" charset="-128"/>
                  <a:cs typeface="Meiryo UI" pitchFamily="50" charset="-128"/>
                </a:rPr>
                <a:t>（</a:t>
              </a:r>
              <a:r>
                <a:rPr lang="en-US" altLang="ja-JP" sz="1500" kern="0" dirty="0" smtClean="0">
                  <a:solidFill>
                    <a:srgbClr val="000000"/>
                  </a:solidFill>
                  <a:latin typeface="Meiryo UI"/>
                  <a:ea typeface="Meiryo UI" pitchFamily="50" charset="-128"/>
                  <a:cs typeface="Meiryo UI" pitchFamily="50" charset="-128"/>
                </a:rPr>
                <a:t>2.</a:t>
              </a:r>
              <a:r>
                <a:rPr lang="ja-JP" altLang="en-US" sz="1500" kern="0" dirty="0" smtClean="0">
                  <a:solidFill>
                    <a:srgbClr val="000000"/>
                  </a:solidFill>
                  <a:latin typeface="Meiryo UI"/>
                  <a:ea typeface="Meiryo UI" pitchFamily="50" charset="-128"/>
                  <a:cs typeface="Meiryo UI" pitchFamily="50" charset="-128"/>
                </a:rPr>
                <a:t>市町村事務の実例）</a:t>
              </a:r>
              <a:endParaRPr lang="ja-JP" altLang="en-US" sz="1500" kern="0" dirty="0">
                <a:solidFill>
                  <a:srgbClr val="000000"/>
                </a:solidFill>
                <a:latin typeface="Meiryo UI"/>
                <a:ea typeface="Meiryo UI" pitchFamily="50" charset="-128"/>
                <a:cs typeface="Meiryo UI" pitchFamily="50" charset="-128"/>
              </a:endParaRPr>
            </a:p>
          </p:txBody>
        </p:sp>
        <p:sp>
          <p:nvSpPr>
            <p:cNvPr id="11" name="正方形/長方形 10"/>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1121561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17A73A2-5A41-49DB-B552-E6FF50EB19B7}"/>
              </a:ext>
            </a:extLst>
          </p:cNvPr>
          <p:cNvSpPr txBox="1"/>
          <p:nvPr/>
        </p:nvSpPr>
        <p:spPr>
          <a:xfrm>
            <a:off x="2302964" y="3458010"/>
            <a:ext cx="1912703" cy="200055"/>
          </a:xfrm>
          <a:prstGeom prst="rect">
            <a:avLst/>
          </a:prstGeom>
          <a:noFill/>
        </p:spPr>
        <p:txBody>
          <a:bodyPr wrap="none" rtlCol="0">
            <a:spAutoFit/>
          </a:bodyPr>
          <a:lstStyle/>
          <a:p>
            <a:r>
              <a:rPr kumimoji="1" lang="ja-JP" altLang="en-US" sz="700" dirty="0">
                <a:latin typeface="Meiryo UI" panose="020B0604030504040204" pitchFamily="50" charset="-128"/>
                <a:ea typeface="Meiryo UI" panose="020B0604030504040204" pitchFamily="50" charset="-128"/>
              </a:rPr>
              <a:t>出典：第</a:t>
            </a:r>
            <a:r>
              <a:rPr kumimoji="1" lang="en-US" altLang="ja-JP" sz="700" dirty="0">
                <a:latin typeface="Meiryo UI" panose="020B0604030504040204" pitchFamily="50" charset="-128"/>
                <a:ea typeface="Meiryo UI" panose="020B0604030504040204" pitchFamily="50" charset="-128"/>
              </a:rPr>
              <a:t>32</a:t>
            </a:r>
            <a:r>
              <a:rPr kumimoji="1" lang="ja-JP" altLang="en-US" sz="700" dirty="0">
                <a:latin typeface="Meiryo UI" panose="020B0604030504040204" pitchFamily="50" charset="-128"/>
                <a:ea typeface="Meiryo UI" panose="020B0604030504040204" pitchFamily="50" charset="-128"/>
              </a:rPr>
              <a:t>次地方制度調査会資料一部加工</a:t>
            </a:r>
          </a:p>
        </p:txBody>
      </p:sp>
      <p:graphicFrame>
        <p:nvGraphicFramePr>
          <p:cNvPr id="6" name="表 5"/>
          <p:cNvGraphicFramePr>
            <a:graphicFrameLocks noGrp="1"/>
          </p:cNvGraphicFramePr>
          <p:nvPr/>
        </p:nvGraphicFramePr>
        <p:xfrm>
          <a:off x="232175" y="1080060"/>
          <a:ext cx="4073784" cy="2331603"/>
        </p:xfrm>
        <a:graphic>
          <a:graphicData uri="http://schemas.openxmlformats.org/drawingml/2006/table">
            <a:tbl>
              <a:tblPr firstRow="1" bandRow="1">
                <a:tableStyleId>{5C22544A-7EE6-4342-B048-85BDC9FD1C3A}</a:tableStyleId>
              </a:tblPr>
              <a:tblGrid>
                <a:gridCol w="450038">
                  <a:extLst>
                    <a:ext uri="{9D8B030D-6E8A-4147-A177-3AD203B41FA5}">
                      <a16:colId xmlns:a16="http://schemas.microsoft.com/office/drawing/2014/main" val="2654233755"/>
                    </a:ext>
                  </a:extLst>
                </a:gridCol>
                <a:gridCol w="982949">
                  <a:extLst>
                    <a:ext uri="{9D8B030D-6E8A-4147-A177-3AD203B41FA5}">
                      <a16:colId xmlns:a16="http://schemas.microsoft.com/office/drawing/2014/main" val="3429634863"/>
                    </a:ext>
                  </a:extLst>
                </a:gridCol>
                <a:gridCol w="957539">
                  <a:extLst>
                    <a:ext uri="{9D8B030D-6E8A-4147-A177-3AD203B41FA5}">
                      <a16:colId xmlns:a16="http://schemas.microsoft.com/office/drawing/2014/main" val="2310303358"/>
                    </a:ext>
                  </a:extLst>
                </a:gridCol>
                <a:gridCol w="957539">
                  <a:extLst>
                    <a:ext uri="{9D8B030D-6E8A-4147-A177-3AD203B41FA5}">
                      <a16:colId xmlns:a16="http://schemas.microsoft.com/office/drawing/2014/main" val="3405243837"/>
                    </a:ext>
                  </a:extLst>
                </a:gridCol>
                <a:gridCol w="725719">
                  <a:extLst>
                    <a:ext uri="{9D8B030D-6E8A-4147-A177-3AD203B41FA5}">
                      <a16:colId xmlns:a16="http://schemas.microsoft.com/office/drawing/2014/main" val="2366864548"/>
                    </a:ext>
                  </a:extLst>
                </a:gridCol>
              </a:tblGrid>
              <a:tr h="315603">
                <a:tc gridSpan="2">
                  <a:txBody>
                    <a:bodyPr/>
                    <a:lstStyle/>
                    <a:p>
                      <a:r>
                        <a:rPr kumimoji="1" lang="ja-JP" altLang="en-US" sz="1200" dirty="0">
                          <a:latin typeface="Meiryo UI" panose="020B0604030504040204" pitchFamily="50" charset="-128"/>
                          <a:ea typeface="Meiryo UI" panose="020B0604030504040204" pitchFamily="50" charset="-128"/>
                        </a:rPr>
                        <a:t>市町村数（時点）</a:t>
                      </a:r>
                    </a:p>
                  </a:txBody>
                  <a:tcPr/>
                </a:tc>
                <a:tc hMerge="1">
                  <a:txBody>
                    <a:bodyPr/>
                    <a:lstStyle/>
                    <a:p>
                      <a:endParaRPr kumimoji="1" lang="ja-JP" altLang="en-US"/>
                    </a:p>
                  </a:txBody>
                  <a:tcPr/>
                </a:tc>
                <a:tc>
                  <a:txBody>
                    <a:bodyPr/>
                    <a:lstStyle/>
                    <a:p>
                      <a:r>
                        <a:rPr kumimoji="1" lang="en-US" altLang="ja-JP" sz="1200" dirty="0">
                          <a:latin typeface="Meiryo UI" panose="020B0604030504040204" pitchFamily="50" charset="-128"/>
                          <a:ea typeface="Meiryo UI" panose="020B0604030504040204" pitchFamily="50" charset="-128"/>
                        </a:rPr>
                        <a:t>H11.3.31</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en-US" altLang="ja-JP" sz="1200" dirty="0">
                          <a:latin typeface="Meiryo UI" panose="020B0604030504040204" pitchFamily="50" charset="-128"/>
                          <a:ea typeface="Meiryo UI" panose="020B0604030504040204" pitchFamily="50" charset="-128"/>
                        </a:rPr>
                        <a:t>H31.4.1</a:t>
                      </a:r>
                      <a:endParaRPr kumimoji="1" lang="ja-JP" altLang="en-US" sz="1200" dirty="0">
                        <a:latin typeface="Meiryo UI" panose="020B0604030504040204" pitchFamily="50" charset="-128"/>
                        <a:ea typeface="Meiryo UI" panose="020B0604030504040204" pitchFamily="50" charset="-128"/>
                      </a:endParaRPr>
                    </a:p>
                  </a:txBody>
                  <a:tcPr/>
                </a:tc>
                <a:tc>
                  <a:txBody>
                    <a:bodyPr/>
                    <a:lstStyle/>
                    <a:p>
                      <a:r>
                        <a:rPr kumimoji="1" lang="ja-JP" altLang="en-US" sz="1200" dirty="0">
                          <a:latin typeface="Meiryo UI" panose="020B0604030504040204" pitchFamily="50" charset="-128"/>
                          <a:ea typeface="Meiryo UI" panose="020B0604030504040204" pitchFamily="50" charset="-128"/>
                        </a:rPr>
                        <a:t>減少率</a:t>
                      </a:r>
                    </a:p>
                  </a:txBody>
                  <a:tcPr/>
                </a:tc>
                <a:extLst>
                  <a:ext uri="{0D108BD9-81ED-4DB2-BD59-A6C34878D82A}">
                    <a16:rowId xmlns:a16="http://schemas.microsoft.com/office/drawing/2014/main" val="3418655837"/>
                  </a:ext>
                </a:extLst>
              </a:tr>
              <a:tr h="288000">
                <a:tc gridSpan="2">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三大都市圏</a:t>
                      </a:r>
                    </a:p>
                  </a:txBody>
                  <a:tcPr/>
                </a:tc>
                <a:tc hMerge="1">
                  <a:txBody>
                    <a:bodyPr/>
                    <a:lstStyle/>
                    <a:p>
                      <a:endParaRPr kumimoji="1" lang="ja-JP" altLang="en-US"/>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731</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463</a:t>
                      </a:r>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36.7</a:t>
                      </a:r>
                      <a:r>
                        <a:rPr kumimoji="1" lang="ja-JP" altLang="en-US" sz="1200" dirty="0">
                          <a:solidFill>
                            <a:srgbClr val="002060"/>
                          </a:solidFill>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1811052718"/>
                  </a:ext>
                </a:extLst>
              </a:tr>
              <a:tr h="288000">
                <a:tc rowSpan="4">
                  <a:txBody>
                    <a:bodyPr/>
                    <a:lstStyle/>
                    <a:p>
                      <a:endParaRPr kumimoji="1" lang="ja-JP" altLang="en-US" sz="1400" dirty="0">
                        <a:solidFill>
                          <a:srgbClr val="002060"/>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うち東京都</a:t>
                      </a:r>
                    </a:p>
                  </a:txBody>
                  <a:tcPr>
                    <a:lnB w="12700" cap="flat" cmpd="sng" algn="ctr">
                      <a:solidFill>
                        <a:schemeClr val="bg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40</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B w="12700" cap="flat" cmpd="sng" algn="ctr">
                      <a:solidFill>
                        <a:schemeClr val="bg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39</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B w="12700" cap="flat" cmpd="sng" algn="ctr">
                      <a:solidFill>
                        <a:schemeClr val="bg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2.5%</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15471410"/>
                  </a:ext>
                </a:extLst>
              </a:tr>
              <a:tr h="288000">
                <a:tc vMerge="1">
                  <a:txBody>
                    <a:bodyPr/>
                    <a:lstStyle/>
                    <a:p>
                      <a:endParaRPr kumimoji="1" lang="ja-JP" altLang="en-US"/>
                    </a:p>
                  </a:txBody>
                  <a:tcPr/>
                </a:tc>
                <a:tc>
                  <a:txBody>
                    <a:bodyPr/>
                    <a:lstStyle/>
                    <a:p>
                      <a:r>
                        <a:rPr kumimoji="1" lang="ja-JP" altLang="en-US" sz="1200" spc="-150" dirty="0">
                          <a:solidFill>
                            <a:srgbClr val="002060"/>
                          </a:solidFill>
                          <a:latin typeface="Meiryo UI" panose="020B0604030504040204" pitchFamily="50" charset="-128"/>
                          <a:ea typeface="Meiryo UI" panose="020B0604030504040204" pitchFamily="50" charset="-128"/>
                        </a:rPr>
                        <a:t>うち神奈川県</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37</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33</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10.8</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0046068"/>
                  </a:ext>
                </a:extLst>
              </a:tr>
              <a:tr h="288000">
                <a:tc vMerge="1">
                  <a:txBody>
                    <a:bodyPr/>
                    <a:lstStyle/>
                    <a:p>
                      <a:endParaRPr kumimoji="1" lang="ja-JP" altLang="en-US"/>
                    </a:p>
                  </a:txBody>
                  <a:tcP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うち愛知県</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88</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54</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38.6</a:t>
                      </a:r>
                      <a:r>
                        <a:rPr kumimoji="1" lang="ja-JP" altLang="en-US" sz="1200" dirty="0">
                          <a:solidFill>
                            <a:srgbClr val="002060"/>
                          </a:solidFill>
                          <a:latin typeface="Meiryo UI" panose="020B0604030504040204" pitchFamily="50" charset="-128"/>
                          <a:ea typeface="Meiryo UI" panose="020B0604030504040204" pitchFamily="50" charset="-128"/>
                        </a:rPr>
                        <a:t>％</a:t>
                      </a:r>
                      <a:endParaRPr kumimoji="1" lang="en-US" altLang="ja-JP"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5057698"/>
                  </a:ext>
                </a:extLst>
              </a:tr>
              <a:tr h="288000">
                <a:tc vMerge="1">
                  <a:txBody>
                    <a:bodyPr/>
                    <a:lstStyle/>
                    <a:p>
                      <a:endParaRPr kumimoji="1" lang="ja-JP" altLang="en-US"/>
                    </a:p>
                  </a:txBody>
                  <a:tcPr/>
                </a:tc>
                <a:tc>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うち大阪府</a:t>
                      </a:r>
                    </a:p>
                  </a:txBody>
                  <a:tcPr>
                    <a:lnL w="381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44</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43</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2.3%</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0979202"/>
                  </a:ext>
                </a:extLst>
              </a:tr>
              <a:tr h="288000">
                <a:tc gridSpan="2">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三大都市圏以外</a:t>
                      </a:r>
                    </a:p>
                  </a:txBody>
                  <a:tcPr/>
                </a:tc>
                <a:tc hMerge="1">
                  <a:txBody>
                    <a:bodyPr/>
                    <a:lstStyle/>
                    <a:p>
                      <a:endParaRPr kumimoji="1" lang="ja-JP" altLang="en-US"/>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2501</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T w="38100" cap="flat" cmpd="sng" algn="ctr">
                      <a:solidFill>
                        <a:schemeClr val="tx1"/>
                      </a:solidFill>
                      <a:prstDash val="solid"/>
                      <a:round/>
                      <a:headEnd type="none" w="med" len="med"/>
                      <a:tailEnd type="none" w="med" len="med"/>
                    </a:lnT>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1255</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lnT w="38100" cap="flat" cmpd="sng" algn="ctr">
                      <a:solidFill>
                        <a:schemeClr val="tx1"/>
                      </a:solidFill>
                      <a:prstDash val="solid"/>
                      <a:round/>
                      <a:headEnd type="none" w="med" len="med"/>
                      <a:tailEnd type="none" w="med" len="med"/>
                    </a:lnT>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49.8</a:t>
                      </a:r>
                      <a:r>
                        <a:rPr kumimoji="1" lang="ja-JP" altLang="en-US" sz="1200" dirty="0">
                          <a:solidFill>
                            <a:srgbClr val="002060"/>
                          </a:solidFill>
                          <a:latin typeface="Meiryo UI" panose="020B0604030504040204" pitchFamily="50" charset="-128"/>
                          <a:ea typeface="Meiryo UI" panose="020B0604030504040204" pitchFamily="50" charset="-128"/>
                        </a:rPr>
                        <a:t>％</a:t>
                      </a:r>
                    </a:p>
                  </a:txBody>
                  <a:tcP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81277566"/>
                  </a:ext>
                </a:extLst>
              </a:tr>
              <a:tr h="288000">
                <a:tc gridSpan="2">
                  <a:txBody>
                    <a:bodyPr/>
                    <a:lstStyle/>
                    <a:p>
                      <a:r>
                        <a:rPr kumimoji="1" lang="ja-JP" altLang="en-US" sz="1200" dirty="0">
                          <a:solidFill>
                            <a:srgbClr val="002060"/>
                          </a:solidFill>
                          <a:latin typeface="Meiryo UI" panose="020B0604030504040204" pitchFamily="50" charset="-128"/>
                          <a:ea typeface="Meiryo UI" panose="020B0604030504040204" pitchFamily="50" charset="-128"/>
                        </a:rPr>
                        <a:t>合計</a:t>
                      </a:r>
                    </a:p>
                  </a:txBody>
                  <a:tcPr/>
                </a:tc>
                <a:tc hMerge="1">
                  <a:txBody>
                    <a:bodyPr/>
                    <a:lstStyle/>
                    <a:p>
                      <a:endParaRPr kumimoji="1" lang="ja-JP" altLang="en-US"/>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3232</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1718</a:t>
                      </a:r>
                      <a:endParaRPr kumimoji="1" lang="ja-JP" altLang="en-US" sz="1200" dirty="0">
                        <a:solidFill>
                          <a:srgbClr val="002060"/>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200" dirty="0">
                          <a:solidFill>
                            <a:srgbClr val="002060"/>
                          </a:solidFill>
                          <a:latin typeface="Meiryo UI" panose="020B0604030504040204" pitchFamily="50" charset="-128"/>
                          <a:ea typeface="Meiryo UI" panose="020B0604030504040204" pitchFamily="50" charset="-128"/>
                        </a:rPr>
                        <a:t>46.8</a:t>
                      </a:r>
                      <a:r>
                        <a:rPr kumimoji="1" lang="ja-JP" altLang="en-US" sz="1200" dirty="0">
                          <a:solidFill>
                            <a:srgbClr val="002060"/>
                          </a:solidFill>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78731582"/>
                  </a:ext>
                </a:extLst>
              </a:tr>
            </a:tbl>
          </a:graphicData>
        </a:graphic>
      </p:graphicFrame>
      <p:sp>
        <p:nvSpPr>
          <p:cNvPr id="5" name="正方形/長方形 4"/>
          <p:cNvSpPr/>
          <p:nvPr/>
        </p:nvSpPr>
        <p:spPr>
          <a:xfrm>
            <a:off x="253166" y="610939"/>
            <a:ext cx="4052793" cy="297739"/>
          </a:xfrm>
          <a:prstGeom prst="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rgbClr val="002060"/>
                </a:solidFill>
                <a:latin typeface="Meiryo UI" panose="020B0604030504040204" pitchFamily="50" charset="-128"/>
                <a:ea typeface="Meiryo UI" panose="020B0604030504040204" pitchFamily="50" charset="-128"/>
              </a:rPr>
              <a:t>三大都市圏では、市町村合併が進まない都府県が多かった。</a:t>
            </a:r>
            <a:endParaRPr kumimoji="1" lang="ja-JP" altLang="en-US" sz="1200" dirty="0">
              <a:solidFill>
                <a:srgbClr val="002060"/>
              </a:solidFill>
            </a:endParaRPr>
          </a:p>
        </p:txBody>
      </p:sp>
      <p:grpSp>
        <p:nvGrpSpPr>
          <p:cNvPr id="4" name="グループ化 3"/>
          <p:cNvGrpSpPr/>
          <p:nvPr/>
        </p:nvGrpSpPr>
        <p:grpSpPr>
          <a:xfrm>
            <a:off x="116944" y="3899367"/>
            <a:ext cx="4906222" cy="2371725"/>
            <a:chOff x="144342" y="3698989"/>
            <a:chExt cx="4906222" cy="2371725"/>
          </a:xfrm>
        </p:grpSpPr>
        <p:sp>
          <p:nvSpPr>
            <p:cNvPr id="17" name="コンテンツ プレースホルダー 2"/>
            <p:cNvSpPr txBox="1">
              <a:spLocks/>
            </p:cNvSpPr>
            <p:nvPr/>
          </p:nvSpPr>
          <p:spPr>
            <a:xfrm>
              <a:off x="144342" y="3698989"/>
              <a:ext cx="4608000" cy="237172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dk1"/>
                  </a:solidFill>
                  <a:latin typeface="+mn-lt"/>
                  <a:ea typeface="+mn-ea"/>
                  <a:cs typeface="+mn-cs"/>
                </a:defRPr>
              </a:lvl9pPr>
            </a:lstStyle>
            <a:p>
              <a:pPr algn="l"/>
              <a:r>
                <a:rPr lang="ja-JP" altLang="en-US" sz="1400" b="1" dirty="0">
                  <a:solidFill>
                    <a:srgbClr val="002060"/>
                  </a:solidFill>
                  <a:latin typeface="Meiryo UI" panose="020B0604030504040204" pitchFamily="50" charset="-128"/>
                  <a:ea typeface="Meiryo UI" panose="020B0604030504040204" pitchFamily="50" charset="-128"/>
                </a:rPr>
                <a:t> ○ 大阪で合併が進まなかった理由</a:t>
              </a:r>
              <a:endParaRPr lang="en-US" altLang="ja-JP" sz="1400" b="1" dirty="0">
                <a:solidFill>
                  <a:srgbClr val="002060"/>
                </a:solidFill>
                <a:latin typeface="Meiryo UI" panose="020B0604030504040204" pitchFamily="50" charset="-128"/>
                <a:ea typeface="Meiryo UI" panose="020B0604030504040204" pitchFamily="50" charset="-128"/>
              </a:endParaRPr>
            </a:p>
            <a:p>
              <a:pPr algn="l">
                <a:lnSpc>
                  <a:spcPts val="500"/>
                </a:lnSpc>
                <a:spcBef>
                  <a:spcPts val="0"/>
                </a:spcBef>
              </a:pPr>
              <a:endParaRPr lang="en-US" altLang="ja-JP" sz="1400" b="1" dirty="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 合併の意義やメリットが住民に十分に浸透しなかった。</a:t>
              </a:r>
              <a:endParaRPr lang="en-US" altLang="ja-JP" sz="1200" dirty="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 府内市町村は、財政力が比較的高く、まだ自力でやっていけると</a:t>
              </a:r>
              <a:endParaRPr lang="en-US" altLang="ja-JP" sz="1200" dirty="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いう思いがあった。</a:t>
              </a: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 対等合併でも、大きい市が小さい市を吸収してしまうのではないか、</a:t>
              </a:r>
              <a:endParaRPr lang="en-US" altLang="ja-JP" sz="1200" dirty="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という懸念があった。</a:t>
              </a:r>
              <a:endParaRPr lang="en-US" altLang="ja-JP" sz="1200" dirty="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 住民には、国の水準より上積みされている行政サービスが落ちると</a:t>
              </a:r>
              <a:endParaRPr lang="en-US" altLang="ja-JP" sz="1200" dirty="0">
                <a:solidFill>
                  <a:srgbClr val="002060"/>
                </a:solidFill>
                <a:latin typeface="Meiryo UI" panose="020B0604030504040204" pitchFamily="50" charset="-128"/>
                <a:ea typeface="Meiryo UI" panose="020B0604030504040204" pitchFamily="50" charset="-128"/>
              </a:endParaRPr>
            </a:p>
            <a:p>
              <a:pPr algn="l">
                <a:lnSpc>
                  <a:spcPts val="2000"/>
                </a:lnSpc>
                <a:spcBef>
                  <a:spcPts val="0"/>
                </a:spcBef>
              </a:pPr>
              <a:r>
                <a:rPr lang="ja-JP" altLang="en-US" sz="1200" dirty="0">
                  <a:solidFill>
                    <a:srgbClr val="002060"/>
                  </a:solidFill>
                  <a:latin typeface="Meiryo UI" panose="020B0604030504040204" pitchFamily="50" charset="-128"/>
                  <a:ea typeface="Meiryo UI" panose="020B0604030504040204" pitchFamily="50" charset="-128"/>
                </a:rPr>
                <a:t>　　　いう心配もあった。</a:t>
              </a:r>
            </a:p>
          </p:txBody>
        </p:sp>
        <p:sp>
          <p:nvSpPr>
            <p:cNvPr id="18" name="テキスト ボックス 17"/>
            <p:cNvSpPr txBox="1"/>
            <p:nvPr/>
          </p:nvSpPr>
          <p:spPr>
            <a:xfrm>
              <a:off x="2523983" y="5824583"/>
              <a:ext cx="2526581"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出典：大阪府市町村課「合併に関する研究」報告書</a:t>
              </a:r>
              <a:endParaRPr kumimoji="1" lang="ja-JP" altLang="en-US" sz="700" dirty="0">
                <a:latin typeface="Meiryo UI" panose="020B0604030504040204" pitchFamily="50" charset="-128"/>
                <a:ea typeface="Meiryo UI" panose="020B0604030504040204" pitchFamily="50" charset="-128"/>
              </a:endParaRPr>
            </a:p>
          </p:txBody>
        </p:sp>
      </p:grpSp>
      <p:pic>
        <p:nvPicPr>
          <p:cNvPr id="7" name="図 6"/>
          <p:cNvPicPr>
            <a:picLocks noChangeAspect="1"/>
          </p:cNvPicPr>
          <p:nvPr/>
        </p:nvPicPr>
        <p:blipFill>
          <a:blip r:embed="rId3"/>
          <a:stretch>
            <a:fillRect/>
          </a:stretch>
        </p:blipFill>
        <p:spPr>
          <a:xfrm>
            <a:off x="4790882" y="302447"/>
            <a:ext cx="4321219" cy="6311126"/>
          </a:xfrm>
          <a:prstGeom prst="rect">
            <a:avLst/>
          </a:prstGeom>
        </p:spPr>
      </p:pic>
      <p:sp>
        <p:nvSpPr>
          <p:cNvPr id="14" name="正方形/長方形 13"/>
          <p:cNvSpPr/>
          <p:nvPr/>
        </p:nvSpPr>
        <p:spPr>
          <a:xfrm>
            <a:off x="5023166" y="313200"/>
            <a:ext cx="3856649" cy="2977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Meiryo UI" panose="020B0604030504040204" pitchFamily="50" charset="-128"/>
                <a:ea typeface="Meiryo UI" panose="020B0604030504040204" pitchFamily="50" charset="-128"/>
              </a:rPr>
              <a:t>政令市、中核市、施行時特例市の状況</a:t>
            </a:r>
            <a:r>
              <a:rPr kumimoji="1" lang="ja-JP" altLang="en-US" sz="800" b="1" dirty="0">
                <a:solidFill>
                  <a:srgbClr val="002060"/>
                </a:solidFill>
                <a:latin typeface="Meiryo UI" panose="020B0604030504040204" pitchFamily="50" charset="-128"/>
                <a:ea typeface="Meiryo UI" panose="020B0604030504040204" pitchFamily="50" charset="-128"/>
              </a:rPr>
              <a:t>（令和</a:t>
            </a:r>
            <a:r>
              <a:rPr kumimoji="1" lang="en-US" altLang="ja-JP" sz="800" b="1" dirty="0">
                <a:solidFill>
                  <a:srgbClr val="002060"/>
                </a:solidFill>
                <a:latin typeface="Meiryo UI" panose="020B0604030504040204" pitchFamily="50" charset="-128"/>
                <a:ea typeface="Meiryo UI" panose="020B0604030504040204" pitchFamily="50" charset="-128"/>
              </a:rPr>
              <a:t>3</a:t>
            </a:r>
            <a:r>
              <a:rPr kumimoji="1" lang="ja-JP" altLang="en-US" sz="800" b="1" dirty="0">
                <a:solidFill>
                  <a:srgbClr val="002060"/>
                </a:solidFill>
                <a:latin typeface="Meiryo UI" panose="020B0604030504040204" pitchFamily="50" charset="-128"/>
                <a:ea typeface="Meiryo UI" panose="020B0604030504040204" pitchFamily="50" charset="-128"/>
              </a:rPr>
              <a:t>年</a:t>
            </a:r>
            <a:r>
              <a:rPr kumimoji="1" lang="en-US" altLang="ja-JP" sz="800" b="1" dirty="0">
                <a:solidFill>
                  <a:srgbClr val="002060"/>
                </a:solidFill>
                <a:latin typeface="Meiryo UI" panose="020B0604030504040204" pitchFamily="50" charset="-128"/>
                <a:ea typeface="Meiryo UI" panose="020B0604030504040204" pitchFamily="50" charset="-128"/>
              </a:rPr>
              <a:t>11</a:t>
            </a:r>
            <a:r>
              <a:rPr kumimoji="1" lang="ja-JP" altLang="en-US" sz="800" b="1" dirty="0">
                <a:solidFill>
                  <a:srgbClr val="002060"/>
                </a:solidFill>
                <a:latin typeface="Meiryo UI" panose="020B0604030504040204" pitchFamily="50" charset="-128"/>
                <a:ea typeface="Meiryo UI" panose="020B0604030504040204" pitchFamily="50" charset="-128"/>
              </a:rPr>
              <a:t>月１日現在）</a:t>
            </a:r>
            <a:endParaRPr kumimoji="1" lang="ja-JP" altLang="en-US" sz="800" b="1" dirty="0">
              <a:solidFill>
                <a:srgbClr val="002060"/>
              </a:solidFill>
            </a:endParaRPr>
          </a:p>
        </p:txBody>
      </p:sp>
      <p:sp>
        <p:nvSpPr>
          <p:cNvPr id="8" name="正方形/長方形 7"/>
          <p:cNvSpPr/>
          <p:nvPr/>
        </p:nvSpPr>
        <p:spPr>
          <a:xfrm>
            <a:off x="4648605" y="1080060"/>
            <a:ext cx="1602161" cy="1929723"/>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a:solidFill>
                  <a:srgbClr val="002060"/>
                </a:solidFill>
                <a:latin typeface="Meiryo UI" panose="020B0604030504040204" pitchFamily="50" charset="-128"/>
                <a:ea typeface="Meiryo UI" panose="020B0604030504040204" pitchFamily="50" charset="-128"/>
              </a:rPr>
              <a:t>大 阪 府</a:t>
            </a:r>
            <a:endParaRPr kumimoji="1" lang="en-US" altLang="ja-JP" sz="1100" dirty="0">
              <a:solidFill>
                <a:srgbClr val="002060"/>
              </a:solidFill>
              <a:latin typeface="Meiryo UI" panose="020B0604030504040204" pitchFamily="50" charset="-128"/>
              <a:ea typeface="Meiryo UI" panose="020B0604030504040204" pitchFamily="50" charset="-128"/>
            </a:endParaRPr>
          </a:p>
          <a:p>
            <a:pPr>
              <a:lnSpc>
                <a:spcPts val="500"/>
              </a:lnSpc>
            </a:pPr>
            <a:endParaRPr kumimoji="1" lang="en-US" altLang="ja-JP" sz="1200" dirty="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800" dirty="0">
                <a:solidFill>
                  <a:srgbClr val="002060"/>
                </a:solidFill>
                <a:latin typeface="Meiryo UI" panose="020B0604030504040204" pitchFamily="50" charset="-128"/>
                <a:ea typeface="Meiryo UI" panose="020B0604030504040204" pitchFamily="50" charset="-128"/>
              </a:rPr>
              <a:t>■ 面　積</a:t>
            </a:r>
            <a:r>
              <a:rPr kumimoji="1" lang="ja-JP" altLang="en-US" sz="700" dirty="0">
                <a:solidFill>
                  <a:srgbClr val="002060"/>
                </a:solidFill>
                <a:latin typeface="Meiryo UI" panose="020B0604030504040204" pitchFamily="50" charset="-128"/>
                <a:ea typeface="Meiryo UI" panose="020B0604030504040204" pitchFamily="50" charset="-128"/>
              </a:rPr>
              <a:t>　　 （</a:t>
            </a:r>
            <a:r>
              <a:rPr kumimoji="1" lang="en-US" altLang="ja-JP" sz="700" dirty="0">
                <a:solidFill>
                  <a:srgbClr val="002060"/>
                </a:solidFill>
                <a:latin typeface="Meiryo UI" panose="020B0604030504040204" pitchFamily="50" charset="-128"/>
                <a:ea typeface="Meiryo UI" panose="020B0604030504040204" pitchFamily="50" charset="-128"/>
              </a:rPr>
              <a:t>R</a:t>
            </a:r>
            <a:r>
              <a:rPr kumimoji="1" lang="ja-JP" altLang="en-US" sz="700" dirty="0">
                <a:solidFill>
                  <a:srgbClr val="002060"/>
                </a:solidFill>
                <a:latin typeface="Meiryo UI" panose="020B0604030504040204" pitchFamily="50" charset="-128"/>
                <a:ea typeface="Meiryo UI" panose="020B0604030504040204" pitchFamily="50" charset="-128"/>
              </a:rPr>
              <a:t>３</a:t>
            </a:r>
            <a:r>
              <a:rPr kumimoji="1" lang="en-US" altLang="ja-JP" sz="700" dirty="0">
                <a:solidFill>
                  <a:srgbClr val="002060"/>
                </a:solidFill>
                <a:latin typeface="Meiryo UI" panose="020B0604030504040204" pitchFamily="50" charset="-128"/>
                <a:ea typeface="Meiryo UI" panose="020B0604030504040204" pitchFamily="50" charset="-128"/>
              </a:rPr>
              <a:t>.</a:t>
            </a:r>
            <a:r>
              <a:rPr kumimoji="1" lang="ja-JP" altLang="en-US" sz="700" dirty="0">
                <a:solidFill>
                  <a:srgbClr val="002060"/>
                </a:solidFill>
                <a:latin typeface="Meiryo UI" panose="020B0604030504040204" pitchFamily="50" charset="-128"/>
                <a:ea typeface="Meiryo UI" panose="020B0604030504040204" pitchFamily="50" charset="-128"/>
              </a:rPr>
              <a:t>１</a:t>
            </a:r>
            <a:r>
              <a:rPr kumimoji="1" lang="en-US" altLang="ja-JP" sz="700" dirty="0">
                <a:solidFill>
                  <a:srgbClr val="002060"/>
                </a:solidFill>
                <a:latin typeface="Meiryo UI" panose="020B0604030504040204" pitchFamily="50" charset="-128"/>
                <a:ea typeface="Meiryo UI" panose="020B0604030504040204" pitchFamily="50" charset="-128"/>
              </a:rPr>
              <a:t>.</a:t>
            </a:r>
            <a:r>
              <a:rPr kumimoji="1" lang="ja-JP" altLang="en-US" sz="700" dirty="0">
                <a:solidFill>
                  <a:srgbClr val="002060"/>
                </a:solidFill>
                <a:latin typeface="Meiryo UI" panose="020B0604030504040204" pitchFamily="50" charset="-128"/>
                <a:ea typeface="Meiryo UI" panose="020B0604030504040204" pitchFamily="50" charset="-128"/>
              </a:rPr>
              <a:t>１現在）</a:t>
            </a:r>
            <a:endParaRPr kumimoji="1" lang="en-US" altLang="ja-JP" sz="700" dirty="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700" dirty="0">
                <a:solidFill>
                  <a:srgbClr val="002060"/>
                </a:solidFill>
                <a:latin typeface="Meiryo UI" panose="020B0604030504040204" pitchFamily="50" charset="-128"/>
                <a:ea typeface="Meiryo UI" panose="020B0604030504040204" pitchFamily="50" charset="-128"/>
              </a:rPr>
              <a:t>行政区域面積　　    　</a:t>
            </a:r>
            <a:r>
              <a:rPr kumimoji="1" lang="en-US" altLang="ja-JP" sz="700" dirty="0">
                <a:solidFill>
                  <a:srgbClr val="002060"/>
                </a:solidFill>
                <a:latin typeface="Meiryo UI" panose="020B0604030504040204" pitchFamily="50" charset="-128"/>
                <a:ea typeface="Meiryo UI" panose="020B0604030504040204" pitchFamily="50" charset="-128"/>
              </a:rPr>
              <a:t>1,904.87</a:t>
            </a:r>
            <a:r>
              <a:rPr kumimoji="1" lang="ja-JP" altLang="en-US" sz="700" dirty="0">
                <a:solidFill>
                  <a:srgbClr val="002060"/>
                </a:solidFill>
                <a:latin typeface="Meiryo UI" panose="020B0604030504040204" pitchFamily="50" charset="-128"/>
                <a:ea typeface="Meiryo UI" panose="020B0604030504040204" pitchFamily="50" charset="-128"/>
              </a:rPr>
              <a:t>㎢</a:t>
            </a:r>
            <a:endParaRPr kumimoji="1" lang="en-US" altLang="ja-JP" sz="700" dirty="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700" dirty="0">
                <a:solidFill>
                  <a:srgbClr val="002060"/>
                </a:solidFill>
                <a:latin typeface="Meiryo UI" panose="020B0604030504040204" pitchFamily="50" charset="-128"/>
                <a:ea typeface="Meiryo UI" panose="020B0604030504040204" pitchFamily="50" charset="-128"/>
              </a:rPr>
              <a:t>市街化区域面積　    　 </a:t>
            </a:r>
            <a:r>
              <a:rPr kumimoji="1" lang="en-US" altLang="ja-JP" sz="700" dirty="0">
                <a:solidFill>
                  <a:srgbClr val="002060"/>
                </a:solidFill>
                <a:latin typeface="Meiryo UI" panose="020B0604030504040204" pitchFamily="50" charset="-128"/>
                <a:ea typeface="Meiryo UI" panose="020B0604030504040204" pitchFamily="50" charset="-128"/>
              </a:rPr>
              <a:t>95,846ha</a:t>
            </a:r>
          </a:p>
          <a:p>
            <a:pPr>
              <a:lnSpc>
                <a:spcPts val="1300"/>
              </a:lnSpc>
            </a:pPr>
            <a:endParaRPr kumimoji="1" lang="en-US" altLang="ja-JP" sz="700" dirty="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800" dirty="0">
                <a:solidFill>
                  <a:srgbClr val="002060"/>
                </a:solidFill>
                <a:latin typeface="Meiryo UI" panose="020B0604030504040204" pitchFamily="50" charset="-128"/>
                <a:ea typeface="Meiryo UI" panose="020B0604030504040204" pitchFamily="50" charset="-128"/>
              </a:rPr>
              <a:t>■ 人口動態</a:t>
            </a:r>
            <a:r>
              <a:rPr kumimoji="1" lang="en-US" altLang="ja-JP" sz="700" dirty="0">
                <a:solidFill>
                  <a:srgbClr val="002060"/>
                </a:solidFill>
                <a:latin typeface="Meiryo UI" panose="020B0604030504040204" pitchFamily="50" charset="-128"/>
                <a:ea typeface="Meiryo UI" panose="020B0604030504040204" pitchFamily="50" charset="-128"/>
              </a:rPr>
              <a:t>(R</a:t>
            </a:r>
            <a:r>
              <a:rPr kumimoji="1" lang="ja-JP" altLang="en-US" sz="700" dirty="0">
                <a:solidFill>
                  <a:srgbClr val="002060"/>
                </a:solidFill>
                <a:latin typeface="Meiryo UI" panose="020B0604030504040204" pitchFamily="50" charset="-128"/>
                <a:ea typeface="Meiryo UI" panose="020B0604030504040204" pitchFamily="50" charset="-128"/>
              </a:rPr>
              <a:t>２</a:t>
            </a:r>
            <a:r>
              <a:rPr kumimoji="1" lang="en-US" altLang="ja-JP" sz="700" dirty="0">
                <a:solidFill>
                  <a:srgbClr val="002060"/>
                </a:solidFill>
                <a:latin typeface="Meiryo UI" panose="020B0604030504040204" pitchFamily="50" charset="-128"/>
                <a:ea typeface="Meiryo UI" panose="020B0604030504040204" pitchFamily="50" charset="-128"/>
              </a:rPr>
              <a:t>.10.</a:t>
            </a:r>
            <a:r>
              <a:rPr kumimoji="1" lang="ja-JP" altLang="en-US" sz="700" dirty="0">
                <a:solidFill>
                  <a:srgbClr val="002060"/>
                </a:solidFill>
                <a:latin typeface="Meiryo UI" panose="020B0604030504040204" pitchFamily="50" charset="-128"/>
                <a:ea typeface="Meiryo UI" panose="020B0604030504040204" pitchFamily="50" charset="-128"/>
              </a:rPr>
              <a:t>１</a:t>
            </a:r>
            <a:r>
              <a:rPr kumimoji="1" lang="en-US" altLang="ja-JP" sz="700" dirty="0">
                <a:solidFill>
                  <a:srgbClr val="002060"/>
                </a:solidFill>
                <a:latin typeface="Meiryo UI" panose="020B0604030504040204" pitchFamily="50" charset="-128"/>
                <a:ea typeface="Meiryo UI" panose="020B0604030504040204" pitchFamily="50" charset="-128"/>
              </a:rPr>
              <a:t>(</a:t>
            </a:r>
            <a:r>
              <a:rPr kumimoji="1" lang="ja-JP" altLang="en-US" sz="700" dirty="0">
                <a:solidFill>
                  <a:srgbClr val="002060"/>
                </a:solidFill>
                <a:latin typeface="Meiryo UI" panose="020B0604030504040204" pitchFamily="50" charset="-128"/>
                <a:ea typeface="Meiryo UI" panose="020B0604030504040204" pitchFamily="50" charset="-128"/>
              </a:rPr>
              <a:t>国調速報</a:t>
            </a:r>
            <a:r>
              <a:rPr kumimoji="1" lang="en-US" altLang="ja-JP" sz="700" dirty="0">
                <a:solidFill>
                  <a:srgbClr val="002060"/>
                </a:solidFill>
                <a:latin typeface="Meiryo UI" panose="020B0604030504040204" pitchFamily="50" charset="-128"/>
                <a:ea typeface="Meiryo UI" panose="020B0604030504040204" pitchFamily="50" charset="-128"/>
              </a:rPr>
              <a:t>))</a:t>
            </a:r>
          </a:p>
          <a:p>
            <a:pPr>
              <a:lnSpc>
                <a:spcPts val="1300"/>
              </a:lnSpc>
            </a:pPr>
            <a:r>
              <a:rPr kumimoji="1" lang="ja-JP" altLang="en-US" sz="700" dirty="0">
                <a:solidFill>
                  <a:srgbClr val="002060"/>
                </a:solidFill>
                <a:latin typeface="Meiryo UI" panose="020B0604030504040204" pitchFamily="50" charset="-128"/>
                <a:ea typeface="Meiryo UI" panose="020B0604030504040204" pitchFamily="50" charset="-128"/>
              </a:rPr>
              <a:t>人　 口                 </a:t>
            </a:r>
            <a:r>
              <a:rPr kumimoji="1" lang="en-US" altLang="ja-JP" sz="700" dirty="0">
                <a:solidFill>
                  <a:srgbClr val="002060"/>
                </a:solidFill>
                <a:latin typeface="Meiryo UI" panose="020B0604030504040204" pitchFamily="50" charset="-128"/>
                <a:ea typeface="Meiryo UI" panose="020B0604030504040204" pitchFamily="50" charset="-128"/>
              </a:rPr>
              <a:t>8,842,523</a:t>
            </a:r>
            <a:r>
              <a:rPr kumimoji="1" lang="ja-JP" altLang="en-US" sz="700" dirty="0">
                <a:solidFill>
                  <a:srgbClr val="002060"/>
                </a:solidFill>
                <a:latin typeface="Meiryo UI" panose="020B0604030504040204" pitchFamily="50" charset="-128"/>
                <a:ea typeface="Meiryo UI" panose="020B0604030504040204" pitchFamily="50" charset="-128"/>
              </a:rPr>
              <a:t>人</a:t>
            </a:r>
            <a:endParaRPr kumimoji="1" lang="en-US" altLang="ja-JP" sz="700" dirty="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700" dirty="0">
                <a:solidFill>
                  <a:srgbClr val="002060"/>
                </a:solidFill>
                <a:latin typeface="Meiryo UI" panose="020B0604030504040204" pitchFamily="50" charset="-128"/>
                <a:ea typeface="Meiryo UI" panose="020B0604030504040204" pitchFamily="50" charset="-128"/>
              </a:rPr>
              <a:t>世帯数              </a:t>
            </a:r>
            <a:r>
              <a:rPr kumimoji="1" lang="en-US" altLang="ja-JP" sz="700" dirty="0">
                <a:solidFill>
                  <a:srgbClr val="002060"/>
                </a:solidFill>
                <a:latin typeface="Meiryo UI" panose="020B0604030504040204" pitchFamily="50" charset="-128"/>
                <a:ea typeface="Meiryo UI" panose="020B0604030504040204" pitchFamily="50" charset="-128"/>
              </a:rPr>
              <a:t>4,127,283</a:t>
            </a:r>
            <a:r>
              <a:rPr kumimoji="1" lang="ja-JP" altLang="en-US" sz="700" dirty="0">
                <a:solidFill>
                  <a:srgbClr val="002060"/>
                </a:solidFill>
                <a:latin typeface="Meiryo UI" panose="020B0604030504040204" pitchFamily="50" charset="-128"/>
                <a:ea typeface="Meiryo UI" panose="020B0604030504040204" pitchFamily="50" charset="-128"/>
              </a:rPr>
              <a:t>世帯</a:t>
            </a:r>
            <a:r>
              <a:rPr kumimoji="1" lang="en-US" altLang="ja-JP" sz="700" dirty="0">
                <a:solidFill>
                  <a:srgbClr val="002060"/>
                </a:solidFill>
                <a:latin typeface="Meiryo UI" panose="020B0604030504040204" pitchFamily="50" charset="-128"/>
                <a:ea typeface="Meiryo UI" panose="020B0604030504040204" pitchFamily="50" charset="-128"/>
              </a:rPr>
              <a:t>	</a:t>
            </a:r>
          </a:p>
          <a:p>
            <a:pPr>
              <a:lnSpc>
                <a:spcPts val="1300"/>
              </a:lnSpc>
            </a:pPr>
            <a:r>
              <a:rPr kumimoji="1" lang="ja-JP" altLang="en-US" sz="700" dirty="0">
                <a:solidFill>
                  <a:srgbClr val="002060"/>
                </a:solidFill>
                <a:latin typeface="Meiryo UI" panose="020B0604030504040204" pitchFamily="50" charset="-128"/>
                <a:ea typeface="Meiryo UI" panose="020B0604030504040204" pitchFamily="50" charset="-128"/>
              </a:rPr>
              <a:t>人口密度                </a:t>
            </a:r>
            <a:r>
              <a:rPr kumimoji="1" lang="en-US" altLang="ja-JP" sz="700" dirty="0">
                <a:solidFill>
                  <a:srgbClr val="002060"/>
                </a:solidFill>
                <a:latin typeface="Meiryo UI" panose="020B0604030504040204" pitchFamily="50" charset="-128"/>
                <a:ea typeface="Meiryo UI" panose="020B0604030504040204" pitchFamily="50" charset="-128"/>
              </a:rPr>
              <a:t>4,641</a:t>
            </a:r>
            <a:r>
              <a:rPr kumimoji="1" lang="ja-JP" altLang="en-US" sz="700" dirty="0">
                <a:solidFill>
                  <a:srgbClr val="002060"/>
                </a:solidFill>
                <a:latin typeface="Meiryo UI" panose="020B0604030504040204" pitchFamily="50" charset="-128"/>
                <a:ea typeface="Meiryo UI" panose="020B0604030504040204" pitchFamily="50" charset="-128"/>
              </a:rPr>
              <a:t>人</a:t>
            </a:r>
            <a:r>
              <a:rPr kumimoji="1" lang="en-US" altLang="ja-JP" sz="700" dirty="0">
                <a:solidFill>
                  <a:srgbClr val="002060"/>
                </a:solidFill>
                <a:latin typeface="Meiryo UI" panose="020B0604030504040204" pitchFamily="50" charset="-128"/>
                <a:ea typeface="Meiryo UI" panose="020B0604030504040204" pitchFamily="50" charset="-128"/>
              </a:rPr>
              <a:t>/</a:t>
            </a:r>
            <a:r>
              <a:rPr kumimoji="1" lang="ja-JP" altLang="en-US" sz="700" dirty="0">
                <a:solidFill>
                  <a:srgbClr val="002060"/>
                </a:solidFill>
                <a:latin typeface="Meiryo UI" panose="020B0604030504040204" pitchFamily="50" charset="-128"/>
                <a:ea typeface="Meiryo UI" panose="020B0604030504040204" pitchFamily="50" charset="-128"/>
              </a:rPr>
              <a:t>㎢</a:t>
            </a:r>
            <a:endParaRPr kumimoji="1" lang="en-US" altLang="ja-JP" sz="700" dirty="0">
              <a:solidFill>
                <a:srgbClr val="002060"/>
              </a:solidFill>
              <a:latin typeface="Meiryo UI" panose="020B0604030504040204" pitchFamily="50" charset="-128"/>
              <a:ea typeface="Meiryo UI" panose="020B0604030504040204" pitchFamily="50" charset="-128"/>
            </a:endParaRPr>
          </a:p>
          <a:p>
            <a:pPr>
              <a:lnSpc>
                <a:spcPts val="1300"/>
              </a:lnSpc>
            </a:pPr>
            <a:r>
              <a:rPr kumimoji="1" lang="ja-JP" altLang="en-US" sz="700" dirty="0">
                <a:solidFill>
                  <a:srgbClr val="002060"/>
                </a:solidFill>
                <a:latin typeface="Meiryo UI" panose="020B0604030504040204" pitchFamily="50" charset="-128"/>
                <a:ea typeface="Meiryo UI" panose="020B0604030504040204" pitchFamily="50" charset="-128"/>
              </a:rPr>
              <a:t>人口伸率                        </a:t>
            </a:r>
            <a:r>
              <a:rPr kumimoji="1" lang="en-US" altLang="ja-JP" sz="700" dirty="0">
                <a:solidFill>
                  <a:srgbClr val="002060"/>
                </a:solidFill>
                <a:latin typeface="Meiryo UI" panose="020B0604030504040204" pitchFamily="50" charset="-128"/>
                <a:ea typeface="Meiryo UI" panose="020B0604030504040204" pitchFamily="50" charset="-128"/>
              </a:rPr>
              <a:t>0.0%</a:t>
            </a:r>
          </a:p>
          <a:p>
            <a:pPr>
              <a:lnSpc>
                <a:spcPts val="1300"/>
              </a:lnSpc>
            </a:pPr>
            <a:r>
              <a:rPr kumimoji="1" lang="ja-JP" altLang="en-US" sz="700" dirty="0">
                <a:solidFill>
                  <a:srgbClr val="002060"/>
                </a:solidFill>
                <a:latin typeface="Meiryo UI" panose="020B0604030504040204" pitchFamily="50" charset="-128"/>
                <a:ea typeface="Meiryo UI" panose="020B0604030504040204" pitchFamily="50" charset="-128"/>
              </a:rPr>
              <a:t>高齢化率                          </a:t>
            </a:r>
            <a:r>
              <a:rPr kumimoji="1" lang="ja-JP" altLang="en-US" sz="700" dirty="0" err="1">
                <a:solidFill>
                  <a:srgbClr val="002060"/>
                </a:solidFill>
                <a:latin typeface="Meiryo UI" panose="020B0604030504040204" pitchFamily="50" charset="-128"/>
                <a:ea typeface="Meiryo UI" panose="020B0604030504040204" pitchFamily="50" charset="-128"/>
              </a:rPr>
              <a:t>ー</a:t>
            </a:r>
            <a:r>
              <a:rPr kumimoji="1" lang="en-US" altLang="ja-JP" sz="700" dirty="0">
                <a:solidFill>
                  <a:srgbClr val="002060"/>
                </a:solidFill>
                <a:latin typeface="Meiryo UI" panose="020B0604030504040204" pitchFamily="50" charset="-128"/>
                <a:ea typeface="Meiryo UI" panose="020B0604030504040204" pitchFamily="50" charset="-128"/>
              </a:rPr>
              <a:t>%</a:t>
            </a:r>
            <a:endParaRPr kumimoji="1" lang="ja-JP" altLang="en-US" sz="900" dirty="0">
              <a:solidFill>
                <a:srgbClr val="002060"/>
              </a:solidFill>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3515" y="-13192"/>
            <a:ext cx="9144000" cy="404664"/>
            <a:chOff x="-3515" y="-13192"/>
            <a:chExt cx="9144000" cy="404664"/>
          </a:xfrm>
        </p:grpSpPr>
        <p:sp>
          <p:nvSpPr>
            <p:cNvPr id="21" name="正方形/長方形 20"/>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smtClean="0">
                  <a:solidFill>
                    <a:srgbClr val="000000"/>
                  </a:solidFill>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34.</a:t>
              </a:r>
              <a:r>
                <a:rPr lang="ja-JP" altLang="en-US" kern="0" dirty="0">
                  <a:solidFill>
                    <a:srgbClr val="000000"/>
                  </a:solidFill>
                  <a:latin typeface="Meiryo UI"/>
                  <a:ea typeface="Meiryo UI" pitchFamily="50" charset="-128"/>
                  <a:cs typeface="Meiryo UI" pitchFamily="50" charset="-128"/>
                </a:rPr>
                <a:t>合併の状況</a:t>
              </a:r>
            </a:p>
          </p:txBody>
        </p:sp>
        <p:sp>
          <p:nvSpPr>
            <p:cNvPr id="22" name="正方形/長方形 21"/>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785506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19391004"/>
              </p:ext>
            </p:extLst>
          </p:nvPr>
        </p:nvGraphicFramePr>
        <p:xfrm>
          <a:off x="156272" y="30016"/>
          <a:ext cx="8830881" cy="6798956"/>
        </p:xfrm>
        <a:graphic>
          <a:graphicData uri="http://schemas.openxmlformats.org/drawingml/2006/table">
            <a:tbl>
              <a:tblPr firstRow="1" bandRow="1">
                <a:tableStyleId>{5940675A-B579-460E-94D1-54222C63F5DA}</a:tableStyleId>
              </a:tblPr>
              <a:tblGrid>
                <a:gridCol w="490103">
                  <a:extLst>
                    <a:ext uri="{9D8B030D-6E8A-4147-A177-3AD203B41FA5}">
                      <a16:colId xmlns:a16="http://schemas.microsoft.com/office/drawing/2014/main" val="4140312282"/>
                    </a:ext>
                  </a:extLst>
                </a:gridCol>
                <a:gridCol w="737161">
                  <a:extLst>
                    <a:ext uri="{9D8B030D-6E8A-4147-A177-3AD203B41FA5}">
                      <a16:colId xmlns:a16="http://schemas.microsoft.com/office/drawing/2014/main" val="924207730"/>
                    </a:ext>
                  </a:extLst>
                </a:gridCol>
                <a:gridCol w="2668475">
                  <a:extLst>
                    <a:ext uri="{9D8B030D-6E8A-4147-A177-3AD203B41FA5}">
                      <a16:colId xmlns:a16="http://schemas.microsoft.com/office/drawing/2014/main" val="1461061500"/>
                    </a:ext>
                  </a:extLst>
                </a:gridCol>
                <a:gridCol w="2491884">
                  <a:extLst>
                    <a:ext uri="{9D8B030D-6E8A-4147-A177-3AD203B41FA5}">
                      <a16:colId xmlns:a16="http://schemas.microsoft.com/office/drawing/2014/main" val="3077276018"/>
                    </a:ext>
                  </a:extLst>
                </a:gridCol>
                <a:gridCol w="2443258">
                  <a:extLst>
                    <a:ext uri="{9D8B030D-6E8A-4147-A177-3AD203B41FA5}">
                      <a16:colId xmlns:a16="http://schemas.microsoft.com/office/drawing/2014/main" val="54177259"/>
                    </a:ext>
                  </a:extLst>
                </a:gridCol>
              </a:tblGrid>
              <a:tr h="781451">
                <a:tc gridSpan="2">
                  <a:txBody>
                    <a:bodyPr/>
                    <a:lstStyle/>
                    <a:p>
                      <a:pPr algn="ctr"/>
                      <a:r>
                        <a:rPr kumimoji="1" lang="ja-JP" altLang="en-US" sz="1200" dirty="0">
                          <a:latin typeface="Meiryo UI" panose="020B0604030504040204" pitchFamily="50" charset="-128"/>
                          <a:ea typeface="Meiryo UI" panose="020B0604030504040204" pitchFamily="50" charset="-128"/>
                        </a:rPr>
                        <a:t>実現シナリオ</a:t>
                      </a:r>
                    </a:p>
                  </a:txBody>
                  <a:tcPr marL="86772" marR="86772" marT="32542" marB="32542"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kumimoji="1" lang="ja-JP" altLang="en-US" sz="1200" dirty="0"/>
                    </a:p>
                  </a:txBody>
                  <a:tcPr anchor="ctr">
                    <a:lnL w="12700" cmpd="sng">
                      <a:noFill/>
                    </a:ln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現在の関西広域連合の政策を拡大進化のうえ、国権限・財源等を移管（近畿経済産業局の移管や規制改革含む）</a:t>
                      </a:r>
                    </a:p>
                  </a:txBody>
                  <a:tcPr marL="32542" marR="32542" marT="32542" marB="32542"/>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任意の連携の枠組みを強化・拡大のうえ、国権限・財源等を移管（近畿経済産業局の移管や規制改革含む）</a:t>
                      </a:r>
                    </a:p>
                  </a:txBody>
                  <a:tcPr marL="32542" marR="32542" marT="32542" marB="32542"/>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大阪産業局を核とした連携の取組み（スタートアップの国特区の取組み等）から組織統合一体化へ移行</a:t>
                      </a:r>
                    </a:p>
                    <a:p>
                      <a:pPr marL="72000" indent="-72000">
                        <a:buFont typeface="Arial" panose="020B0604020202020204" pitchFamily="34" charset="0"/>
                        <a:buChar char="•"/>
                      </a:pP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L="32542" marR="32542" marT="32542" marB="32542"/>
                </a:tc>
                <a:extLst>
                  <a:ext uri="{0D108BD9-81ED-4DB2-BD59-A6C34878D82A}">
                    <a16:rowId xmlns:a16="http://schemas.microsoft.com/office/drawing/2014/main" val="1098500527"/>
                  </a:ext>
                </a:extLst>
              </a:tr>
              <a:tr h="960542">
                <a:tc rowSpan="2">
                  <a:txBody>
                    <a:bodyPr/>
                    <a:lstStyle/>
                    <a:p>
                      <a:endParaRPr kumimoji="1" lang="ja-JP" altLang="en-US" sz="1100" dirty="0">
                        <a:latin typeface="Meiryo UI" panose="020B0604030504040204" pitchFamily="50" charset="-128"/>
                        <a:ea typeface="Meiryo UI" panose="020B0604030504040204" pitchFamily="50" charset="-128"/>
                      </a:endParaRPr>
                    </a:p>
                  </a:txBody>
                  <a:tcPr marL="86772" marR="86772" marT="32542" marB="32542" anchor="ctr">
                    <a:lnT w="12700" cap="flat" cmpd="sng" algn="ctr">
                      <a:noFill/>
                      <a:prstDash val="solid"/>
                      <a:round/>
                      <a:headEnd type="none" w="med" len="med"/>
                      <a:tailEnd type="none" w="med" len="med"/>
                    </a:lnT>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万博後の</a:t>
                      </a:r>
                      <a:r>
                        <a:rPr kumimoji="1" lang="en-US" altLang="ja-JP" sz="1200" dirty="0">
                          <a:latin typeface="Meiryo UI" panose="020B0604030504040204" pitchFamily="50" charset="-128"/>
                          <a:ea typeface="Meiryo UI" panose="020B0604030504040204" pitchFamily="50" charset="-128"/>
                        </a:rPr>
                        <a:t>2030</a:t>
                      </a:r>
                      <a:r>
                        <a:rPr kumimoji="1" lang="ja-JP" altLang="en-US" sz="1200" dirty="0">
                          <a:latin typeface="Meiryo UI" panose="020B0604030504040204" pitchFamily="50" charset="-128"/>
                          <a:ea typeface="Meiryo UI" panose="020B0604030504040204" pitchFamily="50" charset="-128"/>
                        </a:rPr>
                        <a:t>年の姿</a:t>
                      </a:r>
                    </a:p>
                  </a:txBody>
                  <a:tcPr marL="86772" marR="86772" marT="32542" marB="32542"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構成府県市と協議し、事業を切り出して持ち寄り事業をスタート、独立性強化</a:t>
                      </a:r>
                    </a:p>
                  </a:txBody>
                  <a:tcPr marL="32542" marR="32542" marT="32542" marB="32542"/>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兵庫県との連携（兵庫・大阪連携会議）の取組みを拡大。事業の切り出し、持ち寄りの検討</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en-US" altLang="ja-JP" sz="1200" dirty="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神戸市、京都府市とも連携を強め、 </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Arial" panose="020B0604020202020204" pitchFamily="34" charset="0"/>
                        <a:buNone/>
                      </a:pPr>
                      <a:r>
                        <a:rPr kumimoji="1" lang="en-US" altLang="ja-JP" sz="1200" dirty="0">
                          <a:solidFill>
                            <a:schemeClr val="tx1"/>
                          </a:solidFill>
                          <a:latin typeface="Meiryo UI" panose="020B0604030504040204" pitchFamily="50" charset="-128"/>
                          <a:ea typeface="Meiryo UI" panose="020B0604030504040204" pitchFamily="50" charset="-128"/>
                        </a:rPr>
                        <a:t> </a:t>
                      </a:r>
                      <a:r>
                        <a:rPr kumimoji="1" lang="ja-JP" altLang="en-US" sz="1200" dirty="0">
                          <a:solidFill>
                            <a:schemeClr val="tx1"/>
                          </a:solidFill>
                          <a:latin typeface="Meiryo UI" panose="020B0604030504040204" pitchFamily="50" charset="-128"/>
                          <a:ea typeface="Meiryo UI" panose="020B0604030504040204" pitchFamily="50" charset="-128"/>
                        </a:rPr>
                        <a:t>任意の枠組みを強化拡大</a:t>
                      </a:r>
                    </a:p>
                  </a:txBody>
                  <a:tcPr marL="32542" marR="32542" marT="32542" marB="32542"/>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大阪産業局を核とした連携の取組みの拡大、産業支援機構同士の連携の充実</a:t>
                      </a:r>
                    </a:p>
                  </a:txBody>
                  <a:tcPr marL="32542" marR="32542" marT="32542" marB="32542"/>
                </a:tc>
                <a:extLst>
                  <a:ext uri="{0D108BD9-81ED-4DB2-BD59-A6C34878D82A}">
                    <a16:rowId xmlns:a16="http://schemas.microsoft.com/office/drawing/2014/main" val="1815164187"/>
                  </a:ext>
                </a:extLst>
              </a:tr>
              <a:tr h="797264">
                <a:tc vMerge="1">
                  <a:txBody>
                    <a:bodyPr/>
                    <a:lstStyle/>
                    <a:p>
                      <a:endParaRPr kumimoji="1" lang="ja-JP" altLang="en-US" sz="1200" dirty="0"/>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rPr>
                        <a:t>目標とする</a:t>
                      </a:r>
                      <a:r>
                        <a:rPr kumimoji="1" lang="en-US" altLang="ja-JP" sz="1200" dirty="0">
                          <a:latin typeface="Meiryo UI" panose="020B0604030504040204" pitchFamily="50" charset="-128"/>
                          <a:ea typeface="Meiryo UI" panose="020B0604030504040204" pitchFamily="50" charset="-128"/>
                        </a:rPr>
                        <a:t>2040</a:t>
                      </a:r>
                      <a:r>
                        <a:rPr kumimoji="1" lang="ja-JP" altLang="en-US" sz="1200" dirty="0">
                          <a:latin typeface="Meiryo UI" panose="020B0604030504040204" pitchFamily="50" charset="-128"/>
                          <a:ea typeface="Meiryo UI" panose="020B0604030504040204" pitchFamily="50" charset="-128"/>
                        </a:rPr>
                        <a:t>年の姿</a:t>
                      </a:r>
                    </a:p>
                  </a:txBody>
                  <a:tcPr marL="86772" marR="86772" marT="32542" marB="32542"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さらに持ち寄り事業を拡大するとともに、国権限・財源等を移管</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全国に先駆け関西州実現</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32542" marR="32542" marT="32542" marB="32542"/>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任意の枠組みから法律に基づく広域連合に発展（事業の持ち寄り、切り出し）のうえ国権限・財源等を移管</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全国に先駆け京阪神都市圏州を実現</a:t>
                      </a:r>
                    </a:p>
                  </a:txBody>
                  <a:tcPr marL="32542" marR="32542" marT="32542" marB="32542"/>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組織統合一体化</a:t>
                      </a:r>
                    </a:p>
                  </a:txBody>
                  <a:tcPr marL="32542" marR="32542" marT="32542" marB="32542"/>
                </a:tc>
                <a:extLst>
                  <a:ext uri="{0D108BD9-81ED-4DB2-BD59-A6C34878D82A}">
                    <a16:rowId xmlns:a16="http://schemas.microsoft.com/office/drawing/2014/main" val="2236007324"/>
                  </a:ext>
                </a:extLst>
              </a:tr>
              <a:tr h="3784678">
                <a:tc gridSpan="2">
                  <a:txBody>
                    <a:bodyPr/>
                    <a:lstStyle/>
                    <a:p>
                      <a:pPr algn="ctr"/>
                      <a:r>
                        <a:rPr kumimoji="1" lang="ja-JP" altLang="en-US" sz="1200" dirty="0">
                          <a:latin typeface="Meiryo UI" panose="020B0604030504040204" pitchFamily="50" charset="-128"/>
                          <a:ea typeface="Meiryo UI" panose="020B0604030504040204" pitchFamily="50" charset="-128"/>
                        </a:rPr>
                        <a:t>摘要</a:t>
                      </a:r>
                    </a:p>
                  </a:txBody>
                  <a:tcPr marL="86772" marR="86772" marT="32542" marB="32542" anchor="ct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関西広域連合は連携調整の枠組みとしては機能</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しかし、経済成長を主導する実効組織としての機能には限界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持ち寄り事業の拡大が可能かも不透明</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国の権限・財源等移管展望開けず</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9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改めて、副首都（圏）としての経済発展の推進組織であることを明確化し、自前の組織や予算を強化し、事業の切り出し、持ち寄り、産業経済政策を推進することの実効性、実現可能性をどう考えるか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その場合、事業の切り出し、持ち寄りができる分野として、どのようなものが考えられるか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連合内に大阪府市、堺市、兵庫県、神戸市、京都府市で経済関係の組織を設け、経済圏に焦点をあてた事業の重点化を図ることの実効性、実現可能性をどう考えるか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その場合、関西広域連合の圏域トータルでの便益と重点化事業に関わる府県の便益のバランスをどう考えるか</a:t>
                      </a:r>
                    </a:p>
                  </a:txBody>
                  <a:tcPr marL="32542" marR="32542" marT="32542" marB="32542"/>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左に記載の関西広域連合の課題と同様の課題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関西広域連合での取組みとの整合</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経済圏に焦点をあて京阪神の事業に重点化を図ることの実効性、実現可能性をどう考えるか。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marR="0" lvl="0" indent="-72000" algn="l" defTabSz="9599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solidFill>
                            <a:schemeClr val="tx1"/>
                          </a:solidFill>
                          <a:latin typeface="Meiryo UI" panose="020B0604030504040204" pitchFamily="50" charset="-128"/>
                          <a:ea typeface="Meiryo UI" panose="020B0604030504040204" pitchFamily="50" charset="-128"/>
                        </a:rPr>
                        <a:t>その場合、事業の切り出し、持ち寄りができる分野として、どのようなものが考えられるか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雇用・職業教育関係の政策はどのようなものか。</a:t>
                      </a:r>
                    </a:p>
                  </a:txBody>
                  <a:tcPr marL="32542" marR="32542" marT="32542" marB="32542"/>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其々の機関の事業内容の差異</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個別政策レベルの連携と組織統合の距離感</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左の産業経済政策全般の枠組みとの関係</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産業経済政策面からの産業支援機構の連携の実効性と実現可能性をどのように考えるか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同じく、産業支援機構の統合の実効性と実現可能性をどのように考えるか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大阪産業技術研究所を核とした研究機関の連携、統合についてどのように考えるか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L="32542" marR="32542" marT="32542" marB="32542"/>
                </a:tc>
                <a:extLst>
                  <a:ext uri="{0D108BD9-81ED-4DB2-BD59-A6C34878D82A}">
                    <a16:rowId xmlns:a16="http://schemas.microsoft.com/office/drawing/2014/main" val="1930134676"/>
                  </a:ext>
                </a:extLst>
              </a:tr>
            </a:tbl>
          </a:graphicData>
        </a:graphic>
      </p:graphicFrame>
      <p:cxnSp>
        <p:nvCxnSpPr>
          <p:cNvPr id="5" name="直線コネクタ 4"/>
          <p:cNvCxnSpPr/>
          <p:nvPr/>
        </p:nvCxnSpPr>
        <p:spPr>
          <a:xfrm flipV="1">
            <a:off x="1458664" y="3804096"/>
            <a:ext cx="2455418" cy="121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4112621" y="4915732"/>
            <a:ext cx="2305501" cy="40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6584811" y="3854147"/>
            <a:ext cx="2305501" cy="405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394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43268" y="408085"/>
          <a:ext cx="9057464" cy="632286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2021366">
                  <a:extLst>
                    <a:ext uri="{9D8B030D-6E8A-4147-A177-3AD203B41FA5}">
                      <a16:colId xmlns:a16="http://schemas.microsoft.com/office/drawing/2014/main" val="410889248"/>
                    </a:ext>
                  </a:extLst>
                </a:gridCol>
                <a:gridCol w="2021366">
                  <a:extLst>
                    <a:ext uri="{9D8B030D-6E8A-4147-A177-3AD203B41FA5}">
                      <a16:colId xmlns:a16="http://schemas.microsoft.com/office/drawing/2014/main" val="1788653758"/>
                    </a:ext>
                  </a:extLst>
                </a:gridCol>
                <a:gridCol w="2021366">
                  <a:extLst>
                    <a:ext uri="{9D8B030D-6E8A-4147-A177-3AD203B41FA5}">
                      <a16:colId xmlns:a16="http://schemas.microsoft.com/office/drawing/2014/main" val="2811575869"/>
                    </a:ext>
                  </a:extLst>
                </a:gridCol>
                <a:gridCol w="2021366">
                  <a:extLst>
                    <a:ext uri="{9D8B030D-6E8A-4147-A177-3AD203B41FA5}">
                      <a16:colId xmlns:a16="http://schemas.microsoft.com/office/drawing/2014/main" val="2318557540"/>
                    </a:ext>
                  </a:extLst>
                </a:gridCol>
              </a:tblGrid>
              <a:tr h="28800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大阪市域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豊能地域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三島地域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北河内地域</a:t>
                      </a:r>
                    </a:p>
                  </a:txBody>
                  <a:tcPr/>
                </a:tc>
                <a:extLst>
                  <a:ext uri="{0D108BD9-81ED-4DB2-BD59-A6C34878D82A}">
                    <a16:rowId xmlns:a16="http://schemas.microsoft.com/office/drawing/2014/main" val="3347022767"/>
                  </a:ext>
                </a:extLst>
              </a:tr>
              <a:tr h="540000">
                <a:tc>
                  <a:txBody>
                    <a:bodyPr/>
                    <a:lstStyle/>
                    <a:p>
                      <a:r>
                        <a:rPr kumimoji="1" lang="ja-JP" altLang="en-US" sz="1200" b="1" dirty="0">
                          <a:latin typeface="Meiryo UI" panose="020B0604030504040204" pitchFamily="50" charset="-128"/>
                          <a:ea typeface="Meiryo UI" panose="020B0604030504040204" pitchFamily="50" charset="-128"/>
                        </a:rPr>
                        <a:t>構成</a:t>
                      </a:r>
                      <a:endParaRPr kumimoji="1" lang="en-US" altLang="ja-JP" sz="1200" b="1" dirty="0">
                        <a:latin typeface="Meiryo UI" panose="020B0604030504040204" pitchFamily="50" charset="-128"/>
                        <a:ea typeface="Meiryo UI" panose="020B0604030504040204" pitchFamily="50" charset="-128"/>
                      </a:endParaRPr>
                    </a:p>
                    <a:p>
                      <a:endParaRPr kumimoji="1" lang="en-US" altLang="ja-JP" sz="1200" b="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●大阪市</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★豊中市、池田市、箕面市、豊能町、能勢町</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★吹田市、★高槻市、☆茨木市、摂津市、島本町</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守口市、★枚方市、★寝屋川市、大東市、門真市、四條畷市、交野市</a:t>
                      </a:r>
                    </a:p>
                  </a:txBody>
                  <a:tcPr>
                    <a:solidFill>
                      <a:srgbClr val="CFD5EA"/>
                    </a:solidFill>
                  </a:tcPr>
                </a:tc>
                <a:extLst>
                  <a:ext uri="{0D108BD9-81ED-4DB2-BD59-A6C34878D82A}">
                    <a16:rowId xmlns:a16="http://schemas.microsoft.com/office/drawing/2014/main" val="4062737597"/>
                  </a:ext>
                </a:extLst>
              </a:tr>
              <a:tr h="288000">
                <a:tc>
                  <a:txBody>
                    <a:bodyPr/>
                    <a:lstStyle/>
                    <a:p>
                      <a:r>
                        <a:rPr kumimoji="1" lang="ja-JP" altLang="en-US" sz="1200" b="1" dirty="0">
                          <a:latin typeface="Meiryo UI" panose="020B0604030504040204" pitchFamily="50" charset="-128"/>
                          <a:ea typeface="Meiryo UI" panose="020B0604030504040204" pitchFamily="50" charset="-128"/>
                        </a:rPr>
                        <a:t>面積</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225.21k</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00" dirty="0">
                          <a:latin typeface="Meiryo UI" panose="020B0604030504040204" pitchFamily="50" charset="-128"/>
                          <a:ea typeface="Meiryo UI" panose="020B0604030504040204" pitchFamily="50" charset="-128"/>
                        </a:rPr>
                        <a:t>239.52k</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00" dirty="0">
                          <a:latin typeface="Meiryo UI" panose="020B0604030504040204" pitchFamily="50" charset="-128"/>
                          <a:ea typeface="Meiryo UI" panose="020B0604030504040204" pitchFamily="50" charset="-128"/>
                        </a:rPr>
                        <a:t>249.55k</a:t>
                      </a:r>
                      <a:r>
                        <a:rPr kumimoji="1" lang="ja-JP" altLang="en-US" sz="1000" dirty="0">
                          <a:latin typeface="Meiryo UI" panose="020B0604030504040204" pitchFamily="50" charset="-128"/>
                          <a:ea typeface="Meiryo UI" panose="020B0604030504040204" pitchFamily="50" charset="-128"/>
                        </a:rPr>
                        <a:t>㎡</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177.34k</a:t>
                      </a:r>
                      <a:r>
                        <a:rPr kumimoji="1" lang="ja-JP" altLang="en-US" sz="1000" dirty="0">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2329686945"/>
                  </a:ext>
                </a:extLst>
              </a:tr>
              <a:tr h="288000">
                <a:tc>
                  <a:txBody>
                    <a:bodyPr/>
                    <a:lstStyle/>
                    <a:p>
                      <a:r>
                        <a:rPr kumimoji="1" lang="ja-JP" altLang="en-US" sz="1200" b="1" dirty="0">
                          <a:latin typeface="Meiryo UI" panose="020B0604030504040204" pitchFamily="50" charset="-128"/>
                          <a:ea typeface="Meiryo UI" panose="020B0604030504040204" pitchFamily="50" charset="-128"/>
                        </a:rPr>
                        <a:t>人口</a:t>
                      </a:r>
                      <a:r>
                        <a:rPr kumimoji="1" lang="en-US" altLang="ja-JP" sz="1000" b="0" dirty="0">
                          <a:latin typeface="Meiryo UI" panose="020B0604030504040204" pitchFamily="50" charset="-128"/>
                          <a:ea typeface="Meiryo UI" panose="020B0604030504040204" pitchFamily="50" charset="-128"/>
                        </a:rPr>
                        <a:t>(2020)</a:t>
                      </a:r>
                      <a:endParaRPr kumimoji="1" lang="ja-JP" altLang="en-US" sz="1200" b="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00" dirty="0">
                          <a:latin typeface="Meiryo UI" panose="020B0604030504040204" pitchFamily="50" charset="-128"/>
                          <a:ea typeface="Meiryo UI" panose="020B0604030504040204" pitchFamily="50" charset="-128"/>
                        </a:rPr>
                        <a:t>2,752,412</a:t>
                      </a:r>
                      <a:r>
                        <a:rPr kumimoji="1" lang="ja-JP" altLang="en-US" sz="100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670,777</a:t>
                      </a:r>
                      <a:r>
                        <a:rPr kumimoji="1" lang="ja-JP" altLang="en-US" sz="100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1,144,378</a:t>
                      </a:r>
                      <a:r>
                        <a:rPr kumimoji="1" lang="ja-JP" altLang="en-US" sz="100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1,139,459</a:t>
                      </a:r>
                      <a:r>
                        <a:rPr kumimoji="1" lang="ja-JP" altLang="en-US" sz="1000" dirty="0">
                          <a:latin typeface="Meiryo UI" panose="020B0604030504040204" pitchFamily="50" charset="-128"/>
                          <a:ea typeface="Meiryo UI" panose="020B0604030504040204" pitchFamily="50" charset="-128"/>
                        </a:rPr>
                        <a:t>人</a:t>
                      </a:r>
                    </a:p>
                  </a:txBody>
                  <a:tcPr/>
                </a:tc>
                <a:extLst>
                  <a:ext uri="{0D108BD9-81ED-4DB2-BD59-A6C34878D82A}">
                    <a16:rowId xmlns:a16="http://schemas.microsoft.com/office/drawing/2014/main" val="2562186330"/>
                  </a:ext>
                </a:extLst>
              </a:tr>
              <a:tr h="432000">
                <a:tc>
                  <a:txBody>
                    <a:bodyPr/>
                    <a:lstStyle/>
                    <a:p>
                      <a:r>
                        <a:rPr kumimoji="1" lang="ja-JP" altLang="en-US" sz="1200" b="1" dirty="0">
                          <a:latin typeface="Meiryo UI" panose="020B0604030504040204" pitchFamily="50" charset="-128"/>
                          <a:ea typeface="Meiryo UI" panose="020B0604030504040204" pitchFamily="50" charset="-128"/>
                        </a:rPr>
                        <a:t>人口の推移</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2,691,185</a:t>
                      </a:r>
                      <a:r>
                        <a:rPr kumimoji="1" lang="ja-JP" altLang="en-US" sz="1000" dirty="0">
                          <a:latin typeface="Meiryo UI" panose="020B0604030504040204" pitchFamily="50" charset="-128"/>
                          <a:ea typeface="Meiryo UI" panose="020B0604030504040204" pitchFamily="50" charset="-128"/>
                        </a:rPr>
                        <a:t>人</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2040</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2,488,747</a:t>
                      </a:r>
                      <a:r>
                        <a:rPr kumimoji="1" lang="ja-JP" altLang="en-US" sz="1000" dirty="0">
                          <a:latin typeface="Meiryo UI" panose="020B0604030504040204" pitchFamily="50" charset="-128"/>
                          <a:ea typeface="Meiryo UI" panose="020B0604030504040204" pitchFamily="50" charset="-128"/>
                        </a:rPr>
                        <a:t>人</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7.6</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36000" marR="36000"/>
                </a:tc>
                <a:tc>
                  <a:txBody>
                    <a:bodyPr/>
                    <a:lstStyle/>
                    <a:p>
                      <a:pPr algn="l"/>
                      <a:r>
                        <a:rPr kumimoji="1" lang="en-US" altLang="ja-JP" sz="1000" dirty="0">
                          <a:latin typeface="Meiryo UI" panose="020B0604030504040204" pitchFamily="50" charset="-128"/>
                          <a:ea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662,149</a:t>
                      </a:r>
                      <a:r>
                        <a:rPr kumimoji="1" lang="ja-JP" altLang="en-US" sz="1000" dirty="0">
                          <a:latin typeface="Meiryo UI" panose="020B0604030504040204" pitchFamily="50" charset="-128"/>
                          <a:ea typeface="Meiryo UI" panose="020B0604030504040204" pitchFamily="50" charset="-128"/>
                        </a:rPr>
                        <a:t>人</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2040</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622,222</a:t>
                      </a:r>
                      <a:r>
                        <a:rPr kumimoji="1" lang="ja-JP" altLang="en-US" sz="1000" dirty="0">
                          <a:latin typeface="Meiryo UI" panose="020B0604030504040204" pitchFamily="50" charset="-128"/>
                          <a:ea typeface="Meiryo UI" panose="020B0604030504040204" pitchFamily="50" charset="-128"/>
                        </a:rPr>
                        <a:t>人</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6.0</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36000" marR="36000"/>
                </a:tc>
                <a:tc>
                  <a:txBody>
                    <a:bodyPr/>
                    <a:lstStyle/>
                    <a:p>
                      <a:pPr algn="l"/>
                      <a:r>
                        <a:rPr kumimoji="1" lang="en-US" altLang="ja-JP" sz="1000" dirty="0">
                          <a:latin typeface="Meiryo UI" panose="020B0604030504040204" pitchFamily="50" charset="-128"/>
                          <a:ea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1,121,320</a:t>
                      </a:r>
                      <a:r>
                        <a:rPr kumimoji="1" lang="ja-JP" altLang="en-US" sz="1000" dirty="0">
                          <a:latin typeface="Meiryo UI" panose="020B0604030504040204" pitchFamily="50" charset="-128"/>
                          <a:ea typeface="Meiryo UI" panose="020B0604030504040204" pitchFamily="50" charset="-128"/>
                        </a:rPr>
                        <a:t>人</a:t>
                      </a:r>
                      <a:endParaRPr kumimoji="1"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2040</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1,037,841</a:t>
                      </a:r>
                      <a:r>
                        <a:rPr kumimoji="1" lang="ja-JP" altLang="en-US" sz="1000" dirty="0">
                          <a:latin typeface="Meiryo UI" panose="020B0604030504040204" pitchFamily="50" charset="-128"/>
                          <a:ea typeface="Meiryo UI" panose="020B0604030504040204" pitchFamily="50" charset="-128"/>
                        </a:rPr>
                        <a:t>人</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7.4</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36000" marR="36000"/>
                </a:tc>
                <a:tc>
                  <a:txBody>
                    <a:bodyPr/>
                    <a:lstStyle/>
                    <a:p>
                      <a:pPr algn="l"/>
                      <a:r>
                        <a:rPr kumimoji="1" lang="en-US" altLang="ja-JP" sz="1000" dirty="0">
                          <a:latin typeface="Meiryo UI" panose="020B0604030504040204" pitchFamily="50" charset="-128"/>
                          <a:ea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1,164,015</a:t>
                      </a:r>
                      <a:r>
                        <a:rPr kumimoji="1" lang="ja-JP" altLang="en-US" sz="1000" dirty="0">
                          <a:latin typeface="Meiryo UI" panose="020B0604030504040204" pitchFamily="50" charset="-128"/>
                          <a:ea typeface="Meiryo UI" panose="020B0604030504040204" pitchFamily="50" charset="-128"/>
                        </a:rPr>
                        <a:t>人</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2040</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894,424</a:t>
                      </a:r>
                      <a:r>
                        <a:rPr kumimoji="1" lang="ja-JP" altLang="en-US" sz="1000" dirty="0">
                          <a:latin typeface="Meiryo UI" panose="020B0604030504040204" pitchFamily="50" charset="-128"/>
                          <a:ea typeface="Meiryo UI" panose="020B0604030504040204" pitchFamily="50" charset="-128"/>
                        </a:rPr>
                        <a:t>人</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23.2</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36000" marR="36000"/>
                </a:tc>
                <a:extLst>
                  <a:ext uri="{0D108BD9-81ED-4DB2-BD59-A6C34878D82A}">
                    <a16:rowId xmlns:a16="http://schemas.microsoft.com/office/drawing/2014/main" val="3971991542"/>
                  </a:ext>
                </a:extLst>
              </a:tr>
              <a:tr h="432000">
                <a:tc>
                  <a:txBody>
                    <a:bodyPr/>
                    <a:lstStyle/>
                    <a:p>
                      <a:r>
                        <a:rPr kumimoji="1" lang="ja-JP" altLang="en-US" sz="1200" b="1" dirty="0">
                          <a:latin typeface="Meiryo UI" panose="020B0604030504040204" pitchFamily="50" charset="-128"/>
                          <a:ea typeface="Meiryo UI" panose="020B0604030504040204" pitchFamily="50" charset="-128"/>
                        </a:rPr>
                        <a:t>産業構造</a:t>
                      </a:r>
                      <a:endParaRPr kumimoji="1" lang="en-US" altLang="ja-JP"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第一次　第二次　　第三次</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0.1</a:t>
                      </a:r>
                      <a:r>
                        <a:rPr kumimoji="1" lang="ja-JP" altLang="en-US" sz="1000" dirty="0">
                          <a:latin typeface="Meiryo UI" panose="020B0604030504040204" pitchFamily="50" charset="-128"/>
                          <a:ea typeface="Meiryo UI" panose="020B0604030504040204" pitchFamily="50" charset="-128"/>
                        </a:rPr>
                        <a:t>％　</a:t>
                      </a:r>
                      <a:r>
                        <a:rPr kumimoji="1" lang="ja-JP" altLang="en-US" sz="1000" baseline="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20.6</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79.3</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第一次　第二次　　第三次</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0.6</a:t>
                      </a:r>
                      <a:r>
                        <a:rPr kumimoji="1" lang="ja-JP" altLang="en-US" sz="1000" dirty="0">
                          <a:latin typeface="Meiryo UI" panose="020B0604030504040204" pitchFamily="50" charset="-128"/>
                          <a:ea typeface="Meiryo UI" panose="020B0604030504040204" pitchFamily="50" charset="-128"/>
                        </a:rPr>
                        <a:t>％　</a:t>
                      </a:r>
                      <a:r>
                        <a:rPr kumimoji="1" lang="ja-JP" altLang="en-US" sz="1000" baseline="0" dirty="0">
                          <a:latin typeface="Meiryo UI" panose="020B0604030504040204" pitchFamily="50" charset="-128"/>
                          <a:ea typeface="Meiryo UI" panose="020B0604030504040204" pitchFamily="50" charset="-128"/>
                        </a:rPr>
                        <a:t> </a:t>
                      </a:r>
                      <a:r>
                        <a:rPr kumimoji="1" lang="en-US" altLang="ja-JP" sz="1000" baseline="0" dirty="0">
                          <a:latin typeface="Meiryo UI" panose="020B0604030504040204" pitchFamily="50" charset="-128"/>
                          <a:ea typeface="Meiryo UI" panose="020B0604030504040204" pitchFamily="50" charset="-128"/>
                        </a:rPr>
                        <a:t>18.6</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80.7</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第一次　第二次　　第三次</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0.4</a:t>
                      </a:r>
                      <a:r>
                        <a:rPr kumimoji="1" lang="ja-JP" altLang="en-US" sz="1000" dirty="0">
                          <a:latin typeface="Meiryo UI" panose="020B0604030504040204" pitchFamily="50" charset="-128"/>
                          <a:ea typeface="Meiryo UI" panose="020B0604030504040204" pitchFamily="50" charset="-128"/>
                        </a:rPr>
                        <a:t>％　</a:t>
                      </a:r>
                      <a:r>
                        <a:rPr kumimoji="1" lang="ja-JP" altLang="en-US" sz="1000" baseline="0" dirty="0">
                          <a:latin typeface="Meiryo UI" panose="020B0604030504040204" pitchFamily="50" charset="-128"/>
                          <a:ea typeface="Meiryo UI" panose="020B0604030504040204" pitchFamily="50" charset="-128"/>
                        </a:rPr>
                        <a:t> </a:t>
                      </a:r>
                      <a:r>
                        <a:rPr kumimoji="1" lang="en-US" altLang="ja-JP" sz="1000" baseline="0" dirty="0">
                          <a:latin typeface="Meiryo UI" panose="020B0604030504040204" pitchFamily="50" charset="-128"/>
                          <a:ea typeface="Meiryo UI" panose="020B0604030504040204" pitchFamily="50" charset="-128"/>
                        </a:rPr>
                        <a:t>20.6</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79.0</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第一次　第二次　　第三次</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0.4</a:t>
                      </a:r>
                      <a:r>
                        <a:rPr kumimoji="1" lang="ja-JP" altLang="en-US" sz="1000" dirty="0">
                          <a:latin typeface="Meiryo UI" panose="020B0604030504040204" pitchFamily="50" charset="-128"/>
                          <a:ea typeface="Meiryo UI" panose="020B0604030504040204" pitchFamily="50" charset="-128"/>
                        </a:rPr>
                        <a:t>％　</a:t>
                      </a:r>
                      <a:r>
                        <a:rPr kumimoji="1" lang="ja-JP" altLang="en-US" sz="1000" baseline="0" dirty="0">
                          <a:latin typeface="Meiryo UI" panose="020B0604030504040204" pitchFamily="50" charset="-128"/>
                          <a:ea typeface="Meiryo UI" panose="020B0604030504040204" pitchFamily="50" charset="-128"/>
                        </a:rPr>
                        <a:t> </a:t>
                      </a:r>
                      <a:r>
                        <a:rPr kumimoji="1" lang="en-US" altLang="ja-JP" sz="1000" baseline="0" dirty="0">
                          <a:latin typeface="Meiryo UI" panose="020B0604030504040204" pitchFamily="50" charset="-128"/>
                          <a:ea typeface="Meiryo UI" panose="020B0604030504040204" pitchFamily="50" charset="-128"/>
                        </a:rPr>
                        <a:t>25.0</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74.6</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32060835"/>
                  </a:ext>
                </a:extLst>
              </a:tr>
              <a:tr h="370840">
                <a:tc>
                  <a:txBody>
                    <a:bodyPr/>
                    <a:lstStyle/>
                    <a:p>
                      <a:r>
                        <a:rPr kumimoji="1" lang="ja-JP" altLang="en-US" sz="1200" b="1" dirty="0">
                          <a:latin typeface="Meiryo UI" panose="020B0604030504040204" pitchFamily="50" charset="-128"/>
                          <a:ea typeface="Meiryo UI" panose="020B0604030504040204" pitchFamily="50" charset="-128"/>
                        </a:rPr>
                        <a:t>大学</a:t>
                      </a:r>
                    </a:p>
                  </a:txBody>
                  <a:tcPr/>
                </a:tc>
                <a:tc>
                  <a:txBody>
                    <a:bodyPr/>
                    <a:lstStyle/>
                    <a:p>
                      <a:pPr algn="l"/>
                      <a:r>
                        <a:rPr kumimoji="1" lang="ja-JP" altLang="en-US" sz="900" dirty="0">
                          <a:latin typeface="Meiryo UI" panose="020B0604030504040204" pitchFamily="50" charset="-128"/>
                          <a:ea typeface="Meiryo UI" panose="020B0604030504040204" pitchFamily="50" charset="-128"/>
                        </a:rPr>
                        <a:t>大阪公立大学、大阪経済大学、大阪工業大学、大阪成蹊大学、大阪女学院大学、大阪総合保育大学、大阪保健医療大学、常磐会学園大学、森ノ宮医療大学、宝塚大学、相愛大学、大阪信愛学院大学</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大阪大学、大阪青山大学、大阪音楽大学</a:t>
                      </a:r>
                    </a:p>
                  </a:txBody>
                  <a:tcPr>
                    <a:lnR w="12700" cap="flat" cmpd="sng" algn="ctr">
                      <a:solidFill>
                        <a:schemeClr val="bg1"/>
                      </a:solidFill>
                      <a:prstDash val="solid"/>
                      <a:round/>
                      <a:headEnd type="none" w="med" len="med"/>
                      <a:tailEnd type="none" w="med" len="med"/>
                    </a:lnR>
                  </a:tcPr>
                </a:tc>
                <a:tc>
                  <a:txBody>
                    <a:bodyPr/>
                    <a:lstStyle/>
                    <a:p>
                      <a:pPr algn="l"/>
                      <a:r>
                        <a:rPr kumimoji="1" lang="zh-CN" altLang="en-US" sz="900" dirty="0">
                          <a:latin typeface="Meiryo UI" panose="020B0604030504040204" pitchFamily="50" charset="-128"/>
                          <a:ea typeface="Meiryo UI" panose="020B0604030504040204" pitchFamily="50" charset="-128"/>
                        </a:rPr>
                        <a:t>大阪大学、関西大学、大阪学院大学、大和大学、千里金蘭大学、大阪人間科学大学、大阪医科薬科大学、立命館大学、追手門学院大学、藍野大学、大阪行岡医療大学、梅花女子大学</a:t>
                      </a:r>
                    </a:p>
                  </a:txBody>
                  <a:tcPr>
                    <a:lnL w="12700" cap="flat" cmpd="sng" algn="ctr">
                      <a:solidFill>
                        <a:schemeClr val="bg1"/>
                      </a:solidFill>
                      <a:prstDash val="solid"/>
                      <a:round/>
                      <a:headEnd type="none" w="med" len="med"/>
                      <a:tailEnd type="none" w="med" len="med"/>
                    </a:lnL>
                  </a:tcPr>
                </a:tc>
                <a:tc>
                  <a:txBody>
                    <a:bodyPr/>
                    <a:lstStyle/>
                    <a:p>
                      <a:pPr algn="l"/>
                      <a:r>
                        <a:rPr kumimoji="1" lang="zh-CN" altLang="en-US" sz="1050" dirty="0">
                          <a:latin typeface="Meiryo UI" panose="020B0604030504040204" pitchFamily="50" charset="-128"/>
                          <a:ea typeface="Meiryo UI" panose="020B0604030504040204" pitchFamily="50" charset="-128"/>
                        </a:rPr>
                        <a:t>関西外国語大学、大阪歯科大学、関西医科大学、四條畷学園大学、大阪産業大学、摂南大学、大阪電気通信大学、大阪国際大学</a:t>
                      </a:r>
                    </a:p>
                  </a:txBody>
                  <a:tcPr/>
                </a:tc>
                <a:extLst>
                  <a:ext uri="{0D108BD9-81ED-4DB2-BD59-A6C34878D82A}">
                    <a16:rowId xmlns:a16="http://schemas.microsoft.com/office/drawing/2014/main" val="1496207474"/>
                  </a:ext>
                </a:extLst>
              </a:tr>
              <a:tr h="370840">
                <a:tc>
                  <a:txBody>
                    <a:bodyPr/>
                    <a:lstStyle/>
                    <a:p>
                      <a:r>
                        <a:rPr kumimoji="1" lang="ja-JP" altLang="en-US" sz="1200" b="1" dirty="0">
                          <a:latin typeface="Meiryo UI" panose="020B0604030504040204" pitchFamily="50" charset="-128"/>
                          <a:ea typeface="Meiryo UI" panose="020B0604030504040204" pitchFamily="50" charset="-128"/>
                        </a:rPr>
                        <a:t>文化・</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都市魅力</a:t>
                      </a:r>
                    </a:p>
                  </a:txBody>
                  <a:tcPr/>
                </a:tc>
                <a:tc>
                  <a:txBody>
                    <a:bodyPr/>
                    <a:lstStyle/>
                    <a:p>
                      <a:r>
                        <a:rPr kumimoji="1" lang="ja-JP" altLang="en-US" sz="1000" b="0" dirty="0">
                          <a:latin typeface="Meiryo UI" panose="020B0604030504040204" pitchFamily="50" charset="-128"/>
                          <a:ea typeface="Meiryo UI" panose="020B0604030504040204" pitchFamily="50" charset="-128"/>
                        </a:rPr>
                        <a:t>大阪城、四天王寺、住吉大社、大阪中之島美術館、大阪歴史博物館、国立文楽劇場、</a:t>
                      </a:r>
                      <a:r>
                        <a:rPr kumimoji="1" lang="en-US" altLang="ja-JP" sz="1000" b="0" dirty="0">
                          <a:latin typeface="Meiryo UI" panose="020B0604030504040204" pitchFamily="50" charset="-128"/>
                          <a:ea typeface="Meiryo UI" panose="020B0604030504040204" pitchFamily="50" charset="-128"/>
                        </a:rPr>
                        <a:t>USJ</a:t>
                      </a:r>
                      <a:r>
                        <a:rPr kumimoji="1" lang="ja-JP" altLang="en-US" sz="1000" b="0" dirty="0" err="1">
                          <a:latin typeface="Meiryo UI" panose="020B0604030504040204" pitchFamily="50" charset="-128"/>
                          <a:ea typeface="Meiryo UI" panose="020B0604030504040204" pitchFamily="50" charset="-128"/>
                        </a:rPr>
                        <a:t>、</a:t>
                      </a:r>
                      <a:r>
                        <a:rPr kumimoji="1" lang="ja-JP" altLang="en-US" sz="1000" b="0" dirty="0">
                          <a:latin typeface="Meiryo UI" panose="020B0604030504040204" pitchFamily="50" charset="-128"/>
                          <a:ea typeface="Meiryo UI" panose="020B0604030504040204" pitchFamily="50" charset="-128"/>
                        </a:rPr>
                        <a:t>新世界・通天閣　他</a:t>
                      </a:r>
                      <a:endParaRPr kumimoji="1" lang="ja-JP" altLang="en-US" sz="10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池田城跡公園、桜塚古墳群、服部緑地、箕面大滝、余野十三仏、能勢妙見山、カップヌードルミュージアム　大阪池田　他</a:t>
                      </a:r>
                    </a:p>
                  </a:txBody>
                  <a:tcPr>
                    <a:lnR w="12700"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i="0" u="none" strike="noStrike" dirty="0">
                          <a:solidFill>
                            <a:srgbClr val="000000"/>
                          </a:solidFill>
                          <a:effectLst/>
                          <a:latin typeface="Meiryo UI" panose="020B0604030504040204" pitchFamily="50" charset="-128"/>
                          <a:ea typeface="Meiryo UI" panose="020B0604030504040204" pitchFamily="50" charset="-128"/>
                        </a:rPr>
                        <a:t>万博記念公園、今城塚古墳、総持寺、水無瀬神宮</a:t>
                      </a:r>
                      <a:r>
                        <a:rPr lang="ja-JP" altLang="en-US" sz="1000" b="0" i="0" u="none" strike="noStrike" dirty="0" err="1">
                          <a:solidFill>
                            <a:srgbClr val="000000"/>
                          </a:solidFill>
                          <a:effectLst/>
                          <a:latin typeface="Meiryo UI" panose="020B0604030504040204" pitchFamily="50" charset="-128"/>
                          <a:ea typeface="Meiryo UI" panose="020B0604030504040204" pitchFamily="50" charset="-128"/>
                        </a:rPr>
                        <a:t>、</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川端康成文学館、新幹線公園、パナソニックスタジアム吹田、国立民族学博物館　他</a:t>
                      </a:r>
                    </a:p>
                  </a:txBody>
                  <a:tcPr>
                    <a:lnL w="12700" cap="flat" cmpd="sng" algn="ctr">
                      <a:solidFill>
                        <a:schemeClr val="bg1"/>
                      </a:solidFill>
                      <a:prstDash val="solid"/>
                      <a:round/>
                      <a:headEnd type="none" w="med" len="med"/>
                      <a:tailEnd type="none" w="med" len="med"/>
                    </a:lnL>
                  </a:tcPr>
                </a:tc>
                <a:tc>
                  <a:txBody>
                    <a:bodyPr/>
                    <a:lstStyle/>
                    <a:p>
                      <a:pPr algn="l"/>
                      <a:r>
                        <a:rPr kumimoji="1" lang="ja-JP" altLang="en-US" sz="1000" dirty="0">
                          <a:latin typeface="Meiryo UI" panose="020B0604030504040204" pitchFamily="50" charset="-128"/>
                          <a:ea typeface="Meiryo UI" panose="020B0604030504040204" pitchFamily="50" charset="-128"/>
                        </a:rPr>
                        <a:t>光明寺、特別史跡百済寺跡、石宝殿古墳、飯森城跡、一休禅師生母の墓、四條畷神社、ひらかたパーク　他</a:t>
                      </a:r>
                    </a:p>
                  </a:txBody>
                  <a:tcPr/>
                </a:tc>
                <a:extLst>
                  <a:ext uri="{0D108BD9-81ED-4DB2-BD59-A6C34878D82A}">
                    <a16:rowId xmlns:a16="http://schemas.microsoft.com/office/drawing/2014/main" val="3247047952"/>
                  </a:ext>
                </a:extLst>
              </a:tr>
              <a:tr h="370840">
                <a:tc>
                  <a:txBody>
                    <a:bodyPr/>
                    <a:lstStyle/>
                    <a:p>
                      <a:r>
                        <a:rPr kumimoji="1" lang="ja-JP" altLang="en-US" sz="1200" b="1" dirty="0">
                          <a:latin typeface="Meiryo UI" panose="020B0604030504040204" pitchFamily="50" charset="-128"/>
                          <a:ea typeface="Meiryo UI" panose="020B0604030504040204" pitchFamily="50" charset="-128"/>
                        </a:rPr>
                        <a:t>商業施設</a:t>
                      </a:r>
                    </a:p>
                  </a:txBody>
                  <a:tcPr/>
                </a:tc>
                <a:tc>
                  <a:txBody>
                    <a:bodyPr/>
                    <a:lstStyle/>
                    <a:p>
                      <a:r>
                        <a:rPr kumimoji="1" lang="ja-JP" altLang="en-US" sz="1000" b="0" dirty="0">
                          <a:latin typeface="Meiryo UI" panose="020B0604030504040204" pitchFamily="50" charset="-128"/>
                          <a:ea typeface="Meiryo UI" panose="020B0604030504040204" pitchFamily="50" charset="-128"/>
                        </a:rPr>
                        <a:t>大阪駅、難波駅、天王寺駅周辺の百貨店や商業施設など多数</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みのおキューズモール、セルシー、せんちゅう・パル専門街</a:t>
                      </a:r>
                    </a:p>
                  </a:txBody>
                  <a:tcPr>
                    <a:lnR w="12700" cap="flat" cmpd="sng" algn="ctr">
                      <a:solidFill>
                        <a:schemeClr val="bg1"/>
                      </a:solidFill>
                      <a:prstDash val="solid"/>
                      <a:round/>
                      <a:headEnd type="none" w="med" len="med"/>
                      <a:tailEnd type="none" w="med" len="med"/>
                    </a:lnR>
                  </a:tcPr>
                </a:tc>
                <a:tc>
                  <a:txBody>
                    <a:bodyPr/>
                    <a:lstStyle/>
                    <a:p>
                      <a:pPr algn="l"/>
                      <a:r>
                        <a:rPr kumimoji="1" lang="ja-JP" altLang="en-US" sz="1000" dirty="0">
                          <a:latin typeface="Meiryo UI" panose="020B0604030504040204" pitchFamily="50" charset="-128"/>
                          <a:ea typeface="Meiryo UI" panose="020B0604030504040204" pitchFamily="50" charset="-128"/>
                        </a:rPr>
                        <a:t>ららぽーと</a:t>
                      </a:r>
                      <a:r>
                        <a:rPr kumimoji="1" lang="en-US" altLang="ja-JP" sz="1000" dirty="0">
                          <a:latin typeface="Meiryo UI" panose="020B0604030504040204" pitchFamily="50" charset="-128"/>
                          <a:ea typeface="Meiryo UI" panose="020B0604030504040204" pitchFamily="50" charset="-128"/>
                        </a:rPr>
                        <a:t>EXPOCITY</a:t>
                      </a:r>
                      <a:r>
                        <a:rPr kumimoji="1" lang="ja-JP" altLang="en-US" sz="1000" dirty="0" err="1">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イオン茨木</a:t>
                      </a:r>
                      <a:r>
                        <a:rPr kumimoji="1" lang="en-US" altLang="ja-JP" sz="1000" dirty="0">
                          <a:latin typeface="Meiryo UI" panose="020B0604030504040204" pitchFamily="50" charset="-128"/>
                          <a:ea typeface="Meiryo UI" panose="020B0604030504040204" pitchFamily="50" charset="-128"/>
                        </a:rPr>
                        <a:t>SC</a:t>
                      </a:r>
                      <a:r>
                        <a:rPr kumimoji="1" lang="ja-JP" altLang="en-US" sz="1000" dirty="0" err="1">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高槻阪急</a:t>
                      </a:r>
                      <a:endParaRPr kumimoji="1" lang="en-US" altLang="ja-JP" sz="1000" dirty="0">
                        <a:latin typeface="Meiryo UI" panose="020B0604030504040204" pitchFamily="50" charset="-128"/>
                        <a:ea typeface="Meiryo UI" panose="020B0604030504040204" pitchFamily="50" charset="-128"/>
                      </a:endParaRPr>
                    </a:p>
                  </a:txBody>
                  <a:tcPr>
                    <a:lnL w="12700" cap="flat" cmpd="sng" algn="ctr">
                      <a:solidFill>
                        <a:schemeClr val="bg1"/>
                      </a:solidFill>
                      <a:prstDash val="solid"/>
                      <a:round/>
                      <a:headEnd type="none" w="med" len="med"/>
                      <a:tailEnd type="none" w="med" len="med"/>
                    </a:lnL>
                  </a:tcPr>
                </a:tc>
                <a:tc>
                  <a:txBody>
                    <a:bodyPr/>
                    <a:lstStyle/>
                    <a:p>
                      <a:pPr algn="l"/>
                      <a:r>
                        <a:rPr kumimoji="1" lang="ja-JP" altLang="en-US" sz="1000" dirty="0">
                          <a:latin typeface="Meiryo UI" panose="020B0604030504040204" pitchFamily="50" charset="-128"/>
                          <a:ea typeface="Meiryo UI" panose="020B0604030504040204" pitchFamily="50" charset="-128"/>
                        </a:rPr>
                        <a:t>イオンモール大日、</a:t>
                      </a:r>
                      <a:r>
                        <a:rPr kumimoji="1" lang="en-US" altLang="ja-JP" sz="1000" dirty="0">
                          <a:latin typeface="Meiryo UI" panose="020B0604030504040204" pitchFamily="50" charset="-128"/>
                          <a:ea typeface="Meiryo UI" panose="020B0604030504040204" pitchFamily="50" charset="-128"/>
                        </a:rPr>
                        <a:t>HIRAKATA</a:t>
                      </a:r>
                      <a:r>
                        <a:rPr kumimoji="1" lang="en-US" altLang="ja-JP" sz="1000" baseline="0" dirty="0">
                          <a:latin typeface="Meiryo UI" panose="020B0604030504040204" pitchFamily="50" charset="-128"/>
                          <a:ea typeface="Meiryo UI" panose="020B0604030504040204" pitchFamily="50" charset="-128"/>
                        </a:rPr>
                        <a:t> T-SITE</a:t>
                      </a:r>
                      <a:r>
                        <a:rPr kumimoji="1" lang="ja-JP" altLang="en-US" sz="1000" baseline="0" dirty="0" err="1">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KUZUHA MALL</a:t>
                      </a:r>
                      <a:r>
                        <a:rPr kumimoji="1" lang="ja-JP" altLang="en-US" sz="1000" dirty="0" err="1">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イオンモール四條畷</a:t>
                      </a:r>
                    </a:p>
                  </a:txBody>
                  <a:tcPr/>
                </a:tc>
                <a:extLst>
                  <a:ext uri="{0D108BD9-81ED-4DB2-BD59-A6C34878D82A}">
                    <a16:rowId xmlns:a16="http://schemas.microsoft.com/office/drawing/2014/main" val="3695727635"/>
                  </a:ext>
                </a:extLst>
              </a:tr>
              <a:tr h="370840">
                <a:tc>
                  <a:txBody>
                    <a:bodyPr/>
                    <a:lstStyle/>
                    <a:p>
                      <a:r>
                        <a:rPr kumimoji="1" lang="ja-JP" altLang="en-US" sz="1200" b="1" dirty="0">
                          <a:latin typeface="Meiryo UI" panose="020B0604030504040204" pitchFamily="50" charset="-128"/>
                          <a:ea typeface="Meiryo UI" panose="020B0604030504040204" pitchFamily="50" charset="-128"/>
                        </a:rPr>
                        <a:t>交通主要駅</a:t>
                      </a:r>
                    </a:p>
                  </a:txBody>
                  <a:tcPr/>
                </a:tc>
                <a:tc>
                  <a:txBody>
                    <a:bodyPr/>
                    <a:lstStyle/>
                    <a:p>
                      <a:r>
                        <a:rPr kumimoji="1" lang="ja-JP" altLang="en-US" sz="1000" b="0" dirty="0">
                          <a:latin typeface="Meiryo UI" panose="020B0604030504040204" pitchFamily="50" charset="-128"/>
                          <a:ea typeface="Meiryo UI" panose="020B0604030504040204" pitchFamily="50" charset="-128"/>
                        </a:rPr>
                        <a:t>大阪駅、梅田駅、難波駅、天王寺駅、新大阪駅、鶴橋駅、京橋駅</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千里中央駅、豊中駅、石橋阪大前駅、池田駅、箕面駅、大阪空港駅</a:t>
                      </a:r>
                    </a:p>
                  </a:txBody>
                  <a:tcPr>
                    <a:lnR w="12700" cap="flat" cmpd="sng" algn="ctr">
                      <a:solidFill>
                        <a:schemeClr val="bg1"/>
                      </a:solidFill>
                      <a:prstDash val="solid"/>
                      <a:round/>
                      <a:headEnd type="none" w="med" len="med"/>
                      <a:tailEnd type="none" w="med" len="med"/>
                    </a:lnR>
                  </a:tcPr>
                </a:tc>
                <a:tc>
                  <a:txBody>
                    <a:bodyPr/>
                    <a:lstStyle/>
                    <a:p>
                      <a:pPr algn="l"/>
                      <a:r>
                        <a:rPr kumimoji="1" lang="ja-JP" altLang="en-US" sz="1000" dirty="0">
                          <a:latin typeface="Meiryo UI" panose="020B0604030504040204" pitchFamily="50" charset="-128"/>
                          <a:ea typeface="Meiryo UI" panose="020B0604030504040204" pitchFamily="50" charset="-128"/>
                        </a:rPr>
                        <a:t>高槻駅、茨木駅、高槻市駅、茨木市駅、江坂駅、万博記念公園駅、北千里駅</a:t>
                      </a:r>
                    </a:p>
                  </a:txBody>
                  <a:tcPr>
                    <a:lnL w="12700" cap="flat" cmpd="sng" algn="ctr">
                      <a:solidFill>
                        <a:schemeClr val="bg1"/>
                      </a:solidFill>
                      <a:prstDash val="solid"/>
                      <a:round/>
                      <a:headEnd type="none" w="med" len="med"/>
                      <a:tailEnd type="none" w="med" len="med"/>
                    </a:lnL>
                  </a:tcPr>
                </a:tc>
                <a:tc>
                  <a:txBody>
                    <a:bodyPr/>
                    <a:lstStyle/>
                    <a:p>
                      <a:pPr algn="l"/>
                      <a:r>
                        <a:rPr kumimoji="1" lang="ja-JP" altLang="en-US" sz="1000" dirty="0">
                          <a:latin typeface="Meiryo UI" panose="020B0604030504040204" pitchFamily="50" charset="-128"/>
                          <a:ea typeface="Meiryo UI" panose="020B0604030504040204" pitchFamily="50" charset="-128"/>
                        </a:rPr>
                        <a:t>枚方駅、樟葉駅、寝屋川市駅、守口市駅、大日駅、門真市駅、住道駅、四条畷駅</a:t>
                      </a:r>
                    </a:p>
                  </a:txBody>
                  <a:tcPr/>
                </a:tc>
                <a:extLst>
                  <a:ext uri="{0D108BD9-81ED-4DB2-BD59-A6C34878D82A}">
                    <a16:rowId xmlns:a16="http://schemas.microsoft.com/office/drawing/2014/main" val="4007504343"/>
                  </a:ext>
                </a:extLst>
              </a:tr>
              <a:tr h="370840">
                <a:tc>
                  <a:txBody>
                    <a:bodyPr/>
                    <a:lstStyle/>
                    <a:p>
                      <a:r>
                        <a:rPr kumimoji="1" lang="ja-JP" altLang="en-US" sz="1200" b="1" dirty="0">
                          <a:latin typeface="Meiryo UI" panose="020B0604030504040204" pitchFamily="50" charset="-128"/>
                          <a:ea typeface="Meiryo UI" panose="020B0604030504040204" pitchFamily="50" charset="-128"/>
                        </a:rPr>
                        <a:t>域内の</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人の動き</a:t>
                      </a:r>
                    </a:p>
                  </a:txBody>
                  <a:tcPr/>
                </a:tc>
                <a:tc>
                  <a:txBody>
                    <a:bodyPr/>
                    <a:lstStyle/>
                    <a:p>
                      <a:pPr marL="85725" indent="-85725">
                        <a:buFont typeface="Arial" panose="020B0604020202020204" pitchFamily="34" charset="0"/>
                        <a:buChar char="•"/>
                      </a:pPr>
                      <a:r>
                        <a:rPr kumimoji="1" lang="ja-JP" altLang="en-US" sz="1000" b="0" dirty="0">
                          <a:latin typeface="Meiryo UI" panose="020B0604030504040204" pitchFamily="50" charset="-128"/>
                          <a:ea typeface="Meiryo UI" panose="020B0604030504040204" pitchFamily="50" charset="-128"/>
                        </a:rPr>
                        <a:t>通勤では、大阪市民の多くが市内に通勤しているのに加え、大阪府域に留まらず、隣接する府県の人の流れもみられる。</a:t>
                      </a:r>
                      <a:endParaRPr kumimoji="1" lang="en-US" altLang="ja-JP" sz="1000" b="0" dirty="0">
                        <a:latin typeface="Meiryo UI" panose="020B0604030504040204" pitchFamily="50" charset="-128"/>
                        <a:ea typeface="Meiryo UI" panose="020B0604030504040204" pitchFamily="50" charset="-128"/>
                      </a:endParaRPr>
                    </a:p>
                    <a:p>
                      <a:pPr marL="85725" indent="-85725">
                        <a:buFont typeface="Arial" panose="020B0604020202020204" pitchFamily="34" charset="0"/>
                        <a:buChar char="•"/>
                      </a:pPr>
                      <a:r>
                        <a:rPr kumimoji="1" lang="ja-JP" altLang="en-US" sz="1000" b="0" dirty="0">
                          <a:latin typeface="Meiryo UI" panose="020B0604030504040204" pitchFamily="50" charset="-128"/>
                          <a:ea typeface="Meiryo UI" panose="020B0604030504040204" pitchFamily="50" charset="-128"/>
                        </a:rPr>
                        <a:t>休日においても、大阪市へは多くの人流が見られる。</a:t>
                      </a:r>
                    </a:p>
                  </a:txBody>
                  <a:tcPr marL="36000" marR="36000"/>
                </a:tc>
                <a:tc>
                  <a:txBody>
                    <a:bodyPr/>
                    <a:lstStyle/>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大阪市との人流は、通勤・休日とも強め。</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通勤では、大阪市域まで距離のある能勢町を除き、大阪市への人流の動きは比較的大きい。</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休日では、豊能町・能勢町は、隣接の兵庫県への人流も一定みられる。</a:t>
                      </a:r>
                    </a:p>
                  </a:txBody>
                  <a:tcPr marL="36000" marR="36000">
                    <a:lnR w="12700" cap="flat" cmpd="sng" algn="ctr">
                      <a:solidFill>
                        <a:schemeClr val="bg1"/>
                      </a:solidFill>
                      <a:prstDash val="solid"/>
                      <a:round/>
                      <a:headEnd type="none" w="med" len="med"/>
                      <a:tailEnd type="none" w="med" len="med"/>
                    </a:lnR>
                  </a:tcPr>
                </a:tc>
                <a:tc>
                  <a:txBody>
                    <a:bodyPr/>
                    <a:lstStyle/>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大阪市との人流は、通勤・休日とも強め。</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通勤では、全体的に大阪市への人流の動きは大きいが、高槻市は市域内の人流の動きも比較的大きい。</a:t>
                      </a:r>
                      <a:endParaRPr kumimoji="1" lang="en-US" altLang="ja-JP" sz="10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休日では、高槻市は市域内の人流の割合が高い。島本町は高槻市のほか、京都市への人流も一定みられる。</a:t>
                      </a:r>
                    </a:p>
                  </a:txBody>
                  <a:tcPr marL="36000" marR="36000">
                    <a:lnL w="12700" cap="flat" cmpd="sng" algn="ctr">
                      <a:solidFill>
                        <a:schemeClr val="bg1"/>
                      </a:solidFill>
                      <a:prstDash val="solid"/>
                      <a:round/>
                      <a:headEnd type="none" w="med" len="med"/>
                      <a:tailEnd type="none" w="med" len="med"/>
                    </a:lnL>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latin typeface="Meiryo UI" panose="020B0604030504040204" pitchFamily="50" charset="-128"/>
                          <a:ea typeface="Meiryo UI" panose="020B0604030504040204" pitchFamily="50" charset="-128"/>
                        </a:rPr>
                        <a:t>大阪市との人流は、通勤・休日とも強め</a:t>
                      </a:r>
                      <a:endParaRPr kumimoji="1" lang="en-US" altLang="ja-JP" sz="90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latin typeface="Meiryo UI" panose="020B0604030504040204" pitchFamily="50" charset="-128"/>
                          <a:ea typeface="Meiryo UI" panose="020B0604030504040204" pitchFamily="50" charset="-128"/>
                        </a:rPr>
                        <a:t>通勤では、大阪市に近いほど大阪市への人流の動きが大きい一方で、交野市は相対的に小さい。枚方市は域内人流の動きも比較的大きい。</a:t>
                      </a:r>
                      <a:endParaRPr kumimoji="1" lang="en-US" altLang="ja-JP" sz="90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latin typeface="Meiryo UI" panose="020B0604030504040204" pitchFamily="50" charset="-128"/>
                          <a:ea typeface="Meiryo UI" panose="020B0604030504040204" pitchFamily="50" charset="-128"/>
                        </a:rPr>
                        <a:t>休日では、全体的に大阪市への人流の動きが大きい。また、枚方市へは京都府を含め周辺市からの人流も一定みられる。</a:t>
                      </a:r>
                    </a:p>
                  </a:txBody>
                  <a:tcPr marL="36000" marR="36000"/>
                </a:tc>
                <a:extLst>
                  <a:ext uri="{0D108BD9-81ED-4DB2-BD59-A6C34878D82A}">
                    <a16:rowId xmlns:a16="http://schemas.microsoft.com/office/drawing/2014/main" val="1477685372"/>
                  </a:ext>
                </a:extLst>
              </a:tr>
            </a:tbl>
          </a:graphicData>
        </a:graphic>
      </p:graphicFrame>
      <p:sp>
        <p:nvSpPr>
          <p:cNvPr id="3" name="テキスト ボックス 2"/>
          <p:cNvSpPr txBox="1"/>
          <p:nvPr/>
        </p:nvSpPr>
        <p:spPr>
          <a:xfrm>
            <a:off x="1084046" y="895350"/>
            <a:ext cx="1908000" cy="216000"/>
          </a:xfrm>
          <a:prstGeom prst="rect">
            <a:avLst/>
          </a:prstGeom>
          <a:solidFill>
            <a:srgbClr val="CFD5EA"/>
          </a:solidFill>
          <a:ln w="6350">
            <a:solidFill>
              <a:schemeClr val="tx1"/>
            </a:solidFill>
            <a:prstDash val="dash"/>
          </a:ln>
        </p:spPr>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●政令市★中核市☆施行時特例市</a:t>
            </a:r>
            <a:endParaRPr kumimoji="1" lang="ja-JP" altLang="en-US" sz="900" dirty="0"/>
          </a:p>
        </p:txBody>
      </p:sp>
      <p:sp>
        <p:nvSpPr>
          <p:cNvPr id="6" name="正方形/長方形 5"/>
          <p:cNvSpPr/>
          <p:nvPr/>
        </p:nvSpPr>
        <p:spPr>
          <a:xfrm>
            <a:off x="0" y="3421"/>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en-US" altLang="ja-JP" kern="0" dirty="0" smtClean="0">
                <a:solidFill>
                  <a:srgbClr val="000000"/>
                </a:solidFill>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35.</a:t>
            </a:r>
            <a:r>
              <a:rPr lang="ja-JP" altLang="en-US" kern="0" dirty="0" smtClean="0">
                <a:solidFill>
                  <a:srgbClr val="000000"/>
                </a:solidFill>
                <a:ea typeface="Meiryo UI" pitchFamily="50" charset="-128"/>
                <a:cs typeface="Meiryo UI" pitchFamily="50" charset="-128"/>
              </a:rPr>
              <a:t> </a:t>
            </a:r>
            <a:r>
              <a:rPr lang="ja-JP" altLang="en-US" kern="0" dirty="0">
                <a:solidFill>
                  <a:srgbClr val="000000"/>
                </a:solidFill>
                <a:ea typeface="Meiryo UI" pitchFamily="50" charset="-128"/>
                <a:cs typeface="Meiryo UI" pitchFamily="50" charset="-128"/>
              </a:rPr>
              <a:t>府内各ブロックの特性と考えられる対応分類</a:t>
            </a:r>
          </a:p>
        </p:txBody>
      </p:sp>
      <p:sp>
        <p:nvSpPr>
          <p:cNvPr id="7" name="正方形/長方形 6"/>
          <p:cNvSpPr/>
          <p:nvPr/>
        </p:nvSpPr>
        <p:spPr>
          <a:xfrm>
            <a:off x="7021651" y="88824"/>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回意見交換会　資料１</a:t>
            </a:r>
          </a:p>
        </p:txBody>
      </p:sp>
    </p:spTree>
    <p:extLst>
      <p:ext uri="{BB962C8B-B14F-4D97-AF65-F5344CB8AC3E}">
        <p14:creationId xmlns:p14="http://schemas.microsoft.com/office/powerpoint/2010/main" val="1344068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36000" y="64664"/>
          <a:ext cx="9037664" cy="197964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2016416">
                  <a:extLst>
                    <a:ext uri="{9D8B030D-6E8A-4147-A177-3AD203B41FA5}">
                      <a16:colId xmlns:a16="http://schemas.microsoft.com/office/drawing/2014/main" val="3672969353"/>
                    </a:ext>
                  </a:extLst>
                </a:gridCol>
                <a:gridCol w="2016416">
                  <a:extLst>
                    <a:ext uri="{9D8B030D-6E8A-4147-A177-3AD203B41FA5}">
                      <a16:colId xmlns:a16="http://schemas.microsoft.com/office/drawing/2014/main" val="1788653758"/>
                    </a:ext>
                  </a:extLst>
                </a:gridCol>
                <a:gridCol w="2016416">
                  <a:extLst>
                    <a:ext uri="{9D8B030D-6E8A-4147-A177-3AD203B41FA5}">
                      <a16:colId xmlns:a16="http://schemas.microsoft.com/office/drawing/2014/main" val="2811575869"/>
                    </a:ext>
                  </a:extLst>
                </a:gridCol>
                <a:gridCol w="2016416">
                  <a:extLst>
                    <a:ext uri="{9D8B030D-6E8A-4147-A177-3AD203B41FA5}">
                      <a16:colId xmlns:a16="http://schemas.microsoft.com/office/drawing/2014/main" val="2318557540"/>
                    </a:ext>
                  </a:extLst>
                </a:gridCol>
              </a:tblGrid>
              <a:tr h="28800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大阪市域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豊能地域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三島地域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北河内地域</a:t>
                      </a:r>
                    </a:p>
                  </a:txBody>
                  <a:tcPr/>
                </a:tc>
                <a:extLst>
                  <a:ext uri="{0D108BD9-81ED-4DB2-BD59-A6C34878D82A}">
                    <a16:rowId xmlns:a16="http://schemas.microsoft.com/office/drawing/2014/main" val="3347022767"/>
                  </a:ext>
                </a:extLst>
              </a:tr>
              <a:tr h="370840">
                <a:tc>
                  <a:txBody>
                    <a:bodyPr/>
                    <a:lstStyle/>
                    <a:p>
                      <a:r>
                        <a:rPr kumimoji="1" lang="ja-JP" altLang="en-US" sz="1200" b="1" dirty="0">
                          <a:latin typeface="Meiryo UI" panose="020B0604030504040204" pitchFamily="50" charset="-128"/>
                          <a:ea typeface="Meiryo UI" panose="020B0604030504040204" pitchFamily="50" charset="-128"/>
                        </a:rPr>
                        <a:t>まちづくりの</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取組み</a:t>
                      </a:r>
                    </a:p>
                  </a:txBody>
                  <a:tcPr/>
                </a:tc>
                <a:tc>
                  <a:txBody>
                    <a:bodyPr/>
                    <a:lstStyle/>
                    <a:p>
                      <a:r>
                        <a:rPr kumimoji="1" lang="ja-JP" altLang="en-US" sz="900" b="0" dirty="0">
                          <a:latin typeface="Meiryo UI" panose="020B0604030504040204" pitchFamily="50" charset="-128"/>
                          <a:ea typeface="Meiryo UI" panose="020B0604030504040204" pitchFamily="50" charset="-128"/>
                        </a:rPr>
                        <a:t>うめきた２期、新大阪周辺エリア、夢洲などベイエリア、大阪城東部のまちづくり、淀屋橋駅再開発、阪急淡路駅連続立体交差事業、なにわ筋線、阪神高速淀川左岸線　など</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箕面森町、千里ニュータウン再生、北大阪急行延伸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彩都、千里ニュータウン再生、北大阪医療都市（健都）、</a:t>
                      </a:r>
                      <a:r>
                        <a:rPr kumimoji="1" lang="en-US" altLang="ja-JP" sz="900" dirty="0">
                          <a:latin typeface="Meiryo UI" panose="020B0604030504040204" pitchFamily="50" charset="-128"/>
                          <a:ea typeface="Meiryo UI" panose="020B0604030504040204" pitchFamily="50" charset="-128"/>
                        </a:rPr>
                        <a:t>Suita </a:t>
                      </a:r>
                      <a:r>
                        <a:rPr kumimoji="1" lang="ja-JP" altLang="en-US" sz="900" dirty="0">
                          <a:latin typeface="Meiryo UI" panose="020B0604030504040204" pitchFamily="50" charset="-128"/>
                          <a:ea typeface="Meiryo UI" panose="020B0604030504040204" pitchFamily="50" charset="-128"/>
                        </a:rPr>
                        <a:t>サスティナブル・スマートタウン、万博記念公園駅前アリーナ整備、追手門学院大学総持寺キャンパス整備</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大阪モノレール延伸、枚方駅周辺市街地再開発事業、</a:t>
                      </a:r>
                      <a:r>
                        <a:rPr kumimoji="1" lang="zh-TW" altLang="en-US" sz="1000" dirty="0">
                          <a:latin typeface="Meiryo UI" panose="020B0604030504040204" pitchFamily="50" charset="-128"/>
                          <a:ea typeface="Meiryo UI" panose="020B0604030504040204" pitchFamily="50" charset="-128"/>
                        </a:rPr>
                        <a:t>門真市松生町商業施設計画</a:t>
                      </a:r>
                      <a:r>
                        <a:rPr kumimoji="1" lang="ja-JP" altLang="en-US" sz="1000" dirty="0">
                          <a:latin typeface="Meiryo UI" panose="020B0604030504040204" pitchFamily="50" charset="-128"/>
                          <a:ea typeface="Meiryo UI" panose="020B0604030504040204" pitchFamily="50" charset="-128"/>
                        </a:rPr>
                        <a:t>（ららぽーと門真）、光善寺駅西再開発</a:t>
                      </a:r>
                    </a:p>
                  </a:txBody>
                  <a:tcPr/>
                </a:tc>
                <a:extLst>
                  <a:ext uri="{0D108BD9-81ED-4DB2-BD59-A6C34878D82A}">
                    <a16:rowId xmlns:a16="http://schemas.microsoft.com/office/drawing/2014/main" val="1376853096"/>
                  </a:ext>
                </a:extLst>
              </a:tr>
              <a:tr h="370840">
                <a:tc>
                  <a:txBody>
                    <a:bodyPr/>
                    <a:lstStyle/>
                    <a:p>
                      <a:r>
                        <a:rPr kumimoji="1" lang="ja-JP" altLang="en-US" sz="1200" b="1" dirty="0">
                          <a:latin typeface="Meiryo UI" panose="020B0604030504040204" pitchFamily="50" charset="-128"/>
                          <a:ea typeface="Meiryo UI" panose="020B0604030504040204" pitchFamily="50" charset="-128"/>
                        </a:rPr>
                        <a:t>特徴</a:t>
                      </a:r>
                    </a:p>
                  </a:txBody>
                  <a:tcPr/>
                </a:tc>
                <a:tc>
                  <a:txBody>
                    <a:bodyPr/>
                    <a:lstStyle/>
                    <a:p>
                      <a:pPr marL="85725" indent="-85725">
                        <a:buFont typeface="Arial" panose="020B0604020202020204" pitchFamily="34" charset="0"/>
                        <a:buChar char="•"/>
                      </a:pPr>
                      <a:r>
                        <a:rPr kumimoji="1" lang="ja-JP" altLang="en-US" sz="1000" b="0" dirty="0">
                          <a:latin typeface="Meiryo UI" panose="020B0604030504040204" pitchFamily="50" charset="-128"/>
                          <a:ea typeface="Meiryo UI" panose="020B0604030504040204" pitchFamily="50" charset="-128"/>
                        </a:rPr>
                        <a:t>日本を代表する大都市で、高度なビジネス機能など経済産業の拠点となっている。</a:t>
                      </a:r>
                      <a:endParaRPr kumimoji="1" lang="en-US" altLang="ja-JP" sz="1000" b="0" dirty="0">
                        <a:latin typeface="Meiryo UI" panose="020B0604030504040204" pitchFamily="50" charset="-128"/>
                        <a:ea typeface="Meiryo UI" panose="020B0604030504040204" pitchFamily="50" charset="-128"/>
                      </a:endParaRPr>
                    </a:p>
                    <a:p>
                      <a:pPr marL="85725" indent="-85725">
                        <a:buFont typeface="Arial" panose="020B0604020202020204" pitchFamily="34" charset="0"/>
                        <a:buChar char="•"/>
                      </a:pPr>
                      <a:r>
                        <a:rPr kumimoji="1" lang="ja-JP" altLang="en-US" sz="1000" b="0" dirty="0">
                          <a:latin typeface="Meiryo UI" panose="020B0604030504040204" pitchFamily="50" charset="-128"/>
                          <a:ea typeface="Meiryo UI" panose="020B0604030504040204" pitchFamily="50" charset="-128"/>
                        </a:rPr>
                        <a:t>第三次産業の集積が厚いが、第二次産業の集積も見受けられる。</a:t>
                      </a:r>
                      <a:endParaRPr kumimoji="1" lang="en-US" altLang="ja-JP" sz="1000" b="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エリア北部は自然豊かな地域、南部は千里ニュータウンなどの住宅地になっている。</a:t>
                      </a:r>
                      <a:endParaRPr kumimoji="1" lang="en-US" altLang="ja-JP" sz="9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他地域に比べ、第二次産業の比率が低く、第三次産業の比率が高い。</a:t>
                      </a:r>
                      <a:endParaRPr kumimoji="1" lang="en-US" altLang="ja-JP" sz="90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大阪と京都の間に位置し、人口が多く、東部は京都とも一定の結びつきがある。</a:t>
                      </a:r>
                      <a:endParaRPr kumimoji="1" lang="en-US" altLang="ja-JP" sz="9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万博記念公園などのレジャー・スポーツ関係施設が多い</a:t>
                      </a:r>
                      <a:endParaRPr kumimoji="1" lang="en-US" altLang="ja-JP" sz="9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大学が多く所在している。</a:t>
                      </a:r>
                      <a:endParaRPr kumimoji="1" lang="en-US" altLang="ja-JP" sz="90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大阪と京都の間に位置し、人口が多い。</a:t>
                      </a:r>
                      <a:endParaRPr kumimoji="1" lang="en-US" altLang="ja-JP" sz="9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かつては大手家電の製造拠点の集積エリアで、現在でも第二次産業のウェイトが高い。</a:t>
                      </a:r>
                      <a:endParaRPr kumimoji="1" lang="en-US" altLang="ja-JP" sz="9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淀川舟運やサイクリングなど、河川を生かした憩いの空間になっている。</a:t>
                      </a:r>
                      <a:endParaRPr kumimoji="1" lang="en-US" altLang="ja-JP" sz="9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31291720"/>
                  </a:ext>
                </a:extLst>
              </a:tr>
            </a:tbl>
          </a:graphicData>
        </a:graphic>
      </p:graphicFrame>
      <p:graphicFrame>
        <p:nvGraphicFramePr>
          <p:cNvPr id="5" name="表 4"/>
          <p:cNvGraphicFramePr>
            <a:graphicFrameLocks noGrp="1"/>
          </p:cNvGraphicFramePr>
          <p:nvPr/>
        </p:nvGraphicFramePr>
        <p:xfrm>
          <a:off x="36000" y="2187151"/>
          <a:ext cx="9015810" cy="4267200"/>
        </p:xfrm>
        <a:graphic>
          <a:graphicData uri="http://schemas.openxmlformats.org/drawingml/2006/table">
            <a:tbl>
              <a:tblPr bandRow="1">
                <a:tableStyleId>{5C22544A-7EE6-4342-B048-85BDC9FD1C3A}</a:tableStyleId>
              </a:tblPr>
              <a:tblGrid>
                <a:gridCol w="1011750">
                  <a:extLst>
                    <a:ext uri="{9D8B030D-6E8A-4147-A177-3AD203B41FA5}">
                      <a16:colId xmlns:a16="http://schemas.microsoft.com/office/drawing/2014/main" val="1011058020"/>
                    </a:ext>
                  </a:extLst>
                </a:gridCol>
                <a:gridCol w="2001015">
                  <a:extLst>
                    <a:ext uri="{9D8B030D-6E8A-4147-A177-3AD203B41FA5}">
                      <a16:colId xmlns:a16="http://schemas.microsoft.com/office/drawing/2014/main" val="1398313469"/>
                    </a:ext>
                  </a:extLst>
                </a:gridCol>
                <a:gridCol w="2001015">
                  <a:extLst>
                    <a:ext uri="{9D8B030D-6E8A-4147-A177-3AD203B41FA5}">
                      <a16:colId xmlns:a16="http://schemas.microsoft.com/office/drawing/2014/main" val="2480678655"/>
                    </a:ext>
                  </a:extLst>
                </a:gridCol>
                <a:gridCol w="2001015">
                  <a:extLst>
                    <a:ext uri="{9D8B030D-6E8A-4147-A177-3AD203B41FA5}">
                      <a16:colId xmlns:a16="http://schemas.microsoft.com/office/drawing/2014/main" val="294004896"/>
                    </a:ext>
                  </a:extLst>
                </a:gridCol>
                <a:gridCol w="2001015">
                  <a:extLst>
                    <a:ext uri="{9D8B030D-6E8A-4147-A177-3AD203B41FA5}">
                      <a16:colId xmlns:a16="http://schemas.microsoft.com/office/drawing/2014/main" val="3395178124"/>
                    </a:ext>
                  </a:extLst>
                </a:gridCol>
              </a:tblGrid>
              <a:tr h="370840">
                <a:tc>
                  <a:txBody>
                    <a:bodyPr/>
                    <a:lstStyle/>
                    <a:p>
                      <a:r>
                        <a:rPr kumimoji="1" lang="ja-JP" altLang="en-US" sz="1200" b="1" dirty="0">
                          <a:solidFill>
                            <a:schemeClr val="tx1"/>
                          </a:solidFill>
                        </a:rPr>
                        <a:t>考えられる</a:t>
                      </a:r>
                      <a:endParaRPr kumimoji="1" lang="en-US" altLang="ja-JP" sz="1200" b="1" dirty="0">
                        <a:solidFill>
                          <a:schemeClr val="tx1"/>
                        </a:solidFill>
                      </a:endParaRPr>
                    </a:p>
                    <a:p>
                      <a:r>
                        <a:rPr kumimoji="1" lang="ja-JP" altLang="en-US" sz="1200" b="1" dirty="0">
                          <a:solidFill>
                            <a:schemeClr val="tx1"/>
                          </a:solidFill>
                        </a:rPr>
                        <a:t>対応分類と取組み（議論用イメージ）</a:t>
                      </a: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1" dirty="0">
                          <a:solidFill>
                            <a:schemeClr val="tx1"/>
                          </a:solidFill>
                          <a:latin typeface="Meiryo UI" panose="020B0604030504040204" pitchFamily="50" charset="-128"/>
                          <a:ea typeface="Meiryo UI" panose="020B0604030504040204" pitchFamily="50" charset="-128"/>
                        </a:rPr>
                        <a:t>大阪市と他の市町村との連携</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234950" indent="-23495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・高度な都市機能整備に関するノウ</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234950" indent="-234950">
                        <a:buFont typeface="Wingdings" panose="05000000000000000000" pitchFamily="2" charset="2"/>
                        <a:buNone/>
                      </a:pPr>
                      <a:r>
                        <a:rPr kumimoji="1" lang="en-US" altLang="ja-JP" sz="1000" baseline="0" dirty="0">
                          <a:solidFill>
                            <a:schemeClr val="tx1"/>
                          </a:solidFill>
                          <a:latin typeface="Meiryo UI" panose="020B0604030504040204" pitchFamily="50" charset="-128"/>
                          <a:ea typeface="Meiryo UI" panose="020B0604030504040204" pitchFamily="50" charset="-128"/>
                        </a:rPr>
                        <a:t> </a:t>
                      </a:r>
                      <a:r>
                        <a:rPr kumimoji="1" lang="ja-JP" altLang="en-US" sz="1000" dirty="0">
                          <a:solidFill>
                            <a:schemeClr val="tx1"/>
                          </a:solidFill>
                          <a:latin typeface="Meiryo UI" panose="020B0604030504040204" pitchFamily="50" charset="-128"/>
                          <a:ea typeface="Meiryo UI" panose="020B0604030504040204" pitchFamily="50" charset="-128"/>
                        </a:rPr>
                        <a:t>　ハウの活用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　・専門人材の派遣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・公共施設サービスの共同利用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lgn="r">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等</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36000" marR="36000">
                    <a:lnT w="19050" cap="flat" cmpd="sng" algn="ctr">
                      <a:solidFill>
                        <a:schemeClr val="tx1"/>
                      </a:solidFill>
                      <a:prstDash val="solid"/>
                      <a:round/>
                      <a:headEnd type="none" w="med" len="med"/>
                      <a:tailEnd type="none" w="med" len="med"/>
                    </a:lnT>
                  </a:tcPr>
                </a:tc>
                <a:tc>
                  <a:txBody>
                    <a:bodyPr/>
                    <a:lstStyle/>
                    <a:p>
                      <a:pPr marL="87313" indent="-87313">
                        <a:buFont typeface="Wingdings" panose="05000000000000000000" pitchFamily="2" charset="2"/>
                        <a:buChar char="Ø"/>
                      </a:pPr>
                      <a:r>
                        <a:rPr kumimoji="1" lang="ja-JP" altLang="en-US" sz="1000" b="1" dirty="0">
                          <a:solidFill>
                            <a:schemeClr val="tx1"/>
                          </a:solidFill>
                          <a:latin typeface="Meiryo UI" panose="020B0604030504040204" pitchFamily="50" charset="-128"/>
                          <a:ea typeface="Meiryo UI" panose="020B0604030504040204" pitchFamily="50" charset="-128"/>
                        </a:rPr>
                        <a:t>一般市同士・一般市と町村の連携</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139700" indent="-13970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・政策面での連携（広域観光、まちの活性化、多文化共生、リサイクルなど）</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139700" marR="0" lvl="0" indent="-1397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　・公共施設サービスの共同利用</a:t>
                      </a:r>
                      <a:r>
                        <a:rPr kumimoji="1" lang="en-US" altLang="ja-JP" sz="1000" kern="1200" dirty="0">
                          <a:solidFill>
                            <a:schemeClr val="tx1"/>
                          </a:solidFill>
                          <a:latin typeface="Meiryo UI" panose="020B0604030504040204" pitchFamily="50" charset="-128"/>
                          <a:ea typeface="Meiryo UI" panose="020B0604030504040204" pitchFamily="50" charset="-128"/>
                          <a:cs typeface="+mn-cs"/>
                        </a:rPr>
                        <a:t/>
                      </a:r>
                      <a:br>
                        <a:rPr kumimoji="1" lang="en-US" altLang="ja-JP" sz="1000" kern="1200" dirty="0">
                          <a:solidFill>
                            <a:schemeClr val="tx1"/>
                          </a:solidFill>
                          <a:latin typeface="Meiryo UI" panose="020B0604030504040204" pitchFamily="50" charset="-128"/>
                          <a:ea typeface="Meiryo UI" panose="020B0604030504040204" pitchFamily="50" charset="-128"/>
                          <a:cs typeface="+mn-cs"/>
                        </a:rPr>
                      </a:br>
                      <a:r>
                        <a:rPr kumimoji="1" lang="ja-JP" altLang="en-US" sz="1000" kern="1200" dirty="0">
                          <a:solidFill>
                            <a:schemeClr val="tx1"/>
                          </a:solidFill>
                          <a:latin typeface="Meiryo UI" panose="020B0604030504040204" pitchFamily="50" charset="-128"/>
                          <a:ea typeface="Meiryo UI" panose="020B0604030504040204" pitchFamily="50" charset="-128"/>
                          <a:cs typeface="+mn-cs"/>
                        </a:rPr>
                        <a:t>→公共施設の共同化</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p>
                      <a:pPr marL="152400" marR="0" lvl="0" indent="-1524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　・窓口業務に関するノウハウ等の</a:t>
                      </a:r>
                      <a:r>
                        <a:rPr kumimoji="1" lang="en-US" altLang="ja-JP" sz="1000" dirty="0">
                          <a:solidFill>
                            <a:schemeClr val="tx1"/>
                          </a:solidFill>
                          <a:latin typeface="Meiryo UI" panose="020B0604030504040204" pitchFamily="50" charset="-128"/>
                          <a:ea typeface="Meiryo UI" panose="020B0604030504040204" pitchFamily="50" charset="-128"/>
                        </a:rPr>
                        <a:t/>
                      </a:r>
                      <a:br>
                        <a:rPr kumimoji="1" lang="en-US" altLang="ja-JP" sz="1000" dirty="0">
                          <a:solidFill>
                            <a:schemeClr val="tx1"/>
                          </a:solidFill>
                          <a:latin typeface="Meiryo UI" panose="020B0604030504040204" pitchFamily="50" charset="-128"/>
                          <a:ea typeface="Meiryo UI" panose="020B0604030504040204" pitchFamily="50" charset="-128"/>
                        </a:rPr>
                      </a:br>
                      <a:r>
                        <a:rPr kumimoji="1" lang="ja-JP" altLang="en-US" sz="1000" dirty="0">
                          <a:solidFill>
                            <a:schemeClr val="tx1"/>
                          </a:solidFill>
                          <a:latin typeface="Meiryo UI" panose="020B0604030504040204" pitchFamily="50" charset="-128"/>
                          <a:ea typeface="Meiryo UI" panose="020B0604030504040204" pitchFamily="50" charset="-128"/>
                        </a:rPr>
                        <a:t>共有→窓口の共同化</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234950" marR="0" lvl="0" indent="-2349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0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1" dirty="0">
                          <a:solidFill>
                            <a:schemeClr val="tx1"/>
                          </a:solidFill>
                          <a:latin typeface="Meiryo UI" panose="020B0604030504040204" pitchFamily="50" charset="-128"/>
                          <a:ea typeface="Meiryo UI" panose="020B0604030504040204" pitchFamily="50" charset="-128"/>
                        </a:rPr>
                        <a:t>中核市を核にした連携</a:t>
                      </a:r>
                      <a:endParaRPr kumimoji="1" lang="en-US" altLang="ja-JP" sz="700" b="0" kern="1200" dirty="0">
                        <a:solidFill>
                          <a:schemeClr val="tx1"/>
                        </a:solidFill>
                        <a:latin typeface="Meiryo UI" panose="020B0604030504040204" pitchFamily="50" charset="-128"/>
                        <a:ea typeface="Meiryo UI" panose="020B0604030504040204"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700" b="0" dirty="0">
                          <a:solidFill>
                            <a:schemeClr val="tx1"/>
                          </a:solidFill>
                          <a:latin typeface="Meiryo UI" panose="020B0604030504040204" pitchFamily="50" charset="-128"/>
                          <a:ea typeface="Meiryo UI" panose="020B0604030504040204" pitchFamily="50" charset="-128"/>
                        </a:rPr>
                        <a:t>（上記の一般市同士・一般市と町村の連携メニューに加え）</a:t>
                      </a:r>
                      <a:endParaRPr kumimoji="1" lang="en-US" altLang="ja-JP" sz="700" b="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・地域ブランドの確立</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・中小企業支援機能の共同化</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・専門人材の共同採用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endParaRPr kumimoji="1" lang="en-US" altLang="ja-JP" sz="1000" dirty="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dirty="0">
                          <a:solidFill>
                            <a:schemeClr val="tx1"/>
                          </a:solidFill>
                          <a:latin typeface="Meiryo UI" panose="020B0604030504040204" pitchFamily="50" charset="-128"/>
                          <a:ea typeface="Meiryo UI" panose="020B0604030504040204" pitchFamily="50" charset="-128"/>
                        </a:rPr>
                        <a:t>連続性の強い生活・経済圏を成す三島地域との連携</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dirty="0">
                          <a:solidFill>
                            <a:schemeClr val="tx1"/>
                          </a:solidFill>
                          <a:latin typeface="Meiryo UI" panose="020B0604030504040204" pitchFamily="50" charset="-128"/>
                          <a:ea typeface="Meiryo UI" panose="020B0604030504040204" pitchFamily="50" charset="-128"/>
                        </a:rPr>
                        <a:t>府による町村への支援</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0" indent="0" algn="r">
                        <a:buFont typeface="Wingdings" panose="05000000000000000000" pitchFamily="2" charset="2"/>
                        <a:buNone/>
                      </a:pPr>
                      <a:r>
                        <a:rPr kumimoji="1" lang="ja-JP" altLang="en-US" sz="1000" b="0" dirty="0">
                          <a:solidFill>
                            <a:schemeClr val="tx1"/>
                          </a:solidFill>
                          <a:latin typeface="Meiryo UI" panose="020B0604030504040204" pitchFamily="50" charset="-128"/>
                          <a:ea typeface="Meiryo UI" panose="020B0604030504040204" pitchFamily="50" charset="-128"/>
                        </a:rPr>
                        <a:t>等</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L="36000" marR="36000">
                    <a:lnT w="19050" cap="flat" cmpd="sng" algn="ctr">
                      <a:solidFill>
                        <a:schemeClr val="tx1"/>
                      </a:solidFill>
                      <a:prstDash val="solid"/>
                      <a:round/>
                      <a:headEnd type="none" w="med" len="med"/>
                      <a:tailEnd type="none" w="med" len="med"/>
                    </a:lnT>
                  </a:tcPr>
                </a:tc>
                <a:tc>
                  <a:txBody>
                    <a:bodyPr/>
                    <a:lstStyle/>
                    <a:p>
                      <a:pPr marL="87313" indent="-87313">
                        <a:buFont typeface="Wingdings" panose="05000000000000000000" pitchFamily="2" charset="2"/>
                        <a:buChar char="Ø"/>
                      </a:pPr>
                      <a:r>
                        <a:rPr kumimoji="1" lang="ja-JP" altLang="en-US" sz="1000" b="1" dirty="0">
                          <a:solidFill>
                            <a:schemeClr val="tx1"/>
                          </a:solidFill>
                          <a:latin typeface="Meiryo UI" panose="020B0604030504040204" pitchFamily="50" charset="-128"/>
                          <a:ea typeface="Meiryo UI" panose="020B0604030504040204" pitchFamily="50" charset="-128"/>
                        </a:rPr>
                        <a:t>一般市同士・一般市と町村の連携</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139700" indent="-13970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・政策面での連携（広域観光、まちの活性化、多文化共生、リサイクルなど）</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139700" marR="0" lvl="0" indent="-1397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　・公共施設サービスの共同利用</a:t>
                      </a:r>
                      <a:r>
                        <a:rPr kumimoji="1" lang="en-US" altLang="ja-JP" sz="1000" kern="1200" dirty="0">
                          <a:solidFill>
                            <a:schemeClr val="tx1"/>
                          </a:solidFill>
                          <a:latin typeface="Meiryo UI" panose="020B0604030504040204" pitchFamily="50" charset="-128"/>
                          <a:ea typeface="Meiryo UI" panose="020B0604030504040204" pitchFamily="50" charset="-128"/>
                          <a:cs typeface="+mn-cs"/>
                        </a:rPr>
                        <a:t/>
                      </a:r>
                      <a:br>
                        <a:rPr kumimoji="1" lang="en-US" altLang="ja-JP" sz="1000" kern="1200" dirty="0">
                          <a:solidFill>
                            <a:schemeClr val="tx1"/>
                          </a:solidFill>
                          <a:latin typeface="Meiryo UI" panose="020B0604030504040204" pitchFamily="50" charset="-128"/>
                          <a:ea typeface="Meiryo UI" panose="020B0604030504040204" pitchFamily="50" charset="-128"/>
                          <a:cs typeface="+mn-cs"/>
                        </a:rPr>
                      </a:br>
                      <a:r>
                        <a:rPr kumimoji="1" lang="ja-JP" altLang="en-US" sz="1000" kern="1200" dirty="0">
                          <a:solidFill>
                            <a:schemeClr val="tx1"/>
                          </a:solidFill>
                          <a:latin typeface="Meiryo UI" panose="020B0604030504040204" pitchFamily="50" charset="-128"/>
                          <a:ea typeface="Meiryo UI" panose="020B0604030504040204" pitchFamily="50" charset="-128"/>
                          <a:cs typeface="+mn-cs"/>
                        </a:rPr>
                        <a:t>→公共施設の共同化</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p>
                      <a:pPr marL="152400" marR="0" lvl="0" indent="-1524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　・窓口業務に関するノウハウ等の</a:t>
                      </a:r>
                      <a:r>
                        <a:rPr kumimoji="1" lang="en-US" altLang="ja-JP" sz="1000" dirty="0">
                          <a:solidFill>
                            <a:schemeClr val="tx1"/>
                          </a:solidFill>
                          <a:latin typeface="Meiryo UI" panose="020B0604030504040204" pitchFamily="50" charset="-128"/>
                          <a:ea typeface="Meiryo UI" panose="020B0604030504040204" pitchFamily="50" charset="-128"/>
                        </a:rPr>
                        <a:t/>
                      </a:r>
                      <a:br>
                        <a:rPr kumimoji="1" lang="en-US" altLang="ja-JP" sz="1000" dirty="0">
                          <a:solidFill>
                            <a:schemeClr val="tx1"/>
                          </a:solidFill>
                          <a:latin typeface="Meiryo UI" panose="020B0604030504040204" pitchFamily="50" charset="-128"/>
                          <a:ea typeface="Meiryo UI" panose="020B0604030504040204" pitchFamily="50" charset="-128"/>
                        </a:rPr>
                      </a:br>
                      <a:r>
                        <a:rPr kumimoji="1" lang="ja-JP" altLang="en-US" sz="1000" dirty="0">
                          <a:solidFill>
                            <a:schemeClr val="tx1"/>
                          </a:solidFill>
                          <a:latin typeface="Meiryo UI" panose="020B0604030504040204" pitchFamily="50" charset="-128"/>
                          <a:ea typeface="Meiryo UI" panose="020B0604030504040204" pitchFamily="50" charset="-128"/>
                        </a:rPr>
                        <a:t>共有→窓口の共同化</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234950" marR="0" lvl="0" indent="-2349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　</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1" dirty="0">
                          <a:solidFill>
                            <a:schemeClr val="tx1"/>
                          </a:solidFill>
                          <a:latin typeface="Meiryo UI" panose="020B0604030504040204" pitchFamily="50" charset="-128"/>
                          <a:ea typeface="Meiryo UI" panose="020B0604030504040204" pitchFamily="50" charset="-128"/>
                        </a:rPr>
                        <a:t>中核市を核にした連携</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88900" marR="0" lvl="0" indent="-889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700" b="0" dirty="0">
                          <a:solidFill>
                            <a:schemeClr val="tx1"/>
                          </a:solidFill>
                          <a:latin typeface="Meiryo UI" panose="020B0604030504040204" pitchFamily="50" charset="-128"/>
                          <a:ea typeface="Meiryo UI" panose="020B0604030504040204" pitchFamily="50" charset="-128"/>
                        </a:rPr>
                        <a:t>（上記の一般市同士・一般市と町村の連携メニューに加え）</a:t>
                      </a:r>
                      <a:endParaRPr kumimoji="1" lang="en-US" altLang="ja-JP" sz="7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・地域ブランドの確立</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・中小企業支援機能の共同化</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・専門人材の共同採用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endParaRPr kumimoji="1" lang="en-US" altLang="ja-JP" sz="1000" dirty="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dirty="0">
                          <a:solidFill>
                            <a:schemeClr val="tx1"/>
                          </a:solidFill>
                          <a:latin typeface="Meiryo UI" panose="020B0604030504040204" pitchFamily="50" charset="-128"/>
                          <a:ea typeface="Meiryo UI" panose="020B0604030504040204" pitchFamily="50" charset="-128"/>
                        </a:rPr>
                        <a:t>連続性の強い生活・経済圏を成す豊能地域との連携</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dirty="0">
                          <a:solidFill>
                            <a:schemeClr val="tx1"/>
                          </a:solidFill>
                          <a:latin typeface="Meiryo UI" panose="020B0604030504040204" pitchFamily="50" charset="-128"/>
                          <a:ea typeface="Meiryo UI" panose="020B0604030504040204" pitchFamily="50" charset="-128"/>
                        </a:rPr>
                        <a:t>府による町村への支援</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0" indent="0" algn="r">
                        <a:buFont typeface="Wingdings" panose="05000000000000000000" pitchFamily="2" charset="2"/>
                        <a:buNone/>
                      </a:pPr>
                      <a:r>
                        <a:rPr kumimoji="1" lang="ja-JP" altLang="en-US" sz="1000" b="0" dirty="0">
                          <a:solidFill>
                            <a:schemeClr val="tx1"/>
                          </a:solidFill>
                          <a:latin typeface="Meiryo UI" panose="020B0604030504040204" pitchFamily="50" charset="-128"/>
                          <a:ea typeface="Meiryo UI" panose="020B0604030504040204" pitchFamily="50" charset="-128"/>
                        </a:rPr>
                        <a:t>等</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L="36000" marR="36000">
                    <a:lnT w="19050" cap="flat" cmpd="sng" algn="ctr">
                      <a:solidFill>
                        <a:schemeClr val="tx1"/>
                      </a:solidFill>
                      <a:prstDash val="solid"/>
                      <a:round/>
                      <a:headEnd type="none" w="med" len="med"/>
                      <a:tailEnd type="none" w="med" len="med"/>
                    </a:lnT>
                  </a:tcPr>
                </a:tc>
                <a:tc>
                  <a:txBody>
                    <a:bodyPr/>
                    <a:lstStyle/>
                    <a:p>
                      <a:pPr marL="87313" indent="-87313">
                        <a:buFont typeface="Wingdings" panose="05000000000000000000" pitchFamily="2" charset="2"/>
                        <a:buChar char="Ø"/>
                      </a:pPr>
                      <a:r>
                        <a:rPr kumimoji="1" lang="ja-JP" altLang="en-US" sz="1000" b="1" dirty="0">
                          <a:solidFill>
                            <a:schemeClr val="tx1"/>
                          </a:solidFill>
                          <a:latin typeface="Meiryo UI" panose="020B0604030504040204" pitchFamily="50" charset="-128"/>
                          <a:ea typeface="Meiryo UI" panose="020B0604030504040204" pitchFamily="50" charset="-128"/>
                        </a:rPr>
                        <a:t>一般市同士の連携</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139700" indent="-13970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・政策面での連携（広域観光、まちの活性化、多文化共生、リサイクルなど）</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139700" marR="0" lvl="0" indent="-1397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　・公共施設サービスの共同利用</a:t>
                      </a:r>
                      <a:r>
                        <a:rPr kumimoji="1" lang="en-US" altLang="ja-JP" sz="1000" kern="1200" dirty="0">
                          <a:solidFill>
                            <a:schemeClr val="tx1"/>
                          </a:solidFill>
                          <a:latin typeface="Meiryo UI" panose="020B0604030504040204" pitchFamily="50" charset="-128"/>
                          <a:ea typeface="Meiryo UI" panose="020B0604030504040204" pitchFamily="50" charset="-128"/>
                          <a:cs typeface="+mn-cs"/>
                        </a:rPr>
                        <a:t/>
                      </a:r>
                      <a:br>
                        <a:rPr kumimoji="1" lang="en-US" altLang="ja-JP" sz="1000" kern="1200" dirty="0">
                          <a:solidFill>
                            <a:schemeClr val="tx1"/>
                          </a:solidFill>
                          <a:latin typeface="Meiryo UI" panose="020B0604030504040204" pitchFamily="50" charset="-128"/>
                          <a:ea typeface="Meiryo UI" panose="020B0604030504040204" pitchFamily="50" charset="-128"/>
                          <a:cs typeface="+mn-cs"/>
                        </a:rPr>
                      </a:br>
                      <a:r>
                        <a:rPr kumimoji="1" lang="ja-JP" altLang="en-US" sz="1000" kern="1200" dirty="0">
                          <a:solidFill>
                            <a:schemeClr val="tx1"/>
                          </a:solidFill>
                          <a:latin typeface="Meiryo UI" panose="020B0604030504040204" pitchFamily="50" charset="-128"/>
                          <a:ea typeface="Meiryo UI" panose="020B0604030504040204" pitchFamily="50" charset="-128"/>
                          <a:cs typeface="+mn-cs"/>
                        </a:rPr>
                        <a:t>→公共施設の共同化</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p>
                      <a:pPr marL="234950" marR="0" lvl="0" indent="-2349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　・窓口業務に関するノウハウ等の</a:t>
                      </a:r>
                      <a:r>
                        <a:rPr kumimoji="1" lang="en-US" altLang="ja-JP" sz="1000" dirty="0">
                          <a:solidFill>
                            <a:schemeClr val="tx1"/>
                          </a:solidFill>
                          <a:latin typeface="Meiryo UI" panose="020B0604030504040204" pitchFamily="50" charset="-128"/>
                          <a:ea typeface="Meiryo UI" panose="020B0604030504040204" pitchFamily="50" charset="-128"/>
                        </a:rPr>
                        <a:t/>
                      </a:r>
                      <a:br>
                        <a:rPr kumimoji="1" lang="en-US" altLang="ja-JP" sz="1000" dirty="0">
                          <a:solidFill>
                            <a:schemeClr val="tx1"/>
                          </a:solidFill>
                          <a:latin typeface="Meiryo UI" panose="020B0604030504040204" pitchFamily="50" charset="-128"/>
                          <a:ea typeface="Meiryo UI" panose="020B0604030504040204" pitchFamily="50" charset="-128"/>
                        </a:rPr>
                      </a:br>
                      <a:r>
                        <a:rPr kumimoji="1" lang="ja-JP" altLang="en-US" sz="1000" dirty="0">
                          <a:solidFill>
                            <a:schemeClr val="tx1"/>
                          </a:solidFill>
                          <a:latin typeface="Meiryo UI" panose="020B0604030504040204" pitchFamily="50" charset="-128"/>
                          <a:ea typeface="Meiryo UI" panose="020B0604030504040204" pitchFamily="50" charset="-128"/>
                        </a:rPr>
                        <a:t>共有→窓口の共同化</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234950" marR="0" lvl="0" indent="-2349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　</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1" dirty="0">
                          <a:solidFill>
                            <a:schemeClr val="tx1"/>
                          </a:solidFill>
                          <a:latin typeface="Meiryo UI" panose="020B0604030504040204" pitchFamily="50" charset="-128"/>
                          <a:ea typeface="Meiryo UI" panose="020B0604030504040204" pitchFamily="50" charset="-128"/>
                        </a:rPr>
                        <a:t>中核市を核にした連携</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700" b="0" dirty="0">
                          <a:solidFill>
                            <a:schemeClr val="tx1"/>
                          </a:solidFill>
                          <a:latin typeface="Meiryo UI" panose="020B0604030504040204" pitchFamily="50" charset="-128"/>
                          <a:ea typeface="Meiryo UI" panose="020B0604030504040204" pitchFamily="50" charset="-128"/>
                        </a:rPr>
                        <a:t>（上記の一般市同士の連携メニューに加え）</a:t>
                      </a:r>
                      <a:endParaRPr kumimoji="1" lang="en-US" altLang="ja-JP" sz="7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・地域ブランドの確立</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・中小企業支援機能の共同化</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　・専門人材の共同採用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endParaRPr kumimoji="1" lang="en-US" altLang="ja-JP" sz="700" dirty="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dirty="0">
                          <a:solidFill>
                            <a:schemeClr val="tx1"/>
                          </a:solidFill>
                          <a:latin typeface="Meiryo UI" panose="020B0604030504040204" pitchFamily="50" charset="-128"/>
                          <a:ea typeface="Meiryo UI" panose="020B0604030504040204" pitchFamily="50" charset="-128"/>
                        </a:rPr>
                        <a:t>連続性の強い生活・経済圏を成す中河内地域との連携</a:t>
                      </a:r>
                      <a:endParaRPr kumimoji="1" lang="en-US" altLang="ja-JP" sz="1000" b="1" dirty="0">
                        <a:solidFill>
                          <a:schemeClr val="tx1"/>
                        </a:solidFill>
                        <a:latin typeface="Meiryo UI" panose="020B0604030504040204" pitchFamily="50" charset="-128"/>
                        <a:ea typeface="Meiryo UI" panose="020B0604030504040204" pitchFamily="50" charset="-128"/>
                      </a:endParaRPr>
                    </a:p>
                    <a:p>
                      <a:pPr marL="227013" marR="0" lvl="0" indent="-227013" algn="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000" b="0" dirty="0">
                        <a:solidFill>
                          <a:schemeClr val="tx1"/>
                        </a:solidFill>
                        <a:latin typeface="Meiryo UI" panose="020B0604030504040204" pitchFamily="50" charset="-128"/>
                        <a:ea typeface="Meiryo UI" panose="020B0604030504040204" pitchFamily="50" charset="-128"/>
                      </a:endParaRPr>
                    </a:p>
                    <a:p>
                      <a:pPr marL="227013" marR="0" lvl="0" indent="-227013" algn="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000" b="0" dirty="0">
                        <a:solidFill>
                          <a:schemeClr val="tx1"/>
                        </a:solidFill>
                        <a:latin typeface="Meiryo UI" panose="020B0604030504040204" pitchFamily="50" charset="-128"/>
                        <a:ea typeface="Meiryo UI" panose="020B0604030504040204" pitchFamily="50" charset="-128"/>
                      </a:endParaRPr>
                    </a:p>
                    <a:p>
                      <a:pPr marL="227013" marR="0" lvl="0" indent="-227013" algn="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000" b="0" dirty="0">
                        <a:solidFill>
                          <a:schemeClr val="tx1"/>
                        </a:solidFill>
                        <a:latin typeface="Meiryo UI" panose="020B0604030504040204" pitchFamily="50" charset="-128"/>
                        <a:ea typeface="Meiryo UI" panose="020B0604030504040204" pitchFamily="50" charset="-128"/>
                      </a:endParaRPr>
                    </a:p>
                    <a:p>
                      <a:pPr marL="227013" marR="0" lvl="0" indent="-227013" algn="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b="0" dirty="0">
                          <a:solidFill>
                            <a:schemeClr val="tx1"/>
                          </a:solidFill>
                          <a:latin typeface="Meiryo UI" panose="020B0604030504040204" pitchFamily="50" charset="-128"/>
                          <a:ea typeface="Meiryo UI" panose="020B0604030504040204" pitchFamily="50" charset="-128"/>
                        </a:rPr>
                        <a:t>等</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L="36000" marR="36000">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14464747"/>
                  </a:ext>
                </a:extLst>
              </a:tr>
              <a:tr h="370840">
                <a:tc>
                  <a:txBody>
                    <a:bodyPr/>
                    <a:lstStyle/>
                    <a:p>
                      <a:r>
                        <a:rPr kumimoji="1" lang="ja-JP" altLang="en-US" sz="1200" b="1" dirty="0">
                          <a:solidFill>
                            <a:schemeClr val="tx1"/>
                          </a:solidFill>
                        </a:rPr>
                        <a:t>これまでの</a:t>
                      </a:r>
                      <a:endParaRPr kumimoji="1" lang="en-US" altLang="ja-JP" sz="1200" b="1" dirty="0">
                        <a:solidFill>
                          <a:schemeClr val="tx1"/>
                        </a:solidFill>
                      </a:endParaRPr>
                    </a:p>
                    <a:p>
                      <a:r>
                        <a:rPr kumimoji="1" lang="ja-JP" altLang="en-US" sz="1200" b="1" dirty="0">
                          <a:solidFill>
                            <a:schemeClr val="tx1"/>
                          </a:solidFill>
                        </a:rPr>
                        <a:t>連携実績</a:t>
                      </a: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marL="44450" indent="-44450">
                        <a:buFont typeface="Wingdings" panose="05000000000000000000" pitchFamily="2" charset="2"/>
                        <a:buNone/>
                      </a:pPr>
                      <a:r>
                        <a:rPr kumimoji="1" lang="ja-JP" altLang="en-US" sz="900" dirty="0">
                          <a:solidFill>
                            <a:schemeClr val="tx1"/>
                          </a:solidFill>
                          <a:latin typeface="Meiryo UI" panose="020B0604030504040204" pitchFamily="50" charset="-128"/>
                          <a:ea typeface="Meiryo UI" panose="020B0604030504040204" pitchFamily="50" charset="-128"/>
                        </a:rPr>
                        <a:t>・周辺３市との廃棄物処理施設の共同設置</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60325" indent="-60325">
                        <a:buFont typeface="Wingdings" panose="05000000000000000000" pitchFamily="2" charset="2"/>
                        <a:buNone/>
                      </a:pPr>
                      <a:r>
                        <a:rPr kumimoji="1" lang="ja-JP" altLang="en-US" sz="900" dirty="0">
                          <a:solidFill>
                            <a:schemeClr val="tx1"/>
                          </a:solidFill>
                          <a:latin typeface="Meiryo UI" panose="020B0604030504040204" pitchFamily="50" charset="-128"/>
                          <a:ea typeface="Meiryo UI" panose="020B0604030504040204" pitchFamily="50" charset="-128"/>
                        </a:rPr>
                        <a:t>・庭窪浄水場施設の共同化</a:t>
                      </a:r>
                    </a:p>
                  </a:txBody>
                  <a:tcPr marL="36000" marR="36000">
                    <a:lnB w="19050" cap="flat" cmpd="sng" algn="ctr">
                      <a:solidFill>
                        <a:schemeClr val="tx1"/>
                      </a:solidFill>
                      <a:prstDash val="solid"/>
                      <a:round/>
                      <a:headEnd type="none" w="med" len="med"/>
                      <a:tailEnd type="none" w="med" len="med"/>
                    </a:lnB>
                  </a:tcPr>
                </a:tc>
                <a:tc>
                  <a:txBody>
                    <a:bodyPr/>
                    <a:lstStyle/>
                    <a:p>
                      <a:pPr marL="44450" indent="-44450" algn="l" defTabSz="914400" rtl="0" eaLnBrk="1" latinLnBrk="0" hangingPunct="1">
                        <a:buFont typeface="Wingdings" panose="05000000000000000000" pitchFamily="2" charset="2"/>
                        <a:buNone/>
                      </a:pPr>
                      <a:r>
                        <a:rPr kumimoji="1" lang="ja-JP" altLang="en-US" sz="900" kern="1200" dirty="0">
                          <a:solidFill>
                            <a:schemeClr val="tx1"/>
                          </a:solidFill>
                          <a:latin typeface="Meiryo UI" panose="020B0604030504040204" pitchFamily="50" charset="-128"/>
                          <a:ea typeface="Meiryo UI" panose="020B0604030504040204" pitchFamily="50" charset="-128"/>
                          <a:cs typeface="+mn-cs"/>
                        </a:rPr>
                        <a:t>・府から権限移譲を受けた教職員人事事務の共同処理</a:t>
                      </a:r>
                      <a:endParaRPr kumimoji="1" lang="en-US" altLang="ja-JP" sz="900" kern="1200" dirty="0">
                        <a:solidFill>
                          <a:schemeClr val="tx1"/>
                        </a:solidFill>
                        <a:latin typeface="Meiryo UI" panose="020B0604030504040204" pitchFamily="50" charset="-128"/>
                        <a:ea typeface="Meiryo UI" panose="020B0604030504040204" pitchFamily="50" charset="-128"/>
                        <a:cs typeface="+mn-cs"/>
                      </a:endParaRPr>
                    </a:p>
                    <a:p>
                      <a:pPr marL="44450" indent="-44450" algn="l" defTabSz="914400" rtl="0" eaLnBrk="1" latinLnBrk="0" hangingPunct="1">
                        <a:buFont typeface="Wingdings" panose="05000000000000000000" pitchFamily="2" charset="2"/>
                        <a:buNone/>
                      </a:pPr>
                      <a:r>
                        <a:rPr kumimoji="1" lang="ja-JP" altLang="en-US" sz="900" kern="1200" dirty="0">
                          <a:solidFill>
                            <a:schemeClr val="tx1"/>
                          </a:solidFill>
                          <a:latin typeface="Meiryo UI" panose="020B0604030504040204" pitchFamily="50" charset="-128"/>
                          <a:ea typeface="Meiryo UI" panose="020B0604030504040204" pitchFamily="50" charset="-128"/>
                          <a:cs typeface="+mn-cs"/>
                        </a:rPr>
                        <a:t>・福祉や府からの移譲事務にかかる機関の共同設置・事務委託</a:t>
                      </a:r>
                      <a:endParaRPr kumimoji="1" lang="en-US" altLang="ja-JP" sz="900" kern="1200" dirty="0">
                        <a:solidFill>
                          <a:schemeClr val="tx1"/>
                        </a:solidFill>
                        <a:latin typeface="Meiryo UI" panose="020B0604030504040204" pitchFamily="50" charset="-128"/>
                        <a:ea typeface="Meiryo UI" panose="020B0604030504040204" pitchFamily="50" charset="-128"/>
                        <a:cs typeface="+mn-cs"/>
                      </a:endParaRPr>
                    </a:p>
                    <a:p>
                      <a:pPr marL="104775" indent="-104775" algn="l" defTabSz="914400" rtl="0" eaLnBrk="1" latinLnBrk="0" hangingPunct="1">
                        <a:buFont typeface="Wingdings" panose="05000000000000000000" pitchFamily="2" charset="2"/>
                        <a:buNone/>
                      </a:pPr>
                      <a:r>
                        <a:rPr kumimoji="1" lang="ja-JP" altLang="en-US" sz="900" kern="1200" dirty="0">
                          <a:solidFill>
                            <a:schemeClr val="tx1"/>
                          </a:solidFill>
                          <a:latin typeface="Meiryo UI" panose="020B0604030504040204" pitchFamily="50" charset="-128"/>
                          <a:ea typeface="Meiryo UI" panose="020B0604030504040204" pitchFamily="50" charset="-128"/>
                          <a:cs typeface="+mn-cs"/>
                        </a:rPr>
                        <a:t>・消防指令の共同管理及び執行</a:t>
                      </a:r>
                      <a:endParaRPr kumimoji="1" lang="en-US" altLang="ja-JP" sz="900" kern="1200" dirty="0">
                        <a:solidFill>
                          <a:schemeClr val="tx1"/>
                        </a:solidFill>
                        <a:latin typeface="Meiryo UI" panose="020B0604030504040204" pitchFamily="50" charset="-128"/>
                        <a:ea typeface="Meiryo UI" panose="020B0604030504040204" pitchFamily="50" charset="-128"/>
                        <a:cs typeface="+mn-cs"/>
                      </a:endParaRPr>
                    </a:p>
                    <a:p>
                      <a:pPr marL="104775" indent="-104775" algn="l" defTabSz="914400" rtl="0" eaLnBrk="1" latinLnBrk="0" hangingPunct="1">
                        <a:buFont typeface="Wingdings" panose="05000000000000000000" pitchFamily="2" charset="2"/>
                        <a:buNone/>
                      </a:pPr>
                      <a:r>
                        <a:rPr kumimoji="1" lang="ja-JP" altLang="en-US" sz="900" kern="1200" dirty="0">
                          <a:solidFill>
                            <a:schemeClr val="tx1"/>
                          </a:solidFill>
                          <a:latin typeface="Meiryo UI" panose="020B0604030504040204" pitchFamily="50" charset="-128"/>
                          <a:ea typeface="Meiryo UI" panose="020B0604030504040204" pitchFamily="50" charset="-128"/>
                          <a:cs typeface="+mn-cs"/>
                        </a:rPr>
                        <a:t>（豊能地域３市と三島地域２市）</a:t>
                      </a:r>
                      <a:endParaRPr kumimoji="1" lang="en-US" altLang="ja-JP" sz="900" kern="1200" dirty="0">
                        <a:solidFill>
                          <a:schemeClr val="tx1"/>
                        </a:solidFill>
                        <a:latin typeface="Meiryo UI" panose="020B0604030504040204" pitchFamily="50" charset="-128"/>
                        <a:ea typeface="Meiryo UI" panose="020B0604030504040204" pitchFamily="50" charset="-128"/>
                        <a:cs typeface="+mn-cs"/>
                      </a:endParaRPr>
                    </a:p>
                  </a:txBody>
                  <a:tcPr marL="36000" marR="36000">
                    <a:lnB w="19050" cap="flat" cmpd="sng" algn="ctr">
                      <a:solidFill>
                        <a:schemeClr val="tx1"/>
                      </a:solidFill>
                      <a:prstDash val="solid"/>
                      <a:round/>
                      <a:headEnd type="none" w="med" len="med"/>
                      <a:tailEnd type="none" w="med" len="med"/>
                    </a:lnB>
                  </a:tcPr>
                </a:tc>
                <a:tc>
                  <a:txBody>
                    <a:bodyPr/>
                    <a:lstStyle/>
                    <a:p>
                      <a:pPr marL="42863" indent="-42863" algn="l" defTabSz="914400" rtl="0" eaLnBrk="1" latinLnBrk="0" hangingPunct="1">
                        <a:buFont typeface="Wingdings" panose="05000000000000000000" pitchFamily="2" charset="2"/>
                        <a:buNone/>
                      </a:pPr>
                      <a:r>
                        <a:rPr kumimoji="1" lang="ja-JP" altLang="en-US" sz="900" kern="1200" dirty="0">
                          <a:solidFill>
                            <a:schemeClr val="tx1"/>
                          </a:solidFill>
                          <a:latin typeface="Meiryo UI" panose="020B0604030504040204" pitchFamily="50" charset="-128"/>
                          <a:ea typeface="Meiryo UI" panose="020B0604030504040204" pitchFamily="50" charset="-128"/>
                          <a:cs typeface="+mn-cs"/>
                        </a:rPr>
                        <a:t>・消防指令の共同管理及び執行</a:t>
                      </a:r>
                      <a:endParaRPr kumimoji="1" lang="en-US" altLang="ja-JP" sz="900" kern="1200" dirty="0">
                        <a:solidFill>
                          <a:schemeClr val="tx1"/>
                        </a:solidFill>
                        <a:latin typeface="Meiryo UI" panose="020B0604030504040204" pitchFamily="50" charset="-128"/>
                        <a:ea typeface="Meiryo UI" panose="020B0604030504040204" pitchFamily="50" charset="-128"/>
                        <a:cs typeface="+mn-cs"/>
                      </a:endParaRPr>
                    </a:p>
                    <a:p>
                      <a:pPr marL="42863" indent="-42863" algn="l" defTabSz="914400" rtl="0" eaLnBrk="1" latinLnBrk="0" hangingPunct="1">
                        <a:buFont typeface="Wingdings" panose="05000000000000000000" pitchFamily="2" charset="2"/>
                        <a:buNone/>
                      </a:pPr>
                      <a:r>
                        <a:rPr kumimoji="1" lang="ja-JP" altLang="en-US" sz="900" kern="1200" dirty="0">
                          <a:solidFill>
                            <a:schemeClr val="tx1"/>
                          </a:solidFill>
                          <a:latin typeface="Meiryo UI" panose="020B0604030504040204" pitchFamily="50" charset="-128"/>
                          <a:ea typeface="Meiryo UI" panose="020B0604030504040204" pitchFamily="50" charset="-128"/>
                          <a:cs typeface="+mn-cs"/>
                        </a:rPr>
                        <a:t>（豊能地域３市と三島地域２市）</a:t>
                      </a:r>
                      <a:endParaRPr kumimoji="1" lang="en-US" altLang="ja-JP" sz="900" kern="1200" dirty="0">
                        <a:solidFill>
                          <a:schemeClr val="tx1"/>
                        </a:solidFill>
                        <a:latin typeface="Meiryo UI" panose="020B0604030504040204" pitchFamily="50" charset="-128"/>
                        <a:ea typeface="Meiryo UI" panose="020B0604030504040204" pitchFamily="50" charset="-128"/>
                        <a:cs typeface="+mn-cs"/>
                      </a:endParaRPr>
                    </a:p>
                    <a:p>
                      <a:pPr marL="0" indent="0">
                        <a:buFont typeface="Wingdings" panose="05000000000000000000" pitchFamily="2" charset="2"/>
                        <a:buNone/>
                      </a:pPr>
                      <a:endParaRPr kumimoji="1" lang="en-US" altLang="ja-JP" sz="900" dirty="0">
                        <a:solidFill>
                          <a:schemeClr val="tx1"/>
                        </a:solidFill>
                        <a:latin typeface="Meiryo UI" panose="020B0604030504040204" pitchFamily="50" charset="-128"/>
                        <a:ea typeface="Meiryo UI" panose="020B0604030504040204" pitchFamily="50" charset="-128"/>
                      </a:endParaRPr>
                    </a:p>
                    <a:p>
                      <a:pPr marL="180975" indent="-180975">
                        <a:buFont typeface="Wingdings" panose="05000000000000000000" pitchFamily="2" charset="2"/>
                        <a:buChar char="Ø"/>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a:lnB w="19050" cap="flat" cmpd="sng" algn="ctr">
                      <a:solidFill>
                        <a:schemeClr val="tx1"/>
                      </a:solidFill>
                      <a:prstDash val="solid"/>
                      <a:round/>
                      <a:headEnd type="none" w="med" len="med"/>
                      <a:tailEnd type="none" w="med" len="med"/>
                    </a:lnB>
                  </a:tcPr>
                </a:tc>
                <a:tc>
                  <a:txBody>
                    <a:bodyPr/>
                    <a:lstStyle/>
                    <a:p>
                      <a:pPr marL="85725" indent="-85725">
                        <a:buFont typeface="Wingdings" panose="05000000000000000000" pitchFamily="2" charset="2"/>
                        <a:buNone/>
                      </a:pPr>
                      <a:r>
                        <a:rPr kumimoji="1" lang="ja-JP" altLang="en-US" sz="900" dirty="0">
                          <a:solidFill>
                            <a:schemeClr val="tx1"/>
                          </a:solidFill>
                          <a:latin typeface="Meiryo UI" panose="020B0604030504040204" pitchFamily="50" charset="-128"/>
                          <a:ea typeface="Meiryo UI" panose="020B0604030504040204" pitchFamily="50" charset="-128"/>
                        </a:rPr>
                        <a:t>・介護保険事務を行う広域連合</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5725" indent="-85725">
                        <a:buFont typeface="Wingdings" panose="05000000000000000000" pitchFamily="2" charset="2"/>
                        <a:buNone/>
                      </a:pPr>
                      <a:r>
                        <a:rPr kumimoji="1" lang="ja-JP" altLang="en-US" sz="900" dirty="0">
                          <a:solidFill>
                            <a:schemeClr val="tx1"/>
                          </a:solidFill>
                          <a:latin typeface="Meiryo UI" panose="020B0604030504040204" pitchFamily="50" charset="-128"/>
                          <a:ea typeface="Meiryo UI" panose="020B0604030504040204" pitchFamily="50" charset="-128"/>
                        </a:rPr>
                        <a:t>・救急医療にかかる協議会</a:t>
                      </a:r>
                      <a:endParaRPr kumimoji="1" lang="en-US" altLang="ja-JP" sz="900" dirty="0">
                        <a:solidFill>
                          <a:schemeClr val="tx1"/>
                        </a:solidFill>
                        <a:latin typeface="Meiryo UI" panose="020B0604030504040204" pitchFamily="50" charset="-128"/>
                        <a:ea typeface="Meiryo UI" panose="020B0604030504040204" pitchFamily="50" charset="-128"/>
                      </a:endParaRPr>
                    </a:p>
                    <a:p>
                      <a:pPr marL="85725" indent="-85725">
                        <a:buFont typeface="Wingdings" panose="05000000000000000000" pitchFamily="2" charset="2"/>
                        <a:buNone/>
                      </a:pPr>
                      <a:r>
                        <a:rPr kumimoji="1" lang="ja-JP" altLang="en-US" sz="900" dirty="0">
                          <a:solidFill>
                            <a:schemeClr val="tx1"/>
                          </a:solidFill>
                          <a:latin typeface="Meiryo UI" panose="020B0604030504040204" pitchFamily="50" charset="-128"/>
                          <a:ea typeface="Meiryo UI" panose="020B0604030504040204" pitchFamily="50" charset="-128"/>
                        </a:rPr>
                        <a:t>・ドクターカーの導入</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36000" marR="36000">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7548179"/>
                  </a:ext>
                </a:extLst>
              </a:tr>
            </a:tbl>
          </a:graphicData>
        </a:graphic>
      </p:graphicFrame>
    </p:spTree>
    <p:extLst>
      <p:ext uri="{BB962C8B-B14F-4D97-AF65-F5344CB8AC3E}">
        <p14:creationId xmlns:p14="http://schemas.microsoft.com/office/powerpoint/2010/main" val="3397104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36000" y="468740"/>
          <a:ext cx="9053829" cy="626478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2021943">
                  <a:extLst>
                    <a:ext uri="{9D8B030D-6E8A-4147-A177-3AD203B41FA5}">
                      <a16:colId xmlns:a16="http://schemas.microsoft.com/office/drawing/2014/main" val="1788653758"/>
                    </a:ext>
                  </a:extLst>
                </a:gridCol>
                <a:gridCol w="2016000">
                  <a:extLst>
                    <a:ext uri="{9D8B030D-6E8A-4147-A177-3AD203B41FA5}">
                      <a16:colId xmlns:a16="http://schemas.microsoft.com/office/drawing/2014/main" val="2811575869"/>
                    </a:ext>
                  </a:extLst>
                </a:gridCol>
                <a:gridCol w="2021943">
                  <a:extLst>
                    <a:ext uri="{9D8B030D-6E8A-4147-A177-3AD203B41FA5}">
                      <a16:colId xmlns:a16="http://schemas.microsoft.com/office/drawing/2014/main" val="2318557540"/>
                    </a:ext>
                  </a:extLst>
                </a:gridCol>
                <a:gridCol w="2021943">
                  <a:extLst>
                    <a:ext uri="{9D8B030D-6E8A-4147-A177-3AD203B41FA5}">
                      <a16:colId xmlns:a16="http://schemas.microsoft.com/office/drawing/2014/main" val="3147140178"/>
                    </a:ext>
                  </a:extLst>
                </a:gridCol>
              </a:tblGrid>
              <a:tr h="28800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中河内地域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南河内地域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泉北地域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泉南地域</a:t>
                      </a:r>
                    </a:p>
                  </a:txBody>
                  <a:tcPr/>
                </a:tc>
                <a:extLst>
                  <a:ext uri="{0D108BD9-81ED-4DB2-BD59-A6C34878D82A}">
                    <a16:rowId xmlns:a16="http://schemas.microsoft.com/office/drawing/2014/main" val="3347022767"/>
                  </a:ext>
                </a:extLst>
              </a:tr>
              <a:tr h="684000">
                <a:tc>
                  <a:txBody>
                    <a:bodyPr/>
                    <a:lstStyle/>
                    <a:p>
                      <a:r>
                        <a:rPr kumimoji="1" lang="ja-JP" altLang="en-US" sz="1200" b="1" dirty="0">
                          <a:latin typeface="Meiryo UI" panose="020B0604030504040204" pitchFamily="50" charset="-128"/>
                          <a:ea typeface="Meiryo UI" panose="020B0604030504040204" pitchFamily="50" charset="-128"/>
                        </a:rPr>
                        <a:t>構成</a:t>
                      </a:r>
                      <a:endParaRPr kumimoji="1" lang="ja-JP" altLang="en-US" sz="1200" b="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50" dirty="0">
                          <a:latin typeface="Meiryo UI" panose="020B0604030504040204" pitchFamily="50" charset="-128"/>
                          <a:ea typeface="Meiryo UI" panose="020B0604030504040204" pitchFamily="50" charset="-128"/>
                        </a:rPr>
                        <a:t>★八尾市、柏原市、</a:t>
                      </a:r>
                      <a:endParaRPr kumimoji="1" lang="en-US" altLang="ja-JP" sz="1050" dirty="0">
                        <a:latin typeface="Meiryo UI" panose="020B0604030504040204" pitchFamily="50" charset="-128"/>
                        <a:ea typeface="Meiryo UI" panose="020B0604030504040204" pitchFamily="50" charset="-128"/>
                      </a:endParaRPr>
                    </a:p>
                    <a:p>
                      <a:pPr algn="l"/>
                      <a:r>
                        <a:rPr kumimoji="1" lang="ja-JP" altLang="en-US" sz="1050" dirty="0">
                          <a:latin typeface="Meiryo UI" panose="020B0604030504040204" pitchFamily="50" charset="-128"/>
                          <a:ea typeface="Meiryo UI" panose="020B0604030504040204" pitchFamily="50" charset="-128"/>
                        </a:rPr>
                        <a:t>★東大阪市</a:t>
                      </a:r>
                      <a:endParaRPr kumimoji="1" lang="en-US" altLang="ja-JP" sz="1050" dirty="0">
                        <a:latin typeface="Meiryo UI" panose="020B0604030504040204" pitchFamily="50" charset="-128"/>
                        <a:ea typeface="Meiryo UI" panose="020B0604030504040204" pitchFamily="50" charset="-128"/>
                      </a:endParaRPr>
                    </a:p>
                    <a:p>
                      <a:pPr algn="l"/>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algn="l"/>
                      <a:r>
                        <a:rPr kumimoji="1" lang="zh-CN" altLang="en-US" sz="1050" dirty="0">
                          <a:latin typeface="Meiryo UI" panose="020B0604030504040204" pitchFamily="50" charset="-128"/>
                          <a:ea typeface="Meiryo UI" panose="020B0604030504040204" pitchFamily="50" charset="-128"/>
                        </a:rPr>
                        <a:t>富田林市、河内長野市、松原市、羽曳野市、藤井寺市、大阪狭山市、太子町、河南町、千早赤阪村</a:t>
                      </a:r>
                      <a:endParaRPr kumimoji="1" lang="en-US" altLang="ja-JP" sz="1050" dirty="0">
                        <a:latin typeface="Meiryo UI" panose="020B0604030504040204" pitchFamily="50" charset="-128"/>
                        <a:ea typeface="Meiryo UI" panose="020B0604030504040204" pitchFamily="50" charset="-128"/>
                      </a:endParaRPr>
                    </a:p>
                  </a:txBody>
                  <a:tcPr marR="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a:t>
                      </a:r>
                      <a:r>
                        <a:rPr kumimoji="1" lang="zh-TW" altLang="en-US" sz="1050" dirty="0">
                          <a:latin typeface="Meiryo UI" panose="020B0604030504040204" pitchFamily="50" charset="-128"/>
                          <a:ea typeface="Meiryo UI" panose="020B0604030504040204" pitchFamily="50" charset="-128"/>
                        </a:rPr>
                        <a:t>堺市、泉大津市、和泉市、高石市、忠岡町</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a:t>
                      </a:r>
                      <a:r>
                        <a:rPr kumimoji="1" lang="zh-TW" altLang="en-US" sz="1050" dirty="0">
                          <a:latin typeface="Meiryo UI" panose="020B0604030504040204" pitchFamily="50" charset="-128"/>
                          <a:ea typeface="Meiryo UI" panose="020B0604030504040204" pitchFamily="50" charset="-128"/>
                        </a:rPr>
                        <a:t>岸和田市、貝塚市、泉佐野市、泉南市、阪南市、熊取町、田尻町、岬町</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62737597"/>
                  </a:ext>
                </a:extLst>
              </a:tr>
              <a:tr h="288000">
                <a:tc>
                  <a:txBody>
                    <a:bodyPr/>
                    <a:lstStyle/>
                    <a:p>
                      <a:r>
                        <a:rPr kumimoji="1" lang="ja-JP" altLang="en-US" sz="1200" b="1" dirty="0">
                          <a:latin typeface="Meiryo UI" panose="020B0604030504040204" pitchFamily="50" charset="-128"/>
                          <a:ea typeface="Meiryo UI" panose="020B0604030504040204" pitchFamily="50" charset="-128"/>
                        </a:rPr>
                        <a:t>面積</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128.93k</a:t>
                      </a:r>
                      <a:r>
                        <a:rPr kumimoji="1" lang="ja-JP" altLang="en-US" sz="1000" dirty="0">
                          <a:latin typeface="Meiryo UI" panose="020B0604030504040204" pitchFamily="50" charset="-128"/>
                          <a:ea typeface="Meiryo UI" panose="020B0604030504040204" pitchFamily="50" charset="-128"/>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290.00k</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Meiryo UI" panose="020B0604030504040204" pitchFamily="50" charset="-128"/>
                          <a:ea typeface="Meiryo UI" panose="020B0604030504040204" pitchFamily="50" charset="-128"/>
                        </a:rPr>
                        <a:t>264.38k</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00" dirty="0">
                          <a:latin typeface="Meiryo UI" panose="020B0604030504040204" pitchFamily="50" charset="-128"/>
                          <a:ea typeface="Meiryo UI" panose="020B0604030504040204" pitchFamily="50" charset="-128"/>
                        </a:rPr>
                        <a:t>330.31k</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29686945"/>
                  </a:ext>
                </a:extLst>
              </a:tr>
              <a:tr h="288000">
                <a:tc>
                  <a:txBody>
                    <a:bodyPr/>
                    <a:lstStyle/>
                    <a:p>
                      <a:r>
                        <a:rPr kumimoji="1" lang="ja-JP" altLang="en-US" sz="1200" b="1" dirty="0">
                          <a:latin typeface="Meiryo UI" panose="020B0604030504040204" pitchFamily="50" charset="-128"/>
                          <a:ea typeface="Meiryo UI" panose="020B0604030504040204" pitchFamily="50" charset="-128"/>
                        </a:rPr>
                        <a:t>人口</a:t>
                      </a:r>
                      <a:r>
                        <a:rPr kumimoji="1" lang="en-US" altLang="ja-JP" sz="1000" b="0" dirty="0">
                          <a:latin typeface="Meiryo UI" panose="020B0604030504040204" pitchFamily="50" charset="-128"/>
                          <a:ea typeface="Meiryo UI" panose="020B0604030504040204" pitchFamily="50" charset="-128"/>
                        </a:rPr>
                        <a:t>(2020)</a:t>
                      </a:r>
                      <a:endParaRPr kumimoji="1" lang="ja-JP" altLang="en-US" sz="1200" b="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00" dirty="0">
                          <a:latin typeface="Meiryo UI" panose="020B0604030504040204" pitchFamily="50" charset="-128"/>
                          <a:ea typeface="Meiryo UI" panose="020B0604030504040204" pitchFamily="50" charset="-128"/>
                        </a:rPr>
                        <a:t>827,357</a:t>
                      </a:r>
                      <a:r>
                        <a:rPr kumimoji="1" lang="ja-JP" altLang="en-US" sz="100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592,506</a:t>
                      </a:r>
                      <a:r>
                        <a:rPr kumimoji="1" lang="ja-JP" altLang="en-US" sz="100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1,157,270</a:t>
                      </a:r>
                      <a:r>
                        <a:rPr kumimoji="1" lang="ja-JP" altLang="en-US" sz="1000" dirty="0">
                          <a:latin typeface="Meiryo UI" panose="020B0604030504040204" pitchFamily="50" charset="-128"/>
                          <a:ea typeface="Meiryo UI" panose="020B0604030504040204" pitchFamily="50" charset="-128"/>
                        </a:rPr>
                        <a:t>人</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553,526</a:t>
                      </a:r>
                      <a:r>
                        <a:rPr kumimoji="1" lang="ja-JP" altLang="en-US" sz="1000" dirty="0">
                          <a:latin typeface="Meiryo UI" panose="020B0604030504040204" pitchFamily="50" charset="-128"/>
                          <a:ea typeface="Meiryo UI" panose="020B0604030504040204" pitchFamily="50" charset="-128"/>
                        </a:rPr>
                        <a:t>人</a:t>
                      </a:r>
                    </a:p>
                  </a:txBody>
                  <a:tcPr/>
                </a:tc>
                <a:extLst>
                  <a:ext uri="{0D108BD9-81ED-4DB2-BD59-A6C34878D82A}">
                    <a16:rowId xmlns:a16="http://schemas.microsoft.com/office/drawing/2014/main" val="2562186330"/>
                  </a:ext>
                </a:extLst>
              </a:tr>
              <a:tr h="370840">
                <a:tc>
                  <a:txBody>
                    <a:bodyPr/>
                    <a:lstStyle/>
                    <a:p>
                      <a:r>
                        <a:rPr kumimoji="1" lang="ja-JP" altLang="en-US" sz="1200" b="1" dirty="0">
                          <a:latin typeface="Meiryo UI" panose="020B0604030504040204" pitchFamily="50" charset="-128"/>
                          <a:ea typeface="Meiryo UI" panose="020B0604030504040204" pitchFamily="50" charset="-128"/>
                        </a:rPr>
                        <a:t>人口の推移</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842,696</a:t>
                      </a:r>
                      <a:r>
                        <a:rPr kumimoji="1" lang="ja-JP" altLang="en-US" sz="1000" dirty="0">
                          <a:latin typeface="Meiryo UI" panose="020B0604030504040204" pitchFamily="50" charset="-128"/>
                          <a:ea typeface="Meiryo UI" panose="020B0604030504040204" pitchFamily="50" charset="-128"/>
                        </a:rPr>
                        <a:t>人</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2040</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688,908</a:t>
                      </a:r>
                      <a:r>
                        <a:rPr kumimoji="1" lang="ja-JP" altLang="en-US" sz="1000" dirty="0">
                          <a:latin typeface="Meiryo UI" panose="020B0604030504040204" pitchFamily="50" charset="-128"/>
                          <a:ea typeface="Meiryo UI" panose="020B0604030504040204" pitchFamily="50" charset="-128"/>
                        </a:rPr>
                        <a:t>人</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18.2%)</a:t>
                      </a:r>
                    </a:p>
                  </a:txBody>
                  <a:tcPr/>
                </a:tc>
                <a:tc>
                  <a:txBody>
                    <a:bodyPr/>
                    <a:lstStyle/>
                    <a:p>
                      <a:pPr marL="0" algn="l" defTabSz="914400" rtl="0" eaLnBrk="1" latinLnBrk="0" hangingPunct="1"/>
                      <a:r>
                        <a:rPr kumimoji="1" lang="en-US" altLang="ja-JP" sz="1000" kern="1200" dirty="0">
                          <a:solidFill>
                            <a:schemeClr val="dk1"/>
                          </a:solidFill>
                          <a:latin typeface="Meiryo UI" panose="020B0604030504040204" pitchFamily="50" charset="-128"/>
                          <a:ea typeface="Meiryo UI" panose="020B0604030504040204" pitchFamily="50" charset="-128"/>
                          <a:cs typeface="+mn-cs"/>
                        </a:rPr>
                        <a:t>2015</a:t>
                      </a:r>
                      <a:r>
                        <a:rPr kumimoji="1" lang="ja-JP" altLang="en-US" sz="100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00" kern="1200" dirty="0">
                          <a:solidFill>
                            <a:schemeClr val="dk1"/>
                          </a:solidFill>
                          <a:latin typeface="Meiryo UI" panose="020B0604030504040204" pitchFamily="50" charset="-128"/>
                          <a:ea typeface="Meiryo UI" panose="020B0604030504040204" pitchFamily="50" charset="-128"/>
                          <a:cs typeface="+mn-cs"/>
                        </a:rPr>
                        <a:t>612,886</a:t>
                      </a:r>
                      <a:r>
                        <a:rPr kumimoji="1" lang="ja-JP" altLang="en-US" sz="1000" kern="1200" dirty="0">
                          <a:solidFill>
                            <a:schemeClr val="dk1"/>
                          </a:solidFill>
                          <a:latin typeface="Meiryo UI" panose="020B0604030504040204" pitchFamily="50" charset="-128"/>
                          <a:ea typeface="Meiryo UI" panose="020B0604030504040204" pitchFamily="50" charset="-128"/>
                          <a:cs typeface="+mn-cs"/>
                        </a:rPr>
                        <a:t>人</a:t>
                      </a:r>
                      <a:endParaRPr kumimoji="1" lang="en-US" altLang="ja-JP" sz="1000" kern="1200" dirty="0">
                        <a:solidFill>
                          <a:schemeClr val="dk1"/>
                        </a:solidFill>
                        <a:latin typeface="Meiryo UI" panose="020B0604030504040204" pitchFamily="50" charset="-128"/>
                        <a:ea typeface="Meiryo UI" panose="020B0604030504040204" pitchFamily="50" charset="-128"/>
                        <a:cs typeface="+mn-cs"/>
                      </a:endParaRPr>
                    </a:p>
                    <a:p>
                      <a:pPr marL="0" algn="l" defTabSz="914400" rtl="0" eaLnBrk="1" latinLnBrk="0" hangingPunct="1"/>
                      <a:r>
                        <a:rPr kumimoji="1" lang="en-US" altLang="ja-JP" sz="1000" kern="1200" dirty="0">
                          <a:solidFill>
                            <a:schemeClr val="dk1"/>
                          </a:solidFill>
                          <a:latin typeface="Meiryo UI" panose="020B0604030504040204" pitchFamily="50" charset="-128"/>
                          <a:ea typeface="Meiryo UI" panose="020B0604030504040204" pitchFamily="50" charset="-128"/>
                          <a:cs typeface="+mn-cs"/>
                        </a:rPr>
                        <a:t>2040</a:t>
                      </a:r>
                      <a:r>
                        <a:rPr kumimoji="1" lang="ja-JP" altLang="en-US" sz="1000" kern="1200" dirty="0">
                          <a:solidFill>
                            <a:schemeClr val="dk1"/>
                          </a:solidFill>
                          <a:latin typeface="Meiryo UI" panose="020B0604030504040204" pitchFamily="50" charset="-128"/>
                          <a:ea typeface="Meiryo UI" panose="020B0604030504040204" pitchFamily="50" charset="-128"/>
                          <a:cs typeface="+mn-cs"/>
                        </a:rPr>
                        <a:t>　</a:t>
                      </a:r>
                      <a:r>
                        <a:rPr kumimoji="1" lang="en-US" altLang="ja-JP" sz="1000" kern="1200" dirty="0">
                          <a:solidFill>
                            <a:schemeClr val="dk1"/>
                          </a:solidFill>
                          <a:latin typeface="Meiryo UI" panose="020B0604030504040204" pitchFamily="50" charset="-128"/>
                          <a:ea typeface="Meiryo UI" panose="020B0604030504040204" pitchFamily="50" charset="-128"/>
                          <a:cs typeface="+mn-cs"/>
                        </a:rPr>
                        <a:t>445,850</a:t>
                      </a:r>
                      <a:r>
                        <a:rPr kumimoji="1" lang="ja-JP" altLang="en-US" sz="1000" kern="1200" dirty="0">
                          <a:solidFill>
                            <a:schemeClr val="dk1"/>
                          </a:solidFill>
                          <a:latin typeface="Meiryo UI" panose="020B0604030504040204" pitchFamily="50" charset="-128"/>
                          <a:ea typeface="Meiryo UI" panose="020B0604030504040204" pitchFamily="50" charset="-128"/>
                          <a:cs typeface="+mn-cs"/>
                        </a:rPr>
                        <a:t>人</a:t>
                      </a:r>
                      <a:r>
                        <a:rPr kumimoji="1" lang="en-US" altLang="ja-JP" sz="1000" kern="1200" dirty="0">
                          <a:solidFill>
                            <a:schemeClr val="dk1"/>
                          </a:solidFill>
                          <a:latin typeface="Meiryo UI" panose="020B0604030504040204" pitchFamily="50" charset="-128"/>
                          <a:ea typeface="Meiryo UI" panose="020B0604030504040204" pitchFamily="50" charset="-128"/>
                          <a:cs typeface="+mn-cs"/>
                        </a:rPr>
                        <a:t>(</a:t>
                      </a:r>
                      <a:r>
                        <a:rPr kumimoji="1" lang="ja-JP" altLang="en-US" sz="1000" kern="1200" dirty="0">
                          <a:solidFill>
                            <a:schemeClr val="dk1"/>
                          </a:solidFill>
                          <a:latin typeface="Meiryo UI" panose="020B0604030504040204" pitchFamily="50" charset="-128"/>
                          <a:ea typeface="Meiryo UI" panose="020B0604030504040204" pitchFamily="50" charset="-128"/>
                          <a:cs typeface="+mn-cs"/>
                        </a:rPr>
                        <a:t>▲</a:t>
                      </a:r>
                      <a:r>
                        <a:rPr kumimoji="1" lang="en-US" altLang="ja-JP" sz="1000" kern="1200" dirty="0">
                          <a:solidFill>
                            <a:schemeClr val="dk1"/>
                          </a:solidFill>
                          <a:latin typeface="Meiryo UI" panose="020B0604030504040204" pitchFamily="50" charset="-128"/>
                          <a:ea typeface="Meiryo UI" panose="020B0604030504040204" pitchFamily="50" charset="-128"/>
                          <a:cs typeface="+mn-cs"/>
                        </a:rPr>
                        <a:t>27.3%)</a:t>
                      </a:r>
                      <a:endParaRPr kumimoji="1" lang="ja-JP" altLang="en-US" sz="1000" kern="1200" dirty="0">
                        <a:solidFill>
                          <a:schemeClr val="dk1"/>
                        </a:solidFill>
                        <a:latin typeface="Meiryo UI" panose="020B0604030504040204" pitchFamily="50" charset="-128"/>
                        <a:ea typeface="Meiryo UI" panose="020B0604030504040204" pitchFamily="50" charset="-128"/>
                        <a:cs typeface="+mn-cs"/>
                      </a:endParaRPr>
                    </a:p>
                  </a:txBody>
                  <a:tcPr/>
                </a:tc>
                <a:tc>
                  <a:txBody>
                    <a:bodyPr/>
                    <a:lstStyle/>
                    <a:p>
                      <a:pPr algn="l"/>
                      <a:r>
                        <a:rPr kumimoji="1" lang="en-US" altLang="ja-JP" sz="1000" dirty="0">
                          <a:latin typeface="Meiryo UI" panose="020B0604030504040204" pitchFamily="50" charset="-128"/>
                          <a:ea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1,175,143</a:t>
                      </a:r>
                      <a:r>
                        <a:rPr kumimoji="1" lang="ja-JP" altLang="en-US" sz="1000" dirty="0">
                          <a:latin typeface="Meiryo UI" panose="020B0604030504040204" pitchFamily="50" charset="-128"/>
                          <a:ea typeface="Meiryo UI" panose="020B0604030504040204" pitchFamily="50" charset="-128"/>
                        </a:rPr>
                        <a:t>人</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2040</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1,019,441</a:t>
                      </a:r>
                      <a:r>
                        <a:rPr kumimoji="1" lang="ja-JP" altLang="en-US" sz="1000" dirty="0">
                          <a:latin typeface="Meiryo UI" panose="020B0604030504040204" pitchFamily="50" charset="-128"/>
                          <a:ea typeface="Meiryo UI" panose="020B0604030504040204" pitchFamily="50" charset="-128"/>
                        </a:rPr>
                        <a:t>人</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13.2%)</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000" dirty="0">
                          <a:latin typeface="Meiryo UI" panose="020B0604030504040204" pitchFamily="50" charset="-128"/>
                          <a:ea typeface="Meiryo UI" panose="020B0604030504040204" pitchFamily="50" charset="-128"/>
                        </a:rPr>
                        <a:t>2015</a:t>
                      </a:r>
                      <a:r>
                        <a:rPr kumimoji="1" lang="ja-JP" altLang="en-US" sz="1000" dirty="0">
                          <a:latin typeface="Meiryo UI" panose="020B0604030504040204" pitchFamily="50" charset="-128"/>
                          <a:ea typeface="Meiryo UI" panose="020B0604030504040204" pitchFamily="50" charset="-128"/>
                        </a:rPr>
                        <a:t>　</a:t>
                      </a:r>
                      <a:r>
                        <a:rPr kumimoji="1" lang="en-US" altLang="ja-JP" sz="1000" baseline="0" dirty="0">
                          <a:latin typeface="Meiryo UI" panose="020B0604030504040204" pitchFamily="50" charset="-128"/>
                          <a:ea typeface="Meiryo UI" panose="020B0604030504040204" pitchFamily="50" charset="-128"/>
                        </a:rPr>
                        <a:t>  570,075</a:t>
                      </a:r>
                      <a:r>
                        <a:rPr kumimoji="1" lang="ja-JP" altLang="en-US" sz="1000" dirty="0">
                          <a:latin typeface="Meiryo UI" panose="020B0604030504040204" pitchFamily="50" charset="-128"/>
                          <a:ea typeface="Meiryo UI" panose="020B0604030504040204" pitchFamily="50" charset="-128"/>
                        </a:rPr>
                        <a:t>人</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2040</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451,796</a:t>
                      </a:r>
                      <a:r>
                        <a:rPr kumimoji="1" lang="ja-JP" altLang="en-US" sz="1000" dirty="0">
                          <a:latin typeface="Meiryo UI" panose="020B0604030504040204" pitchFamily="50" charset="-128"/>
                          <a:ea typeface="Meiryo UI" panose="020B0604030504040204" pitchFamily="50" charset="-128"/>
                        </a:rPr>
                        <a:t>人</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20.7%)</a:t>
                      </a:r>
                      <a:endParaRPr kumimoji="1" lang="ja-JP" altLang="en-US"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71991542"/>
                  </a:ext>
                </a:extLst>
              </a:tr>
              <a:tr h="370840">
                <a:tc>
                  <a:txBody>
                    <a:bodyPr/>
                    <a:lstStyle/>
                    <a:p>
                      <a:r>
                        <a:rPr kumimoji="1" lang="ja-JP" altLang="en-US" sz="1200" b="1" dirty="0">
                          <a:latin typeface="Meiryo UI" panose="020B0604030504040204" pitchFamily="50" charset="-128"/>
                          <a:ea typeface="Meiryo UI" panose="020B0604030504040204" pitchFamily="50" charset="-128"/>
                        </a:rPr>
                        <a:t>産業構造</a:t>
                      </a:r>
                      <a:endParaRPr kumimoji="1" lang="en-US" altLang="ja-JP" sz="1200" b="1"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第一次　第二次　　第三次</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0.5</a:t>
                      </a:r>
                      <a:r>
                        <a:rPr kumimoji="1" lang="ja-JP" altLang="en-US" sz="1000" dirty="0">
                          <a:latin typeface="Meiryo UI" panose="020B0604030504040204" pitchFamily="50" charset="-128"/>
                          <a:ea typeface="Meiryo UI" panose="020B0604030504040204" pitchFamily="50" charset="-128"/>
                        </a:rPr>
                        <a:t>％　</a:t>
                      </a:r>
                      <a:r>
                        <a:rPr kumimoji="1" lang="ja-JP" altLang="en-US" sz="1000" baseline="0" dirty="0">
                          <a:latin typeface="Meiryo UI" panose="020B0604030504040204" pitchFamily="50" charset="-128"/>
                          <a:ea typeface="Meiryo UI" panose="020B0604030504040204" pitchFamily="50" charset="-128"/>
                        </a:rPr>
                        <a:t> </a:t>
                      </a:r>
                      <a:r>
                        <a:rPr kumimoji="1" lang="en-US" altLang="ja-JP" sz="1000" baseline="0" dirty="0">
                          <a:latin typeface="Meiryo UI" panose="020B0604030504040204" pitchFamily="50" charset="-128"/>
                          <a:ea typeface="Meiryo UI" panose="020B0604030504040204" pitchFamily="50" charset="-128"/>
                        </a:rPr>
                        <a:t>29.1</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70.4</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第一次　第二次　　第三次</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1.2</a:t>
                      </a:r>
                      <a:r>
                        <a:rPr kumimoji="1" lang="ja-JP" altLang="en-US" sz="1000" dirty="0">
                          <a:latin typeface="Meiryo UI" panose="020B0604030504040204" pitchFamily="50" charset="-128"/>
                          <a:ea typeface="Meiryo UI" panose="020B0604030504040204" pitchFamily="50" charset="-128"/>
                        </a:rPr>
                        <a:t>％　</a:t>
                      </a:r>
                      <a:r>
                        <a:rPr kumimoji="1" lang="ja-JP" altLang="en-US" sz="1000" baseline="0" dirty="0">
                          <a:latin typeface="Meiryo UI" panose="020B0604030504040204" pitchFamily="50" charset="-128"/>
                          <a:ea typeface="Meiryo UI" panose="020B0604030504040204" pitchFamily="50" charset="-128"/>
                        </a:rPr>
                        <a:t> </a:t>
                      </a:r>
                      <a:r>
                        <a:rPr kumimoji="1" lang="en-US" altLang="ja-JP" sz="1000" baseline="0" dirty="0">
                          <a:latin typeface="Meiryo UI" panose="020B0604030504040204" pitchFamily="50" charset="-128"/>
                          <a:ea typeface="Meiryo UI" panose="020B0604030504040204" pitchFamily="50" charset="-128"/>
                        </a:rPr>
                        <a:t>24.1</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74.7</a:t>
                      </a:r>
                      <a:r>
                        <a:rPr kumimoji="1" lang="ja-JP" altLang="en-US" sz="1000" dirty="0">
                          <a:latin typeface="Meiryo UI" panose="020B0604030504040204" pitchFamily="50" charset="-128"/>
                          <a:ea typeface="Meiryo UI" panose="020B0604030504040204" pitchFamily="50" charset="-128"/>
                        </a:rPr>
                        <a:t>％</a:t>
                      </a:r>
                      <a:endParaRPr kumimoji="1" lang="en-US" altLang="ja-JP" sz="1000" kern="1200" dirty="0">
                        <a:solidFill>
                          <a:schemeClr val="dk1"/>
                        </a:solidFill>
                        <a:latin typeface="Meiryo UI" panose="020B0604030504040204" pitchFamily="50" charset="-128"/>
                        <a:ea typeface="Meiryo UI" panose="020B0604030504040204" pitchFamily="50" charset="-128"/>
                        <a:cs typeface="+mn-cs"/>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第一次　第二次　　第三次</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0.5</a:t>
                      </a:r>
                      <a:r>
                        <a:rPr kumimoji="1" lang="ja-JP" altLang="en-US" sz="1000" dirty="0">
                          <a:latin typeface="Meiryo UI" panose="020B0604030504040204" pitchFamily="50" charset="-128"/>
                          <a:ea typeface="Meiryo UI" panose="020B0604030504040204" pitchFamily="50" charset="-128"/>
                        </a:rPr>
                        <a:t>％　</a:t>
                      </a:r>
                      <a:r>
                        <a:rPr kumimoji="1" lang="ja-JP" altLang="en-US" sz="1000" baseline="0" dirty="0">
                          <a:latin typeface="Meiryo UI" panose="020B0604030504040204" pitchFamily="50" charset="-128"/>
                          <a:ea typeface="Meiryo UI" panose="020B0604030504040204" pitchFamily="50" charset="-128"/>
                        </a:rPr>
                        <a:t> </a:t>
                      </a:r>
                      <a:r>
                        <a:rPr kumimoji="1" lang="en-US" altLang="ja-JP" sz="1000" baseline="0" dirty="0">
                          <a:latin typeface="Meiryo UI" panose="020B0604030504040204" pitchFamily="50" charset="-128"/>
                          <a:ea typeface="Meiryo UI" panose="020B0604030504040204" pitchFamily="50" charset="-128"/>
                        </a:rPr>
                        <a:t>23.3</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76.2</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第一次　第二次　　第三次</a:t>
                      </a:r>
                      <a:endParaRPr kumimoji="1" lang="en-US" altLang="ja-JP" sz="1000" dirty="0">
                        <a:latin typeface="Meiryo UI" panose="020B0604030504040204" pitchFamily="50" charset="-128"/>
                        <a:ea typeface="Meiryo UI" panose="020B0604030504040204" pitchFamily="50" charset="-128"/>
                      </a:endParaRPr>
                    </a:p>
                    <a:p>
                      <a:pPr algn="l"/>
                      <a:r>
                        <a:rPr kumimoji="1" lang="en-US" altLang="ja-JP" sz="1000" dirty="0">
                          <a:latin typeface="Meiryo UI" panose="020B0604030504040204" pitchFamily="50" charset="-128"/>
                          <a:ea typeface="Meiryo UI" panose="020B0604030504040204" pitchFamily="50" charset="-128"/>
                        </a:rPr>
                        <a:t>1.7</a:t>
                      </a:r>
                      <a:r>
                        <a:rPr kumimoji="1" lang="ja-JP" altLang="en-US" sz="1000" dirty="0">
                          <a:latin typeface="Meiryo UI" panose="020B0604030504040204" pitchFamily="50" charset="-128"/>
                          <a:ea typeface="Meiryo UI" panose="020B0604030504040204" pitchFamily="50" charset="-128"/>
                        </a:rPr>
                        <a:t>％　</a:t>
                      </a:r>
                      <a:r>
                        <a:rPr kumimoji="1" lang="ja-JP" altLang="en-US" sz="1000" baseline="0" dirty="0">
                          <a:latin typeface="Meiryo UI" panose="020B0604030504040204" pitchFamily="50" charset="-128"/>
                          <a:ea typeface="Meiryo UI" panose="020B0604030504040204" pitchFamily="50" charset="-128"/>
                        </a:rPr>
                        <a:t> </a:t>
                      </a:r>
                      <a:r>
                        <a:rPr kumimoji="1" lang="en-US" altLang="ja-JP" sz="1000" baseline="0" dirty="0">
                          <a:latin typeface="Meiryo UI" panose="020B0604030504040204" pitchFamily="50" charset="-128"/>
                          <a:ea typeface="Meiryo UI" panose="020B0604030504040204" pitchFamily="50" charset="-128"/>
                        </a:rPr>
                        <a:t>23.5</a:t>
                      </a:r>
                      <a:r>
                        <a:rPr kumimoji="1" lang="ja-JP" altLang="en-US" sz="1000" dirty="0">
                          <a:latin typeface="Meiryo UI" panose="020B0604030504040204" pitchFamily="50" charset="-128"/>
                          <a:ea typeface="Meiryo UI" panose="020B0604030504040204" pitchFamily="50" charset="-128"/>
                        </a:rPr>
                        <a:t>％　 </a:t>
                      </a:r>
                      <a:r>
                        <a:rPr kumimoji="1" lang="en-US" altLang="ja-JP" sz="1000" dirty="0">
                          <a:latin typeface="Meiryo UI" panose="020B0604030504040204" pitchFamily="50" charset="-128"/>
                          <a:ea typeface="Meiryo UI" panose="020B0604030504040204" pitchFamily="50" charset="-128"/>
                        </a:rPr>
                        <a:t>74.8</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32060835"/>
                  </a:ext>
                </a:extLst>
              </a:tr>
              <a:tr h="370840">
                <a:tc>
                  <a:txBody>
                    <a:bodyPr/>
                    <a:lstStyle/>
                    <a:p>
                      <a:r>
                        <a:rPr kumimoji="1" lang="ja-JP" altLang="en-US" sz="1200" b="1" dirty="0">
                          <a:latin typeface="Meiryo UI" panose="020B0604030504040204" pitchFamily="50" charset="-128"/>
                          <a:ea typeface="Meiryo UI" panose="020B0604030504040204" pitchFamily="50" charset="-128"/>
                        </a:rPr>
                        <a:t>大学</a:t>
                      </a:r>
                    </a:p>
                  </a:txBody>
                  <a:tcPr/>
                </a:tc>
                <a:tc>
                  <a:txBody>
                    <a:bodyPr/>
                    <a:lstStyle/>
                    <a:p>
                      <a:pPr algn="l"/>
                      <a:r>
                        <a:rPr kumimoji="1" lang="zh-CN" altLang="en-US" sz="1000" dirty="0">
                          <a:latin typeface="Meiryo UI" panose="020B0604030504040204" pitchFamily="50" charset="-128"/>
                          <a:ea typeface="Meiryo UI" panose="020B0604030504040204" pitchFamily="50" charset="-128"/>
                        </a:rPr>
                        <a:t>大阪経済法科大学、関西福祉科学大学、大阪教育大学、大阪樟蔭女子大学、大阪商業大学、近畿大学、東大阪大学</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大阪公立大学、</a:t>
                      </a:r>
                      <a:r>
                        <a:rPr kumimoji="1" lang="zh-CN" altLang="en-US" sz="1000" dirty="0">
                          <a:latin typeface="Meiryo UI" panose="020B0604030504040204" pitchFamily="50" charset="-128"/>
                          <a:ea typeface="Meiryo UI" panose="020B0604030504040204" pitchFamily="50" charset="-128"/>
                        </a:rPr>
                        <a:t>大阪大谷大学、大阪芸術大学、帝塚山学院大学、阪南大学、四天王寺大学</a:t>
                      </a:r>
                    </a:p>
                  </a:txBody>
                  <a:tcPr/>
                </a:tc>
                <a:tc>
                  <a:txBody>
                    <a:bodyPr/>
                    <a:lstStyle/>
                    <a:p>
                      <a:pPr algn="l"/>
                      <a:r>
                        <a:rPr kumimoji="1" lang="zh-CN" altLang="en-US" sz="1000" dirty="0">
                          <a:latin typeface="Meiryo UI" panose="020B0604030504040204" pitchFamily="50" charset="-128"/>
                          <a:ea typeface="Meiryo UI" panose="020B0604030504040204" pitchFamily="50" charset="-128"/>
                        </a:rPr>
                        <a:t>大阪</a:t>
                      </a:r>
                      <a:r>
                        <a:rPr kumimoji="1" lang="ja-JP" altLang="en-US" sz="1000" dirty="0">
                          <a:latin typeface="Meiryo UI" panose="020B0604030504040204" pitchFamily="50" charset="-128"/>
                          <a:ea typeface="Meiryo UI" panose="020B0604030504040204" pitchFamily="50" charset="-128"/>
                        </a:rPr>
                        <a:t>公立</a:t>
                      </a:r>
                      <a:r>
                        <a:rPr kumimoji="1" lang="zh-CN" altLang="en-US" sz="1000" dirty="0">
                          <a:latin typeface="Meiryo UI" panose="020B0604030504040204" pitchFamily="50" charset="-128"/>
                          <a:ea typeface="Meiryo UI" panose="020B0604030504040204" pitchFamily="50" charset="-128"/>
                        </a:rPr>
                        <a:t>大学、桃山学院大学、太成学院大学、羽衣国際大学、桃山学院教育大学、大阪物療大学</a:t>
                      </a:r>
                      <a:r>
                        <a:rPr kumimoji="1" lang="ja-JP" altLang="en-US" sz="1000" dirty="0" err="1">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関西大学</a:t>
                      </a:r>
                      <a:endParaRPr kumimoji="1" lang="zh-CN" altLang="en-US" sz="1000" dirty="0">
                        <a:latin typeface="Meiryo UI" panose="020B0604030504040204" pitchFamily="50" charset="-128"/>
                        <a:ea typeface="Meiryo UI" panose="020B0604030504040204" pitchFamily="50" charset="-128"/>
                      </a:endParaRPr>
                    </a:p>
                  </a:txBody>
                  <a:tcPr/>
                </a:tc>
                <a:tc>
                  <a:txBody>
                    <a:bodyPr/>
                    <a:lstStyle/>
                    <a:p>
                      <a:pPr algn="l"/>
                      <a:r>
                        <a:rPr kumimoji="1" lang="ja-JP" altLang="en-US" sz="1000" dirty="0">
                          <a:latin typeface="Meiryo UI" panose="020B0604030504040204" pitchFamily="50" charset="-128"/>
                          <a:ea typeface="Meiryo UI" panose="020B0604030504040204" pitchFamily="50" charset="-128"/>
                        </a:rPr>
                        <a:t>大阪体育大学、大阪観光大学、関西医療大学、大阪河﨑リハビリテーション大学</a:t>
                      </a:r>
                    </a:p>
                  </a:txBody>
                  <a:tcPr/>
                </a:tc>
                <a:extLst>
                  <a:ext uri="{0D108BD9-81ED-4DB2-BD59-A6C34878D82A}">
                    <a16:rowId xmlns:a16="http://schemas.microsoft.com/office/drawing/2014/main" val="1496207474"/>
                  </a:ext>
                </a:extLst>
              </a:tr>
              <a:tr h="370840">
                <a:tc>
                  <a:txBody>
                    <a:bodyPr/>
                    <a:lstStyle/>
                    <a:p>
                      <a:r>
                        <a:rPr kumimoji="1" lang="ja-JP" altLang="en-US" sz="1200" b="1" dirty="0">
                          <a:latin typeface="Meiryo UI" panose="020B0604030504040204" pitchFamily="50" charset="-128"/>
                          <a:ea typeface="Meiryo UI" panose="020B0604030504040204" pitchFamily="50" charset="-128"/>
                        </a:rPr>
                        <a:t>文化・</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都市魅力</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東大阪市花園ラグビー場、石切神社、司馬遼太郎記念館、河内ワイン館、久宝寺緑地、東大阪市役所展望ロビー　他</a:t>
                      </a:r>
                    </a:p>
                  </a:txBody>
                  <a:tcPr marL="36000" marR="36000"/>
                </a:tc>
                <a:tc>
                  <a:txBody>
                    <a:bodyPr/>
                    <a:lstStyle/>
                    <a:p>
                      <a:pPr algn="l"/>
                      <a:r>
                        <a:rPr kumimoji="1" lang="ja-JP" altLang="en-US" sz="900" dirty="0">
                          <a:latin typeface="Meiryo UI" panose="020B0604030504040204" pitchFamily="50" charset="-128"/>
                          <a:ea typeface="Meiryo UI" panose="020B0604030504040204" pitchFamily="50" charset="-128"/>
                        </a:rPr>
                        <a:t>古市古墳群、錦織神社、観心寺、富田林寺内町、狭山池、竹内街道、金剛山、農業公園サバ</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ファーム、岩湧山、葛井寺、二上山万葉の森、下赤阪の棚田、スポーツパーク松原（スケートボード）　他</a:t>
                      </a:r>
                    </a:p>
                  </a:txBody>
                  <a:tcPr marL="36000" marR="36000"/>
                </a:tc>
                <a:tc>
                  <a:txBody>
                    <a:bodyPr/>
                    <a:lstStyle/>
                    <a:p>
                      <a:pPr algn="l"/>
                      <a:r>
                        <a:rPr kumimoji="1" lang="ja-JP" altLang="en-US" sz="1000" dirty="0">
                          <a:latin typeface="Meiryo UI" panose="020B0604030504040204" pitchFamily="50" charset="-128"/>
                          <a:ea typeface="Meiryo UI" panose="020B0604030504040204" pitchFamily="50" charset="-128"/>
                        </a:rPr>
                        <a:t>百舌鳥古墳群、旧堺燈台、さかい利晶の杜、曽禰神社、専称寺、忠岡神社、浜寺公園、大泉緑地、大仙公園、堺市立ビッグバン　他</a:t>
                      </a:r>
                    </a:p>
                  </a:txBody>
                  <a:tcPr marL="36000" marR="36000"/>
                </a:tc>
                <a:tc>
                  <a:txBody>
                    <a:bodyPr/>
                    <a:lstStyle/>
                    <a:p>
                      <a:pPr algn="l"/>
                      <a:r>
                        <a:rPr kumimoji="1" lang="ja-JP" altLang="en-US" sz="1000" dirty="0">
                          <a:latin typeface="Meiryo UI" panose="020B0604030504040204" pitchFamily="50" charset="-128"/>
                          <a:ea typeface="Meiryo UI" panose="020B0604030504040204" pitchFamily="50" charset="-128"/>
                        </a:rPr>
                        <a:t>岸和田城、岸和田</a:t>
                      </a:r>
                      <a:r>
                        <a:rPr kumimoji="1" lang="ja-JP" altLang="en-US" sz="1000" dirty="0" err="1">
                          <a:latin typeface="Meiryo UI" panose="020B0604030504040204" pitchFamily="50" charset="-128"/>
                          <a:ea typeface="Meiryo UI" panose="020B0604030504040204" pitchFamily="50" charset="-128"/>
                        </a:rPr>
                        <a:t>だんじり</a:t>
                      </a:r>
                      <a:r>
                        <a:rPr kumimoji="1" lang="ja-JP" altLang="en-US" sz="1000" dirty="0">
                          <a:latin typeface="Meiryo UI" panose="020B0604030504040204" pitchFamily="50" charset="-128"/>
                          <a:ea typeface="Meiryo UI" panose="020B0604030504040204" pitchFamily="50" charset="-128"/>
                        </a:rPr>
                        <a:t>会館、二色の浜公園、りんくうタウン、サザンビーチ、泉南ロングパーク、犬鳴山　他</a:t>
                      </a:r>
                    </a:p>
                  </a:txBody>
                  <a:tcPr marL="36000" marR="36000"/>
                </a:tc>
                <a:extLst>
                  <a:ext uri="{0D108BD9-81ED-4DB2-BD59-A6C34878D82A}">
                    <a16:rowId xmlns:a16="http://schemas.microsoft.com/office/drawing/2014/main" val="1677213506"/>
                  </a:ext>
                </a:extLst>
              </a:tr>
              <a:tr h="370840">
                <a:tc>
                  <a:txBody>
                    <a:bodyPr/>
                    <a:lstStyle/>
                    <a:p>
                      <a:r>
                        <a:rPr kumimoji="1" lang="ja-JP" altLang="en-US" sz="1200" b="1" dirty="0">
                          <a:latin typeface="Meiryo UI" panose="020B0604030504040204" pitchFamily="50" charset="-128"/>
                          <a:ea typeface="Meiryo UI" panose="020B0604030504040204" pitchFamily="50" charset="-128"/>
                        </a:rPr>
                        <a:t>商業施設</a:t>
                      </a:r>
                    </a:p>
                  </a:txBody>
                  <a:tcPr/>
                </a:tc>
                <a:tc>
                  <a:txBody>
                    <a:bodyPr/>
                    <a:lstStyle/>
                    <a:p>
                      <a:pPr algn="l"/>
                      <a:r>
                        <a:rPr kumimoji="1" lang="en-US" altLang="ja-JP" sz="1000" dirty="0">
                          <a:latin typeface="Meiryo UI" panose="020B0604030504040204" pitchFamily="50" charset="-128"/>
                          <a:ea typeface="Meiryo UI" panose="020B0604030504040204" pitchFamily="50" charset="-128"/>
                        </a:rPr>
                        <a:t>ARIO</a:t>
                      </a:r>
                      <a:r>
                        <a:rPr kumimoji="1" lang="ja-JP" altLang="en-US" sz="1000" dirty="0">
                          <a:latin typeface="Meiryo UI" panose="020B0604030504040204" pitchFamily="50" charset="-128"/>
                          <a:ea typeface="Meiryo UI" panose="020B0604030504040204" pitchFamily="50" charset="-128"/>
                        </a:rPr>
                        <a:t>八尾、ヴェル・ノール布施</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セブンパーク天美、イオン藤井寺ショッピングセンター</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堺高島屋、アリオ鳳、イオンモール堺北花田、イオンモール堺鉄砲町、泉北パンジョ、ららぽーと和泉</a:t>
                      </a:r>
                    </a:p>
                  </a:txBody>
                  <a:tcPr/>
                </a:tc>
                <a:tc>
                  <a:txBody>
                    <a:bodyPr/>
                    <a:lstStyle/>
                    <a:p>
                      <a:pPr algn="l"/>
                      <a:r>
                        <a:rPr kumimoji="1" lang="ja-JP" altLang="en-US" sz="1000" dirty="0">
                          <a:latin typeface="Meiryo UI" panose="020B0604030504040204" pitchFamily="50" charset="-128"/>
                          <a:ea typeface="Meiryo UI" panose="020B0604030504040204" pitchFamily="50" charset="-128"/>
                        </a:rPr>
                        <a:t>岸和田カンカンベイサイドモール、りんくうプレミアムアウトレット、泉南ロングパーク、イオンモールりんくう泉南</a:t>
                      </a:r>
                    </a:p>
                  </a:txBody>
                  <a:tcPr/>
                </a:tc>
                <a:extLst>
                  <a:ext uri="{0D108BD9-81ED-4DB2-BD59-A6C34878D82A}">
                    <a16:rowId xmlns:a16="http://schemas.microsoft.com/office/drawing/2014/main" val="2206959234"/>
                  </a:ext>
                </a:extLst>
              </a:tr>
              <a:tr h="370840">
                <a:tc>
                  <a:txBody>
                    <a:bodyPr/>
                    <a:lstStyle/>
                    <a:p>
                      <a:r>
                        <a:rPr kumimoji="1" lang="ja-JP" altLang="en-US" sz="1200" b="1" dirty="0">
                          <a:latin typeface="Meiryo UI" panose="020B0604030504040204" pitchFamily="50" charset="-128"/>
                          <a:ea typeface="Meiryo UI" panose="020B0604030504040204" pitchFamily="50" charset="-128"/>
                        </a:rPr>
                        <a:t>交通主要駅</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近鉄八尾駅、久宝寺駅、布施駅、新石切駅、長田駅、河内国分駅</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富田林駅、河内長野駅、金剛駅、古市駅、道明寺駅、河内松原駅</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堺駅、堺市駅、堺東駅、三国ヶ丘駅、中百舌鳥駅、泉大津駅、和泉中央駅、和泉府中駅、羽衣駅</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日根野駅、りんくうタウン駅、関西空港駅、熊取駅、岸和田駅、泉佐野駅、貝塚駅</a:t>
                      </a:r>
                    </a:p>
                  </a:txBody>
                  <a:tcPr/>
                </a:tc>
                <a:extLst>
                  <a:ext uri="{0D108BD9-81ED-4DB2-BD59-A6C34878D82A}">
                    <a16:rowId xmlns:a16="http://schemas.microsoft.com/office/drawing/2014/main" val="320913225"/>
                  </a:ext>
                </a:extLst>
              </a:tr>
              <a:tr h="370840">
                <a:tc>
                  <a:txBody>
                    <a:bodyPr/>
                    <a:lstStyle/>
                    <a:p>
                      <a:r>
                        <a:rPr kumimoji="1" lang="ja-JP" altLang="en-US" sz="1200" b="1" dirty="0">
                          <a:latin typeface="Meiryo UI" panose="020B0604030504040204" pitchFamily="50" charset="-128"/>
                          <a:ea typeface="Meiryo UI" panose="020B0604030504040204" pitchFamily="50" charset="-128"/>
                        </a:rPr>
                        <a:t>域内の</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人の動き</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大阪市との人流は、通勤・休日とも強め</a:t>
                      </a:r>
                      <a:endParaRPr kumimoji="1" lang="en-US" altLang="ja-JP" sz="100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通勤では、柏原市から大阪市への人流の動きは比較的小さいが、東大阪市・八尾市は大きい。</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休日では、全体的に大阪市への人流の動きが大きい。</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85725" algn="l"/>
                        </a:tabLst>
                        <a:defRPr/>
                      </a:pPr>
                      <a:r>
                        <a:rPr kumimoji="1" lang="ja-JP" altLang="en-US" sz="1000" dirty="0">
                          <a:latin typeface="Meiryo UI" panose="020B0604030504040204" pitchFamily="50" charset="-128"/>
                          <a:ea typeface="Meiryo UI" panose="020B0604030504040204" pitchFamily="50" charset="-128"/>
                        </a:rPr>
                        <a:t>大阪市との人流は、通勤・休日とも強め</a:t>
                      </a:r>
                      <a:endParaRPr kumimoji="1" lang="en-US" altLang="ja-JP" sz="100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通勤では、町村部は相対的に大阪市への人流の動きが市に比べて小さい。</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休日では、大阪市への人流の動きとともに堺市への人流の動きも一定みられる。</a:t>
                      </a:r>
                    </a:p>
                  </a:txBody>
                  <a:tcPr/>
                </a:tc>
                <a:tc>
                  <a:txBody>
                    <a:bodyPr/>
                    <a:lstStyle/>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大阪市との人流は、通勤・休日とも強め</a:t>
                      </a:r>
                      <a:endParaRPr kumimoji="1" lang="en-US" altLang="ja-JP" sz="9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通勤では、堺市から大阪市への人流の動きは大きいが、高石市・泉大津市は中位程度。和泉市・忠岡町は相対的に小さい（地域内での比較）。</a:t>
                      </a:r>
                    </a:p>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休日では、高石市・泉大津市・和泉市では大阪市より堺市への人流が顕著にみられる市もある。</a:t>
                      </a:r>
                    </a:p>
                  </a:txBody>
                  <a:tcPr/>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latin typeface="Meiryo UI" panose="020B0604030504040204" pitchFamily="50" charset="-128"/>
                          <a:ea typeface="Meiryo UI" panose="020B0604030504040204" pitchFamily="50" charset="-128"/>
                        </a:rPr>
                        <a:t>大阪市との人流は、通勤・休日とも弱め</a:t>
                      </a:r>
                      <a:endParaRPr kumimoji="1" lang="en-US" altLang="ja-JP" sz="90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latin typeface="Meiryo UI" panose="020B0604030504040204" pitchFamily="50" charset="-128"/>
                          <a:ea typeface="Meiryo UI" panose="020B0604030504040204" pitchFamily="50" charset="-128"/>
                        </a:rPr>
                        <a:t>通勤では、全体的に他の地域に比べ大阪市への人流の動きは小さい。</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latin typeface="Meiryo UI" panose="020B0604030504040204" pitchFamily="50" charset="-128"/>
                          <a:ea typeface="Meiryo UI" panose="020B0604030504040204" pitchFamily="50" charset="-128"/>
                        </a:rPr>
                        <a:t>休日では、岸和田市で大阪市への人流の動きが一定高まるが、他は相対的に小さい。また、堺市への人流の動きも一定みられる。岬町では隣接の和歌山市への人流も一定みられる。</a:t>
                      </a:r>
                    </a:p>
                  </a:txBody>
                  <a:tcPr/>
                </a:tc>
                <a:extLst>
                  <a:ext uri="{0D108BD9-81ED-4DB2-BD59-A6C34878D82A}">
                    <a16:rowId xmlns:a16="http://schemas.microsoft.com/office/drawing/2014/main" val="1958369744"/>
                  </a:ext>
                </a:extLst>
              </a:tr>
            </a:tbl>
          </a:graphicData>
        </a:graphic>
      </p:graphicFrame>
      <p:sp>
        <p:nvSpPr>
          <p:cNvPr id="6" name="テキスト ボックス 5"/>
          <p:cNvSpPr txBox="1"/>
          <p:nvPr/>
        </p:nvSpPr>
        <p:spPr>
          <a:xfrm>
            <a:off x="1073160" y="1150348"/>
            <a:ext cx="1908000" cy="216000"/>
          </a:xfrm>
          <a:prstGeom prst="rect">
            <a:avLst/>
          </a:prstGeom>
          <a:solidFill>
            <a:srgbClr val="CFD5EA"/>
          </a:solidFill>
          <a:ln w="6350">
            <a:solidFill>
              <a:schemeClr val="tx1"/>
            </a:solidFill>
            <a:prstDash val="dash"/>
          </a:ln>
        </p:spPr>
        <p:txBody>
          <a:bodyPr wrap="square" rtlCol="0">
            <a:spAutoFit/>
          </a:bodyPr>
          <a:lstStyle/>
          <a:p>
            <a:pPr algn="ctr"/>
            <a:r>
              <a:rPr kumimoji="1" lang="ja-JP" altLang="en-US" sz="900" dirty="0">
                <a:latin typeface="Meiryo UI" panose="020B0604030504040204" pitchFamily="50" charset="-128"/>
                <a:ea typeface="Meiryo UI" panose="020B0604030504040204" pitchFamily="50" charset="-128"/>
              </a:rPr>
              <a:t>●政令市★中核市☆施行時特例市</a:t>
            </a:r>
            <a:endParaRPr kumimoji="1" lang="ja-JP" altLang="en-US" sz="900" dirty="0"/>
          </a:p>
        </p:txBody>
      </p:sp>
    </p:spTree>
    <p:extLst>
      <p:ext uri="{BB962C8B-B14F-4D97-AF65-F5344CB8AC3E}">
        <p14:creationId xmlns:p14="http://schemas.microsoft.com/office/powerpoint/2010/main" val="1642636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25638" y="2254213"/>
          <a:ext cx="9072000" cy="3947160"/>
        </p:xfrm>
        <a:graphic>
          <a:graphicData uri="http://schemas.openxmlformats.org/drawingml/2006/table">
            <a:tbl>
              <a:tblPr bandRow="1">
                <a:tableStyleId>{5C22544A-7EE6-4342-B048-85BDC9FD1C3A}</a:tableStyleId>
              </a:tblPr>
              <a:tblGrid>
                <a:gridCol w="1008000">
                  <a:extLst>
                    <a:ext uri="{9D8B030D-6E8A-4147-A177-3AD203B41FA5}">
                      <a16:colId xmlns:a16="http://schemas.microsoft.com/office/drawing/2014/main" val="1011058020"/>
                    </a:ext>
                  </a:extLst>
                </a:gridCol>
                <a:gridCol w="2016000">
                  <a:extLst>
                    <a:ext uri="{9D8B030D-6E8A-4147-A177-3AD203B41FA5}">
                      <a16:colId xmlns:a16="http://schemas.microsoft.com/office/drawing/2014/main" val="1398313469"/>
                    </a:ext>
                  </a:extLst>
                </a:gridCol>
                <a:gridCol w="2016000">
                  <a:extLst>
                    <a:ext uri="{9D8B030D-6E8A-4147-A177-3AD203B41FA5}">
                      <a16:colId xmlns:a16="http://schemas.microsoft.com/office/drawing/2014/main" val="2480678655"/>
                    </a:ext>
                  </a:extLst>
                </a:gridCol>
                <a:gridCol w="2052000">
                  <a:extLst>
                    <a:ext uri="{9D8B030D-6E8A-4147-A177-3AD203B41FA5}">
                      <a16:colId xmlns:a16="http://schemas.microsoft.com/office/drawing/2014/main" val="294004896"/>
                    </a:ext>
                  </a:extLst>
                </a:gridCol>
                <a:gridCol w="1980000">
                  <a:extLst>
                    <a:ext uri="{9D8B030D-6E8A-4147-A177-3AD203B41FA5}">
                      <a16:colId xmlns:a16="http://schemas.microsoft.com/office/drawing/2014/main" val="3395178124"/>
                    </a:ext>
                  </a:extLst>
                </a:gridCol>
              </a:tblGrid>
              <a:tr h="370840">
                <a:tc>
                  <a:txBody>
                    <a:bodyPr/>
                    <a:lstStyle/>
                    <a:p>
                      <a:r>
                        <a:rPr kumimoji="1" lang="ja-JP" altLang="en-US" sz="1200" b="1" dirty="0">
                          <a:solidFill>
                            <a:schemeClr val="tx1"/>
                          </a:solidFill>
                        </a:rPr>
                        <a:t>考えられる対応分類と取組み（イメージ）</a:t>
                      </a:r>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marL="87313" indent="-87313">
                        <a:buFont typeface="Wingdings" panose="05000000000000000000" pitchFamily="2" charset="2"/>
                        <a:buChar char="Ø"/>
                      </a:pPr>
                      <a:r>
                        <a:rPr kumimoji="1" lang="ja-JP" altLang="en-US" sz="1000" b="1">
                          <a:solidFill>
                            <a:schemeClr val="tx1"/>
                          </a:solidFill>
                          <a:latin typeface="Meiryo UI" panose="020B0604030504040204" pitchFamily="50" charset="-128"/>
                          <a:ea typeface="Meiryo UI" panose="020B0604030504040204" pitchFamily="50" charset="-128"/>
                        </a:rPr>
                        <a:t>一般市同士の連携</a:t>
                      </a:r>
                      <a:endParaRPr kumimoji="1" lang="en-US" altLang="ja-JP" sz="1000" b="1">
                        <a:solidFill>
                          <a:schemeClr val="tx1"/>
                        </a:solidFill>
                        <a:latin typeface="Meiryo UI" panose="020B0604030504040204" pitchFamily="50" charset="-128"/>
                        <a:ea typeface="Meiryo UI" panose="020B0604030504040204" pitchFamily="50" charset="-128"/>
                      </a:endParaRPr>
                    </a:p>
                    <a:p>
                      <a:pPr marL="139700" indent="-139700">
                        <a:buFont typeface="Wingdings" panose="05000000000000000000" pitchFamily="2" charset="2"/>
                        <a:buNone/>
                      </a:pPr>
                      <a:r>
                        <a:rPr kumimoji="1" lang="ja-JP" altLang="en-US" sz="1000">
                          <a:solidFill>
                            <a:schemeClr val="tx1"/>
                          </a:solidFill>
                          <a:latin typeface="Meiryo UI" panose="020B0604030504040204" pitchFamily="50" charset="-128"/>
                          <a:ea typeface="Meiryo UI" panose="020B0604030504040204" pitchFamily="50" charset="-128"/>
                        </a:rPr>
                        <a:t>　・政策面での連携（広域観光、まちの活性化、多文化共生、リサイクルなど）</a:t>
                      </a:r>
                      <a:endParaRPr kumimoji="1" lang="en-US" altLang="ja-JP" sz="1000">
                        <a:solidFill>
                          <a:schemeClr val="tx1"/>
                        </a:solidFill>
                        <a:latin typeface="Meiryo UI" panose="020B0604030504040204" pitchFamily="50" charset="-128"/>
                        <a:ea typeface="Meiryo UI" panose="020B0604030504040204" pitchFamily="50" charset="-128"/>
                      </a:endParaRPr>
                    </a:p>
                    <a:p>
                      <a:pPr marL="139700" marR="0" lvl="0" indent="-1397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a:solidFill>
                            <a:schemeClr val="tx1"/>
                          </a:solidFill>
                          <a:latin typeface="Meiryo UI" panose="020B0604030504040204" pitchFamily="50" charset="-128"/>
                          <a:ea typeface="Meiryo UI" panose="020B0604030504040204" pitchFamily="50" charset="-128"/>
                          <a:cs typeface="+mn-cs"/>
                        </a:rPr>
                        <a:t>　・公共施設サービスの共同利用</a:t>
                      </a:r>
                      <a:r>
                        <a:rPr kumimoji="1" lang="en-US" altLang="ja-JP" sz="1000" kern="1200">
                          <a:solidFill>
                            <a:schemeClr val="tx1"/>
                          </a:solidFill>
                          <a:latin typeface="Meiryo UI" panose="020B0604030504040204" pitchFamily="50" charset="-128"/>
                          <a:ea typeface="Meiryo UI" panose="020B0604030504040204" pitchFamily="50" charset="-128"/>
                          <a:cs typeface="+mn-cs"/>
                        </a:rPr>
                        <a:t/>
                      </a:r>
                      <a:br>
                        <a:rPr kumimoji="1" lang="en-US" altLang="ja-JP" sz="1000" kern="1200">
                          <a:solidFill>
                            <a:schemeClr val="tx1"/>
                          </a:solidFill>
                          <a:latin typeface="Meiryo UI" panose="020B0604030504040204" pitchFamily="50" charset="-128"/>
                          <a:ea typeface="Meiryo UI" panose="020B0604030504040204" pitchFamily="50" charset="-128"/>
                          <a:cs typeface="+mn-cs"/>
                        </a:rPr>
                      </a:br>
                      <a:r>
                        <a:rPr kumimoji="1" lang="ja-JP" altLang="en-US" sz="1000" kern="1200">
                          <a:solidFill>
                            <a:schemeClr val="tx1"/>
                          </a:solidFill>
                          <a:latin typeface="Meiryo UI" panose="020B0604030504040204" pitchFamily="50" charset="-128"/>
                          <a:ea typeface="Meiryo UI" panose="020B0604030504040204" pitchFamily="50" charset="-128"/>
                          <a:cs typeface="+mn-cs"/>
                        </a:rPr>
                        <a:t>→公共施設の共同化</a:t>
                      </a:r>
                      <a:endParaRPr kumimoji="1" lang="en-US" altLang="ja-JP" sz="1000" kern="1200">
                        <a:solidFill>
                          <a:schemeClr val="tx1"/>
                        </a:solidFill>
                        <a:latin typeface="Meiryo UI" panose="020B0604030504040204" pitchFamily="50" charset="-128"/>
                        <a:ea typeface="Meiryo UI" panose="020B0604030504040204" pitchFamily="50" charset="-128"/>
                        <a:cs typeface="+mn-cs"/>
                      </a:endParaRPr>
                    </a:p>
                    <a:p>
                      <a:pPr marL="133350" marR="0" lvl="0" indent="-1333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a:solidFill>
                            <a:schemeClr val="tx1"/>
                          </a:solidFill>
                          <a:latin typeface="Meiryo UI" panose="020B0604030504040204" pitchFamily="50" charset="-128"/>
                          <a:ea typeface="Meiryo UI" panose="020B0604030504040204" pitchFamily="50" charset="-128"/>
                        </a:rPr>
                        <a:t>　・窓口業務に関するノウハウ等の</a:t>
                      </a:r>
                      <a:r>
                        <a:rPr kumimoji="1" lang="en-US" altLang="ja-JP" sz="1000">
                          <a:solidFill>
                            <a:schemeClr val="tx1"/>
                          </a:solidFill>
                          <a:latin typeface="Meiryo UI" panose="020B0604030504040204" pitchFamily="50" charset="-128"/>
                          <a:ea typeface="Meiryo UI" panose="020B0604030504040204" pitchFamily="50" charset="-128"/>
                        </a:rPr>
                        <a:t/>
                      </a:r>
                      <a:br>
                        <a:rPr kumimoji="1" lang="en-US" altLang="ja-JP" sz="1000">
                          <a:solidFill>
                            <a:schemeClr val="tx1"/>
                          </a:solidFill>
                          <a:latin typeface="Meiryo UI" panose="020B0604030504040204" pitchFamily="50" charset="-128"/>
                          <a:ea typeface="Meiryo UI" panose="020B0604030504040204" pitchFamily="50" charset="-128"/>
                        </a:rPr>
                      </a:br>
                      <a:r>
                        <a:rPr kumimoji="1" lang="ja-JP" altLang="en-US" sz="1000">
                          <a:solidFill>
                            <a:schemeClr val="tx1"/>
                          </a:solidFill>
                          <a:latin typeface="Meiryo UI" panose="020B0604030504040204" pitchFamily="50" charset="-128"/>
                          <a:ea typeface="Meiryo UI" panose="020B0604030504040204" pitchFamily="50" charset="-128"/>
                        </a:rPr>
                        <a:t>共有→窓口の共同化</a:t>
                      </a:r>
                      <a:endParaRPr kumimoji="1" lang="en-US" altLang="ja-JP" sz="1000">
                        <a:solidFill>
                          <a:schemeClr val="tx1"/>
                        </a:solidFill>
                        <a:latin typeface="Meiryo UI" panose="020B0604030504040204" pitchFamily="50" charset="-128"/>
                        <a:ea typeface="Meiryo UI" panose="020B0604030504040204" pitchFamily="50" charset="-128"/>
                      </a:endParaRPr>
                    </a:p>
                    <a:p>
                      <a:pPr marL="234950" marR="0" lvl="0" indent="-2349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a:solidFill>
                            <a:schemeClr val="tx1"/>
                          </a:solidFill>
                          <a:latin typeface="Meiryo UI" panose="020B0604030504040204" pitchFamily="50" charset="-128"/>
                          <a:ea typeface="Meiryo UI" panose="020B0604030504040204" pitchFamily="50" charset="-128"/>
                        </a:rPr>
                        <a:t>　</a:t>
                      </a:r>
                      <a:endParaRPr kumimoji="1" lang="en-US" altLang="ja-JP" sz="1000">
                        <a:solidFill>
                          <a:schemeClr val="tx1"/>
                        </a:solidFill>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b="1">
                          <a:solidFill>
                            <a:schemeClr val="tx1"/>
                          </a:solidFill>
                          <a:latin typeface="Meiryo UI" panose="020B0604030504040204" pitchFamily="50" charset="-128"/>
                          <a:ea typeface="Meiryo UI" panose="020B0604030504040204" pitchFamily="50" charset="-128"/>
                        </a:rPr>
                        <a:t>中核市を核にした連携</a:t>
                      </a:r>
                      <a:endParaRPr kumimoji="1" lang="en-US" altLang="ja-JP" sz="1000" b="1">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700" b="0">
                          <a:solidFill>
                            <a:schemeClr val="tx1"/>
                          </a:solidFill>
                          <a:latin typeface="Meiryo UI" panose="020B0604030504040204" pitchFamily="50" charset="-128"/>
                          <a:ea typeface="Meiryo UI" panose="020B0604030504040204" pitchFamily="50" charset="-128"/>
                        </a:rPr>
                        <a:t>（上記の一般市同士の連携メニューに加え）</a:t>
                      </a:r>
                      <a:endParaRPr kumimoji="1" lang="en-US" altLang="ja-JP" sz="700" b="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a:solidFill>
                            <a:schemeClr val="tx1"/>
                          </a:solidFill>
                          <a:latin typeface="Meiryo UI" panose="020B0604030504040204" pitchFamily="50" charset="-128"/>
                          <a:ea typeface="Meiryo UI" panose="020B0604030504040204" pitchFamily="50" charset="-128"/>
                        </a:rPr>
                        <a:t>　・地域ブランドの確立</a:t>
                      </a:r>
                      <a:endParaRPr kumimoji="1" lang="en-US" altLang="ja-JP" sz="100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a:solidFill>
                            <a:schemeClr val="tx1"/>
                          </a:solidFill>
                          <a:latin typeface="Meiryo UI" panose="020B0604030504040204" pitchFamily="50" charset="-128"/>
                          <a:ea typeface="Meiryo UI" panose="020B0604030504040204" pitchFamily="50" charset="-128"/>
                        </a:rPr>
                        <a:t>　・中小企業支援機能の共同化</a:t>
                      </a:r>
                      <a:endParaRPr kumimoji="1" lang="en-US" altLang="ja-JP" sz="100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000">
                          <a:solidFill>
                            <a:schemeClr val="tx1"/>
                          </a:solidFill>
                          <a:latin typeface="Meiryo UI" panose="020B0604030504040204" pitchFamily="50" charset="-128"/>
                          <a:ea typeface="Meiryo UI" panose="020B0604030504040204" pitchFamily="50" charset="-128"/>
                        </a:rPr>
                        <a:t>　・専門人材の共同採用</a:t>
                      </a:r>
                      <a:endParaRPr kumimoji="1" lang="en-US" altLang="ja-JP" sz="100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endParaRPr kumimoji="1" lang="en-US" altLang="ja-JP" sz="100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a:solidFill>
                            <a:schemeClr val="tx1"/>
                          </a:solidFill>
                          <a:latin typeface="Meiryo UI" panose="020B0604030504040204" pitchFamily="50" charset="-128"/>
                          <a:ea typeface="Meiryo UI" panose="020B0604030504040204" pitchFamily="50" charset="-128"/>
                        </a:rPr>
                        <a:t>連続性の強い生活・経済圏を成す北河内地域との連携</a:t>
                      </a:r>
                      <a:endParaRPr kumimoji="1" lang="en-US" altLang="ja-JP" sz="1000" b="1">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endParaRPr kumimoji="1" lang="en-US" altLang="ja-JP" sz="1000" b="1">
                        <a:solidFill>
                          <a:schemeClr val="tx1"/>
                        </a:solidFill>
                        <a:latin typeface="Meiryo UI" panose="020B0604030504040204" pitchFamily="50" charset="-128"/>
                        <a:ea typeface="Meiryo UI" panose="020B0604030504040204" pitchFamily="50" charset="-128"/>
                      </a:endParaRPr>
                    </a:p>
                    <a:p>
                      <a:pPr marL="227013" marR="0" lvl="0" indent="-227013" algn="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b="0">
                          <a:solidFill>
                            <a:schemeClr val="tx1"/>
                          </a:solidFill>
                          <a:latin typeface="Meiryo UI" panose="020B0604030504040204" pitchFamily="50" charset="-128"/>
                          <a:ea typeface="Meiryo UI" panose="020B0604030504040204" pitchFamily="50" charset="-128"/>
                        </a:rPr>
                        <a:t>等</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marL="36000" marR="36000">
                    <a:lnT w="19050" cap="flat" cmpd="sng" algn="ctr">
                      <a:solidFill>
                        <a:schemeClr val="tx1"/>
                      </a:solidFill>
                      <a:prstDash val="solid"/>
                      <a:round/>
                      <a:headEnd type="none" w="med" len="med"/>
                      <a:tailEnd type="none" w="med" len="med"/>
                    </a:lnT>
                  </a:tcPr>
                </a:tc>
                <a:tc>
                  <a:txBody>
                    <a:bodyPr/>
                    <a:lstStyle/>
                    <a:p>
                      <a:pPr marL="87313" indent="-87313">
                        <a:buFont typeface="Wingdings" panose="05000000000000000000" pitchFamily="2" charset="2"/>
                        <a:buChar char="Ø"/>
                      </a:pPr>
                      <a:r>
                        <a:rPr kumimoji="1" lang="ja-JP" altLang="en-US" sz="1000" b="1">
                          <a:solidFill>
                            <a:schemeClr val="tx1"/>
                          </a:solidFill>
                          <a:latin typeface="Meiryo UI" panose="020B0604030504040204" pitchFamily="50" charset="-128"/>
                          <a:ea typeface="Meiryo UI" panose="020B0604030504040204" pitchFamily="50" charset="-128"/>
                        </a:rPr>
                        <a:t>一般市同士・一般市と町村の連携</a:t>
                      </a:r>
                      <a:endParaRPr kumimoji="1" lang="en-US" altLang="ja-JP" sz="1000" b="1">
                        <a:solidFill>
                          <a:schemeClr val="tx1"/>
                        </a:solidFill>
                        <a:latin typeface="Meiryo UI" panose="020B0604030504040204" pitchFamily="50" charset="-128"/>
                        <a:ea typeface="Meiryo UI" panose="020B0604030504040204" pitchFamily="50" charset="-128"/>
                      </a:endParaRPr>
                    </a:p>
                    <a:p>
                      <a:pPr marL="139700" indent="-139700">
                        <a:buFont typeface="Wingdings" panose="05000000000000000000" pitchFamily="2" charset="2"/>
                        <a:buNone/>
                      </a:pPr>
                      <a:r>
                        <a:rPr kumimoji="1" lang="ja-JP" altLang="en-US" sz="1000">
                          <a:solidFill>
                            <a:schemeClr val="tx1"/>
                          </a:solidFill>
                          <a:latin typeface="Meiryo UI" panose="020B0604030504040204" pitchFamily="50" charset="-128"/>
                          <a:ea typeface="Meiryo UI" panose="020B0604030504040204" pitchFamily="50" charset="-128"/>
                        </a:rPr>
                        <a:t>　・政策面での連携（広域観光、まちの活性化、多文化共生、リサイクルなど）</a:t>
                      </a:r>
                      <a:endParaRPr kumimoji="1" lang="en-US" altLang="ja-JP" sz="1000">
                        <a:solidFill>
                          <a:schemeClr val="tx1"/>
                        </a:solidFill>
                        <a:latin typeface="Meiryo UI" panose="020B0604030504040204" pitchFamily="50" charset="-128"/>
                        <a:ea typeface="Meiryo UI" panose="020B0604030504040204" pitchFamily="50" charset="-128"/>
                      </a:endParaRPr>
                    </a:p>
                    <a:p>
                      <a:pPr marL="139700" marR="0" lvl="0" indent="-1397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a:solidFill>
                            <a:schemeClr val="tx1"/>
                          </a:solidFill>
                          <a:latin typeface="Meiryo UI" panose="020B0604030504040204" pitchFamily="50" charset="-128"/>
                          <a:ea typeface="Meiryo UI" panose="020B0604030504040204" pitchFamily="50" charset="-128"/>
                          <a:cs typeface="+mn-cs"/>
                        </a:rPr>
                        <a:t>　・公共施設サービスの共同利用</a:t>
                      </a:r>
                      <a:r>
                        <a:rPr kumimoji="1" lang="en-US" altLang="ja-JP" sz="1000" kern="1200">
                          <a:solidFill>
                            <a:schemeClr val="tx1"/>
                          </a:solidFill>
                          <a:latin typeface="Meiryo UI" panose="020B0604030504040204" pitchFamily="50" charset="-128"/>
                          <a:ea typeface="Meiryo UI" panose="020B0604030504040204" pitchFamily="50" charset="-128"/>
                          <a:cs typeface="+mn-cs"/>
                        </a:rPr>
                        <a:t/>
                      </a:r>
                      <a:br>
                        <a:rPr kumimoji="1" lang="en-US" altLang="ja-JP" sz="1000" kern="1200">
                          <a:solidFill>
                            <a:schemeClr val="tx1"/>
                          </a:solidFill>
                          <a:latin typeface="Meiryo UI" panose="020B0604030504040204" pitchFamily="50" charset="-128"/>
                          <a:ea typeface="Meiryo UI" panose="020B0604030504040204" pitchFamily="50" charset="-128"/>
                          <a:cs typeface="+mn-cs"/>
                        </a:rPr>
                      </a:br>
                      <a:r>
                        <a:rPr kumimoji="1" lang="ja-JP" altLang="en-US" sz="1000" kern="1200">
                          <a:solidFill>
                            <a:schemeClr val="tx1"/>
                          </a:solidFill>
                          <a:latin typeface="Meiryo UI" panose="020B0604030504040204" pitchFamily="50" charset="-128"/>
                          <a:ea typeface="Meiryo UI" panose="020B0604030504040204" pitchFamily="50" charset="-128"/>
                          <a:cs typeface="+mn-cs"/>
                        </a:rPr>
                        <a:t>→公共施設の共同化</a:t>
                      </a:r>
                      <a:endParaRPr kumimoji="1" lang="en-US" altLang="ja-JP" sz="1000" kern="1200">
                        <a:solidFill>
                          <a:schemeClr val="tx1"/>
                        </a:solidFill>
                        <a:latin typeface="Meiryo UI" panose="020B0604030504040204" pitchFamily="50" charset="-128"/>
                        <a:ea typeface="Meiryo UI" panose="020B0604030504040204" pitchFamily="50" charset="-128"/>
                        <a:cs typeface="+mn-cs"/>
                      </a:endParaRPr>
                    </a:p>
                    <a:p>
                      <a:pPr marL="47625" marR="0" lvl="0" indent="-4762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a:solidFill>
                            <a:schemeClr val="tx1"/>
                          </a:solidFill>
                          <a:latin typeface="Meiryo UI" panose="020B0604030504040204" pitchFamily="50" charset="-128"/>
                          <a:ea typeface="Meiryo UI" panose="020B0604030504040204" pitchFamily="50" charset="-128"/>
                        </a:rPr>
                        <a:t>　・窓口業務に関するノウハウ等の</a:t>
                      </a:r>
                      <a:r>
                        <a:rPr kumimoji="1" lang="en-US" altLang="ja-JP" sz="1000">
                          <a:solidFill>
                            <a:schemeClr val="tx1"/>
                          </a:solidFill>
                          <a:latin typeface="Meiryo UI" panose="020B0604030504040204" pitchFamily="50" charset="-128"/>
                          <a:ea typeface="Meiryo UI" panose="020B0604030504040204" pitchFamily="50" charset="-128"/>
                        </a:rPr>
                        <a:t/>
                      </a:r>
                      <a:br>
                        <a:rPr kumimoji="1" lang="en-US" altLang="ja-JP" sz="1000">
                          <a:solidFill>
                            <a:schemeClr val="tx1"/>
                          </a:solidFill>
                          <a:latin typeface="Meiryo UI" panose="020B0604030504040204" pitchFamily="50" charset="-128"/>
                          <a:ea typeface="Meiryo UI" panose="020B0604030504040204" pitchFamily="50" charset="-128"/>
                        </a:rPr>
                      </a:br>
                      <a:r>
                        <a:rPr kumimoji="1" lang="ja-JP" altLang="en-US" sz="1000">
                          <a:solidFill>
                            <a:schemeClr val="tx1"/>
                          </a:solidFill>
                          <a:latin typeface="Meiryo UI" panose="020B0604030504040204" pitchFamily="50" charset="-128"/>
                          <a:ea typeface="Meiryo UI" panose="020B0604030504040204" pitchFamily="50" charset="-128"/>
                        </a:rPr>
                        <a:t>　共有→窓口の共同化</a:t>
                      </a:r>
                      <a:endParaRPr kumimoji="1" lang="en-US" altLang="ja-JP" sz="1000">
                        <a:solidFill>
                          <a:schemeClr val="tx1"/>
                        </a:solidFill>
                        <a:latin typeface="Meiryo UI" panose="020B0604030504040204" pitchFamily="50" charset="-128"/>
                        <a:ea typeface="Meiryo UI" panose="020B0604030504040204" pitchFamily="50" charset="-128"/>
                      </a:endParaRPr>
                    </a:p>
                    <a:p>
                      <a:pPr marL="234950" marR="0" lvl="0" indent="-2349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a:solidFill>
                            <a:schemeClr val="tx1"/>
                          </a:solidFill>
                          <a:latin typeface="Meiryo UI" panose="020B0604030504040204" pitchFamily="50" charset="-128"/>
                          <a:ea typeface="Meiryo UI" panose="020B0604030504040204" pitchFamily="50" charset="-128"/>
                        </a:rPr>
                        <a:t>　</a:t>
                      </a:r>
                      <a:endParaRPr kumimoji="1" lang="en-US" altLang="ja-JP" sz="100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a:solidFill>
                            <a:schemeClr val="tx1"/>
                          </a:solidFill>
                          <a:latin typeface="Meiryo UI" panose="020B0604030504040204" pitchFamily="50" charset="-128"/>
                          <a:ea typeface="Meiryo UI" panose="020B0604030504040204" pitchFamily="50" charset="-128"/>
                        </a:rPr>
                        <a:t>府による町村への支援</a:t>
                      </a:r>
                      <a:endParaRPr kumimoji="1" lang="en-US" altLang="ja-JP" sz="1000" b="1">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endParaRPr kumimoji="1" lang="en-US" altLang="ja-JP" sz="1000" b="1">
                        <a:solidFill>
                          <a:schemeClr val="tx1"/>
                        </a:solidFill>
                        <a:latin typeface="Meiryo UI" panose="020B0604030504040204" pitchFamily="50" charset="-128"/>
                        <a:ea typeface="Meiryo UI" panose="020B0604030504040204" pitchFamily="50" charset="-128"/>
                      </a:endParaRPr>
                    </a:p>
                    <a:p>
                      <a:pPr marL="0" indent="0" algn="r">
                        <a:buFont typeface="Wingdings" panose="05000000000000000000" pitchFamily="2" charset="2"/>
                        <a:buNone/>
                      </a:pPr>
                      <a:r>
                        <a:rPr kumimoji="1" lang="ja-JP" altLang="en-US" sz="1000" b="0">
                          <a:solidFill>
                            <a:schemeClr val="tx1"/>
                          </a:solidFill>
                          <a:latin typeface="Meiryo UI" panose="020B0604030504040204" pitchFamily="50" charset="-128"/>
                          <a:ea typeface="Meiryo UI" panose="020B0604030504040204" pitchFamily="50" charset="-128"/>
                        </a:rPr>
                        <a:t>等</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txBody>
                  <a:tcPr marL="36000" marR="36000">
                    <a:lnT w="19050" cap="flat" cmpd="sng" algn="ctr">
                      <a:solidFill>
                        <a:schemeClr val="tx1"/>
                      </a:solidFill>
                      <a:prstDash val="solid"/>
                      <a:round/>
                      <a:headEnd type="none" w="med" len="med"/>
                      <a:tailEnd type="none" w="med" len="med"/>
                    </a:lnT>
                  </a:tcPr>
                </a:tc>
                <a:tc>
                  <a:txBody>
                    <a:bodyPr/>
                    <a:lstStyle/>
                    <a:p>
                      <a:pPr marL="87313" indent="-87313">
                        <a:buFont typeface="Wingdings" panose="05000000000000000000" pitchFamily="2" charset="2"/>
                        <a:buChar char="Ø"/>
                      </a:pPr>
                      <a:r>
                        <a:rPr kumimoji="1" lang="ja-JP" altLang="en-US" sz="1000" b="1">
                          <a:solidFill>
                            <a:schemeClr val="tx1"/>
                          </a:solidFill>
                          <a:latin typeface="Meiryo UI" panose="020B0604030504040204" pitchFamily="50" charset="-128"/>
                          <a:ea typeface="Meiryo UI" panose="020B0604030504040204" pitchFamily="50" charset="-128"/>
                        </a:rPr>
                        <a:t>一般市同士・一般市と町村の連携</a:t>
                      </a:r>
                      <a:endParaRPr kumimoji="1" lang="en-US" altLang="ja-JP" sz="1000" b="1">
                        <a:solidFill>
                          <a:schemeClr val="tx1"/>
                        </a:solidFill>
                        <a:latin typeface="Meiryo UI" panose="020B0604030504040204" pitchFamily="50" charset="-128"/>
                        <a:ea typeface="Meiryo UI" panose="020B0604030504040204" pitchFamily="50" charset="-128"/>
                      </a:endParaRPr>
                    </a:p>
                    <a:p>
                      <a:pPr marL="139700" indent="-139700">
                        <a:buFont typeface="Wingdings" panose="05000000000000000000" pitchFamily="2" charset="2"/>
                        <a:buNone/>
                      </a:pPr>
                      <a:r>
                        <a:rPr kumimoji="1" lang="ja-JP" altLang="en-US" sz="1000">
                          <a:solidFill>
                            <a:schemeClr val="tx1"/>
                          </a:solidFill>
                          <a:latin typeface="Meiryo UI" panose="020B0604030504040204" pitchFamily="50" charset="-128"/>
                          <a:ea typeface="Meiryo UI" panose="020B0604030504040204" pitchFamily="50" charset="-128"/>
                        </a:rPr>
                        <a:t>　・政策面での連携（広域観光、まちの活性化、多文化共生、リサイクルなど）</a:t>
                      </a:r>
                      <a:endParaRPr kumimoji="1" lang="en-US" altLang="ja-JP" sz="1000">
                        <a:solidFill>
                          <a:schemeClr val="tx1"/>
                        </a:solidFill>
                        <a:latin typeface="Meiryo UI" panose="020B0604030504040204" pitchFamily="50" charset="-128"/>
                        <a:ea typeface="Meiryo UI" panose="020B0604030504040204" pitchFamily="50" charset="-128"/>
                      </a:endParaRPr>
                    </a:p>
                    <a:p>
                      <a:pPr marL="139700" marR="0" lvl="0" indent="-1397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a:solidFill>
                            <a:schemeClr val="tx1"/>
                          </a:solidFill>
                          <a:latin typeface="Meiryo UI" panose="020B0604030504040204" pitchFamily="50" charset="-128"/>
                          <a:ea typeface="Meiryo UI" panose="020B0604030504040204" pitchFamily="50" charset="-128"/>
                          <a:cs typeface="+mn-cs"/>
                        </a:rPr>
                        <a:t>　・公共施設サービスの共同利用</a:t>
                      </a:r>
                      <a:r>
                        <a:rPr kumimoji="1" lang="en-US" altLang="ja-JP" sz="1000" kern="1200">
                          <a:solidFill>
                            <a:schemeClr val="tx1"/>
                          </a:solidFill>
                          <a:latin typeface="Meiryo UI" panose="020B0604030504040204" pitchFamily="50" charset="-128"/>
                          <a:ea typeface="Meiryo UI" panose="020B0604030504040204" pitchFamily="50" charset="-128"/>
                          <a:cs typeface="+mn-cs"/>
                        </a:rPr>
                        <a:t/>
                      </a:r>
                      <a:br>
                        <a:rPr kumimoji="1" lang="en-US" altLang="ja-JP" sz="1000" kern="1200">
                          <a:solidFill>
                            <a:schemeClr val="tx1"/>
                          </a:solidFill>
                          <a:latin typeface="Meiryo UI" panose="020B0604030504040204" pitchFamily="50" charset="-128"/>
                          <a:ea typeface="Meiryo UI" panose="020B0604030504040204" pitchFamily="50" charset="-128"/>
                          <a:cs typeface="+mn-cs"/>
                        </a:rPr>
                      </a:br>
                      <a:r>
                        <a:rPr kumimoji="1" lang="ja-JP" altLang="en-US" sz="1000" kern="1200">
                          <a:solidFill>
                            <a:schemeClr val="tx1"/>
                          </a:solidFill>
                          <a:latin typeface="Meiryo UI" panose="020B0604030504040204" pitchFamily="50" charset="-128"/>
                          <a:ea typeface="Meiryo UI" panose="020B0604030504040204" pitchFamily="50" charset="-128"/>
                          <a:cs typeface="+mn-cs"/>
                        </a:rPr>
                        <a:t>→公共施設の共同化</a:t>
                      </a:r>
                      <a:endParaRPr kumimoji="1" lang="en-US" altLang="ja-JP" sz="1000" kern="1200">
                        <a:solidFill>
                          <a:schemeClr val="tx1"/>
                        </a:solidFill>
                        <a:latin typeface="Meiryo UI" panose="020B0604030504040204" pitchFamily="50" charset="-128"/>
                        <a:ea typeface="Meiryo UI" panose="020B0604030504040204" pitchFamily="50" charset="-128"/>
                        <a:cs typeface="+mn-cs"/>
                      </a:endParaRPr>
                    </a:p>
                    <a:p>
                      <a:pPr marL="57150" marR="0" lvl="0" indent="-571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a:solidFill>
                            <a:schemeClr val="tx1"/>
                          </a:solidFill>
                          <a:latin typeface="Meiryo UI" panose="020B0604030504040204" pitchFamily="50" charset="-128"/>
                          <a:ea typeface="Meiryo UI" panose="020B0604030504040204" pitchFamily="50" charset="-128"/>
                        </a:rPr>
                        <a:t>　・窓口業務に関するノウハウ等の</a:t>
                      </a:r>
                      <a:r>
                        <a:rPr kumimoji="1" lang="en-US" altLang="ja-JP" sz="1000">
                          <a:solidFill>
                            <a:schemeClr val="tx1"/>
                          </a:solidFill>
                          <a:latin typeface="Meiryo UI" panose="020B0604030504040204" pitchFamily="50" charset="-128"/>
                          <a:ea typeface="Meiryo UI" panose="020B0604030504040204" pitchFamily="50" charset="-128"/>
                        </a:rPr>
                        <a:t/>
                      </a:r>
                      <a:br>
                        <a:rPr kumimoji="1" lang="en-US" altLang="ja-JP" sz="1000">
                          <a:solidFill>
                            <a:schemeClr val="tx1"/>
                          </a:solidFill>
                          <a:latin typeface="Meiryo UI" panose="020B0604030504040204" pitchFamily="50" charset="-128"/>
                          <a:ea typeface="Meiryo UI" panose="020B0604030504040204" pitchFamily="50" charset="-128"/>
                        </a:rPr>
                      </a:br>
                      <a:r>
                        <a:rPr kumimoji="1" lang="ja-JP" altLang="en-US" sz="1000">
                          <a:solidFill>
                            <a:schemeClr val="tx1"/>
                          </a:solidFill>
                          <a:latin typeface="Meiryo UI" panose="020B0604030504040204" pitchFamily="50" charset="-128"/>
                          <a:ea typeface="Meiryo UI" panose="020B0604030504040204" pitchFamily="50" charset="-128"/>
                        </a:rPr>
                        <a:t>　共有→窓口の共同化</a:t>
                      </a:r>
                      <a:endParaRPr kumimoji="1" lang="en-US" altLang="ja-JP" sz="1000">
                        <a:solidFill>
                          <a:schemeClr val="tx1"/>
                        </a:solidFill>
                        <a:latin typeface="Meiryo UI" panose="020B0604030504040204" pitchFamily="50" charset="-128"/>
                        <a:ea typeface="Meiryo UI" panose="020B0604030504040204" pitchFamily="50" charset="-128"/>
                      </a:endParaRPr>
                    </a:p>
                    <a:p>
                      <a:pPr marL="234950" indent="-234950">
                        <a:buFont typeface="Wingdings" panose="05000000000000000000" pitchFamily="2" charset="2"/>
                        <a:buNone/>
                      </a:pPr>
                      <a:endParaRPr kumimoji="1" lang="en-US" altLang="ja-JP" sz="100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a:solidFill>
                            <a:schemeClr val="tx1"/>
                          </a:solidFill>
                          <a:latin typeface="Meiryo UI" panose="020B0604030504040204" pitchFamily="50" charset="-128"/>
                          <a:ea typeface="Meiryo UI" panose="020B0604030504040204" pitchFamily="50" charset="-128"/>
                        </a:rPr>
                        <a:t>政令市の堺市を核にした連携</a:t>
                      </a:r>
                      <a:endParaRPr kumimoji="1" lang="en-US" altLang="ja-JP" sz="1000" b="1">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700" b="0">
                          <a:solidFill>
                            <a:schemeClr val="tx1"/>
                          </a:solidFill>
                          <a:latin typeface="Meiryo UI" panose="020B0604030504040204" pitchFamily="50" charset="-128"/>
                          <a:ea typeface="Meiryo UI" panose="020B0604030504040204" pitchFamily="50" charset="-128"/>
                        </a:rPr>
                        <a:t>（上記の一般市同士・一般市と町村の連携メニューに加え）</a:t>
                      </a:r>
                      <a:endParaRPr kumimoji="1" lang="en-US" altLang="ja-JP" sz="700" b="0">
                        <a:solidFill>
                          <a:schemeClr val="tx1"/>
                        </a:solidFill>
                        <a:latin typeface="Meiryo UI" panose="020B0604030504040204" pitchFamily="50" charset="-128"/>
                        <a:ea typeface="Meiryo UI" panose="020B0604030504040204" pitchFamily="50" charset="-128"/>
                      </a:endParaRPr>
                    </a:p>
                    <a:p>
                      <a:pPr marL="139700" marR="0" lvl="0" indent="-1397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a:solidFill>
                            <a:schemeClr val="tx1"/>
                          </a:solidFill>
                          <a:latin typeface="Meiryo UI" panose="020B0604030504040204" pitchFamily="50" charset="-128"/>
                          <a:ea typeface="Meiryo UI" panose="020B0604030504040204" pitchFamily="50" charset="-128"/>
                          <a:cs typeface="+mn-cs"/>
                        </a:rPr>
                        <a:t>　・高度な都市機能整備に関するノウハウの活用</a:t>
                      </a:r>
                      <a:endParaRPr kumimoji="1" lang="en-US" altLang="ja-JP" sz="1000" kern="1200">
                        <a:solidFill>
                          <a:schemeClr val="tx1"/>
                        </a:solidFill>
                        <a:latin typeface="Meiryo UI" panose="020B0604030504040204" pitchFamily="50" charset="-128"/>
                        <a:ea typeface="Meiryo UI" panose="020B0604030504040204" pitchFamily="50" charset="-128"/>
                        <a:cs typeface="+mn-cs"/>
                      </a:endParaRPr>
                    </a:p>
                    <a:p>
                      <a:pPr marL="0" indent="0">
                        <a:buFont typeface="Wingdings" panose="05000000000000000000" pitchFamily="2" charset="2"/>
                        <a:buNone/>
                      </a:pPr>
                      <a:r>
                        <a:rPr kumimoji="1" lang="ja-JP" altLang="en-US" sz="1000">
                          <a:solidFill>
                            <a:schemeClr val="tx1"/>
                          </a:solidFill>
                          <a:latin typeface="Meiryo UI" panose="020B0604030504040204" pitchFamily="50" charset="-128"/>
                          <a:ea typeface="Meiryo UI" panose="020B0604030504040204" pitchFamily="50" charset="-128"/>
                        </a:rPr>
                        <a:t>　・専門人材の共同採用</a:t>
                      </a:r>
                      <a:endParaRPr kumimoji="1" lang="en-US" altLang="ja-JP" sz="60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endParaRPr kumimoji="1" lang="ja-JP" altLang="en-US" sz="100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a:solidFill>
                            <a:schemeClr val="tx1"/>
                          </a:solidFill>
                          <a:latin typeface="Meiryo UI" panose="020B0604030504040204" pitchFamily="50" charset="-128"/>
                          <a:ea typeface="Meiryo UI" panose="020B0604030504040204" pitchFamily="50" charset="-128"/>
                        </a:rPr>
                        <a:t>府による町村への支援</a:t>
                      </a:r>
                      <a:endParaRPr kumimoji="1" lang="en-US" altLang="ja-JP" sz="1000" b="1">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endParaRPr kumimoji="1" lang="en-US" altLang="ja-JP" sz="1000" b="1">
                        <a:solidFill>
                          <a:schemeClr val="tx1"/>
                        </a:solidFill>
                        <a:latin typeface="Meiryo UI" panose="020B0604030504040204" pitchFamily="50" charset="-128"/>
                        <a:ea typeface="Meiryo UI" panose="020B0604030504040204" pitchFamily="50" charset="-128"/>
                      </a:endParaRPr>
                    </a:p>
                    <a:p>
                      <a:pPr marL="0" indent="0" algn="r">
                        <a:buFont typeface="Wingdings" panose="05000000000000000000" pitchFamily="2" charset="2"/>
                        <a:buNone/>
                      </a:pPr>
                      <a:r>
                        <a:rPr kumimoji="1" lang="ja-JP" altLang="en-US" sz="1000" b="0">
                          <a:solidFill>
                            <a:schemeClr val="tx1"/>
                          </a:solidFill>
                          <a:latin typeface="Meiryo UI" panose="020B0604030504040204" pitchFamily="50" charset="-128"/>
                          <a:ea typeface="Meiryo UI" panose="020B0604030504040204" pitchFamily="50" charset="-128"/>
                        </a:rPr>
                        <a:t>等</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L="36000" marR="36000">
                    <a:lnT w="19050" cap="flat" cmpd="sng" algn="ctr">
                      <a:solidFill>
                        <a:schemeClr val="tx1"/>
                      </a:solidFill>
                      <a:prstDash val="solid"/>
                      <a:round/>
                      <a:headEnd type="none" w="med" len="med"/>
                      <a:tailEnd type="none" w="med" len="med"/>
                    </a:lnT>
                  </a:tcPr>
                </a:tc>
                <a:tc>
                  <a:txBody>
                    <a:bodyPr/>
                    <a:lstStyle/>
                    <a:p>
                      <a:pPr marL="87313" indent="-87313">
                        <a:buFont typeface="Wingdings" panose="05000000000000000000" pitchFamily="2" charset="2"/>
                        <a:buChar char="Ø"/>
                      </a:pPr>
                      <a:r>
                        <a:rPr kumimoji="1" lang="ja-JP" altLang="en-US" sz="1000" b="1">
                          <a:solidFill>
                            <a:schemeClr val="tx1"/>
                          </a:solidFill>
                          <a:latin typeface="Meiryo UI" panose="020B0604030504040204" pitchFamily="50" charset="-128"/>
                          <a:ea typeface="Meiryo UI" panose="020B0604030504040204" pitchFamily="50" charset="-128"/>
                        </a:rPr>
                        <a:t>一般市同士・一般市と町村の連携</a:t>
                      </a:r>
                      <a:endParaRPr kumimoji="1" lang="en-US" altLang="ja-JP" sz="1000" b="1">
                        <a:solidFill>
                          <a:schemeClr val="tx1"/>
                        </a:solidFill>
                        <a:latin typeface="Meiryo UI" panose="020B0604030504040204" pitchFamily="50" charset="-128"/>
                        <a:ea typeface="Meiryo UI" panose="020B0604030504040204" pitchFamily="50" charset="-128"/>
                      </a:endParaRPr>
                    </a:p>
                    <a:p>
                      <a:pPr marL="139700" indent="-139700">
                        <a:buFont typeface="Wingdings" panose="05000000000000000000" pitchFamily="2" charset="2"/>
                        <a:buNone/>
                      </a:pPr>
                      <a:r>
                        <a:rPr kumimoji="1" lang="ja-JP" altLang="en-US" sz="1000">
                          <a:solidFill>
                            <a:schemeClr val="tx1"/>
                          </a:solidFill>
                          <a:latin typeface="Meiryo UI" panose="020B0604030504040204" pitchFamily="50" charset="-128"/>
                          <a:ea typeface="Meiryo UI" panose="020B0604030504040204" pitchFamily="50" charset="-128"/>
                        </a:rPr>
                        <a:t>　・政策面での連携（広域観光、まちの活性化、多文化共生、リサイクルなど）</a:t>
                      </a:r>
                      <a:endParaRPr kumimoji="1" lang="en-US" altLang="ja-JP" sz="1000">
                        <a:solidFill>
                          <a:schemeClr val="tx1"/>
                        </a:solidFill>
                        <a:latin typeface="Meiryo UI" panose="020B0604030504040204" pitchFamily="50" charset="-128"/>
                        <a:ea typeface="Meiryo UI" panose="020B0604030504040204" pitchFamily="50" charset="-128"/>
                      </a:endParaRPr>
                    </a:p>
                    <a:p>
                      <a:pPr marL="139700" marR="0" lvl="0" indent="-13970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a:solidFill>
                            <a:schemeClr val="tx1"/>
                          </a:solidFill>
                          <a:latin typeface="Meiryo UI" panose="020B0604030504040204" pitchFamily="50" charset="-128"/>
                          <a:ea typeface="Meiryo UI" panose="020B0604030504040204" pitchFamily="50" charset="-128"/>
                          <a:cs typeface="+mn-cs"/>
                        </a:rPr>
                        <a:t>　・公共施設サービスの共同利用</a:t>
                      </a:r>
                      <a:r>
                        <a:rPr kumimoji="1" lang="en-US" altLang="ja-JP" sz="1000" kern="1200">
                          <a:solidFill>
                            <a:schemeClr val="tx1"/>
                          </a:solidFill>
                          <a:latin typeface="Meiryo UI" panose="020B0604030504040204" pitchFamily="50" charset="-128"/>
                          <a:ea typeface="Meiryo UI" panose="020B0604030504040204" pitchFamily="50" charset="-128"/>
                          <a:cs typeface="+mn-cs"/>
                        </a:rPr>
                        <a:t/>
                      </a:r>
                      <a:br>
                        <a:rPr kumimoji="1" lang="en-US" altLang="ja-JP" sz="1000" kern="1200">
                          <a:solidFill>
                            <a:schemeClr val="tx1"/>
                          </a:solidFill>
                          <a:latin typeface="Meiryo UI" panose="020B0604030504040204" pitchFamily="50" charset="-128"/>
                          <a:ea typeface="Meiryo UI" panose="020B0604030504040204" pitchFamily="50" charset="-128"/>
                          <a:cs typeface="+mn-cs"/>
                        </a:rPr>
                      </a:br>
                      <a:r>
                        <a:rPr kumimoji="1" lang="ja-JP" altLang="en-US" sz="1000" kern="1200">
                          <a:solidFill>
                            <a:schemeClr val="tx1"/>
                          </a:solidFill>
                          <a:latin typeface="Meiryo UI" panose="020B0604030504040204" pitchFamily="50" charset="-128"/>
                          <a:ea typeface="Meiryo UI" panose="020B0604030504040204" pitchFamily="50" charset="-128"/>
                          <a:cs typeface="+mn-cs"/>
                        </a:rPr>
                        <a:t>→公共施設の共同化</a:t>
                      </a:r>
                      <a:endParaRPr kumimoji="1" lang="en-US" altLang="ja-JP" sz="1000" kern="1200">
                        <a:solidFill>
                          <a:schemeClr val="tx1"/>
                        </a:solidFill>
                        <a:latin typeface="Meiryo UI" panose="020B0604030504040204" pitchFamily="50" charset="-128"/>
                        <a:ea typeface="Meiryo UI" panose="020B0604030504040204" pitchFamily="50" charset="-128"/>
                        <a:cs typeface="+mn-cs"/>
                      </a:endParaRPr>
                    </a:p>
                    <a:p>
                      <a:pPr marL="57150" marR="0" lvl="0" indent="-571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a:solidFill>
                            <a:schemeClr val="tx1"/>
                          </a:solidFill>
                          <a:latin typeface="Meiryo UI" panose="020B0604030504040204" pitchFamily="50" charset="-128"/>
                          <a:ea typeface="Meiryo UI" panose="020B0604030504040204" pitchFamily="50" charset="-128"/>
                        </a:rPr>
                        <a:t>  ・窓口業務に関するノウハウ等の</a:t>
                      </a:r>
                      <a:r>
                        <a:rPr kumimoji="1" lang="en-US" altLang="ja-JP" sz="1000">
                          <a:solidFill>
                            <a:schemeClr val="tx1"/>
                          </a:solidFill>
                          <a:latin typeface="Meiryo UI" panose="020B0604030504040204" pitchFamily="50" charset="-128"/>
                          <a:ea typeface="Meiryo UI" panose="020B0604030504040204" pitchFamily="50" charset="-128"/>
                        </a:rPr>
                        <a:t/>
                      </a:r>
                      <a:br>
                        <a:rPr kumimoji="1" lang="en-US" altLang="ja-JP" sz="1000">
                          <a:solidFill>
                            <a:schemeClr val="tx1"/>
                          </a:solidFill>
                          <a:latin typeface="Meiryo UI" panose="020B0604030504040204" pitchFamily="50" charset="-128"/>
                          <a:ea typeface="Meiryo UI" panose="020B0604030504040204" pitchFamily="50" charset="-128"/>
                        </a:rPr>
                      </a:br>
                      <a:r>
                        <a:rPr kumimoji="1" lang="en-US" altLang="ja-JP" sz="1000">
                          <a:solidFill>
                            <a:schemeClr val="tx1"/>
                          </a:solidFill>
                          <a:latin typeface="Meiryo UI" panose="020B0604030504040204" pitchFamily="50" charset="-128"/>
                          <a:ea typeface="Meiryo UI" panose="020B0604030504040204" pitchFamily="50" charset="-128"/>
                        </a:rPr>
                        <a:t>  </a:t>
                      </a:r>
                      <a:r>
                        <a:rPr kumimoji="1" lang="ja-JP" altLang="en-US" sz="1000">
                          <a:solidFill>
                            <a:schemeClr val="tx1"/>
                          </a:solidFill>
                          <a:latin typeface="Meiryo UI" panose="020B0604030504040204" pitchFamily="50" charset="-128"/>
                          <a:ea typeface="Meiryo UI" panose="020B0604030504040204" pitchFamily="50" charset="-128"/>
                        </a:rPr>
                        <a:t>共有→窓口の共同化</a:t>
                      </a:r>
                      <a:endParaRPr kumimoji="1" lang="en-US" altLang="ja-JP" sz="1000">
                        <a:solidFill>
                          <a:schemeClr val="tx1"/>
                        </a:solidFill>
                        <a:latin typeface="Meiryo UI" panose="020B0604030504040204" pitchFamily="50" charset="-128"/>
                        <a:ea typeface="Meiryo UI" panose="020B0604030504040204" pitchFamily="50" charset="-128"/>
                      </a:endParaRPr>
                    </a:p>
                    <a:p>
                      <a:pPr marL="234950" marR="0" lvl="0" indent="-2349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000">
                        <a:solidFill>
                          <a:schemeClr val="tx1"/>
                        </a:solidFill>
                        <a:latin typeface="Meiryo UI" panose="020B0604030504040204" pitchFamily="50" charset="-128"/>
                        <a:ea typeface="Meiryo UI" panose="020B0604030504040204" pitchFamily="50" charset="-128"/>
                      </a:endParaRPr>
                    </a:p>
                    <a:p>
                      <a:pPr marL="87313" indent="-87313">
                        <a:buFont typeface="Wingdings" panose="05000000000000000000" pitchFamily="2" charset="2"/>
                        <a:buChar char="Ø"/>
                      </a:pPr>
                      <a:r>
                        <a:rPr kumimoji="1" lang="ja-JP" altLang="en-US" sz="1000" b="1">
                          <a:solidFill>
                            <a:schemeClr val="tx1"/>
                          </a:solidFill>
                          <a:latin typeface="Meiryo UI" panose="020B0604030504040204" pitchFamily="50" charset="-128"/>
                          <a:ea typeface="Meiryo UI" panose="020B0604030504040204" pitchFamily="50" charset="-128"/>
                        </a:rPr>
                        <a:t>府による町村への支援</a:t>
                      </a:r>
                      <a:endParaRPr kumimoji="1" lang="en-US" altLang="ja-JP" sz="1000" b="1">
                        <a:solidFill>
                          <a:schemeClr val="tx1"/>
                        </a:solidFill>
                        <a:latin typeface="Meiryo UI" panose="020B0604030504040204" pitchFamily="50" charset="-128"/>
                        <a:ea typeface="Meiryo UI" panose="020B0604030504040204" pitchFamily="50" charset="-128"/>
                      </a:endParaRPr>
                    </a:p>
                    <a:p>
                      <a:pPr marL="0" indent="0" algn="r">
                        <a:buFont typeface="Wingdings" panose="05000000000000000000" pitchFamily="2" charset="2"/>
                        <a:buNone/>
                      </a:pPr>
                      <a:endParaRPr kumimoji="1" lang="en-US" altLang="ja-JP" sz="1000" b="0">
                        <a:solidFill>
                          <a:schemeClr val="tx1"/>
                        </a:solidFill>
                        <a:latin typeface="Meiryo UI" panose="020B0604030504040204" pitchFamily="50" charset="-128"/>
                        <a:ea typeface="Meiryo UI" panose="020B0604030504040204" pitchFamily="50" charset="-128"/>
                      </a:endParaRPr>
                    </a:p>
                    <a:p>
                      <a:pPr marL="0" indent="0" algn="r">
                        <a:buFont typeface="Wingdings" panose="05000000000000000000" pitchFamily="2" charset="2"/>
                        <a:buNone/>
                      </a:pPr>
                      <a:r>
                        <a:rPr kumimoji="1" lang="ja-JP" altLang="en-US" sz="1000" b="0">
                          <a:solidFill>
                            <a:schemeClr val="tx1"/>
                          </a:solidFill>
                          <a:latin typeface="Meiryo UI" panose="020B0604030504040204" pitchFamily="50" charset="-128"/>
                          <a:ea typeface="Meiryo UI" panose="020B0604030504040204" pitchFamily="50" charset="-128"/>
                        </a:rPr>
                        <a:t>等</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L="36000" marR="36000">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14464747"/>
                  </a:ext>
                </a:extLst>
              </a:tr>
              <a:tr h="972000">
                <a:tc>
                  <a:txBody>
                    <a:bodyPr/>
                    <a:lstStyle/>
                    <a:p>
                      <a:r>
                        <a:rPr kumimoji="1" lang="ja-JP" altLang="en-US" sz="1200" b="1" dirty="0">
                          <a:solidFill>
                            <a:schemeClr val="tx1"/>
                          </a:solidFill>
                        </a:rPr>
                        <a:t>これまでの連携実績</a:t>
                      </a:r>
                    </a:p>
                  </a:txBody>
                  <a:tcP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36000" marR="36000">
                    <a:lnB w="19050" cap="flat" cmpd="sng" algn="ctr">
                      <a:solidFill>
                        <a:schemeClr val="tx1"/>
                      </a:solidFill>
                      <a:prstDash val="solid"/>
                      <a:round/>
                      <a:headEnd type="none" w="med" len="med"/>
                      <a:tailEnd type="none" w="med" len="med"/>
                    </a:lnB>
                  </a:tcPr>
                </a:tc>
                <a:tc>
                  <a:txBody>
                    <a:bodyPr/>
                    <a:lstStyle/>
                    <a:p>
                      <a:pPr marL="85725" indent="-85725">
                        <a:buFont typeface="Wingdings" panose="05000000000000000000" pitchFamily="2" charset="2"/>
                        <a:buNone/>
                      </a:pPr>
                      <a:r>
                        <a:rPr kumimoji="1" lang="ja-JP" altLang="en-US" sz="1000" dirty="0">
                          <a:solidFill>
                            <a:schemeClr val="tx1"/>
                          </a:solidFill>
                          <a:latin typeface="Meiryo UI" panose="020B0604030504040204" pitchFamily="50" charset="-128"/>
                          <a:ea typeface="Meiryo UI" panose="020B0604030504040204" pitchFamily="50" charset="-128"/>
                        </a:rPr>
                        <a:t>・公平委員会の共同設置</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44450" marR="0" lvl="0" indent="-444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・府から移譲された事務（福祉・まちづくり）にかかる機関の共同設置や事務委託</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p>
                      <a:pPr marL="73025" marR="0" lvl="0" indent="-7302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・華やいで大阪・南河内観光キャンペーン協議会</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txBody>
                  <a:tcPr marL="36000" marR="36000">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50" kern="1200" dirty="0">
                          <a:solidFill>
                            <a:schemeClr val="tx1"/>
                          </a:solidFill>
                          <a:latin typeface="Meiryo UI" panose="020B0604030504040204" pitchFamily="50" charset="-128"/>
                          <a:ea typeface="Meiryo UI" panose="020B0604030504040204" pitchFamily="50" charset="-128"/>
                          <a:cs typeface="+mn-cs"/>
                        </a:rPr>
                        <a:t>・消防指令の共同管理及び執行</a:t>
                      </a:r>
                      <a:endParaRPr kumimoji="1" lang="en-US" altLang="ja-JP" sz="1050"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（泉北地域１市・泉南地域１町）</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 </a:t>
                      </a:r>
                      <a:r>
                        <a:rPr kumimoji="1" lang="en-US" altLang="ja-JP" sz="1000" dirty="0">
                          <a:solidFill>
                            <a:schemeClr val="tx1"/>
                          </a:solidFill>
                          <a:latin typeface="Meiryo UI" panose="020B0604030504040204" pitchFamily="50" charset="-128"/>
                          <a:ea typeface="Meiryo UI" panose="020B0604030504040204" pitchFamily="50" charset="-128"/>
                        </a:rPr>
                        <a:t>KIX</a:t>
                      </a:r>
                      <a:r>
                        <a:rPr kumimoji="1" lang="ja-JP" altLang="en-US" sz="1000" dirty="0">
                          <a:solidFill>
                            <a:schemeClr val="tx1"/>
                          </a:solidFill>
                          <a:latin typeface="Meiryo UI" panose="020B0604030504040204" pitchFamily="50" charset="-128"/>
                          <a:ea typeface="Meiryo UI" panose="020B0604030504040204" pitchFamily="50" charset="-128"/>
                        </a:rPr>
                        <a:t>泉州ツーリズムビューロー</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txBody>
                  <a:tcPr marL="36000" marR="36000">
                    <a:lnB w="19050" cap="flat" cmpd="sng" algn="ctr">
                      <a:solidFill>
                        <a:schemeClr val="tx1"/>
                      </a:solidFill>
                      <a:prstDash val="solid"/>
                      <a:round/>
                      <a:headEnd type="none" w="med" len="med"/>
                      <a:tailEnd type="none" w="med" len="med"/>
                    </a:lnB>
                  </a:tcPr>
                </a:tc>
                <a:tc>
                  <a:txBody>
                    <a:bodyPr/>
                    <a:lstStyle/>
                    <a:p>
                      <a:pPr marL="44450" marR="0" lvl="0" indent="-444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・府から移譲された事務（福祉・まちづくり）にかかる機関の共同設置や事務委託</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・消防指令の共同管理及び執行</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（泉北地域１市・泉南地域１町）</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p>
                      <a:pPr marL="85725"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000" kern="1200" dirty="0">
                          <a:solidFill>
                            <a:schemeClr val="tx1"/>
                          </a:solidFill>
                          <a:latin typeface="Meiryo UI" panose="020B0604030504040204" pitchFamily="50" charset="-128"/>
                          <a:ea typeface="Meiryo UI" panose="020B0604030504040204" pitchFamily="50" charset="-128"/>
                          <a:cs typeface="+mn-cs"/>
                        </a:rPr>
                        <a:t>・ </a:t>
                      </a:r>
                      <a:r>
                        <a:rPr kumimoji="1" lang="en-US" altLang="ja-JP" sz="1000" kern="1200" dirty="0">
                          <a:solidFill>
                            <a:schemeClr val="tx1"/>
                          </a:solidFill>
                          <a:latin typeface="Meiryo UI" panose="020B0604030504040204" pitchFamily="50" charset="-128"/>
                          <a:ea typeface="Meiryo UI" panose="020B0604030504040204" pitchFamily="50" charset="-128"/>
                          <a:cs typeface="+mn-cs"/>
                        </a:rPr>
                        <a:t>KIX</a:t>
                      </a:r>
                      <a:r>
                        <a:rPr kumimoji="1" lang="ja-JP" altLang="en-US" sz="1000" kern="1200" dirty="0">
                          <a:solidFill>
                            <a:schemeClr val="tx1"/>
                          </a:solidFill>
                          <a:latin typeface="Meiryo UI" panose="020B0604030504040204" pitchFamily="50" charset="-128"/>
                          <a:ea typeface="Meiryo UI" panose="020B0604030504040204" pitchFamily="50" charset="-128"/>
                          <a:cs typeface="+mn-cs"/>
                        </a:rPr>
                        <a:t>泉州ツーリズムビューロー</a:t>
                      </a:r>
                      <a:endParaRPr kumimoji="1" lang="en-US" altLang="ja-JP" sz="1000" kern="1200" dirty="0">
                        <a:solidFill>
                          <a:schemeClr val="tx1"/>
                        </a:solidFill>
                        <a:latin typeface="Meiryo UI" panose="020B0604030504040204" pitchFamily="50" charset="-128"/>
                        <a:ea typeface="Meiryo UI" panose="020B0604030504040204" pitchFamily="50" charset="-128"/>
                        <a:cs typeface="+mn-cs"/>
                      </a:endParaRPr>
                    </a:p>
                  </a:txBody>
                  <a:tcPr marL="36000" marR="36000">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7548179"/>
                  </a:ext>
                </a:extLst>
              </a:tr>
            </a:tbl>
          </a:graphicData>
        </a:graphic>
      </p:graphicFrame>
      <p:graphicFrame>
        <p:nvGraphicFramePr>
          <p:cNvPr id="3" name="表 2"/>
          <p:cNvGraphicFramePr>
            <a:graphicFrameLocks noGrp="1"/>
          </p:cNvGraphicFramePr>
          <p:nvPr/>
        </p:nvGraphicFramePr>
        <p:xfrm>
          <a:off x="-2" y="86517"/>
          <a:ext cx="9108000" cy="1911060"/>
        </p:xfrm>
        <a:graphic>
          <a:graphicData uri="http://schemas.openxmlformats.org/drawingml/2006/table">
            <a:tbl>
              <a:tblPr firstRow="1" bandRow="1">
                <a:tableStyleId>{5C22544A-7EE6-4342-B048-85BDC9FD1C3A}</a:tableStyleId>
              </a:tblPr>
              <a:tblGrid>
                <a:gridCol w="972000">
                  <a:extLst>
                    <a:ext uri="{9D8B030D-6E8A-4147-A177-3AD203B41FA5}">
                      <a16:colId xmlns:a16="http://schemas.microsoft.com/office/drawing/2014/main" val="3164408231"/>
                    </a:ext>
                  </a:extLst>
                </a:gridCol>
                <a:gridCol w="2016000">
                  <a:extLst>
                    <a:ext uri="{9D8B030D-6E8A-4147-A177-3AD203B41FA5}">
                      <a16:colId xmlns:a16="http://schemas.microsoft.com/office/drawing/2014/main" val="1788653758"/>
                    </a:ext>
                  </a:extLst>
                </a:gridCol>
                <a:gridCol w="2016000">
                  <a:extLst>
                    <a:ext uri="{9D8B030D-6E8A-4147-A177-3AD203B41FA5}">
                      <a16:colId xmlns:a16="http://schemas.microsoft.com/office/drawing/2014/main" val="2811575869"/>
                    </a:ext>
                  </a:extLst>
                </a:gridCol>
                <a:gridCol w="2088000">
                  <a:extLst>
                    <a:ext uri="{9D8B030D-6E8A-4147-A177-3AD203B41FA5}">
                      <a16:colId xmlns:a16="http://schemas.microsoft.com/office/drawing/2014/main" val="2318557540"/>
                    </a:ext>
                  </a:extLst>
                </a:gridCol>
                <a:gridCol w="2016000">
                  <a:extLst>
                    <a:ext uri="{9D8B030D-6E8A-4147-A177-3AD203B41FA5}">
                      <a16:colId xmlns:a16="http://schemas.microsoft.com/office/drawing/2014/main" val="3147140178"/>
                    </a:ext>
                  </a:extLst>
                </a:gridCol>
              </a:tblGrid>
              <a:tr h="288000">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中河内地域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南河内地域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泉北地域</a:t>
                      </a: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泉南地域</a:t>
                      </a:r>
                    </a:p>
                  </a:txBody>
                  <a:tcPr/>
                </a:tc>
                <a:extLst>
                  <a:ext uri="{0D108BD9-81ED-4DB2-BD59-A6C34878D82A}">
                    <a16:rowId xmlns:a16="http://schemas.microsoft.com/office/drawing/2014/main" val="3347022767"/>
                  </a:ext>
                </a:extLst>
              </a:tr>
              <a:tr h="562102">
                <a:tc>
                  <a:txBody>
                    <a:bodyPr/>
                    <a:lstStyle/>
                    <a:p>
                      <a:r>
                        <a:rPr kumimoji="1" lang="ja-JP" altLang="en-US" sz="1200" b="1" dirty="0">
                          <a:latin typeface="Meiryo UI" panose="020B0604030504040204" pitchFamily="50" charset="-128"/>
                          <a:ea typeface="Meiryo UI" panose="020B0604030504040204" pitchFamily="50" charset="-128"/>
                        </a:rPr>
                        <a:t>まちづくりの取組み</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大阪モノレール延伸、花園ラグビー場の市営化、</a:t>
                      </a:r>
                      <a:r>
                        <a:rPr kumimoji="1" lang="zh-TW" altLang="en-US" sz="1050" dirty="0">
                          <a:latin typeface="Meiryo UI" panose="020B0604030504040204" pitchFamily="50" charset="-128"/>
                          <a:ea typeface="Meiryo UI" panose="020B0604030504040204" pitchFamily="50" charset="-128"/>
                        </a:rPr>
                        <a:t>八尾空港西側跡地</a:t>
                      </a:r>
                      <a:r>
                        <a:rPr kumimoji="1" lang="ja-JP" altLang="en-US" sz="1050" dirty="0">
                          <a:latin typeface="Meiryo UI" panose="020B0604030504040204" pitchFamily="50" charset="-128"/>
                          <a:ea typeface="Meiryo UI" panose="020B0604030504040204" pitchFamily="50" charset="-128"/>
                        </a:rPr>
                        <a:t>利活用検討</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金剛地区再生、狭山ニュータウンの再生、河内長野市南花台でのスマートシティの取組み</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堺旧港周辺まちづくり、泉北ニュータウンの再生、泉ヶ丘駅前活性化計画、近畿大学病院移転</a:t>
                      </a:r>
                    </a:p>
                  </a:txBody>
                  <a:tcPr/>
                </a:tc>
                <a:tc>
                  <a:txBody>
                    <a:bodyPr/>
                    <a:lstStyle/>
                    <a:p>
                      <a:pPr algn="l"/>
                      <a:r>
                        <a:rPr kumimoji="1" lang="ja-JP" altLang="en-US" sz="1050" dirty="0">
                          <a:latin typeface="Meiryo UI" panose="020B0604030504040204" pitchFamily="50" charset="-128"/>
                          <a:ea typeface="Meiryo UI" panose="020B0604030504040204" pitchFamily="50" charset="-128"/>
                        </a:rPr>
                        <a:t>ゆめみ</a:t>
                      </a:r>
                      <a:r>
                        <a:rPr kumimoji="1" lang="ja-JP" altLang="en-US" sz="1050" dirty="0" err="1">
                          <a:latin typeface="Meiryo UI" panose="020B0604030504040204" pitchFamily="50" charset="-128"/>
                          <a:ea typeface="Meiryo UI" panose="020B0604030504040204" pitchFamily="50" charset="-128"/>
                        </a:rPr>
                        <a:t>ヶ</a:t>
                      </a:r>
                      <a:r>
                        <a:rPr kumimoji="1" lang="ja-JP" altLang="en-US" sz="1050" dirty="0">
                          <a:latin typeface="Meiryo UI" panose="020B0604030504040204" pitchFamily="50" charset="-128"/>
                          <a:ea typeface="Meiryo UI" panose="020B0604030504040204" pitchFamily="50" charset="-128"/>
                        </a:rPr>
                        <a:t>丘岸和田、りんくうタウンでのスケートリンクを核としたまちづくり、新たなみさき公園整備</a:t>
                      </a:r>
                    </a:p>
                  </a:txBody>
                  <a:tcPr/>
                </a:tc>
                <a:extLst>
                  <a:ext uri="{0D108BD9-81ED-4DB2-BD59-A6C34878D82A}">
                    <a16:rowId xmlns:a16="http://schemas.microsoft.com/office/drawing/2014/main" val="1376853096"/>
                  </a:ext>
                </a:extLst>
              </a:tr>
              <a:tr h="1034372">
                <a:tc>
                  <a:txBody>
                    <a:bodyPr/>
                    <a:lstStyle/>
                    <a:p>
                      <a:r>
                        <a:rPr kumimoji="1" lang="ja-JP" altLang="en-US" sz="1200" b="1" dirty="0">
                          <a:latin typeface="Meiryo UI" panose="020B0604030504040204" pitchFamily="50" charset="-128"/>
                          <a:ea typeface="Meiryo UI" panose="020B0604030504040204" pitchFamily="50" charset="-128"/>
                        </a:rPr>
                        <a:t>特徴</a:t>
                      </a:r>
                    </a:p>
                  </a:txBody>
                  <a:tcPr/>
                </a:tc>
                <a:tc>
                  <a:txBody>
                    <a:bodyPr/>
                    <a:lstStyle/>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東大阪市、八尾市は府内でも中小町工場が数多く立地するものづくりの集積地であり、他の地域に比べて、第二次産業の従事者が多い。</a:t>
                      </a:r>
                      <a:endParaRPr kumimoji="1" lang="en-US" altLang="ja-JP" sz="90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900" dirty="0">
                          <a:latin typeface="Meiryo UI" panose="020B0604030504040204" pitchFamily="50" charset="-128"/>
                          <a:ea typeface="Meiryo UI" panose="020B0604030504040204" pitchFamily="50" charset="-128"/>
                        </a:rPr>
                        <a:t>柏原市は古くからぶどうの一大産地であり、ワイン醸造も行われるなど地域ブランド化を進めている。</a:t>
                      </a:r>
                    </a:p>
                  </a:txBody>
                  <a:tcPr/>
                </a:tc>
                <a:tc>
                  <a:txBody>
                    <a:bodyPr/>
                    <a:lstStyle/>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世界遺産の古墳群をはじめとした歴史的な文化財が豊富</a:t>
                      </a:r>
                      <a:endParaRPr kumimoji="1" lang="en-US" altLang="ja-JP" sz="105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農業産出額が大阪府内の</a:t>
                      </a:r>
                      <a:r>
                        <a:rPr kumimoji="1" lang="en-US" altLang="ja-JP" sz="1050" dirty="0">
                          <a:latin typeface="Meiryo UI" panose="020B0604030504040204" pitchFamily="50" charset="-128"/>
                          <a:ea typeface="Meiryo UI" panose="020B0604030504040204" pitchFamily="50" charset="-128"/>
                        </a:rPr>
                        <a:t>1/4</a:t>
                      </a:r>
                      <a:r>
                        <a:rPr kumimoji="1" lang="ja-JP" altLang="en-US" sz="1050" dirty="0">
                          <a:latin typeface="Meiryo UI" panose="020B0604030504040204" pitchFamily="50" charset="-128"/>
                          <a:ea typeface="Meiryo UI" panose="020B0604030504040204" pitchFamily="50" charset="-128"/>
                        </a:rPr>
                        <a:t>を占めるなど、米、野菜、果樹栽培が盛んで、ワイン醸造も行われるなど、食の魅力にあふれる地域。</a:t>
                      </a:r>
                    </a:p>
                  </a:txBody>
                  <a:tcPr/>
                </a:tc>
                <a:tc>
                  <a:txBody>
                    <a:bodyPr/>
                    <a:lstStyle/>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政令市の堺市が一定の存在感（商業サービス、臨海部の製造業など）</a:t>
                      </a:r>
                      <a:endParaRPr kumimoji="1" lang="en-US" altLang="ja-JP" sz="1050" dirty="0">
                        <a:latin typeface="Meiryo UI" panose="020B0604030504040204" pitchFamily="50" charset="-128"/>
                        <a:ea typeface="Meiryo UI" panose="020B0604030504040204" pitchFamily="50" charset="-128"/>
                      </a:endParaRP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latin typeface="Meiryo UI" panose="020B0604030504040204" pitchFamily="50" charset="-128"/>
                          <a:ea typeface="Meiryo UI" panose="020B0604030504040204" pitchFamily="50" charset="-128"/>
                        </a:rPr>
                        <a:t>世界遺産の古墳群の</a:t>
                      </a:r>
                      <a:r>
                        <a:rPr kumimoji="1" lang="ja-JP" altLang="en-US" sz="1050">
                          <a:latin typeface="Meiryo UI" panose="020B0604030504040204" pitchFamily="50" charset="-128"/>
                          <a:ea typeface="Meiryo UI" panose="020B0604030504040204" pitchFamily="50" charset="-128"/>
                        </a:rPr>
                        <a:t>ほか、古くから栄えた歴史・文化にあふれる地域</a:t>
                      </a:r>
                      <a:endParaRPr kumimoji="1" lang="en-US" altLang="ja-JP" sz="1050" dirty="0">
                        <a:latin typeface="Meiryo UI" panose="020B0604030504040204" pitchFamily="50" charset="-128"/>
                        <a:ea typeface="Meiryo UI" panose="020B0604030504040204" pitchFamily="50" charset="-128"/>
                      </a:endParaRPr>
                    </a:p>
                  </a:txBody>
                  <a:tcPr/>
                </a:tc>
                <a:tc>
                  <a:txBody>
                    <a:bodyPr/>
                    <a:lstStyle/>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府内の農業産出額の約３割を占め、野菜などの栽培が盛ん。</a:t>
                      </a:r>
                      <a:endParaRPr kumimoji="1" lang="en-US" altLang="ja-JP" sz="1050" dirty="0">
                        <a:latin typeface="Meiryo UI" panose="020B0604030504040204" pitchFamily="50" charset="-128"/>
                        <a:ea typeface="Meiryo UI" panose="020B0604030504040204" pitchFamily="50" charset="-128"/>
                      </a:endParaRPr>
                    </a:p>
                    <a:p>
                      <a:pPr marL="85725" indent="-85725" algn="l">
                        <a:buFont typeface="Arial" panose="020B0604020202020204" pitchFamily="34" charset="0"/>
                        <a:buChar char="•"/>
                      </a:pPr>
                      <a:r>
                        <a:rPr kumimoji="1" lang="ja-JP" altLang="en-US" sz="1050" dirty="0">
                          <a:latin typeface="Meiryo UI" panose="020B0604030504040204" pitchFamily="50" charset="-128"/>
                          <a:ea typeface="Meiryo UI" panose="020B0604030504040204" pitchFamily="50" charset="-128"/>
                        </a:rPr>
                        <a:t>りんくうタウンなどの海沿いに大型商業施設が複数立地。</a:t>
                      </a:r>
                      <a:endParaRPr kumimoji="1" lang="en-US" altLang="ja-JP"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31291720"/>
                  </a:ext>
                </a:extLst>
              </a:tr>
            </a:tbl>
          </a:graphicData>
        </a:graphic>
      </p:graphicFrame>
    </p:spTree>
    <p:extLst>
      <p:ext uri="{BB962C8B-B14F-4D97-AF65-F5344CB8AC3E}">
        <p14:creationId xmlns:p14="http://schemas.microsoft.com/office/powerpoint/2010/main" val="877207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5C6E55-5C87-4231-B327-1FEC78CFCFFD}"/>
              </a:ext>
            </a:extLst>
          </p:cNvPr>
          <p:cNvSpPr>
            <a:spLocks noGrp="1"/>
          </p:cNvSpPr>
          <p:nvPr>
            <p:ph type="title"/>
          </p:nvPr>
        </p:nvSpPr>
        <p:spPr>
          <a:xfrm>
            <a:off x="4809145" y="708783"/>
            <a:ext cx="4053568" cy="354466"/>
          </a:xfrm>
        </p:spPr>
        <p:txBody>
          <a:bodyPr>
            <a:noAutofit/>
          </a:bodyPr>
          <a:lstStyle/>
          <a:p>
            <a:r>
              <a:rPr lang="ja-JP" altLang="en-US" sz="1400" b="1" dirty="0">
                <a:solidFill>
                  <a:srgbClr val="002060"/>
                </a:solidFill>
                <a:latin typeface="Meiryo UI" panose="020B0604030504040204" pitchFamily="50" charset="-128"/>
                <a:ea typeface="Meiryo UI" panose="020B0604030504040204" pitchFamily="50" charset="-128"/>
              </a:rPr>
              <a:t>② 職員（専門人材等）の共同採用・活用</a:t>
            </a:r>
          </a:p>
        </p:txBody>
      </p:sp>
      <p:pic>
        <p:nvPicPr>
          <p:cNvPr id="8" name="図 7">
            <a:extLst>
              <a:ext uri="{FF2B5EF4-FFF2-40B4-BE49-F238E27FC236}">
                <a16:creationId xmlns:a16="http://schemas.microsoft.com/office/drawing/2014/main" id="{E2C1FD36-288D-46F0-8B06-CF684E99EBE9}"/>
              </a:ext>
            </a:extLst>
          </p:cNvPr>
          <p:cNvPicPr>
            <a:picLocks noChangeAspect="1"/>
          </p:cNvPicPr>
          <p:nvPr/>
        </p:nvPicPr>
        <p:blipFill>
          <a:blip r:embed="rId2"/>
          <a:stretch>
            <a:fillRect/>
          </a:stretch>
        </p:blipFill>
        <p:spPr>
          <a:xfrm>
            <a:off x="4567237" y="3453733"/>
            <a:ext cx="9525" cy="9525"/>
          </a:xfrm>
          <a:prstGeom prst="rect">
            <a:avLst/>
          </a:prstGeom>
        </p:spPr>
      </p:pic>
      <p:pic>
        <p:nvPicPr>
          <p:cNvPr id="1026" name="Picture 2">
            <a:extLst>
              <a:ext uri="{FF2B5EF4-FFF2-40B4-BE49-F238E27FC236}">
                <a16:creationId xmlns:a16="http://schemas.microsoft.com/office/drawing/2014/main" id="{A42993C7-E0B7-4537-B513-FF7C0F144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3606134"/>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B2F44098-EF86-416F-849B-BCC4719606E9}"/>
              </a:ext>
            </a:extLst>
          </p:cNvPr>
          <p:cNvSpPr/>
          <p:nvPr/>
        </p:nvSpPr>
        <p:spPr>
          <a:xfrm>
            <a:off x="4809145" y="1115937"/>
            <a:ext cx="4053568" cy="5057023"/>
          </a:xfrm>
          <a:prstGeom prst="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200" dirty="0">
              <a:solidFill>
                <a:srgbClr val="002060"/>
              </a:solidFill>
              <a:latin typeface="Meiryo UI" panose="020B0604030504040204" pitchFamily="50" charset="-128"/>
              <a:ea typeface="Meiryo UI" panose="020B0604030504040204" pitchFamily="50" charset="-128"/>
            </a:endParaRPr>
          </a:p>
          <a:p>
            <a:r>
              <a:rPr lang="ja-JP" altLang="en-US" sz="1200" dirty="0">
                <a:solidFill>
                  <a:srgbClr val="002060"/>
                </a:solidFill>
                <a:latin typeface="Meiryo UI" panose="020B0604030504040204" pitchFamily="50" charset="-128"/>
                <a:ea typeface="Meiryo UI" panose="020B0604030504040204" pitchFamily="50" charset="-128"/>
              </a:rPr>
              <a:t>♦ 専門性を求められる人材については、複数の地方公共団体</a:t>
            </a:r>
            <a:endParaRPr lang="en-US" altLang="ja-JP" sz="1200" dirty="0">
              <a:solidFill>
                <a:srgbClr val="002060"/>
              </a:solidFill>
              <a:latin typeface="Meiryo UI" panose="020B0604030504040204" pitchFamily="50" charset="-128"/>
              <a:ea typeface="Meiryo UI" panose="020B0604030504040204" pitchFamily="50" charset="-128"/>
            </a:endParaRPr>
          </a:p>
          <a:p>
            <a:r>
              <a:rPr lang="en-US" altLang="ja-JP" sz="1200" dirty="0">
                <a:solidFill>
                  <a:srgbClr val="002060"/>
                </a:solidFill>
                <a:latin typeface="Meiryo UI" panose="020B0604030504040204" pitchFamily="50" charset="-128"/>
                <a:ea typeface="Meiryo UI" panose="020B0604030504040204" pitchFamily="50" charset="-128"/>
              </a:rPr>
              <a:t>    </a:t>
            </a:r>
            <a:r>
              <a:rPr lang="ja-JP" altLang="en-US" sz="1200" dirty="0">
                <a:solidFill>
                  <a:srgbClr val="002060"/>
                </a:solidFill>
                <a:latin typeface="Meiryo UI" panose="020B0604030504040204" pitchFamily="50" charset="-128"/>
                <a:ea typeface="Meiryo UI" panose="020B0604030504040204" pitchFamily="50" charset="-128"/>
              </a:rPr>
              <a:t>において職員を共同採用や活用する取組がみられる。</a:t>
            </a:r>
            <a:endParaRPr lang="en-US" altLang="ja-JP" sz="1200" dirty="0">
              <a:solidFill>
                <a:srgbClr val="002060"/>
              </a:solidFill>
              <a:latin typeface="Meiryo UI" panose="020B0604030504040204" pitchFamily="50" charset="-128"/>
              <a:ea typeface="Meiryo UI" panose="020B0604030504040204" pitchFamily="50" charset="-128"/>
            </a:endParaRPr>
          </a:p>
          <a:p>
            <a:endParaRPr lang="en-US" altLang="ja-JP" sz="1200" dirty="0">
              <a:solidFill>
                <a:srgbClr val="002060"/>
              </a:solidFill>
              <a:latin typeface="Meiryo UI" panose="020B0604030504040204" pitchFamily="50" charset="-128"/>
              <a:ea typeface="Meiryo UI" panose="020B0604030504040204" pitchFamily="50" charset="-128"/>
            </a:endParaRPr>
          </a:p>
          <a:p>
            <a:r>
              <a:rPr lang="ja-JP" altLang="en-US" sz="1200" b="1" spc="-150" dirty="0">
                <a:solidFill>
                  <a:srgbClr val="002060"/>
                </a:solidFill>
                <a:latin typeface="Meiryo UI" panose="020B0604030504040204" pitchFamily="50" charset="-128"/>
                <a:ea typeface="Meiryo UI" panose="020B0604030504040204" pitchFamily="50" charset="-128"/>
              </a:rPr>
              <a:t>　　</a:t>
            </a:r>
            <a:r>
              <a:rPr lang="ja-JP" altLang="en-US" sz="1200" spc="-150" dirty="0">
                <a:solidFill>
                  <a:srgbClr val="002060"/>
                </a:solidFill>
                <a:latin typeface="Meiryo UI" panose="020B0604030504040204" pitchFamily="50" charset="-128"/>
                <a:ea typeface="Meiryo UI" panose="020B0604030504040204" pitchFamily="50" charset="-128"/>
              </a:rPr>
              <a:t>＜広域連携による市町村の専門・技術職員不足対応＞</a:t>
            </a:r>
            <a:endParaRPr lang="en-US" altLang="ja-JP" sz="1200" spc="-150" dirty="0">
              <a:solidFill>
                <a:srgbClr val="002060"/>
              </a:solidFill>
              <a:latin typeface="Meiryo UI" panose="020B0604030504040204" pitchFamily="50" charset="-128"/>
              <a:ea typeface="Meiryo UI" panose="020B0604030504040204" pitchFamily="50" charset="-128"/>
            </a:endParaRPr>
          </a:p>
          <a:p>
            <a:r>
              <a:rPr lang="ja-JP" altLang="en-US" sz="1200" dirty="0">
                <a:solidFill>
                  <a:srgbClr val="002060"/>
                </a:solidFill>
                <a:latin typeface="Meiryo UI" panose="020B0604030504040204" pitchFamily="50" charset="-128"/>
                <a:ea typeface="Meiryo UI" panose="020B0604030504040204" pitchFamily="50" charset="-128"/>
              </a:rPr>
              <a:t>　　</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b="1" dirty="0">
                <a:solidFill>
                  <a:srgbClr val="002060"/>
                </a:solidFill>
                <a:latin typeface="Meiryo UI" panose="020B0604030504040204" pitchFamily="50" charset="-128"/>
                <a:ea typeface="Meiryo UI" panose="020B0604030504040204" pitchFamily="50" charset="-128"/>
              </a:rPr>
              <a:t>　　▶ 職員採用試験の共同実施</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b="1" dirty="0">
                <a:solidFill>
                  <a:srgbClr val="002060"/>
                </a:solidFill>
                <a:latin typeface="Meiryo UI" panose="020B0604030504040204" pitchFamily="50" charset="-128"/>
                <a:ea typeface="Meiryo UI" panose="020B0604030504040204" pitchFamily="50" charset="-128"/>
              </a:rPr>
              <a:t>　　　　</a:t>
            </a:r>
            <a:r>
              <a:rPr lang="ja-JP" altLang="en-US" sz="1200" dirty="0">
                <a:solidFill>
                  <a:srgbClr val="002060"/>
                </a:solidFill>
                <a:latin typeface="Meiryo UI" panose="020B0604030504040204" pitchFamily="50" charset="-128"/>
                <a:ea typeface="Meiryo UI" panose="020B0604030504040204" pitchFamily="50" charset="-128"/>
              </a:rPr>
              <a:t>県と市町村が共同で土木技術職員の採用試験（一次</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試験）を実施。（二次試験は各団体）</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志願者は、採用を志望する自治体を、職種ごとに第</a:t>
            </a:r>
            <a:r>
              <a:rPr lang="en-US" altLang="ja-JP" sz="1200" dirty="0">
                <a:solidFill>
                  <a:srgbClr val="002060"/>
                </a:solidFill>
                <a:latin typeface="Meiryo UI" panose="020B0604030504040204" pitchFamily="50" charset="-128"/>
                <a:ea typeface="Meiryo UI" panose="020B0604030504040204" pitchFamily="50" charset="-128"/>
              </a:rPr>
              <a:t>1</a:t>
            </a:r>
            <a:r>
              <a:rPr lang="ja-JP" altLang="en-US" sz="1200" dirty="0">
                <a:solidFill>
                  <a:srgbClr val="002060"/>
                </a:solidFill>
                <a:latin typeface="Meiryo UI" panose="020B0604030504040204" pitchFamily="50" charset="-128"/>
                <a:ea typeface="Meiryo UI" panose="020B0604030504040204" pitchFamily="50" charset="-128"/>
              </a:rPr>
              <a:t>志</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望から最大第</a:t>
            </a:r>
            <a:r>
              <a:rPr lang="en-US" altLang="ja-JP" sz="1200" dirty="0">
                <a:solidFill>
                  <a:srgbClr val="002060"/>
                </a:solidFill>
                <a:latin typeface="Meiryo UI" panose="020B0604030504040204" pitchFamily="50" charset="-128"/>
                <a:ea typeface="Meiryo UI" panose="020B0604030504040204" pitchFamily="50" charset="-128"/>
              </a:rPr>
              <a:t>3</a:t>
            </a:r>
            <a:r>
              <a:rPr lang="ja-JP" altLang="en-US" sz="1200" dirty="0">
                <a:solidFill>
                  <a:srgbClr val="002060"/>
                </a:solidFill>
                <a:latin typeface="Meiryo UI" panose="020B0604030504040204" pitchFamily="50" charset="-128"/>
                <a:ea typeface="Meiryo UI" panose="020B0604030504040204" pitchFamily="50" charset="-128"/>
              </a:rPr>
              <a:t>志望まで選択。筆記試験の成績順に、受</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験者が選択した志望自治体を優先し、各自治体の合格者</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を決定。（奈良県及び県内市町村）</a:t>
            </a:r>
            <a:endParaRPr lang="en-US" altLang="ja-JP" sz="1200" dirty="0">
              <a:solidFill>
                <a:srgbClr val="002060"/>
              </a:solidFill>
              <a:latin typeface="Meiryo UI" panose="020B0604030504040204" pitchFamily="50" charset="-128"/>
              <a:ea typeface="Meiryo UI" panose="020B0604030504040204" pitchFamily="50" charset="-128"/>
            </a:endParaRPr>
          </a:p>
          <a:p>
            <a:r>
              <a:rPr lang="ja-JP" altLang="en-US" sz="1200" dirty="0">
                <a:solidFill>
                  <a:srgbClr val="002060"/>
                </a:solidFill>
                <a:latin typeface="Meiryo UI" panose="020B0604030504040204" pitchFamily="50" charset="-128"/>
                <a:ea typeface="Meiryo UI" panose="020B0604030504040204" pitchFamily="50" charset="-128"/>
              </a:rPr>
              <a:t>　　</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 </a:t>
            </a:r>
            <a:r>
              <a:rPr lang="ja-JP" altLang="en-US" sz="1200" b="1" dirty="0">
                <a:solidFill>
                  <a:srgbClr val="002060"/>
                </a:solidFill>
                <a:latin typeface="Meiryo UI" panose="020B0604030504040204" pitchFamily="50" charset="-128"/>
                <a:ea typeface="Meiryo UI" panose="020B0604030504040204" pitchFamily="50" charset="-128"/>
              </a:rPr>
              <a:t>地方税徴収機構の設置</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地方税徴収機構（任意組織）を設置し、　地方税の</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滞納整理等を実施。（大阪府・府内</a:t>
            </a:r>
            <a:r>
              <a:rPr lang="en-US" altLang="ja-JP" sz="1200" dirty="0">
                <a:solidFill>
                  <a:srgbClr val="002060"/>
                </a:solidFill>
                <a:latin typeface="Meiryo UI" panose="020B0604030504040204" pitchFamily="50" charset="-128"/>
                <a:ea typeface="Meiryo UI" panose="020B0604030504040204" pitchFamily="50" charset="-128"/>
              </a:rPr>
              <a:t>35</a:t>
            </a:r>
            <a:r>
              <a:rPr lang="ja-JP" altLang="en-US" sz="1200" dirty="0">
                <a:solidFill>
                  <a:srgbClr val="002060"/>
                </a:solidFill>
                <a:latin typeface="Meiryo UI" panose="020B0604030504040204" pitchFamily="50" charset="-128"/>
                <a:ea typeface="Meiryo UI" panose="020B0604030504040204" pitchFamily="50" charset="-128"/>
              </a:rPr>
              <a:t>市町村　ほか）</a:t>
            </a:r>
            <a:endParaRPr lang="en-US" altLang="ja-JP" sz="1200" b="1" dirty="0">
              <a:solidFill>
                <a:srgbClr val="002060"/>
              </a:solidFill>
              <a:latin typeface="Meiryo UI" panose="020B0604030504040204" pitchFamily="50" charset="-128"/>
              <a:ea typeface="Meiryo UI" panose="020B0604030504040204" pitchFamily="50" charset="-128"/>
            </a:endParaRPr>
          </a:p>
          <a:p>
            <a:r>
              <a:rPr lang="ja-JP" altLang="en-US" sz="1200" b="1" dirty="0">
                <a:solidFill>
                  <a:srgbClr val="002060"/>
                </a:solidFill>
                <a:latin typeface="Meiryo UI" panose="020B0604030504040204" pitchFamily="50" charset="-128"/>
                <a:ea typeface="Meiryo UI" panose="020B0604030504040204" pitchFamily="50" charset="-128"/>
              </a:rPr>
              <a:t>　　</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b="1" dirty="0">
                <a:solidFill>
                  <a:srgbClr val="002060"/>
                </a:solidFill>
                <a:latin typeface="Meiryo UI" panose="020B0604030504040204" pitchFamily="50" charset="-128"/>
                <a:ea typeface="Meiryo UI" panose="020B0604030504040204" pitchFamily="50" charset="-128"/>
              </a:rPr>
              <a:t>　　▶ 技術系職員のＯＢ⼈材登録制度</a:t>
            </a: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500"/>
              </a:lnSpc>
            </a:pPr>
            <a:endParaRPr lang="en-US" altLang="ja-JP" sz="1200" b="1"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連携中枢都市圏域内の各市町の技術系ＯＢ職員の情</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報をデータベース化したＯＢ人材名簿を作成し、各市町で</a:t>
            </a:r>
            <a:endParaRPr lang="en-US" altLang="ja-JP" sz="1200" dirty="0">
              <a:solidFill>
                <a:srgbClr val="002060"/>
              </a:solidFill>
              <a:latin typeface="Meiryo UI" panose="020B0604030504040204" pitchFamily="50" charset="-128"/>
              <a:ea typeface="Meiryo UI" panose="020B0604030504040204" pitchFamily="50" charset="-128"/>
            </a:endParaRPr>
          </a:p>
          <a:p>
            <a:pPr>
              <a:lnSpc>
                <a:spcPts val="1700"/>
              </a:lnSpc>
            </a:pPr>
            <a:r>
              <a:rPr lang="ja-JP" altLang="en-US" sz="1200" dirty="0">
                <a:solidFill>
                  <a:srgbClr val="002060"/>
                </a:solidFill>
                <a:latin typeface="Meiryo UI" panose="020B0604030504040204" pitchFamily="50" charset="-128"/>
                <a:ea typeface="Meiryo UI" panose="020B0604030504040204" pitchFamily="50" charset="-128"/>
              </a:rPr>
              <a:t>　　　情報共有・活用。（広島広域都市圏）</a:t>
            </a:r>
            <a:endParaRPr lang="en-US" altLang="ja-JP" sz="1200" dirty="0">
              <a:solidFill>
                <a:srgbClr val="002060"/>
              </a:solidFill>
              <a:latin typeface="Meiryo UI" panose="020B0604030504040204" pitchFamily="50" charset="-128"/>
              <a:ea typeface="Meiryo UI" panose="020B0604030504040204" pitchFamily="50" charset="-128"/>
            </a:endParaRPr>
          </a:p>
          <a:p>
            <a:r>
              <a:rPr lang="ja-JP" altLang="en-US" sz="1200" dirty="0">
                <a:solidFill>
                  <a:srgbClr val="002060"/>
                </a:solidFill>
                <a:latin typeface="Meiryo UI" panose="020B0604030504040204" pitchFamily="50" charset="-128"/>
                <a:ea typeface="Meiryo UI" panose="020B0604030504040204" pitchFamily="50" charset="-128"/>
              </a:rPr>
              <a:t>　　</a:t>
            </a:r>
            <a:endParaRPr lang="en-US" altLang="ja-JP" sz="1200" dirty="0">
              <a:solidFill>
                <a:srgbClr val="002060"/>
              </a:solidFill>
              <a:latin typeface="Meiryo UI" panose="020B0604030504040204" pitchFamily="50" charset="-128"/>
              <a:ea typeface="Meiryo UI" panose="020B0604030504040204" pitchFamily="50" charset="-128"/>
            </a:endParaRPr>
          </a:p>
          <a:p>
            <a:r>
              <a:rPr lang="ja-JP" altLang="en-US" sz="1200" dirty="0">
                <a:solidFill>
                  <a:srgbClr val="002060"/>
                </a:solidFill>
                <a:latin typeface="Meiryo UI" panose="020B0604030504040204" pitchFamily="50" charset="-128"/>
                <a:ea typeface="Meiryo UI" panose="020B0604030504040204" pitchFamily="50" charset="-128"/>
              </a:rPr>
              <a:t>　　　</a:t>
            </a:r>
            <a:endParaRPr lang="en-US" altLang="ja-JP" sz="1200" dirty="0">
              <a:solidFill>
                <a:srgbClr val="002060"/>
              </a:solidFill>
              <a:latin typeface="Meiryo UI" panose="020B0604030504040204" pitchFamily="50" charset="-128"/>
              <a:ea typeface="Meiryo UI" panose="020B0604030504040204" pitchFamily="50" charset="-128"/>
            </a:endParaRPr>
          </a:p>
          <a:p>
            <a:endParaRPr kumimoji="1" lang="ja-JP" altLang="en-US" sz="12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6824708" y="5972905"/>
            <a:ext cx="2092240" cy="200055"/>
          </a:xfrm>
          <a:prstGeom prst="rect">
            <a:avLst/>
          </a:prstGeom>
          <a:noFill/>
        </p:spPr>
        <p:txBody>
          <a:bodyPr wrap="none" rtlCol="0">
            <a:spAutoFit/>
          </a:bodyPr>
          <a:lstStyle/>
          <a:p>
            <a:pPr algn="ctr"/>
            <a:r>
              <a:rPr kumimoji="1" lang="ja-JP" altLang="en-US" sz="700" dirty="0">
                <a:latin typeface="Meiryo UI" panose="020B0604030504040204" pitchFamily="50" charset="-128"/>
                <a:ea typeface="Meiryo UI" panose="020B0604030504040204" pitchFamily="50" charset="-128"/>
              </a:rPr>
              <a:t>出典：第</a:t>
            </a:r>
            <a:r>
              <a:rPr kumimoji="1" lang="en-US" altLang="ja-JP" sz="700" dirty="0">
                <a:latin typeface="Meiryo UI" panose="020B0604030504040204" pitchFamily="50" charset="-128"/>
                <a:ea typeface="Meiryo UI" panose="020B0604030504040204" pitchFamily="50" charset="-128"/>
              </a:rPr>
              <a:t>32</a:t>
            </a:r>
            <a:r>
              <a:rPr kumimoji="1" lang="ja-JP" altLang="en-US" sz="700" dirty="0">
                <a:latin typeface="Meiryo UI" panose="020B0604030504040204" pitchFamily="50" charset="-128"/>
                <a:ea typeface="Meiryo UI" panose="020B0604030504040204" pitchFamily="50" charset="-128"/>
              </a:rPr>
              <a:t>次地方制度調査会専門小委員会資料</a:t>
            </a:r>
          </a:p>
        </p:txBody>
      </p:sp>
      <p:pic>
        <p:nvPicPr>
          <p:cNvPr id="12" name="図 11"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18" y="751342"/>
            <a:ext cx="4381713" cy="6126413"/>
          </a:xfrm>
          <a:prstGeom prst="rect">
            <a:avLst/>
          </a:prstGeom>
        </p:spPr>
      </p:pic>
      <p:sp>
        <p:nvSpPr>
          <p:cNvPr id="13" name="テキスト ボックス 12"/>
          <p:cNvSpPr txBox="1"/>
          <p:nvPr/>
        </p:nvSpPr>
        <p:spPr>
          <a:xfrm>
            <a:off x="1547075" y="6708435"/>
            <a:ext cx="3602442"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rPr>
              <a:t>出典：総務省自治体戦略</a:t>
            </a:r>
            <a:r>
              <a:rPr lang="en-US" altLang="ja-JP" sz="700" dirty="0">
                <a:latin typeface="Meiryo UI" panose="020B0604030504040204" pitchFamily="50" charset="-128"/>
                <a:ea typeface="Meiryo UI" panose="020B0604030504040204" pitchFamily="50" charset="-128"/>
              </a:rPr>
              <a:t>2040</a:t>
            </a:r>
            <a:r>
              <a:rPr lang="ja-JP" altLang="en-US" sz="700" dirty="0">
                <a:latin typeface="Meiryo UI" panose="020B0604030504040204" pitchFamily="50" charset="-128"/>
                <a:ea typeface="Meiryo UI" panose="020B0604030504040204" pitchFamily="50" charset="-128"/>
              </a:rPr>
              <a:t>構想研究会（第</a:t>
            </a:r>
            <a:r>
              <a:rPr lang="en-US" altLang="ja-JP" sz="700" dirty="0">
                <a:latin typeface="Meiryo UI" panose="020B0604030504040204" pitchFamily="50" charset="-128"/>
                <a:ea typeface="Meiryo UI" panose="020B0604030504040204" pitchFamily="50" charset="-128"/>
              </a:rPr>
              <a:t>8</a:t>
            </a:r>
            <a:r>
              <a:rPr lang="ja-JP" altLang="en-US" sz="700" dirty="0">
                <a:latin typeface="Meiryo UI" panose="020B0604030504040204" pitchFamily="50" charset="-128"/>
                <a:ea typeface="Meiryo UI" panose="020B0604030504040204" pitchFamily="50" charset="-128"/>
              </a:rPr>
              <a:t>回）資料（平成</a:t>
            </a:r>
            <a:r>
              <a:rPr lang="en-US" altLang="ja-JP" sz="700" dirty="0">
                <a:latin typeface="Meiryo UI" panose="020B0604030504040204" pitchFamily="50" charset="-128"/>
                <a:ea typeface="Meiryo UI" panose="020B0604030504040204" pitchFamily="50" charset="-128"/>
              </a:rPr>
              <a:t>30</a:t>
            </a:r>
            <a:r>
              <a:rPr lang="ja-JP" altLang="en-US" sz="700" dirty="0">
                <a:latin typeface="Meiryo UI" panose="020B0604030504040204" pitchFamily="50" charset="-128"/>
                <a:ea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rPr>
              <a:t>2</a:t>
            </a:r>
            <a:r>
              <a:rPr lang="ja-JP" altLang="en-US" sz="700" dirty="0">
                <a:latin typeface="Meiryo UI" panose="020B0604030504040204" pitchFamily="50" charset="-128"/>
                <a:ea typeface="Meiryo UI" panose="020B0604030504040204" pitchFamily="50" charset="-128"/>
              </a:rPr>
              <a:t>月）</a:t>
            </a:r>
            <a:endParaRPr kumimoji="1" lang="ja-JP" altLang="en-US" sz="700" dirty="0">
              <a:latin typeface="Meiryo UI" panose="020B0604030504040204" pitchFamily="50" charset="-128"/>
              <a:ea typeface="Meiryo UI" panose="020B0604030504040204" pitchFamily="50" charset="-128"/>
            </a:endParaRPr>
          </a:p>
        </p:txBody>
      </p:sp>
      <p:sp>
        <p:nvSpPr>
          <p:cNvPr id="16" name="タイトル 1">
            <a:extLst>
              <a:ext uri="{FF2B5EF4-FFF2-40B4-BE49-F238E27FC236}">
                <a16:creationId xmlns:a16="http://schemas.microsoft.com/office/drawing/2014/main" id="{E35C6E55-5C87-4231-B327-1FEC78CFCFFD}"/>
              </a:ext>
            </a:extLst>
          </p:cNvPr>
          <p:cNvSpPr txBox="1">
            <a:spLocks/>
          </p:cNvSpPr>
          <p:nvPr/>
        </p:nvSpPr>
        <p:spPr>
          <a:xfrm>
            <a:off x="248418" y="696751"/>
            <a:ext cx="4053568" cy="419186"/>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400" b="1" dirty="0">
                <a:solidFill>
                  <a:srgbClr val="002060"/>
                </a:solidFill>
                <a:latin typeface="Meiryo UI" panose="020B0604030504040204" pitchFamily="50" charset="-128"/>
                <a:ea typeface="Meiryo UI" panose="020B0604030504040204" pitchFamily="50" charset="-128"/>
              </a:rPr>
              <a:t>① 地方公務員数の推移</a:t>
            </a:r>
          </a:p>
        </p:txBody>
      </p:sp>
      <p:sp>
        <p:nvSpPr>
          <p:cNvPr id="14" name="正方形/長方形 13"/>
          <p:cNvSpPr/>
          <p:nvPr/>
        </p:nvSpPr>
        <p:spPr>
          <a:xfrm>
            <a:off x="309941" y="356666"/>
            <a:ext cx="3964749" cy="324821"/>
          </a:xfrm>
          <a:prstGeom prst="rect">
            <a:avLst/>
          </a:prstGeom>
          <a:solidFill>
            <a:schemeClr val="accent4"/>
          </a:solidFill>
        </p:spPr>
        <p:txBody>
          <a:bodyPr wrap="square" anchor="ctr" anchorCtr="0">
            <a:noAutofit/>
          </a:bodyPr>
          <a:lstStyle/>
          <a:p>
            <a:r>
              <a:rPr lang="ja-JP" altLang="en-US" sz="1200" dirty="0">
                <a:solidFill>
                  <a:srgbClr val="002060"/>
                </a:solidFill>
                <a:latin typeface="Meiryo UI" panose="020B0604030504040204" pitchFamily="50" charset="-128"/>
                <a:ea typeface="Meiryo UI" panose="020B0604030504040204" pitchFamily="50" charset="-128"/>
              </a:rPr>
              <a:t>行政運営の効率化のため、職員の大幅な削減を続けてきた。</a:t>
            </a:r>
            <a:endParaRPr lang="en-US" altLang="ja-JP" sz="1200" dirty="0">
              <a:solidFill>
                <a:srgbClr val="002060"/>
              </a:solidFill>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3515" y="-13192"/>
            <a:ext cx="9144000" cy="404664"/>
            <a:chOff x="-3515" y="-13192"/>
            <a:chExt cx="9144000" cy="404664"/>
          </a:xfrm>
        </p:grpSpPr>
        <p:sp>
          <p:nvSpPr>
            <p:cNvPr id="20" name="正方形/長方形 19"/>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lang="en-US" altLang="ja-JP" kern="0" dirty="0" smtClean="0">
                  <a:solidFill>
                    <a:srgbClr val="000000"/>
                  </a:solidFill>
                  <a:latin typeface="Meiryo UI"/>
                  <a:ea typeface="Meiryo UI" pitchFamily="50" charset="-128"/>
                  <a:cs typeface="Meiryo UI" pitchFamily="50" charset="-128"/>
                </a:rPr>
                <a:t>36</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lang="ja-JP" altLang="en-US" kern="0" dirty="0">
                  <a:solidFill>
                    <a:srgbClr val="000000"/>
                  </a:solidFill>
                  <a:latin typeface="Meiryo UI"/>
                  <a:ea typeface="Meiryo UI" pitchFamily="50" charset="-128"/>
                  <a:cs typeface="Meiryo UI" pitchFamily="50" charset="-128"/>
                </a:rPr>
                <a:t>行政運営体制の強化</a:t>
              </a:r>
            </a:p>
          </p:txBody>
        </p:sp>
        <p:sp>
          <p:nvSpPr>
            <p:cNvPr id="21" name="正方形/長方形 20"/>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第２回意見交換会　参考資料２</a:t>
              </a:r>
            </a:p>
          </p:txBody>
        </p:sp>
      </p:grpSp>
    </p:spTree>
    <p:extLst>
      <p:ext uri="{BB962C8B-B14F-4D97-AF65-F5344CB8AC3E}">
        <p14:creationId xmlns:p14="http://schemas.microsoft.com/office/powerpoint/2010/main" val="3641460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 y="438873"/>
            <a:ext cx="9144000" cy="1368000"/>
          </a:xfrm>
          <a:prstGeom prst="roundRect">
            <a:avLst>
              <a:gd name="adj" fmla="val 5577"/>
            </a:avLst>
          </a:prstGeom>
        </p:spPr>
        <p:style>
          <a:lnRef idx="2">
            <a:schemeClr val="dk1"/>
          </a:lnRef>
          <a:fillRef idx="1">
            <a:schemeClr val="lt1"/>
          </a:fillRef>
          <a:effectRef idx="0">
            <a:schemeClr val="dk1"/>
          </a:effectRef>
          <a:fontRef idx="minor">
            <a:schemeClr val="dk1"/>
          </a:fontRef>
        </p:style>
        <p:txBody>
          <a:bodyPr rtlCol="0" anchor="t"/>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連携中枢都市圏とは、</a:t>
            </a:r>
            <a:r>
              <a:rPr kumimoji="1" lang="ja-JP" altLang="en-US" sz="11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三大都市圏以外（</a:t>
            </a:r>
            <a:r>
              <a:rPr kumimoji="1" lang="en-US" altLang="ja-JP" sz="11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の地方圏において、</a:t>
            </a:r>
            <a:r>
              <a:rPr kumimoji="1" lang="ja-JP" altLang="en-US" sz="1100" b="0" i="0" u="sng"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昼夜間人口比率が１以上の政令市または中核市（連携中枢都市）と、社会的・経済的に一体性を有する近隣市町村（連携市町村）とで形成</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され、</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コンパクト化</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とネットワーク化</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により、</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人口減少・少子高齢化社会においても一定の圏域人口を有し、活力ある社会経済を維持するための拠点の形成</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を図るもの</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連携中枢都市圏には、</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圏域全体の経済成長のけん引</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②高次の都市機能の集積・強化</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③圏域全体の生活関連機能サービスの向上</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、の役割を果たすことが求められる。</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中枢</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とそれぞれの連携市町村は、地方自治法に基づく「連携協約」を締結する。</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４年４月１日現在、全国で</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39</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37</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圏域）が</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形成</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7" name="表 6"/>
          <p:cNvGraphicFramePr>
            <a:graphicFrameLocks noGrp="1"/>
          </p:cNvGraphicFramePr>
          <p:nvPr>
            <p:extLst/>
          </p:nvPr>
        </p:nvGraphicFramePr>
        <p:xfrm>
          <a:off x="103240" y="2006559"/>
          <a:ext cx="8938722" cy="48344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060143712"/>
                    </a:ext>
                  </a:extLst>
                </a:gridCol>
                <a:gridCol w="3839361">
                  <a:extLst>
                    <a:ext uri="{9D8B030D-6E8A-4147-A177-3AD203B41FA5}">
                      <a16:colId xmlns:a16="http://schemas.microsoft.com/office/drawing/2014/main" val="2043970317"/>
                    </a:ext>
                  </a:extLst>
                </a:gridCol>
                <a:gridCol w="3839361">
                  <a:extLst>
                    <a:ext uri="{9D8B030D-6E8A-4147-A177-3AD203B41FA5}">
                      <a16:colId xmlns:a16="http://schemas.microsoft.com/office/drawing/2014/main" val="2153286359"/>
                    </a:ext>
                  </a:extLst>
                </a:gridCol>
              </a:tblGrid>
              <a:tr h="324000">
                <a:tc>
                  <a:txBody>
                    <a:bodyPr/>
                    <a:lstStyle/>
                    <a:p>
                      <a:endParaRPr kumimoji="1" lang="ja-JP" altLang="en-US" sz="1400" dirty="0"/>
                    </a:p>
                  </a:txBody>
                  <a:tcPr/>
                </a:tc>
                <a:tc>
                  <a:txBody>
                    <a:bodyPr/>
                    <a:lstStyle/>
                    <a:p>
                      <a:pPr algn="ctr"/>
                      <a:r>
                        <a:rPr kumimoji="1" lang="ja-JP" altLang="en-US" sz="1400" dirty="0" smtClean="0"/>
                        <a:t>播磨圏域連携中枢都市圏</a:t>
                      </a:r>
                      <a:endParaRPr kumimoji="1" lang="ja-JP" altLang="en-US" sz="1400" dirty="0"/>
                    </a:p>
                  </a:txBody>
                  <a:tcPr anchor="ctr"/>
                </a:tc>
                <a:tc>
                  <a:txBody>
                    <a:bodyPr/>
                    <a:lstStyle/>
                    <a:p>
                      <a:pPr algn="ctr"/>
                      <a:r>
                        <a:rPr kumimoji="1" lang="ja-JP" altLang="en-US" sz="1400" dirty="0" smtClean="0"/>
                        <a:t>八戸圏域連携中枢都市圏</a:t>
                      </a:r>
                      <a:endParaRPr kumimoji="1" lang="ja-JP" altLang="en-US" sz="1400" dirty="0"/>
                    </a:p>
                  </a:txBody>
                  <a:tcPr anchor="ctr"/>
                </a:tc>
                <a:extLst>
                  <a:ext uri="{0D108BD9-81ED-4DB2-BD59-A6C34878D82A}">
                    <a16:rowId xmlns:a16="http://schemas.microsoft.com/office/drawing/2014/main" val="1539618612"/>
                  </a:ext>
                </a:extLst>
              </a:tr>
              <a:tr h="396000">
                <a:tc>
                  <a:txBody>
                    <a:bodyPr/>
                    <a:lstStyle/>
                    <a:p>
                      <a:r>
                        <a:rPr kumimoji="1" lang="ja-JP" altLang="en-US" sz="1050" b="1" dirty="0" smtClean="0">
                          <a:latin typeface="Meiryo UI" panose="020B0604030504040204" pitchFamily="50" charset="-128"/>
                          <a:ea typeface="Meiryo UI" panose="020B0604030504040204" pitchFamily="50" charset="-128"/>
                        </a:rPr>
                        <a:t>連携中枢都市圏の</a:t>
                      </a:r>
                      <a:endParaRPr kumimoji="1" lang="en-US" altLang="ja-JP" sz="1050" b="1" dirty="0" smtClean="0">
                        <a:latin typeface="Meiryo UI" panose="020B0604030504040204" pitchFamily="50" charset="-128"/>
                        <a:ea typeface="Meiryo UI" panose="020B0604030504040204" pitchFamily="50" charset="-128"/>
                      </a:endParaRPr>
                    </a:p>
                    <a:p>
                      <a:r>
                        <a:rPr kumimoji="1" lang="ja-JP" altLang="en-US" sz="1050" b="1" dirty="0" smtClean="0">
                          <a:latin typeface="Meiryo UI" panose="020B0604030504040204" pitchFamily="50" charset="-128"/>
                          <a:ea typeface="Meiryo UI" panose="020B0604030504040204" pitchFamily="50" charset="-128"/>
                        </a:rPr>
                        <a:t>成立時期</a:t>
                      </a:r>
                      <a:endParaRPr kumimoji="1" lang="ja-JP" altLang="en-US" sz="1050" b="1" dirty="0">
                        <a:latin typeface="Meiryo UI" panose="020B0604030504040204" pitchFamily="50" charset="-128"/>
                        <a:ea typeface="Meiryo UI" panose="020B0604030504040204" pitchFamily="50" charset="-128"/>
                      </a:endParaRPr>
                    </a:p>
                  </a:txBody>
                  <a:tcPr anchor="ctr"/>
                </a:tc>
                <a:tc>
                  <a:txBody>
                    <a:bodyPr/>
                    <a:lstStyle/>
                    <a:p>
                      <a:r>
                        <a:rPr kumimoji="1" lang="en-US" altLang="ja-JP" sz="1050" dirty="0" smtClean="0">
                          <a:latin typeface="Meiryo UI" panose="020B0604030504040204" pitchFamily="50" charset="-128"/>
                          <a:ea typeface="Meiryo UI" panose="020B0604030504040204" pitchFamily="50" charset="-128"/>
                        </a:rPr>
                        <a:t>2015</a:t>
                      </a:r>
                      <a:r>
                        <a:rPr kumimoji="1" lang="ja-JP" altLang="en-US" sz="1050" dirty="0" smtClean="0">
                          <a:latin typeface="Meiryo UI" panose="020B0604030504040204" pitchFamily="50" charset="-128"/>
                          <a:ea typeface="Meiryo UI" panose="020B0604030504040204" pitchFamily="50" charset="-128"/>
                        </a:rPr>
                        <a:t>年４月（赤穂市以外）</a:t>
                      </a:r>
                      <a:endParaRPr kumimoji="1" lang="en-US" altLang="ja-JP" sz="1050" dirty="0" smtClean="0">
                        <a:latin typeface="Meiryo UI" panose="020B0604030504040204" pitchFamily="50" charset="-128"/>
                        <a:ea typeface="Meiryo UI" panose="020B0604030504040204" pitchFamily="50" charset="-128"/>
                      </a:endParaRPr>
                    </a:p>
                    <a:p>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同年</a:t>
                      </a:r>
                      <a:r>
                        <a:rPr kumimoji="1" lang="en-US" altLang="ja-JP" sz="1050" dirty="0" smtClean="0">
                          <a:latin typeface="Meiryo UI" panose="020B0604030504040204" pitchFamily="50" charset="-128"/>
                          <a:ea typeface="Meiryo UI" panose="020B0604030504040204" pitchFamily="50" charset="-128"/>
                        </a:rPr>
                        <a:t>12</a:t>
                      </a:r>
                      <a:r>
                        <a:rPr kumimoji="1" lang="ja-JP" altLang="en-US" sz="1050" dirty="0" smtClean="0">
                          <a:latin typeface="Meiryo UI" panose="020B0604030504040204" pitchFamily="50" charset="-128"/>
                          <a:ea typeface="Meiryo UI" panose="020B0604030504040204" pitchFamily="50" charset="-128"/>
                        </a:rPr>
                        <a:t>月に赤穂市が参画</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r>
                        <a:rPr kumimoji="1" lang="en-US" altLang="ja-JP" sz="1050" dirty="0" smtClean="0">
                          <a:latin typeface="Meiryo UI" panose="020B0604030504040204" pitchFamily="50" charset="-128"/>
                          <a:ea typeface="Meiryo UI" panose="020B0604030504040204" pitchFamily="50" charset="-128"/>
                        </a:rPr>
                        <a:t>2017</a:t>
                      </a:r>
                      <a:r>
                        <a:rPr kumimoji="1" lang="ja-JP" altLang="en-US" sz="1050" dirty="0" smtClean="0">
                          <a:latin typeface="Meiryo UI" panose="020B0604030504040204" pitchFamily="50" charset="-128"/>
                          <a:ea typeface="Meiryo UI" panose="020B0604030504040204" pitchFamily="50" charset="-128"/>
                        </a:rPr>
                        <a:t>年３月</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107184653"/>
                  </a:ext>
                </a:extLst>
              </a:tr>
              <a:tr h="792000">
                <a:tc>
                  <a:txBody>
                    <a:bodyPr/>
                    <a:lstStyle/>
                    <a:p>
                      <a:r>
                        <a:rPr kumimoji="1" lang="ja-JP" altLang="en-US" sz="1050" b="1" dirty="0" smtClean="0">
                          <a:latin typeface="Meiryo UI" panose="020B0604030504040204" pitchFamily="50" charset="-128"/>
                          <a:ea typeface="Meiryo UI" panose="020B0604030504040204" pitchFamily="50" charset="-128"/>
                        </a:rPr>
                        <a:t>構成市町村</a:t>
                      </a:r>
                      <a:endParaRPr kumimoji="1" lang="en-US" altLang="ja-JP" sz="1050" b="1" dirty="0" smtClean="0">
                        <a:latin typeface="Meiryo UI" panose="020B0604030504040204" pitchFamily="50" charset="-128"/>
                        <a:ea typeface="Meiryo UI" panose="020B0604030504040204" pitchFamily="50" charset="-128"/>
                      </a:endParaRPr>
                    </a:p>
                    <a:p>
                      <a:r>
                        <a:rPr kumimoji="1" lang="en-US" altLang="ja-JP" sz="1050" b="0" dirty="0" smtClean="0">
                          <a:latin typeface="Meiryo UI" panose="020B0604030504040204" pitchFamily="50" charset="-128"/>
                          <a:ea typeface="Meiryo UI" panose="020B0604030504040204" pitchFamily="50" charset="-128"/>
                        </a:rPr>
                        <a:t>※</a:t>
                      </a:r>
                      <a:r>
                        <a:rPr kumimoji="1" lang="ja-JP" altLang="en-US" sz="1050" b="0" dirty="0" smtClean="0">
                          <a:latin typeface="Meiryo UI" panose="020B0604030504040204" pitchFamily="50" charset="-128"/>
                          <a:ea typeface="Meiryo UI" panose="020B0604030504040204" pitchFamily="50" charset="-128"/>
                        </a:rPr>
                        <a:t>下線は</a:t>
                      </a:r>
                      <a:endParaRPr kumimoji="1" lang="en-US" altLang="ja-JP" sz="1050" b="0" dirty="0" smtClean="0">
                        <a:latin typeface="Meiryo UI" panose="020B0604030504040204" pitchFamily="50" charset="-128"/>
                        <a:ea typeface="Meiryo UI" panose="020B0604030504040204" pitchFamily="50" charset="-128"/>
                      </a:endParaRPr>
                    </a:p>
                    <a:p>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10</a:t>
                      </a:r>
                      <a:r>
                        <a:rPr kumimoji="1" lang="ja-JP" altLang="en-US" sz="1050" b="0" dirty="0" smtClean="0">
                          <a:latin typeface="Meiryo UI" panose="020B0604030504040204" pitchFamily="50" charset="-128"/>
                          <a:ea typeface="Meiryo UI" panose="020B0604030504040204" pitchFamily="50" charset="-128"/>
                        </a:rPr>
                        <a:t>％通勤通学圏</a:t>
                      </a:r>
                      <a:endParaRPr kumimoji="1" lang="ja-JP" altLang="en-US" sz="1050" b="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smtClean="0">
                          <a:latin typeface="Meiryo UI" panose="020B0604030504040204" pitchFamily="50" charset="-128"/>
                          <a:ea typeface="Meiryo UI" panose="020B0604030504040204" pitchFamily="50" charset="-128"/>
                        </a:rPr>
                        <a:t>連携中枢都市：姫路市</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中核市</a:t>
                      </a:r>
                      <a:r>
                        <a:rPr kumimoji="1" lang="en-US" altLang="ja-JP" sz="1050" dirty="0" smtClean="0">
                          <a:latin typeface="Meiryo UI" panose="020B0604030504040204" pitchFamily="50" charset="-128"/>
                          <a:ea typeface="Meiryo UI" panose="020B0604030504040204" pitchFamily="50" charset="-128"/>
                        </a:rPr>
                        <a:t>〕</a:t>
                      </a:r>
                    </a:p>
                    <a:p>
                      <a:r>
                        <a:rPr kumimoji="1" lang="ja-JP" altLang="en-US" sz="1050" dirty="0" smtClean="0">
                          <a:latin typeface="Meiryo UI" panose="020B0604030504040204" pitchFamily="50" charset="-128"/>
                          <a:ea typeface="Meiryo UI" panose="020B0604030504040204" pitchFamily="50" charset="-128"/>
                        </a:rPr>
                        <a:t>連携市町村：７市８町</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smtClean="0">
                          <a:latin typeface="Meiryo UI" panose="020B0604030504040204" pitchFamily="50" charset="-128"/>
                          <a:ea typeface="Meiryo UI" panose="020B0604030504040204" pitchFamily="50" charset="-128"/>
                        </a:rPr>
                        <a:t>相生市</a:t>
                      </a:r>
                      <a:r>
                        <a:rPr kumimoji="1" lang="ja-JP" altLang="en-US" sz="900" dirty="0" smtClean="0">
                          <a:latin typeface="Meiryo UI" panose="020B0604030504040204" pitchFamily="50" charset="-128"/>
                          <a:ea typeface="Meiryo UI" panose="020B0604030504040204" pitchFamily="50" charset="-128"/>
                        </a:rPr>
                        <a:t>、加古川市、赤穂市、</a:t>
                      </a:r>
                      <a:r>
                        <a:rPr kumimoji="1" lang="ja-JP" altLang="en-US" sz="900" u="sng" dirty="0" smtClean="0">
                          <a:latin typeface="Meiryo UI" panose="020B0604030504040204" pitchFamily="50" charset="-128"/>
                          <a:ea typeface="Meiryo UI" panose="020B0604030504040204" pitchFamily="50" charset="-128"/>
                        </a:rPr>
                        <a:t>高砂市</a:t>
                      </a:r>
                      <a:r>
                        <a:rPr kumimoji="1" lang="ja-JP" altLang="en-US" sz="900" dirty="0" smtClean="0">
                          <a:latin typeface="Meiryo UI" panose="020B0604030504040204" pitchFamily="50" charset="-128"/>
                          <a:ea typeface="Meiryo UI" panose="020B0604030504040204" pitchFamily="50" charset="-128"/>
                        </a:rPr>
                        <a:t>、加西市、</a:t>
                      </a:r>
                      <a:r>
                        <a:rPr kumimoji="1" lang="ja-JP" altLang="en-US" sz="900" u="sng" dirty="0" smtClean="0">
                          <a:latin typeface="Meiryo UI" panose="020B0604030504040204" pitchFamily="50" charset="-128"/>
                          <a:ea typeface="Meiryo UI" panose="020B0604030504040204" pitchFamily="50" charset="-128"/>
                        </a:rPr>
                        <a:t>宍粟市</a:t>
                      </a:r>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err="1" smtClean="0">
                          <a:latin typeface="Meiryo UI" panose="020B0604030504040204" pitchFamily="50" charset="-128"/>
                          <a:ea typeface="Meiryo UI" panose="020B0604030504040204" pitchFamily="50" charset="-128"/>
                        </a:rPr>
                        <a:t>たつの</a:t>
                      </a:r>
                      <a:r>
                        <a:rPr kumimoji="1" lang="ja-JP" altLang="en-US" sz="900" u="sng" dirty="0" smtClean="0">
                          <a:latin typeface="Meiryo UI" panose="020B0604030504040204" pitchFamily="50" charset="-128"/>
                          <a:ea typeface="Meiryo UI" panose="020B0604030504040204" pitchFamily="50" charset="-128"/>
                        </a:rPr>
                        <a:t>市</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稲美町、播磨町、</a:t>
                      </a:r>
                      <a:r>
                        <a:rPr kumimoji="1" lang="ja-JP" altLang="en-US" sz="900" u="sng" dirty="0" smtClean="0">
                          <a:latin typeface="Meiryo UI" panose="020B0604030504040204" pitchFamily="50" charset="-128"/>
                          <a:ea typeface="Meiryo UI" panose="020B0604030504040204" pitchFamily="50" charset="-128"/>
                        </a:rPr>
                        <a:t>市川町</a:t>
                      </a:r>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smtClean="0">
                          <a:latin typeface="Meiryo UI" panose="020B0604030504040204" pitchFamily="50" charset="-128"/>
                          <a:ea typeface="Meiryo UI" panose="020B0604030504040204" pitchFamily="50" charset="-128"/>
                        </a:rPr>
                        <a:t>福崎町</a:t>
                      </a:r>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smtClean="0">
                          <a:latin typeface="Meiryo UI" panose="020B0604030504040204" pitchFamily="50" charset="-128"/>
                          <a:ea typeface="Meiryo UI" panose="020B0604030504040204" pitchFamily="50" charset="-128"/>
                        </a:rPr>
                        <a:t>神河町</a:t>
                      </a:r>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smtClean="0">
                          <a:latin typeface="Meiryo UI" panose="020B0604030504040204" pitchFamily="50" charset="-128"/>
                          <a:ea typeface="Meiryo UI" panose="020B0604030504040204" pitchFamily="50" charset="-128"/>
                        </a:rPr>
                        <a:t>太子町</a:t>
                      </a:r>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smtClean="0">
                          <a:latin typeface="Meiryo UI" panose="020B0604030504040204" pitchFamily="50" charset="-128"/>
                          <a:ea typeface="Meiryo UI" panose="020B0604030504040204" pitchFamily="50" charset="-128"/>
                        </a:rPr>
                        <a:t>上郡町</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　佐用町）</a:t>
                      </a:r>
                      <a:endParaRPr kumimoji="1" lang="en-US" altLang="ja-JP" sz="900" dirty="0" smtClean="0">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latin typeface="Meiryo UI" panose="020B0604030504040204" pitchFamily="50" charset="-128"/>
                          <a:ea typeface="Meiryo UI" panose="020B0604030504040204" pitchFamily="50" charset="-128"/>
                        </a:rPr>
                        <a:t>連携中枢都市：八戸市</a:t>
                      </a:r>
                      <a:r>
                        <a:rPr kumimoji="1" lang="en-US" altLang="ja-JP" sz="1050" dirty="0" smtClean="0">
                          <a:latin typeface="Meiryo UI" panose="020B0604030504040204" pitchFamily="50" charset="-128"/>
                          <a:ea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rPr>
                        <a:t>中核市</a:t>
                      </a:r>
                      <a:r>
                        <a:rPr kumimoji="1" lang="en-US" altLang="ja-JP" sz="1050" dirty="0" smtClean="0">
                          <a:latin typeface="Meiryo UI" panose="020B0604030504040204" pitchFamily="50" charset="-128"/>
                          <a:ea typeface="Meiryo UI" panose="020B0604030504040204" pitchFamily="50" charset="-128"/>
                        </a:rPr>
                        <a:t>〕</a:t>
                      </a:r>
                    </a:p>
                    <a:p>
                      <a:r>
                        <a:rPr kumimoji="1" lang="ja-JP" altLang="en-US" sz="1050" dirty="0" smtClean="0">
                          <a:latin typeface="Meiryo UI" panose="020B0604030504040204" pitchFamily="50" charset="-128"/>
                          <a:ea typeface="Meiryo UI" panose="020B0604030504040204" pitchFamily="50" charset="-128"/>
                        </a:rPr>
                        <a:t>連携市町村：６町１村</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rPr>
                        <a:t>（</a:t>
                      </a:r>
                      <a:r>
                        <a:rPr kumimoji="1" lang="ja-JP" altLang="en-US" sz="900" u="none" dirty="0" smtClean="0">
                          <a:latin typeface="Meiryo UI" panose="020B0604030504040204" pitchFamily="50" charset="-128"/>
                          <a:ea typeface="Meiryo UI" panose="020B0604030504040204" pitchFamily="50" charset="-128"/>
                        </a:rPr>
                        <a:t>三戸町</a:t>
                      </a:r>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smtClean="0">
                          <a:latin typeface="Meiryo UI" panose="020B0604030504040204" pitchFamily="50" charset="-128"/>
                          <a:ea typeface="Meiryo UI" panose="020B0604030504040204" pitchFamily="50" charset="-128"/>
                        </a:rPr>
                        <a:t>五戸町</a:t>
                      </a:r>
                      <a:r>
                        <a:rPr kumimoji="1" lang="ja-JP" altLang="en-US" sz="900" dirty="0" smtClean="0">
                          <a:latin typeface="Meiryo UI" panose="020B0604030504040204" pitchFamily="50" charset="-128"/>
                          <a:ea typeface="Meiryo UI" panose="020B0604030504040204" pitchFamily="50" charset="-128"/>
                        </a:rPr>
                        <a:t>、田子町、</a:t>
                      </a:r>
                      <a:r>
                        <a:rPr kumimoji="1" lang="ja-JP" altLang="en-US" sz="900" u="sng" dirty="0" smtClean="0">
                          <a:latin typeface="Meiryo UI" panose="020B0604030504040204" pitchFamily="50" charset="-128"/>
                          <a:ea typeface="Meiryo UI" panose="020B0604030504040204" pitchFamily="50" charset="-128"/>
                        </a:rPr>
                        <a:t>南部町</a:t>
                      </a:r>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smtClean="0">
                          <a:latin typeface="Meiryo UI" panose="020B0604030504040204" pitchFamily="50" charset="-128"/>
                          <a:ea typeface="Meiryo UI" panose="020B0604030504040204" pitchFamily="50" charset="-128"/>
                        </a:rPr>
                        <a:t>階上町</a:t>
                      </a:r>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smtClean="0">
                          <a:latin typeface="Meiryo UI" panose="020B0604030504040204" pitchFamily="50" charset="-128"/>
                          <a:ea typeface="Meiryo UI" panose="020B0604030504040204" pitchFamily="50" charset="-128"/>
                        </a:rPr>
                        <a:t>新郷村</a:t>
                      </a:r>
                      <a:r>
                        <a:rPr kumimoji="1" lang="ja-JP" altLang="en-US" sz="900" dirty="0" smtClean="0">
                          <a:latin typeface="Meiryo UI" panose="020B0604030504040204" pitchFamily="50" charset="-128"/>
                          <a:ea typeface="Meiryo UI" panose="020B0604030504040204" pitchFamily="50" charset="-128"/>
                        </a:rPr>
                        <a:t>、</a:t>
                      </a:r>
                      <a:r>
                        <a:rPr kumimoji="1" lang="ja-JP" altLang="en-US" sz="900" u="sng" dirty="0" smtClean="0">
                          <a:latin typeface="Meiryo UI" panose="020B0604030504040204" pitchFamily="50" charset="-128"/>
                          <a:ea typeface="Meiryo UI" panose="020B0604030504040204" pitchFamily="50" charset="-128"/>
                        </a:rPr>
                        <a:t>おいらせ町</a:t>
                      </a:r>
                      <a:r>
                        <a:rPr kumimoji="1" lang="ja-JP" altLang="en-US" sz="900" dirty="0" smtClean="0">
                          <a:latin typeface="Meiryo UI" panose="020B0604030504040204" pitchFamily="50" charset="-128"/>
                          <a:ea typeface="Meiryo UI" panose="020B0604030504040204" pitchFamily="50" charset="-128"/>
                        </a:rPr>
                        <a:t>）</a:t>
                      </a:r>
                      <a:endParaRPr kumimoji="1" lang="en-US" altLang="ja-JP" sz="9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883170907"/>
                  </a:ext>
                </a:extLst>
              </a:tr>
              <a:tr h="648000">
                <a:tc>
                  <a:txBody>
                    <a:bodyPr/>
                    <a:lstStyle/>
                    <a:p>
                      <a:r>
                        <a:rPr kumimoji="1" lang="ja-JP" altLang="en-US" sz="1050" b="1" dirty="0" smtClean="0">
                          <a:latin typeface="Meiryo UI" panose="020B0604030504040204" pitchFamily="50" charset="-128"/>
                          <a:ea typeface="Meiryo UI" panose="020B0604030504040204" pitchFamily="50" charset="-128"/>
                        </a:rPr>
                        <a:t>圏域の人口面積</a:t>
                      </a:r>
                      <a:endParaRPr kumimoji="1" lang="en-US" altLang="ja-JP" sz="1050" b="1" dirty="0" smtClean="0">
                        <a:latin typeface="Meiryo UI" panose="020B0604030504040204" pitchFamily="50" charset="-128"/>
                        <a:ea typeface="Meiryo UI" panose="020B0604030504040204" pitchFamily="50" charset="-128"/>
                      </a:endParaRPr>
                    </a:p>
                    <a:p>
                      <a:r>
                        <a:rPr kumimoji="1" lang="en-US" altLang="ja-JP" sz="1050" b="0" dirty="0" smtClean="0">
                          <a:latin typeface="Meiryo UI" panose="020B0604030504040204" pitchFamily="50" charset="-128"/>
                          <a:ea typeface="Meiryo UI" panose="020B0604030504040204" pitchFamily="50" charset="-128"/>
                        </a:rPr>
                        <a:t>※</a:t>
                      </a:r>
                      <a:r>
                        <a:rPr kumimoji="1" lang="ja-JP" altLang="en-US" sz="1050" b="0" dirty="0" smtClean="0">
                          <a:latin typeface="Meiryo UI" panose="020B0604030504040204" pitchFamily="50" charset="-128"/>
                          <a:ea typeface="Meiryo UI" panose="020B0604030504040204" pitchFamily="50" charset="-128"/>
                        </a:rPr>
                        <a:t>カッコ内は中枢</a:t>
                      </a:r>
                      <a:r>
                        <a:rPr kumimoji="1" lang="en-US" altLang="ja-JP" sz="1050" b="0" dirty="0" smtClean="0">
                          <a:latin typeface="Meiryo UI" panose="020B0604030504040204" pitchFamily="50" charset="-128"/>
                          <a:ea typeface="Meiryo UI" panose="020B0604030504040204" pitchFamily="50" charset="-128"/>
                        </a:rPr>
                        <a:t/>
                      </a:r>
                      <a:br>
                        <a:rPr kumimoji="1" lang="en-US" altLang="ja-JP" sz="1050" b="0" dirty="0" smtClean="0">
                          <a:latin typeface="Meiryo UI" panose="020B0604030504040204" pitchFamily="50" charset="-128"/>
                          <a:ea typeface="Meiryo UI" panose="020B0604030504040204" pitchFamily="50" charset="-128"/>
                        </a:rPr>
                      </a:br>
                      <a:r>
                        <a:rPr kumimoji="1" lang="ja-JP" altLang="en-US" sz="1050" b="0" dirty="0" smtClean="0">
                          <a:latin typeface="Meiryo UI" panose="020B0604030504040204" pitchFamily="50" charset="-128"/>
                          <a:ea typeface="Meiryo UI" panose="020B0604030504040204" pitchFamily="50" charset="-128"/>
                        </a:rPr>
                        <a:t>　</a:t>
                      </a:r>
                      <a:r>
                        <a:rPr kumimoji="1" lang="ja-JP" altLang="en-US" sz="1050" b="0" baseline="0" dirty="0" smtClean="0">
                          <a:latin typeface="Meiryo UI" panose="020B0604030504040204" pitchFamily="50" charset="-128"/>
                          <a:ea typeface="Meiryo UI" panose="020B0604030504040204" pitchFamily="50" charset="-128"/>
                        </a:rPr>
                        <a:t> </a:t>
                      </a:r>
                      <a:r>
                        <a:rPr kumimoji="1" lang="ja-JP" altLang="en-US" sz="1050" b="0" dirty="0" smtClean="0">
                          <a:latin typeface="Meiryo UI" panose="020B0604030504040204" pitchFamily="50" charset="-128"/>
                          <a:ea typeface="Meiryo UI" panose="020B0604030504040204" pitchFamily="50" charset="-128"/>
                        </a:rPr>
                        <a:t>都市の数値</a:t>
                      </a:r>
                      <a:endParaRPr kumimoji="1" lang="ja-JP" altLang="en-US" sz="1050" b="0" dirty="0">
                        <a:latin typeface="Meiryo UI" panose="020B0604030504040204" pitchFamily="50" charset="-128"/>
                        <a:ea typeface="Meiryo UI" panose="020B0604030504040204" pitchFamily="50" charset="-128"/>
                      </a:endParaRPr>
                    </a:p>
                  </a:txBody>
                  <a:tcPr anchor="ctr"/>
                </a:tc>
                <a:tc>
                  <a:txBody>
                    <a:bodyPr/>
                    <a:lstStyle/>
                    <a:p>
                      <a:r>
                        <a:rPr kumimoji="1" lang="ja-JP" altLang="en-US" sz="1050" dirty="0" smtClean="0">
                          <a:latin typeface="Meiryo UI" panose="020B0604030504040204" pitchFamily="50" charset="-128"/>
                          <a:ea typeface="Meiryo UI" panose="020B0604030504040204" pitchFamily="50" charset="-128"/>
                        </a:rPr>
                        <a:t>人口：約</a:t>
                      </a:r>
                      <a:r>
                        <a:rPr kumimoji="1" lang="en-US" altLang="ja-JP" sz="1050" dirty="0" smtClean="0">
                          <a:latin typeface="Meiryo UI" panose="020B0604030504040204" pitchFamily="50" charset="-128"/>
                          <a:ea typeface="Meiryo UI" panose="020B0604030504040204" pitchFamily="50" charset="-128"/>
                        </a:rPr>
                        <a:t>127</a:t>
                      </a:r>
                      <a:r>
                        <a:rPr kumimoji="1" lang="ja-JP" altLang="en-US" sz="1050" dirty="0" smtClean="0">
                          <a:latin typeface="Meiryo UI" panose="020B0604030504040204" pitchFamily="50" charset="-128"/>
                          <a:ea typeface="Meiryo UI" panose="020B0604030504040204" pitchFamily="50" charset="-128"/>
                        </a:rPr>
                        <a:t>万人（うち、姫路市約</a:t>
                      </a:r>
                      <a:r>
                        <a:rPr kumimoji="1" lang="en-US" altLang="ja-JP" sz="1050" dirty="0" smtClean="0">
                          <a:latin typeface="Meiryo UI" panose="020B0604030504040204" pitchFamily="50" charset="-128"/>
                          <a:ea typeface="Meiryo UI" panose="020B0604030504040204" pitchFamily="50" charset="-128"/>
                        </a:rPr>
                        <a:t>53</a:t>
                      </a:r>
                      <a:r>
                        <a:rPr kumimoji="1" lang="ja-JP" altLang="en-US" sz="1050" dirty="0" smtClean="0">
                          <a:latin typeface="Meiryo UI" panose="020B0604030504040204" pitchFamily="50" charset="-128"/>
                          <a:ea typeface="Meiryo UI" panose="020B0604030504040204" pitchFamily="50" charset="-128"/>
                        </a:rPr>
                        <a:t>万人（圏域の約</a:t>
                      </a:r>
                      <a:r>
                        <a:rPr kumimoji="1" lang="en-US" altLang="ja-JP" sz="1050" dirty="0" smtClean="0">
                          <a:latin typeface="Meiryo UI" panose="020B0604030504040204" pitchFamily="50" charset="-128"/>
                          <a:ea typeface="Meiryo UI" panose="020B0604030504040204" pitchFamily="50" charset="-128"/>
                        </a:rPr>
                        <a:t>41</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面積：約</a:t>
                      </a:r>
                      <a:r>
                        <a:rPr kumimoji="1" lang="en-US" altLang="ja-JP" sz="1050" dirty="0" smtClean="0">
                          <a:latin typeface="Meiryo UI" panose="020B0604030504040204" pitchFamily="50" charset="-128"/>
                          <a:ea typeface="Meiryo UI" panose="020B0604030504040204" pitchFamily="50" charset="-128"/>
                        </a:rPr>
                        <a:t>2,800k</a:t>
                      </a:r>
                      <a:r>
                        <a:rPr kumimoji="1" lang="ja-JP" altLang="en-US" sz="1050" dirty="0" smtClean="0">
                          <a:latin typeface="Meiryo UI" panose="020B0604030504040204" pitchFamily="50" charset="-128"/>
                          <a:ea typeface="Meiryo UI" panose="020B0604030504040204" pitchFamily="50" charset="-128"/>
                        </a:rPr>
                        <a:t>㎡（うち、姫路市約</a:t>
                      </a:r>
                      <a:r>
                        <a:rPr kumimoji="1" lang="en-US" altLang="ja-JP" sz="1050" dirty="0" smtClean="0">
                          <a:latin typeface="Meiryo UI" panose="020B0604030504040204" pitchFamily="50" charset="-128"/>
                          <a:ea typeface="Meiryo UI" panose="020B0604030504040204" pitchFamily="50" charset="-128"/>
                        </a:rPr>
                        <a:t>534k</a:t>
                      </a:r>
                      <a:r>
                        <a:rPr kumimoji="1" lang="ja-JP" altLang="en-US" sz="1050" dirty="0" smtClean="0">
                          <a:latin typeface="Meiryo UI" panose="020B0604030504040204" pitchFamily="50" charset="-128"/>
                          <a:ea typeface="Meiryo UI" panose="020B0604030504040204" pitchFamily="50" charset="-128"/>
                        </a:rPr>
                        <a:t>㎡（圏域の約</a:t>
                      </a:r>
                      <a:r>
                        <a:rPr kumimoji="1" lang="en-US" altLang="ja-JP" sz="1050" dirty="0" smtClean="0">
                          <a:latin typeface="Meiryo UI" panose="020B0604030504040204" pitchFamily="50" charset="-128"/>
                          <a:ea typeface="Meiryo UI" panose="020B0604030504040204" pitchFamily="50" charset="-128"/>
                        </a:rPr>
                        <a:t>19</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solidFill>
                      <a:srgbClr val="D2DEEF"/>
                    </a:solidFill>
                  </a:tcPr>
                </a:tc>
                <a:tc>
                  <a:txBody>
                    <a:bodyPr/>
                    <a:lstStyle/>
                    <a:p>
                      <a:r>
                        <a:rPr kumimoji="1" lang="ja-JP" altLang="en-US" sz="1050" dirty="0" smtClean="0">
                          <a:latin typeface="Meiryo UI" panose="020B0604030504040204" pitchFamily="50" charset="-128"/>
                          <a:ea typeface="Meiryo UI" panose="020B0604030504040204" pitchFamily="50" charset="-128"/>
                        </a:rPr>
                        <a:t>人口：約</a:t>
                      </a:r>
                      <a:r>
                        <a:rPr kumimoji="1" lang="en-US" altLang="ja-JP" sz="1050" dirty="0" smtClean="0">
                          <a:latin typeface="Meiryo UI" panose="020B0604030504040204" pitchFamily="50" charset="-128"/>
                          <a:ea typeface="Meiryo UI" panose="020B0604030504040204" pitchFamily="50" charset="-128"/>
                        </a:rPr>
                        <a:t>31</a:t>
                      </a:r>
                      <a:r>
                        <a:rPr kumimoji="1" lang="ja-JP" altLang="en-US" sz="1050" dirty="0" smtClean="0">
                          <a:latin typeface="Meiryo UI" panose="020B0604030504040204" pitchFamily="50" charset="-128"/>
                          <a:ea typeface="Meiryo UI" panose="020B0604030504040204" pitchFamily="50" charset="-128"/>
                        </a:rPr>
                        <a:t>万人（うち、八戸市約</a:t>
                      </a:r>
                      <a:r>
                        <a:rPr kumimoji="1" lang="en-US" altLang="ja-JP" sz="1050" dirty="0" smtClean="0">
                          <a:latin typeface="Meiryo UI" panose="020B0604030504040204" pitchFamily="50" charset="-128"/>
                          <a:ea typeface="Meiryo UI" panose="020B0604030504040204" pitchFamily="50" charset="-128"/>
                        </a:rPr>
                        <a:t>22</a:t>
                      </a:r>
                      <a:r>
                        <a:rPr kumimoji="1" lang="ja-JP" altLang="en-US" sz="1050" dirty="0" smtClean="0">
                          <a:latin typeface="Meiryo UI" panose="020B0604030504040204" pitchFamily="50" charset="-128"/>
                          <a:ea typeface="Meiryo UI" panose="020B0604030504040204" pitchFamily="50" charset="-128"/>
                        </a:rPr>
                        <a:t>万人（圏域の約</a:t>
                      </a:r>
                      <a:r>
                        <a:rPr kumimoji="1" lang="en-US" altLang="ja-JP" sz="1050" dirty="0" smtClean="0">
                          <a:latin typeface="Meiryo UI" panose="020B0604030504040204" pitchFamily="50" charset="-128"/>
                          <a:ea typeface="Meiryo UI" panose="020B0604030504040204" pitchFamily="50" charset="-128"/>
                        </a:rPr>
                        <a:t>72</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面積：約</a:t>
                      </a:r>
                      <a:r>
                        <a:rPr kumimoji="1" lang="en-US" altLang="ja-JP" sz="1050" dirty="0" smtClean="0">
                          <a:latin typeface="Meiryo UI" panose="020B0604030504040204" pitchFamily="50" charset="-128"/>
                          <a:ea typeface="Meiryo UI" panose="020B0604030504040204" pitchFamily="50" charset="-128"/>
                        </a:rPr>
                        <a:t>1,347k</a:t>
                      </a:r>
                      <a:r>
                        <a:rPr kumimoji="1" lang="ja-JP" altLang="en-US" sz="1050" dirty="0" smtClean="0">
                          <a:latin typeface="Meiryo UI" panose="020B0604030504040204" pitchFamily="50" charset="-128"/>
                          <a:ea typeface="Meiryo UI" panose="020B0604030504040204" pitchFamily="50" charset="-128"/>
                        </a:rPr>
                        <a:t>㎡（うち、八戸市約</a:t>
                      </a:r>
                      <a:r>
                        <a:rPr kumimoji="1" lang="en-US" altLang="ja-JP" sz="1050" dirty="0" smtClean="0">
                          <a:latin typeface="Meiryo UI" panose="020B0604030504040204" pitchFamily="50" charset="-128"/>
                          <a:ea typeface="Meiryo UI" panose="020B0604030504040204" pitchFamily="50" charset="-128"/>
                        </a:rPr>
                        <a:t>350k</a:t>
                      </a:r>
                      <a:r>
                        <a:rPr kumimoji="1" lang="ja-JP" altLang="en-US" sz="1050" dirty="0" smtClean="0">
                          <a:latin typeface="Meiryo UI" panose="020B0604030504040204" pitchFamily="50" charset="-128"/>
                          <a:ea typeface="Meiryo UI" panose="020B0604030504040204" pitchFamily="50" charset="-128"/>
                        </a:rPr>
                        <a:t>㎡（圏域の約</a:t>
                      </a:r>
                      <a:r>
                        <a:rPr kumimoji="1" lang="en-US" altLang="ja-JP" sz="1050" dirty="0" smtClean="0">
                          <a:latin typeface="Meiryo UI" panose="020B0604030504040204" pitchFamily="50" charset="-128"/>
                          <a:ea typeface="Meiryo UI" panose="020B0604030504040204" pitchFamily="50" charset="-128"/>
                        </a:rPr>
                        <a:t>23</a:t>
                      </a:r>
                      <a:r>
                        <a:rPr kumimoji="1" lang="ja-JP" altLang="en-US" sz="1050" dirty="0" smtClean="0">
                          <a:latin typeface="Meiryo UI" panose="020B0604030504040204" pitchFamily="50" charset="-128"/>
                          <a:ea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520852693"/>
                  </a:ext>
                </a:extLst>
              </a:tr>
              <a:tr h="2628000">
                <a:tc>
                  <a:txBody>
                    <a:bodyPr/>
                    <a:lstStyle/>
                    <a:p>
                      <a:r>
                        <a:rPr kumimoji="1" lang="ja-JP" altLang="en-US" sz="1050" b="1" dirty="0" smtClean="0">
                          <a:latin typeface="Meiryo UI" panose="020B0604030504040204" pitchFamily="50" charset="-128"/>
                          <a:ea typeface="Meiryo UI" panose="020B0604030504040204" pitchFamily="50" charset="-128"/>
                        </a:rPr>
                        <a:t>通勤通学圏</a:t>
                      </a:r>
                      <a:endParaRPr kumimoji="1" lang="ja-JP" altLang="en-US" sz="1050" b="1" dirty="0">
                        <a:latin typeface="Meiryo UI" panose="020B0604030504040204" pitchFamily="50" charset="-128"/>
                        <a:ea typeface="Meiryo UI" panose="020B0604030504040204" pitchFamily="50" charset="-128"/>
                      </a:endParaRPr>
                    </a:p>
                  </a:txBody>
                  <a:tcPr anchor="ctr"/>
                </a:tc>
                <a:tc>
                  <a:txBody>
                    <a:bodyPr/>
                    <a:lstStyle/>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050" dirty="0" smtClean="0">
                          <a:latin typeface="Meiryo UI" panose="020B0604030504040204" pitchFamily="50" charset="-128"/>
                          <a:ea typeface="Meiryo UI" panose="020B0604030504040204" pitchFamily="50" charset="-128"/>
                        </a:rPr>
                        <a:t>連携市町村のうち、</a:t>
                      </a:r>
                      <a:r>
                        <a:rPr kumimoji="1" lang="en-US" altLang="ja-JP" sz="1050" dirty="0" smtClean="0">
                          <a:latin typeface="Meiryo UI" panose="020B0604030504040204" pitchFamily="50" charset="-128"/>
                          <a:ea typeface="Meiryo UI" panose="020B0604030504040204" pitchFamily="50" charset="-128"/>
                        </a:rPr>
                        <a:t>10</a:t>
                      </a:r>
                      <a:r>
                        <a:rPr kumimoji="1" lang="ja-JP" altLang="en-US" sz="1050" dirty="0" smtClean="0">
                          <a:latin typeface="Meiryo UI" panose="020B0604030504040204" pitchFamily="50" charset="-128"/>
                          <a:ea typeface="Meiryo UI" panose="020B0604030504040204" pitchFamily="50" charset="-128"/>
                        </a:rPr>
                        <a:t>％通勤通学圏は４市５町。</a:t>
                      </a:r>
                      <a:endParaRPr kumimoji="1" lang="en-US" altLang="ja-JP" sz="105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050" dirty="0" smtClean="0">
                          <a:latin typeface="Meiryo UI" panose="020B0604030504040204" pitchFamily="50" charset="-128"/>
                          <a:ea typeface="Meiryo UI" panose="020B0604030504040204" pitchFamily="50" charset="-128"/>
                        </a:rPr>
                        <a:t>姫路市の</a:t>
                      </a:r>
                      <a:r>
                        <a:rPr kumimoji="1" lang="en-US" altLang="ja-JP" sz="1050" dirty="0" smtClean="0">
                          <a:latin typeface="Meiryo UI" panose="020B0604030504040204" pitchFamily="50" charset="-128"/>
                          <a:ea typeface="Meiryo UI" panose="020B0604030504040204" pitchFamily="50" charset="-128"/>
                        </a:rPr>
                        <a:t>10</a:t>
                      </a:r>
                      <a:r>
                        <a:rPr kumimoji="1" lang="ja-JP" altLang="en-US" sz="1050" dirty="0" smtClean="0">
                          <a:latin typeface="Meiryo UI" panose="020B0604030504040204" pitchFamily="50" charset="-128"/>
                          <a:ea typeface="Meiryo UI" panose="020B0604030504040204" pitchFamily="50" charset="-128"/>
                        </a:rPr>
                        <a:t>％通勤通学圏は、すべて連携市町村となっている。</a:t>
                      </a:r>
                      <a:endParaRPr kumimoji="1" lang="en-US" altLang="ja-JP" sz="105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endParaRPr kumimoji="1" lang="en-US" altLang="ja-JP" sz="1050" dirty="0" smtClean="0">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800" dirty="0" smtClean="0">
                          <a:latin typeface="Meiryo UI" panose="020B0604030504040204" pitchFamily="50" charset="-128"/>
                          <a:ea typeface="Meiryo UI" panose="020B0604030504040204" pitchFamily="50" charset="-128"/>
                        </a:rPr>
                        <a:t>（出典）播磨圏域連携中枢都市ビジョン改訂版（令和４年３月）</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endParaRPr kumimoji="1" lang="en-US" altLang="ja-JP" sz="105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050" dirty="0" smtClean="0">
                          <a:latin typeface="Meiryo UI" panose="020B0604030504040204" pitchFamily="50" charset="-128"/>
                          <a:ea typeface="Meiryo UI" panose="020B0604030504040204" pitchFamily="50" charset="-128"/>
                        </a:rPr>
                        <a:t>連携市町村のうち、</a:t>
                      </a:r>
                      <a:r>
                        <a:rPr kumimoji="1" lang="en-US" altLang="ja-JP" sz="1050" dirty="0" smtClean="0">
                          <a:latin typeface="Meiryo UI" panose="020B0604030504040204" pitchFamily="50" charset="-128"/>
                          <a:ea typeface="Meiryo UI" panose="020B0604030504040204" pitchFamily="50" charset="-128"/>
                        </a:rPr>
                        <a:t>10</a:t>
                      </a:r>
                      <a:r>
                        <a:rPr kumimoji="1" lang="ja-JP" altLang="en-US" sz="1050" dirty="0" smtClean="0">
                          <a:latin typeface="Meiryo UI" panose="020B0604030504040204" pitchFamily="50" charset="-128"/>
                          <a:ea typeface="Meiryo UI" panose="020B0604030504040204" pitchFamily="50" charset="-128"/>
                        </a:rPr>
                        <a:t>％通勤通学圏は４町１村。</a:t>
                      </a:r>
                      <a:endParaRPr kumimoji="1" lang="en-US" altLang="ja-JP" sz="1050" dirty="0" smtClean="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050" kern="1200" dirty="0" smtClean="0">
                          <a:solidFill>
                            <a:schemeClr val="dk1"/>
                          </a:solidFill>
                          <a:latin typeface="Meiryo UI" panose="020B0604030504040204" pitchFamily="50" charset="-128"/>
                          <a:ea typeface="Meiryo UI" panose="020B0604030504040204" pitchFamily="50" charset="-128"/>
                          <a:cs typeface="+mn-cs"/>
                        </a:rPr>
                        <a:t>八戸市の</a:t>
                      </a:r>
                      <a:r>
                        <a:rPr kumimoji="1" lang="en-US" altLang="ja-JP" sz="1050" kern="1200" dirty="0" smtClean="0">
                          <a:solidFill>
                            <a:schemeClr val="dk1"/>
                          </a:solidFill>
                          <a:latin typeface="Meiryo UI" panose="020B0604030504040204" pitchFamily="50" charset="-128"/>
                          <a:ea typeface="Meiryo UI" panose="020B0604030504040204" pitchFamily="50" charset="-128"/>
                          <a:cs typeface="+mn-cs"/>
                        </a:rPr>
                        <a:t>10</a:t>
                      </a:r>
                      <a:r>
                        <a:rPr kumimoji="1" lang="ja-JP" altLang="en-US" sz="1050" kern="1200" dirty="0" smtClean="0">
                          <a:solidFill>
                            <a:schemeClr val="dk1"/>
                          </a:solidFill>
                          <a:latin typeface="Meiryo UI" panose="020B0604030504040204" pitchFamily="50" charset="-128"/>
                          <a:ea typeface="Meiryo UI" panose="020B0604030504040204" pitchFamily="50" charset="-128"/>
                          <a:cs typeface="+mn-cs"/>
                        </a:rPr>
                        <a:t>％通勤通学圏のうち、１町は連携市町村となっていない（岩手県洋野町）</a:t>
                      </a:r>
                      <a:endParaRPr kumimoji="1" lang="en-US" altLang="ja-JP" sz="1050" kern="1200" dirty="0" smtClean="0">
                        <a:solidFill>
                          <a:schemeClr val="dk1"/>
                        </a:solidFill>
                        <a:latin typeface="Meiryo UI" panose="020B0604030504040204" pitchFamily="50" charset="-128"/>
                        <a:ea typeface="Meiryo UI" panose="020B0604030504040204" pitchFamily="50" charset="-128"/>
                        <a:cs typeface="+mn-cs"/>
                      </a:endParaRPr>
                    </a:p>
                    <a:p>
                      <a:pPr marL="0" indent="0">
                        <a:buFont typeface="Wingdings" panose="05000000000000000000" pitchFamily="2" charset="2"/>
                        <a:buNone/>
                      </a:pPr>
                      <a:r>
                        <a:rPr kumimoji="1" lang="ja-JP" altLang="en-US" sz="800" dirty="0" smtClean="0">
                          <a:latin typeface="Meiryo UI" panose="020B0604030504040204" pitchFamily="50" charset="-128"/>
                          <a:ea typeface="Meiryo UI" panose="020B0604030504040204" pitchFamily="50" charset="-128"/>
                        </a:rPr>
                        <a:t>（出典）第２期八戸圏域連携中枢都市ビジョン改訂版（令和４年３月）</a:t>
                      </a:r>
                      <a:endParaRPr kumimoji="1" lang="ja-JP" altLang="en-US" sz="1000" kern="1200" dirty="0">
                        <a:solidFill>
                          <a:schemeClr val="dk1"/>
                        </a:solidFill>
                        <a:latin typeface="Meiryo UI" panose="020B0604030504040204" pitchFamily="50" charset="-128"/>
                        <a:ea typeface="Meiryo UI" panose="020B0604030504040204" pitchFamily="50" charset="-128"/>
                        <a:cs typeface="+mn-cs"/>
                      </a:endParaRPr>
                    </a:p>
                  </a:txBody>
                  <a:tcPr/>
                </a:tc>
                <a:extLst>
                  <a:ext uri="{0D108BD9-81ED-4DB2-BD59-A6C34878D82A}">
                    <a16:rowId xmlns:a16="http://schemas.microsoft.com/office/drawing/2014/main" val="598644342"/>
                  </a:ext>
                </a:extLst>
              </a:tr>
            </a:tbl>
          </a:graphicData>
        </a:graphic>
      </p:graphicFrame>
      <p:sp>
        <p:nvSpPr>
          <p:cNvPr id="5" name="テキスト ボックス 4"/>
          <p:cNvSpPr txBox="1"/>
          <p:nvPr/>
        </p:nvSpPr>
        <p:spPr>
          <a:xfrm>
            <a:off x="-110836" y="1769889"/>
            <a:ext cx="21197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連携中枢都市圏の例</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8" name="コンテンツ プレースホルダー 3"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6896" y="4270629"/>
            <a:ext cx="2037258" cy="1827592"/>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573" y="4261104"/>
            <a:ext cx="2981741" cy="1819529"/>
          </a:xfrm>
          <a:prstGeom prst="rect">
            <a:avLst/>
          </a:prstGeom>
        </p:spPr>
      </p:pic>
      <p:sp>
        <p:nvSpPr>
          <p:cNvPr id="9" name="正方形/長方形 8"/>
          <p:cNvSpPr/>
          <p:nvPr/>
        </p:nvSpPr>
        <p:spPr>
          <a:xfrm>
            <a:off x="2690423" y="3959610"/>
            <a:ext cx="5616000" cy="191589"/>
          </a:xfrm>
          <a:prstGeom prst="rect">
            <a:avLst/>
          </a:prstGeom>
          <a:solidFill>
            <a:srgbClr val="D2DEEF"/>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参考</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1,900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275</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万人／約</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1200" cap="none" spc="0" normalizeH="0" baseline="0" noProof="0" dirty="0" smtClean="0">
                <a:ln>
                  <a:noFill/>
                </a:ln>
                <a:solidFill>
                  <a:srgbClr val="002060"/>
                </a:solidFill>
                <a:effectLst/>
                <a:uLnTx/>
                <a:uFillTx/>
                <a:latin typeface="Meiryo UI"/>
                <a:ea typeface="Meiryo UI"/>
                <a:cs typeface="+mn-cs"/>
              </a:rPr>
              <a:t>（</a:t>
            </a:r>
            <a:r>
              <a:rPr kumimoji="0" lang="ja-JP" altLang="en-US" sz="600" b="0" i="0" u="none" strike="noStrike" kern="1200" cap="none" spc="0" normalizeH="0" baseline="0" noProof="0" dirty="0">
                <a:ln>
                  <a:noFill/>
                </a:ln>
                <a:solidFill>
                  <a:srgbClr val="002060"/>
                </a:solidFill>
                <a:effectLst/>
                <a:uLnTx/>
                <a:uFillTx/>
                <a:latin typeface="Meiryo UI"/>
                <a:ea typeface="Meiryo UI"/>
                <a:cs typeface="+mn-cs"/>
              </a:rPr>
              <a:t>いずれも</a:t>
            </a:r>
            <a:r>
              <a:rPr kumimoji="0" lang="en-US" altLang="ja-JP" sz="600" b="0" i="0" u="none" strike="noStrike" kern="1200" cap="none" spc="0" normalizeH="0" baseline="0" noProof="0" dirty="0">
                <a:ln>
                  <a:noFill/>
                </a:ln>
                <a:solidFill>
                  <a:srgbClr val="002060"/>
                </a:solidFill>
                <a:effectLst/>
                <a:uLnTx/>
                <a:uFillTx/>
                <a:latin typeface="Meiryo UI"/>
                <a:ea typeface="Meiryo UI"/>
                <a:cs typeface="+mn-cs"/>
              </a:rPr>
              <a:t>2021</a:t>
            </a:r>
            <a:r>
              <a:rPr kumimoji="0" lang="ja-JP" altLang="en-US" sz="600" b="0" i="0" u="none" strike="noStrike" kern="1200" cap="none" spc="0" normalizeH="0" baseline="0" noProof="0" dirty="0">
                <a:ln>
                  <a:noFill/>
                </a:ln>
                <a:solidFill>
                  <a:srgbClr val="002060"/>
                </a:solidFill>
                <a:effectLst/>
                <a:uLnTx/>
                <a:uFillTx/>
                <a:latin typeface="Meiryo UI"/>
                <a:ea typeface="Meiryo UI"/>
                <a:cs typeface="+mn-cs"/>
              </a:rPr>
              <a:t>年</a:t>
            </a:r>
            <a:r>
              <a:rPr kumimoji="0" lang="en-US" altLang="ja-JP" sz="600" b="0" i="0" u="none" strike="noStrike" kern="1200" cap="none" spc="0" normalizeH="0" baseline="0" noProof="0" dirty="0">
                <a:ln>
                  <a:noFill/>
                </a:ln>
                <a:solidFill>
                  <a:srgbClr val="002060"/>
                </a:solidFill>
                <a:effectLst/>
                <a:uLnTx/>
                <a:uFillTx/>
                <a:latin typeface="Meiryo UI"/>
                <a:ea typeface="Meiryo UI"/>
                <a:cs typeface="+mn-cs"/>
              </a:rPr>
              <a:t>3</a:t>
            </a:r>
            <a:r>
              <a:rPr kumimoji="0" lang="ja-JP" altLang="en-US" sz="600" b="0" i="0" u="none" strike="noStrike" kern="1200" cap="none" spc="0" normalizeH="0" baseline="0" noProof="0" dirty="0">
                <a:ln>
                  <a:noFill/>
                </a:ln>
                <a:solidFill>
                  <a:srgbClr val="002060"/>
                </a:solidFill>
                <a:effectLst/>
                <a:uLnTx/>
                <a:uFillTx/>
                <a:latin typeface="Meiryo UI"/>
                <a:ea typeface="Meiryo UI"/>
                <a:cs typeface="+mn-cs"/>
              </a:rPr>
              <a:t>月</a:t>
            </a:r>
            <a:r>
              <a:rPr kumimoji="0" lang="en-US" altLang="ja-JP" sz="600" b="0" i="0" u="none" strike="noStrike" kern="1200" cap="none" spc="0" normalizeH="0" baseline="0" noProof="0" dirty="0">
                <a:ln>
                  <a:noFill/>
                </a:ln>
                <a:solidFill>
                  <a:srgbClr val="002060"/>
                </a:solidFill>
                <a:effectLst/>
                <a:uLnTx/>
                <a:uFillTx/>
                <a:latin typeface="Meiryo UI"/>
                <a:ea typeface="Meiryo UI"/>
                <a:cs typeface="+mn-cs"/>
              </a:rPr>
              <a:t>1</a:t>
            </a:r>
            <a:r>
              <a:rPr kumimoji="0" lang="ja-JP" altLang="en-US" sz="600" b="0" i="0" u="none" strike="noStrike" kern="1200" cap="none" spc="0" normalizeH="0" baseline="0" noProof="0" dirty="0">
                <a:ln>
                  <a:noFill/>
                </a:ln>
                <a:solidFill>
                  <a:srgbClr val="002060"/>
                </a:solidFill>
                <a:effectLst/>
                <a:uLnTx/>
                <a:uFillTx/>
                <a:latin typeface="Meiryo UI"/>
                <a:ea typeface="Meiryo UI"/>
                <a:cs typeface="+mn-cs"/>
              </a:rPr>
              <a:t>日現在）</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906" y="4222266"/>
            <a:ext cx="1495634" cy="962159"/>
          </a:xfrm>
          <a:prstGeom prst="rect">
            <a:avLst/>
          </a:prstGeom>
        </p:spPr>
      </p:pic>
      <p:sp>
        <p:nvSpPr>
          <p:cNvPr id="11" name="タイトル 1"/>
          <p:cNvSpPr txBox="1">
            <a:spLocks/>
          </p:cNvSpPr>
          <p:nvPr/>
        </p:nvSpPr>
        <p:spPr>
          <a:xfrm>
            <a:off x="79550" y="25950"/>
            <a:ext cx="7898953" cy="324000"/>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■播磨圏域、八戸圏域での取組み</a:t>
            </a:r>
            <a:endParaRPr lang="en-US" altLang="ja-JP" sz="1600" b="1"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4" name="テキスト ボックス 3"/>
          <p:cNvSpPr txBox="1"/>
          <p:nvPr/>
        </p:nvSpPr>
        <p:spPr>
          <a:xfrm>
            <a:off x="5115540" y="1210773"/>
            <a:ext cx="3786045" cy="553998"/>
          </a:xfrm>
          <a:prstGeom prst="rect">
            <a:avLst/>
          </a:prstGeom>
          <a:noFill/>
          <a:ln w="3175">
            <a:solidFill>
              <a:schemeClr val="tx1"/>
            </a:solidFill>
            <a:prstDash val="dash"/>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）三大都市圏（関西は大阪府、京都府、兵庫県、奈良県）においては</a:t>
            </a:r>
            <a:r>
              <a:rPr kumimoji="1" lang="ja-JP" altLang="en-US" sz="1000" dirty="0" smtClean="0">
                <a:latin typeface="Meiryo UI" panose="020B0604030504040204" pitchFamily="50" charset="-128"/>
                <a:ea typeface="Meiryo UI" panose="020B0604030504040204" pitchFamily="50" charset="-128"/>
              </a:rPr>
              <a:t>、三大都市圏区域内の政令市等へ</a:t>
            </a:r>
            <a:r>
              <a:rPr kumimoji="1" lang="ja-JP" altLang="en-US" sz="1000" dirty="0">
                <a:latin typeface="Meiryo UI" panose="020B0604030504040204" pitchFamily="50" charset="-128"/>
                <a:ea typeface="Meiryo UI" panose="020B0604030504040204" pitchFamily="50" charset="-128"/>
              </a:rPr>
              <a:t>の</a:t>
            </a:r>
            <a:r>
              <a:rPr kumimoji="1" lang="en-US" altLang="ja-JP" sz="1000" dirty="0">
                <a:latin typeface="Meiryo UI" panose="020B0604030504040204" pitchFamily="50" charset="-128"/>
                <a:ea typeface="Meiryo UI" panose="020B0604030504040204" pitchFamily="50" charset="-128"/>
              </a:rPr>
              <a:t>10</a:t>
            </a:r>
            <a:r>
              <a:rPr kumimoji="1" lang="ja-JP" altLang="en-US" sz="1000" dirty="0">
                <a:latin typeface="Meiryo UI" panose="020B0604030504040204" pitchFamily="50" charset="-128"/>
                <a:ea typeface="Meiryo UI" panose="020B0604030504040204" pitchFamily="50" charset="-128"/>
              </a:rPr>
              <a:t>％通勤通学者圏以外の中核市が対象（京阪神では姫路市のみ）</a:t>
            </a:r>
            <a:endParaRPr kumimoji="1" lang="ja-JP" altLang="en-US" sz="1000" dirty="0"/>
          </a:p>
        </p:txBody>
      </p:sp>
      <p:sp>
        <p:nvSpPr>
          <p:cNvPr id="12" name="正方形/長方形 11"/>
          <p:cNvSpPr/>
          <p:nvPr/>
        </p:nvSpPr>
        <p:spPr>
          <a:xfrm>
            <a:off x="3091" y="-898"/>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10</a:t>
            </a:r>
            <a:r>
              <a:rPr kumimoji="0" lang="ja-JP" altLang="en-US"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a:t>
            </a:r>
            <a:r>
              <a:rPr kumimoji="0" lang="en-US" altLang="ja-JP" b="0" i="0" u="none" strike="noStrike" kern="0" cap="none" spc="0" normalizeH="0" baseline="0" noProof="0" dirty="0" smtClean="0">
                <a:ln>
                  <a:noFill/>
                </a:ln>
                <a:solidFill>
                  <a:srgbClr val="000000"/>
                </a:solidFill>
                <a:effectLst/>
                <a:uLnTx/>
                <a:uFillTx/>
                <a:latin typeface="Meiryo UI"/>
                <a:ea typeface="Meiryo UI" pitchFamily="50" charset="-128"/>
                <a:cs typeface="Meiryo UI" pitchFamily="50" charset="-128"/>
              </a:rPr>
              <a:t>37.</a:t>
            </a:r>
            <a:r>
              <a:rPr lang="ja-JP" altLang="en-US" kern="0" dirty="0">
                <a:solidFill>
                  <a:srgbClr val="000000"/>
                </a:solidFill>
                <a:latin typeface="Meiryo UI"/>
                <a:ea typeface="Meiryo UI" pitchFamily="50" charset="-128"/>
                <a:cs typeface="Meiryo UI" pitchFamily="50" charset="-128"/>
              </a:rPr>
              <a:t>他</a:t>
            </a:r>
            <a:r>
              <a:rPr lang="ja-JP" altLang="en-US" kern="0" dirty="0" smtClean="0">
                <a:solidFill>
                  <a:srgbClr val="000000"/>
                </a:solidFill>
                <a:latin typeface="Meiryo UI"/>
                <a:ea typeface="Meiryo UI" pitchFamily="50" charset="-128"/>
                <a:cs typeface="Meiryo UI" pitchFamily="50" charset="-128"/>
              </a:rPr>
              <a:t>地域の連携</a:t>
            </a:r>
            <a:r>
              <a:rPr lang="ja-JP" altLang="en-US" kern="0" dirty="0">
                <a:solidFill>
                  <a:srgbClr val="000000"/>
                </a:solidFill>
                <a:latin typeface="Meiryo UI"/>
                <a:ea typeface="Meiryo UI" pitchFamily="50" charset="-128"/>
                <a:cs typeface="Meiryo UI" pitchFamily="50" charset="-128"/>
              </a:rPr>
              <a:t>中枢都市圏の</a:t>
            </a:r>
            <a:r>
              <a:rPr lang="ja-JP" altLang="en-US" kern="0" dirty="0" smtClean="0">
                <a:solidFill>
                  <a:srgbClr val="000000"/>
                </a:solidFill>
                <a:latin typeface="Meiryo UI"/>
                <a:ea typeface="Meiryo UI" pitchFamily="50" charset="-128"/>
                <a:cs typeface="Meiryo UI" pitchFamily="50" charset="-128"/>
              </a:rPr>
              <a:t>取組み（播磨圏域、八戸圏域）</a:t>
            </a:r>
            <a:endParaRPr lang="ja-JP" altLang="en-US" kern="0" dirty="0">
              <a:solidFill>
                <a:srgbClr val="000000"/>
              </a:solidFill>
              <a:latin typeface="Meiryo UI"/>
              <a:ea typeface="Meiryo UI" pitchFamily="50" charset="-128"/>
              <a:cs typeface="Meiryo UI" pitchFamily="50" charset="-128"/>
            </a:endParaRPr>
          </a:p>
        </p:txBody>
      </p:sp>
      <p:sp>
        <p:nvSpPr>
          <p:cNvPr id="13" name="正方形/長方形 12"/>
          <p:cNvSpPr/>
          <p:nvPr/>
        </p:nvSpPr>
        <p:spPr>
          <a:xfrm>
            <a:off x="7389279" y="87926"/>
            <a:ext cx="1645726" cy="2733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第８回</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意見交換会　</a:t>
            </a:r>
            <a:r>
              <a:rPr kumimoji="1" lang="ja-JP" altLang="en-US" sz="900" b="0" i="0" u="none" strike="noStrike" kern="1200" cap="none" spc="0" normalizeH="0" baseline="0" noProof="0" dirty="0" smtClean="0">
                <a:ln>
                  <a:noFill/>
                </a:ln>
                <a:solidFill>
                  <a:prstClr val="black"/>
                </a:solidFill>
                <a:effectLst/>
                <a:uLnTx/>
                <a:uFillTx/>
                <a:latin typeface="Meiryo UI"/>
                <a:ea typeface="Meiryo UI"/>
                <a:cs typeface="+mn-cs"/>
              </a:rPr>
              <a:t>資料</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２</a:t>
            </a:r>
          </a:p>
        </p:txBody>
      </p:sp>
    </p:spTree>
    <p:extLst>
      <p:ext uri="{BB962C8B-B14F-4D97-AF65-F5344CB8AC3E}">
        <p14:creationId xmlns:p14="http://schemas.microsoft.com/office/powerpoint/2010/main" val="3824606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nvPr>
        </p:nvGraphicFramePr>
        <p:xfrm>
          <a:off x="104400" y="425742"/>
          <a:ext cx="8942400" cy="6024653"/>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060143712"/>
                    </a:ext>
                  </a:extLst>
                </a:gridCol>
                <a:gridCol w="3841200">
                  <a:extLst>
                    <a:ext uri="{9D8B030D-6E8A-4147-A177-3AD203B41FA5}">
                      <a16:colId xmlns:a16="http://schemas.microsoft.com/office/drawing/2014/main" val="2043970317"/>
                    </a:ext>
                  </a:extLst>
                </a:gridCol>
                <a:gridCol w="3841200">
                  <a:extLst>
                    <a:ext uri="{9D8B030D-6E8A-4147-A177-3AD203B41FA5}">
                      <a16:colId xmlns:a16="http://schemas.microsoft.com/office/drawing/2014/main" val="2153286359"/>
                    </a:ext>
                  </a:extLst>
                </a:gridCol>
              </a:tblGrid>
              <a:tr h="382719">
                <a:tc>
                  <a:txBody>
                    <a:bodyPr/>
                    <a:lstStyle/>
                    <a:p>
                      <a:endParaRPr kumimoji="1" lang="ja-JP" altLang="en-US" sz="1400" dirty="0"/>
                    </a:p>
                  </a:txBody>
                  <a:tcPr/>
                </a:tc>
                <a:tc>
                  <a:txBody>
                    <a:bodyPr/>
                    <a:lstStyle/>
                    <a:p>
                      <a:pPr algn="ctr"/>
                      <a:r>
                        <a:rPr kumimoji="1" lang="ja-JP" altLang="en-US" sz="1400" dirty="0" smtClean="0"/>
                        <a:t>播磨圏域連携中枢都市圏</a:t>
                      </a:r>
                      <a:endParaRPr kumimoji="1" lang="ja-JP" altLang="en-US" sz="1400" dirty="0"/>
                    </a:p>
                  </a:txBody>
                  <a:tcPr anchor="ctr"/>
                </a:tc>
                <a:tc>
                  <a:txBody>
                    <a:bodyPr/>
                    <a:lstStyle/>
                    <a:p>
                      <a:pPr algn="ctr"/>
                      <a:r>
                        <a:rPr kumimoji="1" lang="ja-JP" altLang="en-US" sz="1400" dirty="0" smtClean="0"/>
                        <a:t>八戸圏域連携中枢都市圏</a:t>
                      </a:r>
                      <a:endParaRPr kumimoji="1" lang="ja-JP" altLang="en-US" sz="1400" dirty="0"/>
                    </a:p>
                  </a:txBody>
                  <a:tcPr anchor="ctr"/>
                </a:tc>
                <a:extLst>
                  <a:ext uri="{0D108BD9-81ED-4DB2-BD59-A6C34878D82A}">
                    <a16:rowId xmlns:a16="http://schemas.microsoft.com/office/drawing/2014/main" val="1539618612"/>
                  </a:ext>
                </a:extLst>
              </a:tr>
              <a:tr h="709934">
                <a:tc>
                  <a:txBody>
                    <a:bodyPr/>
                    <a:lstStyle/>
                    <a:p>
                      <a:r>
                        <a:rPr kumimoji="1" lang="ja-JP" altLang="en-US" sz="1050" b="1" dirty="0" smtClean="0">
                          <a:latin typeface="Meiryo UI" panose="020B0604030504040204" pitchFamily="50" charset="-128"/>
                          <a:ea typeface="Meiryo UI" panose="020B0604030504040204" pitchFamily="50" charset="-128"/>
                        </a:rPr>
                        <a:t>圏域の地域特性・</a:t>
                      </a:r>
                      <a:r>
                        <a:rPr kumimoji="1" lang="en-US" altLang="ja-JP" sz="1050" b="1" dirty="0" smtClean="0">
                          <a:latin typeface="Meiryo UI" panose="020B0604030504040204" pitchFamily="50" charset="-128"/>
                          <a:ea typeface="Meiryo UI" panose="020B0604030504040204" pitchFamily="50" charset="-128"/>
                        </a:rPr>
                        <a:t/>
                      </a:r>
                      <a:br>
                        <a:rPr kumimoji="1" lang="en-US" altLang="ja-JP" sz="1050" b="1" dirty="0" smtClean="0">
                          <a:latin typeface="Meiryo UI" panose="020B0604030504040204" pitchFamily="50" charset="-128"/>
                          <a:ea typeface="Meiryo UI" panose="020B0604030504040204" pitchFamily="50" charset="-128"/>
                        </a:rPr>
                      </a:br>
                      <a:r>
                        <a:rPr kumimoji="1" lang="ja-JP" altLang="en-US" sz="1050" b="1" dirty="0" smtClean="0">
                          <a:latin typeface="Meiryo UI" panose="020B0604030504040204" pitchFamily="50" charset="-128"/>
                          <a:ea typeface="Meiryo UI" panose="020B0604030504040204" pitchFamily="50" charset="-128"/>
                        </a:rPr>
                        <a:t>産業</a:t>
                      </a:r>
                      <a:endParaRPr kumimoji="1" lang="ja-JP" altLang="en-US" sz="1050" b="1" dirty="0">
                        <a:latin typeface="Meiryo UI" panose="020B0604030504040204" pitchFamily="50" charset="-128"/>
                        <a:ea typeface="Meiryo UI" panose="020B0604030504040204" pitchFamily="50" charset="-128"/>
                      </a:endParaRPr>
                    </a:p>
                  </a:txBody>
                  <a:tcPr anchor="ctr"/>
                </a:tc>
                <a:tc>
                  <a:txBody>
                    <a:bodyPr/>
                    <a:lstStyle/>
                    <a:p>
                      <a:pPr marL="87313" indent="-87313">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面積・人口・域内総生産・製造品出荷額はひとつの都道府県に匹敵する規模</a:t>
                      </a:r>
                      <a:endParaRPr kumimoji="1" lang="en-US" altLang="ja-JP" sz="1050" dirty="0" smtClean="0">
                        <a:latin typeface="Meiryo UI" panose="020B0604030504040204" pitchFamily="50" charset="-128"/>
                        <a:ea typeface="Meiryo UI" panose="020B0604030504040204" pitchFamily="50" charset="-128"/>
                      </a:endParaRPr>
                    </a:p>
                    <a:p>
                      <a:pPr marL="87313" indent="-87313">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第二次産業の比率が全国平均よりも高い。</a:t>
                      </a:r>
                      <a:endParaRPr kumimoji="1" lang="ja-JP" altLang="en-US" sz="1050" dirty="0">
                        <a:latin typeface="Meiryo UI" panose="020B0604030504040204" pitchFamily="50" charset="-128"/>
                        <a:ea typeface="Meiryo UI" panose="020B0604030504040204" pitchFamily="50" charset="-128"/>
                      </a:endParaRPr>
                    </a:p>
                  </a:txBody>
                  <a:tcPr/>
                </a:tc>
                <a:tc>
                  <a:txBody>
                    <a:bodyPr/>
                    <a:lstStyle/>
                    <a:p>
                      <a:pPr marL="87313" indent="-87313">
                        <a:buFont typeface="Arial" panose="020B0604020202020204" pitchFamily="34" charset="0"/>
                        <a:buChar char="•"/>
                      </a:pPr>
                      <a:r>
                        <a:rPr kumimoji="1" lang="ja-JP" altLang="en-US" sz="1050" dirty="0" smtClean="0">
                          <a:latin typeface="Meiryo UI" panose="020B0604030504040204" pitchFamily="50" charset="-128"/>
                          <a:ea typeface="Meiryo UI" panose="020B0604030504040204" pitchFamily="50" charset="-128"/>
                        </a:rPr>
                        <a:t>八戸は青森県第二の都市であり、全国屈指の水産都市。</a:t>
                      </a:r>
                      <a:endParaRPr kumimoji="1" lang="en-US" altLang="ja-JP" sz="1050" dirty="0" smtClean="0">
                        <a:latin typeface="Meiryo UI" panose="020B0604030504040204" pitchFamily="50" charset="-128"/>
                        <a:ea typeface="Meiryo UI" panose="020B0604030504040204" pitchFamily="50" charset="-128"/>
                      </a:endParaRPr>
                    </a:p>
                    <a:p>
                      <a:pPr marL="87313" indent="-87313">
                        <a:buFont typeface="Arial" panose="020B0604020202020204" pitchFamily="34" charset="0"/>
                        <a:buChar char="•"/>
                      </a:pPr>
                      <a:r>
                        <a:rPr kumimoji="1" lang="en-US" altLang="ja-JP" sz="1050" dirty="0" smtClean="0">
                          <a:latin typeface="Meiryo UI" panose="020B0604030504040204" pitchFamily="50" charset="-128"/>
                          <a:ea typeface="Meiryo UI" panose="020B0604030504040204" pitchFamily="50" charset="-128"/>
                        </a:rPr>
                        <a:t>2009</a:t>
                      </a:r>
                      <a:r>
                        <a:rPr kumimoji="1" lang="ja-JP" altLang="en-US" sz="1050" dirty="0" smtClean="0">
                          <a:latin typeface="Meiryo UI" panose="020B0604030504040204" pitchFamily="50" charset="-128"/>
                          <a:ea typeface="Meiryo UI" panose="020B0604030504040204" pitchFamily="50" charset="-128"/>
                        </a:rPr>
                        <a:t>年に同じ枠組みで定住自立圏</a:t>
                      </a:r>
                      <a:r>
                        <a:rPr kumimoji="1" lang="ja-JP" altLang="en-US" sz="1050" smtClean="0">
                          <a:latin typeface="Meiryo UI" panose="020B0604030504040204" pitchFamily="50" charset="-128"/>
                          <a:ea typeface="Meiryo UI" panose="020B0604030504040204" pitchFamily="50" charset="-128"/>
                        </a:rPr>
                        <a:t>を形成しており</a:t>
                      </a:r>
                      <a:r>
                        <a:rPr kumimoji="1" lang="ja-JP" altLang="en-US" sz="1050" dirty="0" smtClean="0">
                          <a:latin typeface="Meiryo UI" panose="020B0604030504040204" pitchFamily="50" charset="-128"/>
                          <a:ea typeface="Meiryo UI" panose="020B0604030504040204" pitchFamily="50" charset="-128"/>
                        </a:rPr>
                        <a:t>、八戸市が中核市となったのを機に連携中枢都市圏を形成。</a:t>
                      </a:r>
                      <a:endParaRPr kumimoji="1" lang="ja-JP" altLang="en-US" sz="105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60772358"/>
                  </a:ext>
                </a:extLst>
              </a:tr>
              <a:tr h="4932000">
                <a:tc>
                  <a:txBody>
                    <a:bodyPr/>
                    <a:lstStyle/>
                    <a:p>
                      <a:r>
                        <a:rPr kumimoji="1" lang="ja-JP" altLang="en-US" sz="1200" b="1" dirty="0" smtClean="0">
                          <a:latin typeface="Meiryo UI" panose="020B0604030504040204" pitchFamily="50" charset="-128"/>
                          <a:ea typeface="Meiryo UI" panose="020B0604030504040204" pitchFamily="50" charset="-128"/>
                        </a:rPr>
                        <a:t>主な取り組み</a:t>
                      </a:r>
                      <a:endParaRPr kumimoji="1" lang="en-US" altLang="ja-JP" sz="1200" b="1" dirty="0" smtClean="0">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dirty="0" smtClean="0">
                          <a:latin typeface="Meiryo UI" panose="020B0604030504040204" pitchFamily="50" charset="-128"/>
                          <a:ea typeface="Meiryo UI" panose="020B0604030504040204" pitchFamily="50" charset="-128"/>
                        </a:rPr>
                        <a:t>①圏域全体の経済成長のけん引</a:t>
                      </a:r>
                      <a:endParaRPr kumimoji="1" lang="en-US" altLang="ja-JP" sz="1050" b="1"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・起業・創業・事業承継支援</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50" dirty="0" smtClean="0">
                          <a:latin typeface="+mn-ea"/>
                          <a:ea typeface="+mn-ea"/>
                        </a:rPr>
                        <a:t>　→圏域を対象とした創業相談窓口を設置、「創業ステー</a:t>
                      </a:r>
                      <a:endParaRPr kumimoji="1" lang="en-US" altLang="ja-JP" sz="1050" dirty="0" smtClean="0">
                        <a:latin typeface="+mn-ea"/>
                        <a:ea typeface="+mn-ea"/>
                      </a:endParaRPr>
                    </a:p>
                    <a:p>
                      <a:r>
                        <a:rPr kumimoji="1" lang="ja-JP" altLang="en-US" sz="1050" dirty="0" smtClean="0">
                          <a:latin typeface="+mn-ea"/>
                          <a:ea typeface="+mn-ea"/>
                        </a:rPr>
                        <a:t>　　ション」「企業プラザひょうご姫路」の運営など</a:t>
                      </a:r>
                      <a:endParaRPr kumimoji="1" lang="en-US" altLang="ja-JP" sz="1050" dirty="0" smtClean="0">
                        <a:latin typeface="+mn-ea"/>
                        <a:ea typeface="+mn-ea"/>
                      </a:endParaRPr>
                    </a:p>
                    <a:p>
                      <a:r>
                        <a:rPr kumimoji="1" lang="ja-JP" altLang="en-US" sz="1050" dirty="0" smtClean="0">
                          <a:latin typeface="Meiryo UI" panose="020B0604030504040204" pitchFamily="50" charset="-128"/>
                          <a:ea typeface="Meiryo UI" panose="020B0604030504040204" pitchFamily="50" charset="-128"/>
                        </a:rPr>
                        <a:t>　・放射光施設活用促進事業</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00" dirty="0" smtClean="0">
                          <a:latin typeface="+mn-ea"/>
                          <a:ea typeface="+mn-ea"/>
                        </a:rPr>
                        <a:t>　→大型放射光施設「</a:t>
                      </a:r>
                      <a:r>
                        <a:rPr kumimoji="1" lang="en-US" altLang="ja-JP" sz="1000" dirty="0" smtClean="0">
                          <a:latin typeface="+mn-ea"/>
                          <a:ea typeface="+mn-ea"/>
                        </a:rPr>
                        <a:t>Spring-8</a:t>
                      </a:r>
                      <a:r>
                        <a:rPr kumimoji="1" lang="ja-JP" altLang="en-US" sz="1000" dirty="0" smtClean="0">
                          <a:latin typeface="+mn-ea"/>
                          <a:ea typeface="+mn-ea"/>
                        </a:rPr>
                        <a:t>」やＸ線自由電子レーザー</a:t>
                      </a:r>
                      <a:endParaRPr kumimoji="1" lang="en-US" altLang="ja-JP" sz="1000" dirty="0" smtClean="0">
                        <a:latin typeface="+mn-ea"/>
                        <a:ea typeface="+mn-ea"/>
                      </a:endParaRPr>
                    </a:p>
                    <a:p>
                      <a:r>
                        <a:rPr kumimoji="1" lang="ja-JP" altLang="en-US" sz="1000" dirty="0" smtClean="0">
                          <a:latin typeface="+mn-ea"/>
                          <a:ea typeface="+mn-ea"/>
                        </a:rPr>
                        <a:t>　　施設「</a:t>
                      </a:r>
                      <a:r>
                        <a:rPr kumimoji="1" lang="en-US" altLang="ja-JP" sz="1000" dirty="0" smtClean="0">
                          <a:latin typeface="+mn-ea"/>
                          <a:ea typeface="+mn-ea"/>
                        </a:rPr>
                        <a:t>SACLA</a:t>
                      </a:r>
                      <a:r>
                        <a:rPr kumimoji="1" lang="ja-JP" altLang="en-US" sz="1000" dirty="0" smtClean="0">
                          <a:latin typeface="+mn-ea"/>
                          <a:ea typeface="+mn-ea"/>
                        </a:rPr>
                        <a:t>」などの活用促進</a:t>
                      </a:r>
                      <a:endParaRPr kumimoji="1" lang="en-US" altLang="ja-JP" sz="1050" dirty="0" smtClean="0">
                        <a:latin typeface="+mn-ea"/>
                        <a:ea typeface="+mn-ea"/>
                      </a:endParaRPr>
                    </a:p>
                    <a:p>
                      <a:r>
                        <a:rPr kumimoji="1" lang="ja-JP" altLang="en-US" sz="1050" dirty="0" smtClean="0">
                          <a:latin typeface="Meiryo UI" panose="020B0604030504040204" pitchFamily="50" charset="-128"/>
                          <a:ea typeface="Meiryo UI" panose="020B0604030504040204" pitchFamily="50" charset="-128"/>
                        </a:rPr>
                        <a:t>　・「播磨地域ブランド」の確立</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00" dirty="0" smtClean="0">
                          <a:latin typeface="+mn-ea"/>
                          <a:ea typeface="+mn-ea"/>
                        </a:rPr>
                        <a:t>　→「醸造」を主軸としたブランディング「醸す・造る・</a:t>
                      </a:r>
                      <a:endParaRPr kumimoji="1" lang="en-US" altLang="ja-JP" sz="1000" dirty="0" smtClean="0">
                        <a:latin typeface="+mn-ea"/>
                        <a:ea typeface="+mn-ea"/>
                      </a:endParaRPr>
                    </a:p>
                    <a:p>
                      <a:r>
                        <a:rPr kumimoji="1" lang="ja-JP" altLang="en-US" sz="1000" dirty="0" smtClean="0">
                          <a:latin typeface="+mn-ea"/>
                          <a:ea typeface="+mn-ea"/>
                        </a:rPr>
                        <a:t>　　播磨」プロジェクトに取り組み、播磨地域の特産品全体の</a:t>
                      </a:r>
                      <a:endParaRPr kumimoji="1" lang="en-US" altLang="ja-JP" sz="1000" dirty="0" smtClean="0">
                        <a:latin typeface="+mn-ea"/>
                        <a:ea typeface="+mn-ea"/>
                      </a:endParaRPr>
                    </a:p>
                    <a:p>
                      <a:r>
                        <a:rPr kumimoji="1" lang="ja-JP" altLang="en-US" sz="1000" dirty="0" smtClean="0">
                          <a:latin typeface="+mn-ea"/>
                          <a:ea typeface="+mn-ea"/>
                        </a:rPr>
                        <a:t>　　ブランド化などをめざす</a:t>
                      </a:r>
                      <a:endParaRPr kumimoji="1" lang="en-US" altLang="ja-JP" sz="1000" dirty="0" smtClean="0">
                        <a:latin typeface="+mn-ea"/>
                        <a:ea typeface="+mn-ea"/>
                      </a:endParaRPr>
                    </a:p>
                    <a:p>
                      <a:r>
                        <a:rPr kumimoji="1" lang="ja-JP" altLang="en-US" sz="1050" dirty="0" smtClean="0">
                          <a:latin typeface="Meiryo UI" panose="020B0604030504040204" pitchFamily="50" charset="-128"/>
                          <a:ea typeface="Meiryo UI" panose="020B0604030504040204" pitchFamily="50" charset="-128"/>
                        </a:rPr>
                        <a:t>　・広域観光の推進、インバウンド観光の推進</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00" dirty="0" smtClean="0">
                          <a:latin typeface="+mn-ea"/>
                          <a:ea typeface="+mn-ea"/>
                        </a:rPr>
                        <a:t>　→姫路城だけではなく、播磨地域全体の優れた地域資源を</a:t>
                      </a:r>
                      <a:endParaRPr kumimoji="1" lang="en-US" altLang="ja-JP" sz="1000" dirty="0" smtClean="0">
                        <a:latin typeface="+mn-ea"/>
                        <a:ea typeface="+mn-ea"/>
                      </a:endParaRPr>
                    </a:p>
                    <a:p>
                      <a:r>
                        <a:rPr kumimoji="1" lang="ja-JP" altLang="en-US" sz="1000" dirty="0" smtClean="0">
                          <a:latin typeface="+mn-ea"/>
                          <a:ea typeface="+mn-ea"/>
                        </a:rPr>
                        <a:t>　　観光ルート化して国内外に打ち出し、滞在型観光を推進</a:t>
                      </a:r>
                      <a:endParaRPr kumimoji="1" lang="en-US" altLang="ja-JP" sz="1000" dirty="0" smtClean="0">
                        <a:latin typeface="+mn-ea"/>
                        <a:ea typeface="+mn-ea"/>
                      </a:endParaRPr>
                    </a:p>
                    <a:p>
                      <a:endParaRPr kumimoji="1" lang="en-US" altLang="ja-JP" sz="1050" b="1" dirty="0" smtClean="0">
                        <a:latin typeface="Meiryo UI" panose="020B0604030504040204" pitchFamily="50" charset="-128"/>
                        <a:ea typeface="Meiryo UI" panose="020B0604030504040204" pitchFamily="50" charset="-128"/>
                      </a:endParaRPr>
                    </a:p>
                    <a:p>
                      <a:r>
                        <a:rPr kumimoji="1" lang="ja-JP" altLang="en-US" sz="1050" b="1" dirty="0" smtClean="0">
                          <a:latin typeface="Meiryo UI" panose="020B0604030504040204" pitchFamily="50" charset="-128"/>
                          <a:ea typeface="Meiryo UI" panose="020B0604030504040204" pitchFamily="50" charset="-128"/>
                        </a:rPr>
                        <a:t>②高次の都市機能の集積・強化</a:t>
                      </a:r>
                      <a:endParaRPr kumimoji="1" lang="en-US" altLang="ja-JP" sz="1050" b="1"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・姫路駅周辺の整備</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00" dirty="0" smtClean="0">
                          <a:latin typeface="+mn-ea"/>
                          <a:ea typeface="+mn-ea"/>
                        </a:rPr>
                        <a:t>　→姫路駅周辺の鉄道操車場跡地を活用し、商業施設、宿泊</a:t>
                      </a:r>
                      <a:endParaRPr kumimoji="1" lang="en-US" altLang="ja-JP" sz="1000" dirty="0" smtClean="0">
                        <a:latin typeface="+mn-ea"/>
                        <a:ea typeface="+mn-ea"/>
                      </a:endParaRPr>
                    </a:p>
                    <a:p>
                      <a:r>
                        <a:rPr kumimoji="1" lang="ja-JP" altLang="en-US" sz="1000" dirty="0" smtClean="0">
                          <a:latin typeface="+mn-ea"/>
                          <a:ea typeface="+mn-ea"/>
                        </a:rPr>
                        <a:t>　　施設、医療専門学校等の誘致や文化ホール、会議室、</a:t>
                      </a:r>
                      <a:endParaRPr kumimoji="1" lang="en-US" altLang="ja-JP" sz="1000" dirty="0" smtClean="0">
                        <a:latin typeface="+mn-ea"/>
                        <a:ea typeface="+mn-ea"/>
                      </a:endParaRPr>
                    </a:p>
                    <a:p>
                      <a:r>
                        <a:rPr kumimoji="1" lang="ja-JP" altLang="en-US" sz="1000" dirty="0" smtClean="0">
                          <a:latin typeface="+mn-ea"/>
                          <a:ea typeface="+mn-ea"/>
                        </a:rPr>
                        <a:t>　　展示場を備えた「姫路市文化コンベンションセンター」</a:t>
                      </a:r>
                      <a:endParaRPr kumimoji="1" lang="en-US" altLang="ja-JP" sz="1000" dirty="0" smtClean="0">
                        <a:latin typeface="+mn-ea"/>
                        <a:ea typeface="+mn-ea"/>
                      </a:endParaRPr>
                    </a:p>
                    <a:p>
                      <a:r>
                        <a:rPr kumimoji="1" lang="ja-JP" altLang="en-US" sz="1000" dirty="0" smtClean="0">
                          <a:latin typeface="+mn-ea"/>
                          <a:ea typeface="+mn-ea"/>
                        </a:rPr>
                        <a:t>　　を整備</a:t>
                      </a:r>
                      <a:endParaRPr kumimoji="1" lang="en-US" altLang="ja-JP" sz="1000" dirty="0" smtClean="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u="none"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u="none" dirty="0" smtClean="0">
                          <a:latin typeface="Meiryo UI" panose="020B0604030504040204" pitchFamily="50" charset="-128"/>
                          <a:ea typeface="Meiryo UI" panose="020B0604030504040204" pitchFamily="50" charset="-128"/>
                        </a:rPr>
                        <a:t>③圏域全体の生活関連機能サービスの向上</a:t>
                      </a:r>
                      <a:endParaRPr kumimoji="1" lang="en-US" altLang="ja-JP" sz="1050" b="1" u="none" dirty="0" smtClean="0">
                        <a:latin typeface="Meiryo UI" panose="020B0604030504040204" pitchFamily="50" charset="-128"/>
                        <a:ea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rPr>
                        <a:t>　・救急搬送支援システムの広域化</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00" dirty="0" smtClean="0">
                          <a:latin typeface="+mn-ea"/>
                          <a:ea typeface="+mn-ea"/>
                        </a:rPr>
                        <a:t>　→受入医療機関を広域的に確保することにより、搬送困難</a:t>
                      </a:r>
                      <a:endParaRPr kumimoji="1" lang="en-US" altLang="ja-JP" sz="1000" dirty="0" smtClean="0">
                        <a:latin typeface="+mn-ea"/>
                        <a:ea typeface="+mn-ea"/>
                      </a:endParaRPr>
                    </a:p>
                    <a:p>
                      <a:r>
                        <a:rPr kumimoji="1" lang="ja-JP" altLang="en-US" sz="1000" dirty="0" smtClean="0">
                          <a:latin typeface="+mn-ea"/>
                          <a:ea typeface="+mn-ea"/>
                        </a:rPr>
                        <a:t>　　症例等の解消や搬送に要する時間の縮減を図ることが</a:t>
                      </a:r>
                      <a:endParaRPr kumimoji="1" lang="en-US" altLang="ja-JP" sz="1000" dirty="0" smtClean="0">
                        <a:latin typeface="+mn-ea"/>
                        <a:ea typeface="+mn-ea"/>
                      </a:endParaRPr>
                    </a:p>
                    <a:p>
                      <a:r>
                        <a:rPr kumimoji="1" lang="ja-JP" altLang="en-US" sz="1000" dirty="0" smtClean="0">
                          <a:latin typeface="+mn-ea"/>
                          <a:ea typeface="+mn-ea"/>
                        </a:rPr>
                        <a:t>　　できる救急搬送システムを圏域で共同運用</a:t>
                      </a:r>
                    </a:p>
                    <a:p>
                      <a:r>
                        <a:rPr kumimoji="1" lang="ja-JP" altLang="en-US" sz="1050" dirty="0" smtClean="0">
                          <a:latin typeface="Meiryo UI" panose="020B0604030504040204" pitchFamily="50" charset="-128"/>
                          <a:ea typeface="Meiryo UI" panose="020B0604030504040204" pitchFamily="50" charset="-128"/>
                        </a:rPr>
                        <a:t>　・公共施設マネジメントの推進</a:t>
                      </a:r>
                      <a:endParaRPr kumimoji="1" lang="en-US" altLang="ja-JP" sz="1050" dirty="0" smtClean="0">
                        <a:latin typeface="Meiryo UI" panose="020B0604030504040204" pitchFamily="50" charset="-128"/>
                        <a:ea typeface="Meiryo UI" panose="020B0604030504040204" pitchFamily="50" charset="-128"/>
                      </a:endParaRPr>
                    </a:p>
                    <a:p>
                      <a:r>
                        <a:rPr kumimoji="1" lang="ja-JP" altLang="en-US" sz="1000" dirty="0" smtClean="0">
                          <a:latin typeface="+mn-ea"/>
                          <a:ea typeface="+mn-ea"/>
                        </a:rPr>
                        <a:t>　→圏域内の公共施設の総合的かつ計画的な管理の推進と</a:t>
                      </a:r>
                      <a:endParaRPr kumimoji="1" lang="en-US" altLang="ja-JP" sz="1000" dirty="0" smtClean="0">
                        <a:latin typeface="+mn-ea"/>
                        <a:ea typeface="+mn-ea"/>
                      </a:endParaRPr>
                    </a:p>
                    <a:p>
                      <a:r>
                        <a:rPr kumimoji="1" lang="ja-JP" altLang="en-US" sz="1000" dirty="0" smtClean="0">
                          <a:latin typeface="+mn-ea"/>
                          <a:ea typeface="+mn-ea"/>
                        </a:rPr>
                        <a:t>　　保有量の最適化、財政負担の軽減・平準化を図るため、</a:t>
                      </a:r>
                      <a:endParaRPr kumimoji="1" lang="en-US" altLang="ja-JP" sz="1000" dirty="0" smtClean="0">
                        <a:latin typeface="+mn-ea"/>
                        <a:ea typeface="+mn-ea"/>
                      </a:endParaRPr>
                    </a:p>
                    <a:p>
                      <a:r>
                        <a:rPr kumimoji="1" lang="ja-JP" altLang="en-US" sz="1000" dirty="0" smtClean="0">
                          <a:latin typeface="+mn-ea"/>
                          <a:ea typeface="+mn-ea"/>
                        </a:rPr>
                        <a:t>　　圏域内の公共施設の情報の共有</a:t>
                      </a:r>
                      <a:endParaRPr kumimoji="1" lang="ja-JP" altLang="en-US" sz="1000" dirty="0">
                        <a:latin typeface="+mn-ea"/>
                        <a:ea typeface="+mn-ea"/>
                      </a:endParaRPr>
                    </a:p>
                  </a:txBody>
                  <a:tcPr/>
                </a:tc>
                <a:tc>
                  <a:txBody>
                    <a:bodyPr/>
                    <a:lstStyle/>
                    <a:p>
                      <a:r>
                        <a:rPr kumimoji="1" lang="ja-JP" altLang="en-US" sz="1050" b="1" u="none" dirty="0" smtClean="0">
                          <a:latin typeface="Meiryo UI" panose="020B0604030504040204" pitchFamily="50" charset="-128"/>
                          <a:ea typeface="Meiryo UI" panose="020B0604030504040204" pitchFamily="50" charset="-128"/>
                        </a:rPr>
                        <a:t>①圏域全体の経済成長のけん引</a:t>
                      </a:r>
                      <a:endParaRPr kumimoji="1" lang="en-US" altLang="ja-JP" sz="1050" b="1" u="none" dirty="0" smtClean="0">
                        <a:latin typeface="Meiryo UI" panose="020B0604030504040204" pitchFamily="50" charset="-128"/>
                        <a:ea typeface="Meiryo UI" panose="020B0604030504040204" pitchFamily="50" charset="-128"/>
                      </a:endParaRPr>
                    </a:p>
                    <a:p>
                      <a:r>
                        <a:rPr kumimoji="1" lang="ja-JP" altLang="en-US" sz="1050" u="none" dirty="0" smtClean="0">
                          <a:latin typeface="Meiryo UI" panose="020B0604030504040204" pitchFamily="50" charset="-128"/>
                          <a:ea typeface="Meiryo UI" panose="020B0604030504040204" pitchFamily="50" charset="-128"/>
                        </a:rPr>
                        <a:t>　・はちのへ創業・事業継承サポートセンターの運営</a:t>
                      </a:r>
                      <a:endParaRPr kumimoji="1" lang="en-US" altLang="ja-JP" sz="1050" u="none" dirty="0" smtClean="0">
                        <a:latin typeface="Meiryo UI" panose="020B0604030504040204" pitchFamily="50" charset="-128"/>
                        <a:ea typeface="Meiryo UI" panose="020B0604030504040204" pitchFamily="50" charset="-128"/>
                      </a:endParaRPr>
                    </a:p>
                    <a:p>
                      <a:r>
                        <a:rPr kumimoji="1" lang="ja-JP" altLang="en-US" sz="1000" u="none" dirty="0" smtClean="0">
                          <a:latin typeface="+mn-ea"/>
                          <a:ea typeface="+mn-ea"/>
                        </a:rPr>
                        <a:t>　→圏域の各商工会と連携した相談対応やセミナー開催</a:t>
                      </a:r>
                      <a:endParaRPr kumimoji="1" lang="en-US" altLang="ja-JP" sz="1000" u="none" dirty="0" smtClean="0">
                        <a:latin typeface="+mn-ea"/>
                        <a:ea typeface="+mn-ea"/>
                      </a:endParaRPr>
                    </a:p>
                    <a:p>
                      <a:r>
                        <a:rPr kumimoji="1" lang="ja-JP" altLang="en-US" sz="1000" u="none" dirty="0" smtClean="0">
                          <a:latin typeface="+mn-ea"/>
                          <a:ea typeface="+mn-ea"/>
                        </a:rPr>
                        <a:t>　　などによる支援</a:t>
                      </a:r>
                      <a:endParaRPr kumimoji="1" lang="en-US" altLang="ja-JP" sz="1000" u="none" dirty="0" smtClean="0">
                        <a:latin typeface="+mn-ea"/>
                        <a:ea typeface="+mn-ea"/>
                      </a:endParaRPr>
                    </a:p>
                    <a:p>
                      <a:r>
                        <a:rPr kumimoji="1" lang="ja-JP" altLang="en-US" sz="1050" u="none" dirty="0" smtClean="0">
                          <a:latin typeface="Meiryo UI" panose="020B0604030504040204" pitchFamily="50" charset="-128"/>
                          <a:ea typeface="Meiryo UI" panose="020B0604030504040204" pitchFamily="50" charset="-128"/>
                        </a:rPr>
                        <a:t>　・八戸都市圏交流プラザ「</a:t>
                      </a:r>
                      <a:r>
                        <a:rPr kumimoji="1" lang="en-US" altLang="ja-JP" sz="1050" u="none" dirty="0" smtClean="0">
                          <a:latin typeface="Meiryo UI" panose="020B0604030504040204" pitchFamily="50" charset="-128"/>
                          <a:ea typeface="Meiryo UI" panose="020B0604030504040204" pitchFamily="50" charset="-128"/>
                        </a:rPr>
                        <a:t>8base</a:t>
                      </a:r>
                      <a:r>
                        <a:rPr kumimoji="1" lang="ja-JP" altLang="en-US" sz="1050" u="none" dirty="0" smtClean="0">
                          <a:latin typeface="Meiryo UI" panose="020B0604030504040204" pitchFamily="50" charset="-128"/>
                          <a:ea typeface="Meiryo UI" panose="020B0604030504040204" pitchFamily="50" charset="-128"/>
                        </a:rPr>
                        <a:t>」事業</a:t>
                      </a:r>
                      <a:endParaRPr kumimoji="1" lang="en-US" altLang="ja-JP" sz="1050" u="none" dirty="0" smtClean="0">
                        <a:latin typeface="Meiryo UI" panose="020B0604030504040204" pitchFamily="50" charset="-128"/>
                        <a:ea typeface="Meiryo UI" panose="020B0604030504040204" pitchFamily="50" charset="-128"/>
                      </a:endParaRPr>
                    </a:p>
                    <a:p>
                      <a:r>
                        <a:rPr kumimoji="1" lang="ja-JP" altLang="en-US" sz="1000" u="none" dirty="0" smtClean="0">
                          <a:latin typeface="+mn-ea"/>
                          <a:ea typeface="+mn-ea"/>
                        </a:rPr>
                        <a:t>　→東京都千代田区の標記施設で、圏域産品の認知度向上と</a:t>
                      </a:r>
                      <a:endParaRPr kumimoji="1" lang="en-US" altLang="ja-JP" sz="1000" u="none" dirty="0" smtClean="0">
                        <a:latin typeface="+mn-ea"/>
                        <a:ea typeface="+mn-ea"/>
                      </a:endParaRPr>
                    </a:p>
                    <a:p>
                      <a:r>
                        <a:rPr kumimoji="1" lang="ja-JP" altLang="en-US" sz="1000" u="none" dirty="0" smtClean="0">
                          <a:latin typeface="+mn-ea"/>
                          <a:ea typeface="+mn-ea"/>
                        </a:rPr>
                        <a:t>　　関係人口の形成・増加を目指すとともに、移住・定住・</a:t>
                      </a:r>
                      <a:endParaRPr kumimoji="1" lang="en-US" altLang="ja-JP" sz="1000" u="none" dirty="0" smtClean="0">
                        <a:latin typeface="+mn-ea"/>
                        <a:ea typeface="+mn-ea"/>
                      </a:endParaRPr>
                    </a:p>
                    <a:p>
                      <a:r>
                        <a:rPr kumimoji="1" lang="ja-JP" altLang="en-US" sz="1000" u="none" dirty="0" smtClean="0">
                          <a:latin typeface="+mn-ea"/>
                          <a:ea typeface="+mn-ea"/>
                        </a:rPr>
                        <a:t>　　</a:t>
                      </a:r>
                      <a:r>
                        <a:rPr kumimoji="1" lang="en-US" altLang="ja-JP" sz="1000" u="none" dirty="0" smtClean="0">
                          <a:latin typeface="+mn-ea"/>
                          <a:ea typeface="+mn-ea"/>
                        </a:rPr>
                        <a:t>UIJ</a:t>
                      </a:r>
                      <a:r>
                        <a:rPr kumimoji="1" lang="ja-JP" altLang="en-US" sz="1000" u="none" dirty="0" smtClean="0">
                          <a:latin typeface="+mn-ea"/>
                          <a:ea typeface="+mn-ea"/>
                        </a:rPr>
                        <a:t>ターン等の促進ための交流事業などを実施</a:t>
                      </a:r>
                    </a:p>
                    <a:p>
                      <a:endParaRPr kumimoji="1" lang="en-US" altLang="ja-JP" sz="1050" b="1" u="none" dirty="0" smtClean="0">
                        <a:latin typeface="Meiryo UI" panose="020B0604030504040204" pitchFamily="50" charset="-128"/>
                        <a:ea typeface="Meiryo UI" panose="020B0604030504040204" pitchFamily="50" charset="-128"/>
                      </a:endParaRPr>
                    </a:p>
                    <a:p>
                      <a:r>
                        <a:rPr kumimoji="1" lang="ja-JP" altLang="en-US" sz="1050" b="1" u="none" dirty="0" smtClean="0">
                          <a:latin typeface="Meiryo UI" panose="020B0604030504040204" pitchFamily="50" charset="-128"/>
                          <a:ea typeface="Meiryo UI" panose="020B0604030504040204" pitchFamily="50" charset="-128"/>
                        </a:rPr>
                        <a:t>②高次の都市機能の集積・強化</a:t>
                      </a:r>
                      <a:endParaRPr kumimoji="1" lang="en-US" altLang="ja-JP" sz="1050" b="1" u="none" dirty="0" smtClean="0">
                        <a:latin typeface="Meiryo UI" panose="020B0604030504040204" pitchFamily="50" charset="-128"/>
                        <a:ea typeface="Meiryo UI" panose="020B0604030504040204" pitchFamily="50" charset="-128"/>
                      </a:endParaRPr>
                    </a:p>
                    <a:p>
                      <a:r>
                        <a:rPr kumimoji="1" lang="ja-JP" altLang="en-US" sz="1050" u="none" dirty="0" smtClean="0">
                          <a:latin typeface="Meiryo UI" panose="020B0604030504040204" pitchFamily="50" charset="-128"/>
                          <a:ea typeface="Meiryo UI" panose="020B0604030504040204" pitchFamily="50" charset="-128"/>
                        </a:rPr>
                        <a:t>　・八戸圏公共交通計画推進事業</a:t>
                      </a:r>
                      <a:endParaRPr kumimoji="1" lang="en-US" altLang="ja-JP" sz="1050" u="none" dirty="0" smtClean="0">
                        <a:latin typeface="Meiryo UI" panose="020B0604030504040204" pitchFamily="50" charset="-128"/>
                        <a:ea typeface="Meiryo UI" panose="020B0604030504040204" pitchFamily="50" charset="-128"/>
                      </a:endParaRPr>
                    </a:p>
                    <a:p>
                      <a:r>
                        <a:rPr kumimoji="1" lang="ja-JP" altLang="en-US" sz="1000" b="0" u="none" dirty="0" smtClean="0">
                          <a:latin typeface="+mn-ea"/>
                          <a:ea typeface="+mn-ea"/>
                        </a:rPr>
                        <a:t>　→広域路線バスの運賃上限設定による利便性向上と広域公共</a:t>
                      </a:r>
                      <a:endParaRPr kumimoji="1" lang="en-US" altLang="ja-JP" sz="1000" b="0" u="none" dirty="0" smtClean="0">
                        <a:latin typeface="+mn-ea"/>
                        <a:ea typeface="+mn-ea"/>
                      </a:endParaRPr>
                    </a:p>
                    <a:p>
                      <a:r>
                        <a:rPr kumimoji="1" lang="ja-JP" altLang="en-US" sz="1000" b="0" u="none" dirty="0" smtClean="0">
                          <a:latin typeface="+mn-ea"/>
                          <a:ea typeface="+mn-ea"/>
                        </a:rPr>
                        <a:t>　　交通の維持</a:t>
                      </a:r>
                      <a:endParaRPr kumimoji="1" lang="en-US" altLang="ja-JP" sz="1000" b="0" u="none" dirty="0" smtClean="0">
                        <a:latin typeface="+mn-ea"/>
                        <a:ea typeface="+mn-ea"/>
                      </a:endParaRPr>
                    </a:p>
                    <a:p>
                      <a:r>
                        <a:rPr kumimoji="1" lang="ja-JP" altLang="en-US" sz="1050" b="0" u="none" dirty="0" smtClean="0">
                          <a:latin typeface="Meiryo UI" panose="020B0604030504040204" pitchFamily="50" charset="-128"/>
                          <a:ea typeface="Meiryo UI" panose="020B0604030504040204" pitchFamily="50" charset="-128"/>
                        </a:rPr>
                        <a:t>　・八戸市総合保健センターの運営</a:t>
                      </a:r>
                      <a:endParaRPr kumimoji="1" lang="en-US" altLang="ja-JP" sz="1050" b="0" u="none" dirty="0" smtClean="0">
                        <a:latin typeface="Meiryo UI" panose="020B0604030504040204" pitchFamily="50" charset="-128"/>
                        <a:ea typeface="Meiryo UI" panose="020B0604030504040204" pitchFamily="50" charset="-128"/>
                      </a:endParaRPr>
                    </a:p>
                    <a:p>
                      <a:r>
                        <a:rPr kumimoji="1" lang="ja-JP" altLang="en-US" sz="1000" b="0" u="none" dirty="0" smtClean="0">
                          <a:latin typeface="+mn-ea"/>
                          <a:ea typeface="+mn-ea"/>
                        </a:rPr>
                        <a:t>　→保健所、休日夜間急病診療所、休日歯科診療所、介護予防</a:t>
                      </a:r>
                      <a:endParaRPr kumimoji="1" lang="en-US" altLang="ja-JP" sz="1000" b="0" u="none" dirty="0" smtClean="0">
                        <a:latin typeface="+mn-ea"/>
                        <a:ea typeface="+mn-ea"/>
                      </a:endParaRPr>
                    </a:p>
                    <a:p>
                      <a:r>
                        <a:rPr kumimoji="1" lang="ja-JP" altLang="en-US" sz="1000" b="0" u="none" dirty="0" smtClean="0">
                          <a:latin typeface="+mn-ea"/>
                          <a:ea typeface="+mn-ea"/>
                        </a:rPr>
                        <a:t>　　センター、こども視線センター等の複合施設を運営</a:t>
                      </a:r>
                      <a:endParaRPr kumimoji="1" lang="en-US" altLang="ja-JP" sz="1000" b="0" u="none" dirty="0" smtClean="0">
                        <a:latin typeface="+mn-ea"/>
                        <a:ea typeface="+mn-ea"/>
                      </a:endParaRPr>
                    </a:p>
                    <a:p>
                      <a:endParaRPr kumimoji="1" lang="en-US" altLang="ja-JP" sz="1050" b="1" u="none" dirty="0" smtClean="0">
                        <a:latin typeface="Meiryo UI" panose="020B0604030504040204" pitchFamily="50" charset="-128"/>
                        <a:ea typeface="Meiryo UI" panose="020B0604030504040204" pitchFamily="50" charset="-128"/>
                      </a:endParaRPr>
                    </a:p>
                    <a:p>
                      <a:r>
                        <a:rPr kumimoji="1" lang="ja-JP" altLang="en-US" sz="1050" b="1" u="none" dirty="0" smtClean="0">
                          <a:latin typeface="Meiryo UI" panose="020B0604030504040204" pitchFamily="50" charset="-128"/>
                          <a:ea typeface="Meiryo UI" panose="020B0604030504040204" pitchFamily="50" charset="-128"/>
                        </a:rPr>
                        <a:t>③圏域全体の生活関連機能サービスの向上</a:t>
                      </a:r>
                      <a:endParaRPr kumimoji="1" lang="en-US" altLang="ja-JP" sz="1050" u="none" dirty="0" smtClean="0">
                        <a:latin typeface="Meiryo UI" panose="020B0604030504040204" pitchFamily="50" charset="-128"/>
                        <a:ea typeface="Meiryo UI" panose="020B0604030504040204" pitchFamily="50" charset="-128"/>
                      </a:endParaRPr>
                    </a:p>
                    <a:p>
                      <a:r>
                        <a:rPr kumimoji="1" lang="ja-JP" altLang="en-US" sz="1050" u="none" dirty="0" smtClean="0">
                          <a:latin typeface="Meiryo UI" panose="020B0604030504040204" pitchFamily="50" charset="-128"/>
                          <a:ea typeface="Meiryo UI" panose="020B0604030504040204" pitchFamily="50" charset="-128"/>
                        </a:rPr>
                        <a:t>　・ドクターカー運行事業</a:t>
                      </a:r>
                      <a:endParaRPr kumimoji="1" lang="en-US" altLang="ja-JP" sz="1050" u="none" dirty="0" smtClean="0">
                        <a:latin typeface="Meiryo UI" panose="020B0604030504040204" pitchFamily="50" charset="-128"/>
                        <a:ea typeface="Meiryo UI" panose="020B0604030504040204" pitchFamily="50" charset="-128"/>
                      </a:endParaRPr>
                    </a:p>
                    <a:p>
                      <a:r>
                        <a:rPr kumimoji="1" lang="ja-JP" altLang="en-US" sz="1000" u="none" dirty="0" smtClean="0">
                          <a:latin typeface="+mn-ea"/>
                          <a:ea typeface="+mn-ea"/>
                        </a:rPr>
                        <a:t>　→圏域の中核病院である八戸市立病院にドクターカーを</a:t>
                      </a:r>
                      <a:endParaRPr kumimoji="1" lang="en-US" altLang="ja-JP" sz="1000" u="none" dirty="0" smtClean="0">
                        <a:latin typeface="+mn-ea"/>
                        <a:ea typeface="+mn-ea"/>
                      </a:endParaRPr>
                    </a:p>
                    <a:p>
                      <a:r>
                        <a:rPr kumimoji="1" lang="ja-JP" altLang="en-US" sz="1000" u="none" dirty="0" smtClean="0">
                          <a:latin typeface="+mn-ea"/>
                          <a:ea typeface="+mn-ea"/>
                        </a:rPr>
                        <a:t>　　３台配置し、圏域の救急医療体制を強化</a:t>
                      </a:r>
                      <a:endParaRPr kumimoji="1" lang="en-US" altLang="ja-JP" sz="1050" u="none" dirty="0" smtClean="0">
                        <a:latin typeface="+mn-ea"/>
                        <a:ea typeface="+mn-ea"/>
                      </a:endParaRPr>
                    </a:p>
                    <a:p>
                      <a:r>
                        <a:rPr kumimoji="1" lang="ja-JP" altLang="en-US" sz="1050" u="none" dirty="0" smtClean="0">
                          <a:latin typeface="Meiryo UI" panose="020B0604030504040204" pitchFamily="50" charset="-128"/>
                          <a:ea typeface="Meiryo UI" panose="020B0604030504040204" pitchFamily="50" charset="-128"/>
                        </a:rPr>
                        <a:t>　・高校生による地域づくり実践プロジェクト</a:t>
                      </a:r>
                      <a:endParaRPr kumimoji="1" lang="en-US" altLang="ja-JP" sz="1050" u="none" dirty="0" smtClean="0">
                        <a:latin typeface="Meiryo UI" panose="020B0604030504040204" pitchFamily="50" charset="-128"/>
                        <a:ea typeface="Meiryo UI" panose="020B0604030504040204" pitchFamily="50" charset="-128"/>
                      </a:endParaRPr>
                    </a:p>
                    <a:p>
                      <a:r>
                        <a:rPr kumimoji="1" lang="ja-JP" altLang="en-US" sz="1000" u="none" dirty="0" smtClean="0">
                          <a:latin typeface="+mn-ea"/>
                          <a:ea typeface="+mn-ea"/>
                        </a:rPr>
                        <a:t>　→高校生による地域振興や地域課題解決等を目的とした活動</a:t>
                      </a:r>
                      <a:endParaRPr kumimoji="1" lang="en-US" altLang="ja-JP" sz="1000" u="none" dirty="0" smtClean="0">
                        <a:latin typeface="+mn-ea"/>
                        <a:ea typeface="+mn-ea"/>
                      </a:endParaRPr>
                    </a:p>
                    <a:p>
                      <a:r>
                        <a:rPr kumimoji="1" lang="ja-JP" altLang="en-US" sz="1000" u="none" dirty="0" smtClean="0">
                          <a:latin typeface="+mn-ea"/>
                          <a:ea typeface="+mn-ea"/>
                        </a:rPr>
                        <a:t>　　を支援</a:t>
                      </a:r>
                      <a:endParaRPr kumimoji="1" lang="en-US" altLang="ja-JP" sz="1050" u="none" dirty="0" smtClean="0">
                        <a:latin typeface="+mn-ea"/>
                        <a:ea typeface="+mn-ea"/>
                      </a:endParaRPr>
                    </a:p>
                  </a:txBody>
                  <a:tcPr marR="0"/>
                </a:tc>
                <a:extLst>
                  <a:ext uri="{0D108BD9-81ED-4DB2-BD59-A6C34878D82A}">
                    <a16:rowId xmlns:a16="http://schemas.microsoft.com/office/drawing/2014/main" val="2513205537"/>
                  </a:ext>
                </a:extLst>
              </a:tr>
            </a:tbl>
          </a:graphicData>
        </a:graphic>
      </p:graphicFrame>
    </p:spTree>
    <p:extLst>
      <p:ext uri="{BB962C8B-B14F-4D97-AF65-F5344CB8AC3E}">
        <p14:creationId xmlns:p14="http://schemas.microsoft.com/office/powerpoint/2010/main" val="6943094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17763" y="4111399"/>
            <a:ext cx="9000000" cy="2346457"/>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nchor="t">
            <a:noAutofit/>
          </a:bodyPr>
          <a:lstStyle/>
          <a:p>
            <a:pPr>
              <a:spcAft>
                <a:spcPts val="600"/>
              </a:spcAft>
            </a:pPr>
            <a:r>
              <a:rPr kumimoji="1" lang="ja-JP" altLang="en-US" sz="1400" b="1" dirty="0" smtClean="0">
                <a:latin typeface="Meiryo UI" panose="020B0604030504040204" pitchFamily="50" charset="-128"/>
                <a:ea typeface="Meiryo UI" panose="020B0604030504040204" pitchFamily="50" charset="-128"/>
              </a:rPr>
              <a:t>◆連携中枢都市圏（播磨圏域、八戸圏域）の事例からの示唆◆</a:t>
            </a:r>
            <a:endParaRPr kumimoji="1" lang="en-US" altLang="ja-JP" sz="1400" b="1" dirty="0" smtClean="0">
              <a:latin typeface="Meiryo UI" panose="020B0604030504040204" pitchFamily="50" charset="-128"/>
              <a:ea typeface="Meiryo UI" panose="020B0604030504040204" pitchFamily="50" charset="-128"/>
            </a:endParaRPr>
          </a:p>
          <a:p>
            <a:pPr marL="285750" indent="-285750">
              <a:spcAft>
                <a:spcPts val="600"/>
              </a:spcAft>
              <a:buFont typeface="Wingdings" panose="05000000000000000000" pitchFamily="2" charset="2"/>
              <a:buChar char="Ø"/>
            </a:pPr>
            <a:r>
              <a:rPr kumimoji="1" lang="ja-JP" altLang="en-US" sz="1400" dirty="0" smtClean="0">
                <a:latin typeface="Meiryo UI" panose="020B0604030504040204" pitchFamily="50" charset="-128"/>
                <a:ea typeface="Meiryo UI" panose="020B0604030504040204" pitchFamily="50" charset="-128"/>
              </a:rPr>
              <a:t>広域連携はこれまでは事務の共同処理が中心であったが、連携中枢都市の仕組みにより、圏域の成長・発展について中核</a:t>
            </a:r>
            <a:endParaRPr kumimoji="1" lang="en-US" altLang="ja-JP" sz="1400" dirty="0" smtClean="0">
              <a:latin typeface="Meiryo UI" panose="020B0604030504040204" pitchFamily="50" charset="-128"/>
              <a:ea typeface="Meiryo UI" panose="020B0604030504040204" pitchFamily="50" charset="-128"/>
            </a:endParaRPr>
          </a:p>
          <a:p>
            <a:pPr>
              <a:spcAft>
                <a:spcPts val="600"/>
              </a:spcAft>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市がリードすることが役割として位置づけ。</a:t>
            </a:r>
            <a:endParaRPr kumimoji="1" lang="en-US" altLang="ja-JP" sz="1400" dirty="0">
              <a:latin typeface="Meiryo UI" panose="020B0604030504040204" pitchFamily="50" charset="-128"/>
              <a:ea typeface="Meiryo UI" panose="020B0604030504040204" pitchFamily="50" charset="-128"/>
            </a:endParaRPr>
          </a:p>
          <a:p>
            <a:pPr>
              <a:spcAft>
                <a:spcPts val="600"/>
              </a:spcAft>
            </a:pPr>
            <a:r>
              <a:rPr kumimoji="1" lang="ja-JP" altLang="en-US" sz="1400" dirty="0" smtClean="0">
                <a:latin typeface="Meiryo UI" panose="020B0604030504040204" pitchFamily="50" charset="-128"/>
                <a:ea typeface="Meiryo UI" panose="020B0604030504040204" pitchFamily="50" charset="-128"/>
              </a:rPr>
              <a:t>　　⇒行政体制の脆弱な町村においても地域経済の維持・発展に係る施策に取り組みやすくなる可能性。</a:t>
            </a:r>
            <a:endParaRPr kumimoji="1" lang="en-US" altLang="ja-JP" sz="1400" dirty="0" smtClean="0">
              <a:latin typeface="Meiryo UI" panose="020B0604030504040204" pitchFamily="50" charset="-128"/>
              <a:ea typeface="Meiryo UI" panose="020B0604030504040204" pitchFamily="50" charset="-128"/>
            </a:endParaRPr>
          </a:p>
          <a:p>
            <a:pPr>
              <a:spcAft>
                <a:spcPts val="600"/>
              </a:spcAft>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⇒あわせて、より広域な範囲で地域の特性に応じた都市機能の維持・強化や生活関連等の地域のリソースの効率的な</a:t>
            </a:r>
            <a:endParaRPr kumimoji="1" lang="en-US" altLang="ja-JP" sz="1400" dirty="0" smtClean="0">
              <a:latin typeface="Meiryo UI" panose="020B0604030504040204" pitchFamily="50" charset="-128"/>
              <a:ea typeface="Meiryo UI" panose="020B0604030504040204" pitchFamily="50" charset="-128"/>
            </a:endParaRPr>
          </a:p>
          <a:p>
            <a:pPr>
              <a:spcAft>
                <a:spcPts val="600"/>
              </a:spcAft>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活用、多様な政策展開が行われる可能性。　</a:t>
            </a:r>
            <a:endParaRPr kumimoji="1" lang="en-US" altLang="ja-JP" sz="1400" dirty="0">
              <a:latin typeface="Meiryo UI" panose="020B0604030504040204" pitchFamily="50" charset="-128"/>
              <a:ea typeface="Meiryo UI" panose="020B0604030504040204" pitchFamily="50" charset="-128"/>
            </a:endParaRPr>
          </a:p>
          <a:p>
            <a:pPr marL="285750" indent="-285750">
              <a:spcAft>
                <a:spcPts val="600"/>
              </a:spcAft>
              <a:buFont typeface="Wingdings" panose="05000000000000000000" pitchFamily="2" charset="2"/>
              <a:buChar char="Ø"/>
            </a:pPr>
            <a:r>
              <a:rPr kumimoji="1" lang="ja-JP" altLang="en-US" sz="1400" dirty="0" smtClean="0">
                <a:latin typeface="Meiryo UI" panose="020B0604030504040204" pitchFamily="50" charset="-128"/>
                <a:ea typeface="Meiryo UI" panose="020B0604030504040204" pitchFamily="50" charset="-128"/>
              </a:rPr>
              <a:t>播磨圏域、八戸圏域ともに、</a:t>
            </a:r>
            <a:r>
              <a:rPr kumimoji="1" lang="ja-JP" altLang="en-US" sz="1400" dirty="0">
                <a:latin typeface="Meiryo UI" panose="020B0604030504040204" pitchFamily="50" charset="-128"/>
                <a:ea typeface="Meiryo UI" panose="020B0604030504040204" pitchFamily="50" charset="-128"/>
              </a:rPr>
              <a:t>中核</a:t>
            </a:r>
            <a:r>
              <a:rPr kumimoji="1" lang="ja-JP" altLang="en-US" sz="1400" dirty="0" smtClean="0">
                <a:latin typeface="Meiryo UI" panose="020B0604030504040204" pitchFamily="50" charset="-128"/>
                <a:ea typeface="Meiryo UI" panose="020B0604030504040204" pitchFamily="50" charset="-128"/>
              </a:rPr>
              <a:t>市が周辺市町村をリードしていることから、他の地域においても、中核市であれば、</a:t>
            </a:r>
            <a:endParaRPr kumimoji="1" lang="en-US" altLang="ja-JP" sz="1400" dirty="0" smtClean="0">
              <a:latin typeface="Meiryo UI" panose="020B0604030504040204" pitchFamily="50" charset="-128"/>
              <a:ea typeface="Meiryo UI" panose="020B0604030504040204" pitchFamily="50" charset="-128"/>
            </a:endParaRPr>
          </a:p>
          <a:p>
            <a:pPr>
              <a:spcAft>
                <a:spcPts val="600"/>
              </a:spcAft>
            </a:pPr>
            <a:r>
              <a:rPr kumimoji="1" lang="ja-JP" altLang="en-US" sz="1400" dirty="0" smtClean="0">
                <a:latin typeface="Meiryo UI" panose="020B0604030504040204" pitchFamily="50" charset="-128"/>
                <a:ea typeface="Meiryo UI" panose="020B0604030504040204" pitchFamily="50" charset="-128"/>
              </a:rPr>
              <a:t>　　 圏域の小規模市町村をリードできる可能性。</a:t>
            </a:r>
            <a:endParaRPr kumimoji="1" lang="en-US" altLang="ja-JP" sz="1400" dirty="0" smtClean="0">
              <a:latin typeface="Meiryo UI" panose="020B0604030504040204" pitchFamily="50" charset="-128"/>
              <a:ea typeface="Meiryo UI" panose="020B0604030504040204" pitchFamily="50" charset="-128"/>
            </a:endParaRPr>
          </a:p>
          <a:p>
            <a:pPr>
              <a:spcAft>
                <a:spcPts val="600"/>
              </a:spcAft>
            </a:pP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a:t>
            </a:r>
            <a:endParaRPr kumimoji="1" lang="en-US" altLang="ja-JP" sz="1400" dirty="0" smtClean="0">
              <a:latin typeface="Meiryo UI" panose="020B0604030504040204" pitchFamily="50" charset="-128"/>
              <a:ea typeface="Meiryo UI" panose="020B0604030504040204" pitchFamily="50" charset="-128"/>
            </a:endParaRPr>
          </a:p>
        </p:txBody>
      </p:sp>
      <p:sp>
        <p:nvSpPr>
          <p:cNvPr id="8" name="正方形/長方形 7"/>
          <p:cNvSpPr/>
          <p:nvPr/>
        </p:nvSpPr>
        <p:spPr>
          <a:xfrm>
            <a:off x="117763" y="727624"/>
            <a:ext cx="8908473" cy="3168000"/>
          </a:xfrm>
          <a:prstGeom prst="rect">
            <a:avLst/>
          </a:prstGeom>
          <a:ln w="6350">
            <a:prstDash val="dash"/>
          </a:ln>
        </p:spPr>
        <p:style>
          <a:lnRef idx="2">
            <a:schemeClr val="dk1"/>
          </a:lnRef>
          <a:fillRef idx="1">
            <a:schemeClr val="lt1"/>
          </a:fillRef>
          <a:effectRef idx="0">
            <a:schemeClr val="dk1"/>
          </a:effectRef>
          <a:fontRef idx="minor">
            <a:schemeClr val="dk1"/>
          </a:fontRef>
        </p:style>
        <p:txBody>
          <a:bodyPr rtlCol="0" anchor="t"/>
          <a:lstStyle/>
          <a:p>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中枢都市に対する地方交付税</a:t>
            </a:r>
            <a:r>
              <a:rPr kumimoji="1" lang="en-US" altLang="ja-JP" sz="1400" dirty="0" smtClean="0">
                <a:latin typeface="Meiryo UI" panose="020B0604030504040204" pitchFamily="50" charset="-128"/>
                <a:ea typeface="Meiryo UI" panose="020B0604030504040204" pitchFamily="50" charset="-128"/>
              </a:rPr>
              <a:t>】</a:t>
            </a:r>
          </a:p>
          <a:p>
            <a:r>
              <a:rPr kumimoji="1" lang="ja-JP" altLang="en-US" sz="1400" dirty="0" smtClean="0">
                <a:latin typeface="Meiryo UI" panose="020B0604030504040204" pitchFamily="50" charset="-128"/>
                <a:ea typeface="Meiryo UI" panose="020B0604030504040204" pitchFamily="50" charset="-128"/>
              </a:rPr>
              <a:t>　●普通交付税（基準財政需要額に算入）</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（金額）圏域</a:t>
            </a:r>
            <a:r>
              <a:rPr kumimoji="1" lang="ja-JP" altLang="en-US" sz="1400" dirty="0">
                <a:latin typeface="Meiryo UI" panose="020B0604030504040204" pitchFamily="50" charset="-128"/>
                <a:ea typeface="Meiryo UI" panose="020B0604030504040204" pitchFamily="50" charset="-128"/>
              </a:rPr>
              <a:t>人口に応じて</a:t>
            </a:r>
            <a:r>
              <a:rPr kumimoji="1" lang="ja-JP" altLang="en-US" sz="1400" dirty="0" smtClean="0">
                <a:latin typeface="Meiryo UI" panose="020B0604030504040204" pitchFamily="50" charset="-128"/>
                <a:ea typeface="Meiryo UI" panose="020B0604030504040204" pitchFamily="50" charset="-128"/>
              </a:rPr>
              <a:t>参入（圏域</a:t>
            </a:r>
            <a:r>
              <a:rPr kumimoji="1" lang="ja-JP" altLang="en-US" sz="1400" dirty="0">
                <a:latin typeface="Meiryo UI" panose="020B0604030504040204" pitchFamily="50" charset="-128"/>
                <a:ea typeface="Meiryo UI" panose="020B0604030504040204" pitchFamily="50" charset="-128"/>
              </a:rPr>
              <a:t>人口</a:t>
            </a:r>
            <a:r>
              <a:rPr kumimoji="1" lang="en-US" altLang="ja-JP" sz="1400" dirty="0">
                <a:latin typeface="Meiryo UI" panose="020B0604030504040204" pitchFamily="50" charset="-128"/>
                <a:ea typeface="Meiryo UI" panose="020B0604030504040204" pitchFamily="50" charset="-128"/>
              </a:rPr>
              <a:t>75</a:t>
            </a:r>
            <a:r>
              <a:rPr kumimoji="1" lang="ja-JP" altLang="en-US" sz="1400" dirty="0">
                <a:latin typeface="Meiryo UI" panose="020B0604030504040204" pitchFamily="50" charset="-128"/>
                <a:ea typeface="Meiryo UI" panose="020B0604030504040204" pitchFamily="50" charset="-128"/>
              </a:rPr>
              <a:t>万人の場合、約</a:t>
            </a:r>
            <a:r>
              <a:rPr kumimoji="1" lang="ja-JP" altLang="en-US" sz="1400" dirty="0" smtClean="0">
                <a:latin typeface="Meiryo UI" panose="020B0604030504040204" pitchFamily="50" charset="-128"/>
                <a:ea typeface="Meiryo UI" panose="020B0604030504040204" pitchFamily="50" charset="-128"/>
              </a:rPr>
              <a:t>２億円）</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a:t>
            </a:r>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「①経済</a:t>
            </a:r>
            <a:r>
              <a:rPr kumimoji="1" lang="ja-JP" altLang="en-US" sz="1400" dirty="0">
                <a:latin typeface="Meiryo UI" panose="020B0604030504040204" pitchFamily="50" charset="-128"/>
                <a:ea typeface="Meiryo UI" panose="020B0604030504040204" pitchFamily="50" charset="-128"/>
              </a:rPr>
              <a:t>成長のけん引」、「②</a:t>
            </a:r>
            <a:r>
              <a:rPr kumimoji="1" lang="ja-JP" altLang="en-US" sz="1400" dirty="0" smtClean="0">
                <a:latin typeface="Meiryo UI" panose="020B0604030504040204" pitchFamily="50" charset="-128"/>
                <a:ea typeface="Meiryo UI" panose="020B0604030504040204" pitchFamily="50" charset="-128"/>
              </a:rPr>
              <a:t>高次都市</a:t>
            </a:r>
            <a:r>
              <a:rPr kumimoji="1" lang="ja-JP" altLang="en-US" sz="1400" dirty="0">
                <a:latin typeface="Meiryo UI" panose="020B0604030504040204" pitchFamily="50" charset="-128"/>
                <a:ea typeface="Meiryo UI" panose="020B0604030504040204" pitchFamily="50" charset="-128"/>
              </a:rPr>
              <a:t>機能の集積・強化」に要する</a:t>
            </a:r>
            <a:r>
              <a:rPr kumimoji="1" lang="ja-JP" altLang="en-US" sz="1400" dirty="0" smtClean="0">
                <a:latin typeface="Meiryo UI" panose="020B0604030504040204" pitchFamily="50" charset="-128"/>
                <a:ea typeface="Meiryo UI" panose="020B0604030504040204" pitchFamily="50" charset="-128"/>
              </a:rPr>
              <a:t>経費という整理</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●特別交付税</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対象</a:t>
            </a:r>
            <a:r>
              <a:rPr kumimoji="1" lang="ja-JP" altLang="en-US" sz="1400" dirty="0" smtClean="0">
                <a:latin typeface="Meiryo UI" panose="020B0604030504040204" pitchFamily="50" charset="-128"/>
                <a:ea typeface="Meiryo UI" panose="020B0604030504040204" pitchFamily="50" charset="-128"/>
              </a:rPr>
              <a:t>）「③</a:t>
            </a:r>
            <a:r>
              <a:rPr kumimoji="1" lang="ja-JP" altLang="en-US" sz="1400" dirty="0">
                <a:latin typeface="Meiryo UI" panose="020B0604030504040204" pitchFamily="50" charset="-128"/>
                <a:ea typeface="Meiryo UI" panose="020B0604030504040204" pitchFamily="50" charset="-128"/>
              </a:rPr>
              <a:t>圏域全体の生活関連機能サービスの</a:t>
            </a:r>
            <a:r>
              <a:rPr kumimoji="1" lang="ja-JP" altLang="en-US" sz="1400" dirty="0" smtClean="0">
                <a:latin typeface="Meiryo UI" panose="020B0604030504040204" pitchFamily="50" charset="-128"/>
                <a:ea typeface="Meiryo UI" panose="020B0604030504040204" pitchFamily="50" charset="-128"/>
              </a:rPr>
              <a:t>向上」の取組み、連携中枢都市圏ビジョン懇談会の開催、</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圏域住民への普及啓発</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金額）特別交付税措置</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所要額の</a:t>
            </a:r>
            <a:r>
              <a:rPr kumimoji="1" lang="en-US" altLang="ja-JP" sz="1400" dirty="0">
                <a:latin typeface="Meiryo UI" panose="020B0604030504040204" pitchFamily="50" charset="-128"/>
                <a:ea typeface="Meiryo UI" panose="020B0604030504040204" pitchFamily="50" charset="-128"/>
              </a:rPr>
              <a:t>80</a:t>
            </a:r>
            <a:r>
              <a:rPr kumimoji="1" lang="ja-JP" altLang="en-US" sz="1400" dirty="0">
                <a:latin typeface="Meiryo UI" panose="020B0604030504040204" pitchFamily="50" charset="-128"/>
                <a:ea typeface="Meiryo UI" panose="020B0604030504040204" pitchFamily="50" charset="-128"/>
              </a:rPr>
              <a:t>％（上限の基本額</a:t>
            </a:r>
            <a:r>
              <a:rPr kumimoji="1" lang="en-US" altLang="ja-JP" sz="1400" dirty="0">
                <a:latin typeface="Meiryo UI" panose="020B0604030504040204" pitchFamily="50" charset="-128"/>
                <a:ea typeface="Meiryo UI" panose="020B0604030504040204" pitchFamily="50" charset="-128"/>
              </a:rPr>
              <a:t>1.2</a:t>
            </a:r>
            <a:r>
              <a:rPr kumimoji="1" lang="ja-JP" altLang="en-US" sz="1400" dirty="0">
                <a:latin typeface="Meiryo UI" panose="020B0604030504040204" pitchFamily="50" charset="-128"/>
                <a:ea typeface="Meiryo UI" panose="020B0604030504040204" pitchFamily="50" charset="-128"/>
              </a:rPr>
              <a:t>億円に圏域人口・面積を勘案）</a:t>
            </a:r>
            <a:r>
              <a:rPr kumimoji="1" lang="en-US" altLang="ja-JP" sz="1400" dirty="0" smtClean="0">
                <a:latin typeface="Meiryo UI" panose="020B0604030504040204" pitchFamily="50" charset="-128"/>
                <a:ea typeface="Meiryo UI" panose="020B0604030504040204" pitchFamily="50" charset="-128"/>
              </a:rPr>
              <a:t>〕</a:t>
            </a:r>
          </a:p>
          <a:p>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連携市町村に対する地方交付税</a:t>
            </a:r>
            <a:r>
              <a:rPr kumimoji="1" lang="en-US" altLang="ja-JP" sz="1400" dirty="0" smtClean="0">
                <a:latin typeface="Meiryo UI" panose="020B0604030504040204" pitchFamily="50" charset="-128"/>
                <a:ea typeface="Meiryo UI" panose="020B0604030504040204" pitchFamily="50" charset="-128"/>
              </a:rPr>
              <a:t>】</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●特別</a:t>
            </a:r>
            <a:r>
              <a:rPr kumimoji="1" lang="ja-JP" altLang="en-US" sz="1400" dirty="0" smtClean="0">
                <a:latin typeface="Meiryo UI" panose="020B0604030504040204" pitchFamily="50" charset="-128"/>
                <a:ea typeface="Meiryo UI" panose="020B0604030504040204" pitchFamily="50" charset="-128"/>
              </a:rPr>
              <a:t>交付税</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（対象）「経済成長のけん引」「高次都市機能の集積・強化」「生活関連サービスの向上」の取組み</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rPr>
              <a:t>　（金額）所要額の</a:t>
            </a:r>
            <a:r>
              <a:rPr kumimoji="1" lang="en-US" altLang="ja-JP" sz="1400" dirty="0" smtClean="0">
                <a:latin typeface="Meiryo UI" panose="020B0604030504040204" pitchFamily="50" charset="-128"/>
                <a:ea typeface="Meiryo UI" panose="020B0604030504040204" pitchFamily="50" charset="-128"/>
              </a:rPr>
              <a:t>80</a:t>
            </a:r>
            <a:r>
              <a:rPr kumimoji="1" lang="ja-JP" altLang="en-US" sz="1400" dirty="0" smtClean="0">
                <a:latin typeface="Meiryo UI" panose="020B0604030504040204" pitchFamily="50" charset="-128"/>
                <a:ea typeface="Meiryo UI" panose="020B0604030504040204" pitchFamily="50" charset="-128"/>
              </a:rPr>
              <a:t>％（上限</a:t>
            </a:r>
            <a:r>
              <a:rPr kumimoji="1" lang="en-US" altLang="ja-JP" sz="1400" dirty="0" smtClean="0">
                <a:latin typeface="Meiryo UI" panose="020B0604030504040204" pitchFamily="50" charset="-128"/>
                <a:ea typeface="Meiryo UI" panose="020B0604030504040204" pitchFamily="50" charset="-128"/>
              </a:rPr>
              <a:t>1,800</a:t>
            </a:r>
            <a:r>
              <a:rPr kumimoji="1" lang="ja-JP" altLang="en-US" sz="1400" dirty="0" smtClean="0">
                <a:latin typeface="Meiryo UI" panose="020B0604030504040204" pitchFamily="50" charset="-128"/>
                <a:ea typeface="Meiryo UI" panose="020B0604030504040204" pitchFamily="50" charset="-128"/>
              </a:rPr>
              <a:t>万円）</a:t>
            </a:r>
            <a:endParaRPr kumimoji="1" lang="en-US" altLang="ja-JP" sz="1400" dirty="0" smtClean="0">
              <a:latin typeface="Meiryo UI" panose="020B0604030504040204" pitchFamily="50" charset="-128"/>
              <a:ea typeface="Meiryo UI" panose="020B0604030504040204" pitchFamily="50" charset="-128"/>
            </a:endParaRPr>
          </a:p>
          <a:p>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その他</a:t>
            </a:r>
            <a:r>
              <a:rPr kumimoji="1" lang="en-US" altLang="ja-JP" sz="1400" dirty="0" smtClean="0">
                <a:latin typeface="Meiryo UI" panose="020B0604030504040204" pitchFamily="50" charset="-128"/>
                <a:ea typeface="Meiryo UI" panose="020B0604030504040204" pitchFamily="50" charset="-128"/>
              </a:rPr>
              <a:t>】</a:t>
            </a:r>
          </a:p>
          <a:p>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その他、外部人材活用に対する特別交付税措置など</a:t>
            </a:r>
            <a:endParaRPr kumimoji="1" lang="ja-JP" altLang="en-US" sz="14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0" y="400797"/>
            <a:ext cx="3740727" cy="307777"/>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rPr>
              <a:t>■　連携中枢都市圏に対する財政支援</a:t>
            </a:r>
            <a:endParaRPr kumimoji="1" lang="ja-JP" altLang="en-US" sz="1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96844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62712" y="616207"/>
          <a:ext cx="8828301" cy="5884016"/>
        </p:xfrm>
        <a:graphic>
          <a:graphicData uri="http://schemas.openxmlformats.org/drawingml/2006/table">
            <a:tbl>
              <a:tblPr firstRow="1" bandRow="1">
                <a:tableStyleId>{5940675A-B579-460E-94D1-54222C63F5DA}</a:tableStyleId>
              </a:tblPr>
              <a:tblGrid>
                <a:gridCol w="1227264">
                  <a:extLst>
                    <a:ext uri="{9D8B030D-6E8A-4147-A177-3AD203B41FA5}">
                      <a16:colId xmlns:a16="http://schemas.microsoft.com/office/drawing/2014/main" val="4140312282"/>
                    </a:ext>
                  </a:extLst>
                </a:gridCol>
                <a:gridCol w="2668475">
                  <a:extLst>
                    <a:ext uri="{9D8B030D-6E8A-4147-A177-3AD203B41FA5}">
                      <a16:colId xmlns:a16="http://schemas.microsoft.com/office/drawing/2014/main" val="1437255464"/>
                    </a:ext>
                  </a:extLst>
                </a:gridCol>
                <a:gridCol w="2491884">
                  <a:extLst>
                    <a:ext uri="{9D8B030D-6E8A-4147-A177-3AD203B41FA5}">
                      <a16:colId xmlns:a16="http://schemas.microsoft.com/office/drawing/2014/main" val="496086850"/>
                    </a:ext>
                  </a:extLst>
                </a:gridCol>
                <a:gridCol w="2440678">
                  <a:extLst>
                    <a:ext uri="{9D8B030D-6E8A-4147-A177-3AD203B41FA5}">
                      <a16:colId xmlns:a16="http://schemas.microsoft.com/office/drawing/2014/main" val="1427255478"/>
                    </a:ext>
                  </a:extLst>
                </a:gridCol>
              </a:tblGrid>
              <a:tr h="293646">
                <a:tc>
                  <a:txBody>
                    <a:bodyPr/>
                    <a:lstStyle/>
                    <a:p>
                      <a:endParaRPr kumimoji="1" lang="ja-JP" altLang="en-US" sz="1400" dirty="0"/>
                    </a:p>
                  </a:txBody>
                  <a:tcPr marL="86772" marR="86772" marT="43385" marB="43385">
                    <a:solidFill>
                      <a:schemeClr val="bg1">
                        <a:lumMod val="85000"/>
                      </a:schemeClr>
                    </a:solidFill>
                  </a:tcPr>
                </a:tc>
                <a:tc gridSpan="3">
                  <a:txBody>
                    <a:bodyPr/>
                    <a:lstStyle/>
                    <a:p>
                      <a:pPr algn="ctr"/>
                      <a:r>
                        <a:rPr kumimoji="1" lang="ja-JP" altLang="en-US" sz="1400" dirty="0">
                          <a:latin typeface="Meiryo UI" panose="020B0604030504040204" pitchFamily="50" charset="-128"/>
                          <a:ea typeface="Meiryo UI" panose="020B0604030504040204" pitchFamily="50" charset="-128"/>
                        </a:rPr>
                        <a:t>大阪府域に留まるパターン</a:t>
                      </a:r>
                    </a:p>
                  </a:txBody>
                  <a:tcPr marL="86772" marR="86772" marT="43385" marB="43385" anchor="ctr">
                    <a:solidFill>
                      <a:schemeClr val="bg1">
                        <a:lumMod val="85000"/>
                      </a:schemeClr>
                    </a:solidFill>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3646185743"/>
                  </a:ext>
                </a:extLst>
              </a:tr>
              <a:tr h="400507">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枠組み例</a:t>
                      </a:r>
                    </a:p>
                  </a:txBody>
                  <a:tcPr marL="86772" marR="86772" marT="43385" marB="43385" anchor="ctr">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大阪府市一体</a:t>
                      </a:r>
                    </a:p>
                  </a:txBody>
                  <a:tcPr marL="86772" marR="86772" marT="43385" marB="43385" anchor="ctr">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特別区制度</a:t>
                      </a:r>
                    </a:p>
                  </a:txBody>
                  <a:tcPr marL="86772" marR="86772" marT="43385" marB="43385" anchor="ctr">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特別自治市</a:t>
                      </a:r>
                    </a:p>
                  </a:txBody>
                  <a:tcPr marL="86772" marR="86772" marT="43385" marB="43385" anchor="ctr">
                    <a:solidFill>
                      <a:schemeClr val="bg1">
                        <a:lumMod val="85000"/>
                      </a:schemeClr>
                    </a:solidFill>
                  </a:tcPr>
                </a:tc>
                <a:extLst>
                  <a:ext uri="{0D108BD9-81ED-4DB2-BD59-A6C34878D82A}">
                    <a16:rowId xmlns:a16="http://schemas.microsoft.com/office/drawing/2014/main" val="2861115851"/>
                  </a:ext>
                </a:extLst>
              </a:tr>
              <a:tr h="1549539">
                <a:tc>
                  <a:txBody>
                    <a:bodyPr/>
                    <a:lstStyle/>
                    <a:p>
                      <a:pPr algn="ctr"/>
                      <a:r>
                        <a:rPr kumimoji="1" lang="ja-JP" altLang="en-US" sz="1200" dirty="0">
                          <a:latin typeface="Meiryo UI" panose="020B0604030504040204" pitchFamily="50" charset="-128"/>
                          <a:ea typeface="Meiryo UI" panose="020B0604030504040204" pitchFamily="50" charset="-128"/>
                        </a:rPr>
                        <a:t>枠組みの概要</a:t>
                      </a: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大阪府市それぞれの条例で、副首都都推進本部（大阪府市）会議の設置や成長戦略などの計画策定や広域的な都市計画権限の大阪府への事務委託、組織の共同設置等を規定</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これに基づいて、府市一体の取組みを推進</a:t>
                      </a: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大阪市を廃止して、広域機能を大阪府に一元化</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住民に身近な行政サービスは特別区</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大阪府の持つ市域に係る広域機能は大阪市に一元化</a:t>
                      </a: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大阪市が市内の広域機能と身近な行政を一体で担う</a:t>
                      </a:r>
                    </a:p>
                  </a:txBody>
                  <a:tcPr marL="86772" marR="86772" marT="43385" marB="43385"/>
                </a:tc>
                <a:extLst>
                  <a:ext uri="{0D108BD9-81ED-4DB2-BD59-A6C34878D82A}">
                    <a16:rowId xmlns:a16="http://schemas.microsoft.com/office/drawing/2014/main" val="1098500527"/>
                  </a:ext>
                </a:extLst>
              </a:tr>
              <a:tr h="1617110">
                <a:tc>
                  <a:txBody>
                    <a:bodyPr/>
                    <a:lstStyle/>
                    <a:p>
                      <a:pPr algn="ctr"/>
                      <a:r>
                        <a:rPr kumimoji="1" lang="ja-JP" altLang="en-US" sz="1200" dirty="0">
                          <a:latin typeface="Meiryo UI" panose="020B0604030504040204" pitchFamily="50" charset="-128"/>
                          <a:ea typeface="Meiryo UI" panose="020B0604030504040204" pitchFamily="50" charset="-128"/>
                        </a:rPr>
                        <a:t>担う政策</a:t>
                      </a: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副首都推進本部会議で産業経済政策やまちづくりなどの合意　</a:t>
                      </a: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共同設置組織（都市計画局等）も活用して、統一的な政策展開</a:t>
                      </a: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ja-JP" altLang="en-US" sz="1200" dirty="0">
                        <a:latin typeface="Meiryo UI" panose="020B0604030504040204" pitchFamily="50" charset="-128"/>
                        <a:ea typeface="Meiryo UI" panose="020B0604030504040204" pitchFamily="50" charset="-128"/>
                      </a:endParaRP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現在取り組んでいる大阪府、大阪市の産業経済政策</a:t>
                      </a: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まちづくり関係含め、広域機能全般を大阪府で実施</a:t>
                      </a: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現在取り組んでいる大阪市の産業経済政策</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大阪府の大阪市内の産業経済政策</a:t>
                      </a: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まちづくり関係含め、大部分の広域機能を大阪市で実施</a:t>
                      </a:r>
                    </a:p>
                  </a:txBody>
                  <a:tcPr marL="86772" marR="86772" marT="43385" marB="43385"/>
                </a:tc>
                <a:extLst>
                  <a:ext uri="{0D108BD9-81ED-4DB2-BD59-A6C34878D82A}">
                    <a16:rowId xmlns:a16="http://schemas.microsoft.com/office/drawing/2014/main" val="1815164187"/>
                  </a:ext>
                </a:extLst>
              </a:tr>
              <a:tr h="664390">
                <a:tc>
                  <a:txBody>
                    <a:bodyPr/>
                    <a:lstStyle/>
                    <a:p>
                      <a:pPr algn="ctr"/>
                      <a:r>
                        <a:rPr kumimoji="1" lang="ja-JP" altLang="en-US" sz="1200" dirty="0">
                          <a:latin typeface="Meiryo UI" panose="020B0604030504040204" pitchFamily="50" charset="-128"/>
                          <a:ea typeface="Meiryo UI" panose="020B0604030504040204" pitchFamily="50" charset="-128"/>
                        </a:rPr>
                        <a:t>リーダーシップ</a:t>
                      </a:r>
                      <a:endParaRPr kumimoji="1" lang="en-US" altLang="ja-JP" sz="1200" dirty="0">
                        <a:latin typeface="Meiryo UI" panose="020B0604030504040204" pitchFamily="50" charset="-128"/>
                        <a:ea typeface="Meiryo UI" panose="020B0604030504040204" pitchFamily="50" charset="-128"/>
                      </a:endParaRP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知事、市長の合意形成に依拠</a:t>
                      </a: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大阪府のリーダシップ</a:t>
                      </a: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大阪市のリーダシップ</a:t>
                      </a:r>
                    </a:p>
                  </a:txBody>
                  <a:tcPr marL="86772" marR="86772" marT="43385" marB="43385"/>
                </a:tc>
                <a:extLst>
                  <a:ext uri="{0D108BD9-81ED-4DB2-BD59-A6C34878D82A}">
                    <a16:rowId xmlns:a16="http://schemas.microsoft.com/office/drawing/2014/main" val="2069457051"/>
                  </a:ext>
                </a:extLst>
              </a:tr>
              <a:tr h="6098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経済圏との関係</a:t>
                      </a: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大阪府域＜経済圏</a:t>
                      </a: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大阪府域＜経済圏</a:t>
                      </a: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大阪市域＜経済圏</a:t>
                      </a:r>
                    </a:p>
                  </a:txBody>
                  <a:tcPr marL="86772" marR="86772" marT="43385" marB="43385"/>
                </a:tc>
                <a:extLst>
                  <a:ext uri="{0D108BD9-81ED-4DB2-BD59-A6C34878D82A}">
                    <a16:rowId xmlns:a16="http://schemas.microsoft.com/office/drawing/2014/main" val="1403920379"/>
                  </a:ext>
                </a:extLst>
              </a:tr>
              <a:tr h="742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副首都との関係</a:t>
                      </a:r>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大阪府</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副首都</a:t>
                      </a: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関西広域連合の圏域</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副首都圏</a:t>
                      </a: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大阪府</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副首都</a:t>
                      </a: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関西広域連合の圏域</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副首都圏</a:t>
                      </a:r>
                    </a:p>
                  </a:txBody>
                  <a:tcPr marL="86772" marR="86772" marT="43385" marB="43385"/>
                </a:tc>
                <a:tc>
                  <a:txBody>
                    <a:bodyPr/>
                    <a:lstStyle/>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大阪市</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副首都</a:t>
                      </a:r>
                      <a:endParaRPr kumimoji="1" lang="en-US" altLang="ja-JP" sz="1200" dirty="0">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関西広域連合の圏域</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副首都圏</a:t>
                      </a:r>
                    </a:p>
                  </a:txBody>
                  <a:tcPr marL="86772" marR="86772" marT="43385" marB="43385"/>
                </a:tc>
                <a:extLst>
                  <a:ext uri="{0D108BD9-81ED-4DB2-BD59-A6C34878D82A}">
                    <a16:rowId xmlns:a16="http://schemas.microsoft.com/office/drawing/2014/main" val="1520559684"/>
                  </a:ext>
                </a:extLst>
              </a:tr>
            </a:tbl>
          </a:graphicData>
        </a:graphic>
      </p:graphicFrame>
      <p:grpSp>
        <p:nvGrpSpPr>
          <p:cNvPr id="8" name="グループ化 7"/>
          <p:cNvGrpSpPr/>
          <p:nvPr/>
        </p:nvGrpSpPr>
        <p:grpSpPr>
          <a:xfrm>
            <a:off x="0" y="-8021"/>
            <a:ext cx="9144000" cy="365798"/>
            <a:chOff x="-3515" y="-13192"/>
            <a:chExt cx="9144000" cy="404664"/>
          </a:xfrm>
        </p:grpSpPr>
        <p:sp>
          <p:nvSpPr>
            <p:cNvPr id="9" name="正方形/長方形 8"/>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26618">
                <a:defRPr/>
              </a:pPr>
              <a:r>
                <a:rPr kumimoji="1" lang="en-US" altLang="ja-JP" kern="0" dirty="0" smtClean="0">
                  <a:solidFill>
                    <a:srgbClr val="000000"/>
                  </a:solidFill>
                  <a:latin typeface="Meiryo UI"/>
                  <a:ea typeface="Meiryo UI" pitchFamily="50" charset="-128"/>
                  <a:cs typeface="Meiryo UI" pitchFamily="50" charset="-128"/>
                </a:rPr>
                <a:t>10</a:t>
              </a:r>
              <a:r>
                <a:rPr kumimoji="1" lang="ja-JP" altLang="en-US" kern="0" dirty="0" smtClean="0">
                  <a:solidFill>
                    <a:srgbClr val="000000"/>
                  </a:solidFill>
                  <a:latin typeface="Meiryo UI"/>
                  <a:ea typeface="Meiryo UI" pitchFamily="50" charset="-128"/>
                  <a:cs typeface="Meiryo UI" pitchFamily="50" charset="-128"/>
                </a:rPr>
                <a:t>－</a:t>
              </a:r>
              <a:r>
                <a:rPr lang="ja-JP" altLang="en-US" kern="0" dirty="0" smtClean="0">
                  <a:solidFill>
                    <a:srgbClr val="000000"/>
                  </a:solidFill>
                  <a:latin typeface="Meiryo UI"/>
                  <a:ea typeface="Meiryo UI" pitchFamily="50" charset="-128"/>
                  <a:cs typeface="Meiryo UI" pitchFamily="50" charset="-128"/>
                </a:rPr>
                <a:t>３</a:t>
              </a:r>
              <a:r>
                <a:rPr lang="en-US" altLang="ja-JP" kern="0" dirty="0">
                  <a:solidFill>
                    <a:srgbClr val="000000"/>
                  </a:solidFill>
                  <a:latin typeface="Meiryo UI"/>
                  <a:ea typeface="Meiryo UI" pitchFamily="50" charset="-128"/>
                  <a:cs typeface="Meiryo UI" pitchFamily="50" charset="-128"/>
                </a:rPr>
                <a:t>.</a:t>
              </a:r>
              <a:r>
                <a:rPr kumimoji="1" lang="ja-JP" altLang="en-US" kern="0" dirty="0">
                  <a:solidFill>
                    <a:srgbClr val="000000"/>
                  </a:solidFill>
                  <a:ea typeface="Meiryo UI" pitchFamily="50" charset="-128"/>
                  <a:cs typeface="Meiryo UI" pitchFamily="50" charset="-128"/>
                </a:rPr>
                <a:t>広域の枠組み　</a:t>
              </a:r>
              <a:r>
                <a:rPr kumimoji="1" lang="ja-JP" altLang="en-US" kern="0" dirty="0" smtClean="0">
                  <a:solidFill>
                    <a:srgbClr val="000000"/>
                  </a:solidFill>
                  <a:ea typeface="Meiryo UI" pitchFamily="50" charset="-128"/>
                  <a:cs typeface="Meiryo UI" pitchFamily="50" charset="-128"/>
                </a:rPr>
                <a:t>比較表（２</a:t>
              </a:r>
              <a:r>
                <a:rPr kumimoji="1" lang="en-US" altLang="ja-JP" kern="0" dirty="0" smtClean="0">
                  <a:solidFill>
                    <a:srgbClr val="000000"/>
                  </a:solidFill>
                  <a:ea typeface="Meiryo UI" pitchFamily="50" charset="-128"/>
                  <a:cs typeface="Meiryo UI" pitchFamily="50" charset="-128"/>
                </a:rPr>
                <a:t>.</a:t>
              </a:r>
              <a:r>
                <a:rPr kumimoji="1" lang="ja-JP" altLang="en-US" kern="0" dirty="0" smtClean="0">
                  <a:solidFill>
                    <a:srgbClr val="000000"/>
                  </a:solidFill>
                  <a:ea typeface="Meiryo UI" pitchFamily="50" charset="-128"/>
                  <a:cs typeface="Meiryo UI" pitchFamily="50" charset="-128"/>
                </a:rPr>
                <a:t>大阪府域</a:t>
              </a:r>
              <a:r>
                <a:rPr kumimoji="1" lang="ja-JP" altLang="en-US" kern="0" dirty="0">
                  <a:solidFill>
                    <a:srgbClr val="000000"/>
                  </a:solidFill>
                  <a:ea typeface="Meiryo UI" pitchFamily="50" charset="-128"/>
                  <a:cs typeface="Meiryo UI" pitchFamily="50" charset="-128"/>
                </a:rPr>
                <a:t>に留まる</a:t>
              </a:r>
              <a:r>
                <a:rPr kumimoji="1" lang="ja-JP" altLang="en-US" kern="0" dirty="0" smtClean="0">
                  <a:solidFill>
                    <a:srgbClr val="000000"/>
                  </a:solidFill>
                  <a:ea typeface="Meiryo UI" pitchFamily="50" charset="-128"/>
                  <a:cs typeface="Meiryo UI" pitchFamily="50" charset="-128"/>
                </a:rPr>
                <a:t>パターン）</a:t>
              </a:r>
              <a:endParaRPr kumimoji="1" lang="ja-JP" altLang="en-US" kern="0" dirty="0">
                <a:solidFill>
                  <a:srgbClr val="000000"/>
                </a:solidFill>
                <a:ea typeface="Meiryo UI" pitchFamily="50" charset="-128"/>
                <a:cs typeface="Meiryo UI" pitchFamily="50" charset="-128"/>
              </a:endParaRPr>
            </a:p>
          </p:txBody>
        </p:sp>
        <p:sp>
          <p:nvSpPr>
            <p:cNvPr id="10" name="正方形/長方形 9"/>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309">
                <a:defRPr/>
              </a:pPr>
              <a:r>
                <a:rPr kumimoji="1" lang="ja-JP" altLang="en-US" sz="814" dirty="0">
                  <a:solidFill>
                    <a:prstClr val="black"/>
                  </a:solidFill>
                  <a:latin typeface="Meiryo UI"/>
                  <a:ea typeface="Meiryo UI"/>
                </a:rPr>
                <a:t>第</a:t>
              </a:r>
              <a:r>
                <a:rPr kumimoji="1" lang="en-US" altLang="ja-JP" sz="814" dirty="0">
                  <a:solidFill>
                    <a:prstClr val="black"/>
                  </a:solidFill>
                  <a:latin typeface="Meiryo UI"/>
                  <a:ea typeface="Meiryo UI"/>
                </a:rPr>
                <a:t>11</a:t>
              </a:r>
              <a:r>
                <a:rPr kumimoji="1" lang="ja-JP" altLang="en-US" sz="814" dirty="0">
                  <a:solidFill>
                    <a:prstClr val="black"/>
                  </a:solidFill>
                  <a:latin typeface="Meiryo UI"/>
                  <a:ea typeface="Meiryo UI"/>
                </a:rPr>
                <a:t>回意見交換会　資料１</a:t>
              </a:r>
            </a:p>
          </p:txBody>
        </p:sp>
      </p:grpSp>
    </p:spTree>
    <p:extLst>
      <p:ext uri="{BB962C8B-B14F-4D97-AF65-F5344CB8AC3E}">
        <p14:creationId xmlns:p14="http://schemas.microsoft.com/office/powerpoint/2010/main" val="131879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nvGraphicFramePr>
        <p:xfrm>
          <a:off x="244758" y="343511"/>
          <a:ext cx="8841505" cy="6258135"/>
        </p:xfrm>
        <a:graphic>
          <a:graphicData uri="http://schemas.openxmlformats.org/drawingml/2006/table">
            <a:tbl>
              <a:tblPr firstRow="1" bandRow="1">
                <a:tableStyleId>{5940675A-B579-460E-94D1-54222C63F5DA}</a:tableStyleId>
              </a:tblPr>
              <a:tblGrid>
                <a:gridCol w="471801">
                  <a:extLst>
                    <a:ext uri="{9D8B030D-6E8A-4147-A177-3AD203B41FA5}">
                      <a16:colId xmlns:a16="http://schemas.microsoft.com/office/drawing/2014/main" val="4140312282"/>
                    </a:ext>
                  </a:extLst>
                </a:gridCol>
                <a:gridCol w="767805">
                  <a:extLst>
                    <a:ext uri="{9D8B030D-6E8A-4147-A177-3AD203B41FA5}">
                      <a16:colId xmlns:a16="http://schemas.microsoft.com/office/drawing/2014/main" val="924207730"/>
                    </a:ext>
                  </a:extLst>
                </a:gridCol>
                <a:gridCol w="2668475">
                  <a:extLst>
                    <a:ext uri="{9D8B030D-6E8A-4147-A177-3AD203B41FA5}">
                      <a16:colId xmlns:a16="http://schemas.microsoft.com/office/drawing/2014/main" val="1437255464"/>
                    </a:ext>
                  </a:extLst>
                </a:gridCol>
                <a:gridCol w="2492746">
                  <a:extLst>
                    <a:ext uri="{9D8B030D-6E8A-4147-A177-3AD203B41FA5}">
                      <a16:colId xmlns:a16="http://schemas.microsoft.com/office/drawing/2014/main" val="496086850"/>
                    </a:ext>
                  </a:extLst>
                </a:gridCol>
                <a:gridCol w="2440678">
                  <a:extLst>
                    <a:ext uri="{9D8B030D-6E8A-4147-A177-3AD203B41FA5}">
                      <a16:colId xmlns:a16="http://schemas.microsoft.com/office/drawing/2014/main" val="1427255478"/>
                    </a:ext>
                  </a:extLst>
                </a:gridCol>
              </a:tblGrid>
              <a:tr h="982228">
                <a:tc gridSpan="2">
                  <a:txBody>
                    <a:bodyPr/>
                    <a:lstStyle/>
                    <a:p>
                      <a:pPr algn="ctr"/>
                      <a:r>
                        <a:rPr kumimoji="1" lang="ja-JP" altLang="en-US" sz="1200" dirty="0">
                          <a:latin typeface="Meiryo UI" panose="020B0604030504040204" pitchFamily="50" charset="-128"/>
                          <a:ea typeface="Meiryo UI" panose="020B0604030504040204" pitchFamily="50" charset="-128"/>
                        </a:rPr>
                        <a:t>実現シナリオ</a:t>
                      </a:r>
                    </a:p>
                  </a:txBody>
                  <a:tcPr marL="86772" marR="86772" marT="43385" marB="4338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kumimoji="1" lang="ja-JP" altLang="en-US" sz="1200" dirty="0"/>
                    </a:p>
                  </a:txBody>
                  <a:tcPr anchor="ctr">
                    <a:lnL w="12700" cmpd="sng">
                      <a:noFill/>
                    </a:ln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大阪府市による統一的な政策の積み重ねのうえ、近畿経済産業局等の国権限・財源等を移管（規制改革含む）</a:t>
                      </a: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特別区の設置については、２回の住民投票で反対多数</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大阪市が存続</a:t>
                      </a: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特別自治市に関する法規定を整備のうえ、大阪府市、住民の議論を経て実現</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具体的な制度、手続きは未設計</a:t>
                      </a:r>
                    </a:p>
                  </a:txBody>
                  <a:tcPr marL="86772" marR="86772" marT="43385" marB="43385"/>
                </a:tc>
                <a:extLst>
                  <a:ext uri="{0D108BD9-81ED-4DB2-BD59-A6C34878D82A}">
                    <a16:rowId xmlns:a16="http://schemas.microsoft.com/office/drawing/2014/main" val="1098500527"/>
                  </a:ext>
                </a:extLst>
              </a:tr>
              <a:tr h="787051">
                <a:tc rowSpan="2">
                  <a:txBody>
                    <a:bodyPr/>
                    <a:lstStyle/>
                    <a:p>
                      <a:endParaRPr kumimoji="1" lang="ja-JP" altLang="en-US" sz="1100" dirty="0">
                        <a:latin typeface="Meiryo UI" panose="020B0604030504040204" pitchFamily="50" charset="-128"/>
                        <a:ea typeface="Meiryo UI" panose="020B0604030504040204" pitchFamily="50" charset="-128"/>
                      </a:endParaRPr>
                    </a:p>
                  </a:txBody>
                  <a:tcPr marL="86772" marR="86772" marT="43385" marB="43385" anchor="ctr">
                    <a:lnT w="12700" cap="flat" cmpd="sng" algn="ctr">
                      <a:noFill/>
                      <a:prstDash val="solid"/>
                      <a:round/>
                      <a:headEnd type="none" w="med" len="med"/>
                      <a:tailEnd type="none" w="med" len="med"/>
                    </a:lnT>
                    <a:solidFill>
                      <a:schemeClr val="bg1">
                        <a:lumMod val="85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万博後の</a:t>
                      </a:r>
                      <a:r>
                        <a:rPr kumimoji="1" lang="en-US" altLang="ja-JP" sz="1200" dirty="0">
                          <a:latin typeface="Meiryo UI" panose="020B0604030504040204" pitchFamily="50" charset="-128"/>
                          <a:ea typeface="Meiryo UI" panose="020B0604030504040204" pitchFamily="50" charset="-128"/>
                        </a:rPr>
                        <a:t>2030</a:t>
                      </a:r>
                      <a:r>
                        <a:rPr kumimoji="1" lang="ja-JP" altLang="en-US" sz="1200" dirty="0">
                          <a:latin typeface="Meiryo UI" panose="020B0604030504040204" pitchFamily="50" charset="-128"/>
                          <a:ea typeface="Meiryo UI" panose="020B0604030504040204" pitchFamily="50" charset="-128"/>
                        </a:rPr>
                        <a:t>年の姿</a:t>
                      </a: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副首都推進本部会議による統一政策の充実</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府市の一体性を強化</a:t>
                      </a:r>
                    </a:p>
                  </a:txBody>
                  <a:tcPr marL="86772" marR="86772" marT="43385" marB="43385"/>
                </a:tc>
                <a:tc>
                  <a:txBody>
                    <a:bodyPr/>
                    <a:lstStyle/>
                    <a:p>
                      <a:pPr marL="0" indent="0">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（否決以前の考え方）　</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特別区設置後、大阪府に国から権限・財源等移管</a:t>
                      </a:r>
                    </a:p>
                  </a:txBody>
                  <a:tcPr marL="86772" marR="86772" marT="43385" marB="43385"/>
                </a:tc>
                <a:tc>
                  <a:txBody>
                    <a:bodyPr/>
                    <a:lstStyle/>
                    <a:p>
                      <a:pPr marL="0" indent="0">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（現時点で明確な絵はないが）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特別自治市設置後、大阪市に国から権限・財源等移管</a:t>
                      </a:r>
                    </a:p>
                  </a:txBody>
                  <a:tcPr marL="86772" marR="86772" marT="43385" marB="43385"/>
                </a:tc>
                <a:extLst>
                  <a:ext uri="{0D108BD9-81ED-4DB2-BD59-A6C34878D82A}">
                    <a16:rowId xmlns:a16="http://schemas.microsoft.com/office/drawing/2014/main" val="1815164187"/>
                  </a:ext>
                </a:extLst>
              </a:tr>
              <a:tr h="908424">
                <a:tc vMerge="1">
                  <a:txBody>
                    <a:bodyPr/>
                    <a:lstStyle/>
                    <a:p>
                      <a:endParaRPr kumimoji="1" lang="ja-JP" altLang="en-US" sz="1200" dirty="0"/>
                    </a:p>
                  </a:txBody>
                  <a:tcPr anchor="ctr"/>
                </a:tc>
                <a:tc>
                  <a:txBody>
                    <a:bodyPr/>
                    <a:lstStyle/>
                    <a:p>
                      <a:pPr algn="ctr"/>
                      <a:r>
                        <a:rPr kumimoji="1" lang="ja-JP" altLang="en-US" sz="1200" dirty="0">
                          <a:latin typeface="Meiryo UI" panose="020B0604030504040204" pitchFamily="50" charset="-128"/>
                          <a:ea typeface="Meiryo UI" panose="020B0604030504040204" pitchFamily="50" charset="-128"/>
                        </a:rPr>
                        <a:t>目標とする</a:t>
                      </a:r>
                      <a:r>
                        <a:rPr kumimoji="1" lang="en-US" altLang="ja-JP" sz="1200" dirty="0">
                          <a:latin typeface="Meiryo UI" panose="020B0604030504040204" pitchFamily="50" charset="-128"/>
                          <a:ea typeface="Meiryo UI" panose="020B0604030504040204" pitchFamily="50" charset="-128"/>
                        </a:rPr>
                        <a:t>2040</a:t>
                      </a:r>
                      <a:r>
                        <a:rPr kumimoji="1" lang="ja-JP" altLang="en-US" sz="1200" dirty="0">
                          <a:latin typeface="Meiryo UI" panose="020B0604030504040204" pitchFamily="50" charset="-128"/>
                          <a:ea typeface="Meiryo UI" panose="020B0604030504040204" pitchFamily="50" charset="-128"/>
                        </a:rPr>
                        <a:t>年の姿</a:t>
                      </a:r>
                    </a:p>
                  </a:txBody>
                  <a:tcPr marL="86772" marR="86772" marT="43385" marB="43385" anchor="ctr">
                    <a:solidFill>
                      <a:schemeClr val="bg1">
                        <a:lumMod val="85000"/>
                      </a:schemeClr>
                    </a:solidFill>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さらなる統一政策の充実とともに国権限・財源等を移管</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全国に先駆けて大阪都市州（府域）実現</a:t>
                      </a:r>
                    </a:p>
                  </a:txBody>
                  <a:tcPr marL="86772" marR="86772" marT="43385" marB="43385"/>
                </a:tc>
                <a:tc>
                  <a:txBody>
                    <a:bodyPr/>
                    <a:lstStyle/>
                    <a:p>
                      <a:pPr marL="0" indent="0">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（時期は明示せず）</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大阪都市州（府域）実現</a:t>
                      </a:r>
                    </a:p>
                  </a:txBody>
                  <a:tcPr marL="86772" marR="86772" marT="43385" marB="43385"/>
                </a:tc>
                <a:tc>
                  <a:txBody>
                    <a:bodyPr/>
                    <a:lstStyle/>
                    <a:p>
                      <a:pPr marL="0" indent="0">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（現時点で明確な絵はないが）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大阪都市州（市域）実現</a:t>
                      </a:r>
                    </a:p>
                  </a:txBody>
                  <a:tcPr marL="86772" marR="86772" marT="43385" marB="43385"/>
                </a:tc>
                <a:extLst>
                  <a:ext uri="{0D108BD9-81ED-4DB2-BD59-A6C34878D82A}">
                    <a16:rowId xmlns:a16="http://schemas.microsoft.com/office/drawing/2014/main" val="2236007324"/>
                  </a:ext>
                </a:extLst>
              </a:tr>
              <a:tr h="3489510">
                <a:tc gridSpan="2">
                  <a:txBody>
                    <a:bodyPr/>
                    <a:lstStyle/>
                    <a:p>
                      <a:pPr algn="ctr"/>
                      <a:r>
                        <a:rPr kumimoji="1" lang="ja-JP" altLang="en-US" sz="1200" dirty="0">
                          <a:latin typeface="Meiryo UI" panose="020B0604030504040204" pitchFamily="50" charset="-128"/>
                          <a:ea typeface="Meiryo UI" panose="020B0604030504040204" pitchFamily="50" charset="-128"/>
                        </a:rPr>
                        <a:t>摘要</a:t>
                      </a:r>
                    </a:p>
                  </a:txBody>
                  <a:tcPr marL="86772" marR="86772" marT="43385" marB="43385" anchor="ct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協議連携の限界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条例に根拠も、将来にわたって枠組みが維持できるかの課題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経済圏と比較して小さく、兵庫、京都、さらに関西各府県市との統一的な政策実施に課題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上記解決策としては、関西広域連合の枠組み内での連携で足りるのか、そうでない場合、兵庫県、神戸市、京都府市との枠組みはどのようなもので、その実効性、実現可能性をどう考えるか。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marR="0" lvl="0" indent="-72000" algn="l" defTabSz="9599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solidFill>
                            <a:schemeClr val="tx1"/>
                          </a:solidFill>
                          <a:latin typeface="Meiryo UI" panose="020B0604030504040204" pitchFamily="50" charset="-128"/>
                          <a:ea typeface="Meiryo UI" panose="020B0604030504040204" pitchFamily="50" charset="-128"/>
                        </a:rPr>
                        <a:t>国の権限・財源等の移管にむけた展望をどう考えるか（国出先機関管轄区域より小さい）</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大阪府が成長の推進力を一元的に担うねらい</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住民サービスに関する根強い不安あり、住民投票で反対多数</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大阪市の存続。府市一体の取組み</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国の権限・財源等の移管にむけた展望をどう考えるか（左に同じ）</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L="86772" marR="86772" marT="43385" marB="43385"/>
                </a:tc>
                <a:tc>
                  <a:txBody>
                    <a:bodyPr/>
                    <a:lstStyle/>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広域機能と身近な行政を総合的に担う狙い</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大規模組織における機動性確保や住民自治の面での課題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経済圏と比較して小さく、経済圏としての統一的な政策実施に課題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大阪府域との一体性からの議論</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r>
                        <a:rPr kumimoji="1" lang="ja-JP" altLang="en-US" sz="1200" dirty="0">
                          <a:solidFill>
                            <a:schemeClr val="tx1"/>
                          </a:solidFill>
                          <a:latin typeface="Meiryo UI" panose="020B0604030504040204" pitchFamily="50" charset="-128"/>
                          <a:ea typeface="Meiryo UI" panose="020B0604030504040204" pitchFamily="50" charset="-128"/>
                        </a:rPr>
                        <a:t>上記解決策としては、大阪市が府域の全市町村と合併して特別自治市を設置することの実効性、実現可能性をどう考えるか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indent="-72000">
                        <a:buFont typeface="Arial" panose="020B0604020202020204" pitchFamily="34" charset="0"/>
                        <a:buChar char="•"/>
                      </a:pPr>
                      <a:endParaRPr kumimoji="1" lang="en-US" altLang="ja-JP" sz="1200" dirty="0">
                        <a:solidFill>
                          <a:schemeClr val="tx1"/>
                        </a:solidFill>
                        <a:latin typeface="Meiryo UI" panose="020B0604030504040204" pitchFamily="50" charset="-128"/>
                        <a:ea typeface="Meiryo UI" panose="020B0604030504040204" pitchFamily="50" charset="-128"/>
                      </a:endParaRPr>
                    </a:p>
                    <a:p>
                      <a:pPr marL="72000" marR="0" lvl="0" indent="-72000" algn="l" defTabSz="95993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dirty="0">
                          <a:solidFill>
                            <a:schemeClr val="tx1"/>
                          </a:solidFill>
                          <a:latin typeface="Meiryo UI" panose="020B0604030504040204" pitchFamily="50" charset="-128"/>
                          <a:ea typeface="Meiryo UI" panose="020B0604030504040204" pitchFamily="50" charset="-128"/>
                        </a:rPr>
                        <a:t>国の権限・財源等の移管にむけた展望をどう考えるか（左に同じ）</a:t>
                      </a:r>
                    </a:p>
                  </a:txBody>
                  <a:tcPr marL="86772" marR="86772" marT="43385" marB="43385"/>
                </a:tc>
                <a:extLst>
                  <a:ext uri="{0D108BD9-81ED-4DB2-BD59-A6C34878D82A}">
                    <a16:rowId xmlns:a16="http://schemas.microsoft.com/office/drawing/2014/main" val="1930134676"/>
                  </a:ext>
                </a:extLst>
              </a:tr>
            </a:tbl>
          </a:graphicData>
        </a:graphic>
      </p:graphicFrame>
      <p:cxnSp>
        <p:nvCxnSpPr>
          <p:cNvPr id="7" name="直線コネクタ 6"/>
          <p:cNvCxnSpPr/>
          <p:nvPr/>
        </p:nvCxnSpPr>
        <p:spPr>
          <a:xfrm flipV="1">
            <a:off x="1620737" y="4640208"/>
            <a:ext cx="2305501" cy="40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6780761" y="5036692"/>
            <a:ext cx="2305501" cy="40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4299004" y="5032042"/>
            <a:ext cx="2305501" cy="4052"/>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57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93886" y="690140"/>
            <a:ext cx="8303330" cy="58735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67783" eaLnBrk="0" fontAlgn="base" hangingPunct="0">
              <a:lnSpc>
                <a:spcPts val="1898"/>
              </a:lnSpc>
              <a:spcBef>
                <a:spcPct val="0"/>
              </a:spcBef>
              <a:spcAft>
                <a:spcPct val="0"/>
              </a:spcAft>
            </a:pPr>
            <a:r>
              <a:rPr lang="ja-JP" altLang="en-US" sz="1446" b="1" dirty="0">
                <a:solidFill>
                  <a:srgbClr val="000000"/>
                </a:solidFill>
                <a:latin typeface="Meiryo UI" panose="020B0604030504040204" pitchFamily="50" charset="-128"/>
                <a:ea typeface="Meiryo UI" panose="020B0604030504040204" pitchFamily="50" charset="-128"/>
              </a:rPr>
              <a:t>　</a:t>
            </a:r>
            <a:r>
              <a:rPr lang="en-US" altLang="ja-JP" sz="1446" b="1" dirty="0">
                <a:solidFill>
                  <a:srgbClr val="000000"/>
                </a:solidFill>
                <a:latin typeface="Meiryo UI" panose="020B0604030504040204" pitchFamily="50" charset="-128"/>
                <a:ea typeface="Meiryo UI" panose="020B0604030504040204" pitchFamily="50" charset="-128"/>
              </a:rPr>
              <a:t>【</a:t>
            </a:r>
            <a:r>
              <a:rPr lang="ja-JP" altLang="en-US" sz="1446" b="1" dirty="0">
                <a:solidFill>
                  <a:srgbClr val="000000"/>
                </a:solidFill>
                <a:latin typeface="Meiryo UI" panose="020B0604030504040204" pitchFamily="50" charset="-128"/>
                <a:ea typeface="Meiryo UI" panose="020B0604030504040204" pitchFamily="50" charset="-128"/>
              </a:rPr>
              <a:t>目　　　的</a:t>
            </a:r>
            <a:r>
              <a:rPr lang="en-US" altLang="ja-JP" sz="1446" b="1"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　</a:t>
            </a:r>
            <a:r>
              <a:rPr lang="en-US" altLang="ja-JP" sz="1446" dirty="0">
                <a:solidFill>
                  <a:srgbClr val="000000"/>
                </a:solidFill>
                <a:latin typeface="Meiryo UI" panose="020B0604030504040204" pitchFamily="50" charset="-128"/>
                <a:ea typeface="Meiryo UI" panose="020B0604030504040204" pitchFamily="50" charset="-128"/>
              </a:rPr>
              <a:t>2025</a:t>
            </a:r>
            <a:r>
              <a:rPr lang="ja-JP" altLang="en-US" sz="1446" dirty="0">
                <a:solidFill>
                  <a:srgbClr val="000000"/>
                </a:solidFill>
                <a:latin typeface="Meiryo UI" panose="020B0604030504040204" pitchFamily="50" charset="-128"/>
                <a:ea typeface="Meiryo UI" panose="020B0604030504040204" pitchFamily="50" charset="-128"/>
              </a:rPr>
              <a:t>年の大阪・関西万博を見据え、産業政策等を中心に兵庫県と大阪府の連携を深め、両府県や</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関西をはじめ、日本の成長、発展をけん引していくために設置</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a:t>
            </a:r>
            <a:r>
              <a:rPr lang="en-US" altLang="ja-JP" sz="1446" b="1" dirty="0">
                <a:solidFill>
                  <a:srgbClr val="000000"/>
                </a:solidFill>
                <a:latin typeface="Meiryo UI" panose="020B0604030504040204" pitchFamily="50" charset="-128"/>
                <a:ea typeface="Meiryo UI" panose="020B0604030504040204" pitchFamily="50" charset="-128"/>
              </a:rPr>
              <a:t>【</a:t>
            </a:r>
            <a:r>
              <a:rPr lang="ja-JP" altLang="en-US" sz="1446" b="1" dirty="0">
                <a:solidFill>
                  <a:srgbClr val="000000"/>
                </a:solidFill>
                <a:latin typeface="Meiryo UI" panose="020B0604030504040204" pitchFamily="50" charset="-128"/>
                <a:ea typeface="Meiryo UI" panose="020B0604030504040204" pitchFamily="50" charset="-128"/>
              </a:rPr>
              <a:t>協議事項</a:t>
            </a:r>
            <a:r>
              <a:rPr lang="en-US" altLang="ja-JP" sz="1446" b="1"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　兵庫県及び大阪府の発展に向け、協調して取り組む必要のある施策</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　その他、兵庫県及び大阪府の事務のうち特段の懸案事項</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a:t>
            </a:r>
            <a:r>
              <a:rPr lang="en-US" altLang="ja-JP" sz="1446" b="1" dirty="0">
                <a:solidFill>
                  <a:srgbClr val="000000"/>
                </a:solidFill>
                <a:latin typeface="Meiryo UI" panose="020B0604030504040204" pitchFamily="50" charset="-128"/>
                <a:ea typeface="Meiryo UI" panose="020B0604030504040204" pitchFamily="50" charset="-128"/>
              </a:rPr>
              <a:t>【</a:t>
            </a:r>
            <a:r>
              <a:rPr lang="ja-JP" altLang="en-US" sz="1446" b="1" dirty="0">
                <a:solidFill>
                  <a:srgbClr val="000000"/>
                </a:solidFill>
                <a:latin typeface="Meiryo UI" panose="020B0604030504040204" pitchFamily="50" charset="-128"/>
                <a:ea typeface="Meiryo UI" panose="020B0604030504040204" pitchFamily="50" charset="-128"/>
              </a:rPr>
              <a:t>組織構成</a:t>
            </a:r>
            <a:r>
              <a:rPr lang="en-US" altLang="ja-JP" sz="1446" b="1"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　兵庫県：知事、副知事、新県政推進室長兼企画県民部長</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大阪府：知事、副知事、政策企画部長</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a:t>
            </a:r>
            <a:r>
              <a:rPr lang="en-US" altLang="ja-JP" sz="1446" b="1" dirty="0">
                <a:solidFill>
                  <a:srgbClr val="000000"/>
                </a:solidFill>
                <a:latin typeface="Meiryo UI" panose="020B0604030504040204" pitchFamily="50" charset="-128"/>
                <a:ea typeface="Meiryo UI" panose="020B0604030504040204" pitchFamily="50" charset="-128"/>
              </a:rPr>
              <a:t>【</a:t>
            </a:r>
            <a:r>
              <a:rPr lang="ja-JP" altLang="en-US" sz="1446" b="1" dirty="0">
                <a:solidFill>
                  <a:srgbClr val="000000"/>
                </a:solidFill>
                <a:latin typeface="Meiryo UI" panose="020B0604030504040204" pitchFamily="50" charset="-128"/>
                <a:ea typeface="Meiryo UI" panose="020B0604030504040204" pitchFamily="50" charset="-128"/>
              </a:rPr>
              <a:t>連携テーマ（会議</a:t>
            </a:r>
            <a:r>
              <a:rPr lang="ja-JP" altLang="en-US" sz="1085" b="1" dirty="0">
                <a:solidFill>
                  <a:srgbClr val="000000"/>
                </a:solidFill>
                <a:latin typeface="Meiryo UI" panose="020B0604030504040204" pitchFamily="50" charset="-128"/>
                <a:ea typeface="Meiryo UI" panose="020B0604030504040204" pitchFamily="50" charset="-128"/>
              </a:rPr>
              <a:t>（</a:t>
            </a:r>
            <a:r>
              <a:rPr lang="en-US" altLang="ja-JP" sz="1085" b="1" dirty="0">
                <a:solidFill>
                  <a:srgbClr val="000000"/>
                </a:solidFill>
                <a:latin typeface="Meiryo UI" panose="020B0604030504040204" pitchFamily="50" charset="-128"/>
                <a:ea typeface="Meiryo UI" panose="020B0604030504040204" pitchFamily="50" charset="-128"/>
              </a:rPr>
              <a:t>2021.12.26</a:t>
            </a:r>
            <a:r>
              <a:rPr lang="ja-JP" altLang="en-US" sz="1085" b="1" dirty="0">
                <a:solidFill>
                  <a:srgbClr val="000000"/>
                </a:solidFill>
                <a:latin typeface="Meiryo UI" panose="020B0604030504040204" pitchFamily="50" charset="-128"/>
                <a:ea typeface="Meiryo UI" panose="020B0604030504040204" pitchFamily="50" charset="-128"/>
              </a:rPr>
              <a:t>）</a:t>
            </a:r>
            <a:r>
              <a:rPr lang="ja-JP" altLang="en-US" sz="1446" b="1" dirty="0">
                <a:solidFill>
                  <a:srgbClr val="000000"/>
                </a:solidFill>
                <a:latin typeface="Meiryo UI" panose="020B0604030504040204" pitchFamily="50" charset="-128"/>
                <a:ea typeface="Meiryo UI" panose="020B0604030504040204" pitchFamily="50" charset="-128"/>
              </a:rPr>
              <a:t>で提案）</a:t>
            </a:r>
            <a:r>
              <a:rPr lang="en-US" altLang="ja-JP" sz="1446" b="1" dirty="0">
                <a:solidFill>
                  <a:srgbClr val="000000"/>
                </a:solidFill>
                <a:latin typeface="Meiryo UI" panose="020B0604030504040204" pitchFamily="50" charset="-128"/>
                <a:ea typeface="Meiryo UI" panose="020B0604030504040204" pitchFamily="50" charset="-128"/>
              </a:rPr>
              <a:t>】</a:t>
            </a:r>
            <a:r>
              <a:rPr lang="ja-JP" altLang="en-US" sz="1446" b="1" dirty="0">
                <a:solidFill>
                  <a:srgbClr val="000000"/>
                </a:solidFill>
                <a:latin typeface="Meiryo UI" panose="020B0604030504040204" pitchFamily="50" charset="-128"/>
                <a:ea typeface="Meiryo UI" panose="020B0604030504040204" pitchFamily="50" charset="-128"/>
              </a:rPr>
              <a:t>　 　　　　　　　　　　　　</a:t>
            </a: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266" dirty="0">
                <a:solidFill>
                  <a:srgbClr val="000000"/>
                </a:solidFill>
                <a:latin typeface="Meiryo UI" panose="020B0604030504040204" pitchFamily="50" charset="-128"/>
                <a:ea typeface="Meiryo UI" panose="020B0604030504040204" pitchFamily="50" charset="-128"/>
              </a:rPr>
              <a:t>　　 </a:t>
            </a:r>
            <a:r>
              <a:rPr lang="ja-JP" altLang="en-US" sz="1446" dirty="0">
                <a:solidFill>
                  <a:srgbClr val="000000"/>
                </a:solidFill>
                <a:latin typeface="Meiryo UI" panose="020B0604030504040204" pitchFamily="50" charset="-128"/>
                <a:ea typeface="Meiryo UI" panose="020B0604030504040204" pitchFamily="50" charset="-128"/>
              </a:rPr>
              <a:t>●　兵庫県：海上交通の充実 </a:t>
            </a:r>
            <a:r>
              <a:rPr lang="en-US" altLang="ja-JP" sz="1446" dirty="0">
                <a:solidFill>
                  <a:srgbClr val="000000"/>
                </a:solidFill>
                <a:latin typeface="Meiryo UI" panose="020B0604030504040204" pitchFamily="50" charset="-128"/>
                <a:ea typeface="Meiryo UI" panose="020B0604030504040204" pitchFamily="50" charset="-128"/>
              </a:rPr>
              <a:t>/ </a:t>
            </a:r>
            <a:r>
              <a:rPr lang="ja-JP" altLang="en-US" sz="1446" dirty="0">
                <a:solidFill>
                  <a:srgbClr val="000000"/>
                </a:solidFill>
                <a:latin typeface="Meiryo UI" panose="020B0604030504040204" pitchFamily="50" charset="-128"/>
                <a:ea typeface="Meiryo UI" panose="020B0604030504040204" pitchFamily="50" charset="-128"/>
              </a:rPr>
              <a:t>観光連携の強化 </a:t>
            </a:r>
            <a:r>
              <a:rPr lang="en-US" altLang="ja-JP" sz="1446"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898"/>
              </a:lnSpc>
              <a:spcBef>
                <a:spcPct val="0"/>
              </a:spcBef>
              <a:spcAft>
                <a:spcPct val="0"/>
              </a:spcAft>
            </a:pPr>
            <a:r>
              <a:rPr lang="en-US" altLang="ja-JP" sz="1446" dirty="0">
                <a:solidFill>
                  <a:srgbClr val="000000"/>
                </a:solidFill>
                <a:latin typeface="Meiryo UI" panose="020B0604030504040204" pitchFamily="50" charset="-128"/>
                <a:ea typeface="Meiryo UI" panose="020B0604030504040204" pitchFamily="50" charset="-128"/>
              </a:rPr>
              <a:t>                     </a:t>
            </a:r>
            <a:r>
              <a:rPr lang="ja-JP" altLang="en-US" sz="1446" dirty="0">
                <a:solidFill>
                  <a:srgbClr val="000000"/>
                </a:solidFill>
                <a:latin typeface="Meiryo UI" panose="020B0604030504040204" pitchFamily="50" charset="-128"/>
                <a:ea typeface="Meiryo UI" panose="020B0604030504040204" pitchFamily="50" charset="-128"/>
              </a:rPr>
              <a:t>スタートアップの創出・成長支援 </a:t>
            </a:r>
            <a:r>
              <a:rPr lang="en-US" altLang="ja-JP" sz="1446" dirty="0">
                <a:solidFill>
                  <a:srgbClr val="000000"/>
                </a:solidFill>
                <a:latin typeface="Meiryo UI" panose="020B0604030504040204" pitchFamily="50" charset="-128"/>
                <a:ea typeface="Meiryo UI" panose="020B0604030504040204" pitchFamily="50" charset="-128"/>
              </a:rPr>
              <a:t>/ </a:t>
            </a:r>
            <a:r>
              <a:rPr lang="ja-JP" altLang="en-US" sz="1446" dirty="0">
                <a:solidFill>
                  <a:srgbClr val="000000"/>
                </a:solidFill>
                <a:latin typeface="Meiryo UI" panose="020B0604030504040204" pitchFamily="50" charset="-128"/>
                <a:ea typeface="Meiryo UI" panose="020B0604030504040204" pitchFamily="50" charset="-128"/>
              </a:rPr>
              <a:t>成長産業の育成　　</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大阪府：万博をインパクトとした新産業創出・育成に向けた連携</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兵庫・大阪の観光の強みをミックスした連携</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en-US" altLang="ja-JP" sz="1446" dirty="0">
                <a:solidFill>
                  <a:srgbClr val="000000"/>
                </a:solidFill>
                <a:latin typeface="Meiryo UI" panose="020B0604030504040204" pitchFamily="50" charset="-128"/>
                <a:ea typeface="Meiryo UI" panose="020B0604030504040204" pitchFamily="50" charset="-128"/>
              </a:rPr>
              <a:t>                    </a:t>
            </a:r>
            <a:r>
              <a:rPr lang="ja-JP" altLang="en-US" sz="1446" dirty="0">
                <a:solidFill>
                  <a:srgbClr val="000000"/>
                </a:solidFill>
                <a:latin typeface="Meiryo UI" panose="020B0604030504040204" pitchFamily="50" charset="-128"/>
                <a:ea typeface="Meiryo UI" panose="020B0604030504040204" pitchFamily="50" charset="-128"/>
              </a:rPr>
              <a:t>国際金融都市の実現に向けた連携</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chemeClr val="tx1"/>
                </a:solidFill>
                <a:latin typeface="Meiryo UI" panose="020B0604030504040204" pitchFamily="50" charset="-128"/>
                <a:ea typeface="Meiryo UI" panose="020B0604030504040204" pitchFamily="50" charset="-128"/>
              </a:rPr>
              <a:t>　</a:t>
            </a:r>
            <a:r>
              <a:rPr lang="en-US" altLang="ja-JP" sz="1446" b="1" dirty="0">
                <a:solidFill>
                  <a:schemeClr val="tx1"/>
                </a:solidFill>
                <a:latin typeface="Meiryo UI" panose="020B0604030504040204" pitchFamily="50" charset="-128"/>
                <a:ea typeface="Meiryo UI" panose="020B0604030504040204" pitchFamily="50" charset="-128"/>
              </a:rPr>
              <a:t>【</a:t>
            </a:r>
            <a:r>
              <a:rPr lang="ja-JP" altLang="en-US" sz="1446" b="1" dirty="0">
                <a:solidFill>
                  <a:schemeClr val="tx1"/>
                </a:solidFill>
                <a:latin typeface="Meiryo UI" panose="020B0604030504040204" pitchFamily="50" charset="-128"/>
                <a:ea typeface="Meiryo UI" panose="020B0604030504040204" pitchFamily="50" charset="-128"/>
              </a:rPr>
              <a:t>連携テーマ（会議</a:t>
            </a:r>
            <a:r>
              <a:rPr lang="ja-JP" altLang="en-US" sz="1085" b="1" dirty="0">
                <a:solidFill>
                  <a:schemeClr val="tx1"/>
                </a:solidFill>
                <a:latin typeface="Meiryo UI" panose="020B0604030504040204" pitchFamily="50" charset="-128"/>
                <a:ea typeface="Meiryo UI" panose="020B0604030504040204" pitchFamily="50" charset="-128"/>
              </a:rPr>
              <a:t>（</a:t>
            </a:r>
            <a:r>
              <a:rPr lang="en-US" altLang="ja-JP" sz="1085" b="1" dirty="0">
                <a:solidFill>
                  <a:schemeClr val="tx1"/>
                </a:solidFill>
                <a:latin typeface="Meiryo UI" panose="020B0604030504040204" pitchFamily="50" charset="-128"/>
                <a:ea typeface="Meiryo UI" panose="020B0604030504040204" pitchFamily="50" charset="-128"/>
              </a:rPr>
              <a:t>2021.12.26</a:t>
            </a:r>
            <a:r>
              <a:rPr lang="ja-JP" altLang="en-US" sz="1085" b="1" dirty="0">
                <a:solidFill>
                  <a:schemeClr val="tx1"/>
                </a:solidFill>
                <a:latin typeface="Meiryo UI" panose="020B0604030504040204" pitchFamily="50" charset="-128"/>
                <a:ea typeface="Meiryo UI" panose="020B0604030504040204" pitchFamily="50" charset="-128"/>
              </a:rPr>
              <a:t>）</a:t>
            </a:r>
            <a:r>
              <a:rPr lang="ja-JP" altLang="en-US" sz="1446" b="1" dirty="0">
                <a:solidFill>
                  <a:schemeClr val="tx1"/>
                </a:solidFill>
                <a:latin typeface="Meiryo UI" panose="020B0604030504040204" pitchFamily="50" charset="-128"/>
                <a:ea typeface="Meiryo UI" panose="020B0604030504040204" pitchFamily="50" charset="-128"/>
              </a:rPr>
              <a:t>で確認）</a:t>
            </a:r>
            <a:r>
              <a:rPr lang="en-US" altLang="ja-JP" sz="1446" b="1" dirty="0">
                <a:solidFill>
                  <a:schemeClr val="tx1"/>
                </a:solidFill>
                <a:latin typeface="Meiryo UI" panose="020B0604030504040204" pitchFamily="50" charset="-128"/>
                <a:ea typeface="Meiryo UI" panose="020B0604030504040204" pitchFamily="50" charset="-128"/>
              </a:rPr>
              <a:t>】</a:t>
            </a:r>
            <a:r>
              <a:rPr lang="ja-JP" altLang="en-US" sz="1446" dirty="0">
                <a:solidFill>
                  <a:schemeClr val="tx1"/>
                </a:solidFill>
                <a:latin typeface="Meiryo UI" panose="020B0604030504040204" pitchFamily="50" charset="-128"/>
                <a:ea typeface="Meiryo UI" panose="020B0604030504040204" pitchFamily="50" charset="-128"/>
              </a:rPr>
              <a:t>　　</a:t>
            </a:r>
            <a:endParaRPr lang="en-US" altLang="ja-JP" sz="1446" dirty="0">
              <a:solidFill>
                <a:schemeClr val="tx1"/>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chemeClr val="tx1"/>
                </a:solidFill>
                <a:latin typeface="Meiryo UI" panose="020B0604030504040204" pitchFamily="50" charset="-128"/>
                <a:ea typeface="Meiryo UI" panose="020B0604030504040204" pitchFamily="50" charset="-128"/>
              </a:rPr>
              <a:t>　　●　産業振興：スタートアップなどで連携を図り、ヒト、モノ、投資を呼び込む</a:t>
            </a:r>
            <a:endParaRPr lang="en-US" altLang="ja-JP" sz="1446" dirty="0">
              <a:solidFill>
                <a:schemeClr val="tx1"/>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chemeClr val="tx1"/>
                </a:solidFill>
                <a:latin typeface="Meiryo UI" panose="020B0604030504040204" pitchFamily="50" charset="-128"/>
                <a:ea typeface="Meiryo UI" panose="020B0604030504040204" pitchFamily="50" charset="-128"/>
              </a:rPr>
              <a:t>　　●　観光振興：観光メニューの充実や海上交通ルートの検討を進める　</a:t>
            </a:r>
            <a:endParaRPr lang="en-US" altLang="ja-JP" sz="1446" dirty="0">
              <a:solidFill>
                <a:schemeClr val="tx1"/>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085" dirty="0">
                <a:solidFill>
                  <a:srgbClr val="000000"/>
                </a:solidFill>
                <a:latin typeface="Meiryo UI" panose="020B0604030504040204" pitchFamily="50" charset="-128"/>
                <a:ea typeface="Meiryo UI" panose="020B0604030504040204" pitchFamily="50" charset="-128"/>
              </a:rPr>
              <a:t>　　　　　　　　　　　　　　　　　　　　　　　　　　　　　　　　　　　　　　　　　　　　　（出典：兵庫・大阪連携会議設置要綱</a:t>
            </a:r>
            <a:r>
              <a:rPr lang="en-US" altLang="ja-JP" sz="1085" dirty="0">
                <a:solidFill>
                  <a:srgbClr val="000000"/>
                </a:solidFill>
                <a:latin typeface="Meiryo UI" panose="020B0604030504040204" pitchFamily="50" charset="-128"/>
                <a:ea typeface="Meiryo UI" panose="020B0604030504040204" pitchFamily="50" charset="-128"/>
              </a:rPr>
              <a:t>2021.12.26</a:t>
            </a:r>
            <a:r>
              <a:rPr lang="ja-JP" altLang="en-US" sz="1085" dirty="0">
                <a:solidFill>
                  <a:srgbClr val="000000"/>
                </a:solidFill>
                <a:latin typeface="Meiryo UI" panose="020B0604030504040204" pitchFamily="50" charset="-128"/>
                <a:ea typeface="Meiryo UI" panose="020B0604030504040204" pitchFamily="50" charset="-128"/>
              </a:rPr>
              <a:t>会議資料等）</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446" dirty="0">
                <a:solidFill>
                  <a:srgbClr val="000000"/>
                </a:solidFill>
                <a:latin typeface="Meiryo UI" panose="020B0604030504040204" pitchFamily="50" charset="-128"/>
                <a:ea typeface="Meiryo UI" panose="020B0604030504040204" pitchFamily="50" charset="-128"/>
              </a:rPr>
              <a:t>　　　　　　　　　　  　　 </a:t>
            </a: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u="sng"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44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endParaRPr lang="en-US" altLang="ja-JP" sz="1266"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898"/>
              </a:lnSpc>
              <a:spcBef>
                <a:spcPct val="0"/>
              </a:spcBef>
              <a:spcAft>
                <a:spcPct val="0"/>
              </a:spcAft>
            </a:pPr>
            <a:r>
              <a:rPr lang="ja-JP" altLang="en-US" sz="1266" dirty="0">
                <a:solidFill>
                  <a:srgbClr val="000000"/>
                </a:solidFill>
                <a:latin typeface="Meiryo UI" panose="020B0604030504040204" pitchFamily="50" charset="-128"/>
                <a:ea typeface="Meiryo UI" panose="020B0604030504040204" pitchFamily="50" charset="-128"/>
              </a:rPr>
              <a:t>　　　　　　　　　　　　 </a:t>
            </a:r>
            <a:endParaRPr lang="en-US" altLang="ja-JP" sz="1266" dirty="0">
              <a:solidFill>
                <a:srgbClr val="000000"/>
              </a:solidFill>
              <a:latin typeface="Meiryo UI" panose="020B0604030504040204" pitchFamily="50" charset="-128"/>
              <a:ea typeface="Meiryo UI" panose="020B0604030504040204" pitchFamily="50" charset="-128"/>
            </a:endParaRPr>
          </a:p>
        </p:txBody>
      </p:sp>
      <p:grpSp>
        <p:nvGrpSpPr>
          <p:cNvPr id="5" name="グループ化 4"/>
          <p:cNvGrpSpPr/>
          <p:nvPr/>
        </p:nvGrpSpPr>
        <p:grpSpPr>
          <a:xfrm>
            <a:off x="0" y="811"/>
            <a:ext cx="9144000" cy="365798"/>
            <a:chOff x="-3515" y="-13192"/>
            <a:chExt cx="9144000" cy="404664"/>
          </a:xfrm>
        </p:grpSpPr>
        <p:sp>
          <p:nvSpPr>
            <p:cNvPr id="7" name="正方形/長方形 6"/>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26618">
                <a:defRPr/>
              </a:pPr>
              <a:r>
                <a:rPr kumimoji="1" lang="en-US" altLang="ja-JP" kern="0" dirty="0" smtClean="0">
                  <a:solidFill>
                    <a:srgbClr val="000000"/>
                  </a:solidFill>
                  <a:latin typeface="Meiryo UI"/>
                  <a:ea typeface="Meiryo UI" pitchFamily="50" charset="-128"/>
                  <a:cs typeface="Meiryo UI" pitchFamily="50" charset="-128"/>
                </a:rPr>
                <a:t>10</a:t>
              </a:r>
              <a:r>
                <a:rPr lang="ja-JP" altLang="en-US" kern="0" dirty="0" smtClean="0">
                  <a:solidFill>
                    <a:srgbClr val="000000"/>
                  </a:solidFill>
                  <a:latin typeface="Meiryo UI"/>
                  <a:ea typeface="Meiryo UI" pitchFamily="50" charset="-128"/>
                  <a:cs typeface="Meiryo UI" pitchFamily="50" charset="-128"/>
                </a:rPr>
                <a:t>－４</a:t>
              </a:r>
              <a:r>
                <a:rPr lang="en-US" altLang="ja-JP" kern="0" dirty="0">
                  <a:solidFill>
                    <a:srgbClr val="000000"/>
                  </a:solidFill>
                  <a:latin typeface="Meiryo UI"/>
                  <a:ea typeface="Meiryo UI" pitchFamily="50" charset="-128"/>
                  <a:cs typeface="Meiryo UI" pitchFamily="50" charset="-128"/>
                </a:rPr>
                <a:t>.</a:t>
              </a:r>
              <a:r>
                <a:rPr kumimoji="1" lang="ja-JP" altLang="en-US" kern="0" dirty="0">
                  <a:solidFill>
                    <a:srgbClr val="000000"/>
                  </a:solidFill>
                  <a:ea typeface="Meiryo UI" pitchFamily="50" charset="-128"/>
                  <a:cs typeface="Meiryo UI" pitchFamily="50" charset="-128"/>
                </a:rPr>
                <a:t>兵庫・大阪連携会議</a:t>
              </a:r>
              <a:r>
                <a:rPr kumimoji="1" lang="ja-JP" altLang="en-US" sz="1808" kern="0" dirty="0">
                  <a:solidFill>
                    <a:srgbClr val="000000"/>
                  </a:solidFill>
                  <a:ea typeface="Meiryo UI" pitchFamily="50" charset="-128"/>
                  <a:cs typeface="Meiryo UI" pitchFamily="50" charset="-128"/>
                </a:rPr>
                <a:t>　　　　　　　　　　　　</a:t>
              </a:r>
              <a:endParaRPr kumimoji="1" lang="zh-TW" altLang="en-US" sz="994" kern="0" dirty="0">
                <a:solidFill>
                  <a:srgbClr val="000000"/>
                </a:solidFill>
                <a:ea typeface="Meiryo UI" pitchFamily="50" charset="-128"/>
                <a:cs typeface="Meiryo UI" pitchFamily="50" charset="-128"/>
              </a:endParaRPr>
            </a:p>
          </p:txBody>
        </p:sp>
        <p:sp>
          <p:nvSpPr>
            <p:cNvPr id="8" name="正方形/長方形 7"/>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309">
                <a:defRPr/>
              </a:pPr>
              <a:r>
                <a:rPr kumimoji="1" lang="ja-JP" altLang="en-US" sz="814" dirty="0">
                  <a:solidFill>
                    <a:prstClr val="black"/>
                  </a:solidFill>
                  <a:latin typeface="Meiryo UI"/>
                  <a:ea typeface="Meiryo UI"/>
                </a:rPr>
                <a:t>第</a:t>
              </a:r>
              <a:r>
                <a:rPr kumimoji="1" lang="en-US" altLang="ja-JP" sz="814" dirty="0">
                  <a:solidFill>
                    <a:prstClr val="black"/>
                  </a:solidFill>
                  <a:latin typeface="Meiryo UI"/>
                  <a:ea typeface="Meiryo UI"/>
                </a:rPr>
                <a:t>11</a:t>
              </a:r>
              <a:r>
                <a:rPr kumimoji="1" lang="ja-JP" altLang="en-US" sz="814" dirty="0">
                  <a:solidFill>
                    <a:prstClr val="black"/>
                  </a:solidFill>
                  <a:latin typeface="Meiryo UI"/>
                  <a:ea typeface="Meiryo UI"/>
                </a:rPr>
                <a:t>回意見交換会　資料１</a:t>
              </a:r>
            </a:p>
          </p:txBody>
        </p:sp>
      </p:grpSp>
    </p:spTree>
    <p:extLst>
      <p:ext uri="{BB962C8B-B14F-4D97-AF65-F5344CB8AC3E}">
        <p14:creationId xmlns:p14="http://schemas.microsoft.com/office/powerpoint/2010/main" val="951042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7102" y="1021691"/>
            <a:ext cx="3983979" cy="55541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ja-JP" altLang="en-US" sz="994" b="1" u="sng" dirty="0">
                <a:solidFill>
                  <a:srgbClr val="000000"/>
                </a:solidFill>
                <a:latin typeface="Meiryo UI" panose="020B0604030504040204" pitchFamily="50" charset="-128"/>
                <a:ea typeface="Meiryo UI" panose="020B0604030504040204" pitchFamily="50" charset="-128"/>
              </a:rPr>
              <a:t>兵庫県</a:t>
            </a:r>
            <a:r>
              <a:rPr lang="en-US" altLang="ja-JP" sz="994" b="1" u="sng"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ja-JP" altLang="en-US" sz="994" b="1" u="sng" dirty="0">
                <a:solidFill>
                  <a:srgbClr val="000000"/>
                </a:solidFill>
                <a:latin typeface="Meiryo UI" panose="020B0604030504040204" pitchFamily="50" charset="-128"/>
                <a:ea typeface="Meiryo UI" panose="020B0604030504040204" pitchFamily="50" charset="-128"/>
              </a:rPr>
              <a:t>公益財団法人　ひょうご産業活性化センター</a:t>
            </a:r>
            <a:r>
              <a:rPr lang="en-US" altLang="ja-JP" sz="994" b="1" u="sng"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設立：昭和</a:t>
            </a:r>
            <a:r>
              <a:rPr lang="en-US" altLang="ja-JP" sz="994" dirty="0">
                <a:solidFill>
                  <a:srgbClr val="000000"/>
                </a:solidFill>
                <a:latin typeface="Meiryo UI" panose="020B0604030504040204" pitchFamily="50" charset="-128"/>
                <a:ea typeface="Meiryo UI" panose="020B0604030504040204" pitchFamily="50" charset="-128"/>
              </a:rPr>
              <a:t>41</a:t>
            </a:r>
            <a:r>
              <a:rPr lang="ja-JP" altLang="en-US" sz="994" dirty="0">
                <a:solidFill>
                  <a:srgbClr val="000000"/>
                </a:solidFill>
                <a:latin typeface="Meiryo UI" panose="020B0604030504040204" pitchFamily="50" charset="-128"/>
                <a:ea typeface="Meiryo UI" panose="020B0604030504040204" pitchFamily="50" charset="-128"/>
              </a:rPr>
              <a:t>年</a:t>
            </a:r>
            <a:r>
              <a:rPr lang="en-US" altLang="ja-JP" sz="994" dirty="0">
                <a:solidFill>
                  <a:srgbClr val="000000"/>
                </a:solidFill>
                <a:latin typeface="Meiryo UI" panose="020B0604030504040204" pitchFamily="50" charset="-128"/>
                <a:ea typeface="Meiryo UI" panose="020B0604030504040204" pitchFamily="50" charset="-128"/>
              </a:rPr>
              <a:t>7</a:t>
            </a:r>
            <a:r>
              <a:rPr lang="ja-JP" altLang="en-US" sz="994" dirty="0">
                <a:solidFill>
                  <a:srgbClr val="000000"/>
                </a:solidFill>
                <a:latin typeface="Meiryo UI" panose="020B0604030504040204" pitchFamily="50" charset="-128"/>
                <a:ea typeface="Meiryo UI" panose="020B0604030504040204" pitchFamily="50" charset="-128"/>
              </a:rPr>
              <a:t>月</a:t>
            </a:r>
            <a:r>
              <a:rPr lang="en-US" altLang="ja-JP" sz="994" dirty="0">
                <a:solidFill>
                  <a:srgbClr val="000000"/>
                </a:solidFill>
                <a:latin typeface="Meiryo UI" panose="020B0604030504040204" pitchFamily="50" charset="-128"/>
                <a:ea typeface="Meiryo UI" panose="020B0604030504040204" pitchFamily="50" charset="-128"/>
              </a:rPr>
              <a:t>1</a:t>
            </a:r>
            <a:r>
              <a:rPr lang="ja-JP" altLang="en-US" sz="994" dirty="0">
                <a:solidFill>
                  <a:srgbClr val="000000"/>
                </a:solidFill>
                <a:latin typeface="Meiryo UI" panose="020B0604030504040204" pitchFamily="50" charset="-128"/>
                <a:ea typeface="Meiryo UI" panose="020B0604030504040204" pitchFamily="50" charset="-128"/>
              </a:rPr>
              <a:t>日</a:t>
            </a:r>
            <a:endParaRPr lang="en-US" altLang="ja-JP" sz="994"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事務所：</a:t>
            </a:r>
            <a:r>
              <a:rPr lang="zh-CN" altLang="en-US" sz="994" dirty="0">
                <a:solidFill>
                  <a:srgbClr val="000000"/>
                </a:solidFill>
                <a:latin typeface="Meiryo UI" panose="020B0604030504040204" pitchFamily="50" charset="-128"/>
                <a:ea typeface="Meiryo UI" panose="020B0604030504040204" pitchFamily="50" charset="-128"/>
              </a:rPr>
              <a:t>神戸市中央区東川崎町</a:t>
            </a:r>
            <a:r>
              <a:rPr lang="en-US" altLang="zh-CN" sz="994" dirty="0">
                <a:solidFill>
                  <a:srgbClr val="000000"/>
                </a:solidFill>
                <a:latin typeface="Meiryo UI" panose="020B0604030504040204" pitchFamily="50" charset="-128"/>
                <a:ea typeface="Meiryo UI" panose="020B0604030504040204" pitchFamily="50" charset="-128"/>
              </a:rPr>
              <a:t>1</a:t>
            </a:r>
            <a:r>
              <a:rPr lang="zh-CN" altLang="en-US" sz="994" dirty="0">
                <a:solidFill>
                  <a:srgbClr val="000000"/>
                </a:solidFill>
                <a:latin typeface="Meiryo UI" panose="020B0604030504040204" pitchFamily="50" charset="-128"/>
                <a:ea typeface="Meiryo UI" panose="020B0604030504040204" pitchFamily="50" charset="-128"/>
              </a:rPr>
              <a:t>丁目</a:t>
            </a:r>
            <a:r>
              <a:rPr lang="en-US" altLang="zh-CN" sz="994" dirty="0">
                <a:solidFill>
                  <a:srgbClr val="000000"/>
                </a:solidFill>
                <a:latin typeface="Meiryo UI" panose="020B0604030504040204" pitchFamily="50" charset="-128"/>
                <a:ea typeface="Meiryo UI" panose="020B0604030504040204" pitchFamily="50" charset="-128"/>
              </a:rPr>
              <a:t>8</a:t>
            </a:r>
            <a:r>
              <a:rPr lang="zh-CN" altLang="en-US" sz="994" dirty="0">
                <a:solidFill>
                  <a:srgbClr val="000000"/>
                </a:solidFill>
                <a:latin typeface="Meiryo UI" panose="020B0604030504040204" pitchFamily="50" charset="-128"/>
                <a:ea typeface="Meiryo UI" panose="020B0604030504040204" pitchFamily="50" charset="-128"/>
              </a:rPr>
              <a:t>番</a:t>
            </a:r>
            <a:r>
              <a:rPr lang="en-US" altLang="zh-CN" sz="994" dirty="0">
                <a:solidFill>
                  <a:srgbClr val="000000"/>
                </a:solidFill>
                <a:latin typeface="Meiryo UI" panose="020B0604030504040204" pitchFamily="50" charset="-128"/>
                <a:ea typeface="Meiryo UI" panose="020B0604030504040204" pitchFamily="50" charset="-128"/>
              </a:rPr>
              <a:t>4</a:t>
            </a:r>
            <a:r>
              <a:rPr lang="zh-CN" altLang="en-US" sz="994" dirty="0">
                <a:solidFill>
                  <a:srgbClr val="000000"/>
                </a:solidFill>
                <a:latin typeface="Meiryo UI" panose="020B0604030504040204" pitchFamily="50" charset="-128"/>
                <a:ea typeface="Meiryo UI" panose="020B0604030504040204" pitchFamily="50" charset="-128"/>
              </a:rPr>
              <a:t>号</a:t>
            </a: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195264"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業務：中小企業の創業・連携の支援、中小企業の経営強化の支援、企業立地促進と海外展開支援、広報・情報化事業の推進</a:t>
            </a: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195264"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ja-JP" altLang="en-US" sz="994" b="1" u="sng" dirty="0">
                <a:solidFill>
                  <a:srgbClr val="000000"/>
                </a:solidFill>
                <a:latin typeface="Meiryo UI" panose="020B0604030504040204" pitchFamily="50" charset="-128"/>
                <a:ea typeface="Meiryo UI" panose="020B0604030504040204" pitchFamily="50" charset="-128"/>
              </a:rPr>
              <a:t>神戸市</a:t>
            </a:r>
            <a:r>
              <a:rPr lang="en-US" altLang="ja-JP" sz="994" b="1" u="sng"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zh-TW" altLang="en-US" sz="994" b="1" u="sng" dirty="0">
                <a:solidFill>
                  <a:srgbClr val="000000"/>
                </a:solidFill>
                <a:latin typeface="Meiryo UI" panose="020B0604030504040204" pitchFamily="50" charset="-128"/>
                <a:ea typeface="Meiryo UI" panose="020B0604030504040204" pitchFamily="50" charset="-128"/>
              </a:rPr>
              <a:t>神戸市産業振興財団</a:t>
            </a:r>
            <a:r>
              <a:rPr lang="ja-JP" altLang="en-US" sz="994" b="1" u="sng" dirty="0">
                <a:solidFill>
                  <a:srgbClr val="000000"/>
                </a:solidFill>
                <a:latin typeface="Meiryo UI" panose="020B0604030504040204" pitchFamily="50" charset="-128"/>
                <a:ea typeface="Meiryo UI" panose="020B0604030504040204" pitchFamily="50" charset="-128"/>
              </a:rPr>
              <a:t>　神戸市産業振興センター</a:t>
            </a:r>
            <a:r>
              <a:rPr lang="en-US" altLang="ja-JP" sz="994" b="1" u="sng"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設立：平成</a:t>
            </a:r>
            <a:r>
              <a:rPr lang="en-US" altLang="ja-JP" sz="994" dirty="0">
                <a:solidFill>
                  <a:srgbClr val="000000"/>
                </a:solidFill>
                <a:latin typeface="Meiryo UI" panose="020B0604030504040204" pitchFamily="50" charset="-128"/>
                <a:ea typeface="Meiryo UI" panose="020B0604030504040204" pitchFamily="50" charset="-128"/>
              </a:rPr>
              <a:t>4</a:t>
            </a:r>
            <a:r>
              <a:rPr lang="ja-JP" altLang="en-US" sz="994" dirty="0">
                <a:solidFill>
                  <a:srgbClr val="000000"/>
                </a:solidFill>
                <a:latin typeface="Meiryo UI" panose="020B0604030504040204" pitchFamily="50" charset="-128"/>
                <a:ea typeface="Meiryo UI" panose="020B0604030504040204" pitchFamily="50" charset="-128"/>
              </a:rPr>
              <a:t>年</a:t>
            </a:r>
            <a:r>
              <a:rPr lang="en-US" altLang="ja-JP" sz="994" dirty="0">
                <a:solidFill>
                  <a:srgbClr val="000000"/>
                </a:solidFill>
                <a:latin typeface="Meiryo UI" panose="020B0604030504040204" pitchFamily="50" charset="-128"/>
                <a:ea typeface="Meiryo UI" panose="020B0604030504040204" pitchFamily="50" charset="-128"/>
              </a:rPr>
              <a:t>3</a:t>
            </a:r>
            <a:r>
              <a:rPr lang="ja-JP" altLang="en-US" sz="994" dirty="0">
                <a:solidFill>
                  <a:srgbClr val="000000"/>
                </a:solidFill>
                <a:latin typeface="Meiryo UI" panose="020B0604030504040204" pitchFamily="50" charset="-128"/>
                <a:ea typeface="Meiryo UI" panose="020B0604030504040204" pitchFamily="50" charset="-128"/>
              </a:rPr>
              <a:t>月</a:t>
            </a:r>
            <a:r>
              <a:rPr lang="en-US" altLang="ja-JP" sz="994" dirty="0">
                <a:solidFill>
                  <a:srgbClr val="000000"/>
                </a:solidFill>
                <a:latin typeface="Meiryo UI" panose="020B0604030504040204" pitchFamily="50" charset="-128"/>
                <a:ea typeface="Meiryo UI" panose="020B0604030504040204" pitchFamily="50" charset="-128"/>
              </a:rPr>
              <a:t>13</a:t>
            </a:r>
            <a:r>
              <a:rPr lang="ja-JP" altLang="en-US" sz="994" dirty="0">
                <a:solidFill>
                  <a:srgbClr val="000000"/>
                </a:solidFill>
                <a:latin typeface="Meiryo UI" panose="020B0604030504040204" pitchFamily="50" charset="-128"/>
                <a:ea typeface="Meiryo UI" panose="020B0604030504040204" pitchFamily="50" charset="-128"/>
              </a:rPr>
              <a:t>日</a:t>
            </a:r>
            <a:endParaRPr lang="en-US" altLang="ja-JP" sz="994"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事務所：</a:t>
            </a:r>
            <a:r>
              <a:rPr lang="zh-CN" altLang="en-US" sz="994" dirty="0">
                <a:solidFill>
                  <a:srgbClr val="000000"/>
                </a:solidFill>
                <a:latin typeface="Meiryo UI" panose="020B0604030504040204" pitchFamily="50" charset="-128"/>
                <a:ea typeface="Meiryo UI" panose="020B0604030504040204" pitchFamily="50" charset="-128"/>
              </a:rPr>
              <a:t>神戸市中央区東川崎町</a:t>
            </a:r>
            <a:r>
              <a:rPr lang="en-US" altLang="zh-CN" sz="994" dirty="0">
                <a:solidFill>
                  <a:srgbClr val="000000"/>
                </a:solidFill>
                <a:latin typeface="Meiryo UI" panose="020B0604030504040204" pitchFamily="50" charset="-128"/>
                <a:ea typeface="Meiryo UI" panose="020B0604030504040204" pitchFamily="50" charset="-128"/>
              </a:rPr>
              <a:t>1</a:t>
            </a:r>
            <a:r>
              <a:rPr lang="zh-CN" altLang="en-US" sz="994" dirty="0">
                <a:solidFill>
                  <a:srgbClr val="000000"/>
                </a:solidFill>
                <a:latin typeface="Meiryo UI" panose="020B0604030504040204" pitchFamily="50" charset="-128"/>
                <a:ea typeface="Meiryo UI" panose="020B0604030504040204" pitchFamily="50" charset="-128"/>
              </a:rPr>
              <a:t>丁目</a:t>
            </a:r>
            <a:r>
              <a:rPr lang="en-US" altLang="zh-CN" sz="994" dirty="0">
                <a:solidFill>
                  <a:srgbClr val="000000"/>
                </a:solidFill>
                <a:latin typeface="Meiryo UI" panose="020B0604030504040204" pitchFamily="50" charset="-128"/>
                <a:ea typeface="Meiryo UI" panose="020B0604030504040204" pitchFamily="50" charset="-128"/>
              </a:rPr>
              <a:t>8</a:t>
            </a:r>
            <a:r>
              <a:rPr lang="zh-CN" altLang="en-US" sz="994" dirty="0">
                <a:solidFill>
                  <a:srgbClr val="000000"/>
                </a:solidFill>
                <a:latin typeface="Meiryo UI" panose="020B0604030504040204" pitchFamily="50" charset="-128"/>
                <a:ea typeface="Meiryo UI" panose="020B0604030504040204" pitchFamily="50" charset="-128"/>
              </a:rPr>
              <a:t>番</a:t>
            </a:r>
            <a:r>
              <a:rPr lang="en-US" altLang="zh-CN" sz="994" dirty="0">
                <a:solidFill>
                  <a:srgbClr val="000000"/>
                </a:solidFill>
                <a:latin typeface="Meiryo UI" panose="020B0604030504040204" pitchFamily="50" charset="-128"/>
                <a:ea typeface="Meiryo UI" panose="020B0604030504040204" pitchFamily="50" charset="-128"/>
              </a:rPr>
              <a:t>4</a:t>
            </a:r>
            <a:r>
              <a:rPr lang="zh-CN" altLang="en-US" sz="994" dirty="0">
                <a:solidFill>
                  <a:srgbClr val="000000"/>
                </a:solidFill>
                <a:latin typeface="Meiryo UI" panose="020B0604030504040204" pitchFamily="50" charset="-128"/>
                <a:ea typeface="Meiryo UI" panose="020B0604030504040204" pitchFamily="50" charset="-128"/>
              </a:rPr>
              <a:t>号</a:t>
            </a: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162720"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業務：中小企業、新規創業者へのイノベーション創出、起業・創業、事業承継、新分野進出、販路開拓・拡大、人材確保・育成、経営課題解決、産学官連携を柱とした支援</a:t>
            </a: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162720" defTabSz="867783" eaLnBrk="0" fontAlgn="base" hangingPunct="0">
              <a:lnSpc>
                <a:spcPts val="1356"/>
              </a:lnSpc>
              <a:spcBef>
                <a:spcPct val="0"/>
              </a:spcBef>
              <a:spcAft>
                <a:spcPct val="0"/>
              </a:spcAft>
            </a:pP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195264" defTabSz="867783" eaLnBrk="0" fontAlgn="base" hangingPunct="0">
              <a:lnSpc>
                <a:spcPts val="1356"/>
              </a:lnSpc>
              <a:spcBef>
                <a:spcPct val="0"/>
              </a:spcBef>
              <a:spcAft>
                <a:spcPct val="0"/>
              </a:spcAft>
            </a:pPr>
            <a:r>
              <a:rPr lang="en-US" altLang="ja-JP" sz="994" b="1" dirty="0">
                <a:solidFill>
                  <a:srgbClr val="000000"/>
                </a:solidFill>
                <a:latin typeface="Meiryo UI" panose="020B0604030504040204" pitchFamily="50" charset="-128"/>
                <a:ea typeface="Meiryo UI" panose="020B0604030504040204" pitchFamily="50" charset="-128"/>
              </a:rPr>
              <a:t>【</a:t>
            </a:r>
            <a:r>
              <a:rPr lang="ja-JP" altLang="en-US" sz="994" b="1" dirty="0">
                <a:solidFill>
                  <a:srgbClr val="000000"/>
                </a:solidFill>
                <a:latin typeface="Meiryo UI" panose="020B0604030504040204" pitchFamily="50" charset="-128"/>
                <a:ea typeface="Meiryo UI" panose="020B0604030504040204" pitchFamily="50" charset="-128"/>
              </a:rPr>
              <a:t>京都府</a:t>
            </a:r>
            <a:r>
              <a:rPr lang="en-US" altLang="ja-JP" sz="994" b="1"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ja-JP" altLang="en-US" sz="994" b="1" u="sng" dirty="0">
                <a:solidFill>
                  <a:srgbClr val="000000"/>
                </a:solidFill>
                <a:latin typeface="Meiryo UI" panose="020B0604030504040204" pitchFamily="50" charset="-128"/>
                <a:ea typeface="Meiryo UI" panose="020B0604030504040204" pitchFamily="50" charset="-128"/>
              </a:rPr>
              <a:t>公益財団法人　京都産業</a:t>
            </a:r>
            <a:r>
              <a:rPr lang="en-US" altLang="ja-JP" sz="994" b="1" u="sng" dirty="0">
                <a:solidFill>
                  <a:srgbClr val="000000"/>
                </a:solidFill>
                <a:latin typeface="Meiryo UI" panose="020B0604030504040204" pitchFamily="50" charset="-128"/>
                <a:ea typeface="Meiryo UI" panose="020B0604030504040204" pitchFamily="50" charset="-128"/>
              </a:rPr>
              <a:t>21〉</a:t>
            </a:r>
          </a:p>
          <a:p>
            <a:pPr marL="227808"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設立：平成</a:t>
            </a:r>
            <a:r>
              <a:rPr lang="en-US" altLang="ja-JP" sz="994" dirty="0">
                <a:solidFill>
                  <a:srgbClr val="000000"/>
                </a:solidFill>
                <a:latin typeface="Meiryo UI" panose="020B0604030504040204" pitchFamily="50" charset="-128"/>
                <a:ea typeface="Meiryo UI" panose="020B0604030504040204" pitchFamily="50" charset="-128"/>
              </a:rPr>
              <a:t>16</a:t>
            </a:r>
            <a:r>
              <a:rPr lang="ja-JP" altLang="en-US" sz="994" dirty="0">
                <a:solidFill>
                  <a:srgbClr val="000000"/>
                </a:solidFill>
                <a:latin typeface="Meiryo UI" panose="020B0604030504040204" pitchFamily="50" charset="-128"/>
                <a:ea typeface="Meiryo UI" panose="020B0604030504040204" pitchFamily="50" charset="-128"/>
              </a:rPr>
              <a:t>年</a:t>
            </a:r>
            <a:r>
              <a:rPr lang="en-US" altLang="ja-JP" sz="994" dirty="0">
                <a:solidFill>
                  <a:srgbClr val="000000"/>
                </a:solidFill>
                <a:latin typeface="Meiryo UI" panose="020B0604030504040204" pitchFamily="50" charset="-128"/>
                <a:ea typeface="Meiryo UI" panose="020B0604030504040204" pitchFamily="50" charset="-128"/>
              </a:rPr>
              <a:t>4</a:t>
            </a:r>
            <a:r>
              <a:rPr lang="ja-JP" altLang="en-US" sz="994" dirty="0">
                <a:solidFill>
                  <a:srgbClr val="000000"/>
                </a:solidFill>
                <a:latin typeface="Meiryo UI" panose="020B0604030504040204" pitchFamily="50" charset="-128"/>
                <a:ea typeface="Meiryo UI" panose="020B0604030504040204" pitchFamily="50" charset="-128"/>
              </a:rPr>
              <a:t>月</a:t>
            </a:r>
            <a:endParaRPr lang="en-US" altLang="ja-JP" sz="994" dirty="0">
              <a:solidFill>
                <a:srgbClr val="000000"/>
              </a:solidFill>
              <a:latin typeface="Meiryo UI" panose="020B0604030504040204" pitchFamily="50" charset="-128"/>
              <a:ea typeface="Meiryo UI" panose="020B0604030504040204" pitchFamily="50" charset="-128"/>
            </a:endParaRPr>
          </a:p>
          <a:p>
            <a:pPr marL="227808"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事務所：</a:t>
            </a:r>
            <a:r>
              <a:rPr lang="zh-CN" altLang="en-US" sz="994" dirty="0">
                <a:solidFill>
                  <a:srgbClr val="000000"/>
                </a:solidFill>
                <a:latin typeface="Meiryo UI" panose="020B0604030504040204" pitchFamily="50" charset="-128"/>
                <a:ea typeface="Meiryo UI" panose="020B0604030504040204" pitchFamily="50" charset="-128"/>
              </a:rPr>
              <a:t>京都市下京区中堂寺南町</a:t>
            </a:r>
            <a:r>
              <a:rPr lang="en-US" altLang="zh-CN" sz="994" dirty="0">
                <a:solidFill>
                  <a:srgbClr val="000000"/>
                </a:solidFill>
                <a:latin typeface="Meiryo UI" panose="020B0604030504040204" pitchFamily="50" charset="-128"/>
                <a:ea typeface="Meiryo UI" panose="020B0604030504040204" pitchFamily="50" charset="-128"/>
              </a:rPr>
              <a:t>134</a:t>
            </a:r>
          </a:p>
          <a:p>
            <a:pPr marL="162720"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業務：情報技術活用支援、技術開発支援、受発注取引のあっせん等市場開拓及び適正化、経営及び技術に関する相談、調査並びに情報の収集及び提供、人材育成支援、投資、債務保証並びに資金の貸付及び設備の貸与</a:t>
            </a: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413309" defTabSz="867783" eaLnBrk="0" fontAlgn="base" hangingPunct="0">
              <a:lnSpc>
                <a:spcPts val="1356"/>
              </a:lnSpc>
              <a:spcBef>
                <a:spcPct val="0"/>
              </a:spcBef>
              <a:spcAft>
                <a:spcPct val="0"/>
              </a:spcAft>
            </a:pPr>
            <a:r>
              <a:rPr lang="ja-JP" altLang="en-US" sz="1085" dirty="0">
                <a:solidFill>
                  <a:srgbClr val="000000"/>
                </a:solidFill>
                <a:latin typeface="Meiryo UI" panose="020B0604030504040204" pitchFamily="50" charset="-128"/>
                <a:ea typeface="Meiryo UI" panose="020B0604030504040204" pitchFamily="50" charset="-128"/>
              </a:rPr>
              <a:t>　</a:t>
            </a:r>
            <a:r>
              <a:rPr lang="en-US" altLang="ja-JP" sz="814" dirty="0">
                <a:solidFill>
                  <a:srgbClr val="000000"/>
                </a:solidFill>
                <a:latin typeface="Meiryo UI" panose="020B0604030504040204" pitchFamily="50" charset="-128"/>
                <a:ea typeface="Meiryo UI" panose="020B0604030504040204" pitchFamily="50" charset="-128"/>
              </a:rPr>
              <a:t>※</a:t>
            </a:r>
            <a:r>
              <a:rPr lang="ja-JP" altLang="en-US" sz="814" dirty="0">
                <a:solidFill>
                  <a:srgbClr val="000000"/>
                </a:solidFill>
                <a:latin typeface="Meiryo UI" panose="020B0604030504040204" pitchFamily="50" charset="-128"/>
                <a:ea typeface="Meiryo UI" panose="020B0604030504040204" pitchFamily="50" charset="-128"/>
              </a:rPr>
              <a:t>「京都府中小企業技術センター」とともに「京都府産業支援センター」を構成し、「技術」と「経営」のワンストップ総合サービスを提供</a:t>
            </a:r>
            <a:endParaRPr lang="en-US" altLang="ja-JP" sz="814" dirty="0">
              <a:solidFill>
                <a:srgbClr val="000000"/>
              </a:solidFill>
              <a:latin typeface="Meiryo UI" panose="020B0604030504040204" pitchFamily="50" charset="-128"/>
              <a:ea typeface="Meiryo UI" panose="020B0604030504040204" pitchFamily="50" charset="-128"/>
            </a:endParaRPr>
          </a:p>
          <a:p>
            <a:pPr marL="162720" indent="-413309" defTabSz="867783" eaLnBrk="0" fontAlgn="base" hangingPunct="0">
              <a:lnSpc>
                <a:spcPts val="1356"/>
              </a:lnSpc>
              <a:spcBef>
                <a:spcPct val="0"/>
              </a:spcBef>
              <a:spcAft>
                <a:spcPct val="0"/>
              </a:spcAft>
            </a:pPr>
            <a:r>
              <a:rPr lang="en-US" altLang="ja-JP" sz="994" b="1" dirty="0">
                <a:solidFill>
                  <a:srgbClr val="000000"/>
                </a:solidFill>
                <a:latin typeface="Meiryo UI" panose="020B0604030504040204" pitchFamily="50" charset="-128"/>
                <a:ea typeface="Meiryo UI" panose="020B0604030504040204" pitchFamily="50" charset="-128"/>
              </a:rPr>
              <a:t>【</a:t>
            </a:r>
            <a:r>
              <a:rPr lang="ja-JP" altLang="en-US" sz="994" b="1" dirty="0">
                <a:solidFill>
                  <a:srgbClr val="000000"/>
                </a:solidFill>
                <a:latin typeface="Meiryo UI" panose="020B0604030504040204" pitchFamily="50" charset="-128"/>
                <a:ea typeface="Meiryo UI" panose="020B0604030504040204" pitchFamily="50" charset="-128"/>
              </a:rPr>
              <a:t>京都市</a:t>
            </a:r>
            <a:r>
              <a:rPr lang="en-US" altLang="ja-JP" sz="994" b="1" dirty="0">
                <a:solidFill>
                  <a:srgbClr val="000000"/>
                </a:solidFill>
                <a:latin typeface="Meiryo UI" panose="020B0604030504040204" pitchFamily="50" charset="-128"/>
                <a:ea typeface="Meiryo UI" panose="020B0604030504040204" pitchFamily="50" charset="-128"/>
              </a:rPr>
              <a:t>】</a:t>
            </a:r>
          </a:p>
          <a:p>
            <a:pPr marL="162720" indent="-413309"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ja-JP" altLang="en-US" sz="994" b="1" u="sng" dirty="0">
                <a:solidFill>
                  <a:srgbClr val="000000"/>
                </a:solidFill>
                <a:latin typeface="Meiryo UI" panose="020B0604030504040204" pitchFamily="50" charset="-128"/>
                <a:ea typeface="Meiryo UI" panose="020B0604030504040204" pitchFamily="50" charset="-128"/>
              </a:rPr>
              <a:t>公益財団法人　京都高度技術研究所</a:t>
            </a:r>
            <a:r>
              <a:rPr lang="en-US" altLang="ja-JP" sz="994" b="1" u="sng" dirty="0">
                <a:solidFill>
                  <a:srgbClr val="000000"/>
                </a:solidFill>
                <a:latin typeface="Meiryo UI" panose="020B0604030504040204" pitchFamily="50" charset="-128"/>
                <a:ea typeface="Meiryo UI" panose="020B0604030504040204" pitchFamily="50" charset="-128"/>
              </a:rPr>
              <a:t>〉</a:t>
            </a:r>
          </a:p>
          <a:p>
            <a:pPr marL="227808"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設立：昭和</a:t>
            </a:r>
            <a:r>
              <a:rPr lang="en-US" altLang="ja-JP" sz="994" dirty="0">
                <a:solidFill>
                  <a:srgbClr val="000000"/>
                </a:solidFill>
                <a:latin typeface="Meiryo UI" panose="020B0604030504040204" pitchFamily="50" charset="-128"/>
                <a:ea typeface="Meiryo UI" panose="020B0604030504040204" pitchFamily="50" charset="-128"/>
              </a:rPr>
              <a:t>63</a:t>
            </a:r>
            <a:r>
              <a:rPr lang="ja-JP" altLang="en-US" sz="994" dirty="0">
                <a:solidFill>
                  <a:srgbClr val="000000"/>
                </a:solidFill>
                <a:latin typeface="Meiryo UI" panose="020B0604030504040204" pitchFamily="50" charset="-128"/>
                <a:ea typeface="Meiryo UI" panose="020B0604030504040204" pitchFamily="50" charset="-128"/>
              </a:rPr>
              <a:t>年</a:t>
            </a:r>
            <a:r>
              <a:rPr lang="en-US" altLang="ja-JP" sz="994" dirty="0">
                <a:solidFill>
                  <a:srgbClr val="000000"/>
                </a:solidFill>
                <a:latin typeface="Meiryo UI" panose="020B0604030504040204" pitchFamily="50" charset="-128"/>
                <a:ea typeface="Meiryo UI" panose="020B0604030504040204" pitchFamily="50" charset="-128"/>
              </a:rPr>
              <a:t>8</a:t>
            </a:r>
            <a:r>
              <a:rPr lang="ja-JP" altLang="en-US" sz="994" dirty="0">
                <a:solidFill>
                  <a:srgbClr val="000000"/>
                </a:solidFill>
                <a:latin typeface="Meiryo UI" panose="020B0604030504040204" pitchFamily="50" charset="-128"/>
                <a:ea typeface="Meiryo UI" panose="020B0604030504040204" pitchFamily="50" charset="-128"/>
              </a:rPr>
              <a:t>月</a:t>
            </a:r>
            <a:endParaRPr lang="en-US" altLang="ja-JP" sz="994" dirty="0">
              <a:solidFill>
                <a:srgbClr val="000000"/>
              </a:solidFill>
              <a:latin typeface="Meiryo UI" panose="020B0604030504040204" pitchFamily="50" charset="-128"/>
              <a:ea typeface="Meiryo UI" panose="020B0604030504040204" pitchFamily="50" charset="-128"/>
            </a:endParaRPr>
          </a:p>
          <a:p>
            <a:pPr marL="227808"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事務所：</a:t>
            </a:r>
            <a:r>
              <a:rPr lang="zh-CN" altLang="en-US" sz="994" dirty="0">
                <a:solidFill>
                  <a:srgbClr val="000000"/>
                </a:solidFill>
                <a:latin typeface="Meiryo UI" panose="020B0604030504040204" pitchFamily="50" charset="-128"/>
                <a:ea typeface="Meiryo UI" panose="020B0604030504040204" pitchFamily="50" charset="-128"/>
              </a:rPr>
              <a:t>京都市下京区中堂寺南町</a:t>
            </a:r>
            <a:r>
              <a:rPr lang="en-US" altLang="zh-CN" sz="994" dirty="0">
                <a:solidFill>
                  <a:srgbClr val="000000"/>
                </a:solidFill>
                <a:latin typeface="Meiryo UI" panose="020B0604030504040204" pitchFamily="50" charset="-128"/>
                <a:ea typeface="Meiryo UI" panose="020B0604030504040204" pitchFamily="50" charset="-128"/>
              </a:rPr>
              <a:t>134</a:t>
            </a:r>
          </a:p>
          <a:p>
            <a:pPr marL="162720"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業務：</a:t>
            </a:r>
            <a:r>
              <a:rPr lang="en-US" altLang="ja-JP" sz="994" dirty="0">
                <a:solidFill>
                  <a:srgbClr val="000000"/>
                </a:solidFill>
                <a:latin typeface="Meiryo UI" panose="020B0604030504040204" pitchFamily="50" charset="-128"/>
                <a:ea typeface="Meiryo UI" panose="020B0604030504040204" pitchFamily="50" charset="-128"/>
              </a:rPr>
              <a:t>ICT</a:t>
            </a:r>
            <a:r>
              <a:rPr lang="ja-JP" altLang="en-US" sz="994" dirty="0" err="1">
                <a:solidFill>
                  <a:srgbClr val="000000"/>
                </a:solidFill>
                <a:latin typeface="Meiryo UI" panose="020B0604030504040204" pitchFamily="50" charset="-128"/>
                <a:ea typeface="Meiryo UI" panose="020B0604030504040204" pitchFamily="50" charset="-128"/>
              </a:rPr>
              <a:t>、</a:t>
            </a:r>
            <a:r>
              <a:rPr lang="ja-JP" altLang="en-US" sz="994" dirty="0">
                <a:solidFill>
                  <a:srgbClr val="000000"/>
                </a:solidFill>
                <a:latin typeface="Meiryo UI" panose="020B0604030504040204" pitchFamily="50" charset="-128"/>
                <a:ea typeface="Meiryo UI" panose="020B0604030504040204" pitchFamily="50" charset="-128"/>
              </a:rPr>
              <a:t>ライフサイエンス、環境等の諸分野で産学公連携による研究開発や事業化の推進、ベンチャー・中小企業に対する新事業創出、販路拡大などでの支援</a:t>
            </a:r>
            <a:endParaRPr lang="en-US" altLang="ja-JP" sz="949" dirty="0">
              <a:solidFill>
                <a:srgbClr val="000000"/>
              </a:solidFill>
              <a:latin typeface="Meiryo UI" panose="020B0604030504040204" pitchFamily="50" charset="-128"/>
              <a:ea typeface="Meiryo UI" panose="020B0604030504040204" pitchFamily="50" charset="-128"/>
            </a:endParaRPr>
          </a:p>
        </p:txBody>
      </p:sp>
      <p:sp>
        <p:nvSpPr>
          <p:cNvPr id="4" name="正方形/長方形 3"/>
          <p:cNvSpPr/>
          <p:nvPr/>
        </p:nvSpPr>
        <p:spPr>
          <a:xfrm>
            <a:off x="4707245" y="1021690"/>
            <a:ext cx="4129829" cy="55435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ja-JP" altLang="en-US" sz="994" b="1" u="sng" dirty="0">
                <a:solidFill>
                  <a:srgbClr val="000000"/>
                </a:solidFill>
                <a:latin typeface="Meiryo UI" panose="020B0604030504040204" pitchFamily="50" charset="-128"/>
                <a:ea typeface="Meiryo UI" panose="020B0604030504040204" pitchFamily="50" charset="-128"/>
              </a:rPr>
              <a:t>兵庫県</a:t>
            </a:r>
            <a:r>
              <a:rPr lang="en-US" altLang="ja-JP" sz="994" b="1" u="sng"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ja-JP" altLang="en-US" sz="994" b="1" u="sng" dirty="0">
                <a:solidFill>
                  <a:srgbClr val="000000"/>
                </a:solidFill>
                <a:latin typeface="Meiryo UI" panose="020B0604030504040204" pitchFamily="50" charset="-128"/>
                <a:ea typeface="Meiryo UI" panose="020B0604030504040204" pitchFamily="50" charset="-128"/>
              </a:rPr>
              <a:t>兵庫県立工業技術センター</a:t>
            </a:r>
            <a:r>
              <a:rPr lang="en-US" altLang="ja-JP" sz="994" b="1" u="sng"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設立：大正</a:t>
            </a:r>
            <a:r>
              <a:rPr lang="en-US" altLang="ja-JP" sz="994" dirty="0">
                <a:solidFill>
                  <a:srgbClr val="000000"/>
                </a:solidFill>
                <a:latin typeface="Meiryo UI" panose="020B0604030504040204" pitchFamily="50" charset="-128"/>
                <a:ea typeface="Meiryo UI" panose="020B0604030504040204" pitchFamily="50" charset="-128"/>
              </a:rPr>
              <a:t>6</a:t>
            </a:r>
            <a:r>
              <a:rPr lang="ja-JP" altLang="en-US" sz="994" dirty="0">
                <a:solidFill>
                  <a:srgbClr val="000000"/>
                </a:solidFill>
                <a:latin typeface="Meiryo UI" panose="020B0604030504040204" pitchFamily="50" charset="-128"/>
                <a:ea typeface="Meiryo UI" panose="020B0604030504040204" pitchFamily="50" charset="-128"/>
              </a:rPr>
              <a:t>年</a:t>
            </a:r>
            <a:endParaRPr lang="en-US" altLang="ja-JP" sz="994"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事務所：</a:t>
            </a:r>
            <a:r>
              <a:rPr lang="zh-TW" altLang="en-US" sz="994" dirty="0">
                <a:solidFill>
                  <a:srgbClr val="000000"/>
                </a:solidFill>
                <a:latin typeface="Meiryo UI" panose="020B0604030504040204" pitchFamily="50" charset="-128"/>
                <a:ea typeface="Meiryo UI" panose="020B0604030504040204" pitchFamily="50" charset="-128"/>
              </a:rPr>
              <a:t>兵庫県神戸市須磨区行平町</a:t>
            </a:r>
            <a:r>
              <a:rPr lang="en-US" altLang="zh-TW" sz="994" dirty="0">
                <a:solidFill>
                  <a:srgbClr val="000000"/>
                </a:solidFill>
                <a:latin typeface="Meiryo UI" panose="020B0604030504040204" pitchFamily="50" charset="-128"/>
                <a:ea typeface="Meiryo UI" panose="020B0604030504040204" pitchFamily="50" charset="-128"/>
              </a:rPr>
              <a:t>3-1-12</a:t>
            </a:r>
          </a:p>
          <a:p>
            <a:pPr marL="162720"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業務：技術相談、機器利用、共同研究・受託研究・テクノトライアル、人材育成、研究開発、研究成果の移転促進、技術情報の提供、知的財産の創出と活用</a:t>
            </a: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413309" defTabSz="867783" eaLnBrk="0" fontAlgn="base" hangingPunct="0">
              <a:lnSpc>
                <a:spcPts val="1356"/>
              </a:lnSpc>
              <a:spcBef>
                <a:spcPct val="0"/>
              </a:spcBef>
              <a:spcAft>
                <a:spcPct val="0"/>
              </a:spcAft>
            </a:pPr>
            <a:r>
              <a:rPr lang="en-US" altLang="ja-JP" sz="994" b="1" dirty="0">
                <a:solidFill>
                  <a:srgbClr val="000000"/>
                </a:solidFill>
                <a:latin typeface="Meiryo UI" panose="020B0604030504040204" pitchFamily="50" charset="-128"/>
                <a:ea typeface="Meiryo UI" panose="020B0604030504040204" pitchFamily="50" charset="-128"/>
              </a:rPr>
              <a:t>【</a:t>
            </a:r>
            <a:r>
              <a:rPr lang="ja-JP" altLang="en-US" sz="994" b="1" dirty="0">
                <a:solidFill>
                  <a:srgbClr val="000000"/>
                </a:solidFill>
                <a:latin typeface="Meiryo UI" panose="020B0604030504040204" pitchFamily="50" charset="-128"/>
                <a:ea typeface="Meiryo UI" panose="020B0604030504040204" pitchFamily="50" charset="-128"/>
              </a:rPr>
              <a:t>神戸市</a:t>
            </a:r>
            <a:r>
              <a:rPr lang="en-US" altLang="ja-JP" sz="994" b="1" dirty="0">
                <a:solidFill>
                  <a:srgbClr val="000000"/>
                </a:solidFill>
                <a:latin typeface="Meiryo UI" panose="020B0604030504040204" pitchFamily="50" charset="-128"/>
                <a:ea typeface="Meiryo UI" panose="020B0604030504040204" pitchFamily="50" charset="-128"/>
              </a:rPr>
              <a:t>】</a:t>
            </a:r>
          </a:p>
          <a:p>
            <a:pPr marL="162720"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　</a:t>
            </a:r>
            <a:r>
              <a:rPr lang="en-US" altLang="ja-JP" sz="994" dirty="0">
                <a:solidFill>
                  <a:srgbClr val="000000"/>
                </a:solidFill>
                <a:latin typeface="Meiryo UI" panose="020B0604030504040204" pitchFamily="50" charset="-128"/>
                <a:ea typeface="Meiryo UI" panose="020B0604030504040204" pitchFamily="50" charset="-128"/>
              </a:rPr>
              <a:t>※</a:t>
            </a:r>
            <a:r>
              <a:rPr lang="ja-JP" altLang="en-US" sz="994" dirty="0">
                <a:solidFill>
                  <a:srgbClr val="000000"/>
                </a:solidFill>
                <a:latin typeface="Meiryo UI" panose="020B0604030504040204" pitchFamily="50" charset="-128"/>
                <a:ea typeface="Meiryo UI" panose="020B0604030504040204" pitchFamily="50" charset="-128"/>
              </a:rPr>
              <a:t>なし</a:t>
            </a: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413309" defTabSz="867783" eaLnBrk="0" fontAlgn="base" hangingPunct="0">
              <a:lnSpc>
                <a:spcPts val="1356"/>
              </a:lnSpc>
              <a:spcBef>
                <a:spcPct val="0"/>
              </a:spcBef>
              <a:spcAft>
                <a:spcPct val="0"/>
              </a:spcAft>
            </a:pP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413309" defTabSz="867783" eaLnBrk="0" fontAlgn="base" hangingPunct="0">
              <a:lnSpc>
                <a:spcPts val="1356"/>
              </a:lnSpc>
              <a:spcBef>
                <a:spcPct val="0"/>
              </a:spcBef>
              <a:spcAft>
                <a:spcPct val="0"/>
              </a:spcAft>
            </a:pP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413309" defTabSz="867783" eaLnBrk="0" fontAlgn="base" hangingPunct="0">
              <a:lnSpc>
                <a:spcPts val="1356"/>
              </a:lnSpc>
              <a:spcBef>
                <a:spcPct val="0"/>
              </a:spcBef>
              <a:spcAft>
                <a:spcPct val="0"/>
              </a:spcAft>
            </a:pP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413309" defTabSz="867783" eaLnBrk="0" fontAlgn="base" hangingPunct="0">
              <a:lnSpc>
                <a:spcPts val="1356"/>
              </a:lnSpc>
              <a:spcBef>
                <a:spcPct val="0"/>
              </a:spcBef>
              <a:spcAft>
                <a:spcPct val="0"/>
              </a:spcAft>
            </a:pP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413309" defTabSz="867783" eaLnBrk="0" fontAlgn="base" hangingPunct="0">
              <a:lnSpc>
                <a:spcPts val="1356"/>
              </a:lnSpc>
              <a:spcBef>
                <a:spcPct val="0"/>
              </a:spcBef>
              <a:spcAft>
                <a:spcPct val="0"/>
              </a:spcAft>
            </a:pPr>
            <a:endParaRPr lang="en-US" altLang="ja-JP" sz="994" dirty="0">
              <a:solidFill>
                <a:srgbClr val="000000"/>
              </a:solidFill>
              <a:latin typeface="Meiryo UI" panose="020B0604030504040204" pitchFamily="50" charset="-128"/>
              <a:ea typeface="Meiryo UI" panose="020B0604030504040204" pitchFamily="50" charset="-128"/>
            </a:endParaRPr>
          </a:p>
          <a:p>
            <a:pPr marL="162720" indent="-195264" defTabSz="867783" eaLnBrk="0" fontAlgn="base" hangingPunct="0">
              <a:lnSpc>
                <a:spcPts val="1356"/>
              </a:lnSpc>
              <a:spcBef>
                <a:spcPct val="0"/>
              </a:spcBef>
              <a:spcAft>
                <a:spcPct val="0"/>
              </a:spcAft>
            </a:pPr>
            <a:r>
              <a:rPr lang="en-US" altLang="ja-JP" sz="994" b="1" dirty="0">
                <a:solidFill>
                  <a:srgbClr val="000000"/>
                </a:solidFill>
                <a:latin typeface="Meiryo UI" panose="020B0604030504040204" pitchFamily="50" charset="-128"/>
                <a:ea typeface="Meiryo UI" panose="020B0604030504040204" pitchFamily="50" charset="-128"/>
              </a:rPr>
              <a:t>【</a:t>
            </a:r>
            <a:r>
              <a:rPr lang="ja-JP" altLang="en-US" sz="994" b="1" dirty="0">
                <a:solidFill>
                  <a:srgbClr val="000000"/>
                </a:solidFill>
                <a:latin typeface="Meiryo UI" panose="020B0604030504040204" pitchFamily="50" charset="-128"/>
                <a:ea typeface="Meiryo UI" panose="020B0604030504040204" pitchFamily="50" charset="-128"/>
              </a:rPr>
              <a:t>京都府</a:t>
            </a:r>
            <a:r>
              <a:rPr lang="en-US" altLang="ja-JP" sz="994" b="1"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ja-JP" altLang="en-US" sz="994" b="1" u="sng" dirty="0">
                <a:solidFill>
                  <a:srgbClr val="000000"/>
                </a:solidFill>
                <a:latin typeface="Meiryo UI" panose="020B0604030504040204" pitchFamily="50" charset="-128"/>
                <a:ea typeface="Meiryo UI" panose="020B0604030504040204" pitchFamily="50" charset="-128"/>
              </a:rPr>
              <a:t>京都府中小企業技術センター</a:t>
            </a:r>
            <a:r>
              <a:rPr lang="en-US" altLang="ja-JP" sz="994" b="1" u="sng" dirty="0">
                <a:solidFill>
                  <a:srgbClr val="000000"/>
                </a:solidFill>
                <a:latin typeface="Meiryo UI" panose="020B0604030504040204" pitchFamily="50" charset="-128"/>
                <a:ea typeface="Meiryo UI" panose="020B0604030504040204" pitchFamily="50" charset="-128"/>
              </a:rPr>
              <a:t>〉</a:t>
            </a:r>
          </a:p>
          <a:p>
            <a:pPr marL="227808"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設立：昭和</a:t>
            </a:r>
            <a:r>
              <a:rPr lang="en-US" altLang="ja-JP" sz="994" dirty="0">
                <a:solidFill>
                  <a:srgbClr val="000000"/>
                </a:solidFill>
                <a:latin typeface="Meiryo UI" panose="020B0604030504040204" pitchFamily="50" charset="-128"/>
                <a:ea typeface="Meiryo UI" panose="020B0604030504040204" pitchFamily="50" charset="-128"/>
              </a:rPr>
              <a:t>17</a:t>
            </a:r>
            <a:r>
              <a:rPr lang="ja-JP" altLang="en-US" sz="994" dirty="0">
                <a:solidFill>
                  <a:srgbClr val="000000"/>
                </a:solidFill>
                <a:latin typeface="Meiryo UI" panose="020B0604030504040204" pitchFamily="50" charset="-128"/>
                <a:ea typeface="Meiryo UI" panose="020B0604030504040204" pitchFamily="50" charset="-128"/>
              </a:rPr>
              <a:t>年</a:t>
            </a:r>
            <a:endParaRPr lang="en-US" altLang="ja-JP" sz="994"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事務所：</a:t>
            </a:r>
            <a:r>
              <a:rPr lang="zh-CN" altLang="en-US" sz="994" dirty="0">
                <a:solidFill>
                  <a:srgbClr val="000000"/>
                </a:solidFill>
                <a:latin typeface="Meiryo UI" panose="020B0604030504040204" pitchFamily="50" charset="-128"/>
                <a:ea typeface="Meiryo UI" panose="020B0604030504040204" pitchFamily="50" charset="-128"/>
              </a:rPr>
              <a:t>京都市下京区中堂寺</a:t>
            </a:r>
            <a:r>
              <a:rPr lang="ja-JP" altLang="en-US" sz="994" dirty="0">
                <a:solidFill>
                  <a:srgbClr val="000000"/>
                </a:solidFill>
                <a:latin typeface="Meiryo UI" panose="020B0604030504040204" pitchFamily="50" charset="-128"/>
                <a:ea typeface="Meiryo UI" panose="020B0604030504040204" pitchFamily="50" charset="-128"/>
              </a:rPr>
              <a:t>南町</a:t>
            </a:r>
            <a:r>
              <a:rPr lang="en-US" altLang="ja-JP" sz="994" dirty="0">
                <a:solidFill>
                  <a:srgbClr val="000000"/>
                </a:solidFill>
                <a:latin typeface="Meiryo UI" panose="020B0604030504040204" pitchFamily="50" charset="-128"/>
                <a:ea typeface="Meiryo UI" panose="020B0604030504040204" pitchFamily="50" charset="-128"/>
              </a:rPr>
              <a:t>134</a:t>
            </a:r>
          </a:p>
          <a:p>
            <a:pPr marL="162720"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業務：技術相談、依頼試験、機器貸付をはじめとした技術支援、研究会・セミナーによる人材の育成、企業のニーズ</a:t>
            </a:r>
            <a:r>
              <a:rPr lang="ja-JP" altLang="en-US" sz="1085" dirty="0">
                <a:solidFill>
                  <a:srgbClr val="000000"/>
                </a:solidFill>
                <a:latin typeface="Meiryo UI" panose="020B0604030504040204" pitchFamily="50" charset="-128"/>
                <a:ea typeface="Meiryo UI" panose="020B0604030504040204" pitchFamily="50" charset="-128"/>
              </a:rPr>
              <a:t>に応えた研究開発や産学公連携の推進、技術情報の発信</a:t>
            </a:r>
            <a:endParaRPr lang="en-US" altLang="ja-JP" sz="1085" dirty="0">
              <a:solidFill>
                <a:srgbClr val="000000"/>
              </a:solidFill>
              <a:latin typeface="Meiryo UI" panose="020B0604030504040204" pitchFamily="50" charset="-128"/>
              <a:ea typeface="Meiryo UI" panose="020B0604030504040204" pitchFamily="50" charset="-128"/>
            </a:endParaRPr>
          </a:p>
          <a:p>
            <a:pPr marL="162720" indent="-413309" defTabSz="867783" eaLnBrk="0" fontAlgn="base" hangingPunct="0">
              <a:lnSpc>
                <a:spcPts val="1356"/>
              </a:lnSpc>
              <a:spcBef>
                <a:spcPct val="0"/>
              </a:spcBef>
              <a:spcAft>
                <a:spcPct val="0"/>
              </a:spcAft>
            </a:pPr>
            <a:r>
              <a:rPr lang="en-US" altLang="ja-JP" sz="1085" dirty="0">
                <a:solidFill>
                  <a:srgbClr val="000000"/>
                </a:solidFill>
                <a:latin typeface="Meiryo UI" panose="020B0604030504040204" pitchFamily="50" charset="-128"/>
                <a:ea typeface="Meiryo UI" panose="020B0604030504040204" pitchFamily="50" charset="-128"/>
              </a:rPr>
              <a:t>  </a:t>
            </a:r>
            <a:r>
              <a:rPr lang="en-US" altLang="ja-JP" sz="814" dirty="0">
                <a:solidFill>
                  <a:srgbClr val="000000"/>
                </a:solidFill>
                <a:latin typeface="Meiryo UI" panose="020B0604030504040204" pitchFamily="50" charset="-128"/>
                <a:ea typeface="Meiryo UI" panose="020B0604030504040204" pitchFamily="50" charset="-128"/>
              </a:rPr>
              <a:t>※</a:t>
            </a:r>
            <a:r>
              <a:rPr lang="ja-JP" altLang="en-US" sz="814" dirty="0">
                <a:solidFill>
                  <a:srgbClr val="000000"/>
                </a:solidFill>
                <a:latin typeface="Meiryo UI" panose="020B0604030504040204" pitchFamily="50" charset="-128"/>
                <a:ea typeface="Meiryo UI" panose="020B0604030504040204" pitchFamily="50" charset="-128"/>
              </a:rPr>
              <a:t>「公益財団法人京都産業</a:t>
            </a:r>
            <a:r>
              <a:rPr lang="en-US" altLang="ja-JP" sz="814" dirty="0">
                <a:solidFill>
                  <a:srgbClr val="000000"/>
                </a:solidFill>
                <a:latin typeface="Meiryo UI" panose="020B0604030504040204" pitchFamily="50" charset="-128"/>
                <a:ea typeface="Meiryo UI" panose="020B0604030504040204" pitchFamily="50" charset="-128"/>
              </a:rPr>
              <a:t>21</a:t>
            </a:r>
            <a:r>
              <a:rPr lang="ja-JP" altLang="en-US" sz="814" dirty="0">
                <a:solidFill>
                  <a:srgbClr val="000000"/>
                </a:solidFill>
                <a:latin typeface="Meiryo UI" panose="020B0604030504040204" pitchFamily="50" charset="-128"/>
                <a:ea typeface="Meiryo UI" panose="020B0604030504040204" pitchFamily="50" charset="-128"/>
              </a:rPr>
              <a:t>」とともに「京都府産業支援センター」を構成し、「技術」と「経営」のワンストップ総合サービスを提供</a:t>
            </a:r>
            <a:endParaRPr lang="en-US" altLang="ja-JP" sz="814" dirty="0">
              <a:solidFill>
                <a:srgbClr val="000000"/>
              </a:solidFill>
              <a:latin typeface="Meiryo UI" panose="020B0604030504040204" pitchFamily="50" charset="-128"/>
              <a:ea typeface="Meiryo UI" panose="020B0604030504040204" pitchFamily="50" charset="-128"/>
            </a:endParaRPr>
          </a:p>
          <a:p>
            <a:pPr marL="162720" indent="-195264" defTabSz="867783" eaLnBrk="0" fontAlgn="base" hangingPunct="0">
              <a:lnSpc>
                <a:spcPts val="1356"/>
              </a:lnSpc>
              <a:spcBef>
                <a:spcPct val="0"/>
              </a:spcBef>
              <a:spcAft>
                <a:spcPct val="0"/>
              </a:spcAft>
            </a:pPr>
            <a:r>
              <a:rPr lang="en-US" altLang="ja-JP" sz="994" b="1" dirty="0">
                <a:solidFill>
                  <a:srgbClr val="000000"/>
                </a:solidFill>
                <a:latin typeface="Meiryo UI" panose="020B0604030504040204" pitchFamily="50" charset="-128"/>
                <a:ea typeface="Meiryo UI" panose="020B0604030504040204" pitchFamily="50" charset="-128"/>
              </a:rPr>
              <a:t>【</a:t>
            </a:r>
            <a:r>
              <a:rPr lang="ja-JP" altLang="en-US" sz="994" b="1" dirty="0">
                <a:solidFill>
                  <a:srgbClr val="000000"/>
                </a:solidFill>
                <a:latin typeface="Meiryo UI" panose="020B0604030504040204" pitchFamily="50" charset="-128"/>
                <a:ea typeface="Meiryo UI" panose="020B0604030504040204" pitchFamily="50" charset="-128"/>
              </a:rPr>
              <a:t>京都市</a:t>
            </a:r>
            <a:r>
              <a:rPr lang="en-US" altLang="ja-JP" sz="994" b="1" dirty="0">
                <a:solidFill>
                  <a:srgbClr val="000000"/>
                </a:solidFill>
                <a:latin typeface="Meiryo UI" panose="020B0604030504040204" pitchFamily="50" charset="-128"/>
                <a:ea typeface="Meiryo UI" panose="020B0604030504040204" pitchFamily="50" charset="-128"/>
              </a:rPr>
              <a:t>】</a:t>
            </a:r>
          </a:p>
          <a:p>
            <a:pPr defTabSz="867783" eaLnBrk="0" fontAlgn="base" hangingPunct="0">
              <a:lnSpc>
                <a:spcPts val="1356"/>
              </a:lnSpc>
              <a:spcBef>
                <a:spcPct val="0"/>
              </a:spcBef>
              <a:spcAft>
                <a:spcPct val="0"/>
              </a:spcAft>
            </a:pPr>
            <a:r>
              <a:rPr lang="en-US" altLang="ja-JP" sz="994" b="1" u="sng" dirty="0">
                <a:solidFill>
                  <a:srgbClr val="000000"/>
                </a:solidFill>
                <a:latin typeface="Meiryo UI" panose="020B0604030504040204" pitchFamily="50" charset="-128"/>
                <a:ea typeface="Meiryo UI" panose="020B0604030504040204" pitchFamily="50" charset="-128"/>
              </a:rPr>
              <a:t>〈</a:t>
            </a:r>
            <a:r>
              <a:rPr lang="ja-JP" altLang="en-US" sz="994" b="1" u="sng" dirty="0">
                <a:solidFill>
                  <a:srgbClr val="000000"/>
                </a:solidFill>
                <a:latin typeface="Meiryo UI" panose="020B0604030504040204" pitchFamily="50" charset="-128"/>
                <a:ea typeface="Meiryo UI" panose="020B0604030504040204" pitchFamily="50" charset="-128"/>
              </a:rPr>
              <a:t>独立行政法人　京都市産業技術研究所</a:t>
            </a:r>
            <a:r>
              <a:rPr lang="en-US" altLang="ja-JP" sz="994" b="1" u="sng" dirty="0">
                <a:solidFill>
                  <a:srgbClr val="000000"/>
                </a:solidFill>
                <a:latin typeface="Meiryo UI" panose="020B0604030504040204" pitchFamily="50" charset="-128"/>
                <a:ea typeface="Meiryo UI" panose="020B0604030504040204" pitchFamily="50" charset="-128"/>
              </a:rPr>
              <a:t>〉</a:t>
            </a:r>
          </a:p>
          <a:p>
            <a:pPr marL="227808"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設立：大正</a:t>
            </a:r>
            <a:r>
              <a:rPr lang="en-US" altLang="ja-JP" sz="994" dirty="0">
                <a:solidFill>
                  <a:srgbClr val="000000"/>
                </a:solidFill>
                <a:latin typeface="Meiryo UI" panose="020B0604030504040204" pitchFamily="50" charset="-128"/>
                <a:ea typeface="Meiryo UI" panose="020B0604030504040204" pitchFamily="50" charset="-128"/>
              </a:rPr>
              <a:t>5</a:t>
            </a:r>
            <a:r>
              <a:rPr lang="ja-JP" altLang="en-US" sz="994" dirty="0">
                <a:solidFill>
                  <a:srgbClr val="000000"/>
                </a:solidFill>
                <a:latin typeface="Meiryo UI" panose="020B0604030504040204" pitchFamily="50" charset="-128"/>
                <a:ea typeface="Meiryo UI" panose="020B0604030504040204" pitchFamily="50" charset="-128"/>
              </a:rPr>
              <a:t>年</a:t>
            </a:r>
            <a:r>
              <a:rPr lang="en-US" altLang="ja-JP" sz="994" dirty="0">
                <a:solidFill>
                  <a:srgbClr val="000000"/>
                </a:solidFill>
                <a:latin typeface="Meiryo UI" panose="020B0604030504040204" pitchFamily="50" charset="-128"/>
                <a:ea typeface="Meiryo UI" panose="020B0604030504040204" pitchFamily="50" charset="-128"/>
              </a:rPr>
              <a:t>10</a:t>
            </a:r>
            <a:r>
              <a:rPr lang="ja-JP" altLang="en-US" sz="994" dirty="0">
                <a:solidFill>
                  <a:srgbClr val="000000"/>
                </a:solidFill>
                <a:latin typeface="Meiryo UI" panose="020B0604030504040204" pitchFamily="50" charset="-128"/>
                <a:ea typeface="Meiryo UI" panose="020B0604030504040204" pitchFamily="50" charset="-128"/>
              </a:rPr>
              <a:t>月</a:t>
            </a:r>
            <a:endParaRPr lang="en-US" altLang="ja-JP" sz="994" dirty="0">
              <a:solidFill>
                <a:srgbClr val="000000"/>
              </a:solidFill>
              <a:latin typeface="Meiryo UI" panose="020B0604030504040204" pitchFamily="50" charset="-128"/>
              <a:ea typeface="Meiryo UI" panose="020B0604030504040204" pitchFamily="50" charset="-128"/>
            </a:endParaRPr>
          </a:p>
          <a:p>
            <a:pPr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事務所：</a:t>
            </a:r>
            <a:r>
              <a:rPr lang="zh-CN" altLang="en-US" sz="994" dirty="0">
                <a:solidFill>
                  <a:srgbClr val="000000"/>
                </a:solidFill>
                <a:latin typeface="Meiryo UI" panose="020B0604030504040204" pitchFamily="50" charset="-128"/>
                <a:ea typeface="Meiryo UI" panose="020B0604030504040204" pitchFamily="50" charset="-128"/>
              </a:rPr>
              <a:t>京都市下京区中堂寺粟田町</a:t>
            </a:r>
            <a:r>
              <a:rPr lang="en-US" altLang="zh-CN" sz="994" dirty="0">
                <a:solidFill>
                  <a:srgbClr val="000000"/>
                </a:solidFill>
                <a:latin typeface="Meiryo UI" panose="020B0604030504040204" pitchFamily="50" charset="-128"/>
                <a:ea typeface="Meiryo UI" panose="020B0604030504040204" pitchFamily="50" charset="-128"/>
              </a:rPr>
              <a:t>91</a:t>
            </a:r>
          </a:p>
          <a:p>
            <a:pPr marL="162720" indent="-413309" defTabSz="867783" eaLnBrk="0" fontAlgn="base" hangingPunct="0">
              <a:lnSpc>
                <a:spcPts val="1356"/>
              </a:lnSpc>
              <a:spcBef>
                <a:spcPct val="0"/>
              </a:spcBef>
              <a:spcAft>
                <a:spcPct val="0"/>
              </a:spcAft>
            </a:pPr>
            <a:r>
              <a:rPr lang="ja-JP" altLang="en-US" sz="994" dirty="0">
                <a:solidFill>
                  <a:srgbClr val="000000"/>
                </a:solidFill>
                <a:latin typeface="Meiryo UI" panose="020B0604030504040204" pitchFamily="50" charset="-128"/>
                <a:ea typeface="Meiryo UI" panose="020B0604030504040204" pitchFamily="50" charset="-128"/>
              </a:rPr>
              <a:t>業務：技術相談、試験分析、機器・設備利用、共同研究、受託研究、人材育成、産技研技術の業界移転、企業マッチング、企業認定</a:t>
            </a:r>
            <a:endParaRPr lang="en-US" altLang="ja-JP" sz="1085" dirty="0">
              <a:solidFill>
                <a:srgbClr val="000000"/>
              </a:solidFill>
              <a:latin typeface="Meiryo UI" panose="020B0604030504040204" pitchFamily="50" charset="-128"/>
              <a:ea typeface="Meiryo UI" panose="020B0604030504040204" pitchFamily="50" charset="-128"/>
            </a:endParaRPr>
          </a:p>
        </p:txBody>
      </p:sp>
      <p:sp>
        <p:nvSpPr>
          <p:cNvPr id="6" name="正方形/長方形 5"/>
          <p:cNvSpPr/>
          <p:nvPr/>
        </p:nvSpPr>
        <p:spPr>
          <a:xfrm>
            <a:off x="109031" y="685041"/>
            <a:ext cx="4230142" cy="336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27" b="1" dirty="0">
                <a:solidFill>
                  <a:schemeClr val="tx1"/>
                </a:solidFill>
                <a:latin typeface="Meiryo UI" panose="020B0604030504040204" pitchFamily="50" charset="-128"/>
                <a:ea typeface="Meiryo UI" panose="020B0604030504040204" pitchFamily="50" charset="-128"/>
              </a:rPr>
              <a:t>【</a:t>
            </a:r>
            <a:r>
              <a:rPr kumimoji="1" lang="ja-JP" altLang="en-US" sz="1627" b="1" dirty="0">
                <a:solidFill>
                  <a:schemeClr val="tx1"/>
                </a:solidFill>
                <a:latin typeface="Meiryo UI" panose="020B0604030504040204" pitchFamily="50" charset="-128"/>
                <a:ea typeface="Meiryo UI" panose="020B0604030504040204" pitchFamily="50" charset="-128"/>
              </a:rPr>
              <a:t>産業支援機構</a:t>
            </a:r>
            <a:r>
              <a:rPr kumimoji="1" lang="ja-JP" altLang="en-US" sz="1085" b="1" dirty="0">
                <a:solidFill>
                  <a:schemeClr val="tx1"/>
                </a:solidFill>
                <a:latin typeface="Meiryo UI" panose="020B0604030504040204" pitchFamily="50" charset="-128"/>
                <a:ea typeface="Meiryo UI" panose="020B0604030504040204" pitchFamily="50" charset="-128"/>
              </a:rPr>
              <a:t>（中小企業支援法による指定法人）</a:t>
            </a:r>
            <a:r>
              <a:rPr kumimoji="1" lang="en-US" altLang="ja-JP" sz="1627" b="1" dirty="0">
                <a:solidFill>
                  <a:schemeClr val="tx1"/>
                </a:solidFill>
                <a:latin typeface="Meiryo UI" panose="020B0604030504040204" pitchFamily="50" charset="-128"/>
                <a:ea typeface="Meiryo UI" panose="020B0604030504040204" pitchFamily="50" charset="-128"/>
              </a:rPr>
              <a:t>】</a:t>
            </a:r>
            <a:endParaRPr kumimoji="1" lang="ja-JP" altLang="en-US" sz="1627" b="1" dirty="0">
              <a:solidFill>
                <a:schemeClr val="tx1"/>
              </a:solidFill>
              <a:latin typeface="Meiryo UI" panose="020B0604030504040204" pitchFamily="50" charset="-128"/>
              <a:ea typeface="Meiryo UI" panose="020B0604030504040204" pitchFamily="50" charset="-128"/>
            </a:endParaRPr>
          </a:p>
        </p:txBody>
      </p:sp>
      <p:sp>
        <p:nvSpPr>
          <p:cNvPr id="7" name="正方形/長方形 6"/>
          <p:cNvSpPr/>
          <p:nvPr/>
        </p:nvSpPr>
        <p:spPr>
          <a:xfrm>
            <a:off x="4249809" y="685040"/>
            <a:ext cx="2200151" cy="336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27" b="1" dirty="0">
                <a:solidFill>
                  <a:schemeClr val="tx1"/>
                </a:solidFill>
                <a:latin typeface="Meiryo UI" panose="020B0604030504040204" pitchFamily="50" charset="-128"/>
                <a:ea typeface="Meiryo UI" panose="020B0604030504040204" pitchFamily="50" charset="-128"/>
              </a:rPr>
              <a:t>【</a:t>
            </a:r>
            <a:r>
              <a:rPr kumimoji="1" lang="ja-JP" altLang="en-US" sz="1627" b="1" dirty="0">
                <a:solidFill>
                  <a:schemeClr val="tx1"/>
                </a:solidFill>
                <a:latin typeface="Meiryo UI" panose="020B0604030504040204" pitchFamily="50" charset="-128"/>
                <a:ea typeface="Meiryo UI" panose="020B0604030504040204" pitchFamily="50" charset="-128"/>
              </a:rPr>
              <a:t>研究所</a:t>
            </a:r>
            <a:r>
              <a:rPr kumimoji="1" lang="en-US" altLang="ja-JP" sz="1627" b="1" dirty="0">
                <a:solidFill>
                  <a:schemeClr val="tx1"/>
                </a:solidFill>
                <a:latin typeface="Meiryo UI" panose="020B0604030504040204" pitchFamily="50" charset="-128"/>
                <a:ea typeface="Meiryo UI" panose="020B0604030504040204" pitchFamily="50" charset="-128"/>
              </a:rPr>
              <a:t>】</a:t>
            </a:r>
            <a:endParaRPr kumimoji="1" lang="ja-JP" altLang="en-US" sz="1627" b="1" dirty="0">
              <a:solidFill>
                <a:schemeClr val="tx1"/>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0" y="-652"/>
            <a:ext cx="9144000" cy="365798"/>
            <a:chOff x="-3515" y="-13192"/>
            <a:chExt cx="9144000" cy="404664"/>
          </a:xfrm>
        </p:grpSpPr>
        <p:sp>
          <p:nvSpPr>
            <p:cNvPr id="9" name="正方形/長方形 8"/>
            <p:cNvSpPr/>
            <p:nvPr/>
          </p:nvSpPr>
          <p:spPr>
            <a:xfrm>
              <a:off x="-3515" y="-13192"/>
              <a:ext cx="9144000" cy="40466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defTabSz="826618">
                <a:defRPr/>
              </a:pPr>
              <a:r>
                <a:rPr kumimoji="1" lang="en-US" altLang="ja-JP" sz="1808" kern="0" dirty="0">
                  <a:solidFill>
                    <a:srgbClr val="000000"/>
                  </a:solidFill>
                  <a:latin typeface="Meiryo UI"/>
                  <a:ea typeface="Meiryo UI" pitchFamily="50" charset="-128"/>
                  <a:cs typeface="Meiryo UI" pitchFamily="50" charset="-128"/>
                </a:rPr>
                <a:t>10</a:t>
              </a:r>
              <a:r>
                <a:rPr lang="ja-JP" altLang="en-US" sz="1808" kern="0" dirty="0">
                  <a:solidFill>
                    <a:srgbClr val="000000"/>
                  </a:solidFill>
                  <a:latin typeface="Meiryo UI"/>
                  <a:ea typeface="Meiryo UI" pitchFamily="50" charset="-128"/>
                  <a:cs typeface="Meiryo UI" pitchFamily="50" charset="-128"/>
                </a:rPr>
                <a:t>ー５</a:t>
              </a:r>
              <a:r>
                <a:rPr lang="en-US" altLang="ja-JP" sz="1808" kern="0" dirty="0">
                  <a:solidFill>
                    <a:srgbClr val="000000"/>
                  </a:solidFill>
                  <a:latin typeface="Meiryo UI"/>
                  <a:ea typeface="Meiryo UI" pitchFamily="50" charset="-128"/>
                  <a:cs typeface="Meiryo UI" pitchFamily="50" charset="-128"/>
                </a:rPr>
                <a:t>.</a:t>
              </a:r>
              <a:r>
                <a:rPr kumimoji="1" lang="ja-JP" altLang="en-US" sz="1808" kern="0" dirty="0">
                  <a:solidFill>
                    <a:srgbClr val="000000"/>
                  </a:solidFill>
                  <a:ea typeface="Meiryo UI" pitchFamily="50" charset="-128"/>
                  <a:cs typeface="Meiryo UI" pitchFamily="50" charset="-128"/>
                </a:rPr>
                <a:t>兵庫県、神戸市、京都府、京都市の産業支援機構　</a:t>
              </a:r>
              <a:endParaRPr kumimoji="1" lang="zh-TW" altLang="en-US" sz="994" kern="0" dirty="0">
                <a:solidFill>
                  <a:srgbClr val="000000"/>
                </a:solidFill>
                <a:ea typeface="Meiryo UI" pitchFamily="50" charset="-128"/>
                <a:cs typeface="Meiryo UI" pitchFamily="50" charset="-128"/>
              </a:endParaRPr>
            </a:p>
          </p:txBody>
        </p:sp>
        <p:sp>
          <p:nvSpPr>
            <p:cNvPr id="11" name="正方形/長方形 10"/>
            <p:cNvSpPr/>
            <p:nvPr/>
          </p:nvSpPr>
          <p:spPr>
            <a:xfrm>
              <a:off x="7018136" y="75632"/>
              <a:ext cx="2010263" cy="21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3309">
                <a:defRPr/>
              </a:pPr>
              <a:r>
                <a:rPr kumimoji="1" lang="ja-JP" altLang="en-US" sz="814" dirty="0">
                  <a:solidFill>
                    <a:prstClr val="black"/>
                  </a:solidFill>
                  <a:latin typeface="Meiryo UI"/>
                  <a:ea typeface="Meiryo UI"/>
                </a:rPr>
                <a:t>第</a:t>
              </a:r>
              <a:r>
                <a:rPr kumimoji="1" lang="en-US" altLang="ja-JP" sz="814" dirty="0">
                  <a:solidFill>
                    <a:prstClr val="black"/>
                  </a:solidFill>
                  <a:latin typeface="Meiryo UI"/>
                  <a:ea typeface="Meiryo UI"/>
                </a:rPr>
                <a:t>11</a:t>
              </a:r>
              <a:r>
                <a:rPr kumimoji="1" lang="ja-JP" altLang="en-US" sz="814" dirty="0">
                  <a:solidFill>
                    <a:prstClr val="black"/>
                  </a:solidFill>
                  <a:latin typeface="Meiryo UI"/>
                  <a:ea typeface="Meiryo UI"/>
                </a:rPr>
                <a:t>回意見交換会　資料１</a:t>
              </a:r>
            </a:p>
          </p:txBody>
        </p:sp>
      </p:grpSp>
    </p:spTree>
    <p:extLst>
      <p:ext uri="{BB962C8B-B14F-4D97-AF65-F5344CB8AC3E}">
        <p14:creationId xmlns:p14="http://schemas.microsoft.com/office/powerpoint/2010/main" val="171902578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29314</Words>
  <Application>Microsoft Office PowerPoint</Application>
  <PresentationFormat>画面に合わせる (4:3)</PresentationFormat>
  <Paragraphs>2598</Paragraphs>
  <Slides>57</Slides>
  <Notes>18</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57</vt:i4>
      </vt:variant>
    </vt:vector>
  </HeadingPairs>
  <TitlesOfParts>
    <vt:vector size="74" baseType="lpstr">
      <vt:lpstr>BIZ UDPゴシック</vt:lpstr>
      <vt:lpstr>DFKai-SB</vt:lpstr>
      <vt:lpstr>HG丸ｺﾞｼｯｸM-PRO</vt:lpstr>
      <vt:lpstr>HG創英角ｺﾞｼｯｸUB</vt:lpstr>
      <vt:lpstr>Meiryo UI</vt:lpstr>
      <vt:lpstr>ＭＳ Ｐゴシック</vt:lpstr>
      <vt:lpstr>MS UI Gothic</vt:lpstr>
      <vt:lpstr>ＭＳ ゴシック</vt:lpstr>
      <vt:lpstr>UD デジタル 教科書体 NK-B</vt:lpstr>
      <vt:lpstr>游ゴシック</vt:lpstr>
      <vt:lpstr>Arial</vt:lpstr>
      <vt:lpstr>Calibri</vt:lpstr>
      <vt:lpstr>Century</vt:lpstr>
      <vt:lpstr>Georgia</vt:lpstr>
      <vt:lpstr>Times New Roman</vt:lpstr>
      <vt:lpstr>Wingdings</vt:lpstr>
      <vt:lpstr>Office テーマ</vt:lpstr>
      <vt:lpstr>第10章関係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② 職員（専門人材等）の共同採用・活用</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2022-09-28T11:01:26Z</dcterms:modified>
</cp:coreProperties>
</file>