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26"/>
  </p:notesMasterIdLst>
  <p:handoutMasterIdLst>
    <p:handoutMasterId r:id="rId27"/>
  </p:handoutMasterIdLst>
  <p:sldIdLst>
    <p:sldId id="141169726" r:id="rId2"/>
    <p:sldId id="141169727" r:id="rId3"/>
    <p:sldId id="141169728" r:id="rId4"/>
    <p:sldId id="141169729" r:id="rId5"/>
    <p:sldId id="141169730" r:id="rId6"/>
    <p:sldId id="141169731" r:id="rId7"/>
    <p:sldId id="141169732" r:id="rId8"/>
    <p:sldId id="141169733" r:id="rId9"/>
    <p:sldId id="141169734" r:id="rId10"/>
    <p:sldId id="141169735" r:id="rId11"/>
    <p:sldId id="141169736" r:id="rId12"/>
    <p:sldId id="141169737" r:id="rId13"/>
    <p:sldId id="141169738" r:id="rId14"/>
    <p:sldId id="141169739" r:id="rId15"/>
    <p:sldId id="141169740" r:id="rId16"/>
    <p:sldId id="141169741" r:id="rId17"/>
    <p:sldId id="141169742" r:id="rId18"/>
    <p:sldId id="141169743" r:id="rId19"/>
    <p:sldId id="141169744" r:id="rId20"/>
    <p:sldId id="141169745" r:id="rId21"/>
    <p:sldId id="141169746" r:id="rId22"/>
    <p:sldId id="141169747" r:id="rId23"/>
    <p:sldId id="141169748" r:id="rId24"/>
    <p:sldId id="141169749" r:id="rId2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8000"/>
    <a:srgbClr val="2F528F"/>
    <a:srgbClr val="DAE3F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075" autoAdjust="0"/>
  </p:normalViewPr>
  <p:slideViewPr>
    <p:cSldViewPr snapToGrid="0">
      <p:cViewPr varScale="1">
        <p:scale>
          <a:sx n="69" d="100"/>
          <a:sy n="69" d="100"/>
        </p:scale>
        <p:origin x="1536" y="78"/>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2022/9/28</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2022/9/28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389CD-8F5D-4C61-B891-4918E68F9D75}" type="slidenum">
              <a:rPr kumimoji="1" lang="ja-JP" altLang="en-US" smtClean="0"/>
              <a:t>20</a:t>
            </a:fld>
            <a:endParaRPr kumimoji="1" lang="ja-JP" altLang="en-US"/>
          </a:p>
        </p:txBody>
      </p:sp>
    </p:spTree>
    <p:extLst>
      <p:ext uri="{BB962C8B-B14F-4D97-AF65-F5344CB8AC3E}">
        <p14:creationId xmlns:p14="http://schemas.microsoft.com/office/powerpoint/2010/main" val="277424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2D570B7-90BA-4DD5-8F4E-29D216BDAF1B}"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31F7D9-FA31-4BFB-B336-3B3A3399AC21}"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84758F-F0DD-43E0-AD83-629F0403BE5D}"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5884E1-E368-48AD-A2C7-24EDD9353114}"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D0E8F2F-8AED-4477-B490-291DD4436E0D}"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F1718A-0539-4ADC-95D9-1C14536017AD}"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1D351AA-9806-46A6-ABC8-4C8DB37A44F3}" type="datetime1">
              <a:rPr kumimoji="1" lang="ja-JP" altLang="en-US" smtClean="0"/>
              <a:t>2022/9/28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60AE2C-6E8A-4570-A2DB-C998F6CB2EF0}" type="datetime1">
              <a:rPr kumimoji="1" lang="ja-JP" altLang="en-US" smtClean="0"/>
              <a:t>2022/9/28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9B231-897F-415C-9614-3E3898CC2CCA}" type="datetime1">
              <a:rPr kumimoji="1" lang="ja-JP" altLang="en-US" smtClean="0"/>
              <a:t>2022/9/28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AEF598-C4B7-47BC-BB52-6C68834720E3}"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4C3AB6-ED1D-45EB-B7F8-357DAC7C6515}"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0CD9F-197B-4571-B13B-4B5D9AB045CB}" type="datetime1">
              <a:rPr kumimoji="1" lang="ja-JP" altLang="en-US" smtClean="0"/>
              <a:t>2022/9/28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a:t>第９章</a:t>
            </a:r>
            <a:r>
              <a:rPr kumimoji="1" lang="ja-JP" altLang="en-US" dirty="0"/>
              <a:t>関係</a:t>
            </a:r>
          </a:p>
        </p:txBody>
      </p:sp>
    </p:spTree>
    <p:extLst>
      <p:ext uri="{BB962C8B-B14F-4D97-AF65-F5344CB8AC3E}">
        <p14:creationId xmlns:p14="http://schemas.microsoft.com/office/powerpoint/2010/main" val="423112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b="986"/>
          <a:stretch/>
        </p:blipFill>
        <p:spPr>
          <a:xfrm>
            <a:off x="774888" y="1177914"/>
            <a:ext cx="7154273" cy="4527561"/>
          </a:xfrm>
          <a:prstGeom prst="rect">
            <a:avLst/>
          </a:prstGeom>
        </p:spPr>
      </p:pic>
      <p:sp>
        <p:nvSpPr>
          <p:cNvPr id="19" name="正方形/長方形 18"/>
          <p:cNvSpPr/>
          <p:nvPr/>
        </p:nvSpPr>
        <p:spPr>
          <a:xfrm>
            <a:off x="102786" y="651493"/>
            <a:ext cx="8933268" cy="48728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都道府県の地方公務員採用試験</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大卒程度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（一般行政職以外を含む）における採用者に占める女性の割合をみると、東京都は全国６位で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％、大阪府は全国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p>
        </p:txBody>
      </p:sp>
      <p:sp>
        <p:nvSpPr>
          <p:cNvPr id="20" name="正方形/長方形 19"/>
          <p:cNvSpPr/>
          <p:nvPr/>
        </p:nvSpPr>
        <p:spPr>
          <a:xfrm>
            <a:off x="0" y="1118"/>
            <a:ext cx="9144000" cy="366373"/>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1400" kern="0" dirty="0" smtClean="0">
                <a:solidFill>
                  <a:srgbClr val="000000"/>
                </a:solidFill>
                <a:latin typeface="Meiryo UI" panose="020B0604030504040204" pitchFamily="50" charset="-128"/>
                <a:ea typeface="Meiryo UI" panose="020B0604030504040204" pitchFamily="50" charset="-128"/>
                <a:cs typeface="Meiryo UI" pitchFamily="50" charset="-128"/>
              </a:rPr>
              <a:t>９ー９</a:t>
            </a:r>
            <a:r>
              <a:rPr lang="en-US" altLang="ja-JP" sz="1400"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sz="1400" kern="0" dirty="0">
                <a:solidFill>
                  <a:srgbClr val="000000"/>
                </a:solidFill>
                <a:latin typeface="Meiryo UI" panose="020B0604030504040204" pitchFamily="50" charset="-128"/>
                <a:ea typeface="Meiryo UI" panose="020B0604030504040204" pitchFamily="50" charset="-128"/>
                <a:cs typeface="Meiryo UI" pitchFamily="50" charset="-128"/>
              </a:rPr>
              <a:t>女性参加に</a:t>
            </a:r>
            <a:r>
              <a:rPr lang="ja-JP" altLang="en-US" sz="1400" kern="0" dirty="0" smtClean="0">
                <a:solidFill>
                  <a:srgbClr val="000000"/>
                </a:solidFill>
                <a:latin typeface="Meiryo UI" panose="020B0604030504040204" pitchFamily="50" charset="-128"/>
                <a:ea typeface="Meiryo UI" panose="020B0604030504040204" pitchFamily="50" charset="-128"/>
                <a:cs typeface="Meiryo UI" pitchFamily="50" charset="-128"/>
              </a:rPr>
              <a:t>ついて（１</a:t>
            </a:r>
            <a:r>
              <a:rPr lang="en-US" altLang="ja-JP" sz="1400"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sz="1400" kern="0" dirty="0" smtClean="0">
                <a:solidFill>
                  <a:srgbClr val="000000"/>
                </a:solidFill>
                <a:latin typeface="Meiryo UI" panose="020B0604030504040204" pitchFamily="50" charset="-128"/>
                <a:ea typeface="Meiryo UI" panose="020B0604030504040204" pitchFamily="50" charset="-128"/>
                <a:cs typeface="Meiryo UI" pitchFamily="50" charset="-128"/>
              </a:rPr>
              <a:t>都道府県</a:t>
            </a:r>
            <a:r>
              <a:rPr lang="ja-JP" altLang="en-US" sz="1400" kern="0" dirty="0">
                <a:solidFill>
                  <a:srgbClr val="000000"/>
                </a:solidFill>
                <a:latin typeface="Meiryo UI" panose="020B0604030504040204" pitchFamily="50" charset="-128"/>
                <a:ea typeface="Meiryo UI" panose="020B0604030504040204" pitchFamily="50" charset="-128"/>
                <a:cs typeface="Meiryo UI" pitchFamily="50" charset="-128"/>
              </a:rPr>
              <a:t>の地方公務員採用試験からの採用者に占める女性の割合）</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8" name="テキスト ボックス 17"/>
          <p:cNvSpPr txBox="1"/>
          <p:nvPr/>
        </p:nvSpPr>
        <p:spPr>
          <a:xfrm>
            <a:off x="53033" y="378057"/>
            <a:ext cx="8105861" cy="307777"/>
          </a:xfrm>
          <a:prstGeom prst="rect">
            <a:avLst/>
          </a:prstGeom>
          <a:noFill/>
        </p:spPr>
        <p:txBody>
          <a:bodyPr wrap="square" rtlCol="0">
            <a:spAutoFit/>
          </a:bodyPr>
          <a:lstStyle/>
          <a:p>
            <a:r>
              <a:rPr kumimoji="1" lang="ja-JP" altLang="en-US" sz="1400" b="1" dirty="0"/>
              <a:t>■</a:t>
            </a:r>
            <a:r>
              <a:rPr lang="ja-JP" altLang="en-US" sz="1400" b="1" dirty="0"/>
              <a:t>　都道府県の地方公務員採用試験</a:t>
            </a:r>
            <a:r>
              <a:rPr lang="en-US" altLang="ja-JP" sz="1400" b="1" dirty="0"/>
              <a:t>&lt;</a:t>
            </a:r>
            <a:r>
              <a:rPr lang="ja-JP" altLang="en-US" sz="1400" b="1" dirty="0"/>
              <a:t>大卒程度</a:t>
            </a:r>
            <a:r>
              <a:rPr lang="en-US" altLang="ja-JP" sz="1400" b="1" dirty="0"/>
              <a:t>&gt;</a:t>
            </a:r>
            <a:r>
              <a:rPr lang="ja-JP" altLang="en-US" sz="1400" b="1" dirty="0"/>
              <a:t>からの採用者に占める女性の割合</a:t>
            </a:r>
            <a:endParaRPr kumimoji="1" lang="ja-JP" altLang="en-US"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5384672" y="6596390"/>
            <a:ext cx="254448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出典：内閣府「全国女性の参画マップ」</a:t>
            </a:r>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170136" y="5714625"/>
            <a:ext cx="8401878" cy="1061829"/>
          </a:xfrm>
          <a:prstGeom prst="rect">
            <a:avLst/>
          </a:prstGeom>
          <a:noFill/>
        </p:spPr>
        <p:txBody>
          <a:bodyPr wrap="square" rtlCol="0">
            <a:spAutoFit/>
          </a:bodyPr>
          <a:lstStyle/>
          <a:p>
            <a:r>
              <a:rPr kumimoji="1" lang="ja-JP" altLang="en-US" sz="900" dirty="0"/>
              <a:t>（備考）</a:t>
            </a:r>
            <a:r>
              <a:rPr kumimoji="1" lang="en-US" altLang="ja-JP" sz="900" dirty="0"/>
              <a:t>1.</a:t>
            </a:r>
            <a:r>
              <a:rPr kumimoji="1" lang="ja-JP" altLang="en-US" sz="900" dirty="0"/>
              <a:t>資料出所は内閣府「地方公共団体における男女共同参画社会の形成又は女性に関する施策の推進状況」（</a:t>
            </a:r>
            <a:r>
              <a:rPr kumimoji="1" lang="en-US" altLang="ja-JP" sz="900" dirty="0"/>
              <a:t>2021</a:t>
            </a:r>
            <a:r>
              <a:rPr kumimoji="1" lang="ja-JP" altLang="en-US" sz="900" dirty="0"/>
              <a:t>年度）。</a:t>
            </a:r>
            <a:endParaRPr kumimoji="1" lang="en-US" altLang="ja-JP" sz="900" dirty="0"/>
          </a:p>
          <a:p>
            <a:r>
              <a:rPr kumimoji="1" lang="ja-JP" altLang="en-US" sz="900" dirty="0"/>
              <a:t>　　　　　　</a:t>
            </a:r>
            <a:r>
              <a:rPr kumimoji="1" lang="en-US" altLang="ja-JP" sz="900" dirty="0"/>
              <a:t>2.</a:t>
            </a:r>
            <a:r>
              <a:rPr kumimoji="1" lang="ja-JP" altLang="en-US" sz="900" dirty="0"/>
              <a:t>採用期間は</a:t>
            </a:r>
            <a:r>
              <a:rPr kumimoji="1" lang="en-US" altLang="ja-JP" sz="900" dirty="0"/>
              <a:t>2020</a:t>
            </a:r>
            <a:r>
              <a:rPr kumimoji="1" lang="ja-JP" altLang="en-US" sz="900" dirty="0"/>
              <a:t>年</a:t>
            </a:r>
            <a:r>
              <a:rPr kumimoji="1" lang="en-US" altLang="ja-JP" sz="900" dirty="0"/>
              <a:t>4</a:t>
            </a:r>
            <a:r>
              <a:rPr kumimoji="1" lang="ja-JP" altLang="en-US" sz="900" dirty="0"/>
              <a:t>月</a:t>
            </a:r>
            <a:r>
              <a:rPr kumimoji="1" lang="en-US" altLang="ja-JP" sz="900" dirty="0"/>
              <a:t>1</a:t>
            </a:r>
            <a:r>
              <a:rPr kumimoji="1" lang="ja-JP" altLang="en-US" sz="900" dirty="0"/>
              <a:t>日から</a:t>
            </a:r>
            <a:r>
              <a:rPr kumimoji="1" lang="en-US" altLang="ja-JP" sz="900" dirty="0"/>
              <a:t>2021</a:t>
            </a:r>
            <a:r>
              <a:rPr kumimoji="1" lang="ja-JP" altLang="en-US" sz="900" dirty="0"/>
              <a:t>年</a:t>
            </a:r>
            <a:r>
              <a:rPr kumimoji="1" lang="en-US" altLang="ja-JP" sz="900" dirty="0"/>
              <a:t>3</a:t>
            </a:r>
            <a:r>
              <a:rPr kumimoji="1" lang="ja-JP" altLang="en-US" sz="900" dirty="0"/>
              <a:t>月</a:t>
            </a:r>
            <a:r>
              <a:rPr kumimoji="1" lang="en-US" altLang="ja-JP" sz="900" dirty="0"/>
              <a:t>31</a:t>
            </a:r>
            <a:r>
              <a:rPr kumimoji="1" lang="ja-JP" altLang="en-US" sz="900" dirty="0"/>
              <a:t>日である。</a:t>
            </a:r>
            <a:endParaRPr kumimoji="1" lang="en-US" altLang="ja-JP" sz="900" dirty="0"/>
          </a:p>
          <a:p>
            <a:r>
              <a:rPr kumimoji="1" lang="ja-JP" altLang="en-US" sz="900" dirty="0"/>
              <a:t>　　　　　　</a:t>
            </a:r>
            <a:r>
              <a:rPr kumimoji="1" lang="en-US" altLang="ja-JP" sz="900" dirty="0"/>
              <a:t>3.</a:t>
            </a:r>
            <a:r>
              <a:rPr kumimoji="1" lang="ja-JP" altLang="en-US" sz="900" dirty="0"/>
              <a:t>調査票上は「上級」。上級：大学卒業程度として取りまとめたもの。</a:t>
            </a:r>
            <a:endParaRPr kumimoji="1" lang="en-US" altLang="ja-JP" sz="900" dirty="0"/>
          </a:p>
          <a:p>
            <a:r>
              <a:rPr kumimoji="1" lang="ja-JP" altLang="en-US" sz="900" dirty="0"/>
              <a:t>　　　　　　</a:t>
            </a:r>
            <a:r>
              <a:rPr kumimoji="1" lang="en-US" altLang="ja-JP" sz="900" dirty="0"/>
              <a:t>4.</a:t>
            </a:r>
            <a:r>
              <a:rPr kumimoji="1" lang="ja-JP" altLang="en-US" sz="900" dirty="0"/>
              <a:t>本調査の管理職及び採用者に関する調査対象範囲は、教職員以外で各地方公共団体の定員となっている職員。</a:t>
            </a:r>
            <a:endParaRPr kumimoji="1" lang="en-US" altLang="ja-JP" sz="900" dirty="0"/>
          </a:p>
          <a:p>
            <a:r>
              <a:rPr kumimoji="1" lang="ja-JP" altLang="en-US" sz="900" dirty="0"/>
              <a:t>　　　　　　 　国家公務員の身分で地方公共団体に出向している職員などを含まない。</a:t>
            </a:r>
            <a:endParaRPr kumimoji="1" lang="en-US" altLang="ja-JP" sz="900" dirty="0"/>
          </a:p>
          <a:p>
            <a:r>
              <a:rPr kumimoji="1" lang="ja-JP" altLang="en-US" sz="900" dirty="0"/>
              <a:t>　　　　　　</a:t>
            </a:r>
            <a:r>
              <a:rPr kumimoji="1" lang="en-US" altLang="ja-JP" sz="900" dirty="0"/>
              <a:t>5.</a:t>
            </a:r>
            <a:r>
              <a:rPr kumimoji="1" lang="ja-JP" altLang="en-US" sz="900" dirty="0"/>
              <a:t>女性割合は小数点第</a:t>
            </a:r>
            <a:r>
              <a:rPr kumimoji="1" lang="en-US" altLang="ja-JP" sz="900" dirty="0"/>
              <a:t>2</a:t>
            </a:r>
            <a:r>
              <a:rPr kumimoji="1" lang="ja-JP" altLang="en-US" sz="900" dirty="0"/>
              <a:t>位を四捨五入したもの。</a:t>
            </a:r>
            <a:endParaRPr kumimoji="1" lang="en-US" altLang="ja-JP" sz="900" dirty="0"/>
          </a:p>
          <a:p>
            <a:r>
              <a:rPr kumimoji="1" lang="ja-JP" altLang="en-US" sz="900" dirty="0"/>
              <a:t>　　　　　　</a:t>
            </a:r>
            <a:r>
              <a:rPr kumimoji="1" lang="en-US" altLang="ja-JP" sz="900" dirty="0"/>
              <a:t>6.</a:t>
            </a:r>
            <a:r>
              <a:rPr kumimoji="1" lang="ja-JP" altLang="en-US" sz="900" dirty="0"/>
              <a:t>データの表記の都合上、島の省略などを行っているものがある。</a:t>
            </a:r>
            <a:endParaRPr kumimoji="1" lang="en-US" altLang="ja-JP" sz="900" dirty="0"/>
          </a:p>
        </p:txBody>
      </p:sp>
      <p:sp>
        <p:nvSpPr>
          <p:cNvPr id="5" name="正方形/長方形 4"/>
          <p:cNvSpPr/>
          <p:nvPr/>
        </p:nvSpPr>
        <p:spPr>
          <a:xfrm>
            <a:off x="774888" y="2686050"/>
            <a:ext cx="1587312"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74888" y="3395000"/>
            <a:ext cx="1587312" cy="107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74888" y="1909796"/>
            <a:ext cx="1587312" cy="7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74888" y="3753281"/>
            <a:ext cx="1587312" cy="107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907C590-95DD-352F-FA30-A1B3E53DE661}"/>
              </a:ext>
            </a:extLst>
          </p:cNvPr>
          <p:cNvSpPr/>
          <p:nvPr/>
        </p:nvSpPr>
        <p:spPr>
          <a:xfrm>
            <a:off x="7856220" y="16359"/>
            <a:ext cx="1172179" cy="325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28118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t="-1" b="748"/>
          <a:stretch/>
        </p:blipFill>
        <p:spPr>
          <a:xfrm>
            <a:off x="760938" y="1148298"/>
            <a:ext cx="7249537" cy="4519550"/>
          </a:xfrm>
          <a:prstGeom prst="rect">
            <a:avLst/>
          </a:prstGeom>
        </p:spPr>
      </p:pic>
      <p:sp>
        <p:nvSpPr>
          <p:cNvPr id="13" name="正方形/長方形 12"/>
          <p:cNvSpPr/>
          <p:nvPr/>
        </p:nvSpPr>
        <p:spPr>
          <a:xfrm>
            <a:off x="102786" y="651493"/>
            <a:ext cx="8933268" cy="48728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都道府県の地方公務員管理職（一般行政</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職以外を含む</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）に占める女性の割合をみると、東京都は全国２位で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p>
        </p:txBody>
      </p:sp>
      <p:sp>
        <p:nvSpPr>
          <p:cNvPr id="14" name="正方形/長方形 13"/>
          <p:cNvSpPr/>
          <p:nvPr/>
        </p:nvSpPr>
        <p:spPr>
          <a:xfrm>
            <a:off x="0" y="0"/>
            <a:ext cx="9144000" cy="366373"/>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1400" kern="0" dirty="0" smtClean="0">
                <a:solidFill>
                  <a:srgbClr val="000000"/>
                </a:solidFill>
                <a:latin typeface="Meiryo UI" panose="020B0604030504040204" pitchFamily="50" charset="-128"/>
                <a:ea typeface="Meiryo UI" panose="020B0604030504040204" pitchFamily="50" charset="-128"/>
                <a:cs typeface="Meiryo UI" pitchFamily="50" charset="-128"/>
              </a:rPr>
              <a:t>９ー９</a:t>
            </a:r>
            <a:r>
              <a:rPr lang="en-US" altLang="ja-JP" sz="1400"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cs typeface="Meiryo UI" pitchFamily="50" charset="-128"/>
              </a:rPr>
              <a:t>女性参加</a:t>
            </a:r>
            <a:r>
              <a:rPr lang="ja-JP" altLang="en-US" sz="1400" kern="0" dirty="0">
                <a:solidFill>
                  <a:srgbClr val="000000"/>
                </a:solidFill>
                <a:latin typeface="Meiryo UI" panose="020B0604030504040204" pitchFamily="50" charset="-128"/>
                <a:ea typeface="Meiryo UI" panose="020B0604030504040204" pitchFamily="50" charset="-128"/>
                <a:cs typeface="Meiryo UI" pitchFamily="50" charset="-128"/>
              </a:rPr>
              <a:t>に</a:t>
            </a:r>
            <a:r>
              <a:rPr lang="ja-JP" altLang="en-US" sz="1400" kern="0" dirty="0" smtClean="0">
                <a:solidFill>
                  <a:srgbClr val="000000"/>
                </a:solidFill>
                <a:latin typeface="Meiryo UI" panose="020B0604030504040204" pitchFamily="50" charset="-128"/>
                <a:ea typeface="Meiryo UI" panose="020B0604030504040204" pitchFamily="50" charset="-128"/>
                <a:cs typeface="Meiryo UI" pitchFamily="50" charset="-128"/>
              </a:rPr>
              <a:t>ついて（２</a:t>
            </a:r>
            <a:r>
              <a:rPr lang="en-US" altLang="ja-JP" sz="1400"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sz="1400" kern="0" dirty="0" smtClean="0">
                <a:solidFill>
                  <a:srgbClr val="000000"/>
                </a:solidFill>
                <a:latin typeface="Meiryo UI" panose="020B0604030504040204" pitchFamily="50" charset="-128"/>
                <a:ea typeface="Meiryo UI" panose="020B0604030504040204" pitchFamily="50" charset="-128"/>
                <a:cs typeface="Meiryo UI" pitchFamily="50" charset="-128"/>
              </a:rPr>
              <a:t>都道府県</a:t>
            </a:r>
            <a:r>
              <a:rPr lang="ja-JP" altLang="en-US" sz="1400" kern="0" dirty="0">
                <a:solidFill>
                  <a:srgbClr val="000000"/>
                </a:solidFill>
                <a:latin typeface="Meiryo UI" panose="020B0604030504040204" pitchFamily="50" charset="-128"/>
                <a:ea typeface="Meiryo UI" panose="020B0604030504040204" pitchFamily="50" charset="-128"/>
                <a:cs typeface="Meiryo UI" pitchFamily="50" charset="-128"/>
              </a:rPr>
              <a:t>の地方公務員管理職に占める女性の割合）</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5" name="テキスト ボックス 14"/>
          <p:cNvSpPr txBox="1"/>
          <p:nvPr/>
        </p:nvSpPr>
        <p:spPr>
          <a:xfrm>
            <a:off x="53033" y="378057"/>
            <a:ext cx="8105861" cy="307777"/>
          </a:xfrm>
          <a:prstGeom prst="rect">
            <a:avLst/>
          </a:prstGeom>
          <a:noFill/>
        </p:spPr>
        <p:txBody>
          <a:bodyPr wrap="square" rtlCol="0">
            <a:spAutoFit/>
          </a:bodyPr>
          <a:lstStyle/>
          <a:p>
            <a:r>
              <a:rPr kumimoji="1" lang="ja-JP" altLang="en-US" sz="1400" b="1" dirty="0"/>
              <a:t>■</a:t>
            </a:r>
            <a:r>
              <a:rPr lang="ja-JP" altLang="en-US" sz="1400" b="1" dirty="0"/>
              <a:t>　都道府県の地方公務員管理職に占める女性の割合</a:t>
            </a:r>
            <a:endParaRPr kumimoji="1" lang="ja-JP" altLang="en-US" sz="1400" b="1" dirty="0"/>
          </a:p>
        </p:txBody>
      </p:sp>
      <p:sp>
        <p:nvSpPr>
          <p:cNvPr id="16" name="テキスト ボックス 15">
            <a:extLst>
              <a:ext uri="{FF2B5EF4-FFF2-40B4-BE49-F238E27FC236}">
                <a16:creationId xmlns:a16="http://schemas.microsoft.com/office/drawing/2014/main" id="{C04CD1B5-F732-4A5C-A8C2-0AE547D85819}"/>
              </a:ext>
            </a:extLst>
          </p:cNvPr>
          <p:cNvSpPr txBox="1"/>
          <p:nvPr/>
        </p:nvSpPr>
        <p:spPr>
          <a:xfrm>
            <a:off x="5755596" y="6542333"/>
            <a:ext cx="254448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出典：内閣府「全国女性の参画マップ」</a:t>
            </a:r>
          </a:p>
        </p:txBody>
      </p:sp>
      <p:sp>
        <p:nvSpPr>
          <p:cNvPr id="17" name="テキスト ボックス 16">
            <a:extLst>
              <a:ext uri="{FF2B5EF4-FFF2-40B4-BE49-F238E27FC236}">
                <a16:creationId xmlns:a16="http://schemas.microsoft.com/office/drawing/2014/main" id="{C15A3A43-6478-4491-AC6B-DF37E8C9B7C0}"/>
              </a:ext>
            </a:extLst>
          </p:cNvPr>
          <p:cNvSpPr txBox="1"/>
          <p:nvPr/>
        </p:nvSpPr>
        <p:spPr>
          <a:xfrm>
            <a:off x="170136" y="5714625"/>
            <a:ext cx="8401878" cy="1061829"/>
          </a:xfrm>
          <a:prstGeom prst="rect">
            <a:avLst/>
          </a:prstGeom>
          <a:noFill/>
        </p:spPr>
        <p:txBody>
          <a:bodyPr wrap="square" rtlCol="0">
            <a:spAutoFit/>
          </a:bodyPr>
          <a:lstStyle/>
          <a:p>
            <a:r>
              <a:rPr kumimoji="1" lang="ja-JP" altLang="en-US" sz="900" dirty="0"/>
              <a:t>（備考）</a:t>
            </a:r>
            <a:r>
              <a:rPr kumimoji="1" lang="en-US" altLang="ja-JP" sz="900" dirty="0"/>
              <a:t>1.</a:t>
            </a:r>
            <a:r>
              <a:rPr kumimoji="1" lang="ja-JP" altLang="en-US" sz="900" dirty="0"/>
              <a:t>資料出所は内閣府「地方公共団体における男女共同参画社会の形成又は女性に関する施策の推進状況」（</a:t>
            </a:r>
            <a:r>
              <a:rPr kumimoji="1" lang="en-US" altLang="ja-JP" sz="900" dirty="0"/>
              <a:t>2021</a:t>
            </a:r>
            <a:r>
              <a:rPr kumimoji="1" lang="ja-JP" altLang="en-US" sz="900" dirty="0"/>
              <a:t>年度）。</a:t>
            </a:r>
            <a:endParaRPr kumimoji="1" lang="en-US" altLang="ja-JP" sz="900" dirty="0"/>
          </a:p>
          <a:p>
            <a:r>
              <a:rPr kumimoji="1" lang="ja-JP" altLang="en-US" sz="900" dirty="0"/>
              <a:t>　　　　　　</a:t>
            </a:r>
            <a:r>
              <a:rPr kumimoji="1" lang="en-US" altLang="ja-JP" sz="900" dirty="0"/>
              <a:t>2.</a:t>
            </a:r>
            <a:r>
              <a:rPr kumimoji="1" lang="ja-JP" altLang="en-US" sz="900" dirty="0"/>
              <a:t>総数は本庁・支庁、地方事務局の合計。管理職とは、課長相当職及び部局長・次長相当職とした。</a:t>
            </a:r>
            <a:endParaRPr kumimoji="1" lang="en-US" altLang="ja-JP" sz="900" dirty="0"/>
          </a:p>
          <a:p>
            <a:r>
              <a:rPr kumimoji="1" lang="ja-JP" altLang="en-US" sz="900" dirty="0"/>
              <a:t>　　　　　　</a:t>
            </a:r>
            <a:r>
              <a:rPr kumimoji="1" lang="en-US" altLang="ja-JP" sz="900" dirty="0"/>
              <a:t>3.</a:t>
            </a:r>
            <a:r>
              <a:rPr kumimoji="1" lang="ja-JP" altLang="en-US" sz="900" dirty="0"/>
              <a:t>調査時点は原則として</a:t>
            </a:r>
            <a:r>
              <a:rPr kumimoji="1" lang="en-US" altLang="ja-JP" sz="900" dirty="0"/>
              <a:t>2021</a:t>
            </a:r>
            <a:r>
              <a:rPr kumimoji="1" lang="ja-JP" altLang="en-US" sz="900" dirty="0"/>
              <a:t>年</a:t>
            </a:r>
            <a:r>
              <a:rPr kumimoji="1" lang="en-US" altLang="ja-JP" sz="900" dirty="0"/>
              <a:t>4</a:t>
            </a:r>
            <a:r>
              <a:rPr kumimoji="1" lang="ja-JP" altLang="en-US" sz="900" dirty="0"/>
              <a:t>月</a:t>
            </a:r>
            <a:r>
              <a:rPr kumimoji="1" lang="en-US" altLang="ja-JP" sz="900" dirty="0"/>
              <a:t>1</a:t>
            </a:r>
            <a:r>
              <a:rPr kumimoji="1" lang="ja-JP" altLang="en-US" sz="900" dirty="0"/>
              <a:t>日現在であるが、各地方自治体の事情により異なる場合がある。</a:t>
            </a:r>
            <a:endParaRPr kumimoji="1" lang="en-US" altLang="ja-JP" sz="900" dirty="0"/>
          </a:p>
          <a:p>
            <a:r>
              <a:rPr kumimoji="1" lang="ja-JP" altLang="en-US" sz="900" dirty="0"/>
              <a:t>　　　　　　</a:t>
            </a:r>
            <a:r>
              <a:rPr kumimoji="1" lang="en-US" altLang="ja-JP" sz="900" dirty="0"/>
              <a:t>4.</a:t>
            </a:r>
            <a:r>
              <a:rPr kumimoji="1" lang="ja-JP" altLang="en-US" sz="900" dirty="0"/>
              <a:t>本調査の管理職及び採用者に関する調査対象範囲は、教職員以外で各地方公共団体の定員となっている職員。</a:t>
            </a:r>
            <a:endParaRPr kumimoji="1" lang="en-US" altLang="ja-JP" sz="900" dirty="0"/>
          </a:p>
          <a:p>
            <a:r>
              <a:rPr kumimoji="1" lang="ja-JP" altLang="en-US" sz="900" dirty="0"/>
              <a:t>　　　　　　 　国家公務員の身分で地方公共団体に出向している職員などを含まない。</a:t>
            </a:r>
            <a:endParaRPr kumimoji="1" lang="en-US" altLang="ja-JP" sz="900" dirty="0"/>
          </a:p>
          <a:p>
            <a:r>
              <a:rPr kumimoji="1" lang="ja-JP" altLang="en-US" sz="900" dirty="0"/>
              <a:t>　　　　　　</a:t>
            </a:r>
            <a:r>
              <a:rPr kumimoji="1" lang="en-US" altLang="ja-JP" sz="900" dirty="0"/>
              <a:t>5.</a:t>
            </a:r>
            <a:r>
              <a:rPr kumimoji="1" lang="ja-JP" altLang="en-US" sz="900" dirty="0"/>
              <a:t>女性割合は小数点第</a:t>
            </a:r>
            <a:r>
              <a:rPr kumimoji="1" lang="en-US" altLang="ja-JP" sz="900" dirty="0"/>
              <a:t>2</a:t>
            </a:r>
            <a:r>
              <a:rPr kumimoji="1" lang="ja-JP" altLang="en-US" sz="900" dirty="0"/>
              <a:t>位を四捨五入したもの。</a:t>
            </a:r>
            <a:endParaRPr kumimoji="1" lang="en-US" altLang="ja-JP" sz="900" dirty="0"/>
          </a:p>
          <a:p>
            <a:r>
              <a:rPr kumimoji="1" lang="ja-JP" altLang="en-US" sz="900" dirty="0"/>
              <a:t>　　　　　　</a:t>
            </a:r>
            <a:r>
              <a:rPr kumimoji="1" lang="en-US" altLang="ja-JP" sz="900" dirty="0"/>
              <a:t>6.</a:t>
            </a:r>
            <a:r>
              <a:rPr kumimoji="1" lang="ja-JP" altLang="en-US" sz="900" dirty="0"/>
              <a:t>データの表記の都合上、島の省略などを行っているものがある。</a:t>
            </a:r>
            <a:endParaRPr kumimoji="1" lang="en-US" altLang="ja-JP" sz="900" dirty="0"/>
          </a:p>
        </p:txBody>
      </p:sp>
      <p:sp>
        <p:nvSpPr>
          <p:cNvPr id="21" name="正方形/長方形 20"/>
          <p:cNvSpPr/>
          <p:nvPr/>
        </p:nvSpPr>
        <p:spPr>
          <a:xfrm>
            <a:off x="774888" y="3898900"/>
            <a:ext cx="1587312"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774888" y="4601500"/>
            <a:ext cx="1587312" cy="107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74888" y="1528796"/>
            <a:ext cx="1587312" cy="7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74888" y="1962581"/>
            <a:ext cx="1587312" cy="107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907C590-95DD-352F-FA30-A1B3E53DE661}"/>
              </a:ext>
            </a:extLst>
          </p:cNvPr>
          <p:cNvSpPr/>
          <p:nvPr/>
        </p:nvSpPr>
        <p:spPr>
          <a:xfrm>
            <a:off x="7162800" y="60961"/>
            <a:ext cx="1865599" cy="265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287671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C04CD1B5-F732-4A5C-A8C2-0AE547D85819}"/>
              </a:ext>
            </a:extLst>
          </p:cNvPr>
          <p:cNvSpPr txBox="1"/>
          <p:nvPr/>
        </p:nvSpPr>
        <p:spPr>
          <a:xfrm>
            <a:off x="53033" y="6603365"/>
            <a:ext cx="21187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a:t>
            </a:r>
            <a:r>
              <a:rPr lang="en-US" altLang="ja-JP" sz="1100" dirty="0">
                <a:latin typeface="Meiryo UI" panose="020B0604030504040204" pitchFamily="50" charset="-128"/>
                <a:ea typeface="Meiryo UI" panose="020B0604030504040204" pitchFamily="50" charset="-128"/>
              </a:rPr>
              <a:t>HP</a:t>
            </a:r>
            <a:r>
              <a:rPr lang="ja-JP" altLang="en-US" sz="1100" dirty="0" err="1">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大阪市</a:t>
            </a:r>
            <a:r>
              <a:rPr lang="en-US" altLang="ja-JP" sz="1100" dirty="0">
                <a:latin typeface="Meiryo UI" panose="020B0604030504040204" pitchFamily="50" charset="-128"/>
                <a:ea typeface="Meiryo UI" panose="020B0604030504040204" pitchFamily="50" charset="-128"/>
              </a:rPr>
              <a:t>HP</a:t>
            </a:r>
            <a:endParaRPr lang="ja-JP" altLang="en-US" sz="11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0" y="1440900"/>
            <a:ext cx="4717782" cy="276999"/>
          </a:xfrm>
          <a:prstGeom prst="rect">
            <a:avLst/>
          </a:prstGeom>
          <a:noFill/>
        </p:spPr>
        <p:txBody>
          <a:bodyPr wrap="square" rtlCol="0">
            <a:spAutoFit/>
          </a:bodyPr>
          <a:lstStyle/>
          <a:p>
            <a:r>
              <a:rPr kumimoji="1" lang="ja-JP" altLang="en-US" sz="1200" dirty="0"/>
              <a:t>○大阪府庁における課長級以上・主査級以上・職員に占める女性割合</a:t>
            </a:r>
            <a:endParaRPr kumimoji="1" lang="en-US" altLang="ja-JP" sz="1200" dirty="0"/>
          </a:p>
        </p:txBody>
      </p:sp>
      <p:sp>
        <p:nvSpPr>
          <p:cNvPr id="11" name="テキスト ボックス 10">
            <a:extLst>
              <a:ext uri="{FF2B5EF4-FFF2-40B4-BE49-F238E27FC236}">
                <a16:creationId xmlns:a16="http://schemas.microsoft.com/office/drawing/2014/main" id="{C15A3A43-6478-4491-AC6B-DF37E8C9B7C0}"/>
              </a:ext>
            </a:extLst>
          </p:cNvPr>
          <p:cNvSpPr txBox="1"/>
          <p:nvPr/>
        </p:nvSpPr>
        <p:spPr>
          <a:xfrm>
            <a:off x="97743" y="3876861"/>
            <a:ext cx="3716268" cy="400110"/>
          </a:xfrm>
          <a:prstGeom prst="rect">
            <a:avLst/>
          </a:prstGeom>
          <a:noFill/>
        </p:spPr>
        <p:txBody>
          <a:bodyPr wrap="square" rtlCol="0">
            <a:spAutoFit/>
          </a:bodyPr>
          <a:lstStyle/>
          <a:p>
            <a:r>
              <a:rPr kumimoji="1" lang="en-US" altLang="ja-JP" sz="1000" dirty="0"/>
              <a:t>※</a:t>
            </a:r>
            <a:r>
              <a:rPr kumimoji="1" lang="ja-JP" altLang="en-US" sz="1000" dirty="0"/>
              <a:t>再任用職員を含む、割愛・特定法人への派遣職員を含まない</a:t>
            </a:r>
          </a:p>
          <a:p>
            <a:r>
              <a:rPr kumimoji="1" lang="en-US" altLang="ja-JP" sz="1000" dirty="0"/>
              <a:t>※</a:t>
            </a:r>
            <a:r>
              <a:rPr kumimoji="1" lang="ja-JP" altLang="en-US" sz="1000" dirty="0"/>
              <a:t>各年度</a:t>
            </a:r>
            <a:r>
              <a:rPr kumimoji="1" lang="en-US" altLang="ja-JP" sz="1000" dirty="0"/>
              <a:t>4</a:t>
            </a:r>
            <a:r>
              <a:rPr kumimoji="1" lang="ja-JP" altLang="en-US" sz="1000" dirty="0"/>
              <a:t>月</a:t>
            </a:r>
            <a:r>
              <a:rPr kumimoji="1" lang="en-US" altLang="ja-JP" sz="1000" dirty="0"/>
              <a:t>1</a:t>
            </a:r>
            <a:r>
              <a:rPr kumimoji="1" lang="ja-JP" altLang="en-US" sz="1000" dirty="0"/>
              <a:t>日時点</a:t>
            </a:r>
          </a:p>
        </p:txBody>
      </p:sp>
      <p:sp>
        <p:nvSpPr>
          <p:cNvPr id="12" name="テキスト ボックス 11">
            <a:extLst>
              <a:ext uri="{FF2B5EF4-FFF2-40B4-BE49-F238E27FC236}">
                <a16:creationId xmlns:a16="http://schemas.microsoft.com/office/drawing/2014/main" id="{C15A3A43-6478-4491-AC6B-DF37E8C9B7C0}"/>
              </a:ext>
            </a:extLst>
          </p:cNvPr>
          <p:cNvSpPr txBox="1"/>
          <p:nvPr/>
        </p:nvSpPr>
        <p:spPr>
          <a:xfrm>
            <a:off x="97743" y="1685889"/>
            <a:ext cx="2609038" cy="276999"/>
          </a:xfrm>
          <a:prstGeom prst="rect">
            <a:avLst/>
          </a:prstGeom>
          <a:noFill/>
        </p:spPr>
        <p:txBody>
          <a:bodyPr wrap="square" rtlCol="0">
            <a:spAutoFit/>
          </a:bodyPr>
          <a:lstStyle/>
          <a:p>
            <a:r>
              <a:rPr kumimoji="1" lang="en-US" altLang="ja-JP" sz="1200" dirty="0"/>
              <a:t>【</a:t>
            </a:r>
            <a:r>
              <a:rPr kumimoji="1" lang="ja-JP" altLang="en-US" sz="1200" dirty="0"/>
              <a:t>一般行政職</a:t>
            </a:r>
            <a:r>
              <a:rPr kumimoji="1" lang="en-US" altLang="ja-JP" sz="1200" dirty="0"/>
              <a:t>】</a:t>
            </a:r>
          </a:p>
        </p:txBody>
      </p:sp>
      <p:sp>
        <p:nvSpPr>
          <p:cNvPr id="17" name="テキスト ボックス 16">
            <a:extLst>
              <a:ext uri="{FF2B5EF4-FFF2-40B4-BE49-F238E27FC236}">
                <a16:creationId xmlns:a16="http://schemas.microsoft.com/office/drawing/2014/main" id="{C15A3A43-6478-4491-AC6B-DF37E8C9B7C0}"/>
              </a:ext>
            </a:extLst>
          </p:cNvPr>
          <p:cNvSpPr txBox="1"/>
          <p:nvPr/>
        </p:nvSpPr>
        <p:spPr>
          <a:xfrm>
            <a:off x="4717782" y="1438808"/>
            <a:ext cx="3877543" cy="276999"/>
          </a:xfrm>
          <a:prstGeom prst="rect">
            <a:avLst/>
          </a:prstGeom>
          <a:noFill/>
        </p:spPr>
        <p:txBody>
          <a:bodyPr wrap="square" rtlCol="0">
            <a:spAutoFit/>
          </a:bodyPr>
          <a:lstStyle/>
          <a:p>
            <a:r>
              <a:rPr kumimoji="1" lang="ja-JP" altLang="en-US" sz="1200" dirty="0"/>
              <a:t>○大阪市役所における役職別女性割合</a:t>
            </a:r>
            <a:endParaRPr kumimoji="1" lang="en-US" altLang="ja-JP" sz="1200" dirty="0"/>
          </a:p>
        </p:txBody>
      </p:sp>
      <p:sp>
        <p:nvSpPr>
          <p:cNvPr id="21" name="テキスト ボックス 20">
            <a:extLst>
              <a:ext uri="{FF2B5EF4-FFF2-40B4-BE49-F238E27FC236}">
                <a16:creationId xmlns:a16="http://schemas.microsoft.com/office/drawing/2014/main" id="{C15A3A43-6478-4491-AC6B-DF37E8C9B7C0}"/>
              </a:ext>
            </a:extLst>
          </p:cNvPr>
          <p:cNvSpPr txBox="1"/>
          <p:nvPr/>
        </p:nvSpPr>
        <p:spPr>
          <a:xfrm>
            <a:off x="4870182" y="1663399"/>
            <a:ext cx="3671804" cy="276999"/>
          </a:xfrm>
          <a:prstGeom prst="rect">
            <a:avLst/>
          </a:prstGeom>
          <a:noFill/>
        </p:spPr>
        <p:txBody>
          <a:bodyPr wrap="square" rtlCol="0">
            <a:spAutoFit/>
          </a:bodyPr>
          <a:lstStyle/>
          <a:p>
            <a:r>
              <a:rPr kumimoji="1" lang="en-US" altLang="ja-JP" sz="1200" dirty="0"/>
              <a:t>【</a:t>
            </a:r>
            <a:r>
              <a:rPr kumimoji="1" lang="ja-JP" altLang="en-US" sz="1200" dirty="0"/>
              <a:t>市長部局（各委員会事務局・市会事務局含む）</a:t>
            </a:r>
            <a:r>
              <a:rPr kumimoji="1" lang="en-US" altLang="ja-JP" sz="1200" dirty="0"/>
              <a:t>】</a:t>
            </a:r>
          </a:p>
        </p:txBody>
      </p:sp>
      <p:sp>
        <p:nvSpPr>
          <p:cNvPr id="23" name="テキスト ボックス 22">
            <a:extLst>
              <a:ext uri="{FF2B5EF4-FFF2-40B4-BE49-F238E27FC236}">
                <a16:creationId xmlns:a16="http://schemas.microsoft.com/office/drawing/2014/main" id="{C15A3A43-6478-4491-AC6B-DF37E8C9B7C0}"/>
              </a:ext>
            </a:extLst>
          </p:cNvPr>
          <p:cNvSpPr txBox="1"/>
          <p:nvPr/>
        </p:nvSpPr>
        <p:spPr>
          <a:xfrm>
            <a:off x="4870182" y="3852288"/>
            <a:ext cx="3249983" cy="400110"/>
          </a:xfrm>
          <a:prstGeom prst="rect">
            <a:avLst/>
          </a:prstGeom>
          <a:noFill/>
        </p:spPr>
        <p:txBody>
          <a:bodyPr wrap="square" rtlCol="0">
            <a:spAutoFit/>
          </a:bodyPr>
          <a:lstStyle/>
          <a:p>
            <a:r>
              <a:rPr kumimoji="1" lang="en-US" altLang="ja-JP" sz="1000" dirty="0"/>
              <a:t>※</a:t>
            </a:r>
            <a:r>
              <a:rPr kumimoji="1" lang="ja-JP" altLang="en-US" sz="1000" dirty="0"/>
              <a:t>再任用短時間、臨時的任用職員除く</a:t>
            </a:r>
          </a:p>
          <a:p>
            <a:r>
              <a:rPr kumimoji="1" lang="en-US" altLang="ja-JP" sz="1000" dirty="0"/>
              <a:t>※</a:t>
            </a:r>
            <a:r>
              <a:rPr kumimoji="1" lang="ja-JP" altLang="en-US" sz="1000" dirty="0"/>
              <a:t>各年度</a:t>
            </a:r>
            <a:r>
              <a:rPr kumimoji="1" lang="en-US" altLang="ja-JP" sz="1000" dirty="0"/>
              <a:t>10</a:t>
            </a:r>
            <a:r>
              <a:rPr kumimoji="1" lang="ja-JP" altLang="en-US" sz="1000" dirty="0"/>
              <a:t>月</a:t>
            </a:r>
            <a:r>
              <a:rPr kumimoji="1" lang="en-US" altLang="ja-JP" sz="1000" dirty="0"/>
              <a:t>1</a:t>
            </a:r>
            <a:r>
              <a:rPr kumimoji="1" lang="ja-JP" altLang="en-US" sz="1000" dirty="0"/>
              <a:t>日時点</a:t>
            </a:r>
          </a:p>
        </p:txBody>
      </p:sp>
      <p:sp>
        <p:nvSpPr>
          <p:cNvPr id="25" name="正方形/長方形 24"/>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1400" kern="0" dirty="0" smtClean="0">
                <a:solidFill>
                  <a:srgbClr val="000000"/>
                </a:solidFill>
                <a:latin typeface="Meiryo UI" panose="020B0604030504040204" pitchFamily="50" charset="-128"/>
                <a:ea typeface="Meiryo UI" panose="020B0604030504040204" pitchFamily="50" charset="-128"/>
                <a:cs typeface="Meiryo UI" pitchFamily="50" charset="-128"/>
              </a:rPr>
              <a:t>９ー９</a:t>
            </a:r>
            <a:r>
              <a:rPr lang="en-US" altLang="ja-JP" sz="1400"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sz="1400" kern="0" dirty="0">
                <a:solidFill>
                  <a:srgbClr val="000000"/>
                </a:solidFill>
                <a:latin typeface="Meiryo UI" panose="020B0604030504040204" pitchFamily="50" charset="-128"/>
                <a:ea typeface="Meiryo UI" panose="020B0604030504040204" pitchFamily="50" charset="-128"/>
                <a:cs typeface="Meiryo UI" pitchFamily="50" charset="-128"/>
              </a:rPr>
              <a:t>女性参加に</a:t>
            </a:r>
            <a:r>
              <a:rPr lang="ja-JP" altLang="en-US" sz="1400" kern="0" dirty="0" smtClean="0">
                <a:solidFill>
                  <a:srgbClr val="000000"/>
                </a:solidFill>
                <a:latin typeface="Meiryo UI" panose="020B0604030504040204" pitchFamily="50" charset="-128"/>
                <a:ea typeface="Meiryo UI" panose="020B0604030504040204" pitchFamily="50" charset="-128"/>
                <a:cs typeface="Meiryo UI" pitchFamily="50" charset="-128"/>
              </a:rPr>
              <a:t>ついて（３</a:t>
            </a:r>
            <a:r>
              <a:rPr lang="en-US" altLang="ja-JP" sz="1400"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sz="1400" kern="0" dirty="0" smtClean="0">
                <a:solidFill>
                  <a:srgbClr val="000000"/>
                </a:solidFill>
                <a:latin typeface="Meiryo UI" panose="020B0604030504040204" pitchFamily="50" charset="-128"/>
                <a:ea typeface="Meiryo UI" panose="020B0604030504040204" pitchFamily="50" charset="-128"/>
                <a:cs typeface="Meiryo UI" pitchFamily="50" charset="-128"/>
              </a:rPr>
              <a:t>大阪</a:t>
            </a:r>
            <a:r>
              <a:rPr lang="ja-JP" altLang="en-US" sz="1400" kern="0" dirty="0">
                <a:solidFill>
                  <a:srgbClr val="000000"/>
                </a:solidFill>
                <a:latin typeface="Meiryo UI" panose="020B0604030504040204" pitchFamily="50" charset="-128"/>
                <a:ea typeface="Meiryo UI" panose="020B0604030504040204" pitchFamily="50" charset="-128"/>
                <a:cs typeface="Meiryo UI" pitchFamily="50" charset="-128"/>
              </a:rPr>
              <a:t>府庁、大阪市役所職員における役職別女性割合の推移）</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6" name="正方形/長方形 25"/>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大阪府庁、大阪市役所の職員の役職別女性割合の推移をみると、管理職の女性割合は上昇傾向にあるものの、職員合計全体の女性割合に対しては低くなっている。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大阪府庁、大阪市役所職員における役職別女性割合の推移</a:t>
            </a:r>
          </a:p>
        </p:txBody>
      </p:sp>
      <p:pic>
        <p:nvPicPr>
          <p:cNvPr id="4" name="図 3"/>
          <p:cNvPicPr>
            <a:picLocks noChangeAspect="1"/>
          </p:cNvPicPr>
          <p:nvPr/>
        </p:nvPicPr>
        <p:blipFill>
          <a:blip r:embed="rId2"/>
          <a:stretch>
            <a:fillRect/>
          </a:stretch>
        </p:blipFill>
        <p:spPr>
          <a:xfrm>
            <a:off x="100127" y="1909282"/>
            <a:ext cx="4517528" cy="2048434"/>
          </a:xfrm>
          <a:prstGeom prst="rect">
            <a:avLst/>
          </a:prstGeom>
        </p:spPr>
      </p:pic>
      <p:pic>
        <p:nvPicPr>
          <p:cNvPr id="5" name="図 4"/>
          <p:cNvPicPr>
            <a:picLocks noChangeAspect="1"/>
          </p:cNvPicPr>
          <p:nvPr/>
        </p:nvPicPr>
        <p:blipFill>
          <a:blip r:embed="rId3"/>
          <a:stretch>
            <a:fillRect/>
          </a:stretch>
        </p:blipFill>
        <p:spPr>
          <a:xfrm>
            <a:off x="4717782" y="1897785"/>
            <a:ext cx="3889585" cy="2048434"/>
          </a:xfrm>
          <a:prstGeom prst="rect">
            <a:avLst/>
          </a:prstGeom>
        </p:spPr>
      </p:pic>
      <p:pic>
        <p:nvPicPr>
          <p:cNvPr id="7" name="図 6"/>
          <p:cNvPicPr>
            <a:picLocks noChangeAspect="1"/>
          </p:cNvPicPr>
          <p:nvPr/>
        </p:nvPicPr>
        <p:blipFill>
          <a:blip r:embed="rId4"/>
          <a:stretch>
            <a:fillRect/>
          </a:stretch>
        </p:blipFill>
        <p:spPr>
          <a:xfrm>
            <a:off x="493592" y="4399200"/>
            <a:ext cx="3481118" cy="2334970"/>
          </a:xfrm>
          <a:prstGeom prst="rect">
            <a:avLst/>
          </a:prstGeom>
        </p:spPr>
      </p:pic>
      <p:pic>
        <p:nvPicPr>
          <p:cNvPr id="8" name="図 7"/>
          <p:cNvPicPr>
            <a:picLocks noChangeAspect="1"/>
          </p:cNvPicPr>
          <p:nvPr/>
        </p:nvPicPr>
        <p:blipFill>
          <a:blip r:embed="rId5"/>
          <a:stretch>
            <a:fillRect/>
          </a:stretch>
        </p:blipFill>
        <p:spPr>
          <a:xfrm>
            <a:off x="4818956" y="4463673"/>
            <a:ext cx="3828620" cy="2420322"/>
          </a:xfrm>
          <a:prstGeom prst="rect">
            <a:avLst/>
          </a:prstGeom>
        </p:spPr>
      </p:pic>
      <p:sp>
        <p:nvSpPr>
          <p:cNvPr id="18" name="正方形/長方形 17">
            <a:extLst>
              <a:ext uri="{FF2B5EF4-FFF2-40B4-BE49-F238E27FC236}">
                <a16:creationId xmlns:a16="http://schemas.microsoft.com/office/drawing/2014/main" id="{6907C590-95DD-352F-FA30-A1B3E53DE661}"/>
              </a:ext>
            </a:extLst>
          </p:cNvPr>
          <p:cNvSpPr/>
          <p:nvPr/>
        </p:nvSpPr>
        <p:spPr>
          <a:xfrm>
            <a:off x="7498080" y="109893"/>
            <a:ext cx="1530319"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88790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9373" y="462370"/>
            <a:ext cx="8786270" cy="128505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大阪における外国人労働者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数の推移をみると、</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年まで年々増加していたが、コロナによる入国制限により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年は減少。とりわけ、留学生のアルバイトが減少した</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9,886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在留資格で最も多いのは、「専門的・技術的分野の在留資格」、次いで「資格外活動</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留学生アルバイト等</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」となっており、産業分類別では、「製造業」、「サービス業」、「卸売業・小売業」、「宿泊業・飲食サービス業」、「建設業」の順に労働者数が多い。</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外国人材に関しては、府内事業者や労働者双方の知識不足や、不適正な雇用環境、生活面の各種支援などが課題となっている。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1"/>
          <p:cNvSpPr txBox="1"/>
          <p:nvPr/>
        </p:nvSpPr>
        <p:spPr>
          <a:xfrm>
            <a:off x="6432251" y="6172597"/>
            <a:ext cx="2764690" cy="60529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15"/>
              </a:lnSpc>
            </a:pPr>
            <a:r>
              <a:rPr lang="ja-JP" altLang="en-US" sz="831" dirty="0">
                <a:latin typeface="Meiryo UI" panose="020B0604030504040204" pitchFamily="50" charset="-128"/>
                <a:ea typeface="Meiryo UI" panose="020B0604030504040204" pitchFamily="50" charset="-128"/>
              </a:rPr>
              <a:t>出典：大阪労働局「大阪労働局における外国人雇用状況</a:t>
            </a:r>
            <a:endParaRPr lang="en-US" altLang="ja-JP" sz="831" dirty="0">
              <a:latin typeface="Meiryo UI" panose="020B0604030504040204" pitchFamily="50" charset="-128"/>
              <a:ea typeface="Meiryo UI" panose="020B0604030504040204" pitchFamily="50" charset="-128"/>
            </a:endParaRPr>
          </a:p>
          <a:p>
            <a:pPr>
              <a:lnSpc>
                <a:spcPts val="1015"/>
              </a:lnSpc>
            </a:pPr>
            <a:r>
              <a:rPr lang="ja-JP" altLang="en-US" sz="831" dirty="0">
                <a:latin typeface="Meiryo UI" panose="020B0604030504040204" pitchFamily="50" charset="-128"/>
                <a:ea typeface="Meiryo UI" panose="020B0604030504040204" pitchFamily="50" charset="-128"/>
              </a:rPr>
              <a:t>　　　　の届出状況」、大阪府</a:t>
            </a:r>
            <a:r>
              <a:rPr lang="zh-TW" altLang="en-US" sz="831" dirty="0">
                <a:latin typeface="Meiryo UI" panose="020B0604030504040204" pitchFamily="50" charset="-128"/>
                <a:ea typeface="Meiryo UI" panose="020B0604030504040204" pitchFamily="50" charset="-128"/>
              </a:rPr>
              <a:t>統計課「毎月勤労統計調査</a:t>
            </a:r>
            <a:endParaRPr lang="en-US" altLang="zh-TW" sz="831" dirty="0">
              <a:latin typeface="Meiryo UI" panose="020B0604030504040204" pitchFamily="50" charset="-128"/>
              <a:ea typeface="Meiryo UI" panose="020B0604030504040204" pitchFamily="50" charset="-128"/>
            </a:endParaRPr>
          </a:p>
          <a:p>
            <a:pPr>
              <a:lnSpc>
                <a:spcPts val="1015"/>
              </a:lnSpc>
            </a:pPr>
            <a:r>
              <a:rPr lang="ja-JP" altLang="en-US" sz="831" dirty="0">
                <a:latin typeface="Meiryo UI" panose="020B0604030504040204" pitchFamily="50" charset="-128"/>
                <a:ea typeface="Meiryo UI" panose="020B0604030504040204" pitchFamily="50" charset="-128"/>
              </a:rPr>
              <a:t>　　　　</a:t>
            </a:r>
            <a:r>
              <a:rPr lang="zh-TW" altLang="en-US" sz="831" dirty="0">
                <a:latin typeface="Meiryo UI" panose="020B0604030504040204" pitchFamily="50" charset="-128"/>
                <a:ea typeface="Meiryo UI" panose="020B0604030504040204" pitchFamily="50" charset="-128"/>
              </a:rPr>
              <a:t>地方集計月報」</a:t>
            </a:r>
            <a:r>
              <a:rPr lang="en-US" altLang="ja-JP" sz="831" dirty="0">
                <a:latin typeface="Meiryo UI" panose="020B0604030504040204" pitchFamily="50" charset="-128"/>
                <a:ea typeface="Meiryo UI" panose="020B0604030504040204" pitchFamily="50" charset="-128"/>
              </a:rPr>
              <a:t>(</a:t>
            </a:r>
            <a:r>
              <a:rPr lang="ja-JP" altLang="en-US" sz="831" dirty="0">
                <a:latin typeface="Meiryo UI" panose="020B0604030504040204" pitchFamily="50" charset="-128"/>
                <a:ea typeface="Meiryo UI" panose="020B0604030504040204" pitchFamily="50" charset="-128"/>
              </a:rPr>
              <a:t>各年</a:t>
            </a:r>
            <a:r>
              <a:rPr lang="en-US" altLang="ja-JP" sz="831" dirty="0">
                <a:latin typeface="Meiryo UI" panose="020B0604030504040204" pitchFamily="50" charset="-128"/>
                <a:ea typeface="Meiryo UI" panose="020B0604030504040204" pitchFamily="50" charset="-128"/>
              </a:rPr>
              <a:t>10</a:t>
            </a:r>
            <a:r>
              <a:rPr lang="ja-JP" altLang="en-US" sz="831" dirty="0">
                <a:latin typeface="Meiryo UI" panose="020B0604030504040204" pitchFamily="50" charset="-128"/>
                <a:ea typeface="Meiryo UI" panose="020B0604030504040204" pitchFamily="50" charset="-128"/>
              </a:rPr>
              <a:t>月末時点</a:t>
            </a:r>
            <a:r>
              <a:rPr lang="en-US" altLang="ja-JP" sz="831" dirty="0">
                <a:latin typeface="Meiryo UI" panose="020B0604030504040204" pitchFamily="50" charset="-128"/>
                <a:ea typeface="Meiryo UI" panose="020B0604030504040204" pitchFamily="50" charset="-128"/>
              </a:rPr>
              <a:t>)</a:t>
            </a:r>
            <a:r>
              <a:rPr lang="ja-JP" altLang="en-US" sz="831" dirty="0">
                <a:latin typeface="Meiryo UI" panose="020B0604030504040204" pitchFamily="50" charset="-128"/>
                <a:ea typeface="Meiryo UI" panose="020B0604030504040204" pitchFamily="50" charset="-128"/>
              </a:rPr>
              <a:t>をもとに</a:t>
            </a:r>
            <a:endParaRPr lang="en-US" altLang="ja-JP" sz="831" dirty="0">
              <a:latin typeface="Meiryo UI" panose="020B0604030504040204" pitchFamily="50" charset="-128"/>
              <a:ea typeface="Meiryo UI" panose="020B0604030504040204" pitchFamily="50" charset="-128"/>
            </a:endParaRPr>
          </a:p>
          <a:p>
            <a:pPr>
              <a:lnSpc>
                <a:spcPts val="1015"/>
              </a:lnSpc>
            </a:pPr>
            <a:r>
              <a:rPr lang="ja-JP" altLang="en-US" sz="831" dirty="0">
                <a:latin typeface="Meiryo UI" panose="020B0604030504040204" pitchFamily="50" charset="-128"/>
                <a:ea typeface="Meiryo UI" panose="020B0604030504040204" pitchFamily="50" charset="-128"/>
              </a:rPr>
              <a:t>　　　　大阪府企画室にて作成</a:t>
            </a:r>
            <a:endParaRPr lang="en-US" altLang="ja-JP" sz="831" dirty="0">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6515757" y="2554298"/>
            <a:ext cx="2536748" cy="3618299"/>
            <a:chOff x="6515096" y="2591435"/>
            <a:chExt cx="2536748" cy="3618299"/>
          </a:xfrm>
        </p:grpSpPr>
        <p:sp>
          <p:nvSpPr>
            <p:cNvPr id="35" name="角丸四角形 34"/>
            <p:cNvSpPr/>
            <p:nvPr/>
          </p:nvSpPr>
          <p:spPr>
            <a:xfrm>
              <a:off x="6515096" y="5697379"/>
              <a:ext cx="2510989" cy="512355"/>
            </a:xfrm>
            <a:prstGeom prst="roundRect">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68" b="1" dirty="0">
                  <a:solidFill>
                    <a:schemeClr val="tx2"/>
                  </a:solidFill>
                  <a:latin typeface="Meiryo UI" panose="020B0604030504040204" pitchFamily="50" charset="-128"/>
                  <a:ea typeface="Meiryo UI" panose="020B0604030504040204" pitchFamily="50" charset="-128"/>
                </a:rPr>
                <a:t>①身分に基づく在留資格　</a:t>
              </a:r>
              <a:r>
                <a:rPr kumimoji="1" lang="en-US" altLang="ja-JP" sz="968" b="1" dirty="0">
                  <a:solidFill>
                    <a:schemeClr val="tx2"/>
                  </a:solidFill>
                  <a:latin typeface="Meiryo UI" panose="020B0604030504040204" pitchFamily="50" charset="-128"/>
                  <a:ea typeface="Meiryo UI" panose="020B0604030504040204" pitchFamily="50" charset="-128"/>
                </a:rPr>
                <a:t>26,661</a:t>
              </a:r>
              <a:r>
                <a:rPr kumimoji="1" lang="ja-JP" altLang="en-US" sz="968" b="1" dirty="0">
                  <a:solidFill>
                    <a:schemeClr val="tx2"/>
                  </a:solidFill>
                  <a:latin typeface="Meiryo UI" panose="020B0604030504040204" pitchFamily="50" charset="-128"/>
                  <a:ea typeface="Meiryo UI" panose="020B0604030504040204" pitchFamily="50" charset="-128"/>
                </a:rPr>
                <a:t>人</a:t>
              </a:r>
              <a:endParaRPr kumimoji="1" lang="en-US" altLang="ja-JP" sz="968" b="1" dirty="0">
                <a:solidFill>
                  <a:schemeClr val="tx2"/>
                </a:solidFill>
                <a:latin typeface="Meiryo UI" panose="020B0604030504040204" pitchFamily="50" charset="-128"/>
                <a:ea typeface="Meiryo UI" panose="020B0604030504040204" pitchFamily="50" charset="-128"/>
              </a:endParaRPr>
            </a:p>
            <a:p>
              <a:r>
                <a:rPr kumimoji="1" lang="ja-JP" altLang="en-US" sz="739" dirty="0">
                  <a:solidFill>
                    <a:schemeClr val="tx2"/>
                  </a:solidFill>
                  <a:latin typeface="Meiryo UI" panose="020B0604030504040204" pitchFamily="50" charset="-128"/>
                  <a:ea typeface="Meiryo UI" panose="020B0604030504040204" pitchFamily="50" charset="-128"/>
                </a:rPr>
                <a:t>・「定住者」</a:t>
              </a:r>
              <a:r>
                <a:rPr kumimoji="1" lang="en-US" altLang="ja-JP" sz="739" dirty="0">
                  <a:solidFill>
                    <a:schemeClr val="tx2"/>
                  </a:solidFill>
                  <a:latin typeface="Meiryo UI" panose="020B0604030504040204" pitchFamily="50" charset="-128"/>
                  <a:ea typeface="Meiryo UI" panose="020B0604030504040204" pitchFamily="50" charset="-128"/>
                </a:rPr>
                <a:t>(</a:t>
              </a:r>
              <a:r>
                <a:rPr kumimoji="1" lang="ja-JP" altLang="en-US" sz="739" dirty="0">
                  <a:solidFill>
                    <a:schemeClr val="tx2"/>
                  </a:solidFill>
                  <a:latin typeface="Meiryo UI" panose="020B0604030504040204" pitchFamily="50" charset="-128"/>
                  <a:ea typeface="Meiryo UI" panose="020B0604030504040204" pitchFamily="50" charset="-128"/>
                </a:rPr>
                <a:t>主に日系人</a:t>
              </a:r>
              <a:r>
                <a:rPr kumimoji="1" lang="en-US" altLang="ja-JP" sz="739" dirty="0">
                  <a:solidFill>
                    <a:schemeClr val="tx2"/>
                  </a:solidFill>
                  <a:latin typeface="Meiryo UI" panose="020B0604030504040204" pitchFamily="50" charset="-128"/>
                  <a:ea typeface="Meiryo UI" panose="020B0604030504040204" pitchFamily="50" charset="-128"/>
                </a:rPr>
                <a:t>)</a:t>
              </a:r>
              <a:r>
                <a:rPr kumimoji="1" lang="ja-JP" altLang="en-US" sz="739" dirty="0" err="1">
                  <a:solidFill>
                    <a:schemeClr val="tx2"/>
                  </a:solidFill>
                  <a:latin typeface="Meiryo UI" panose="020B0604030504040204" pitchFamily="50" charset="-128"/>
                  <a:ea typeface="Meiryo UI" panose="020B0604030504040204" pitchFamily="50" charset="-128"/>
                </a:rPr>
                <a:t>、</a:t>
              </a:r>
              <a:r>
                <a:rPr kumimoji="1" lang="ja-JP" altLang="en-US" sz="739" dirty="0">
                  <a:solidFill>
                    <a:schemeClr val="tx2"/>
                  </a:solidFill>
                  <a:latin typeface="Meiryo UI" panose="020B0604030504040204" pitchFamily="50" charset="-128"/>
                  <a:ea typeface="Meiryo UI" panose="020B0604030504040204" pitchFamily="50" charset="-128"/>
                </a:rPr>
                <a:t>「永住者」、「日本人の配偶者」等</a:t>
              </a:r>
              <a:endParaRPr kumimoji="1" lang="en-US" altLang="ja-JP" sz="739" dirty="0">
                <a:solidFill>
                  <a:schemeClr val="tx2"/>
                </a:solidFill>
                <a:latin typeface="Meiryo UI" panose="020B0604030504040204" pitchFamily="50" charset="-128"/>
                <a:ea typeface="Meiryo UI" panose="020B0604030504040204" pitchFamily="50" charset="-128"/>
              </a:endParaRPr>
            </a:p>
            <a:p>
              <a:r>
                <a:rPr kumimoji="1" lang="ja-JP" altLang="en-US" sz="739" dirty="0">
                  <a:solidFill>
                    <a:schemeClr val="tx2"/>
                  </a:solidFill>
                  <a:latin typeface="Meiryo UI" panose="020B0604030504040204" pitchFamily="50" charset="-128"/>
                  <a:ea typeface="Meiryo UI" panose="020B0604030504040204" pitchFamily="50" charset="-128"/>
                </a:rPr>
                <a:t>・在留中の活動に制限がないため、様々な分野で活動可能</a:t>
              </a:r>
              <a:endParaRPr kumimoji="1" lang="en-US" altLang="ja-JP" sz="739" dirty="0">
                <a:solidFill>
                  <a:schemeClr val="tx2"/>
                </a:solidFill>
                <a:latin typeface="Meiryo UI" panose="020B0604030504040204" pitchFamily="50" charset="-128"/>
                <a:ea typeface="Meiryo UI" panose="020B0604030504040204" pitchFamily="50" charset="-128"/>
              </a:endParaRPr>
            </a:p>
          </p:txBody>
        </p:sp>
        <p:sp>
          <p:nvSpPr>
            <p:cNvPr id="36" name="角丸四角形 35"/>
            <p:cNvSpPr/>
            <p:nvPr/>
          </p:nvSpPr>
          <p:spPr>
            <a:xfrm>
              <a:off x="6520510" y="3907890"/>
              <a:ext cx="2531334" cy="612397"/>
            </a:xfrm>
            <a:prstGeom prst="round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68" b="1" dirty="0">
                  <a:solidFill>
                    <a:schemeClr val="tx2"/>
                  </a:solidFill>
                  <a:latin typeface="Meiryo UI" panose="020B0604030504040204" pitchFamily="50" charset="-128"/>
                  <a:ea typeface="Meiryo UI" panose="020B0604030504040204" pitchFamily="50" charset="-128"/>
                </a:rPr>
                <a:t>③特定活動　</a:t>
              </a:r>
              <a:r>
                <a:rPr kumimoji="1" lang="en-US" altLang="ja-JP" sz="968" b="1" dirty="0">
                  <a:solidFill>
                    <a:schemeClr val="tx2"/>
                  </a:solidFill>
                  <a:latin typeface="Meiryo UI" panose="020B0604030504040204" pitchFamily="50" charset="-128"/>
                  <a:ea typeface="Meiryo UI" panose="020B0604030504040204" pitchFamily="50" charset="-128"/>
                </a:rPr>
                <a:t>4,813</a:t>
              </a:r>
              <a:r>
                <a:rPr kumimoji="1" lang="ja-JP" altLang="en-US" sz="968" b="1" dirty="0">
                  <a:solidFill>
                    <a:schemeClr val="tx2"/>
                  </a:solidFill>
                  <a:latin typeface="Meiryo UI" panose="020B0604030504040204" pitchFamily="50" charset="-128"/>
                  <a:ea typeface="Meiryo UI" panose="020B0604030504040204" pitchFamily="50" charset="-128"/>
                </a:rPr>
                <a:t>人</a:t>
              </a:r>
              <a:endParaRPr kumimoji="1" lang="en-US" altLang="ja-JP" sz="968" b="1" dirty="0">
                <a:solidFill>
                  <a:schemeClr val="tx2"/>
                </a:solidFill>
                <a:latin typeface="Meiryo UI" panose="020B0604030504040204" pitchFamily="50" charset="-128"/>
                <a:ea typeface="Meiryo UI" panose="020B0604030504040204" pitchFamily="50" charset="-128"/>
              </a:endParaRPr>
            </a:p>
            <a:p>
              <a:r>
                <a:rPr kumimoji="1" lang="ja-JP" altLang="en-US" sz="739" dirty="0">
                  <a:solidFill>
                    <a:schemeClr val="tx2"/>
                  </a:solidFill>
                  <a:latin typeface="Meiryo UI" panose="020B0604030504040204" pitchFamily="50" charset="-128"/>
                  <a:ea typeface="Meiryo UI" panose="020B0604030504040204" pitchFamily="50" charset="-128"/>
                </a:rPr>
                <a:t>・</a:t>
              </a:r>
              <a:r>
                <a:rPr kumimoji="1" lang="en-US" altLang="ja-JP" sz="739" dirty="0">
                  <a:solidFill>
                    <a:schemeClr val="tx2"/>
                  </a:solidFill>
                  <a:latin typeface="Meiryo UI" panose="020B0604030504040204" pitchFamily="50" charset="-128"/>
                  <a:ea typeface="Meiryo UI" panose="020B0604030504040204" pitchFamily="50" charset="-128"/>
                </a:rPr>
                <a:t>EPA</a:t>
              </a:r>
              <a:r>
                <a:rPr kumimoji="1" lang="ja-JP" altLang="en-US" sz="739" dirty="0">
                  <a:solidFill>
                    <a:schemeClr val="tx2"/>
                  </a:solidFill>
                  <a:latin typeface="Meiryo UI" panose="020B0604030504040204" pitchFamily="50" charset="-128"/>
                  <a:ea typeface="Meiryo UI" panose="020B0604030504040204" pitchFamily="50" charset="-128"/>
                </a:rPr>
                <a:t>に基づく看護師・介護福祉士候補者、ワーキングホリデー、</a:t>
              </a:r>
              <a:endParaRPr kumimoji="1" lang="en-US" altLang="ja-JP" sz="739" dirty="0">
                <a:solidFill>
                  <a:schemeClr val="tx2"/>
                </a:solidFill>
                <a:latin typeface="Meiryo UI" panose="020B0604030504040204" pitchFamily="50" charset="-128"/>
                <a:ea typeface="Meiryo UI" panose="020B0604030504040204" pitchFamily="50" charset="-128"/>
              </a:endParaRPr>
            </a:p>
            <a:p>
              <a:r>
                <a:rPr kumimoji="1" lang="en-US" altLang="ja-JP" sz="739" dirty="0">
                  <a:solidFill>
                    <a:schemeClr val="tx2"/>
                  </a:solidFill>
                  <a:latin typeface="Meiryo UI" panose="020B0604030504040204" pitchFamily="50" charset="-128"/>
                  <a:ea typeface="Meiryo UI" panose="020B0604030504040204" pitchFamily="50" charset="-128"/>
                </a:rPr>
                <a:t>  </a:t>
              </a:r>
              <a:r>
                <a:rPr kumimoji="1" lang="ja-JP" altLang="en-US" sz="739" dirty="0">
                  <a:solidFill>
                    <a:schemeClr val="tx2"/>
                  </a:solidFill>
                  <a:latin typeface="Meiryo UI" panose="020B0604030504040204" pitchFamily="50" charset="-128"/>
                  <a:ea typeface="Meiryo UI" panose="020B0604030504040204" pitchFamily="50" charset="-128"/>
                </a:rPr>
                <a:t>外国人建設就労者など</a:t>
              </a:r>
              <a:endParaRPr kumimoji="1" lang="en-US" altLang="ja-JP" sz="739" dirty="0">
                <a:solidFill>
                  <a:schemeClr val="tx2"/>
                </a:solidFill>
                <a:latin typeface="Meiryo UI" panose="020B0604030504040204" pitchFamily="50" charset="-128"/>
                <a:ea typeface="Meiryo UI" panose="020B0604030504040204" pitchFamily="50" charset="-128"/>
              </a:endParaRPr>
            </a:p>
            <a:p>
              <a:r>
                <a:rPr kumimoji="1" lang="ja-JP" altLang="en-US" sz="739" dirty="0">
                  <a:solidFill>
                    <a:schemeClr val="tx2"/>
                  </a:solidFill>
                  <a:latin typeface="Meiryo UI" panose="020B0604030504040204" pitchFamily="50" charset="-128"/>
                  <a:ea typeface="Meiryo UI" panose="020B0604030504040204" pitchFamily="50" charset="-128"/>
                </a:rPr>
                <a:t>・個々の許可の内容により活動可能</a:t>
              </a:r>
              <a:endParaRPr kumimoji="1" lang="en-US" altLang="ja-JP" sz="739" dirty="0">
                <a:solidFill>
                  <a:schemeClr val="tx2"/>
                </a:solidFill>
                <a:latin typeface="Meiryo UI" panose="020B0604030504040204" pitchFamily="50" charset="-128"/>
                <a:ea typeface="Meiryo UI" panose="020B0604030504040204" pitchFamily="50" charset="-128"/>
              </a:endParaRPr>
            </a:p>
          </p:txBody>
        </p:sp>
        <p:sp>
          <p:nvSpPr>
            <p:cNvPr id="37" name="角丸四角形 36"/>
            <p:cNvSpPr/>
            <p:nvPr/>
          </p:nvSpPr>
          <p:spPr>
            <a:xfrm>
              <a:off x="6520510" y="3351901"/>
              <a:ext cx="2531334" cy="494928"/>
            </a:xfrm>
            <a:prstGeom prst="roundRect">
              <a:avLst/>
            </a:prstGeom>
            <a:solidFill>
              <a:schemeClr val="accent4">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68" b="1" dirty="0">
                  <a:solidFill>
                    <a:schemeClr val="tx2"/>
                  </a:solidFill>
                  <a:latin typeface="Meiryo UI" panose="020B0604030504040204" pitchFamily="50" charset="-128"/>
                  <a:ea typeface="Meiryo UI" panose="020B0604030504040204" pitchFamily="50" charset="-128"/>
                </a:rPr>
                <a:t>④技能実習　</a:t>
              </a:r>
              <a:r>
                <a:rPr kumimoji="1" lang="en-US" altLang="ja-JP" sz="968" b="1" dirty="0">
                  <a:solidFill>
                    <a:schemeClr val="tx2"/>
                  </a:solidFill>
                  <a:latin typeface="Meiryo UI" panose="020B0604030504040204" pitchFamily="50" charset="-128"/>
                  <a:ea typeface="Meiryo UI" panose="020B0604030504040204" pitchFamily="50" charset="-128"/>
                </a:rPr>
                <a:t>21,498</a:t>
              </a:r>
              <a:r>
                <a:rPr kumimoji="1" lang="ja-JP" altLang="en-US" sz="968" b="1" dirty="0">
                  <a:solidFill>
                    <a:schemeClr val="tx2"/>
                  </a:solidFill>
                  <a:latin typeface="Meiryo UI" panose="020B0604030504040204" pitchFamily="50" charset="-128"/>
                  <a:ea typeface="Meiryo UI" panose="020B0604030504040204" pitchFamily="50" charset="-128"/>
                </a:rPr>
                <a:t>人</a:t>
              </a:r>
              <a:endParaRPr kumimoji="1" lang="en-US" altLang="ja-JP" sz="968" b="1" dirty="0">
                <a:solidFill>
                  <a:schemeClr val="tx2"/>
                </a:solidFill>
                <a:latin typeface="Meiryo UI" panose="020B0604030504040204" pitchFamily="50" charset="-128"/>
                <a:ea typeface="Meiryo UI" panose="020B0604030504040204" pitchFamily="50" charset="-128"/>
              </a:endParaRPr>
            </a:p>
            <a:p>
              <a:r>
                <a:rPr kumimoji="1" lang="ja-JP" altLang="en-US" sz="739" dirty="0">
                  <a:solidFill>
                    <a:schemeClr val="tx2"/>
                  </a:solidFill>
                  <a:latin typeface="Meiryo UI" panose="020B0604030504040204" pitchFamily="50" charset="-128"/>
                  <a:ea typeface="Meiryo UI" panose="020B0604030504040204" pitchFamily="50" charset="-128"/>
                </a:rPr>
                <a:t>・技能移転を通じた国際協力が目的</a:t>
              </a:r>
              <a:endParaRPr kumimoji="1" lang="en-US" altLang="ja-JP" sz="739" dirty="0">
                <a:solidFill>
                  <a:schemeClr val="tx2"/>
                </a:solidFill>
                <a:latin typeface="Meiryo UI" panose="020B0604030504040204" pitchFamily="50" charset="-128"/>
                <a:ea typeface="Meiryo UI" panose="020B0604030504040204" pitchFamily="50" charset="-128"/>
              </a:endParaRPr>
            </a:p>
            <a:p>
              <a:r>
                <a:rPr kumimoji="1" lang="ja-JP" altLang="en-US" sz="739" dirty="0">
                  <a:solidFill>
                    <a:schemeClr val="tx2"/>
                  </a:solidFill>
                  <a:latin typeface="Meiryo UI" panose="020B0604030504040204" pitchFamily="50" charset="-128"/>
                  <a:ea typeface="Meiryo UI" panose="020B0604030504040204" pitchFamily="50" charset="-128"/>
                </a:rPr>
                <a:t>・平成</a:t>
              </a:r>
              <a:r>
                <a:rPr kumimoji="1" lang="en-US" altLang="ja-JP" sz="739" dirty="0">
                  <a:solidFill>
                    <a:schemeClr val="tx2"/>
                  </a:solidFill>
                  <a:latin typeface="Meiryo UI" panose="020B0604030504040204" pitchFamily="50" charset="-128"/>
                  <a:ea typeface="Meiryo UI" panose="020B0604030504040204" pitchFamily="50" charset="-128"/>
                </a:rPr>
                <a:t>29</a:t>
              </a:r>
              <a:r>
                <a:rPr kumimoji="1" lang="ja-JP" altLang="en-US" sz="739" dirty="0">
                  <a:solidFill>
                    <a:schemeClr val="tx2"/>
                  </a:solidFill>
                  <a:latin typeface="Meiryo UI" panose="020B0604030504040204" pitchFamily="50" charset="-128"/>
                  <a:ea typeface="Meiryo UI" panose="020B0604030504040204" pitchFamily="50" charset="-128"/>
                </a:rPr>
                <a:t>年法改正により技能実習</a:t>
              </a:r>
              <a:r>
                <a:rPr kumimoji="1" lang="en-US" altLang="ja-JP" sz="739" dirty="0">
                  <a:solidFill>
                    <a:schemeClr val="tx2"/>
                  </a:solidFill>
                  <a:latin typeface="Meiryo UI" panose="020B0604030504040204" pitchFamily="50" charset="-128"/>
                  <a:ea typeface="Meiryo UI" panose="020B0604030504040204" pitchFamily="50" charset="-128"/>
                </a:rPr>
                <a:t>3</a:t>
              </a:r>
              <a:r>
                <a:rPr kumimoji="1" lang="ja-JP" altLang="en-US" sz="739" dirty="0">
                  <a:solidFill>
                    <a:schemeClr val="tx2"/>
                  </a:solidFill>
                  <a:latin typeface="Meiryo UI" panose="020B0604030504040204" pitchFamily="50" charset="-128"/>
                  <a:ea typeface="Meiryo UI" panose="020B0604030504040204" pitchFamily="50" charset="-128"/>
                </a:rPr>
                <a:t>号が創設</a:t>
              </a:r>
              <a:endParaRPr kumimoji="1" lang="en-US" altLang="ja-JP" sz="739" dirty="0">
                <a:solidFill>
                  <a:schemeClr val="tx2"/>
                </a:solidFill>
                <a:latin typeface="Meiryo UI" panose="020B0604030504040204" pitchFamily="50" charset="-128"/>
                <a:ea typeface="Meiryo UI" panose="020B0604030504040204" pitchFamily="50" charset="-128"/>
              </a:endParaRPr>
            </a:p>
          </p:txBody>
        </p:sp>
        <p:sp>
          <p:nvSpPr>
            <p:cNvPr id="38" name="角丸四角形 37"/>
            <p:cNvSpPr/>
            <p:nvPr/>
          </p:nvSpPr>
          <p:spPr>
            <a:xfrm>
              <a:off x="6540856" y="2843556"/>
              <a:ext cx="2510988" cy="452882"/>
            </a:xfrm>
            <a:prstGeom prst="roundRect">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68" b="1" dirty="0">
                  <a:solidFill>
                    <a:schemeClr val="tx2"/>
                  </a:solidFill>
                  <a:latin typeface="Meiryo UI" panose="020B0604030504040204" pitchFamily="50" charset="-128"/>
                  <a:ea typeface="Meiryo UI" panose="020B0604030504040204" pitchFamily="50" charset="-128"/>
                </a:rPr>
                <a:t>⑤資格外活動</a:t>
              </a:r>
              <a:r>
                <a:rPr kumimoji="1" lang="en-US" altLang="ja-JP" sz="739" dirty="0">
                  <a:solidFill>
                    <a:schemeClr val="tx2"/>
                  </a:solidFill>
                  <a:latin typeface="Meiryo UI" panose="020B0604030504040204" pitchFamily="50" charset="-128"/>
                  <a:ea typeface="Meiryo UI" panose="020B0604030504040204" pitchFamily="50" charset="-128"/>
                </a:rPr>
                <a:t>(</a:t>
              </a:r>
              <a:r>
                <a:rPr kumimoji="1" lang="ja-JP" altLang="en-US" sz="739" dirty="0">
                  <a:solidFill>
                    <a:schemeClr val="tx2"/>
                  </a:solidFill>
                  <a:latin typeface="Meiryo UI" panose="020B0604030504040204" pitchFamily="50" charset="-128"/>
                  <a:ea typeface="Meiryo UI" panose="020B0604030504040204" pitchFamily="50" charset="-128"/>
                </a:rPr>
                <a:t>留学生アルバイト等</a:t>
              </a:r>
              <a:r>
                <a:rPr kumimoji="1" lang="en-US" altLang="ja-JP" sz="739" dirty="0">
                  <a:solidFill>
                    <a:schemeClr val="tx2"/>
                  </a:solidFill>
                  <a:latin typeface="Meiryo UI" panose="020B0604030504040204" pitchFamily="50" charset="-128"/>
                  <a:ea typeface="Meiryo UI" panose="020B0604030504040204" pitchFamily="50" charset="-128"/>
                </a:rPr>
                <a:t>)</a:t>
              </a:r>
              <a:r>
                <a:rPr kumimoji="1" lang="ja-JP" altLang="en-US" sz="968" b="1" dirty="0">
                  <a:solidFill>
                    <a:schemeClr val="tx2"/>
                  </a:solidFill>
                  <a:latin typeface="Meiryo UI" panose="020B0604030504040204" pitchFamily="50" charset="-128"/>
                  <a:ea typeface="Meiryo UI" panose="020B0604030504040204" pitchFamily="50" charset="-128"/>
                </a:rPr>
                <a:t>　</a:t>
              </a:r>
              <a:r>
                <a:rPr kumimoji="1" lang="en-US" altLang="ja-JP" sz="968" b="1" dirty="0">
                  <a:solidFill>
                    <a:schemeClr val="tx2"/>
                  </a:solidFill>
                  <a:latin typeface="Meiryo UI" panose="020B0604030504040204" pitchFamily="50" charset="-128"/>
                  <a:ea typeface="Meiryo UI" panose="020B0604030504040204" pitchFamily="50" charset="-128"/>
                </a:rPr>
                <a:t>26,943</a:t>
              </a:r>
              <a:r>
                <a:rPr kumimoji="1" lang="ja-JP" altLang="en-US" sz="968" b="1" dirty="0">
                  <a:solidFill>
                    <a:schemeClr val="tx2"/>
                  </a:solidFill>
                  <a:latin typeface="Meiryo UI" panose="020B0604030504040204" pitchFamily="50" charset="-128"/>
                  <a:ea typeface="Meiryo UI" panose="020B0604030504040204" pitchFamily="50" charset="-128"/>
                </a:rPr>
                <a:t>人</a:t>
              </a:r>
              <a:endParaRPr kumimoji="1" lang="en-US" altLang="ja-JP" sz="968" b="1" dirty="0">
                <a:solidFill>
                  <a:schemeClr val="tx2"/>
                </a:solidFill>
                <a:latin typeface="Meiryo UI" panose="020B0604030504040204" pitchFamily="50" charset="-128"/>
                <a:ea typeface="Meiryo UI" panose="020B0604030504040204" pitchFamily="50" charset="-128"/>
              </a:endParaRPr>
            </a:p>
            <a:p>
              <a:r>
                <a:rPr kumimoji="1" lang="ja-JP" altLang="en-US" sz="739" dirty="0">
                  <a:solidFill>
                    <a:schemeClr val="tx2"/>
                  </a:solidFill>
                  <a:latin typeface="Meiryo UI" panose="020B0604030504040204" pitchFamily="50" charset="-128"/>
                  <a:ea typeface="Meiryo UI" panose="020B0604030504040204" pitchFamily="50" charset="-128"/>
                </a:rPr>
                <a:t>・本来の在留資格の活動を阻害しない範囲</a:t>
              </a:r>
              <a:r>
                <a:rPr kumimoji="1" lang="en-US" altLang="ja-JP" sz="739" dirty="0">
                  <a:solidFill>
                    <a:schemeClr val="tx2"/>
                  </a:solidFill>
                  <a:latin typeface="Meiryo UI" panose="020B0604030504040204" pitchFamily="50" charset="-128"/>
                  <a:ea typeface="Meiryo UI" panose="020B0604030504040204" pitchFamily="50" charset="-128"/>
                </a:rPr>
                <a:t>(</a:t>
              </a:r>
              <a:r>
                <a:rPr kumimoji="1" lang="ja-JP" altLang="en-US" sz="739" dirty="0">
                  <a:solidFill>
                    <a:schemeClr val="tx2"/>
                  </a:solidFill>
                  <a:latin typeface="Meiryo UI" panose="020B0604030504040204" pitchFamily="50" charset="-128"/>
                  <a:ea typeface="Meiryo UI" panose="020B0604030504040204" pitchFamily="50" charset="-128"/>
                </a:rPr>
                <a:t>週</a:t>
              </a:r>
              <a:r>
                <a:rPr kumimoji="1" lang="en-US" altLang="ja-JP" sz="739" dirty="0">
                  <a:solidFill>
                    <a:schemeClr val="tx2"/>
                  </a:solidFill>
                  <a:latin typeface="Meiryo UI" panose="020B0604030504040204" pitchFamily="50" charset="-128"/>
                  <a:ea typeface="Meiryo UI" panose="020B0604030504040204" pitchFamily="50" charset="-128"/>
                </a:rPr>
                <a:t>28</a:t>
              </a:r>
              <a:r>
                <a:rPr kumimoji="1" lang="ja-JP" altLang="en-US" sz="739" dirty="0">
                  <a:solidFill>
                    <a:schemeClr val="tx2"/>
                  </a:solidFill>
                  <a:latin typeface="Meiryo UI" panose="020B0604030504040204" pitchFamily="50" charset="-128"/>
                  <a:ea typeface="Meiryo UI" panose="020B0604030504040204" pitchFamily="50" charset="-128"/>
                </a:rPr>
                <a:t>時間以内</a:t>
              </a:r>
              <a:endParaRPr kumimoji="1" lang="en-US" altLang="ja-JP" sz="739" dirty="0">
                <a:solidFill>
                  <a:schemeClr val="tx2"/>
                </a:solidFill>
                <a:latin typeface="Meiryo UI" panose="020B0604030504040204" pitchFamily="50" charset="-128"/>
                <a:ea typeface="Meiryo UI" panose="020B0604030504040204" pitchFamily="50" charset="-128"/>
              </a:endParaRPr>
            </a:p>
            <a:p>
              <a:r>
                <a:rPr kumimoji="1" lang="en-US" altLang="ja-JP" sz="739" dirty="0">
                  <a:solidFill>
                    <a:schemeClr val="tx2"/>
                  </a:solidFill>
                  <a:latin typeface="Meiryo UI" panose="020B0604030504040204" pitchFamily="50" charset="-128"/>
                  <a:ea typeface="Meiryo UI" panose="020B0604030504040204" pitchFamily="50" charset="-128"/>
                </a:rPr>
                <a:t> </a:t>
              </a:r>
              <a:r>
                <a:rPr kumimoji="1" lang="ja-JP" altLang="en-US" sz="739" dirty="0">
                  <a:solidFill>
                    <a:schemeClr val="tx2"/>
                  </a:solidFill>
                  <a:latin typeface="Meiryo UI" panose="020B0604030504040204" pitchFamily="50" charset="-128"/>
                  <a:ea typeface="Meiryo UI" panose="020B0604030504040204" pitchFamily="50" charset="-128"/>
                </a:rPr>
                <a:t>等</a:t>
              </a:r>
              <a:r>
                <a:rPr kumimoji="1" lang="en-US" altLang="ja-JP" sz="739" dirty="0">
                  <a:solidFill>
                    <a:schemeClr val="tx2"/>
                  </a:solidFill>
                  <a:latin typeface="Meiryo UI" panose="020B0604030504040204" pitchFamily="50" charset="-128"/>
                  <a:ea typeface="Meiryo UI" panose="020B0604030504040204" pitchFamily="50" charset="-128"/>
                </a:rPr>
                <a:t>)</a:t>
              </a:r>
              <a:r>
                <a:rPr kumimoji="1" lang="ja-JP" altLang="en-US" sz="739" dirty="0">
                  <a:solidFill>
                    <a:schemeClr val="tx2"/>
                  </a:solidFill>
                  <a:latin typeface="Meiryo UI" panose="020B0604030504040204" pitchFamily="50" charset="-128"/>
                  <a:ea typeface="Meiryo UI" panose="020B0604030504040204" pitchFamily="50" charset="-128"/>
                </a:rPr>
                <a:t>で相当と認められる場合に活動可能</a:t>
              </a:r>
              <a:endParaRPr kumimoji="1" lang="en-US" altLang="ja-JP" sz="739" dirty="0">
                <a:solidFill>
                  <a:schemeClr val="tx2"/>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7073575" y="2591435"/>
              <a:ext cx="1463840" cy="225439"/>
            </a:xfrm>
            <a:prstGeom prst="rect">
              <a:avLst/>
            </a:prstGeom>
            <a:noFill/>
          </p:spPr>
          <p:txBody>
            <a:bodyPr wrap="square" rtlCol="0">
              <a:spAutoFit/>
            </a:bodyPr>
            <a:lstStyle/>
            <a:p>
              <a:pPr algn="ctr"/>
              <a:r>
                <a:rPr kumimoji="1" lang="en-US" altLang="ja-JP" sz="968" b="1" dirty="0">
                  <a:latin typeface="Meiryo UI" panose="020B0604030504040204" pitchFamily="50" charset="-128"/>
                  <a:ea typeface="Meiryo UI" panose="020B0604030504040204" pitchFamily="50" charset="-128"/>
                </a:rPr>
                <a:t>【</a:t>
              </a:r>
              <a:r>
                <a:rPr kumimoji="1" lang="ja-JP" altLang="en-US" sz="968" b="1" dirty="0">
                  <a:latin typeface="Meiryo UI" panose="020B0604030504040204" pitchFamily="50" charset="-128"/>
                  <a:ea typeface="Meiryo UI" panose="020B0604030504040204" pitchFamily="50" charset="-128"/>
                </a:rPr>
                <a:t>在留資格別内訳</a:t>
              </a:r>
              <a:r>
                <a:rPr kumimoji="1" lang="en-US" altLang="ja-JP" sz="968" b="1" dirty="0">
                  <a:latin typeface="Meiryo UI" panose="020B0604030504040204" pitchFamily="50" charset="-128"/>
                  <a:ea typeface="Meiryo UI" panose="020B0604030504040204" pitchFamily="50" charset="-128"/>
                </a:rPr>
                <a:t>】</a:t>
              </a:r>
            </a:p>
          </p:txBody>
        </p:sp>
        <p:sp>
          <p:nvSpPr>
            <p:cNvPr id="40" name="角丸四角形 39"/>
            <p:cNvSpPr/>
            <p:nvPr/>
          </p:nvSpPr>
          <p:spPr>
            <a:xfrm>
              <a:off x="6515096" y="4578453"/>
              <a:ext cx="2510989" cy="1060760"/>
            </a:xfrm>
            <a:prstGeom prst="roundRect">
              <a:avLst/>
            </a:prstGeom>
            <a:solidFill>
              <a:schemeClr val="accent2">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kumimoji="1" lang="en-US" altLang="ja-JP" sz="968" b="1" spc="-9" dirty="0">
                <a:solidFill>
                  <a:schemeClr val="tx2"/>
                </a:solidFill>
                <a:latin typeface="Meiryo UI" panose="020B0604030504040204" pitchFamily="50" charset="-128"/>
                <a:ea typeface="Meiryo UI" panose="020B0604030504040204" pitchFamily="50" charset="-128"/>
              </a:endParaRPr>
            </a:p>
            <a:p>
              <a:r>
                <a:rPr kumimoji="1" lang="ja-JP" altLang="en-US" sz="968" b="1" spc="-9" dirty="0">
                  <a:solidFill>
                    <a:schemeClr val="tx2"/>
                  </a:solidFill>
                  <a:latin typeface="Meiryo UI" panose="020B0604030504040204" pitchFamily="50" charset="-128"/>
                  <a:ea typeface="Meiryo UI" panose="020B0604030504040204" pitchFamily="50" charset="-128"/>
                </a:rPr>
                <a:t>②専門的・技術的分野の在留資格 </a:t>
              </a:r>
              <a:r>
                <a:rPr kumimoji="1" lang="en-US" altLang="ja-JP" sz="968" b="1" spc="-9" dirty="0">
                  <a:solidFill>
                    <a:schemeClr val="tx2"/>
                  </a:solidFill>
                  <a:latin typeface="Meiryo UI" panose="020B0604030504040204" pitchFamily="50" charset="-128"/>
                  <a:ea typeface="Meiryo UI" panose="020B0604030504040204" pitchFamily="50" charset="-128"/>
                </a:rPr>
                <a:t>31,947</a:t>
              </a:r>
              <a:r>
                <a:rPr kumimoji="1" lang="ja-JP" altLang="en-US" sz="968" b="1" spc="-9" dirty="0">
                  <a:solidFill>
                    <a:schemeClr val="tx2"/>
                  </a:solidFill>
                  <a:latin typeface="Meiryo UI" panose="020B0604030504040204" pitchFamily="50" charset="-128"/>
                  <a:ea typeface="Meiryo UI" panose="020B0604030504040204" pitchFamily="50" charset="-128"/>
                </a:rPr>
                <a:t>人</a:t>
              </a:r>
              <a:endParaRPr kumimoji="1" lang="en-US" altLang="ja-JP" sz="968" b="1" spc="-9" dirty="0">
                <a:solidFill>
                  <a:schemeClr val="tx2"/>
                </a:solidFill>
                <a:latin typeface="Meiryo UI" panose="020B0604030504040204" pitchFamily="50" charset="-128"/>
                <a:ea typeface="Meiryo UI" panose="020B0604030504040204" pitchFamily="50" charset="-128"/>
              </a:endParaRPr>
            </a:p>
            <a:p>
              <a:r>
                <a:rPr kumimoji="1" lang="ja-JP" altLang="en-US" sz="739" dirty="0">
                  <a:solidFill>
                    <a:schemeClr val="tx2"/>
                  </a:solidFill>
                  <a:latin typeface="Meiryo UI" panose="020B0604030504040204" pitchFamily="50" charset="-128"/>
                  <a:ea typeface="Meiryo UI" panose="020B0604030504040204" pitchFamily="50" charset="-128"/>
                </a:rPr>
                <a:t>・「教授」「芸術」「宗教」「報道」「高度専門職」「経営・監理」</a:t>
              </a:r>
              <a:endParaRPr kumimoji="1" lang="en-US" altLang="ja-JP" sz="739" dirty="0">
                <a:solidFill>
                  <a:schemeClr val="tx2"/>
                </a:solidFill>
                <a:latin typeface="Meiryo UI" panose="020B0604030504040204" pitchFamily="50" charset="-128"/>
                <a:ea typeface="Meiryo UI" panose="020B0604030504040204" pitchFamily="50" charset="-128"/>
              </a:endParaRPr>
            </a:p>
            <a:p>
              <a:r>
                <a:rPr kumimoji="1" lang="ja-JP" altLang="en-US" sz="739" dirty="0">
                  <a:solidFill>
                    <a:schemeClr val="tx2"/>
                  </a:solidFill>
                  <a:latin typeface="Meiryo UI" panose="020B0604030504040204" pitchFamily="50" charset="-128"/>
                  <a:ea typeface="Meiryo UI" panose="020B0604030504040204" pitchFamily="50" charset="-128"/>
                </a:rPr>
                <a:t>　「法律・会計業務」「医療」「介護」「研究」「「教育」</a:t>
              </a:r>
              <a:endParaRPr kumimoji="1" lang="en-US" altLang="ja-JP" sz="739" dirty="0">
                <a:solidFill>
                  <a:schemeClr val="tx2"/>
                </a:solidFill>
                <a:latin typeface="Meiryo UI" panose="020B0604030504040204" pitchFamily="50" charset="-128"/>
                <a:ea typeface="Meiryo UI" panose="020B0604030504040204" pitchFamily="50" charset="-128"/>
              </a:endParaRPr>
            </a:p>
            <a:p>
              <a:r>
                <a:rPr kumimoji="1" lang="ja-JP" altLang="en-US" sz="739" dirty="0">
                  <a:solidFill>
                    <a:schemeClr val="tx2"/>
                  </a:solidFill>
                  <a:latin typeface="Meiryo UI" panose="020B0604030504040204" pitchFamily="50" charset="-128"/>
                  <a:ea typeface="Meiryo UI" panose="020B0604030504040204" pitchFamily="50" charset="-128"/>
                </a:rPr>
                <a:t>　</a:t>
              </a:r>
              <a:r>
                <a:rPr kumimoji="1" lang="ja-JP" altLang="en-US" sz="739" b="1" u="sng" dirty="0">
                  <a:solidFill>
                    <a:schemeClr val="tx2"/>
                  </a:solidFill>
                  <a:latin typeface="Meiryo UI" panose="020B0604030504040204" pitchFamily="50" charset="-128"/>
                  <a:ea typeface="Meiryo UI" panose="020B0604030504040204" pitchFamily="50" charset="-128"/>
                </a:rPr>
                <a:t>「</a:t>
              </a:r>
              <a:r>
                <a:rPr kumimoji="1" lang="ja-JP" altLang="en-US" sz="1050" b="1" u="sng" dirty="0">
                  <a:solidFill>
                    <a:schemeClr val="tx2"/>
                  </a:solidFill>
                  <a:latin typeface="Meiryo UI" panose="020B0604030504040204" pitchFamily="50" charset="-128"/>
                  <a:ea typeface="Meiryo UI" panose="020B0604030504040204" pitchFamily="50" charset="-128"/>
                </a:rPr>
                <a:t>技術・人文知識・国際業務」「特定技能</a:t>
              </a:r>
              <a:r>
                <a:rPr kumimoji="1" lang="ja-JP" altLang="en-US" sz="1050" b="1" dirty="0">
                  <a:solidFill>
                    <a:schemeClr val="tx2"/>
                  </a:solidFill>
                  <a:latin typeface="Meiryo UI" panose="020B0604030504040204" pitchFamily="50" charset="-128"/>
                  <a:ea typeface="Meiryo UI" panose="020B0604030504040204" pitchFamily="50" charset="-128"/>
                </a:rPr>
                <a:t>」</a:t>
              </a:r>
              <a:endParaRPr kumimoji="1" lang="en-US" altLang="ja-JP" sz="1050" b="1" dirty="0">
                <a:solidFill>
                  <a:schemeClr val="tx2"/>
                </a:solidFill>
                <a:latin typeface="Meiryo UI" panose="020B0604030504040204" pitchFamily="50" charset="-128"/>
                <a:ea typeface="Meiryo UI" panose="020B0604030504040204" pitchFamily="50" charset="-128"/>
              </a:endParaRPr>
            </a:p>
            <a:p>
              <a:r>
                <a:rPr kumimoji="1" lang="en-US" altLang="ja-JP" sz="800" b="1" dirty="0">
                  <a:solidFill>
                    <a:schemeClr val="tx2"/>
                  </a:solidFill>
                  <a:latin typeface="Meiryo UI" panose="020B0604030504040204" pitchFamily="50" charset="-128"/>
                  <a:ea typeface="Meiryo UI" panose="020B0604030504040204" pitchFamily="50" charset="-128"/>
                </a:rPr>
                <a:t>  </a:t>
              </a:r>
              <a:r>
                <a:rPr kumimoji="1" lang="ja-JP" altLang="en-US" sz="800" dirty="0">
                  <a:solidFill>
                    <a:schemeClr val="tx2"/>
                  </a:solidFill>
                  <a:latin typeface="Meiryo UI" panose="020B0604030504040204" pitchFamily="50" charset="-128"/>
                  <a:ea typeface="Meiryo UI" panose="020B0604030504040204" pitchFamily="50" charset="-128"/>
                </a:rPr>
                <a:t>「企業内転勤」　「興行」「技能」</a:t>
              </a:r>
              <a:endParaRPr kumimoji="1" lang="en-US" altLang="ja-JP" sz="800" dirty="0">
                <a:solidFill>
                  <a:schemeClr val="tx2"/>
                </a:solidFill>
                <a:latin typeface="Meiryo UI" panose="020B0604030504040204" pitchFamily="50" charset="-128"/>
                <a:ea typeface="Meiryo UI" panose="020B0604030504040204" pitchFamily="50" charset="-128"/>
              </a:endParaRPr>
            </a:p>
          </p:txBody>
        </p:sp>
        <p:sp>
          <p:nvSpPr>
            <p:cNvPr id="41" name="楕円 40"/>
            <p:cNvSpPr/>
            <p:nvPr/>
          </p:nvSpPr>
          <p:spPr>
            <a:xfrm>
              <a:off x="6744967" y="4606828"/>
              <a:ext cx="2137937" cy="176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799" b="1" dirty="0">
                  <a:latin typeface="Meiryo UI" panose="020B0604030504040204" pitchFamily="50" charset="-128"/>
                  <a:ea typeface="Meiryo UI" panose="020B0604030504040204" pitchFamily="50" charset="-128"/>
                </a:rPr>
                <a:t>就労を目的とした在留資格</a:t>
              </a:r>
            </a:p>
          </p:txBody>
        </p:sp>
      </p:grpSp>
      <p:sp>
        <p:nvSpPr>
          <p:cNvPr id="42" name="テキスト ボックス 41"/>
          <p:cNvSpPr txBox="1"/>
          <p:nvPr/>
        </p:nvSpPr>
        <p:spPr>
          <a:xfrm>
            <a:off x="-219671" y="2513354"/>
            <a:ext cx="548525" cy="206082"/>
          </a:xfrm>
          <a:prstGeom prst="rect">
            <a:avLst/>
          </a:prstGeom>
          <a:noFill/>
        </p:spPr>
        <p:txBody>
          <a:bodyPr wrap="square" rtlCol="0">
            <a:spAutoFit/>
          </a:bodyPr>
          <a:lstStyle/>
          <a:p>
            <a:pPr algn="r"/>
            <a:r>
              <a:rPr kumimoji="1" lang="en-US" altLang="ja-JP" sz="739" dirty="0">
                <a:latin typeface="Meiryo UI" panose="020B0604030504040204" pitchFamily="50" charset="-128"/>
                <a:ea typeface="Meiryo UI" panose="020B0604030504040204" pitchFamily="50" charset="-128"/>
              </a:rPr>
              <a:t>(</a:t>
            </a:r>
            <a:r>
              <a:rPr kumimoji="1" lang="ja-JP" altLang="en-US" sz="739" dirty="0">
                <a:latin typeface="Meiryo UI" panose="020B0604030504040204" pitchFamily="50" charset="-128"/>
                <a:ea typeface="Meiryo UI" panose="020B0604030504040204" pitchFamily="50" charset="-128"/>
              </a:rPr>
              <a:t>人</a:t>
            </a:r>
            <a:r>
              <a:rPr kumimoji="1" lang="en-US" altLang="ja-JP" sz="739" dirty="0">
                <a:latin typeface="Meiryo UI" panose="020B0604030504040204" pitchFamily="50" charset="-128"/>
                <a:ea typeface="Meiryo UI" panose="020B0604030504040204" pitchFamily="50" charset="-128"/>
              </a:rPr>
              <a:t>)</a:t>
            </a:r>
          </a:p>
        </p:txBody>
      </p:sp>
      <p:sp>
        <p:nvSpPr>
          <p:cNvPr id="43" name="テキスト ボックス 42"/>
          <p:cNvSpPr txBox="1"/>
          <p:nvPr/>
        </p:nvSpPr>
        <p:spPr>
          <a:xfrm>
            <a:off x="512294" y="2448817"/>
            <a:ext cx="1525893" cy="338554"/>
          </a:xfrm>
          <a:prstGeom prst="rect">
            <a:avLst/>
          </a:prstGeom>
          <a:solidFill>
            <a:schemeClr val="bg1"/>
          </a:solidFill>
          <a:ln>
            <a:solidFill>
              <a:schemeClr val="accent1"/>
            </a:solidFill>
          </a:ln>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雇用者数のうち、</a:t>
            </a:r>
            <a:endParaRPr kumimoji="1" lang="en-US" altLang="ja-JP" sz="80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外国人が占める割合</a:t>
            </a:r>
            <a:r>
              <a:rPr kumimoji="1" lang="en-US" altLang="ja-JP" sz="800" b="1" dirty="0">
                <a:latin typeface="Meiryo UI" panose="020B0604030504040204" pitchFamily="50" charset="-128"/>
                <a:ea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4" name="テキスト ボックス 1"/>
          <p:cNvSpPr txBox="1"/>
          <p:nvPr/>
        </p:nvSpPr>
        <p:spPr>
          <a:xfrm>
            <a:off x="3771658" y="5142869"/>
            <a:ext cx="501481" cy="224101"/>
          </a:xfrm>
          <a:prstGeom prst="rect">
            <a:avLst/>
          </a:prstGeom>
          <a:ln>
            <a:solidFill>
              <a:schemeClr val="bg1"/>
            </a:solidFill>
          </a:ln>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47" dirty="0">
                <a:solidFill>
                  <a:schemeClr val="bg1"/>
                </a:solidFill>
                <a:latin typeface="Meiryo UI" panose="020B0604030504040204" pitchFamily="50" charset="-128"/>
                <a:ea typeface="Meiryo UI" panose="020B0604030504040204" pitchFamily="50" charset="-128"/>
              </a:rPr>
              <a:t>技：</a:t>
            </a:r>
            <a:r>
              <a:rPr lang="en-US" altLang="ja-JP" sz="647" dirty="0">
                <a:solidFill>
                  <a:schemeClr val="bg1"/>
                </a:solidFill>
                <a:latin typeface="Meiryo UI" panose="020B0604030504040204" pitchFamily="50" charset="-128"/>
                <a:ea typeface="Meiryo UI" panose="020B0604030504040204" pitchFamily="50" charset="-128"/>
              </a:rPr>
              <a:t>21,473</a:t>
            </a:r>
            <a:br>
              <a:rPr lang="en-US" altLang="ja-JP" sz="647" dirty="0">
                <a:solidFill>
                  <a:schemeClr val="bg1"/>
                </a:solidFill>
                <a:latin typeface="Meiryo UI" panose="020B0604030504040204" pitchFamily="50" charset="-128"/>
                <a:ea typeface="Meiryo UI" panose="020B0604030504040204" pitchFamily="50" charset="-128"/>
              </a:rPr>
            </a:br>
            <a:r>
              <a:rPr lang="ja-JP" altLang="en-US" sz="647" dirty="0">
                <a:solidFill>
                  <a:schemeClr val="bg1"/>
                </a:solidFill>
                <a:latin typeface="Meiryo UI" panose="020B0604030504040204" pitchFamily="50" charset="-128"/>
                <a:ea typeface="Meiryo UI" panose="020B0604030504040204" pitchFamily="50" charset="-128"/>
              </a:rPr>
              <a:t>特：</a:t>
            </a:r>
            <a:r>
              <a:rPr lang="en-US" altLang="ja-JP" sz="647" dirty="0">
                <a:solidFill>
                  <a:schemeClr val="bg1"/>
                </a:solidFill>
                <a:latin typeface="Meiryo UI" panose="020B0604030504040204" pitchFamily="50" charset="-128"/>
                <a:ea typeface="Meiryo UI" panose="020B0604030504040204" pitchFamily="50" charset="-128"/>
              </a:rPr>
              <a:t>45</a:t>
            </a:r>
            <a:endParaRPr lang="ja-JP" altLang="en-US" sz="647" dirty="0">
              <a:solidFill>
                <a:schemeClr val="bg1"/>
              </a:solidFill>
              <a:latin typeface="Meiryo UI" panose="020B0604030504040204" pitchFamily="50" charset="-128"/>
              <a:ea typeface="Meiryo UI" panose="020B0604030504040204" pitchFamily="50" charset="-128"/>
            </a:endParaRPr>
          </a:p>
        </p:txBody>
      </p:sp>
      <p:sp>
        <p:nvSpPr>
          <p:cNvPr id="46" name="テキスト ボックス 1"/>
          <p:cNvSpPr txBox="1"/>
          <p:nvPr/>
        </p:nvSpPr>
        <p:spPr>
          <a:xfrm>
            <a:off x="2758155" y="4054877"/>
            <a:ext cx="527217" cy="200680"/>
          </a:xfrm>
          <a:prstGeom prst="rect">
            <a:avLst/>
          </a:prstGeom>
          <a:ln>
            <a:solidFill>
              <a:schemeClr val="bg1"/>
            </a:solidFill>
          </a:ln>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47" dirty="0">
                <a:solidFill>
                  <a:schemeClr val="bg1"/>
                </a:solidFill>
                <a:latin typeface="Meiryo UI" panose="020B0604030504040204" pitchFamily="50" charset="-128"/>
                <a:ea typeface="Meiryo UI" panose="020B0604030504040204" pitchFamily="50" charset="-128"/>
              </a:rPr>
              <a:t>留：</a:t>
            </a:r>
            <a:r>
              <a:rPr lang="en-US" altLang="ja-JP" sz="647" dirty="0">
                <a:solidFill>
                  <a:schemeClr val="bg1"/>
                </a:solidFill>
                <a:latin typeface="Meiryo UI" panose="020B0604030504040204" pitchFamily="50" charset="-128"/>
                <a:ea typeface="Meiryo UI" panose="020B0604030504040204" pitchFamily="50" charset="-128"/>
              </a:rPr>
              <a:t>26,015</a:t>
            </a:r>
            <a:r>
              <a:rPr lang="ja-JP" altLang="en-US" sz="647" dirty="0">
                <a:solidFill>
                  <a:schemeClr val="bg1"/>
                </a:solidFill>
                <a:latin typeface="Meiryo UI" panose="020B0604030504040204" pitchFamily="50" charset="-128"/>
                <a:ea typeface="Meiryo UI" panose="020B0604030504040204" pitchFamily="50" charset="-128"/>
              </a:rPr>
              <a:t>　　</a:t>
            </a:r>
          </a:p>
        </p:txBody>
      </p:sp>
      <p:sp>
        <p:nvSpPr>
          <p:cNvPr id="47" name="テキスト ボックス 1"/>
          <p:cNvSpPr txBox="1"/>
          <p:nvPr/>
        </p:nvSpPr>
        <p:spPr>
          <a:xfrm>
            <a:off x="1745704" y="4534627"/>
            <a:ext cx="527217" cy="200680"/>
          </a:xfrm>
          <a:prstGeom prst="rect">
            <a:avLst/>
          </a:prstGeom>
          <a:ln>
            <a:solidFill>
              <a:schemeClr val="bg1"/>
            </a:solidFill>
          </a:ln>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47" dirty="0">
                <a:solidFill>
                  <a:schemeClr val="bg1"/>
                </a:solidFill>
                <a:latin typeface="Meiryo UI" panose="020B0604030504040204" pitchFamily="50" charset="-128"/>
                <a:ea typeface="Meiryo UI" panose="020B0604030504040204" pitchFamily="50" charset="-128"/>
              </a:rPr>
              <a:t>留：</a:t>
            </a:r>
            <a:r>
              <a:rPr lang="en-US" altLang="ja-JP" sz="647" dirty="0">
                <a:solidFill>
                  <a:schemeClr val="bg1"/>
                </a:solidFill>
                <a:latin typeface="Meiryo UI" panose="020B0604030504040204" pitchFamily="50" charset="-128"/>
                <a:ea typeface="Meiryo UI" panose="020B0604030504040204" pitchFamily="50" charset="-128"/>
              </a:rPr>
              <a:t>20,508</a:t>
            </a:r>
            <a:r>
              <a:rPr lang="ja-JP" altLang="en-US" sz="647" dirty="0">
                <a:solidFill>
                  <a:schemeClr val="bg1"/>
                </a:solidFill>
                <a:latin typeface="Meiryo UI" panose="020B0604030504040204" pitchFamily="50" charset="-128"/>
                <a:ea typeface="Meiryo UI" panose="020B0604030504040204" pitchFamily="50" charset="-128"/>
              </a:rPr>
              <a:t>　　</a:t>
            </a:r>
          </a:p>
        </p:txBody>
      </p:sp>
      <p:sp>
        <p:nvSpPr>
          <p:cNvPr id="48" name="テキスト ボックス 1"/>
          <p:cNvSpPr txBox="1"/>
          <p:nvPr/>
        </p:nvSpPr>
        <p:spPr>
          <a:xfrm>
            <a:off x="748024" y="4814162"/>
            <a:ext cx="520338" cy="200680"/>
          </a:xfrm>
          <a:prstGeom prst="rect">
            <a:avLst/>
          </a:prstGeom>
          <a:ln>
            <a:solidFill>
              <a:schemeClr val="bg1"/>
            </a:solidFill>
          </a:ln>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47" dirty="0">
                <a:solidFill>
                  <a:schemeClr val="bg1"/>
                </a:solidFill>
                <a:latin typeface="Meiryo UI" panose="020B0604030504040204" pitchFamily="50" charset="-128"/>
                <a:ea typeface="Meiryo UI" panose="020B0604030504040204" pitchFamily="50" charset="-128"/>
              </a:rPr>
              <a:t>留：</a:t>
            </a:r>
            <a:r>
              <a:rPr lang="en-US" altLang="ja-JP" sz="647" dirty="0">
                <a:solidFill>
                  <a:schemeClr val="bg1"/>
                </a:solidFill>
                <a:latin typeface="Meiryo UI" panose="020B0604030504040204" pitchFamily="50" charset="-128"/>
                <a:ea typeface="Meiryo UI" panose="020B0604030504040204" pitchFamily="50" charset="-128"/>
              </a:rPr>
              <a:t>16,578</a:t>
            </a:r>
            <a:r>
              <a:rPr lang="ja-JP" altLang="en-US" sz="647" dirty="0">
                <a:solidFill>
                  <a:schemeClr val="bg1"/>
                </a:solidFill>
                <a:latin typeface="Meiryo UI" panose="020B0604030504040204" pitchFamily="50" charset="-128"/>
                <a:ea typeface="Meiryo UI" panose="020B0604030504040204" pitchFamily="50" charset="-128"/>
              </a:rPr>
              <a:t>　　</a:t>
            </a:r>
          </a:p>
        </p:txBody>
      </p:sp>
      <p:sp>
        <p:nvSpPr>
          <p:cNvPr id="49" name="テキスト ボックス 48"/>
          <p:cNvSpPr txBox="1"/>
          <p:nvPr/>
        </p:nvSpPr>
        <p:spPr>
          <a:xfrm>
            <a:off x="4618133" y="6608857"/>
            <a:ext cx="1753107"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コロナ禍</a:t>
            </a:r>
          </a:p>
        </p:txBody>
      </p:sp>
      <p:cxnSp>
        <p:nvCxnSpPr>
          <p:cNvPr id="50" name="直線矢印コネクタ 49"/>
          <p:cNvCxnSpPr/>
          <p:nvPr/>
        </p:nvCxnSpPr>
        <p:spPr>
          <a:xfrm flipV="1">
            <a:off x="4616908" y="6590595"/>
            <a:ext cx="1754332" cy="12614"/>
          </a:xfrm>
          <a:prstGeom prst="straightConnector1">
            <a:avLst/>
          </a:prstGeom>
          <a:ln w="25400">
            <a:prstDash val="dash"/>
            <a:tailEnd type="triangle"/>
          </a:ln>
        </p:spPr>
        <p:style>
          <a:lnRef idx="1">
            <a:schemeClr val="dk1"/>
          </a:lnRef>
          <a:fillRef idx="0">
            <a:schemeClr val="dk1"/>
          </a:fillRef>
          <a:effectRef idx="0">
            <a:schemeClr val="dk1"/>
          </a:effectRef>
          <a:fontRef idx="minor">
            <a:schemeClr val="tx1"/>
          </a:fontRef>
        </p:style>
      </p:cxnSp>
      <p:sp>
        <p:nvSpPr>
          <p:cNvPr id="51" name="上矢印吹き出し 50"/>
          <p:cNvSpPr/>
          <p:nvPr/>
        </p:nvSpPr>
        <p:spPr>
          <a:xfrm>
            <a:off x="2957024" y="6378467"/>
            <a:ext cx="1377938" cy="442021"/>
          </a:xfrm>
          <a:prstGeom prst="upArrowCallout">
            <a:avLst>
              <a:gd name="adj1" fmla="val 0"/>
              <a:gd name="adj2" fmla="val 18040"/>
              <a:gd name="adj3" fmla="val 25000"/>
              <a:gd name="adj4" fmla="val 49936"/>
            </a:avLst>
          </a:prstGeom>
          <a:no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特定技能制度開始</a:t>
            </a:r>
          </a:p>
        </p:txBody>
      </p:sp>
      <p:sp>
        <p:nvSpPr>
          <p:cNvPr id="2" name="テキスト ボックス 1"/>
          <p:cNvSpPr txBox="1"/>
          <p:nvPr/>
        </p:nvSpPr>
        <p:spPr>
          <a:xfrm>
            <a:off x="0" y="1834376"/>
            <a:ext cx="4494545" cy="276999"/>
          </a:xfrm>
          <a:prstGeom prst="rect">
            <a:avLst/>
          </a:prstGeom>
          <a:noFill/>
        </p:spPr>
        <p:txBody>
          <a:bodyPr wrap="square" rtlCol="0">
            <a:spAutoFit/>
          </a:bodyPr>
          <a:lstStyle/>
          <a:p>
            <a:r>
              <a:rPr kumimoji="1" lang="ja-JP" altLang="en-US" sz="1200" b="1" dirty="0"/>
              <a:t>■　在留資格別外国人雇用者数</a:t>
            </a:r>
            <a:r>
              <a:rPr kumimoji="1" lang="en-US" altLang="ja-JP" sz="1200" b="1" dirty="0"/>
              <a:t>【</a:t>
            </a:r>
            <a:r>
              <a:rPr kumimoji="1" lang="ja-JP" altLang="en-US" sz="1200" b="1" dirty="0"/>
              <a:t>大阪府</a:t>
            </a:r>
            <a:r>
              <a:rPr kumimoji="1" lang="en-US" altLang="ja-JP" sz="1200" b="1" dirty="0"/>
              <a:t>】</a:t>
            </a:r>
            <a:endParaRPr kumimoji="1" lang="ja-JP" altLang="en-US" sz="1200" b="1" dirty="0"/>
          </a:p>
        </p:txBody>
      </p:sp>
      <p:sp>
        <p:nvSpPr>
          <p:cNvPr id="3" name="テキスト ボックス 2"/>
          <p:cNvSpPr txBox="1"/>
          <p:nvPr/>
        </p:nvSpPr>
        <p:spPr>
          <a:xfrm>
            <a:off x="323927" y="2147980"/>
            <a:ext cx="8558978" cy="246221"/>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000" dirty="0"/>
              <a:t>大阪における外国人労働者（雇用者）は年々増加。コロナ禍により、</a:t>
            </a:r>
            <a:r>
              <a:rPr kumimoji="1" lang="en-US" altLang="ja-JP" sz="1000" dirty="0"/>
              <a:t>2021</a:t>
            </a:r>
            <a:r>
              <a:rPr kumimoji="1" lang="ja-JP" altLang="en-US" sz="1000" dirty="0"/>
              <a:t>年の総数は減少。技能実習、資格外活動以外はコロナ禍でも増加傾向にある。</a:t>
            </a:r>
          </a:p>
        </p:txBody>
      </p:sp>
      <p:pic>
        <p:nvPicPr>
          <p:cNvPr id="5" name="図 4"/>
          <p:cNvPicPr>
            <a:picLocks noChangeAspect="1"/>
          </p:cNvPicPr>
          <p:nvPr/>
        </p:nvPicPr>
        <p:blipFill>
          <a:blip r:embed="rId2"/>
          <a:stretch>
            <a:fillRect/>
          </a:stretch>
        </p:blipFill>
        <p:spPr>
          <a:xfrm>
            <a:off x="-185617" y="2193609"/>
            <a:ext cx="6761050" cy="4651651"/>
          </a:xfrm>
          <a:prstGeom prst="rect">
            <a:avLst/>
          </a:prstGeom>
        </p:spPr>
      </p:pic>
      <p:sp>
        <p:nvSpPr>
          <p:cNvPr id="45" name="テキスト ボックス 1"/>
          <p:cNvSpPr txBox="1"/>
          <p:nvPr/>
        </p:nvSpPr>
        <p:spPr>
          <a:xfrm>
            <a:off x="5784814" y="3430965"/>
            <a:ext cx="527217" cy="200680"/>
          </a:xfrm>
          <a:prstGeom prst="rect">
            <a:avLst/>
          </a:prstGeom>
          <a:ln>
            <a:solidFill>
              <a:schemeClr val="bg1"/>
            </a:solidFill>
          </a:ln>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47" dirty="0">
                <a:solidFill>
                  <a:schemeClr val="bg1"/>
                </a:solidFill>
                <a:latin typeface="Meiryo UI" panose="020B0604030504040204" pitchFamily="50" charset="-128"/>
                <a:ea typeface="Meiryo UI" panose="020B0604030504040204" pitchFamily="50" charset="-128"/>
              </a:rPr>
              <a:t>留：</a:t>
            </a:r>
            <a:r>
              <a:rPr lang="en-US" altLang="ja-JP" sz="647" dirty="0">
                <a:solidFill>
                  <a:schemeClr val="bg1"/>
                </a:solidFill>
                <a:latin typeface="Meiryo UI" panose="020B0604030504040204" pitchFamily="50" charset="-128"/>
                <a:ea typeface="Meiryo UI" panose="020B0604030504040204" pitchFamily="50" charset="-128"/>
              </a:rPr>
              <a:t>22,665</a:t>
            </a:r>
            <a:r>
              <a:rPr lang="ja-JP" altLang="en-US" sz="647" dirty="0">
                <a:solidFill>
                  <a:schemeClr val="bg1"/>
                </a:solidFill>
                <a:latin typeface="Meiryo UI" panose="020B0604030504040204" pitchFamily="50" charset="-128"/>
                <a:ea typeface="Meiryo UI" panose="020B0604030504040204" pitchFamily="50" charset="-128"/>
              </a:rPr>
              <a:t>　　</a:t>
            </a:r>
          </a:p>
        </p:txBody>
      </p:sp>
      <p:sp>
        <p:nvSpPr>
          <p:cNvPr id="52" name="正方形/長方形 51"/>
          <p:cNvSpPr/>
          <p:nvPr/>
        </p:nvSpPr>
        <p:spPr>
          <a:xfrm>
            <a:off x="5689586" y="2671827"/>
            <a:ext cx="741240" cy="176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3" dirty="0"/>
          </a:p>
        </p:txBody>
      </p:sp>
      <p:sp>
        <p:nvSpPr>
          <p:cNvPr id="53" name="テキスト ボックス 52"/>
          <p:cNvSpPr txBox="1"/>
          <p:nvPr/>
        </p:nvSpPr>
        <p:spPr>
          <a:xfrm>
            <a:off x="5567953" y="3081580"/>
            <a:ext cx="153888" cy="309546"/>
          </a:xfrm>
          <a:prstGeom prst="rect">
            <a:avLst/>
          </a:prstGeom>
          <a:solidFill>
            <a:schemeClr val="bg1"/>
          </a:solidFill>
          <a:ln>
            <a:noFill/>
          </a:ln>
        </p:spPr>
        <p:txBody>
          <a:bodyPr vert="eaVert" wrap="square" lIns="0" tIns="0" rIns="0" bIns="0" rtlCol="0">
            <a:spAutoFit/>
          </a:bodyPr>
          <a:lstStyle/>
          <a:p>
            <a:pPr algn="ctr"/>
            <a:r>
              <a:rPr kumimoji="1" lang="ja-JP" altLang="en-US" sz="1000" b="1" dirty="0">
                <a:solidFill>
                  <a:srgbClr val="FF0000"/>
                </a:solidFill>
                <a:latin typeface="Meiryo UI" panose="020B0604030504040204" pitchFamily="50" charset="-128"/>
                <a:ea typeface="Meiryo UI" panose="020B0604030504040204" pitchFamily="50" charset="-128"/>
              </a:rPr>
              <a:t>減少</a:t>
            </a:r>
          </a:p>
        </p:txBody>
      </p:sp>
      <p:grpSp>
        <p:nvGrpSpPr>
          <p:cNvPr id="29" name="グループ化 28">
            <a:extLst>
              <a:ext uri="{FF2B5EF4-FFF2-40B4-BE49-F238E27FC236}">
                <a16:creationId xmlns:a16="http://schemas.microsoft.com/office/drawing/2014/main" id="{392C7027-2AA2-E94B-11D0-40852B340C1A}"/>
              </a:ext>
            </a:extLst>
          </p:cNvPr>
          <p:cNvGrpSpPr/>
          <p:nvPr/>
        </p:nvGrpSpPr>
        <p:grpSpPr>
          <a:xfrm>
            <a:off x="-3515" y="-13192"/>
            <a:ext cx="9144000" cy="404664"/>
            <a:chOff x="-3515" y="-13192"/>
            <a:chExt cx="9144000" cy="404664"/>
          </a:xfrm>
        </p:grpSpPr>
        <p:sp>
          <p:nvSpPr>
            <p:cNvPr id="30" name="正方形/長方形 29">
              <a:extLst>
                <a:ext uri="{FF2B5EF4-FFF2-40B4-BE49-F238E27FC236}">
                  <a16:creationId xmlns:a16="http://schemas.microsoft.com/office/drawing/2014/main" id="{6D53AF82-5E0D-C233-E2E8-4CC3673A9192}"/>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外国人材に</a:t>
              </a: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ついて（１</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雇用者数、留学生数、高度人材数など）</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31" name="正方形/長方形 30">
              <a:extLst>
                <a:ext uri="{FF2B5EF4-FFF2-40B4-BE49-F238E27FC236}">
                  <a16:creationId xmlns:a16="http://schemas.microsoft.com/office/drawing/2014/main" id="{79BDDFE0-6744-477E-02AB-F8C9BD9F635D}"/>
                </a:ext>
              </a:extLst>
            </p:cNvPr>
            <p:cNvSpPr/>
            <p:nvPr/>
          </p:nvSpPr>
          <p:spPr>
            <a:xfrm>
              <a:off x="7482840" y="75632"/>
              <a:ext cx="1545559" cy="226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第５回意見交換会　資料３</a:t>
              </a:r>
            </a:p>
          </p:txBody>
        </p:sp>
      </p:grpSp>
    </p:spTree>
    <p:extLst>
      <p:ext uri="{BB962C8B-B14F-4D97-AF65-F5344CB8AC3E}">
        <p14:creationId xmlns:p14="http://schemas.microsoft.com/office/powerpoint/2010/main" val="220677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255498" y="4166480"/>
            <a:ext cx="3596949" cy="184666"/>
          </a:xfrm>
          <a:prstGeom prst="rect">
            <a:avLst/>
          </a:prstGeom>
          <a:noFill/>
        </p:spPr>
        <p:txBody>
          <a:bodyPr wrap="square" rtlCol="0">
            <a:spAutoFit/>
          </a:bodyPr>
          <a:lstStyle/>
          <a:p>
            <a:pPr algn="r"/>
            <a:r>
              <a:rPr kumimoji="1" lang="ja-JP" altLang="en-US" sz="600" dirty="0">
                <a:latin typeface="Meiryo UI" panose="020B0604030504040204" pitchFamily="50" charset="-128"/>
                <a:ea typeface="Meiryo UI" panose="020B0604030504040204" pitchFamily="50" charset="-128"/>
              </a:rPr>
              <a:t>出典：大阪労働局「大阪労働局における外国人雇用状況の届出状況」をもとに大阪府企画室にて作成</a:t>
            </a:r>
            <a:endParaRPr kumimoji="1" lang="en-US" altLang="ja-JP" sz="6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55EED9AA-96F6-4885-AFA7-E0637D01A52D}"/>
              </a:ext>
            </a:extLst>
          </p:cNvPr>
          <p:cNvSpPr/>
          <p:nvPr/>
        </p:nvSpPr>
        <p:spPr>
          <a:xfrm>
            <a:off x="-24472" y="3958551"/>
            <a:ext cx="3362862" cy="307777"/>
          </a:xfrm>
          <a:prstGeom prst="rect">
            <a:avLst/>
          </a:prstGeom>
          <a:ln w="19050">
            <a:noFill/>
            <a:prstDash val="sysDash"/>
          </a:ln>
        </p:spPr>
        <p:txBody>
          <a:bodyPr wrap="square">
            <a:spAutoFit/>
          </a:bodyPr>
          <a:lstStyle/>
          <a:p>
            <a:pPr marL="166154" indent="-422029" algn="just"/>
            <a:r>
              <a:rPr lang="ja-JP" altLang="en-US" sz="700" dirty="0">
                <a:solidFill>
                  <a:prstClr val="black"/>
                </a:solidFill>
                <a:latin typeface="Meiryo UI"/>
                <a:ea typeface="Meiryo UI"/>
                <a:cs typeface="Meiryo UI" panose="020B0604030504040204" pitchFamily="50" charset="-128"/>
              </a:rPr>
              <a:t>＊サービス業：他に分類されないもの</a:t>
            </a:r>
            <a:endParaRPr lang="en-US" altLang="ja-JP" sz="700" dirty="0">
              <a:solidFill>
                <a:prstClr val="black"/>
              </a:solidFill>
              <a:latin typeface="Meiryo UI"/>
              <a:ea typeface="Meiryo UI"/>
              <a:cs typeface="Meiryo UI" panose="020B0604030504040204" pitchFamily="50" charset="-128"/>
            </a:endParaRPr>
          </a:p>
          <a:p>
            <a:pPr marL="166154" indent="-422029" algn="just"/>
            <a:r>
              <a:rPr lang="en-US" altLang="ja-JP" sz="700" dirty="0">
                <a:solidFill>
                  <a:prstClr val="black"/>
                </a:solidFill>
                <a:latin typeface="Meiryo UI"/>
                <a:ea typeface="Meiryo UI"/>
                <a:cs typeface="Meiryo UI" panose="020B0604030504040204" pitchFamily="50" charset="-128"/>
              </a:rPr>
              <a:t>             </a:t>
            </a:r>
            <a:r>
              <a:rPr lang="ja-JP" altLang="en-US" sz="700" dirty="0">
                <a:solidFill>
                  <a:prstClr val="black"/>
                </a:solidFill>
                <a:latin typeface="Meiryo UI"/>
                <a:ea typeface="Meiryo UI"/>
                <a:cs typeface="Meiryo UI" panose="020B0604030504040204" pitchFamily="50" charset="-128"/>
              </a:rPr>
              <a:t>　</a:t>
            </a:r>
            <a:r>
              <a:rPr lang="en-US" altLang="ja-JP" sz="700" dirty="0">
                <a:solidFill>
                  <a:prstClr val="black"/>
                </a:solidFill>
                <a:latin typeface="Meiryo UI"/>
                <a:ea typeface="Meiryo UI"/>
                <a:cs typeface="Meiryo UI" panose="020B0604030504040204" pitchFamily="50" charset="-128"/>
              </a:rPr>
              <a:t>  (</a:t>
            </a:r>
            <a:r>
              <a:rPr lang="ja-JP" altLang="en-US" sz="700" dirty="0">
                <a:solidFill>
                  <a:prstClr val="black"/>
                </a:solidFill>
                <a:latin typeface="Meiryo UI"/>
                <a:ea typeface="Meiryo UI"/>
                <a:cs typeface="Meiryo UI" panose="020B0604030504040204" pitchFamily="50" charset="-128"/>
              </a:rPr>
              <a:t>自動車整備業、職業紹介労働者派遣業、その他事業サービス業</a:t>
            </a:r>
            <a:r>
              <a:rPr lang="en-US" altLang="ja-JP" sz="700" dirty="0">
                <a:solidFill>
                  <a:prstClr val="black"/>
                </a:solidFill>
                <a:latin typeface="Meiryo UI"/>
                <a:ea typeface="Meiryo UI"/>
                <a:cs typeface="Meiryo UI" panose="020B0604030504040204" pitchFamily="50" charset="-128"/>
              </a:rPr>
              <a:t>)</a:t>
            </a:r>
            <a:endParaRPr lang="en-US" altLang="ja-JP" sz="800" dirty="0">
              <a:solidFill>
                <a:prstClr val="black"/>
              </a:solidFill>
              <a:latin typeface="Meiryo UI"/>
              <a:ea typeface="Meiryo UI"/>
              <a:cs typeface="Meiryo UI" panose="020B0604030504040204" pitchFamily="50" charset="-128"/>
            </a:endParaRPr>
          </a:p>
        </p:txBody>
      </p:sp>
      <p:sp>
        <p:nvSpPr>
          <p:cNvPr id="30" name="テキスト ボックス 29"/>
          <p:cNvSpPr txBox="1"/>
          <p:nvPr/>
        </p:nvSpPr>
        <p:spPr>
          <a:xfrm>
            <a:off x="925899" y="653770"/>
            <a:ext cx="2006715" cy="262829"/>
          </a:xfrm>
          <a:prstGeom prst="rect">
            <a:avLst/>
          </a:prstGeom>
          <a:solidFill>
            <a:schemeClr val="bg1"/>
          </a:solidFill>
        </p:spPr>
        <p:txBody>
          <a:bodyPr wrap="square" rtlCol="0">
            <a:spAutoFit/>
          </a:bodyPr>
          <a:lstStyle/>
          <a:p>
            <a:pPr algn="ctr"/>
            <a:r>
              <a:rPr lang="ja-JP" altLang="en-US" sz="1108" b="1" u="sng" dirty="0">
                <a:latin typeface="Meiryo UI" panose="020B0604030504040204" pitchFamily="50" charset="-128"/>
                <a:ea typeface="Meiryo UI" panose="020B0604030504040204" pitchFamily="50" charset="-128"/>
              </a:rPr>
              <a:t>大阪府合計　</a:t>
            </a:r>
            <a:r>
              <a:rPr lang="en-US" altLang="ja-JP" sz="1108" b="1" u="sng" dirty="0">
                <a:latin typeface="Meiryo UI" panose="020B0604030504040204" pitchFamily="50" charset="-128"/>
                <a:ea typeface="Meiryo UI" panose="020B0604030504040204" pitchFamily="50" charset="-128"/>
              </a:rPr>
              <a:t>111,862</a:t>
            </a:r>
            <a:r>
              <a:rPr lang="ja-JP" altLang="ja-JP" sz="1108" b="1" u="sng" dirty="0">
                <a:latin typeface="Meiryo UI" panose="020B0604030504040204" pitchFamily="50" charset="-128"/>
                <a:ea typeface="Meiryo UI" panose="020B0604030504040204" pitchFamily="50" charset="-128"/>
              </a:rPr>
              <a:t>人</a:t>
            </a:r>
          </a:p>
        </p:txBody>
      </p:sp>
      <p:sp>
        <p:nvSpPr>
          <p:cNvPr id="31" name="テキスト ボックス 30"/>
          <p:cNvSpPr txBox="1"/>
          <p:nvPr/>
        </p:nvSpPr>
        <p:spPr>
          <a:xfrm>
            <a:off x="-49523" y="30582"/>
            <a:ext cx="3047493"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　大阪における外国人労働者</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産業別</a:t>
            </a:r>
            <a:r>
              <a:rPr lang="en-US" altLang="ja-JP" sz="1200" b="1" dirty="0">
                <a:latin typeface="Meiryo UI" panose="020B0604030504040204" pitchFamily="50" charset="-128"/>
                <a:ea typeface="Meiryo UI" panose="020B0604030504040204" pitchFamily="50" charset="-128"/>
              </a:rPr>
              <a:t>)</a:t>
            </a:r>
            <a:endParaRPr lang="ja-JP" altLang="ja-JP" sz="120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0" y="4339999"/>
            <a:ext cx="8492979" cy="387286"/>
          </a:xfrm>
          <a:prstGeom prst="rect">
            <a:avLst/>
          </a:prstGeom>
          <a:noFill/>
        </p:spPr>
        <p:txBody>
          <a:bodyPr wrap="square" rtlCol="0">
            <a:spAutoFit/>
          </a:bodyPr>
          <a:lstStyle/>
          <a:p>
            <a:pPr>
              <a:lnSpc>
                <a:spcPts val="2300"/>
              </a:lnSpc>
            </a:pPr>
            <a:r>
              <a:rPr lang="ja-JP" altLang="en-US" sz="1200" b="1" dirty="0">
                <a:latin typeface="+mn-ea"/>
                <a:cs typeface="Meiryo UI" panose="020B0604030504040204" pitchFamily="50" charset="-128"/>
              </a:rPr>
              <a:t>■　外国人の受入状況や対応すべき課題等に関する関係者ヒアリング調査の結果概要</a:t>
            </a:r>
            <a:r>
              <a:rPr lang="en-US" altLang="ja-JP" sz="900" b="1" dirty="0">
                <a:latin typeface="+mn-ea"/>
                <a:cs typeface="Meiryo UI" panose="020B0604030504040204" pitchFamily="50" charset="-128"/>
              </a:rPr>
              <a:t>(2019</a:t>
            </a:r>
            <a:r>
              <a:rPr lang="ja-JP" altLang="en-US" sz="900" b="1" dirty="0">
                <a:latin typeface="+mn-ea"/>
                <a:cs typeface="Meiryo UI" panose="020B0604030504040204" pitchFamily="50" charset="-128"/>
              </a:rPr>
              <a:t>年６月～</a:t>
            </a:r>
            <a:r>
              <a:rPr lang="en-US" altLang="ja-JP" sz="900" b="1" dirty="0">
                <a:latin typeface="+mn-ea"/>
                <a:cs typeface="Meiryo UI" panose="020B0604030504040204" pitchFamily="50" charset="-128"/>
              </a:rPr>
              <a:t>11</a:t>
            </a:r>
            <a:r>
              <a:rPr lang="ja-JP" altLang="en-US" sz="900" b="1" dirty="0">
                <a:latin typeface="+mn-ea"/>
                <a:cs typeface="Meiryo UI" panose="020B0604030504040204" pitchFamily="50" charset="-128"/>
              </a:rPr>
              <a:t>月実施</a:t>
            </a:r>
            <a:r>
              <a:rPr lang="en-US" altLang="ja-JP" sz="900" b="1" dirty="0">
                <a:latin typeface="+mn-ea"/>
                <a:cs typeface="Meiryo UI" panose="020B0604030504040204" pitchFamily="50" charset="-128"/>
              </a:rPr>
              <a:t>)</a:t>
            </a:r>
          </a:p>
        </p:txBody>
      </p:sp>
      <p:graphicFrame>
        <p:nvGraphicFramePr>
          <p:cNvPr id="35" name="表 34"/>
          <p:cNvGraphicFramePr>
            <a:graphicFrameLocks noGrp="1"/>
          </p:cNvGraphicFramePr>
          <p:nvPr>
            <p:extLst/>
          </p:nvPr>
        </p:nvGraphicFramePr>
        <p:xfrm>
          <a:off x="103395" y="4935215"/>
          <a:ext cx="9005844" cy="1143000"/>
        </p:xfrm>
        <a:graphic>
          <a:graphicData uri="http://schemas.openxmlformats.org/drawingml/2006/table">
            <a:tbl>
              <a:tblPr firstRow="1" bandRow="1">
                <a:tableStyleId>{5940675A-B579-460E-94D1-54222C63F5DA}</a:tableStyleId>
              </a:tblPr>
              <a:tblGrid>
                <a:gridCol w="462089">
                  <a:extLst>
                    <a:ext uri="{9D8B030D-6E8A-4147-A177-3AD203B41FA5}">
                      <a16:colId xmlns:a16="http://schemas.microsoft.com/office/drawing/2014/main" val="208279957"/>
                    </a:ext>
                  </a:extLst>
                </a:gridCol>
                <a:gridCol w="3212432">
                  <a:extLst>
                    <a:ext uri="{9D8B030D-6E8A-4147-A177-3AD203B41FA5}">
                      <a16:colId xmlns:a16="http://schemas.microsoft.com/office/drawing/2014/main" val="1626523762"/>
                    </a:ext>
                  </a:extLst>
                </a:gridCol>
                <a:gridCol w="2514600">
                  <a:extLst>
                    <a:ext uri="{9D8B030D-6E8A-4147-A177-3AD203B41FA5}">
                      <a16:colId xmlns:a16="http://schemas.microsoft.com/office/drawing/2014/main" val="3147252557"/>
                    </a:ext>
                  </a:extLst>
                </a:gridCol>
                <a:gridCol w="2816723">
                  <a:extLst>
                    <a:ext uri="{9D8B030D-6E8A-4147-A177-3AD203B41FA5}">
                      <a16:colId xmlns:a16="http://schemas.microsoft.com/office/drawing/2014/main" val="1188678522"/>
                    </a:ext>
                  </a:extLst>
                </a:gridCol>
              </a:tblGrid>
              <a:tr h="76965">
                <a:tc>
                  <a:txBody>
                    <a:bodyPr/>
                    <a:lstStyle/>
                    <a:p>
                      <a:pPr algn="ctr">
                        <a:lnSpc>
                          <a:spcPts val="1000"/>
                        </a:lnSpc>
                      </a:pPr>
                      <a:endParaRPr kumimoji="1" lang="en-US" altLang="ja-JP" sz="800" b="1" dirty="0">
                        <a:solidFill>
                          <a:schemeClr val="bg1"/>
                        </a:solidFill>
                        <a:latin typeface="+mn-ea"/>
                        <a:ea typeface="+mn-ea"/>
                      </a:endParaRPr>
                    </a:p>
                  </a:txBody>
                  <a:tcPr marL="1080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pPr algn="ctr">
                        <a:lnSpc>
                          <a:spcPts val="1000"/>
                        </a:lnSpc>
                      </a:pPr>
                      <a:r>
                        <a:rPr kumimoji="1" lang="ja-JP" altLang="en-US" sz="800" b="1" dirty="0">
                          <a:solidFill>
                            <a:schemeClr val="bg1"/>
                          </a:solidFill>
                          <a:latin typeface="+mn-ea"/>
                          <a:ea typeface="+mn-ea"/>
                        </a:rPr>
                        <a:t>府内事業者</a:t>
                      </a:r>
                      <a:endParaRPr kumimoji="1" lang="en-US" altLang="ja-JP" sz="800" b="1" dirty="0">
                        <a:solidFill>
                          <a:schemeClr val="bg1"/>
                        </a:solidFill>
                        <a:latin typeface="+mn-ea"/>
                        <a:ea typeface="+mn-ea"/>
                      </a:endParaRPr>
                    </a:p>
                  </a:txBody>
                  <a:tcPr marL="10800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pPr algn="ctr">
                        <a:lnSpc>
                          <a:spcPts val="1000"/>
                        </a:lnSpc>
                      </a:pPr>
                      <a:r>
                        <a:rPr kumimoji="1" lang="ja-JP" altLang="en-US" sz="800" b="1" dirty="0">
                          <a:solidFill>
                            <a:schemeClr val="bg1"/>
                          </a:solidFill>
                          <a:latin typeface="+mn-ea"/>
                          <a:ea typeface="+mn-ea"/>
                        </a:rPr>
                        <a:t>外国人労働者</a:t>
                      </a:r>
                      <a:endParaRPr kumimoji="1" lang="en-US" altLang="ja-JP" sz="800" b="1" dirty="0">
                        <a:solidFill>
                          <a:schemeClr val="bg1"/>
                        </a:solidFill>
                        <a:latin typeface="+mn-ea"/>
                        <a:ea typeface="+mn-ea"/>
                      </a:endParaRPr>
                    </a:p>
                  </a:txBody>
                  <a:tcPr marL="10800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pPr algn="ctr">
                        <a:lnSpc>
                          <a:spcPts val="1000"/>
                        </a:lnSpc>
                      </a:pPr>
                      <a:r>
                        <a:rPr kumimoji="1" lang="ja-JP" altLang="en-US" sz="800" b="1" dirty="0">
                          <a:solidFill>
                            <a:schemeClr val="bg1"/>
                          </a:solidFill>
                          <a:latin typeface="+mn-ea"/>
                          <a:ea typeface="+mn-ea"/>
                        </a:rPr>
                        <a:t>自治体</a:t>
                      </a:r>
                    </a:p>
                  </a:txBody>
                  <a:tcPr marL="10800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577785836"/>
                  </a:ext>
                </a:extLst>
              </a:tr>
              <a:tr h="500549">
                <a:tc>
                  <a:txBody>
                    <a:bodyPr/>
                    <a:lstStyle/>
                    <a:p>
                      <a:pPr algn="l">
                        <a:lnSpc>
                          <a:spcPts val="1000"/>
                        </a:lnSpc>
                      </a:pPr>
                      <a:r>
                        <a:rPr kumimoji="1" lang="ja-JP" altLang="en-US" sz="800" dirty="0">
                          <a:latin typeface="+mn-ea"/>
                          <a:ea typeface="+mn-ea"/>
                        </a:rPr>
                        <a:t>現状・</a:t>
                      </a:r>
                      <a:endParaRPr kumimoji="1" lang="en-US" altLang="ja-JP" sz="800" dirty="0">
                        <a:latin typeface="+mn-ea"/>
                        <a:ea typeface="+mn-ea"/>
                      </a:endParaRPr>
                    </a:p>
                    <a:p>
                      <a:pPr algn="l">
                        <a:lnSpc>
                          <a:spcPts val="1000"/>
                        </a:lnSpc>
                      </a:pPr>
                      <a:r>
                        <a:rPr kumimoji="1" lang="ja-JP" altLang="en-US" sz="800" dirty="0">
                          <a:latin typeface="+mn-ea"/>
                          <a:ea typeface="+mn-ea"/>
                        </a:rPr>
                        <a:t>課題</a:t>
                      </a:r>
                    </a:p>
                  </a:txBody>
                  <a:tcPr marL="1080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tc>
                  <a:txBody>
                    <a:bodyPr/>
                    <a:lstStyle/>
                    <a:p>
                      <a:pPr algn="l">
                        <a:lnSpc>
                          <a:spcPts val="1000"/>
                        </a:lnSpc>
                      </a:pPr>
                      <a:r>
                        <a:rPr kumimoji="1" lang="ja-JP" altLang="en-US" sz="800" dirty="0">
                          <a:latin typeface="+mn-ea"/>
                          <a:ea typeface="+mn-ea"/>
                        </a:rPr>
                        <a:t>▼外国人材受入れに対する理解不足</a:t>
                      </a:r>
                      <a:r>
                        <a:rPr kumimoji="1" lang="en-US" altLang="ja-JP" sz="800" dirty="0">
                          <a:latin typeface="+mn-ea"/>
                          <a:ea typeface="+mn-ea"/>
                        </a:rPr>
                        <a:t>(</a:t>
                      </a:r>
                      <a:r>
                        <a:rPr kumimoji="1" lang="ja-JP" altLang="en-US" sz="800" dirty="0">
                          <a:latin typeface="+mn-ea"/>
                          <a:ea typeface="+mn-ea"/>
                        </a:rPr>
                        <a:t>労働時間・安全基準など</a:t>
                      </a:r>
                      <a:r>
                        <a:rPr kumimoji="1" lang="en-US" altLang="ja-JP" sz="800" dirty="0">
                          <a:latin typeface="+mn-ea"/>
                          <a:ea typeface="+mn-ea"/>
                        </a:rPr>
                        <a:t>)</a:t>
                      </a:r>
                    </a:p>
                    <a:p>
                      <a:pPr algn="l">
                        <a:lnSpc>
                          <a:spcPts val="1000"/>
                        </a:lnSpc>
                      </a:pPr>
                      <a:r>
                        <a:rPr kumimoji="1" lang="ja-JP" altLang="en-US" sz="800" dirty="0">
                          <a:latin typeface="+mn-ea"/>
                          <a:ea typeface="+mn-ea"/>
                        </a:rPr>
                        <a:t>▼就労環境の整備</a:t>
                      </a:r>
                      <a:r>
                        <a:rPr kumimoji="1" lang="en-US" altLang="ja-JP" sz="800" dirty="0">
                          <a:latin typeface="+mn-ea"/>
                          <a:ea typeface="+mn-ea"/>
                        </a:rPr>
                        <a:t>(</a:t>
                      </a:r>
                      <a:r>
                        <a:rPr kumimoji="1" lang="ja-JP" altLang="en-US" sz="800">
                          <a:latin typeface="+mn-ea"/>
                          <a:ea typeface="+mn-ea"/>
                        </a:rPr>
                        <a:t>生活面の支援</a:t>
                      </a:r>
                      <a:r>
                        <a:rPr kumimoji="1" lang="ja-JP" altLang="en-US" sz="800" dirty="0">
                          <a:latin typeface="+mn-ea"/>
                          <a:ea typeface="+mn-ea"/>
                        </a:rPr>
                        <a:t>など</a:t>
                      </a:r>
                      <a:r>
                        <a:rPr kumimoji="1" lang="en-US" altLang="ja-JP" sz="800" dirty="0">
                          <a:latin typeface="+mn-ea"/>
                          <a:ea typeface="+mn-ea"/>
                        </a:rPr>
                        <a:t>)</a:t>
                      </a:r>
                      <a:r>
                        <a:rPr kumimoji="1" lang="ja-JP" altLang="en-US" sz="800" dirty="0">
                          <a:latin typeface="+mn-ea"/>
                          <a:ea typeface="+mn-ea"/>
                        </a:rPr>
                        <a:t>にかかる負担</a:t>
                      </a:r>
                      <a:endParaRPr kumimoji="1" lang="en-US" altLang="ja-JP" sz="800" dirty="0">
                        <a:latin typeface="+mn-ea"/>
                        <a:ea typeface="+mn-ea"/>
                      </a:endParaRPr>
                    </a:p>
                    <a:p>
                      <a:pPr algn="l">
                        <a:lnSpc>
                          <a:spcPts val="1000"/>
                        </a:lnSpc>
                      </a:pPr>
                      <a:r>
                        <a:rPr kumimoji="1" lang="ja-JP" altLang="en-US" sz="800" dirty="0">
                          <a:latin typeface="+mn-ea"/>
                          <a:ea typeface="+mn-ea"/>
                        </a:rPr>
                        <a:t>▼</a:t>
                      </a:r>
                      <a:r>
                        <a:rPr kumimoji="1" lang="ja-JP" altLang="en-US" sz="800" spc="-80" baseline="0" dirty="0">
                          <a:latin typeface="+mn-ea"/>
                          <a:ea typeface="+mn-ea"/>
                        </a:rPr>
                        <a:t>採用方法</a:t>
                      </a:r>
                      <a:r>
                        <a:rPr kumimoji="1" lang="en-US" altLang="ja-JP" sz="800" spc="-80" baseline="0" dirty="0">
                          <a:latin typeface="+mn-ea"/>
                          <a:ea typeface="+mn-ea"/>
                        </a:rPr>
                        <a:t>(</a:t>
                      </a:r>
                      <a:r>
                        <a:rPr kumimoji="1" lang="ja-JP" altLang="en-US" sz="800" spc="-80" baseline="0" dirty="0">
                          <a:latin typeface="+mn-ea"/>
                          <a:ea typeface="+mn-ea"/>
                        </a:rPr>
                        <a:t>送出機関、監理団体、人材派遣会社等</a:t>
                      </a:r>
                      <a:r>
                        <a:rPr kumimoji="1" lang="en-US" altLang="ja-JP" sz="800" spc="-80" baseline="0" dirty="0">
                          <a:latin typeface="+mn-ea"/>
                          <a:ea typeface="+mn-ea"/>
                        </a:rPr>
                        <a:t>)</a:t>
                      </a:r>
                      <a:r>
                        <a:rPr kumimoji="1" lang="ja-JP" altLang="en-US" sz="800" spc="-80" baseline="0" dirty="0">
                          <a:latin typeface="+mn-ea"/>
                          <a:ea typeface="+mn-ea"/>
                        </a:rPr>
                        <a:t>に関する情報不足</a:t>
                      </a:r>
                      <a:endParaRPr kumimoji="1" lang="en-US" altLang="ja-JP" sz="800" spc="-80" baseline="0" dirty="0">
                        <a:latin typeface="+mn-ea"/>
                        <a:ea typeface="+mn-ea"/>
                      </a:endParaRPr>
                    </a:p>
                    <a:p>
                      <a:pPr algn="l">
                        <a:lnSpc>
                          <a:spcPts val="1000"/>
                        </a:lnSpc>
                      </a:pPr>
                      <a:r>
                        <a:rPr kumimoji="1" lang="ja-JP" altLang="en-US" sz="800" dirty="0">
                          <a:latin typeface="+mn-ea"/>
                          <a:ea typeface="+mn-ea"/>
                        </a:rPr>
                        <a:t>▼産業分野ごとの特定技能の活用方針にばらつき　など</a:t>
                      </a:r>
                    </a:p>
                  </a:txBody>
                  <a:tcPr marL="10800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gn="l">
                        <a:lnSpc>
                          <a:spcPts val="1000"/>
                        </a:lnSpc>
                      </a:pPr>
                      <a:r>
                        <a:rPr kumimoji="1" lang="ja-JP" altLang="en-US" sz="800" dirty="0">
                          <a:latin typeface="+mn-ea"/>
                          <a:ea typeface="+mn-ea"/>
                        </a:rPr>
                        <a:t>▼生活習慣・在留資格・労働法令等に関する知識不足</a:t>
                      </a:r>
                      <a:endParaRPr kumimoji="1" lang="en-US" altLang="ja-JP" sz="800" dirty="0">
                        <a:latin typeface="+mn-ea"/>
                        <a:ea typeface="+mn-ea"/>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dirty="0">
                          <a:latin typeface="+mn-ea"/>
                          <a:ea typeface="+mn-ea"/>
                        </a:rPr>
                        <a:t>▼相談窓口がわからない　</a:t>
                      </a:r>
                      <a:endParaRPr kumimoji="1" lang="en-US" altLang="ja-JP" sz="800" dirty="0">
                        <a:latin typeface="+mn-ea"/>
                        <a:ea typeface="+mn-ea"/>
                      </a:endParaRPr>
                    </a:p>
                    <a:p>
                      <a:pPr algn="l">
                        <a:lnSpc>
                          <a:spcPts val="1000"/>
                        </a:lnSpc>
                      </a:pPr>
                      <a:r>
                        <a:rPr kumimoji="1" lang="ja-JP" altLang="en-US" sz="800" dirty="0">
                          <a:latin typeface="+mn-ea"/>
                          <a:ea typeface="+mn-ea"/>
                        </a:rPr>
                        <a:t>▼日常生活や災害等、情報収集が困難　など</a:t>
                      </a:r>
                      <a:endParaRPr kumimoji="1" lang="en-US" altLang="ja-JP" sz="800" dirty="0">
                        <a:latin typeface="+mn-ea"/>
                        <a:ea typeface="+mn-ea"/>
                      </a:endParaRPr>
                    </a:p>
                  </a:txBody>
                  <a:tcPr marL="108000" marT="0" marB="0" anchor="ctr">
                    <a:lnT w="19050" cap="flat" cmpd="sng" algn="ctr">
                      <a:solidFill>
                        <a:schemeClr val="tx1"/>
                      </a:solidFill>
                      <a:prstDash val="solid"/>
                      <a:round/>
                      <a:headEnd type="none" w="med" len="med"/>
                      <a:tailEnd type="none" w="med" len="med"/>
                    </a:lnT>
                    <a:solidFill>
                      <a:schemeClr val="bg1"/>
                    </a:solidFill>
                  </a:tcPr>
                </a:tc>
                <a:tc>
                  <a:txBody>
                    <a:bodyPr/>
                    <a:lstStyle/>
                    <a:p>
                      <a:pPr algn="l">
                        <a:lnSpc>
                          <a:spcPts val="1000"/>
                        </a:lnSpc>
                      </a:pPr>
                      <a:r>
                        <a:rPr kumimoji="1" lang="ja-JP" altLang="en-US" sz="800" dirty="0">
                          <a:latin typeface="+mn-ea"/>
                          <a:ea typeface="+mn-ea"/>
                        </a:rPr>
                        <a:t>▼</a:t>
                      </a:r>
                      <a:r>
                        <a:rPr kumimoji="1" lang="ja-JP" altLang="en-US" sz="800" spc="-80" dirty="0">
                          <a:latin typeface="+mn-ea"/>
                          <a:ea typeface="+mn-ea"/>
                        </a:rPr>
                        <a:t>外国人の子どもたちに対する教育 </a:t>
                      </a:r>
                      <a:r>
                        <a:rPr kumimoji="1" lang="en-US" altLang="ja-JP" sz="800" spc="-80" dirty="0">
                          <a:latin typeface="+mn-ea"/>
                          <a:ea typeface="+mn-ea"/>
                        </a:rPr>
                        <a:t>  (</a:t>
                      </a:r>
                      <a:r>
                        <a:rPr kumimoji="1" lang="ja-JP" altLang="en-US" sz="800" spc="-80" baseline="0" dirty="0">
                          <a:latin typeface="+mn-ea"/>
                          <a:ea typeface="+mn-ea"/>
                        </a:rPr>
                        <a:t>日常生活に必要な日本語教育、 </a:t>
                      </a:r>
                      <a:endParaRPr kumimoji="1" lang="en-US" altLang="ja-JP" sz="800" spc="-80" baseline="0" dirty="0">
                        <a:latin typeface="+mn-ea"/>
                        <a:ea typeface="+mn-ea"/>
                      </a:endParaRPr>
                    </a:p>
                    <a:p>
                      <a:pPr algn="l">
                        <a:lnSpc>
                          <a:spcPts val="1000"/>
                        </a:lnSpc>
                      </a:pPr>
                      <a:r>
                        <a:rPr kumimoji="1" lang="ja-JP" altLang="en-US" sz="800" spc="-80" baseline="0">
                          <a:latin typeface="+mn-ea"/>
                          <a:ea typeface="+mn-ea"/>
                        </a:rPr>
                        <a:t>　 母語</a:t>
                      </a:r>
                      <a:r>
                        <a:rPr kumimoji="1" lang="ja-JP" altLang="en-US" sz="800" spc="-80" baseline="0" dirty="0">
                          <a:latin typeface="+mn-ea"/>
                          <a:ea typeface="+mn-ea"/>
                        </a:rPr>
                        <a:t>での学習指導など</a:t>
                      </a:r>
                      <a:r>
                        <a:rPr kumimoji="1" lang="en-US" altLang="ja-JP" sz="800" spc="-80" baseline="0" dirty="0">
                          <a:latin typeface="+mn-ea"/>
                          <a:ea typeface="+mn-ea"/>
                        </a:rPr>
                        <a:t>)</a:t>
                      </a:r>
                    </a:p>
                    <a:p>
                      <a:pPr algn="l">
                        <a:lnSpc>
                          <a:spcPts val="1000"/>
                        </a:lnSpc>
                      </a:pPr>
                      <a:r>
                        <a:rPr kumimoji="1" lang="ja-JP" altLang="en-US" sz="800" dirty="0">
                          <a:latin typeface="+mn-ea"/>
                          <a:ea typeface="+mn-ea"/>
                        </a:rPr>
                        <a:t>▼役所窓口での対応</a:t>
                      </a:r>
                      <a:endParaRPr kumimoji="1" lang="en-US" altLang="ja-JP" sz="800" dirty="0">
                        <a:latin typeface="+mn-ea"/>
                        <a:ea typeface="+mn-ea"/>
                      </a:endParaRPr>
                    </a:p>
                    <a:p>
                      <a:pPr algn="l">
                        <a:lnSpc>
                          <a:spcPts val="1000"/>
                        </a:lnSpc>
                      </a:pPr>
                      <a:r>
                        <a:rPr kumimoji="1" lang="ja-JP" altLang="en-US" sz="800" dirty="0">
                          <a:latin typeface="+mn-ea"/>
                          <a:ea typeface="+mn-ea"/>
                        </a:rPr>
                        <a:t>▼生活習慣の違いによるトラブル</a:t>
                      </a:r>
                      <a:r>
                        <a:rPr kumimoji="1" lang="en-US" altLang="ja-JP" sz="800" dirty="0">
                          <a:latin typeface="+mn-ea"/>
                          <a:ea typeface="+mn-ea"/>
                        </a:rPr>
                        <a:t>(</a:t>
                      </a:r>
                      <a:r>
                        <a:rPr kumimoji="1" lang="ja-JP" altLang="en-US" sz="800" dirty="0">
                          <a:latin typeface="+mn-ea"/>
                          <a:ea typeface="+mn-ea"/>
                        </a:rPr>
                        <a:t>ゴミ出し、騒音など</a:t>
                      </a:r>
                      <a:r>
                        <a:rPr kumimoji="1" lang="en-US" altLang="ja-JP" sz="800" dirty="0">
                          <a:latin typeface="+mn-ea"/>
                          <a:ea typeface="+mn-ea"/>
                        </a:rPr>
                        <a:t>)</a:t>
                      </a:r>
                      <a:r>
                        <a:rPr kumimoji="1" lang="ja-JP" altLang="en-US" sz="800" dirty="0">
                          <a:latin typeface="+mn-ea"/>
                          <a:ea typeface="+mn-ea"/>
                        </a:rPr>
                        <a:t>　など</a:t>
                      </a:r>
                    </a:p>
                  </a:txBody>
                  <a:tcPr marL="10800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361227316"/>
                  </a:ext>
                </a:extLst>
              </a:tr>
              <a:tr h="500549">
                <a:tc>
                  <a:txBody>
                    <a:bodyPr/>
                    <a:lstStyle/>
                    <a:p>
                      <a:pPr algn="l">
                        <a:lnSpc>
                          <a:spcPts val="1000"/>
                        </a:lnSpc>
                      </a:pPr>
                      <a:r>
                        <a:rPr kumimoji="1" lang="ja-JP" altLang="en-US" sz="800" dirty="0">
                          <a:latin typeface="+mn-ea"/>
                          <a:ea typeface="+mn-ea"/>
                        </a:rPr>
                        <a:t>対応状況</a:t>
                      </a:r>
                    </a:p>
                  </a:txBody>
                  <a:tcPr marL="1080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l">
                        <a:lnSpc>
                          <a:spcPts val="1000"/>
                        </a:lnSpc>
                      </a:pPr>
                      <a:r>
                        <a:rPr kumimoji="1" lang="ja-JP" altLang="en-US" sz="800" dirty="0">
                          <a:latin typeface="+mn-ea"/>
                          <a:ea typeface="+mn-ea"/>
                        </a:rPr>
                        <a:t>▽経済団体等を通じた理解促進</a:t>
                      </a:r>
                      <a:endParaRPr kumimoji="1" lang="en-US" altLang="ja-JP" sz="800" dirty="0">
                        <a:latin typeface="+mn-ea"/>
                        <a:ea typeface="+mn-ea"/>
                      </a:endParaRPr>
                    </a:p>
                    <a:p>
                      <a:pPr algn="l">
                        <a:lnSpc>
                          <a:spcPts val="1000"/>
                        </a:lnSpc>
                      </a:pPr>
                      <a:r>
                        <a:rPr kumimoji="1" lang="ja-JP" altLang="en-US" sz="800" dirty="0">
                          <a:latin typeface="+mn-ea"/>
                          <a:ea typeface="+mn-ea"/>
                        </a:rPr>
                        <a:t>▽外国人就労に関する情報の見える化・共有化</a:t>
                      </a:r>
                      <a:endParaRPr kumimoji="1" lang="en-US" altLang="ja-JP" sz="800" dirty="0">
                        <a:latin typeface="+mn-ea"/>
                        <a:ea typeface="+mn-ea"/>
                      </a:endParaRPr>
                    </a:p>
                    <a:p>
                      <a:pPr algn="l">
                        <a:lnSpc>
                          <a:spcPts val="1000"/>
                        </a:lnSpc>
                      </a:pPr>
                      <a:r>
                        <a:rPr kumimoji="1" lang="ja-JP" altLang="en-US" sz="800" dirty="0">
                          <a:latin typeface="+mn-ea"/>
                          <a:ea typeface="+mn-ea"/>
                        </a:rPr>
                        <a:t>▽産業分野ごとのニーズに応じた対応　など</a:t>
                      </a:r>
                    </a:p>
                  </a:txBody>
                  <a:tcPr marL="10800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gn="l">
                        <a:lnSpc>
                          <a:spcPts val="1000"/>
                        </a:lnSpc>
                      </a:pPr>
                      <a:r>
                        <a:rPr kumimoji="1" lang="ja-JP" altLang="en-US" sz="800" dirty="0">
                          <a:latin typeface="+mn-ea"/>
                          <a:ea typeface="+mn-ea"/>
                        </a:rPr>
                        <a:t>▽</a:t>
                      </a:r>
                      <a:r>
                        <a:rPr kumimoji="1" lang="ja-JP" altLang="en-US" sz="800" spc="-90" baseline="0" dirty="0">
                          <a:latin typeface="+mn-ea"/>
                          <a:ea typeface="+mn-ea"/>
                        </a:rPr>
                        <a:t>行政による積極的な情報提供</a:t>
                      </a:r>
                      <a:r>
                        <a:rPr kumimoji="1" lang="en-US" altLang="ja-JP" sz="800" spc="-90" baseline="0" dirty="0">
                          <a:latin typeface="+mn-ea"/>
                          <a:ea typeface="+mn-ea"/>
                        </a:rPr>
                        <a:t>(</a:t>
                      </a:r>
                      <a:r>
                        <a:rPr kumimoji="1" lang="ja-JP" altLang="en-US" sz="800" spc="-90" baseline="0" dirty="0">
                          <a:latin typeface="+mn-ea"/>
                          <a:ea typeface="+mn-ea"/>
                        </a:rPr>
                        <a:t>ホームページの多言語化</a:t>
                      </a:r>
                      <a:r>
                        <a:rPr kumimoji="1" lang="en-US" altLang="ja-JP" sz="800" spc="-90" baseline="0" dirty="0">
                          <a:latin typeface="+mn-ea"/>
                          <a:ea typeface="+mn-ea"/>
                        </a:rPr>
                        <a:t>)</a:t>
                      </a:r>
                    </a:p>
                    <a:p>
                      <a:pPr algn="l">
                        <a:lnSpc>
                          <a:spcPts val="1000"/>
                        </a:lnSpc>
                      </a:pPr>
                      <a:r>
                        <a:rPr kumimoji="1" lang="ja-JP" altLang="en-US" sz="800" dirty="0">
                          <a:latin typeface="+mn-ea"/>
                          <a:ea typeface="+mn-ea"/>
                        </a:rPr>
                        <a:t>▽事業者による情報提供</a:t>
                      </a:r>
                      <a:endParaRPr kumimoji="1" lang="en-US" altLang="ja-JP" sz="800" dirty="0">
                        <a:latin typeface="+mn-ea"/>
                        <a:ea typeface="+mn-ea"/>
                      </a:endParaRPr>
                    </a:p>
                    <a:p>
                      <a:pPr algn="l">
                        <a:lnSpc>
                          <a:spcPts val="1000"/>
                        </a:lnSpc>
                      </a:pPr>
                      <a:r>
                        <a:rPr kumimoji="1" lang="ja-JP" altLang="en-US" sz="800" dirty="0">
                          <a:latin typeface="+mn-ea"/>
                          <a:ea typeface="+mn-ea"/>
                        </a:rPr>
                        <a:t>▽相談窓口周知・体制の充実</a:t>
                      </a:r>
                      <a:endParaRPr kumimoji="1" lang="en-US" altLang="ja-JP" sz="800" dirty="0">
                        <a:latin typeface="+mn-ea"/>
                        <a:ea typeface="+mn-ea"/>
                      </a:endParaRPr>
                    </a:p>
                    <a:p>
                      <a:pPr algn="l">
                        <a:lnSpc>
                          <a:spcPts val="1000"/>
                        </a:lnSpc>
                      </a:pPr>
                      <a:r>
                        <a:rPr kumimoji="1" lang="ja-JP" altLang="en-US" sz="800" dirty="0">
                          <a:latin typeface="+mn-ea"/>
                          <a:ea typeface="+mn-ea"/>
                        </a:rPr>
                        <a:t>▽関係機関の連携強化　など</a:t>
                      </a:r>
                    </a:p>
                  </a:txBody>
                  <a:tcPr marL="108000" marT="0" marB="0" anchor="ctr">
                    <a:lnB w="19050" cap="flat" cmpd="sng" algn="ctr">
                      <a:solidFill>
                        <a:schemeClr val="tx1"/>
                      </a:solidFill>
                      <a:prstDash val="solid"/>
                      <a:round/>
                      <a:headEnd type="none" w="med" len="med"/>
                      <a:tailEnd type="none" w="med" len="med"/>
                    </a:lnB>
                    <a:solidFill>
                      <a:schemeClr val="bg1"/>
                    </a:solidFill>
                  </a:tcPr>
                </a:tc>
                <a:tc>
                  <a:txBody>
                    <a:bodyPr/>
                    <a:lstStyle/>
                    <a:p>
                      <a:pPr algn="l">
                        <a:lnSpc>
                          <a:spcPts val="1000"/>
                        </a:lnSpc>
                      </a:pPr>
                      <a:r>
                        <a:rPr kumimoji="1" lang="ja-JP" altLang="en-US" sz="800" dirty="0">
                          <a:latin typeface="+mn-ea"/>
                          <a:ea typeface="+mn-ea"/>
                        </a:rPr>
                        <a:t>▽小中学校における多言語・やさしい日本語対応</a:t>
                      </a:r>
                      <a:endParaRPr kumimoji="1" lang="en-US" altLang="ja-JP" sz="800" dirty="0">
                        <a:latin typeface="+mn-ea"/>
                        <a:ea typeface="+mn-ea"/>
                      </a:endParaRPr>
                    </a:p>
                    <a:p>
                      <a:pPr algn="l">
                        <a:lnSpc>
                          <a:spcPts val="1000"/>
                        </a:lnSpc>
                      </a:pPr>
                      <a:r>
                        <a:rPr kumimoji="1" lang="ja-JP" altLang="en-US" sz="800" dirty="0">
                          <a:latin typeface="+mn-ea"/>
                          <a:ea typeface="+mn-ea"/>
                        </a:rPr>
                        <a:t>▽地域での日本語教育の充実</a:t>
                      </a:r>
                      <a:endParaRPr kumimoji="1" lang="en-US" altLang="ja-JP" sz="800" dirty="0">
                        <a:latin typeface="+mn-ea"/>
                        <a:ea typeface="+mn-ea"/>
                      </a:endParaRPr>
                    </a:p>
                    <a:p>
                      <a:pPr algn="l">
                        <a:lnSpc>
                          <a:spcPts val="1000"/>
                        </a:lnSpc>
                      </a:pPr>
                      <a:r>
                        <a:rPr kumimoji="1" lang="ja-JP" altLang="en-US" sz="800" dirty="0">
                          <a:latin typeface="+mn-ea"/>
                          <a:ea typeface="+mn-ea"/>
                        </a:rPr>
                        <a:t>▽</a:t>
                      </a:r>
                      <a:r>
                        <a:rPr kumimoji="1" lang="ja-JP" altLang="en-US" sz="800" spc="-90" baseline="0" dirty="0">
                          <a:latin typeface="+mn-ea"/>
                          <a:ea typeface="+mn-ea"/>
                        </a:rPr>
                        <a:t>行政による積極的な情報提供</a:t>
                      </a:r>
                      <a:r>
                        <a:rPr kumimoji="1" lang="en-US" altLang="ja-JP" sz="800" spc="-90" baseline="0" dirty="0">
                          <a:latin typeface="+mn-ea"/>
                          <a:ea typeface="+mn-ea"/>
                        </a:rPr>
                        <a:t>(</a:t>
                      </a:r>
                      <a:r>
                        <a:rPr kumimoji="1" lang="ja-JP" altLang="en-US" sz="800" spc="-90" baseline="0" dirty="0">
                          <a:latin typeface="+mn-ea"/>
                          <a:ea typeface="+mn-ea"/>
                        </a:rPr>
                        <a:t>ホームページの多言語化</a:t>
                      </a:r>
                      <a:r>
                        <a:rPr kumimoji="1" lang="en-US" altLang="ja-JP" sz="800" spc="-90" baseline="0" dirty="0">
                          <a:latin typeface="+mn-ea"/>
                          <a:ea typeface="+mn-ea"/>
                        </a:rPr>
                        <a:t>)</a:t>
                      </a:r>
                    </a:p>
                    <a:p>
                      <a:pPr algn="l">
                        <a:lnSpc>
                          <a:spcPts val="1000"/>
                        </a:lnSpc>
                      </a:pPr>
                      <a:r>
                        <a:rPr kumimoji="1" lang="ja-JP" altLang="en-US" sz="800" dirty="0">
                          <a:latin typeface="+mn-ea"/>
                          <a:ea typeface="+mn-ea"/>
                        </a:rPr>
                        <a:t>▽相互理解の場づくり　など</a:t>
                      </a:r>
                    </a:p>
                  </a:txBody>
                  <a:tcPr marL="10800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205401"/>
                  </a:ext>
                </a:extLst>
              </a:tr>
            </a:tbl>
          </a:graphicData>
        </a:graphic>
      </p:graphicFrame>
      <p:sp>
        <p:nvSpPr>
          <p:cNvPr id="36" name="テキスト ボックス 35"/>
          <p:cNvSpPr txBox="1"/>
          <p:nvPr/>
        </p:nvSpPr>
        <p:spPr>
          <a:xfrm>
            <a:off x="7114380" y="4667644"/>
            <a:ext cx="1994859" cy="276999"/>
          </a:xfrm>
          <a:prstGeom prst="rect">
            <a:avLst/>
          </a:prstGeom>
          <a:noFill/>
        </p:spPr>
        <p:txBody>
          <a:bodyPr wrap="square" rtlCol="0">
            <a:spAutoFit/>
          </a:bodyPr>
          <a:lstStyle/>
          <a:p>
            <a:pPr algn="r"/>
            <a:r>
              <a:rPr kumimoji="1" lang="ja-JP" altLang="en-US" sz="600" dirty="0">
                <a:latin typeface="Meiryo UI" panose="020B0604030504040204" pitchFamily="50" charset="-128"/>
                <a:ea typeface="Meiryo UI" panose="020B0604030504040204" pitchFamily="50" charset="-128"/>
              </a:rPr>
              <a:t>出典：大阪府企画室の検討プロジェクトチームが実施した</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ヒアリングをもとに大阪府企画室にて作成</a:t>
            </a:r>
            <a:endParaRPr kumimoji="1" lang="en-US" altLang="ja-JP" sz="600" dirty="0">
              <a:latin typeface="Meiryo UI" panose="020B0604030504040204" pitchFamily="50" charset="-128"/>
              <a:ea typeface="Meiryo UI" panose="020B0604030504040204" pitchFamily="50" charset="-128"/>
            </a:endParaRPr>
          </a:p>
        </p:txBody>
      </p:sp>
      <p:sp>
        <p:nvSpPr>
          <p:cNvPr id="40" name="正方形/長方形 39"/>
          <p:cNvSpPr/>
          <p:nvPr/>
        </p:nvSpPr>
        <p:spPr>
          <a:xfrm>
            <a:off x="6894084" y="7820"/>
            <a:ext cx="2834993" cy="46166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国・地域別の大阪府内</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高等教育機関受入留学生数　</a:t>
            </a:r>
          </a:p>
        </p:txBody>
      </p:sp>
      <p:sp>
        <p:nvSpPr>
          <p:cNvPr id="42" name="テキスト ボックス 41"/>
          <p:cNvSpPr txBox="1"/>
          <p:nvPr/>
        </p:nvSpPr>
        <p:spPr>
          <a:xfrm>
            <a:off x="6959661" y="2336857"/>
            <a:ext cx="2240982" cy="369332"/>
          </a:xfrm>
          <a:prstGeom prst="rect">
            <a:avLst/>
          </a:prstGeom>
          <a:noFill/>
        </p:spPr>
        <p:txBody>
          <a:bodyPr wrap="square" rtlCol="0">
            <a:spAutoFit/>
          </a:bodyPr>
          <a:lstStyle/>
          <a:p>
            <a:pPr lvl="0">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lang="ja-JP" altLang="en-US" sz="600" dirty="0">
                <a:solidFill>
                  <a:prstClr val="black"/>
                </a:solidFill>
                <a:latin typeface="Meiryo UI" panose="020B0604030504040204" pitchFamily="50" charset="-128"/>
                <a:ea typeface="Meiryo UI" panose="020B0604030504040204" pitchFamily="50" charset="-128"/>
              </a:rPr>
              <a:t>：大阪府府民文化部</a:t>
            </a:r>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資料提供：日本学生支援機構</a:t>
            </a:r>
            <a:r>
              <a:rPr lang="en-US" altLang="ja-JP" sz="600" dirty="0">
                <a:solidFill>
                  <a:prstClr val="black"/>
                </a:solidFill>
                <a:latin typeface="Meiryo UI" panose="020B0604030504040204" pitchFamily="50" charset="-128"/>
                <a:ea typeface="Meiryo UI" panose="020B0604030504040204" pitchFamily="50" charset="-128"/>
              </a:rPr>
              <a:t>)</a:t>
            </a:r>
          </a:p>
          <a:p>
            <a:pPr lvl="0">
              <a:defRPr/>
            </a:pPr>
            <a:r>
              <a:rPr lang="ja-JP" altLang="en-US" sz="600" dirty="0">
                <a:solidFill>
                  <a:prstClr val="black"/>
                </a:solidFill>
                <a:latin typeface="Meiryo UI" panose="020B0604030504040204" pitchFamily="50" charset="-128"/>
                <a:ea typeface="Meiryo UI" panose="020B0604030504040204" pitchFamily="50" charset="-128"/>
              </a:rPr>
              <a:t>　　　　</a:t>
            </a:r>
            <a:r>
              <a:rPr lang="en-US" altLang="ja-JP" sz="600" dirty="0">
                <a:solidFill>
                  <a:prstClr val="black"/>
                </a:solidFill>
                <a:latin typeface="Meiryo UI" panose="020B0604030504040204" pitchFamily="50" charset="-128"/>
                <a:ea typeface="Meiryo UI" panose="020B0604030504040204" pitchFamily="50" charset="-128"/>
              </a:rPr>
              <a:t>(5</a:t>
            </a:r>
            <a:r>
              <a:rPr lang="ja-JP" altLang="en-US" sz="600" dirty="0">
                <a:solidFill>
                  <a:prstClr val="black"/>
                </a:solidFill>
                <a:latin typeface="Meiryo UI" panose="020B0604030504040204" pitchFamily="50" charset="-128"/>
                <a:ea typeface="Meiryo UI" panose="020B0604030504040204" pitchFamily="50" charset="-128"/>
              </a:rPr>
              <a:t>月</a:t>
            </a:r>
            <a:r>
              <a:rPr lang="en-US" altLang="ja-JP" sz="600" dirty="0">
                <a:solidFill>
                  <a:prstClr val="black"/>
                </a:solidFill>
                <a:latin typeface="Meiryo UI" panose="020B0604030504040204" pitchFamily="50" charset="-128"/>
                <a:ea typeface="Meiryo UI" panose="020B0604030504040204" pitchFamily="50" charset="-128"/>
              </a:rPr>
              <a:t>1</a:t>
            </a:r>
            <a:r>
              <a:rPr lang="ja-JP" altLang="en-US" sz="600" dirty="0">
                <a:solidFill>
                  <a:prstClr val="black"/>
                </a:solidFill>
                <a:latin typeface="Meiryo UI" panose="020B0604030504040204" pitchFamily="50" charset="-128"/>
                <a:ea typeface="Meiryo UI" panose="020B0604030504040204" pitchFamily="50" charset="-128"/>
              </a:rPr>
              <a:t>日現在、高等教育機関に在籍する留学生数</a:t>
            </a:r>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をもとに</a:t>
            </a:r>
            <a:endParaRPr lang="en-US" altLang="ja-JP" sz="600" dirty="0">
              <a:solidFill>
                <a:prstClr val="black"/>
              </a:solidFill>
              <a:latin typeface="Meiryo UI" panose="020B0604030504040204" pitchFamily="50" charset="-128"/>
              <a:ea typeface="Meiryo UI" panose="020B0604030504040204" pitchFamily="50" charset="-128"/>
            </a:endParaRPr>
          </a:p>
          <a:p>
            <a:pPr lvl="0">
              <a:defRPr/>
            </a:pPr>
            <a:r>
              <a:rPr lang="ja-JP" altLang="en-US" sz="600" dirty="0">
                <a:solidFill>
                  <a:prstClr val="black"/>
                </a:solidFill>
                <a:latin typeface="Meiryo UI" panose="020B0604030504040204" pitchFamily="50" charset="-128"/>
                <a:ea typeface="Meiryo UI" panose="020B0604030504040204" pitchFamily="50" charset="-128"/>
              </a:rPr>
              <a:t>　　　　副首都推進局にて作成</a:t>
            </a:r>
          </a:p>
        </p:txBody>
      </p:sp>
      <p:graphicFrame>
        <p:nvGraphicFramePr>
          <p:cNvPr id="47" name="表 46"/>
          <p:cNvGraphicFramePr>
            <a:graphicFrameLocks noGrp="1"/>
          </p:cNvGraphicFramePr>
          <p:nvPr>
            <p:extLst/>
          </p:nvPr>
        </p:nvGraphicFramePr>
        <p:xfrm>
          <a:off x="3519922" y="3032392"/>
          <a:ext cx="3971558" cy="1255873"/>
        </p:xfrm>
        <a:graphic>
          <a:graphicData uri="http://schemas.openxmlformats.org/drawingml/2006/table">
            <a:tbl>
              <a:tblPr>
                <a:tableStyleId>{5C22544A-7EE6-4342-B048-85BDC9FD1C3A}</a:tableStyleId>
              </a:tblPr>
              <a:tblGrid>
                <a:gridCol w="552903">
                  <a:extLst>
                    <a:ext uri="{9D8B030D-6E8A-4147-A177-3AD203B41FA5}">
                      <a16:colId xmlns:a16="http://schemas.microsoft.com/office/drawing/2014/main" val="1004649350"/>
                    </a:ext>
                  </a:extLst>
                </a:gridCol>
                <a:gridCol w="418242">
                  <a:extLst>
                    <a:ext uri="{9D8B030D-6E8A-4147-A177-3AD203B41FA5}">
                      <a16:colId xmlns:a16="http://schemas.microsoft.com/office/drawing/2014/main" val="1661042509"/>
                    </a:ext>
                  </a:extLst>
                </a:gridCol>
                <a:gridCol w="418242">
                  <a:extLst>
                    <a:ext uri="{9D8B030D-6E8A-4147-A177-3AD203B41FA5}">
                      <a16:colId xmlns:a16="http://schemas.microsoft.com/office/drawing/2014/main" val="3472438531"/>
                    </a:ext>
                  </a:extLst>
                </a:gridCol>
                <a:gridCol w="418242">
                  <a:extLst>
                    <a:ext uri="{9D8B030D-6E8A-4147-A177-3AD203B41FA5}">
                      <a16:colId xmlns:a16="http://schemas.microsoft.com/office/drawing/2014/main" val="2886268297"/>
                    </a:ext>
                  </a:extLst>
                </a:gridCol>
                <a:gridCol w="418242">
                  <a:extLst>
                    <a:ext uri="{9D8B030D-6E8A-4147-A177-3AD203B41FA5}">
                      <a16:colId xmlns:a16="http://schemas.microsoft.com/office/drawing/2014/main" val="1991412667"/>
                    </a:ext>
                  </a:extLst>
                </a:gridCol>
                <a:gridCol w="418242">
                  <a:extLst>
                    <a:ext uri="{9D8B030D-6E8A-4147-A177-3AD203B41FA5}">
                      <a16:colId xmlns:a16="http://schemas.microsoft.com/office/drawing/2014/main" val="4073931862"/>
                    </a:ext>
                  </a:extLst>
                </a:gridCol>
                <a:gridCol w="418242">
                  <a:extLst>
                    <a:ext uri="{9D8B030D-6E8A-4147-A177-3AD203B41FA5}">
                      <a16:colId xmlns:a16="http://schemas.microsoft.com/office/drawing/2014/main" val="1086899294"/>
                    </a:ext>
                  </a:extLst>
                </a:gridCol>
                <a:gridCol w="418242">
                  <a:extLst>
                    <a:ext uri="{9D8B030D-6E8A-4147-A177-3AD203B41FA5}">
                      <a16:colId xmlns:a16="http://schemas.microsoft.com/office/drawing/2014/main" val="3546609495"/>
                    </a:ext>
                  </a:extLst>
                </a:gridCol>
                <a:gridCol w="490961">
                  <a:extLst>
                    <a:ext uri="{9D8B030D-6E8A-4147-A177-3AD203B41FA5}">
                      <a16:colId xmlns:a16="http://schemas.microsoft.com/office/drawing/2014/main" val="2424422341"/>
                    </a:ext>
                  </a:extLst>
                </a:gridCol>
              </a:tblGrid>
              <a:tr h="241395">
                <a:tc>
                  <a:txBody>
                    <a:bodyPr/>
                    <a:lstStyle/>
                    <a:p>
                      <a:pPr algn="dist" fontAlgn="ctr"/>
                      <a:r>
                        <a:rPr lang="ja-JP" altLang="en-US" sz="800" u="none" strike="noStrike" dirty="0">
                          <a:effectLst/>
                          <a:latin typeface="+mn-ea"/>
                          <a:ea typeface="+mn-ea"/>
                        </a:rPr>
                        <a:t>　</a:t>
                      </a:r>
                      <a:endParaRPr lang="ja-JP" altLang="en-US" sz="800" b="0" i="0" u="none" strike="noStrike" dirty="0">
                        <a:solidFill>
                          <a:srgbClr val="000000"/>
                        </a:solidFill>
                        <a:effectLst/>
                        <a:latin typeface="+mn-ea"/>
                        <a:ea typeface="+mn-ea"/>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800" b="1" u="none" strike="noStrike" dirty="0">
                          <a:effectLst/>
                          <a:latin typeface="+mn-ea"/>
                          <a:ea typeface="+mn-ea"/>
                        </a:rPr>
                        <a:t>高度学術研究活動</a:t>
                      </a:r>
                      <a:endParaRPr lang="en-US" altLang="ja-JP" sz="800" b="0" u="none" strike="noStrike" dirty="0">
                        <a:effectLst/>
                        <a:latin typeface="+mn-ea"/>
                        <a:ea typeface="+mn-ea"/>
                      </a:endParaRPr>
                    </a:p>
                    <a:p>
                      <a:pPr algn="r" fontAlgn="ctr"/>
                      <a:r>
                        <a:rPr lang="en-US" altLang="ja-JP" sz="800" b="0" u="none" strike="noStrike" dirty="0">
                          <a:effectLst/>
                          <a:latin typeface="+mn-ea"/>
                          <a:ea typeface="+mn-ea"/>
                        </a:rPr>
                        <a:t>(※)</a:t>
                      </a:r>
                      <a:endParaRPr lang="en-US" altLang="ja-JP" sz="800" b="1" u="none" strike="noStrike" dirty="0">
                        <a:effectLst/>
                        <a:latin typeface="+mn-ea"/>
                        <a:ea typeface="+mn-ea"/>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800" b="1" i="0" u="none" strike="noStrike" dirty="0">
                          <a:solidFill>
                            <a:srgbClr val="000000"/>
                          </a:solidFill>
                          <a:effectLst/>
                          <a:latin typeface="+mn-ea"/>
                          <a:ea typeface="+mn-ea"/>
                        </a:rPr>
                        <a:t>高度専門・技術活動</a:t>
                      </a:r>
                      <a:endParaRPr lang="en-US" altLang="ja-JP" sz="800" b="1" i="0" u="none" strike="noStrike" dirty="0">
                        <a:solidFill>
                          <a:srgbClr val="000000"/>
                        </a:solidFill>
                        <a:effectLst/>
                        <a:latin typeface="+mn-ea"/>
                        <a:ea typeface="+mn-ea"/>
                      </a:endParaRPr>
                    </a:p>
                    <a:p>
                      <a:pPr algn="r" fontAlgn="ctr"/>
                      <a:r>
                        <a:rPr lang="en-US" altLang="ja-JP" sz="800" b="0" i="0" u="none" strike="noStrike" dirty="0">
                          <a:solidFill>
                            <a:srgbClr val="000000"/>
                          </a:solidFill>
                          <a:effectLst/>
                          <a:latin typeface="+mn-ea"/>
                          <a:ea typeface="+mn-ea"/>
                        </a:rPr>
                        <a:t>(※)</a:t>
                      </a:r>
                      <a:endParaRPr lang="ja-JP" altLang="en-US" sz="800" b="0" i="0" u="none" strike="noStrike" dirty="0">
                        <a:solidFill>
                          <a:srgbClr val="000000"/>
                        </a:solidFill>
                        <a:effectLst/>
                        <a:latin typeface="+mn-ea"/>
                        <a:ea typeface="+mn-ea"/>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800" b="1" i="0" u="none" strike="noStrike" dirty="0">
                          <a:solidFill>
                            <a:srgbClr val="000000"/>
                          </a:solidFill>
                          <a:effectLst/>
                          <a:latin typeface="+mn-ea"/>
                          <a:ea typeface="+mn-ea"/>
                        </a:rPr>
                        <a:t>高度経営・管理活動</a:t>
                      </a:r>
                      <a:endParaRPr lang="en-US" altLang="ja-JP" sz="800" b="1" i="0" u="none" strike="noStrike" dirty="0">
                        <a:solidFill>
                          <a:srgbClr val="000000"/>
                        </a:solidFill>
                        <a:effectLst/>
                        <a:latin typeface="+mn-ea"/>
                        <a:ea typeface="+mn-ea"/>
                      </a:endParaRPr>
                    </a:p>
                    <a:p>
                      <a:pPr algn="r" fontAlgn="ctr"/>
                      <a:r>
                        <a:rPr lang="en-US" altLang="ja-JP" sz="800" b="0" i="0" u="none" strike="noStrike" dirty="0">
                          <a:solidFill>
                            <a:srgbClr val="000000"/>
                          </a:solidFill>
                          <a:effectLst/>
                          <a:latin typeface="+mn-ea"/>
                          <a:ea typeface="+mn-ea"/>
                        </a:rPr>
                        <a:t>(※)</a:t>
                      </a:r>
                      <a:endParaRPr lang="ja-JP" altLang="en-US" sz="800" b="0" i="0" u="none" strike="noStrike" dirty="0">
                        <a:solidFill>
                          <a:srgbClr val="000000"/>
                        </a:solidFill>
                        <a:effectLst/>
                        <a:latin typeface="+mn-ea"/>
                        <a:ea typeface="+mn-ea"/>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zh-TW" altLang="en-US" sz="800" b="1" u="none" strike="noStrike" dirty="0">
                          <a:effectLst/>
                          <a:latin typeface="+mn-ea"/>
                          <a:ea typeface="+mn-ea"/>
                        </a:rPr>
                        <a:t>高度</a:t>
                      </a:r>
                      <a:endParaRPr lang="en-US" altLang="zh-TW" sz="800" b="1" u="none" strike="noStrike" dirty="0">
                        <a:effectLst/>
                        <a:latin typeface="+mn-ea"/>
                        <a:ea typeface="+mn-ea"/>
                      </a:endParaRPr>
                    </a:p>
                    <a:p>
                      <a:pPr algn="dist" fontAlgn="ctr"/>
                      <a:r>
                        <a:rPr lang="zh-TW" altLang="en-US" sz="800" b="1" u="none" strike="noStrike" dirty="0">
                          <a:effectLst/>
                          <a:latin typeface="+mn-ea"/>
                          <a:ea typeface="+mn-ea"/>
                        </a:rPr>
                        <a:t>専門職</a:t>
                      </a:r>
                      <a:endParaRPr lang="en-US" altLang="zh-TW" sz="800" b="1" u="none" strike="noStrike" dirty="0">
                        <a:effectLst/>
                        <a:latin typeface="+mn-ea"/>
                        <a:ea typeface="+mn-ea"/>
                      </a:endParaRPr>
                    </a:p>
                    <a:p>
                      <a:pPr algn="r" fontAlgn="ctr"/>
                      <a:r>
                        <a:rPr lang="zh-TW" altLang="en-US" sz="800" b="1" u="none" strike="noStrike" dirty="0">
                          <a:effectLst/>
                          <a:latin typeface="+mn-ea"/>
                          <a:ea typeface="+mn-ea"/>
                        </a:rPr>
                        <a:t>２</a:t>
                      </a:r>
                      <a:r>
                        <a:rPr lang="ja-JP" altLang="en-US" sz="800" b="1" u="none" strike="noStrike" dirty="0">
                          <a:effectLst/>
                          <a:latin typeface="+mn-ea"/>
                          <a:ea typeface="+mn-ea"/>
                        </a:rPr>
                        <a:t>　　 </a:t>
                      </a:r>
                      <a:r>
                        <a:rPr lang="zh-TW" altLang="en-US" sz="800" b="1" u="none" strike="noStrike" dirty="0">
                          <a:effectLst/>
                          <a:latin typeface="+mn-ea"/>
                          <a:ea typeface="+mn-ea"/>
                        </a:rPr>
                        <a:t>号</a:t>
                      </a:r>
                      <a:r>
                        <a:rPr lang="en-US" altLang="zh-TW" sz="800" b="1" u="none" strike="noStrike" dirty="0">
                          <a:effectLst/>
                          <a:latin typeface="+mn-ea"/>
                          <a:ea typeface="+mn-ea"/>
                        </a:rPr>
                        <a:t/>
                      </a:r>
                      <a:br>
                        <a:rPr lang="en-US" altLang="zh-TW" sz="800" b="1" u="none" strike="noStrike" dirty="0">
                          <a:effectLst/>
                          <a:latin typeface="+mn-ea"/>
                          <a:ea typeface="+mn-ea"/>
                        </a:rPr>
                      </a:br>
                      <a:r>
                        <a:rPr lang="en-US" altLang="zh-TW" sz="800" b="0" u="none" strike="noStrike" dirty="0">
                          <a:effectLst/>
                          <a:latin typeface="+mn-ea"/>
                          <a:ea typeface="+mn-ea"/>
                        </a:rPr>
                        <a:t>(</a:t>
                      </a:r>
                      <a:r>
                        <a:rPr lang="en-US" altLang="ja-JP" sz="800" b="0" u="none" strike="noStrike" dirty="0">
                          <a:effectLst/>
                          <a:latin typeface="+mn-ea"/>
                          <a:ea typeface="+mn-ea"/>
                        </a:rPr>
                        <a:t>※</a:t>
                      </a:r>
                      <a:r>
                        <a:rPr lang="en-US" altLang="zh-TW" sz="800" b="0" u="none" strike="noStrike" dirty="0">
                          <a:effectLst/>
                          <a:latin typeface="+mn-ea"/>
                          <a:ea typeface="+mn-ea"/>
                        </a:rPr>
                        <a:t>)</a:t>
                      </a:r>
                      <a:endParaRPr lang="zh-TW" altLang="en-US" sz="800" b="1" i="0" u="none" strike="noStrike" dirty="0">
                        <a:solidFill>
                          <a:srgbClr val="000000"/>
                        </a:solidFill>
                        <a:effectLst/>
                        <a:latin typeface="+mn-ea"/>
                        <a:ea typeface="+mn-ea"/>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800" b="1" u="none" strike="noStrike" dirty="0">
                          <a:effectLst/>
                          <a:latin typeface="+mn-ea"/>
                          <a:ea typeface="+mn-ea"/>
                        </a:rPr>
                        <a:t>経営・</a:t>
                      </a:r>
                      <a:endParaRPr lang="en-US" altLang="ja-JP" sz="800" b="1" u="none" strike="noStrike" dirty="0">
                        <a:effectLst/>
                        <a:latin typeface="+mn-ea"/>
                        <a:ea typeface="+mn-ea"/>
                      </a:endParaRPr>
                    </a:p>
                    <a:p>
                      <a:pPr algn="dist" fontAlgn="ctr"/>
                      <a:r>
                        <a:rPr lang="ja-JP" altLang="en-US" sz="800" b="1" u="none" strike="noStrike" dirty="0">
                          <a:effectLst/>
                          <a:latin typeface="+mn-ea"/>
                          <a:ea typeface="+mn-ea"/>
                        </a:rPr>
                        <a:t>管理</a:t>
                      </a:r>
                      <a:endParaRPr lang="ja-JP" altLang="en-US" sz="800" b="1" i="0" u="none" strike="noStrike" dirty="0">
                        <a:solidFill>
                          <a:srgbClr val="000000"/>
                        </a:solidFill>
                        <a:effectLst/>
                        <a:latin typeface="+mn-ea"/>
                        <a:ea typeface="+mn-ea"/>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800" b="1" u="none" strike="noStrike" dirty="0">
                          <a:effectLst/>
                          <a:latin typeface="+mn-ea"/>
                          <a:ea typeface="+mn-ea"/>
                        </a:rPr>
                        <a:t>法律・</a:t>
                      </a:r>
                      <a:br>
                        <a:rPr lang="ja-JP" altLang="en-US" sz="800" b="1" u="none" strike="noStrike" dirty="0">
                          <a:effectLst/>
                          <a:latin typeface="+mn-ea"/>
                          <a:ea typeface="+mn-ea"/>
                        </a:rPr>
                      </a:br>
                      <a:r>
                        <a:rPr lang="ja-JP" altLang="en-US" sz="800" b="1" u="none" strike="noStrike" dirty="0">
                          <a:effectLst/>
                          <a:latin typeface="+mn-ea"/>
                          <a:ea typeface="+mn-ea"/>
                        </a:rPr>
                        <a:t>会計</a:t>
                      </a:r>
                      <a:r>
                        <a:rPr lang="en-US" altLang="ja-JP" sz="800" b="1" u="none" strike="noStrike" dirty="0">
                          <a:effectLst/>
                          <a:latin typeface="+mn-ea"/>
                          <a:ea typeface="+mn-ea"/>
                        </a:rPr>
                        <a:t/>
                      </a:r>
                      <a:br>
                        <a:rPr lang="en-US" altLang="ja-JP" sz="800" b="1" u="none" strike="noStrike" dirty="0">
                          <a:effectLst/>
                          <a:latin typeface="+mn-ea"/>
                          <a:ea typeface="+mn-ea"/>
                        </a:rPr>
                      </a:br>
                      <a:r>
                        <a:rPr lang="ja-JP" altLang="en-US" sz="800" b="1" u="none" strike="noStrike" dirty="0">
                          <a:effectLst/>
                          <a:latin typeface="+mn-ea"/>
                          <a:ea typeface="+mn-ea"/>
                        </a:rPr>
                        <a:t>業務</a:t>
                      </a:r>
                      <a:endParaRPr lang="ja-JP" altLang="en-US" sz="800" b="1" i="0" u="none" strike="noStrike" dirty="0">
                        <a:solidFill>
                          <a:srgbClr val="000000"/>
                        </a:solidFill>
                        <a:effectLst/>
                        <a:latin typeface="+mn-ea"/>
                        <a:ea typeface="+mn-ea"/>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800" b="1" u="none" strike="noStrike" dirty="0">
                          <a:effectLst/>
                          <a:latin typeface="+mn-ea"/>
                          <a:ea typeface="+mn-ea"/>
                        </a:rPr>
                        <a:t>研究</a:t>
                      </a:r>
                      <a:endParaRPr lang="ja-JP" altLang="en-US" sz="800" b="1" i="0" u="none" strike="noStrike" dirty="0">
                        <a:solidFill>
                          <a:srgbClr val="000000"/>
                        </a:solidFill>
                        <a:effectLst/>
                        <a:latin typeface="+mn-ea"/>
                        <a:ea typeface="+mn-ea"/>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800" b="1" u="none" strike="noStrike" dirty="0">
                          <a:effectLst/>
                        </a:rPr>
                        <a:t>技術</a:t>
                      </a:r>
                      <a:endParaRPr lang="en-US" altLang="ja-JP" sz="800" b="1" u="none" strike="noStrike" dirty="0">
                        <a:effectLst/>
                      </a:endParaRPr>
                    </a:p>
                    <a:p>
                      <a:pPr algn="dist" fontAlgn="ctr"/>
                      <a:r>
                        <a:rPr lang="ja-JP" altLang="en-US" sz="800" b="1" u="none" strike="noStrike" dirty="0">
                          <a:effectLst/>
                        </a:rPr>
                        <a:t>人文</a:t>
                      </a:r>
                      <a:r>
                        <a:rPr lang="en-US" altLang="ja-JP" sz="800" b="1" u="none" strike="noStrike" dirty="0">
                          <a:effectLst/>
                        </a:rPr>
                        <a:t/>
                      </a:r>
                      <a:br>
                        <a:rPr lang="en-US" altLang="ja-JP" sz="800" b="1" u="none" strike="noStrike" dirty="0">
                          <a:effectLst/>
                        </a:rPr>
                      </a:br>
                      <a:r>
                        <a:rPr lang="ja-JP" altLang="en-US" sz="800" b="1" u="none" strike="noStrike" dirty="0">
                          <a:effectLst/>
                        </a:rPr>
                        <a:t>知識・</a:t>
                      </a:r>
                      <a:br>
                        <a:rPr lang="ja-JP" altLang="en-US" sz="800" b="1" u="none" strike="noStrike" dirty="0">
                          <a:effectLst/>
                        </a:rPr>
                      </a:br>
                      <a:r>
                        <a:rPr lang="ja-JP" altLang="en-US" sz="800" b="1" u="none" strike="noStrike" dirty="0">
                          <a:effectLst/>
                        </a:rPr>
                        <a:t>国際業務</a:t>
                      </a:r>
                      <a:endParaRPr lang="ja-JP" altLang="en-US"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2646115"/>
                  </a:ext>
                </a:extLst>
              </a:tr>
              <a:tr h="62273">
                <a:tc>
                  <a:txBody>
                    <a:bodyPr/>
                    <a:lstStyle/>
                    <a:p>
                      <a:pPr algn="dist" fontAlgn="ctr"/>
                      <a:r>
                        <a:rPr lang="ja-JP" altLang="en-US" sz="800" b="1" u="none" strike="noStrike" dirty="0">
                          <a:effectLst/>
                        </a:rPr>
                        <a:t>大阪府</a:t>
                      </a:r>
                      <a:endParaRPr lang="ja-JP" altLang="en-US"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ctr"/>
                      <a:r>
                        <a:rPr lang="en-US" altLang="ja-JP" sz="800" b="1" u="none" strike="noStrike" dirty="0">
                          <a:effectLst/>
                        </a:rPr>
                        <a:t>121 </a:t>
                      </a:r>
                      <a:endParaRPr lang="en-US" altLang="ja-JP"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ctr"/>
                      <a:r>
                        <a:rPr lang="en-US" altLang="ja-JP" sz="800" b="1" u="none" strike="noStrike" dirty="0">
                          <a:effectLst/>
                        </a:rPr>
                        <a:t>473 </a:t>
                      </a:r>
                      <a:endParaRPr lang="en-US" altLang="ja-JP"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ctr"/>
                      <a:r>
                        <a:rPr lang="en-US" altLang="ja-JP" sz="800" b="1" u="none" strike="noStrike" dirty="0">
                          <a:effectLst/>
                        </a:rPr>
                        <a:t>61 </a:t>
                      </a:r>
                      <a:endParaRPr lang="en-US" altLang="ja-JP"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ctr"/>
                      <a:r>
                        <a:rPr lang="en-US" altLang="ja-JP" sz="800" b="1" u="none" strike="noStrike" dirty="0">
                          <a:effectLst/>
                        </a:rPr>
                        <a:t>29 </a:t>
                      </a:r>
                      <a:endParaRPr lang="en-US" altLang="ja-JP"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ctr"/>
                      <a:r>
                        <a:rPr lang="en-US" altLang="ja-JP" sz="800" b="1" u="none" strike="noStrike" dirty="0">
                          <a:effectLst/>
                        </a:rPr>
                        <a:t>2,845 </a:t>
                      </a:r>
                      <a:endParaRPr lang="en-US" altLang="ja-JP"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ctr"/>
                      <a:r>
                        <a:rPr lang="en-US" altLang="ja-JP" sz="800" b="1" u="none" strike="noStrike" dirty="0">
                          <a:effectLst/>
                        </a:rPr>
                        <a:t>0 </a:t>
                      </a:r>
                      <a:endParaRPr lang="en-US" altLang="ja-JP"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ctr"/>
                      <a:r>
                        <a:rPr lang="en-US" altLang="ja-JP" sz="800" b="1" u="none" strike="noStrike" dirty="0">
                          <a:effectLst/>
                        </a:rPr>
                        <a:t>46 </a:t>
                      </a:r>
                      <a:endParaRPr lang="en-US" altLang="ja-JP"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ctr"/>
                      <a:r>
                        <a:rPr lang="en-US" altLang="ja-JP" sz="800" b="1" u="none" strike="noStrike" dirty="0">
                          <a:effectLst/>
                        </a:rPr>
                        <a:t>24,782 </a:t>
                      </a:r>
                      <a:endParaRPr lang="en-US" altLang="ja-JP"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82679707"/>
                  </a:ext>
                </a:extLst>
              </a:tr>
              <a:tr h="62273">
                <a:tc>
                  <a:txBody>
                    <a:bodyPr/>
                    <a:lstStyle/>
                    <a:p>
                      <a:pPr algn="dist" fontAlgn="ctr"/>
                      <a:r>
                        <a:rPr lang="ja-JP" altLang="en-US" sz="800" b="1" u="none" strike="noStrike" dirty="0">
                          <a:effectLst/>
                        </a:rPr>
                        <a:t>東京都</a:t>
                      </a:r>
                      <a:endParaRPr lang="ja-JP" altLang="en-US"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463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7,721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444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379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9,676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136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299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90,239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5646837"/>
                  </a:ext>
                </a:extLst>
              </a:tr>
              <a:tr h="62273">
                <a:tc>
                  <a:txBody>
                    <a:bodyPr/>
                    <a:lstStyle/>
                    <a:p>
                      <a:pPr algn="dist" fontAlgn="ctr"/>
                      <a:r>
                        <a:rPr lang="ja-JP" altLang="en-US" sz="800" b="1" u="none" strike="noStrike" spc="0" dirty="0">
                          <a:effectLst/>
                        </a:rPr>
                        <a:t>神奈川県</a:t>
                      </a:r>
                      <a:endParaRPr lang="ja-JP" altLang="en-US" sz="800" b="1" i="0" u="none" strike="noStrike" spc="0"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a:effectLst/>
                        </a:rPr>
                        <a:t>136 </a:t>
                      </a:r>
                      <a:endParaRPr lang="en-US" altLang="ja-JP" sz="8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1,830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42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156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a:effectLst/>
                        </a:rPr>
                        <a:t>1,991 </a:t>
                      </a:r>
                      <a:endParaRPr lang="en-US" altLang="ja-JP" sz="8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a:effectLst/>
                        </a:rPr>
                        <a:t>3 </a:t>
                      </a:r>
                      <a:endParaRPr lang="en-US" altLang="ja-JP" sz="8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178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a:effectLst/>
                        </a:rPr>
                        <a:t>29,035 </a:t>
                      </a:r>
                      <a:endParaRPr lang="en-US" altLang="ja-JP" sz="8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74630"/>
                  </a:ext>
                </a:extLst>
              </a:tr>
              <a:tr h="62273">
                <a:tc>
                  <a:txBody>
                    <a:bodyPr/>
                    <a:lstStyle/>
                    <a:p>
                      <a:pPr algn="dist" fontAlgn="ctr"/>
                      <a:r>
                        <a:rPr lang="ja-JP" altLang="en-US" sz="800" b="1" u="none" strike="noStrike" dirty="0">
                          <a:effectLst/>
                        </a:rPr>
                        <a:t>愛知県</a:t>
                      </a:r>
                      <a:endParaRPr lang="ja-JP" altLang="en-US"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146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374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10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31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1,021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a:effectLst/>
                        </a:rPr>
                        <a:t>1 </a:t>
                      </a:r>
                      <a:endParaRPr lang="en-US" altLang="ja-JP" sz="8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24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a:effectLst/>
                        </a:rPr>
                        <a:t>18,413 </a:t>
                      </a:r>
                      <a:endParaRPr lang="en-US" altLang="ja-JP" sz="8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8876730"/>
                  </a:ext>
                </a:extLst>
              </a:tr>
              <a:tr h="62273">
                <a:tc>
                  <a:txBody>
                    <a:bodyPr/>
                    <a:lstStyle/>
                    <a:p>
                      <a:pPr algn="dist" fontAlgn="ctr"/>
                      <a:r>
                        <a:rPr lang="ja-JP" altLang="en-US" sz="800" b="1" u="none" strike="noStrike" dirty="0">
                          <a:effectLst/>
                        </a:rPr>
                        <a:t>兵庫県</a:t>
                      </a:r>
                      <a:endParaRPr lang="ja-JP" altLang="en-US" sz="800" b="1"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41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154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14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8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627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0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63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7,880 </a:t>
                      </a:r>
                      <a:endParaRPr lang="en-US" altLang="ja-JP"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407735"/>
                  </a:ext>
                </a:extLst>
              </a:tr>
              <a:tr h="121980">
                <a:tc>
                  <a:txBody>
                    <a:bodyPr/>
                    <a:lstStyle/>
                    <a:p>
                      <a:pPr algn="dist" fontAlgn="ctr"/>
                      <a:r>
                        <a:rPr lang="ja-JP" altLang="en-US" sz="800" b="1" u="none" strike="noStrike" dirty="0">
                          <a:effectLst/>
                        </a:rPr>
                        <a:t>全国</a:t>
                      </a:r>
                      <a:endParaRPr lang="ja-JP" altLang="en-US" sz="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1,922 </a:t>
                      </a: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13,167 </a:t>
                      </a: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676 </a:t>
                      </a: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789 </a:t>
                      </a: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spc="-70" baseline="0" dirty="0">
                          <a:effectLst/>
                        </a:rPr>
                        <a:t>27,235</a:t>
                      </a:r>
                      <a:r>
                        <a:rPr lang="en-US" altLang="ja-JP" sz="800" u="none" strike="noStrike" dirty="0">
                          <a:effectLst/>
                        </a:rPr>
                        <a:t> </a:t>
                      </a: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148 </a:t>
                      </a: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1,337 </a:t>
                      </a: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800" u="none" strike="noStrike" dirty="0">
                          <a:effectLst/>
                        </a:rPr>
                        <a:t>283,380 </a:t>
                      </a: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239" marR="5239" marT="52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1933658"/>
                  </a:ext>
                </a:extLst>
              </a:tr>
            </a:tbl>
          </a:graphicData>
        </a:graphic>
      </p:graphicFrame>
      <p:sp>
        <p:nvSpPr>
          <p:cNvPr id="48" name="正方形/長方形 47"/>
          <p:cNvSpPr/>
          <p:nvPr/>
        </p:nvSpPr>
        <p:spPr>
          <a:xfrm>
            <a:off x="3388448" y="2435357"/>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我が国における高度外国人材の内訳</a:t>
            </a:r>
            <a:endParaRPr kumimoji="1"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正方形/長方形 48"/>
          <p:cNvSpPr/>
          <p:nvPr/>
        </p:nvSpPr>
        <p:spPr>
          <a:xfrm>
            <a:off x="7224758" y="2881372"/>
            <a:ext cx="487464" cy="184666"/>
          </a:xfrm>
          <a:prstGeom prst="rect">
            <a:avLst/>
          </a:prstGeom>
        </p:spPr>
        <p:txBody>
          <a:bodyPr wrap="square">
            <a:spAutoFit/>
          </a:bodyPr>
          <a:lstStyle/>
          <a:p>
            <a:pPr marL="177800" indent="-177800"/>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861912" y="4245256"/>
            <a:ext cx="3725184" cy="184666"/>
          </a:xfrm>
          <a:prstGeom prst="rect">
            <a:avLst/>
          </a:prstGeom>
        </p:spPr>
        <p:txBody>
          <a:bodyPr wrap="square">
            <a:spAutoFit/>
          </a:bodyPr>
          <a:lstStyle/>
          <a:p>
            <a:pPr marL="177800" indent="-177800" algn="r"/>
            <a:r>
              <a:rPr lang="ja-JP" altLang="ja-JP" sz="6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600" dirty="0">
                <a:latin typeface="Meiryo UI" panose="020B0604030504040204" pitchFamily="50" charset="-128"/>
                <a:ea typeface="Meiryo UI" panose="020B0604030504040204" pitchFamily="50" charset="-128"/>
                <a:cs typeface="Meiryo UI" panose="020B0604030504040204" pitchFamily="50" charset="-128"/>
              </a:rPr>
              <a:t>：法務省「在留外国人統計（旧登録外国人統計）</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月末時点」をもとに副首都推進局にて作成</a:t>
            </a:r>
            <a:endParaRPr lang="ja-JP"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775158" y="638277"/>
            <a:ext cx="487464" cy="184666"/>
          </a:xfrm>
          <a:prstGeom prst="rect">
            <a:avLst/>
          </a:prstGeom>
        </p:spPr>
        <p:txBody>
          <a:bodyPr wrap="square">
            <a:spAutoFit/>
          </a:bodyPr>
          <a:lstStyle/>
          <a:p>
            <a:pPr marL="177800" indent="-177800"/>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5310596" y="953292"/>
          <a:ext cx="1620000" cy="1390702"/>
        </p:xfrm>
        <a:graphic>
          <a:graphicData uri="http://schemas.openxmlformats.org/drawingml/2006/table">
            <a:tbl>
              <a:tblPr>
                <a:tableStyleId>{5C22544A-7EE6-4342-B048-85BDC9FD1C3A}</a:tableStyleId>
              </a:tblPr>
              <a:tblGrid>
                <a:gridCol w="405000">
                  <a:extLst>
                    <a:ext uri="{9D8B030D-6E8A-4147-A177-3AD203B41FA5}">
                      <a16:colId xmlns:a16="http://schemas.microsoft.com/office/drawing/2014/main" val="2056677157"/>
                    </a:ext>
                  </a:extLst>
                </a:gridCol>
                <a:gridCol w="405000">
                  <a:extLst>
                    <a:ext uri="{9D8B030D-6E8A-4147-A177-3AD203B41FA5}">
                      <a16:colId xmlns:a16="http://schemas.microsoft.com/office/drawing/2014/main" val="2902310357"/>
                    </a:ext>
                  </a:extLst>
                </a:gridCol>
                <a:gridCol w="405000">
                  <a:extLst>
                    <a:ext uri="{9D8B030D-6E8A-4147-A177-3AD203B41FA5}">
                      <a16:colId xmlns:a16="http://schemas.microsoft.com/office/drawing/2014/main" val="4060813866"/>
                    </a:ext>
                  </a:extLst>
                </a:gridCol>
                <a:gridCol w="405000">
                  <a:extLst>
                    <a:ext uri="{9D8B030D-6E8A-4147-A177-3AD203B41FA5}">
                      <a16:colId xmlns:a16="http://schemas.microsoft.com/office/drawing/2014/main" val="1959742349"/>
                    </a:ext>
                  </a:extLst>
                </a:gridCol>
              </a:tblGrid>
              <a:tr h="156229">
                <a:tc rowSpan="2">
                  <a:txBody>
                    <a:bodyPr/>
                    <a:lstStyle/>
                    <a:p>
                      <a:pPr algn="ctr" fontAlgn="ctr"/>
                      <a:r>
                        <a:rPr lang="ja-JP" altLang="en-US" sz="700" u="none" strike="noStrike" dirty="0">
                          <a:effectLst/>
                          <a:latin typeface="+mn-ea"/>
                          <a:ea typeface="+mn-ea"/>
                        </a:rPr>
                        <a:t>都道府県</a:t>
                      </a:r>
                      <a:endParaRPr lang="ja-JP" altLang="en-US"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b"/>
                      <a:r>
                        <a:rPr lang="ja-JP" altLang="en-US" sz="700" u="none" strike="noStrike" dirty="0">
                          <a:effectLst/>
                          <a:latin typeface="+mn-ea"/>
                          <a:ea typeface="+mn-ea"/>
                        </a:rPr>
                        <a:t>外国人留学生の</a:t>
                      </a:r>
                      <a:endParaRPr lang="en-US" altLang="ja-JP" sz="700" u="none" strike="noStrike" dirty="0">
                        <a:effectLst/>
                        <a:latin typeface="+mn-ea"/>
                        <a:ea typeface="+mn-ea"/>
                      </a:endParaRPr>
                    </a:p>
                    <a:p>
                      <a:pPr algn="ctr" fontAlgn="b"/>
                      <a:r>
                        <a:rPr lang="ja-JP" altLang="en-US" sz="700" u="none" strike="noStrike" dirty="0">
                          <a:effectLst/>
                          <a:latin typeface="+mn-ea"/>
                          <a:ea typeface="+mn-ea"/>
                        </a:rPr>
                        <a:t>就職先企業の所在地</a:t>
                      </a:r>
                      <a:endParaRPr lang="ja-JP" altLang="en-US"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9853815"/>
                  </a:ext>
                </a:extLst>
              </a:tr>
              <a:tr h="119107">
                <a:tc vMerge="1">
                  <a:txBody>
                    <a:bodyPr/>
                    <a:lstStyle/>
                    <a:p>
                      <a:endParaRPr kumimoji="1" lang="ja-JP" altLang="en-US"/>
                    </a:p>
                  </a:txBody>
                  <a:tcPr/>
                </a:tc>
                <a:tc>
                  <a:txBody>
                    <a:bodyPr/>
                    <a:lstStyle/>
                    <a:p>
                      <a:pPr algn="ctr" fontAlgn="b"/>
                      <a:r>
                        <a:rPr lang="en-US" altLang="ja-JP" sz="700" u="none" strike="noStrike" dirty="0">
                          <a:effectLst/>
                          <a:latin typeface="+mn-ea"/>
                          <a:ea typeface="+mn-ea"/>
                        </a:rPr>
                        <a:t>2018</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700" u="none" strike="noStrike" dirty="0">
                          <a:effectLst/>
                          <a:latin typeface="+mn-ea"/>
                          <a:ea typeface="+mn-ea"/>
                        </a:rPr>
                        <a:t>2019</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700" u="none" strike="noStrike" dirty="0">
                          <a:effectLst/>
                          <a:latin typeface="+mn-ea"/>
                          <a:ea typeface="+mn-ea"/>
                        </a:rPr>
                        <a:t>2020</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4835803"/>
                  </a:ext>
                </a:extLst>
              </a:tr>
              <a:tr h="349570">
                <a:tc>
                  <a:txBody>
                    <a:bodyPr/>
                    <a:lstStyle/>
                    <a:p>
                      <a:pPr algn="ctr" fontAlgn="ctr"/>
                      <a:r>
                        <a:rPr lang="ja-JP" altLang="en-US" sz="700" b="1" u="none" strike="noStrike" dirty="0">
                          <a:effectLst/>
                          <a:latin typeface="+mn-ea"/>
                          <a:ea typeface="+mn-ea"/>
                        </a:rPr>
                        <a:t>大阪府</a:t>
                      </a:r>
                      <a:endParaRPr lang="ja-JP" altLang="en-US" sz="700" b="1"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altLang="ja-JP" sz="700" b="1" u="none" strike="noStrike" dirty="0">
                          <a:effectLst/>
                          <a:latin typeface="+mn-ea"/>
                          <a:ea typeface="+mn-ea"/>
                        </a:rPr>
                        <a:t>2,598</a:t>
                      </a:r>
                    </a:p>
                    <a:p>
                      <a:pPr algn="r" fontAlgn="b"/>
                      <a:r>
                        <a:rPr lang="en-US" altLang="ja-JP" sz="700" b="0" i="0" u="none" strike="noStrike" dirty="0">
                          <a:solidFill>
                            <a:srgbClr val="000000"/>
                          </a:solidFill>
                          <a:effectLst/>
                          <a:latin typeface="+mn-ea"/>
                          <a:ea typeface="+mn-ea"/>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altLang="ja-JP" sz="700" b="1" u="none" strike="noStrike" dirty="0">
                          <a:effectLst/>
                          <a:latin typeface="+mn-ea"/>
                          <a:ea typeface="+mn-ea"/>
                        </a:rPr>
                        <a:t>3,213</a:t>
                      </a:r>
                    </a:p>
                    <a:p>
                      <a:pPr algn="r" fontAlgn="b"/>
                      <a:r>
                        <a:rPr lang="en-US" altLang="ja-JP" sz="700" b="0" i="0" u="none" strike="noStrike" dirty="0">
                          <a:solidFill>
                            <a:srgbClr val="000000"/>
                          </a:solidFill>
                          <a:effectLst/>
                          <a:latin typeface="+mn-ea"/>
                          <a:ea typeface="+mn-ea"/>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altLang="ja-JP" sz="700" b="1" u="none" strike="noStrike" dirty="0">
                          <a:effectLst/>
                          <a:latin typeface="+mn-ea"/>
                          <a:ea typeface="+mn-ea"/>
                        </a:rPr>
                        <a:t>3,091</a:t>
                      </a:r>
                    </a:p>
                    <a:p>
                      <a:pPr algn="r" fontAlgn="b"/>
                      <a:r>
                        <a:rPr lang="en-US" altLang="ja-JP" sz="700" b="0" i="0" u="none" strike="noStrike" dirty="0">
                          <a:solidFill>
                            <a:srgbClr val="000000"/>
                          </a:solidFill>
                          <a:effectLst/>
                          <a:latin typeface="+mn-ea"/>
                          <a:ea typeface="+mn-ea"/>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77523846"/>
                  </a:ext>
                </a:extLst>
              </a:tr>
              <a:tr h="349570">
                <a:tc>
                  <a:txBody>
                    <a:bodyPr/>
                    <a:lstStyle/>
                    <a:p>
                      <a:pPr algn="ctr" fontAlgn="ctr"/>
                      <a:r>
                        <a:rPr lang="ja-JP" altLang="en-US" sz="700" b="1" u="none" strike="noStrike" dirty="0">
                          <a:effectLst/>
                          <a:latin typeface="+mn-ea"/>
                          <a:ea typeface="+mn-ea"/>
                        </a:rPr>
                        <a:t>東京都</a:t>
                      </a:r>
                      <a:endParaRPr lang="ja-JP" altLang="en-US" sz="700" b="1"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700" u="none" strike="noStrike" dirty="0">
                          <a:effectLst/>
                          <a:latin typeface="+mn-ea"/>
                          <a:ea typeface="+mn-ea"/>
                        </a:rPr>
                        <a:t>11,971</a:t>
                      </a:r>
                    </a:p>
                    <a:p>
                      <a:pPr algn="r" fontAlgn="b"/>
                      <a:r>
                        <a:rPr lang="en-US" altLang="ja-JP" sz="700" b="0" i="0" u="none" strike="noStrike" dirty="0">
                          <a:solidFill>
                            <a:srgbClr val="000000"/>
                          </a:solidFill>
                          <a:effectLst/>
                          <a:latin typeface="+mn-ea"/>
                          <a:ea typeface="+mn-ea"/>
                        </a:rPr>
                        <a:t>(46.1%)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700" u="none" strike="noStrike" dirty="0">
                          <a:effectLst/>
                          <a:latin typeface="+mn-ea"/>
                          <a:ea typeface="+mn-ea"/>
                        </a:rPr>
                        <a:t>13,763</a:t>
                      </a:r>
                    </a:p>
                    <a:p>
                      <a:pPr algn="r" fontAlgn="b"/>
                      <a:r>
                        <a:rPr lang="en-US" altLang="ja-JP" sz="700" b="0" i="0" u="none" strike="noStrike" dirty="0">
                          <a:solidFill>
                            <a:srgbClr val="000000"/>
                          </a:solidFill>
                          <a:effectLst/>
                          <a:latin typeface="+mn-ea"/>
                          <a:ea typeface="+mn-ea"/>
                        </a:rPr>
                        <a:t>(44.5%)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700" u="none" strike="noStrike" dirty="0">
                          <a:effectLst/>
                          <a:latin typeface="+mn-ea"/>
                          <a:ea typeface="+mn-ea"/>
                        </a:rPr>
                        <a:t>12,237</a:t>
                      </a:r>
                    </a:p>
                    <a:p>
                      <a:pPr algn="r" fontAlgn="b"/>
                      <a:r>
                        <a:rPr lang="en-US" altLang="ja-JP" sz="700" b="0" i="0" u="none" strike="noStrike" dirty="0">
                          <a:solidFill>
                            <a:srgbClr val="000000"/>
                          </a:solidFill>
                          <a:effectLst/>
                          <a:latin typeface="+mn-ea"/>
                          <a:ea typeface="+mn-ea"/>
                        </a:rPr>
                        <a:t>(41.2%)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4705546"/>
                  </a:ext>
                </a:extLst>
              </a:tr>
              <a:tr h="349570">
                <a:tc>
                  <a:txBody>
                    <a:bodyPr/>
                    <a:lstStyle/>
                    <a:p>
                      <a:pPr algn="ctr" fontAlgn="ctr"/>
                      <a:r>
                        <a:rPr lang="ja-JP" altLang="en-US" sz="700" b="1" i="0" u="none" strike="noStrike" dirty="0">
                          <a:solidFill>
                            <a:schemeClr val="dk1"/>
                          </a:solidFill>
                          <a:effectLst/>
                          <a:latin typeface="+mn-ea"/>
                          <a:ea typeface="+mn-ea"/>
                        </a:rPr>
                        <a:t>全国</a:t>
                      </a:r>
                      <a:endParaRPr lang="ja-JP" altLang="en-US" sz="700" b="1"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700" u="none" strike="noStrike" dirty="0">
                          <a:effectLst/>
                          <a:latin typeface="+mn-ea"/>
                          <a:ea typeface="+mn-ea"/>
                        </a:rPr>
                        <a:t>25,942</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700" u="none" strike="noStrike" dirty="0">
                          <a:effectLst/>
                          <a:latin typeface="+mn-ea"/>
                          <a:ea typeface="+mn-ea"/>
                        </a:rPr>
                        <a:t>30,947</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700" u="none" strike="noStrike" dirty="0">
                          <a:effectLst/>
                          <a:latin typeface="+mn-ea"/>
                          <a:ea typeface="+mn-ea"/>
                        </a:rPr>
                        <a:t>29,689</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043164"/>
                  </a:ext>
                </a:extLst>
              </a:tr>
            </a:tbl>
          </a:graphicData>
        </a:graphic>
      </p:graphicFrame>
      <p:graphicFrame>
        <p:nvGraphicFramePr>
          <p:cNvPr id="3" name="表 2"/>
          <p:cNvGraphicFramePr>
            <a:graphicFrameLocks noGrp="1"/>
          </p:cNvGraphicFramePr>
          <p:nvPr/>
        </p:nvGraphicFramePr>
        <p:xfrm>
          <a:off x="3580786" y="945531"/>
          <a:ext cx="1621312" cy="1395628"/>
        </p:xfrm>
        <a:graphic>
          <a:graphicData uri="http://schemas.openxmlformats.org/drawingml/2006/table">
            <a:tbl>
              <a:tblPr>
                <a:tableStyleId>{5C22544A-7EE6-4342-B048-85BDC9FD1C3A}</a:tableStyleId>
              </a:tblPr>
              <a:tblGrid>
                <a:gridCol w="405328">
                  <a:extLst>
                    <a:ext uri="{9D8B030D-6E8A-4147-A177-3AD203B41FA5}">
                      <a16:colId xmlns:a16="http://schemas.microsoft.com/office/drawing/2014/main" val="2074776194"/>
                    </a:ext>
                  </a:extLst>
                </a:gridCol>
                <a:gridCol w="405328">
                  <a:extLst>
                    <a:ext uri="{9D8B030D-6E8A-4147-A177-3AD203B41FA5}">
                      <a16:colId xmlns:a16="http://schemas.microsoft.com/office/drawing/2014/main" val="405131760"/>
                    </a:ext>
                  </a:extLst>
                </a:gridCol>
                <a:gridCol w="405328">
                  <a:extLst>
                    <a:ext uri="{9D8B030D-6E8A-4147-A177-3AD203B41FA5}">
                      <a16:colId xmlns:a16="http://schemas.microsoft.com/office/drawing/2014/main" val="2328967641"/>
                    </a:ext>
                  </a:extLst>
                </a:gridCol>
                <a:gridCol w="405328">
                  <a:extLst>
                    <a:ext uri="{9D8B030D-6E8A-4147-A177-3AD203B41FA5}">
                      <a16:colId xmlns:a16="http://schemas.microsoft.com/office/drawing/2014/main" val="1746865681"/>
                    </a:ext>
                  </a:extLst>
                </a:gridCol>
              </a:tblGrid>
              <a:tr h="234064">
                <a:tc rowSpan="2">
                  <a:txBody>
                    <a:bodyPr/>
                    <a:lstStyle/>
                    <a:p>
                      <a:pPr algn="ctr" fontAlgn="b"/>
                      <a:r>
                        <a:rPr lang="ja-JP" altLang="en-US" sz="700" u="none" strike="noStrike" dirty="0">
                          <a:effectLst/>
                          <a:latin typeface="+mn-ea"/>
                          <a:ea typeface="+mn-ea"/>
                        </a:rPr>
                        <a:t>都道府県</a:t>
                      </a:r>
                      <a:endParaRPr lang="ja-JP" altLang="en-US"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b"/>
                      <a:r>
                        <a:rPr lang="ja-JP" altLang="en-US" sz="700" b="0" i="0" u="none" strike="noStrike" dirty="0">
                          <a:solidFill>
                            <a:srgbClr val="000000"/>
                          </a:solidFill>
                          <a:effectLst/>
                          <a:latin typeface="+mn-ea"/>
                          <a:ea typeface="+mn-ea"/>
                        </a:rPr>
                        <a:t>外国人留学生の受入人数</a:t>
                      </a:r>
                      <a:endParaRPr lang="en-US" altLang="ja-JP" sz="700" b="0" i="0" u="none" strike="noStrike" dirty="0">
                        <a:solidFill>
                          <a:srgbClr val="000000"/>
                        </a:solidFill>
                        <a:effectLst/>
                        <a:latin typeface="+mn-ea"/>
                        <a:ea typeface="+mn-ea"/>
                      </a:endParaRPr>
                    </a:p>
                    <a:p>
                      <a:pPr algn="ctr" fontAlgn="b"/>
                      <a:r>
                        <a:rPr lang="ja-JP" altLang="en-US" sz="700" b="0" i="0" u="none" strike="noStrike" dirty="0">
                          <a:solidFill>
                            <a:srgbClr val="000000"/>
                          </a:solidFill>
                          <a:effectLst/>
                          <a:latin typeface="+mn-ea"/>
                          <a:ea typeface="+mn-ea"/>
                        </a:rPr>
                        <a:t>（高等教育機関）</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tc>
                <a:tc hMerge="1">
                  <a:txBody>
                    <a:bodyPr/>
                    <a:lstStyle/>
                    <a:p>
                      <a:endParaRPr kumimoji="1" lang="ja-JP" altLang="en-US"/>
                    </a:p>
                  </a:txBody>
                  <a:tcPr/>
                </a:tc>
                <a:extLst>
                  <a:ext uri="{0D108BD9-81ED-4DB2-BD59-A6C34878D82A}">
                    <a16:rowId xmlns:a16="http://schemas.microsoft.com/office/drawing/2014/main" val="3520164113"/>
                  </a:ext>
                </a:extLst>
              </a:tr>
              <a:tr h="143163">
                <a:tc vMerge="1">
                  <a:txBody>
                    <a:bodyPr/>
                    <a:lstStyle/>
                    <a:p>
                      <a:pPr algn="l" fontAlgn="b"/>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tc>
                <a:tc>
                  <a:txBody>
                    <a:bodyPr/>
                    <a:lstStyle/>
                    <a:p>
                      <a:pPr algn="ctr" fontAlgn="b"/>
                      <a:r>
                        <a:rPr lang="en-US" altLang="ja-JP" sz="700" u="none" strike="noStrike" dirty="0">
                          <a:effectLst/>
                          <a:latin typeface="+mn-ea"/>
                          <a:ea typeface="+mn-ea"/>
                        </a:rPr>
                        <a:t>2018</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700" u="none" strike="noStrike" dirty="0">
                          <a:effectLst/>
                          <a:latin typeface="+mn-ea"/>
                          <a:ea typeface="+mn-ea"/>
                        </a:rPr>
                        <a:t>2019</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700" u="none" strike="noStrike" dirty="0">
                          <a:effectLst/>
                          <a:latin typeface="+mn-ea"/>
                          <a:ea typeface="+mn-ea"/>
                        </a:rPr>
                        <a:t>2020</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940046"/>
                  </a:ext>
                </a:extLst>
              </a:tr>
              <a:tr h="339467">
                <a:tc>
                  <a:txBody>
                    <a:bodyPr/>
                    <a:lstStyle/>
                    <a:p>
                      <a:pPr algn="ctr" fontAlgn="b"/>
                      <a:r>
                        <a:rPr lang="ja-JP" altLang="en-US" sz="700" b="1" u="none" strike="noStrike" dirty="0">
                          <a:effectLst/>
                          <a:latin typeface="+mn-ea"/>
                          <a:ea typeface="+mn-ea"/>
                        </a:rPr>
                        <a:t>大阪府</a:t>
                      </a:r>
                      <a:endParaRPr lang="ja-JP" altLang="en-US" sz="700" b="1"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r" fontAlgn="b"/>
                      <a:r>
                        <a:rPr lang="en-US" altLang="ja-JP" sz="700" b="1" u="none" strike="noStrike" dirty="0">
                          <a:effectLst/>
                          <a:latin typeface="+mn-ea"/>
                          <a:ea typeface="+mn-ea"/>
                        </a:rPr>
                        <a:t>17,376</a:t>
                      </a:r>
                    </a:p>
                    <a:p>
                      <a:pPr marL="0" marR="0" lvl="0" indent="0" algn="r" defTabSz="914400" rtl="0" eaLnBrk="1" fontAlgn="b"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mn-ea"/>
                          <a:ea typeface="+mn-ea"/>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r" fontAlgn="b"/>
                      <a:r>
                        <a:rPr lang="en-US" altLang="ja-JP" sz="700" b="1" u="none" strike="noStrike" dirty="0">
                          <a:effectLst/>
                          <a:latin typeface="+mn-ea"/>
                          <a:ea typeface="+mn-ea"/>
                        </a:rPr>
                        <a:t>18,334</a:t>
                      </a:r>
                    </a:p>
                    <a:p>
                      <a:pPr marL="0" marR="0" lvl="0" indent="0" algn="r" defTabSz="914400" rtl="0" eaLnBrk="1" fontAlgn="b"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mn-ea"/>
                          <a:ea typeface="+mn-ea"/>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r" fontAlgn="b"/>
                      <a:r>
                        <a:rPr lang="en-US" altLang="ja-JP" sz="700" b="1" u="none" strike="noStrike" dirty="0">
                          <a:effectLst/>
                          <a:latin typeface="+mn-ea"/>
                          <a:ea typeface="+mn-ea"/>
                        </a:rPr>
                        <a:t>18,232</a:t>
                      </a:r>
                    </a:p>
                    <a:p>
                      <a:pPr algn="r" fontAlgn="b"/>
                      <a:r>
                        <a:rPr lang="en-US" altLang="ja-JP" sz="700" b="0" i="0" u="none" strike="noStrike" dirty="0">
                          <a:solidFill>
                            <a:srgbClr val="000000"/>
                          </a:solidFill>
                          <a:effectLst/>
                          <a:latin typeface="+mn-ea"/>
                          <a:ea typeface="+mn-ea"/>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020642839"/>
                  </a:ext>
                </a:extLst>
              </a:tr>
              <a:tr h="339467">
                <a:tc>
                  <a:txBody>
                    <a:bodyPr/>
                    <a:lstStyle/>
                    <a:p>
                      <a:pPr algn="ctr" fontAlgn="b"/>
                      <a:r>
                        <a:rPr lang="ja-JP" altLang="en-US" sz="700" b="1" u="none" strike="noStrike" dirty="0">
                          <a:effectLst/>
                          <a:latin typeface="+mn-ea"/>
                          <a:ea typeface="+mn-ea"/>
                        </a:rPr>
                        <a:t>東京都</a:t>
                      </a:r>
                      <a:endParaRPr lang="ja-JP" altLang="en-US" sz="700" b="1"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700" u="none" strike="noStrike" dirty="0">
                          <a:effectLst/>
                          <a:latin typeface="+mn-ea"/>
                          <a:ea typeface="+mn-ea"/>
                        </a:rPr>
                        <a:t>67,297</a:t>
                      </a:r>
                    </a:p>
                    <a:p>
                      <a:pPr marL="0" marR="0" lvl="0" indent="0" algn="r" defTabSz="914400" rtl="0" eaLnBrk="1" fontAlgn="b"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mn-ea"/>
                          <a:ea typeface="+mn-ea"/>
                        </a:rPr>
                        <a:t>(32.2%)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700" u="none" strike="noStrike" dirty="0">
                          <a:effectLst/>
                          <a:latin typeface="+mn-ea"/>
                          <a:ea typeface="+mn-ea"/>
                        </a:rPr>
                        <a:t>72,421</a:t>
                      </a:r>
                    </a:p>
                    <a:p>
                      <a:pPr marL="0" marR="0" lvl="0" indent="0" algn="r" defTabSz="914400" rtl="0" eaLnBrk="1" fontAlgn="b"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mn-ea"/>
                          <a:ea typeface="+mn-ea"/>
                        </a:rPr>
                        <a:t>(31.7%)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700" u="none" strike="noStrike" dirty="0">
                          <a:effectLst/>
                          <a:latin typeface="+mn-ea"/>
                          <a:ea typeface="+mn-ea"/>
                        </a:rPr>
                        <a:t>70,171</a:t>
                      </a:r>
                    </a:p>
                    <a:p>
                      <a:pPr algn="r" fontAlgn="b"/>
                      <a:r>
                        <a:rPr lang="en-US" altLang="ja-JP" sz="700" b="0" i="0" u="none" strike="noStrike" dirty="0">
                          <a:solidFill>
                            <a:srgbClr val="000000"/>
                          </a:solidFill>
                          <a:effectLst/>
                          <a:latin typeface="+mn-ea"/>
                          <a:ea typeface="+mn-ea"/>
                        </a:rPr>
                        <a:t>(32.1%)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240437"/>
                  </a:ext>
                </a:extLst>
              </a:tr>
              <a:tr h="339467">
                <a:tc>
                  <a:txBody>
                    <a:bodyPr/>
                    <a:lstStyle/>
                    <a:p>
                      <a:pPr algn="ctr" fontAlgn="b"/>
                      <a:r>
                        <a:rPr lang="ja-JP" altLang="en-US" sz="700" b="1" u="none" strike="noStrike" dirty="0">
                          <a:effectLst/>
                          <a:latin typeface="+mn-ea"/>
                          <a:ea typeface="+mn-ea"/>
                        </a:rPr>
                        <a:t>全国</a:t>
                      </a:r>
                      <a:endParaRPr lang="ja-JP" altLang="en-US" sz="700" b="1"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700" u="none" strike="noStrike" dirty="0">
                          <a:effectLst/>
                          <a:latin typeface="+mn-ea"/>
                          <a:ea typeface="+mn-ea"/>
                        </a:rPr>
                        <a:t>208,901</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700" u="none" strike="noStrike" dirty="0">
                          <a:effectLst/>
                          <a:latin typeface="+mn-ea"/>
                          <a:ea typeface="+mn-ea"/>
                        </a:rPr>
                        <a:t>228,403</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700" u="none" strike="noStrike" dirty="0">
                          <a:effectLst/>
                          <a:latin typeface="+mn-ea"/>
                          <a:ea typeface="+mn-ea"/>
                        </a:rPr>
                        <a:t>218,783</a:t>
                      </a:r>
                      <a:endParaRPr lang="en-US" altLang="ja-JP" sz="7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799293"/>
                  </a:ext>
                </a:extLst>
              </a:tr>
            </a:tbl>
          </a:graphicData>
        </a:graphic>
      </p:graphicFrame>
      <p:sp>
        <p:nvSpPr>
          <p:cNvPr id="4" name="テキスト ボックス 3"/>
          <p:cNvSpPr txBox="1"/>
          <p:nvPr/>
        </p:nvSpPr>
        <p:spPr>
          <a:xfrm>
            <a:off x="4136765" y="766559"/>
            <a:ext cx="1173832" cy="184666"/>
          </a:xfrm>
          <a:prstGeom prst="rect">
            <a:avLst/>
          </a:prstGeom>
          <a:noFill/>
        </p:spPr>
        <p:txBody>
          <a:bodyPr wrap="square" rtlCol="0">
            <a:spAutoFit/>
          </a:bodyPr>
          <a:lstStyle/>
          <a:p>
            <a:r>
              <a:rPr kumimoji="1" lang="ja-JP" altLang="en-US" sz="600" dirty="0"/>
              <a:t>（上）人数、（下）全国シェア</a:t>
            </a:r>
          </a:p>
        </p:txBody>
      </p:sp>
      <p:graphicFrame>
        <p:nvGraphicFramePr>
          <p:cNvPr id="6" name="表 5"/>
          <p:cNvGraphicFramePr>
            <a:graphicFrameLocks noGrp="1"/>
          </p:cNvGraphicFramePr>
          <p:nvPr/>
        </p:nvGraphicFramePr>
        <p:xfrm>
          <a:off x="7054777" y="786183"/>
          <a:ext cx="1978701" cy="1566823"/>
        </p:xfrm>
        <a:graphic>
          <a:graphicData uri="http://schemas.openxmlformats.org/drawingml/2006/table">
            <a:tbl>
              <a:tblPr>
                <a:tableStyleId>{5C22544A-7EE6-4342-B048-85BDC9FD1C3A}</a:tableStyleId>
              </a:tblPr>
              <a:tblGrid>
                <a:gridCol w="152208">
                  <a:extLst>
                    <a:ext uri="{9D8B030D-6E8A-4147-A177-3AD203B41FA5}">
                      <a16:colId xmlns:a16="http://schemas.microsoft.com/office/drawing/2014/main" val="3131884979"/>
                    </a:ext>
                  </a:extLst>
                </a:gridCol>
                <a:gridCol w="391098">
                  <a:extLst>
                    <a:ext uri="{9D8B030D-6E8A-4147-A177-3AD203B41FA5}">
                      <a16:colId xmlns:a16="http://schemas.microsoft.com/office/drawing/2014/main" val="431313064"/>
                    </a:ext>
                  </a:extLst>
                </a:gridCol>
                <a:gridCol w="478465">
                  <a:extLst>
                    <a:ext uri="{9D8B030D-6E8A-4147-A177-3AD203B41FA5}">
                      <a16:colId xmlns:a16="http://schemas.microsoft.com/office/drawing/2014/main" val="3083528384"/>
                    </a:ext>
                  </a:extLst>
                </a:gridCol>
                <a:gridCol w="478465">
                  <a:extLst>
                    <a:ext uri="{9D8B030D-6E8A-4147-A177-3AD203B41FA5}">
                      <a16:colId xmlns:a16="http://schemas.microsoft.com/office/drawing/2014/main" val="3674645124"/>
                    </a:ext>
                  </a:extLst>
                </a:gridCol>
                <a:gridCol w="478465">
                  <a:extLst>
                    <a:ext uri="{9D8B030D-6E8A-4147-A177-3AD203B41FA5}">
                      <a16:colId xmlns:a16="http://schemas.microsoft.com/office/drawing/2014/main" val="1315677773"/>
                    </a:ext>
                  </a:extLst>
                </a:gridCol>
              </a:tblGrid>
              <a:tr h="89865">
                <a:tc gridSpan="2">
                  <a:txBody>
                    <a:bodyPr/>
                    <a:lstStyle/>
                    <a:p>
                      <a:pPr algn="ctr" fontAlgn="ctr"/>
                      <a:r>
                        <a:rPr lang="ja-JP" altLang="en-US" sz="700" u="none" strike="noStrike">
                          <a:effectLst/>
                          <a:latin typeface="+mn-ea"/>
                          <a:ea typeface="+mn-ea"/>
                        </a:rPr>
                        <a:t>　</a:t>
                      </a:r>
                      <a:endParaRPr lang="ja-JP" altLang="en-US"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altLang="ja-JP" sz="700" u="none" strike="noStrike" dirty="0">
                          <a:effectLst/>
                          <a:latin typeface="+mn-ea"/>
                          <a:ea typeface="+mn-ea"/>
                        </a:rPr>
                        <a:t>2018</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700" u="none" strike="noStrike">
                          <a:effectLst/>
                          <a:latin typeface="+mn-ea"/>
                          <a:ea typeface="+mn-ea"/>
                        </a:rPr>
                        <a:t>2019</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700" u="none" strike="noStrike">
                          <a:effectLst/>
                          <a:latin typeface="+mn-ea"/>
                          <a:ea typeface="+mn-ea"/>
                        </a:rPr>
                        <a:t>2020</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873815"/>
                  </a:ext>
                </a:extLst>
              </a:tr>
              <a:tr h="172363">
                <a:tc gridSpan="2">
                  <a:txBody>
                    <a:bodyPr/>
                    <a:lstStyle/>
                    <a:p>
                      <a:pPr algn="l" fontAlgn="ctr"/>
                      <a:r>
                        <a:rPr lang="ja-JP" altLang="en-US" sz="700" u="none" strike="noStrike" dirty="0">
                          <a:effectLst/>
                          <a:latin typeface="+mn-ea"/>
                          <a:ea typeface="+mn-ea"/>
                        </a:rPr>
                        <a:t>　アジア</a:t>
                      </a: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fontAlgn="ct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16,169</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17,193</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17,237</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640533"/>
                  </a:ext>
                </a:extLst>
              </a:tr>
              <a:tr h="89865">
                <a:tc rowSpan="4">
                  <a:txBody>
                    <a:bodyPr/>
                    <a:lstStyle/>
                    <a:p>
                      <a:pPr algn="ctr" fontAlgn="ct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u="none" strike="noStrike" dirty="0">
                          <a:effectLst/>
                          <a:latin typeface="+mn-ea"/>
                          <a:ea typeface="+mn-ea"/>
                        </a:rPr>
                        <a:t>中国</a:t>
                      </a: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7,709</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8,003</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8,115</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055877"/>
                  </a:ext>
                </a:extLst>
              </a:tr>
              <a:tr h="89865">
                <a:tc vMerge="1">
                  <a:txBody>
                    <a:bodyPr/>
                    <a:lstStyle/>
                    <a:p>
                      <a:pPr algn="ctr" fontAlgn="ct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u="none" strike="noStrike" dirty="0">
                          <a:effectLst/>
                          <a:latin typeface="+mn-ea"/>
                          <a:ea typeface="+mn-ea"/>
                        </a:rPr>
                        <a:t>韓国</a:t>
                      </a: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1,338</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1,444</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1,337</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2003853"/>
                  </a:ext>
                </a:extLst>
              </a:tr>
              <a:tr h="89865">
                <a:tc vMerge="1">
                  <a:txBody>
                    <a:bodyPr/>
                    <a:lstStyle/>
                    <a:p>
                      <a:pPr algn="ctr" fontAlgn="ct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u="none" strike="noStrike" dirty="0">
                          <a:effectLst/>
                          <a:latin typeface="+mn-ea"/>
                          <a:ea typeface="+mn-ea"/>
                        </a:rPr>
                        <a:t>台湾</a:t>
                      </a: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1,263</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1,183</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870</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6857688"/>
                  </a:ext>
                </a:extLst>
              </a:tr>
              <a:tr h="89865">
                <a:tc vMerge="1">
                  <a:txBody>
                    <a:bodyPr/>
                    <a:lstStyle/>
                    <a:p>
                      <a:pPr algn="ctr" fontAlgn="ct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u="none" strike="noStrike" dirty="0">
                          <a:effectLst/>
                          <a:latin typeface="+mn-ea"/>
                          <a:ea typeface="+mn-ea"/>
                        </a:rPr>
                        <a:t>ベトナム</a:t>
                      </a: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4,205</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4,651</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5,011</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646883"/>
                  </a:ext>
                </a:extLst>
              </a:tr>
              <a:tr h="89865">
                <a:tc gridSpan="2">
                  <a:txBody>
                    <a:bodyPr/>
                    <a:lstStyle/>
                    <a:p>
                      <a:pPr algn="l" fontAlgn="ctr"/>
                      <a:r>
                        <a:rPr lang="ja-JP" altLang="en-US" sz="700" u="none" strike="noStrike" dirty="0">
                          <a:effectLst/>
                          <a:latin typeface="+mn-ea"/>
                          <a:ea typeface="+mn-ea"/>
                        </a:rPr>
                        <a:t>　ヨーロッパ</a:t>
                      </a: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700" u="none" strike="noStrike">
                          <a:effectLst/>
                          <a:latin typeface="+mn-ea"/>
                          <a:ea typeface="+mn-ea"/>
                        </a:rPr>
                        <a:t>545</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513</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423</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4530582"/>
                  </a:ext>
                </a:extLst>
              </a:tr>
              <a:tr h="89865">
                <a:tc gridSpan="2">
                  <a:txBody>
                    <a:bodyPr/>
                    <a:lstStyle/>
                    <a:p>
                      <a:pPr algn="l" fontAlgn="ctr"/>
                      <a:r>
                        <a:rPr lang="ja-JP" altLang="en-US" sz="700" u="none" strike="noStrike" dirty="0">
                          <a:effectLst/>
                          <a:latin typeface="+mn-ea"/>
                          <a:ea typeface="+mn-ea"/>
                        </a:rPr>
                        <a:t>　中東</a:t>
                      </a: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700" u="none" strike="noStrike">
                          <a:effectLst/>
                          <a:latin typeface="+mn-ea"/>
                          <a:ea typeface="+mn-ea"/>
                        </a:rPr>
                        <a:t>89</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87</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74</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4699929"/>
                  </a:ext>
                </a:extLst>
              </a:tr>
              <a:tr h="89865">
                <a:tc gridSpan="2">
                  <a:txBody>
                    <a:bodyPr/>
                    <a:lstStyle/>
                    <a:p>
                      <a:pPr algn="l" fontAlgn="ctr"/>
                      <a:r>
                        <a:rPr lang="ja-JP" altLang="en-US" sz="700" u="none" strike="noStrike">
                          <a:effectLst/>
                          <a:latin typeface="+mn-ea"/>
                          <a:ea typeface="+mn-ea"/>
                        </a:rPr>
                        <a:t>　アフリカ</a:t>
                      </a:r>
                      <a:endParaRPr lang="ja-JP" altLang="en-US"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700" u="none" strike="noStrike">
                          <a:effectLst/>
                          <a:latin typeface="+mn-ea"/>
                          <a:ea typeface="+mn-ea"/>
                        </a:rPr>
                        <a:t>80</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89</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90</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5454977"/>
                  </a:ext>
                </a:extLst>
              </a:tr>
              <a:tr h="89865">
                <a:tc gridSpan="2">
                  <a:txBody>
                    <a:bodyPr/>
                    <a:lstStyle/>
                    <a:p>
                      <a:pPr algn="l" fontAlgn="ctr"/>
                      <a:r>
                        <a:rPr lang="ja-JP" altLang="en-US" sz="700" u="none" strike="noStrike">
                          <a:effectLst/>
                          <a:latin typeface="+mn-ea"/>
                          <a:ea typeface="+mn-ea"/>
                        </a:rPr>
                        <a:t>　オセアニア</a:t>
                      </a:r>
                      <a:endParaRPr lang="ja-JP" altLang="en-US"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700" u="none" strike="noStrike">
                          <a:effectLst/>
                          <a:latin typeface="+mn-ea"/>
                          <a:ea typeface="+mn-ea"/>
                        </a:rPr>
                        <a:t>51</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35</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26</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33346"/>
                  </a:ext>
                </a:extLst>
              </a:tr>
              <a:tr h="89865">
                <a:tc gridSpan="2">
                  <a:txBody>
                    <a:bodyPr/>
                    <a:lstStyle/>
                    <a:p>
                      <a:pPr algn="l" fontAlgn="ctr"/>
                      <a:r>
                        <a:rPr lang="ja-JP" altLang="en-US" sz="700" u="none" strike="noStrike">
                          <a:effectLst/>
                          <a:latin typeface="+mn-ea"/>
                          <a:ea typeface="+mn-ea"/>
                        </a:rPr>
                        <a:t>　北米</a:t>
                      </a:r>
                      <a:endParaRPr lang="ja-JP" altLang="en-US"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700" u="none" strike="noStrike">
                          <a:effectLst/>
                          <a:latin typeface="+mn-ea"/>
                          <a:ea typeface="+mn-ea"/>
                        </a:rPr>
                        <a:t>323</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300</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276</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929270"/>
                  </a:ext>
                </a:extLst>
              </a:tr>
              <a:tr h="89865">
                <a:tc gridSpan="2">
                  <a:txBody>
                    <a:bodyPr/>
                    <a:lstStyle/>
                    <a:p>
                      <a:pPr algn="l" fontAlgn="ctr"/>
                      <a:r>
                        <a:rPr lang="ja-JP" altLang="en-US" sz="700" u="none" strike="noStrike">
                          <a:effectLst/>
                          <a:latin typeface="+mn-ea"/>
                          <a:ea typeface="+mn-ea"/>
                        </a:rPr>
                        <a:t>　中南米</a:t>
                      </a:r>
                      <a:endParaRPr lang="ja-JP" altLang="en-US"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700" u="none" strike="noStrike">
                          <a:effectLst/>
                          <a:latin typeface="+mn-ea"/>
                          <a:ea typeface="+mn-ea"/>
                        </a:rPr>
                        <a:t>119</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a:effectLst/>
                          <a:latin typeface="+mn-ea"/>
                          <a:ea typeface="+mn-ea"/>
                        </a:rPr>
                        <a:t>117</a:t>
                      </a:r>
                      <a:endParaRPr lang="en-US" altLang="ja-JP" sz="700" b="0" i="0" u="none" strike="noStrike">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u="none" strike="noStrike" dirty="0">
                          <a:effectLst/>
                          <a:latin typeface="+mn-ea"/>
                          <a:ea typeface="+mn-ea"/>
                        </a:rPr>
                        <a:t>106</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7948913"/>
                  </a:ext>
                </a:extLst>
              </a:tr>
              <a:tr h="89865">
                <a:tc gridSpan="2">
                  <a:txBody>
                    <a:bodyPr/>
                    <a:lstStyle/>
                    <a:p>
                      <a:pPr algn="ctr" fontAlgn="ctr"/>
                      <a:r>
                        <a:rPr lang="ja-JP" altLang="en-US" sz="700" u="none" strike="noStrike" dirty="0">
                          <a:effectLst/>
                          <a:latin typeface="+mn-ea"/>
                          <a:ea typeface="+mn-ea"/>
                        </a:rPr>
                        <a:t>計</a:t>
                      </a:r>
                      <a:endParaRPr lang="ja-JP" altLang="en-US"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r" fontAlgn="ctr"/>
                      <a:r>
                        <a:rPr lang="en-US" altLang="ja-JP" sz="700" u="none" strike="noStrike" dirty="0">
                          <a:effectLst/>
                          <a:latin typeface="+mn-ea"/>
                          <a:ea typeface="+mn-ea"/>
                        </a:rPr>
                        <a:t>17,376</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ja-JP" sz="700" u="none" strike="noStrike" dirty="0">
                          <a:effectLst/>
                          <a:latin typeface="+mn-ea"/>
                          <a:ea typeface="+mn-ea"/>
                        </a:rPr>
                        <a:t>18,334</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ja-JP" sz="700" u="none" strike="noStrike" dirty="0">
                          <a:effectLst/>
                          <a:latin typeface="+mn-ea"/>
                          <a:ea typeface="+mn-ea"/>
                        </a:rPr>
                        <a:t>18,232</a:t>
                      </a:r>
                      <a:endParaRPr lang="en-US" altLang="ja-JP" sz="700" b="0" i="0" u="none" strike="noStrike" dirty="0">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35794266"/>
                  </a:ext>
                </a:extLst>
              </a:tr>
            </a:tbl>
          </a:graphicData>
        </a:graphic>
      </p:graphicFrame>
      <p:sp>
        <p:nvSpPr>
          <p:cNvPr id="37" name="テキスト ボックス 36"/>
          <p:cNvSpPr txBox="1"/>
          <p:nvPr/>
        </p:nvSpPr>
        <p:spPr>
          <a:xfrm>
            <a:off x="5292823" y="2305303"/>
            <a:ext cx="1715116" cy="276999"/>
          </a:xfrm>
          <a:prstGeom prst="rect">
            <a:avLst/>
          </a:prstGeom>
          <a:noFill/>
        </p:spPr>
        <p:txBody>
          <a:bodyPr wrap="square" rtlCol="0">
            <a:spAutoFit/>
          </a:bodyPr>
          <a:lstStyle/>
          <a:p>
            <a:pPr lvl="0">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lang="ja-JP" altLang="en-US" sz="600" dirty="0">
                <a:solidFill>
                  <a:prstClr val="black"/>
                </a:solidFill>
                <a:latin typeface="Meiryo UI" panose="020B0604030504040204" pitchFamily="50" charset="-128"/>
                <a:ea typeface="Meiryo UI" panose="020B0604030504040204" pitchFamily="50" charset="-128"/>
              </a:rPr>
              <a:t>：法務省「留学生等の日本企業等への就職</a:t>
            </a:r>
            <a:endParaRPr lang="en-US" altLang="ja-JP" sz="600" dirty="0">
              <a:solidFill>
                <a:prstClr val="black"/>
              </a:solidFill>
              <a:latin typeface="Meiryo UI" panose="020B0604030504040204" pitchFamily="50" charset="-128"/>
              <a:ea typeface="Meiryo UI" panose="020B0604030504040204" pitchFamily="50" charset="-128"/>
            </a:endParaRPr>
          </a:p>
          <a:p>
            <a:pPr lvl="0">
              <a:defRPr/>
            </a:pPr>
            <a:r>
              <a:rPr lang="ja-JP" altLang="en-US" sz="600" dirty="0">
                <a:solidFill>
                  <a:prstClr val="black"/>
                </a:solidFill>
                <a:latin typeface="Meiryo UI" panose="020B0604030504040204" pitchFamily="50" charset="-128"/>
                <a:ea typeface="Meiryo UI" panose="020B0604030504040204" pitchFamily="50" charset="-128"/>
              </a:rPr>
              <a:t>　　状況について」をもとに副首都推進局にて作成</a:t>
            </a:r>
          </a:p>
        </p:txBody>
      </p:sp>
      <p:sp>
        <p:nvSpPr>
          <p:cNvPr id="38" name="テキスト ボックス 37"/>
          <p:cNvSpPr txBox="1"/>
          <p:nvPr/>
        </p:nvSpPr>
        <p:spPr>
          <a:xfrm>
            <a:off x="3595678" y="2303841"/>
            <a:ext cx="1697145" cy="276999"/>
          </a:xfrm>
          <a:prstGeom prst="rect">
            <a:avLst/>
          </a:prstGeom>
          <a:noFill/>
        </p:spPr>
        <p:txBody>
          <a:bodyPr wrap="square" rtlCol="0">
            <a:spAutoFit/>
          </a:bodyPr>
          <a:lstStyle/>
          <a:p>
            <a:pPr lvl="0">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lang="ja-JP" altLang="en-US" sz="600" dirty="0">
                <a:solidFill>
                  <a:prstClr val="black"/>
                </a:solidFill>
                <a:latin typeface="Meiryo UI" panose="020B0604030504040204" pitchFamily="50" charset="-128"/>
                <a:ea typeface="Meiryo UI" panose="020B0604030504040204" pitchFamily="50" charset="-128"/>
              </a:rPr>
              <a:t>：日本学生支援機構「外国人留学生在籍</a:t>
            </a:r>
            <a:endParaRPr lang="en-US" altLang="ja-JP" sz="600" dirty="0">
              <a:solidFill>
                <a:prstClr val="black"/>
              </a:solidFill>
              <a:latin typeface="Meiryo UI" panose="020B0604030504040204" pitchFamily="50" charset="-128"/>
              <a:ea typeface="Meiryo UI" panose="020B0604030504040204" pitchFamily="50" charset="-128"/>
            </a:endParaRPr>
          </a:p>
          <a:p>
            <a:pPr lvl="0">
              <a:defRPr/>
            </a:pPr>
            <a:r>
              <a:rPr lang="ja-JP" altLang="en-US" sz="600" dirty="0">
                <a:solidFill>
                  <a:prstClr val="black"/>
                </a:solidFill>
                <a:latin typeface="Meiryo UI" panose="020B0604030504040204" pitchFamily="50" charset="-128"/>
                <a:ea typeface="Meiryo UI" panose="020B0604030504040204" pitchFamily="50" charset="-128"/>
              </a:rPr>
              <a:t>　状況調査結果」をもとに副首都推進局にて作成</a:t>
            </a:r>
          </a:p>
        </p:txBody>
      </p:sp>
      <p:sp>
        <p:nvSpPr>
          <p:cNvPr id="39" name="正方形/長方形 38"/>
          <p:cNvSpPr/>
          <p:nvPr/>
        </p:nvSpPr>
        <p:spPr>
          <a:xfrm>
            <a:off x="5013359" y="12917"/>
            <a:ext cx="2416052" cy="46166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外国人留学生の就職先</a:t>
            </a:r>
            <a:endParaRPr kumimoji="1"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企業等所在地別許可人数</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283224" y="16333"/>
            <a:ext cx="1873763" cy="46166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高等教育機関における</a:t>
            </a:r>
            <a:endParaRPr kumimoji="1"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外国人留学生数</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7471733" y="2834647"/>
            <a:ext cx="1871155" cy="1569660"/>
          </a:xfrm>
          <a:prstGeom prst="rect">
            <a:avLst/>
          </a:prstGeom>
          <a:noFill/>
        </p:spPr>
        <p:txBody>
          <a:bodyPr wrap="square" rtlCol="0">
            <a:spAutoFit/>
          </a:bodyPr>
          <a:lstStyle/>
          <a:p>
            <a:r>
              <a:rPr kumimoji="1" lang="en-US" altLang="ja-JP" sz="600" b="1" dirty="0"/>
              <a:t>(※)</a:t>
            </a:r>
            <a:r>
              <a:rPr kumimoji="1" lang="ja-JP" altLang="en-US" sz="600" b="1" dirty="0"/>
              <a:t>高度専門職について</a:t>
            </a:r>
            <a:endParaRPr kumimoji="1" lang="en-US" altLang="ja-JP" sz="600" b="1" dirty="0"/>
          </a:p>
          <a:p>
            <a:r>
              <a:rPr kumimoji="1" lang="ja-JP" altLang="en-US" sz="600" b="1" dirty="0"/>
              <a:t>高度学術研究活動「高度専門職</a:t>
            </a:r>
            <a:r>
              <a:rPr kumimoji="1" lang="en-US" altLang="ja-JP" sz="600" b="1" dirty="0"/>
              <a:t>1</a:t>
            </a:r>
            <a:r>
              <a:rPr kumimoji="1" lang="ja-JP" altLang="en-US" sz="600" b="1" dirty="0"/>
              <a:t>号</a:t>
            </a:r>
            <a:r>
              <a:rPr kumimoji="1" lang="en-US" altLang="ja-JP" sz="600" b="1" dirty="0"/>
              <a:t>(</a:t>
            </a:r>
            <a:r>
              <a:rPr kumimoji="1" lang="ja-JP" altLang="en-US" sz="600" b="1" dirty="0"/>
              <a:t>イ</a:t>
            </a:r>
            <a:r>
              <a:rPr kumimoji="1" lang="en-US" altLang="ja-JP" sz="600" b="1" dirty="0"/>
              <a:t>)</a:t>
            </a:r>
            <a:r>
              <a:rPr kumimoji="1" lang="ja-JP" altLang="en-US" sz="600" b="1" dirty="0"/>
              <a:t>」</a:t>
            </a:r>
            <a:endParaRPr kumimoji="1" lang="en-US" altLang="ja-JP" sz="600" b="1" dirty="0"/>
          </a:p>
          <a:p>
            <a:r>
              <a:rPr kumimoji="1" lang="ja-JP" altLang="en-US" sz="600" dirty="0"/>
              <a:t>本邦の公私の機関との契約に基づいて行う</a:t>
            </a:r>
            <a:endParaRPr kumimoji="1" lang="en-US" altLang="ja-JP" sz="600" dirty="0"/>
          </a:p>
          <a:p>
            <a:r>
              <a:rPr kumimoji="1" lang="ja-JP" altLang="en-US" sz="600" dirty="0"/>
              <a:t>研究、研究の指導又は教育をする活動</a:t>
            </a:r>
            <a:endParaRPr kumimoji="1" lang="en-US" altLang="ja-JP" sz="600" dirty="0"/>
          </a:p>
          <a:p>
            <a:endParaRPr kumimoji="1" lang="en-US" altLang="ja-JP" sz="600" dirty="0"/>
          </a:p>
          <a:p>
            <a:r>
              <a:rPr kumimoji="1" lang="ja-JP" altLang="en-US" sz="600" b="1" dirty="0"/>
              <a:t>高度専門・技術活動「高度専門職</a:t>
            </a:r>
            <a:r>
              <a:rPr kumimoji="1" lang="en-US" altLang="ja-JP" sz="600" b="1" dirty="0"/>
              <a:t>1</a:t>
            </a:r>
            <a:r>
              <a:rPr kumimoji="1" lang="ja-JP" altLang="en-US" sz="600" b="1" dirty="0"/>
              <a:t>号</a:t>
            </a:r>
            <a:r>
              <a:rPr kumimoji="1" lang="en-US" altLang="ja-JP" sz="600" b="1" dirty="0"/>
              <a:t>(</a:t>
            </a:r>
            <a:r>
              <a:rPr kumimoji="1" lang="ja-JP" altLang="en-US" sz="600" b="1" dirty="0"/>
              <a:t>ロ</a:t>
            </a:r>
            <a:r>
              <a:rPr kumimoji="1" lang="en-US" altLang="ja-JP" sz="600" b="1" dirty="0"/>
              <a:t>)</a:t>
            </a:r>
            <a:r>
              <a:rPr kumimoji="1" lang="ja-JP" altLang="en-US" sz="600" b="1" dirty="0"/>
              <a:t>」</a:t>
            </a:r>
            <a:endParaRPr kumimoji="1" lang="en-US" altLang="ja-JP" sz="600" b="1" dirty="0"/>
          </a:p>
          <a:p>
            <a:r>
              <a:rPr kumimoji="1" lang="ja-JP" altLang="en-US" sz="600" dirty="0"/>
              <a:t>本邦の公私の機関との契約に基づいて行う自然</a:t>
            </a:r>
            <a:endParaRPr kumimoji="1" lang="en-US" altLang="ja-JP" sz="600" dirty="0"/>
          </a:p>
          <a:p>
            <a:r>
              <a:rPr kumimoji="1" lang="ja-JP" altLang="en-US" sz="600" dirty="0"/>
              <a:t>科学又は人文科学の分野に属する知識又は</a:t>
            </a:r>
            <a:endParaRPr kumimoji="1" lang="en-US" altLang="ja-JP" sz="600" dirty="0"/>
          </a:p>
          <a:p>
            <a:r>
              <a:rPr kumimoji="1" lang="ja-JP" altLang="en-US" sz="600" dirty="0"/>
              <a:t>技術を要する業務に従事する活動</a:t>
            </a:r>
            <a:endParaRPr kumimoji="1" lang="en-US" altLang="ja-JP" sz="600" dirty="0"/>
          </a:p>
          <a:p>
            <a:endParaRPr kumimoji="1" lang="en-US" altLang="ja-JP" sz="600" dirty="0"/>
          </a:p>
          <a:p>
            <a:r>
              <a:rPr kumimoji="1" lang="ja-JP" altLang="en-US" sz="600" b="1" dirty="0"/>
              <a:t>高度経営・管理活動「高度専門職</a:t>
            </a:r>
            <a:r>
              <a:rPr kumimoji="1" lang="en-US" altLang="ja-JP" sz="600" b="1" dirty="0"/>
              <a:t>1</a:t>
            </a:r>
            <a:r>
              <a:rPr kumimoji="1" lang="ja-JP" altLang="en-US" sz="600" b="1" dirty="0"/>
              <a:t>号</a:t>
            </a:r>
            <a:r>
              <a:rPr kumimoji="1" lang="en-US" altLang="ja-JP" sz="600" b="1" dirty="0"/>
              <a:t>(</a:t>
            </a:r>
            <a:r>
              <a:rPr kumimoji="1" lang="ja-JP" altLang="en-US" sz="600" b="1" dirty="0"/>
              <a:t>ハ</a:t>
            </a:r>
            <a:r>
              <a:rPr kumimoji="1" lang="en-US" altLang="ja-JP" sz="600" b="1" dirty="0"/>
              <a:t>)</a:t>
            </a:r>
            <a:r>
              <a:rPr kumimoji="1" lang="ja-JP" altLang="en-US" sz="600" b="1" dirty="0"/>
              <a:t>」</a:t>
            </a:r>
            <a:endParaRPr kumimoji="1" lang="en-US" altLang="ja-JP" sz="600" b="1" dirty="0"/>
          </a:p>
          <a:p>
            <a:r>
              <a:rPr kumimoji="1" lang="ja-JP" altLang="en-US" sz="600" dirty="0"/>
              <a:t>本邦の公私の機関において事業の経営を行い</a:t>
            </a:r>
            <a:endParaRPr kumimoji="1" lang="en-US" altLang="ja-JP" sz="600" dirty="0"/>
          </a:p>
          <a:p>
            <a:r>
              <a:rPr kumimoji="1" lang="ja-JP" altLang="en-US" sz="600" dirty="0"/>
              <a:t>又は管理に従事する活動</a:t>
            </a:r>
            <a:endParaRPr kumimoji="1" lang="en-US" altLang="ja-JP" sz="600" dirty="0"/>
          </a:p>
          <a:p>
            <a:endParaRPr kumimoji="1" lang="en-US" altLang="ja-JP" sz="600" dirty="0"/>
          </a:p>
          <a:p>
            <a:r>
              <a:rPr kumimoji="1" lang="ja-JP" altLang="en-US" sz="600" b="1" dirty="0"/>
              <a:t>「高度専門職</a:t>
            </a:r>
            <a:r>
              <a:rPr kumimoji="1" lang="en-US" altLang="ja-JP" sz="600" b="1" dirty="0"/>
              <a:t>2</a:t>
            </a:r>
            <a:r>
              <a:rPr kumimoji="1" lang="ja-JP" altLang="en-US" sz="600" b="1" dirty="0"/>
              <a:t>号」</a:t>
            </a:r>
            <a:endParaRPr kumimoji="1" lang="en-US" altLang="ja-JP" sz="600" b="1" dirty="0"/>
          </a:p>
          <a:p>
            <a:r>
              <a:rPr kumimoji="1" lang="ja-JP" altLang="en-US" sz="600" dirty="0"/>
              <a:t>「高度専門職</a:t>
            </a:r>
            <a:r>
              <a:rPr kumimoji="1" lang="en-US" altLang="ja-JP" sz="600" dirty="0"/>
              <a:t>1</a:t>
            </a:r>
            <a:r>
              <a:rPr kumimoji="1" lang="ja-JP" altLang="en-US" sz="600" dirty="0"/>
              <a:t>号」で</a:t>
            </a:r>
            <a:r>
              <a:rPr kumimoji="1" lang="en-US" altLang="ja-JP" sz="600" dirty="0"/>
              <a:t>3</a:t>
            </a:r>
            <a:r>
              <a:rPr kumimoji="1" lang="ja-JP" altLang="en-US" sz="600" dirty="0"/>
              <a:t>年以上活動を行っていた者</a:t>
            </a:r>
            <a:endParaRPr kumimoji="1" lang="en-US" altLang="ja-JP" sz="600" dirty="0"/>
          </a:p>
        </p:txBody>
      </p:sp>
      <p:sp>
        <p:nvSpPr>
          <p:cNvPr id="7" name="テキスト ボックス 6"/>
          <p:cNvSpPr txBox="1"/>
          <p:nvPr/>
        </p:nvSpPr>
        <p:spPr>
          <a:xfrm>
            <a:off x="67618" y="290354"/>
            <a:ext cx="3060941" cy="297517"/>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800"/>
              </a:lnSpc>
            </a:pPr>
            <a:r>
              <a:rPr kumimoji="1" lang="ja-JP" altLang="en-US" sz="900" spc="-90" dirty="0"/>
              <a:t>外国人労働者は、「製造業」「サービス業」「卸売業、小売業」「宿泊業、飲食サービス業」「建設業」で、全体の</a:t>
            </a:r>
            <a:r>
              <a:rPr kumimoji="1" lang="en-US" altLang="ja-JP" sz="900" spc="-90" dirty="0"/>
              <a:t>3/4</a:t>
            </a:r>
            <a:r>
              <a:rPr kumimoji="1" lang="ja-JP" altLang="en-US" sz="900" spc="-90" dirty="0"/>
              <a:t>以上を占める。</a:t>
            </a:r>
            <a:endParaRPr kumimoji="1" lang="en-US" altLang="ja-JP" sz="900" spc="-90" dirty="0"/>
          </a:p>
        </p:txBody>
      </p:sp>
      <p:sp>
        <p:nvSpPr>
          <p:cNvPr id="8" name="テキスト ボックス 7"/>
          <p:cNvSpPr txBox="1"/>
          <p:nvPr/>
        </p:nvSpPr>
        <p:spPr>
          <a:xfrm>
            <a:off x="3519922" y="432776"/>
            <a:ext cx="3488017" cy="29751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nchor="ctr">
            <a:spAutoFit/>
          </a:bodyPr>
          <a:lstStyle/>
          <a:p>
            <a:pPr>
              <a:lnSpc>
                <a:spcPts val="800"/>
              </a:lnSpc>
            </a:pPr>
            <a:r>
              <a:rPr kumimoji="1" lang="ja-JP" altLang="en-US" sz="900" spc="-90" dirty="0"/>
              <a:t>大阪の外国人留学生の受入総数は全体で</a:t>
            </a:r>
            <a:r>
              <a:rPr kumimoji="1" lang="en-US" altLang="ja-JP" sz="900" spc="-90" dirty="0"/>
              <a:t>1</a:t>
            </a:r>
            <a:r>
              <a:rPr kumimoji="1" lang="ja-JP" altLang="en-US" sz="900" spc="-90" dirty="0"/>
              <a:t>万</a:t>
            </a:r>
            <a:r>
              <a:rPr kumimoji="1" lang="en-US" altLang="ja-JP" sz="900" spc="-90" dirty="0"/>
              <a:t>8</a:t>
            </a:r>
            <a:r>
              <a:rPr kumimoji="1" lang="ja-JP" altLang="en-US" sz="900" spc="-90" dirty="0"/>
              <a:t>千人程度となっている。一方で、大阪の企業に新たに就職している外国人留学生は、毎年</a:t>
            </a:r>
            <a:r>
              <a:rPr kumimoji="1" lang="en-US" altLang="ja-JP" sz="900" spc="-90" dirty="0"/>
              <a:t>3</a:t>
            </a:r>
            <a:r>
              <a:rPr kumimoji="1" lang="ja-JP" altLang="en-US" sz="900" spc="-90" dirty="0"/>
              <a:t>千人程度となっている。</a:t>
            </a:r>
            <a:endParaRPr kumimoji="1" lang="en-US" altLang="ja-JP" sz="900" spc="-90" dirty="0"/>
          </a:p>
        </p:txBody>
      </p:sp>
      <p:sp>
        <p:nvSpPr>
          <p:cNvPr id="41" name="テキスト ボックス 40"/>
          <p:cNvSpPr txBox="1"/>
          <p:nvPr/>
        </p:nvSpPr>
        <p:spPr>
          <a:xfrm>
            <a:off x="5857526" y="780592"/>
            <a:ext cx="1173832" cy="184666"/>
          </a:xfrm>
          <a:prstGeom prst="rect">
            <a:avLst/>
          </a:prstGeom>
          <a:noFill/>
        </p:spPr>
        <p:txBody>
          <a:bodyPr wrap="square" rtlCol="0">
            <a:spAutoFit/>
          </a:bodyPr>
          <a:lstStyle/>
          <a:p>
            <a:r>
              <a:rPr kumimoji="1" lang="ja-JP" altLang="en-US" sz="600" dirty="0"/>
              <a:t>（上）人数、（下）全国シェア</a:t>
            </a:r>
          </a:p>
        </p:txBody>
      </p:sp>
      <p:sp>
        <p:nvSpPr>
          <p:cNvPr id="44" name="テキスト ボックス 43"/>
          <p:cNvSpPr txBox="1"/>
          <p:nvPr/>
        </p:nvSpPr>
        <p:spPr>
          <a:xfrm>
            <a:off x="7054776" y="435310"/>
            <a:ext cx="1978701" cy="230832"/>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spc="-90" dirty="0"/>
              <a:t>ベトナム人留学生の割合が高まっている。</a:t>
            </a:r>
            <a:endParaRPr kumimoji="1" lang="en-US" altLang="ja-JP" sz="900" spc="-90" dirty="0"/>
          </a:p>
        </p:txBody>
      </p:sp>
      <p:sp>
        <p:nvSpPr>
          <p:cNvPr id="45" name="テキスト ボックス 44"/>
          <p:cNvSpPr txBox="1"/>
          <p:nvPr/>
        </p:nvSpPr>
        <p:spPr>
          <a:xfrm>
            <a:off x="3519922" y="2776842"/>
            <a:ext cx="2943432" cy="230832"/>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spc="-90" dirty="0"/>
              <a:t>高度外国人材の内訳をみると、大阪より東京に多く所在している。</a:t>
            </a:r>
            <a:endParaRPr kumimoji="1" lang="en-US" altLang="ja-JP" sz="900" spc="-90" dirty="0"/>
          </a:p>
        </p:txBody>
      </p:sp>
      <p:sp>
        <p:nvSpPr>
          <p:cNvPr id="46" name="テキスト ボックス 45"/>
          <p:cNvSpPr txBox="1"/>
          <p:nvPr/>
        </p:nvSpPr>
        <p:spPr>
          <a:xfrm>
            <a:off x="103395" y="4654170"/>
            <a:ext cx="4642776" cy="230832"/>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spc="-90" dirty="0"/>
              <a:t>外国人の受入れにあたっては、依然と課題が生じており、対応が必要となっている。</a:t>
            </a:r>
            <a:endParaRPr kumimoji="1" lang="en-US" altLang="ja-JP" sz="900" spc="-90" dirty="0"/>
          </a:p>
        </p:txBody>
      </p:sp>
      <p:sp>
        <p:nvSpPr>
          <p:cNvPr id="51" name="テキスト ボックス 50"/>
          <p:cNvSpPr txBox="1"/>
          <p:nvPr/>
        </p:nvSpPr>
        <p:spPr>
          <a:xfrm>
            <a:off x="-26385" y="5995264"/>
            <a:ext cx="8492979" cy="387286"/>
          </a:xfrm>
          <a:prstGeom prst="rect">
            <a:avLst/>
          </a:prstGeom>
          <a:noFill/>
        </p:spPr>
        <p:txBody>
          <a:bodyPr wrap="square" rtlCol="0">
            <a:spAutoFit/>
          </a:bodyPr>
          <a:lstStyle/>
          <a:p>
            <a:pPr>
              <a:lnSpc>
                <a:spcPts val="2300"/>
              </a:lnSpc>
            </a:pPr>
            <a:r>
              <a:rPr lang="ja-JP" altLang="en-US" sz="1200" b="1" dirty="0">
                <a:latin typeface="+mn-ea"/>
                <a:cs typeface="Meiryo UI" panose="020B0604030504040204" pitchFamily="50" charset="-128"/>
              </a:rPr>
              <a:t>■　現在大阪において進めている主な取組み</a:t>
            </a:r>
            <a:endParaRPr lang="en-US" altLang="ja-JP" sz="900" b="1" dirty="0">
              <a:latin typeface="+mn-ea"/>
              <a:cs typeface="Meiryo UI" panose="020B0604030504040204" pitchFamily="50" charset="-128"/>
            </a:endParaRPr>
          </a:p>
        </p:txBody>
      </p:sp>
      <p:sp>
        <p:nvSpPr>
          <p:cNvPr id="52" name="テキスト ボックス 51"/>
          <p:cNvSpPr txBox="1"/>
          <p:nvPr/>
        </p:nvSpPr>
        <p:spPr>
          <a:xfrm>
            <a:off x="103394" y="6315539"/>
            <a:ext cx="8731523" cy="507831"/>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nchor="ctr">
            <a:spAutoFit/>
          </a:bodyPr>
          <a:lstStyle/>
          <a:p>
            <a:r>
              <a:rPr kumimoji="1" lang="ja-JP" altLang="en-US" sz="900" spc="-90" dirty="0"/>
              <a:t>○　今後、国や市町村、経済団体、支援団体等の参画による「地域協議会」を設置し、官民連携による推進体制を整備予定（時期未定）</a:t>
            </a:r>
            <a:endParaRPr kumimoji="1" lang="en-US" altLang="ja-JP" sz="900" spc="-90" dirty="0"/>
          </a:p>
          <a:p>
            <a:r>
              <a:rPr kumimoji="1" lang="ja-JP" altLang="en-US" sz="900" spc="-90" dirty="0"/>
              <a:t>○　中小企業等における外国人材の採用を含む、受入れに関する様々な課題に対応できる外国人材マッチングプラットフォームを設置予定（７月頃）</a:t>
            </a:r>
            <a:r>
              <a:rPr kumimoji="1" lang="en-US" altLang="ja-JP" sz="900" spc="-90" dirty="0"/>
              <a:t/>
            </a:r>
            <a:br>
              <a:rPr kumimoji="1" lang="en-US" altLang="ja-JP" sz="900" spc="-90" dirty="0"/>
            </a:br>
            <a:r>
              <a:rPr kumimoji="1" lang="ja-JP" altLang="en-US" sz="900" spc="-90" dirty="0"/>
              <a:t>○　大阪産業局「大阪府よろず支援拠点」において、中小企業に対する総合的な相談対応（外国人材含む）を実施</a:t>
            </a:r>
            <a:endParaRPr kumimoji="1" lang="en-US" altLang="ja-JP" sz="900" spc="-90" dirty="0"/>
          </a:p>
        </p:txBody>
      </p:sp>
      <p:pic>
        <p:nvPicPr>
          <p:cNvPr id="9" name="図 8"/>
          <p:cNvPicPr>
            <a:picLocks noChangeAspect="1"/>
          </p:cNvPicPr>
          <p:nvPr/>
        </p:nvPicPr>
        <p:blipFill>
          <a:blip r:embed="rId2"/>
          <a:stretch>
            <a:fillRect/>
          </a:stretch>
        </p:blipFill>
        <p:spPr>
          <a:xfrm>
            <a:off x="18891" y="752397"/>
            <a:ext cx="3737172" cy="3286029"/>
          </a:xfrm>
          <a:prstGeom prst="rect">
            <a:avLst/>
          </a:prstGeom>
        </p:spPr>
      </p:pic>
      <p:sp>
        <p:nvSpPr>
          <p:cNvPr id="33" name="テキスト ボックス 32"/>
          <p:cNvSpPr txBox="1"/>
          <p:nvPr/>
        </p:nvSpPr>
        <p:spPr>
          <a:xfrm>
            <a:off x="2250981" y="2739018"/>
            <a:ext cx="1330123" cy="584775"/>
          </a:xfrm>
          <a:prstGeom prst="rect">
            <a:avLst/>
          </a:prstGeom>
          <a:noFill/>
        </p:spPr>
        <p:txBody>
          <a:bodyPr wrap="square" rtlCol="0">
            <a:spAutoFit/>
          </a:bodyPr>
          <a:lstStyle/>
          <a:p>
            <a:r>
              <a:rPr kumimoji="1" lang="ja-JP" altLang="en-US" sz="800" b="1" dirty="0">
                <a:solidFill>
                  <a:srgbClr val="404040"/>
                </a:solidFill>
              </a:rPr>
              <a:t>サービス業</a:t>
            </a:r>
            <a:endParaRPr kumimoji="1" lang="en-US" altLang="ja-JP" sz="800" b="1" dirty="0">
              <a:solidFill>
                <a:srgbClr val="404040"/>
              </a:solidFill>
            </a:endParaRPr>
          </a:p>
          <a:p>
            <a:r>
              <a:rPr kumimoji="1" lang="en-US" altLang="ja-JP" sz="800" b="1" dirty="0">
                <a:solidFill>
                  <a:srgbClr val="404040"/>
                </a:solidFill>
              </a:rPr>
              <a:t>(</a:t>
            </a:r>
            <a:r>
              <a:rPr kumimoji="1" lang="ja-JP" altLang="en-US" sz="800" b="1" dirty="0">
                <a:solidFill>
                  <a:srgbClr val="404040"/>
                </a:solidFill>
              </a:rPr>
              <a:t>他に分類されないもの</a:t>
            </a:r>
            <a:r>
              <a:rPr kumimoji="1" lang="en-US" altLang="ja-JP" sz="800" b="1" dirty="0">
                <a:solidFill>
                  <a:srgbClr val="404040"/>
                </a:solidFill>
              </a:rPr>
              <a:t>)</a:t>
            </a:r>
          </a:p>
          <a:p>
            <a:pPr algn="ctr"/>
            <a:r>
              <a:rPr kumimoji="1" lang="en-US" altLang="ja-JP" sz="800" b="1" dirty="0">
                <a:solidFill>
                  <a:srgbClr val="404040"/>
                </a:solidFill>
              </a:rPr>
              <a:t>19,111</a:t>
            </a:r>
          </a:p>
          <a:p>
            <a:pPr algn="ctr"/>
            <a:r>
              <a:rPr kumimoji="1" lang="en-US" altLang="ja-JP" sz="800" b="1" dirty="0">
                <a:solidFill>
                  <a:srgbClr val="404040"/>
                </a:solidFill>
              </a:rPr>
              <a:t>17.1%</a:t>
            </a:r>
            <a:endParaRPr kumimoji="1" lang="ja-JP" altLang="en-US" sz="800" b="1" dirty="0">
              <a:solidFill>
                <a:srgbClr val="404040"/>
              </a:solidFill>
            </a:endParaRPr>
          </a:p>
        </p:txBody>
      </p:sp>
    </p:spTree>
    <p:extLst>
      <p:ext uri="{BB962C8B-B14F-4D97-AF65-F5344CB8AC3E}">
        <p14:creationId xmlns:p14="http://schemas.microsoft.com/office/powerpoint/2010/main" val="44930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B6D6A3DF-3728-4B9A-AD3B-047B791E74DC}"/>
              </a:ext>
            </a:extLst>
          </p:cNvPr>
          <p:cNvSpPr txBox="1"/>
          <p:nvPr/>
        </p:nvSpPr>
        <p:spPr>
          <a:xfrm>
            <a:off x="2225914" y="1899481"/>
            <a:ext cx="2006715" cy="262829"/>
          </a:xfrm>
          <a:prstGeom prst="rect">
            <a:avLst/>
          </a:prstGeom>
          <a:solidFill>
            <a:schemeClr val="bg1"/>
          </a:solidFill>
        </p:spPr>
        <p:txBody>
          <a:bodyPr wrap="square" rtlCol="0">
            <a:spAutoFit/>
          </a:bodyPr>
          <a:lstStyle/>
          <a:p>
            <a:pPr algn="ctr"/>
            <a:r>
              <a:rPr lang="ja-JP" altLang="en-US" sz="1108" b="1" u="sng" dirty="0">
                <a:latin typeface="Meiryo UI" panose="020B0604030504040204" pitchFamily="50" charset="-128"/>
                <a:ea typeface="Meiryo UI" panose="020B0604030504040204" pitchFamily="50" charset="-128"/>
              </a:rPr>
              <a:t>合計　</a:t>
            </a:r>
            <a:r>
              <a:rPr lang="en-US" altLang="ja-JP" sz="1108" b="1" u="sng" dirty="0">
                <a:latin typeface="Meiryo UI" panose="020B0604030504040204" pitchFamily="50" charset="-128"/>
                <a:ea typeface="Meiryo UI" panose="020B0604030504040204" pitchFamily="50" charset="-128"/>
              </a:rPr>
              <a:t>485,382</a:t>
            </a:r>
            <a:r>
              <a:rPr lang="ja-JP" altLang="ja-JP" sz="1108" b="1" u="sng" dirty="0">
                <a:latin typeface="Meiryo UI" panose="020B0604030504040204" pitchFamily="50" charset="-128"/>
                <a:ea typeface="Meiryo UI" panose="020B0604030504040204" pitchFamily="50" charset="-128"/>
              </a:rPr>
              <a:t>人</a:t>
            </a:r>
          </a:p>
        </p:txBody>
      </p:sp>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外国人材に</a:t>
            </a: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ついて（２</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東京都と大阪府の比較）</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8" name="正方形/長方形 7">
            <a:extLst>
              <a:ext uri="{FF2B5EF4-FFF2-40B4-BE49-F238E27FC236}">
                <a16:creationId xmlns:a16="http://schemas.microsoft.com/office/drawing/2014/main" id="{55EED9AA-96F6-4885-AFA7-E0637D01A52D}"/>
              </a:ext>
            </a:extLst>
          </p:cNvPr>
          <p:cNvSpPr/>
          <p:nvPr/>
        </p:nvSpPr>
        <p:spPr>
          <a:xfrm>
            <a:off x="3411057" y="4899697"/>
            <a:ext cx="3362862" cy="307777"/>
          </a:xfrm>
          <a:prstGeom prst="rect">
            <a:avLst/>
          </a:prstGeom>
          <a:ln w="19050">
            <a:noFill/>
            <a:prstDash val="sysDash"/>
          </a:ln>
        </p:spPr>
        <p:txBody>
          <a:bodyPr wrap="square">
            <a:spAutoFit/>
          </a:bodyPr>
          <a:lstStyle/>
          <a:p>
            <a:pPr marL="166154" indent="-422029" algn="just"/>
            <a:r>
              <a:rPr lang="ja-JP" altLang="en-US" sz="700" dirty="0">
                <a:solidFill>
                  <a:prstClr val="black"/>
                </a:solidFill>
                <a:latin typeface="Meiryo UI"/>
                <a:ea typeface="Meiryo UI"/>
                <a:cs typeface="Meiryo UI" panose="020B0604030504040204" pitchFamily="50" charset="-128"/>
              </a:rPr>
              <a:t>＊サービス業：他に分類されないもの</a:t>
            </a:r>
            <a:endParaRPr lang="en-US" altLang="ja-JP" sz="700" dirty="0">
              <a:solidFill>
                <a:prstClr val="black"/>
              </a:solidFill>
              <a:latin typeface="Meiryo UI"/>
              <a:ea typeface="Meiryo UI"/>
              <a:cs typeface="Meiryo UI" panose="020B0604030504040204" pitchFamily="50" charset="-128"/>
            </a:endParaRPr>
          </a:p>
          <a:p>
            <a:pPr marL="166154" indent="-422029" algn="just"/>
            <a:r>
              <a:rPr lang="en-US" altLang="ja-JP" sz="700" dirty="0">
                <a:solidFill>
                  <a:prstClr val="black"/>
                </a:solidFill>
                <a:latin typeface="Meiryo UI"/>
                <a:ea typeface="Meiryo UI"/>
                <a:cs typeface="Meiryo UI" panose="020B0604030504040204" pitchFamily="50" charset="-128"/>
              </a:rPr>
              <a:t>             </a:t>
            </a:r>
            <a:r>
              <a:rPr lang="ja-JP" altLang="en-US" sz="700" dirty="0">
                <a:solidFill>
                  <a:prstClr val="black"/>
                </a:solidFill>
                <a:latin typeface="Meiryo UI"/>
                <a:ea typeface="Meiryo UI"/>
                <a:cs typeface="Meiryo UI" panose="020B0604030504040204" pitchFamily="50" charset="-128"/>
              </a:rPr>
              <a:t>　</a:t>
            </a:r>
            <a:r>
              <a:rPr lang="en-US" altLang="ja-JP" sz="700" dirty="0">
                <a:solidFill>
                  <a:prstClr val="black"/>
                </a:solidFill>
                <a:latin typeface="Meiryo UI"/>
                <a:ea typeface="Meiryo UI"/>
                <a:cs typeface="Meiryo UI" panose="020B0604030504040204" pitchFamily="50" charset="-128"/>
              </a:rPr>
              <a:t>  (</a:t>
            </a:r>
            <a:r>
              <a:rPr lang="ja-JP" altLang="en-US" sz="700" dirty="0">
                <a:solidFill>
                  <a:prstClr val="black"/>
                </a:solidFill>
                <a:latin typeface="Meiryo UI"/>
                <a:ea typeface="Meiryo UI"/>
                <a:cs typeface="Meiryo UI" panose="020B0604030504040204" pitchFamily="50" charset="-128"/>
              </a:rPr>
              <a:t>自動車整備業、職業紹介労働者派遣業、その他事業サービス業</a:t>
            </a:r>
            <a:r>
              <a:rPr lang="en-US" altLang="ja-JP" sz="700" dirty="0">
                <a:solidFill>
                  <a:prstClr val="black"/>
                </a:solidFill>
                <a:latin typeface="Meiryo UI"/>
                <a:ea typeface="Meiryo UI"/>
                <a:cs typeface="Meiryo UI" panose="020B0604030504040204" pitchFamily="50" charset="-128"/>
              </a:rPr>
              <a:t>)</a:t>
            </a:r>
            <a:endParaRPr lang="en-US" altLang="ja-JP" sz="800" dirty="0">
              <a:solidFill>
                <a:prstClr val="black"/>
              </a:solidFill>
              <a:latin typeface="Meiryo UI"/>
              <a:ea typeface="Meiryo UI"/>
              <a:cs typeface="Meiryo UI" panose="020B0604030504040204" pitchFamily="50" charset="-128"/>
            </a:endParaRPr>
          </a:p>
        </p:txBody>
      </p:sp>
      <p:sp>
        <p:nvSpPr>
          <p:cNvPr id="9" name="テキスト ボックス 8"/>
          <p:cNvSpPr txBox="1"/>
          <p:nvPr/>
        </p:nvSpPr>
        <p:spPr>
          <a:xfrm>
            <a:off x="6965960" y="1859472"/>
            <a:ext cx="2006715" cy="262829"/>
          </a:xfrm>
          <a:prstGeom prst="rect">
            <a:avLst/>
          </a:prstGeom>
          <a:solidFill>
            <a:schemeClr val="bg1"/>
          </a:solidFill>
        </p:spPr>
        <p:txBody>
          <a:bodyPr wrap="square" rtlCol="0">
            <a:spAutoFit/>
          </a:bodyPr>
          <a:lstStyle/>
          <a:p>
            <a:pPr algn="ctr"/>
            <a:r>
              <a:rPr lang="ja-JP" altLang="en-US" sz="1108" b="1" u="sng" dirty="0">
                <a:latin typeface="Meiryo UI" panose="020B0604030504040204" pitchFamily="50" charset="-128"/>
                <a:ea typeface="Meiryo UI" panose="020B0604030504040204" pitchFamily="50" charset="-128"/>
              </a:rPr>
              <a:t>合計　</a:t>
            </a:r>
            <a:r>
              <a:rPr lang="en-US" altLang="ja-JP" sz="1108" b="1" u="sng" dirty="0">
                <a:latin typeface="Meiryo UI" panose="020B0604030504040204" pitchFamily="50" charset="-128"/>
                <a:ea typeface="Meiryo UI" panose="020B0604030504040204" pitchFamily="50" charset="-128"/>
              </a:rPr>
              <a:t>111,862</a:t>
            </a:r>
            <a:r>
              <a:rPr lang="ja-JP" altLang="ja-JP" sz="1108" b="1" u="sng" dirty="0">
                <a:latin typeface="Meiryo UI" panose="020B0604030504040204" pitchFamily="50" charset="-128"/>
                <a:ea typeface="Meiryo UI" panose="020B0604030504040204" pitchFamily="50" charset="-128"/>
              </a:rPr>
              <a:t>人</a:t>
            </a:r>
          </a:p>
        </p:txBody>
      </p:sp>
      <p:sp>
        <p:nvSpPr>
          <p:cNvPr id="10" name="テキスト ボックス 9"/>
          <p:cNvSpPr txBox="1"/>
          <p:nvPr/>
        </p:nvSpPr>
        <p:spPr>
          <a:xfrm>
            <a:off x="0" y="406540"/>
            <a:ext cx="5125839"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　東京都と大阪府における外国人労働者数</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産業別</a:t>
            </a:r>
            <a:r>
              <a:rPr lang="en-US" altLang="ja-JP" sz="1400" b="1" dirty="0">
                <a:latin typeface="Meiryo UI" panose="020B0604030504040204" pitchFamily="50" charset="-128"/>
                <a:ea typeface="Meiryo UI" panose="020B0604030504040204" pitchFamily="50" charset="-128"/>
              </a:rPr>
              <a:t>)</a:t>
            </a:r>
            <a:endParaRPr lang="ja-JP" altLang="ja-JP" sz="1400" b="1"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F0547817-E9A2-4719-AC49-29F26E614905}"/>
              </a:ext>
            </a:extLst>
          </p:cNvPr>
          <p:cNvSpPr txBox="1"/>
          <p:nvPr/>
        </p:nvSpPr>
        <p:spPr>
          <a:xfrm>
            <a:off x="1967187" y="1880347"/>
            <a:ext cx="3877543" cy="307777"/>
          </a:xfrm>
          <a:prstGeom prst="rect">
            <a:avLst/>
          </a:prstGeom>
          <a:noFill/>
        </p:spPr>
        <p:txBody>
          <a:bodyPr wrap="square" rtlCol="0">
            <a:spAutoFit/>
          </a:bodyPr>
          <a:lstStyle/>
          <a:p>
            <a:r>
              <a:rPr kumimoji="1" lang="ja-JP" altLang="en-US" sz="1400" b="1" dirty="0"/>
              <a:t>東京都</a:t>
            </a:r>
            <a:endParaRPr kumimoji="1" lang="en-US" altLang="ja-JP" sz="1400" b="1" dirty="0"/>
          </a:p>
        </p:txBody>
      </p:sp>
      <p:sp>
        <p:nvSpPr>
          <p:cNvPr id="27" name="テキスト ボックス 26">
            <a:extLst>
              <a:ext uri="{FF2B5EF4-FFF2-40B4-BE49-F238E27FC236}">
                <a16:creationId xmlns:a16="http://schemas.microsoft.com/office/drawing/2014/main" id="{658013E0-C143-47BE-8177-F5A4721E2142}"/>
              </a:ext>
            </a:extLst>
          </p:cNvPr>
          <p:cNvSpPr txBox="1"/>
          <p:nvPr/>
        </p:nvSpPr>
        <p:spPr>
          <a:xfrm>
            <a:off x="6629604" y="1854533"/>
            <a:ext cx="3877543" cy="307777"/>
          </a:xfrm>
          <a:prstGeom prst="rect">
            <a:avLst/>
          </a:prstGeom>
          <a:noFill/>
        </p:spPr>
        <p:txBody>
          <a:bodyPr wrap="square" rtlCol="0">
            <a:spAutoFit/>
          </a:bodyPr>
          <a:lstStyle/>
          <a:p>
            <a:r>
              <a:rPr kumimoji="1" lang="ja-JP" altLang="en-US" sz="1400" b="1" dirty="0"/>
              <a:t>大阪府</a:t>
            </a:r>
            <a:endParaRPr kumimoji="1" lang="en-US" altLang="ja-JP" sz="1400" b="1" dirty="0"/>
          </a:p>
        </p:txBody>
      </p:sp>
      <p:sp>
        <p:nvSpPr>
          <p:cNvPr id="29" name="正方形/長方形 28">
            <a:extLst>
              <a:ext uri="{FF2B5EF4-FFF2-40B4-BE49-F238E27FC236}">
                <a16:creationId xmlns:a16="http://schemas.microsoft.com/office/drawing/2014/main" id="{A1D3CF8B-C52C-40A1-B4AA-E73D3CF561EB}"/>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東京都と大阪府の外国人労働者数について、卸売業・小売業やサービス業がともに上位に入っているが、東京都で最も多いのは、宿泊業・飲食・サービス業であるのに対し、大阪府では製造業が最も多い。</a:t>
            </a:r>
          </a:p>
        </p:txBody>
      </p:sp>
      <p:sp>
        <p:nvSpPr>
          <p:cNvPr id="30" name="正方形/長方形 29">
            <a:extLst>
              <a:ext uri="{FF2B5EF4-FFF2-40B4-BE49-F238E27FC236}">
                <a16:creationId xmlns:a16="http://schemas.microsoft.com/office/drawing/2014/main" id="{7E08B8F8-E7FB-407C-9A87-853A26B91B93}"/>
              </a:ext>
            </a:extLst>
          </p:cNvPr>
          <p:cNvSpPr/>
          <p:nvPr/>
        </p:nvSpPr>
        <p:spPr>
          <a:xfrm>
            <a:off x="288319" y="6106432"/>
            <a:ext cx="8567362" cy="276999"/>
          </a:xfrm>
          <a:prstGeom prst="rect">
            <a:avLst/>
          </a:prstGeom>
        </p:spPr>
        <p:txBody>
          <a:bodyPr wrap="square">
            <a:spAutoFit/>
          </a:bodyPr>
          <a:lstStyle/>
          <a:p>
            <a:pPr marL="177800" indent="-177800"/>
            <a:r>
              <a:rPr lang="ja-JP" altLang="ja-JP" sz="12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厚生労働省「外国人雇用状況」の届出状況まとめ（令和３年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月末現在）をもとに副首都推進局にて作成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854461" y="1880347"/>
            <a:ext cx="6450127" cy="3657917"/>
          </a:xfrm>
          <a:prstGeom prst="rect">
            <a:avLst/>
          </a:prstGeom>
        </p:spPr>
      </p:pic>
      <p:pic>
        <p:nvPicPr>
          <p:cNvPr id="3" name="図 2"/>
          <p:cNvPicPr>
            <a:picLocks noChangeAspect="1"/>
          </p:cNvPicPr>
          <p:nvPr/>
        </p:nvPicPr>
        <p:blipFill>
          <a:blip r:embed="rId3"/>
          <a:stretch>
            <a:fillRect/>
          </a:stretch>
        </p:blipFill>
        <p:spPr>
          <a:xfrm>
            <a:off x="4569420" y="1943545"/>
            <a:ext cx="5029636" cy="3664014"/>
          </a:xfrm>
          <a:prstGeom prst="rect">
            <a:avLst/>
          </a:prstGeom>
        </p:spPr>
      </p:pic>
      <p:sp>
        <p:nvSpPr>
          <p:cNvPr id="17" name="正方形/長方形 16">
            <a:extLst>
              <a:ext uri="{FF2B5EF4-FFF2-40B4-BE49-F238E27FC236}">
                <a16:creationId xmlns:a16="http://schemas.microsoft.com/office/drawing/2014/main" id="{6907C590-95DD-352F-FA30-A1B3E53DE661}"/>
              </a:ext>
            </a:extLst>
          </p:cNvPr>
          <p:cNvSpPr/>
          <p:nvPr/>
        </p:nvSpPr>
        <p:spPr>
          <a:xfrm>
            <a:off x="7018136" y="1098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224486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年に大阪府に所在する企業等に就職した外国人留学生は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2,598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人で前年比約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大阪府に所在する企業等への就職者数の全国に占める割合は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となっており、大阪への就職者数の割合は全国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番目だが、東京への集中度合が高い。</a:t>
            </a: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外国人留学生の都道府県別就職者数</a:t>
            </a:r>
          </a:p>
        </p:txBody>
      </p:sp>
      <p:sp>
        <p:nvSpPr>
          <p:cNvPr id="8" name="テキスト ボックス 7"/>
          <p:cNvSpPr txBox="1"/>
          <p:nvPr/>
        </p:nvSpPr>
        <p:spPr>
          <a:xfrm>
            <a:off x="193840" y="6002228"/>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876524" y="2036769"/>
            <a:ext cx="158417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（単位：人、％）</a:t>
            </a:r>
          </a:p>
        </p:txBody>
      </p:sp>
      <p:sp>
        <p:nvSpPr>
          <p:cNvPr id="14" name="大かっこ 13"/>
          <p:cNvSpPr/>
          <p:nvPr/>
        </p:nvSpPr>
        <p:spPr>
          <a:xfrm>
            <a:off x="685073" y="6218591"/>
            <a:ext cx="4968000" cy="25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法務省入国管理局「平成</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年における留学生の日本企業等への就職状況について」</a:t>
            </a:r>
          </a:p>
        </p:txBody>
      </p:sp>
      <p:sp>
        <p:nvSpPr>
          <p:cNvPr id="12" name="正方形/長方形 11"/>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10.</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外国人材に</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ついて（３</a:t>
            </a:r>
            <a:r>
              <a:rPr kumimoji="0"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外国人留学生の都道府県別就職者数）</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pic>
        <p:nvPicPr>
          <p:cNvPr id="2" name="図 1"/>
          <p:cNvPicPr>
            <a:picLocks noChangeAspect="1"/>
          </p:cNvPicPr>
          <p:nvPr/>
        </p:nvPicPr>
        <p:blipFill>
          <a:blip r:embed="rId2"/>
          <a:stretch>
            <a:fillRect/>
          </a:stretch>
        </p:blipFill>
        <p:spPr>
          <a:xfrm>
            <a:off x="193840" y="2294382"/>
            <a:ext cx="8772904" cy="3676207"/>
          </a:xfrm>
          <a:prstGeom prst="rect">
            <a:avLst/>
          </a:prstGeom>
        </p:spPr>
      </p:pic>
      <p:sp>
        <p:nvSpPr>
          <p:cNvPr id="11" name="正方形/長方形 10">
            <a:extLst>
              <a:ext uri="{FF2B5EF4-FFF2-40B4-BE49-F238E27FC236}">
                <a16:creationId xmlns:a16="http://schemas.microsoft.com/office/drawing/2014/main" id="{6907C590-95DD-352F-FA30-A1B3E53DE661}"/>
              </a:ext>
            </a:extLst>
          </p:cNvPr>
          <p:cNvSpPr/>
          <p:nvPr/>
        </p:nvSpPr>
        <p:spPr>
          <a:xfrm>
            <a:off x="7452360" y="109893"/>
            <a:ext cx="1576039"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415636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defTabSz="91440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11.</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大卒就職者地元残留率（若者にとって魅力のある働き場所について）</a:t>
            </a:r>
            <a:endParaRPr kumimoji="0" lang="en-US" altLang="ja-JP"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itchFamily="50" charset="-128"/>
            </a:endParaRPr>
          </a:p>
        </p:txBody>
      </p:sp>
      <p:sp>
        <p:nvSpPr>
          <p:cNvPr id="31" name="テキスト ボックス 30"/>
          <p:cNvSpPr txBox="1"/>
          <p:nvPr/>
        </p:nvSpPr>
        <p:spPr>
          <a:xfrm>
            <a:off x="336202" y="5866992"/>
            <a:ext cx="71161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p:cNvSpPr/>
          <p:nvPr/>
        </p:nvSpPr>
        <p:spPr>
          <a:xfrm>
            <a:off x="189663" y="893991"/>
            <a:ext cx="8503417" cy="46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大学生の就職先の分布を都道府県別に見ると、大阪府では、地元に就職する学生の割合は半数にも満たない。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99984" y="6144916"/>
            <a:ext cx="55012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リクルートキャリア　就職みらい研究所「大学生の地域間移動に関するレポート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 name="大かっこ 2"/>
          <p:cNvSpPr/>
          <p:nvPr/>
        </p:nvSpPr>
        <p:spPr>
          <a:xfrm>
            <a:off x="799984" y="6159530"/>
            <a:ext cx="4852136" cy="29556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19" y="1564905"/>
            <a:ext cx="9000000" cy="4204660"/>
          </a:xfrm>
          <a:prstGeom prst="rect">
            <a:avLst/>
          </a:prstGeom>
          <a:noFill/>
          <a:ln>
            <a:noFill/>
          </a:ln>
        </p:spPr>
      </p:pic>
      <p:sp>
        <p:nvSpPr>
          <p:cNvPr id="11" name="正方形/長方形 10"/>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大卒就職者地元残留率</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6907C590-95DD-352F-FA30-A1B3E53DE661}"/>
              </a:ext>
            </a:extLst>
          </p:cNvPr>
          <p:cNvSpPr/>
          <p:nvPr/>
        </p:nvSpPr>
        <p:spPr>
          <a:xfrm>
            <a:off x="7962900" y="78146"/>
            <a:ext cx="1108919" cy="2947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369580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テキスト ボックス 122">
            <a:extLst>
              <a:ext uri="{FF2B5EF4-FFF2-40B4-BE49-F238E27FC236}">
                <a16:creationId xmlns:a16="http://schemas.microsoft.com/office/drawing/2014/main" id="{D584E0BA-A9FD-4A94-B448-A211C17F7630}"/>
              </a:ext>
            </a:extLst>
          </p:cNvPr>
          <p:cNvSpPr txBox="1"/>
          <p:nvPr/>
        </p:nvSpPr>
        <p:spPr>
          <a:xfrm>
            <a:off x="79861" y="2206417"/>
            <a:ext cx="3743094" cy="4353234"/>
          </a:xfrm>
          <a:prstGeom prst="roundRect">
            <a:avLst>
              <a:gd name="adj" fmla="val 1608"/>
            </a:avLst>
          </a:prstGeom>
          <a:solidFill>
            <a:schemeClr val="bg1"/>
          </a:solidFill>
          <a:ln>
            <a:solidFill>
              <a:schemeClr val="bg2">
                <a:lumMod val="50000"/>
              </a:schemeClr>
            </a:solidFill>
          </a:ln>
        </p:spPr>
        <p:txBody>
          <a:bodyPr wrap="square" lIns="33231" tIns="83077" rIns="0" bIns="0" rtlCol="0" anchor="t" anchorCtr="0">
            <a:noAutofit/>
          </a:bodyPr>
          <a:lstStyle/>
          <a:p>
            <a:pPr marL="84994" indent="-84994">
              <a:lnSpc>
                <a:spcPts val="923"/>
              </a:lnSpc>
              <a:tabLst>
                <a:tab pos="86460" algn="l"/>
              </a:tabLst>
            </a:pP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248" name="テキスト ボックス 247">
            <a:extLst>
              <a:ext uri="{FF2B5EF4-FFF2-40B4-BE49-F238E27FC236}">
                <a16:creationId xmlns:a16="http://schemas.microsoft.com/office/drawing/2014/main" id="{D584E0BA-A9FD-4A94-B448-A211C17F7630}"/>
              </a:ext>
            </a:extLst>
          </p:cNvPr>
          <p:cNvSpPr txBox="1"/>
          <p:nvPr/>
        </p:nvSpPr>
        <p:spPr>
          <a:xfrm>
            <a:off x="35526" y="1124235"/>
            <a:ext cx="3755077" cy="997642"/>
          </a:xfrm>
          <a:prstGeom prst="roundRect">
            <a:avLst>
              <a:gd name="adj" fmla="val 4522"/>
            </a:avLst>
          </a:prstGeom>
          <a:solidFill>
            <a:schemeClr val="bg1"/>
          </a:solidFill>
          <a:ln>
            <a:solidFill>
              <a:schemeClr val="bg2">
                <a:lumMod val="50000"/>
              </a:schemeClr>
            </a:solidFill>
          </a:ln>
        </p:spPr>
        <p:txBody>
          <a:bodyPr wrap="square" lIns="0" tIns="66462" rIns="0" bIns="0" rtlCol="0" anchor="t" anchorCtr="0">
            <a:noAutofit/>
          </a:bodyPr>
          <a:lstStyle/>
          <a:p>
            <a:pPr marL="84994" indent="-84994" algn="just">
              <a:lnSpc>
                <a:spcPts val="1015"/>
              </a:lnSpc>
              <a:tabLst>
                <a:tab pos="86460" algn="l"/>
              </a:tabLst>
            </a:pPr>
            <a:r>
              <a:rPr kumimoji="1" lang="ja-JP" altLang="en-US" sz="738" spc="-28" dirty="0">
                <a:latin typeface="UD デジタル 教科書体 NK-R" panose="02020400000000000000" pitchFamily="18" charset="-128"/>
                <a:ea typeface="UD デジタル 教科書体 NK-R" panose="02020400000000000000" pitchFamily="18" charset="-128"/>
              </a:rPr>
              <a:t>　◆交通ネットワークを中心に都市機能が集積した市街地が連坦し、コンパクトな府域を形成</a:t>
            </a:r>
            <a:endParaRPr kumimoji="1" lang="en-US" altLang="ja-JP" sz="738" spc="-28" dirty="0">
              <a:latin typeface="UD デジタル 教科書体 NK-R" panose="02020400000000000000" pitchFamily="18" charset="-128"/>
              <a:ea typeface="UD デジタル 教科書体 NK-R" panose="02020400000000000000" pitchFamily="18" charset="-128"/>
            </a:endParaRPr>
          </a:p>
          <a:p>
            <a:pPr marL="84994" indent="-84994" algn="just">
              <a:lnSpc>
                <a:spcPts val="1015"/>
              </a:lnSpc>
              <a:tabLst>
                <a:tab pos="86460" algn="l"/>
              </a:tabLst>
            </a:pPr>
            <a:r>
              <a:rPr kumimoji="1" lang="ja-JP" altLang="en-US" sz="738" spc="-28" dirty="0">
                <a:latin typeface="UD デジタル 教科書体 NK-R" panose="02020400000000000000" pitchFamily="18" charset="-128"/>
                <a:ea typeface="UD デジタル 教科書体 NK-R" panose="02020400000000000000" pitchFamily="18" charset="-128"/>
              </a:rPr>
              <a:t>　◆近隣府県の主要な都市と一体となって、広域的な経済交流圏を形成</a:t>
            </a:r>
            <a:endParaRPr kumimoji="1" lang="en-US" altLang="ja-JP" sz="738" spc="-28" dirty="0">
              <a:latin typeface="UD デジタル 教科書体 NK-R" panose="02020400000000000000" pitchFamily="18" charset="-128"/>
              <a:ea typeface="UD デジタル 教科書体 NK-R" panose="02020400000000000000" pitchFamily="18" charset="-128"/>
            </a:endParaRPr>
          </a:p>
          <a:p>
            <a:pPr marL="84994" indent="-84994" algn="just">
              <a:lnSpc>
                <a:spcPts val="1015"/>
              </a:lnSpc>
              <a:tabLst>
                <a:tab pos="86460" algn="l"/>
              </a:tabLst>
            </a:pPr>
            <a:r>
              <a:rPr kumimoji="1" lang="ja-JP" altLang="en-US" sz="738" spc="-28" dirty="0">
                <a:latin typeface="UD デジタル 教科書体 NK-R" panose="02020400000000000000" pitchFamily="18" charset="-128"/>
                <a:ea typeface="UD デジタル 教科書体 NK-R" panose="02020400000000000000" pitchFamily="18" charset="-128"/>
              </a:rPr>
              <a:t>　</a:t>
            </a:r>
            <a:r>
              <a:rPr kumimoji="1" lang="ja-JP" altLang="en-US" sz="738" spc="-9" dirty="0">
                <a:latin typeface="UD デジタル 教科書体 NK-R" panose="02020400000000000000" pitchFamily="18" charset="-128"/>
                <a:ea typeface="UD デジタル 教科書体 NK-R" panose="02020400000000000000" pitchFamily="18" charset="-128"/>
              </a:rPr>
              <a:t>◆都市に近接した豊かな自然や歴史・文化資源等の多様な地域資源が集積、アクセスが良い</a:t>
            </a:r>
            <a:endParaRPr kumimoji="1" lang="en-US" altLang="ja-JP" sz="738" spc="-28" dirty="0">
              <a:latin typeface="UD デジタル 教科書体 NK-R" panose="02020400000000000000" pitchFamily="18" charset="-128"/>
              <a:ea typeface="UD デジタル 教科書体 NK-R" panose="02020400000000000000" pitchFamily="18" charset="-128"/>
            </a:endParaRPr>
          </a:p>
          <a:p>
            <a:pPr marL="84994" indent="-84994" algn="just">
              <a:lnSpc>
                <a:spcPts val="1015"/>
              </a:lnSpc>
              <a:tabLst>
                <a:tab pos="86460" algn="l"/>
              </a:tabLst>
            </a:pPr>
            <a:r>
              <a:rPr kumimoji="1" lang="ja-JP" altLang="en-US" sz="738" spc="-28" dirty="0">
                <a:latin typeface="UD デジタル 教科書体 NK-R" panose="02020400000000000000" pitchFamily="18" charset="-128"/>
                <a:ea typeface="UD デジタル 教科書体 NK-R" panose="02020400000000000000" pitchFamily="18" charset="-128"/>
              </a:rPr>
              <a:t>　◆西日本経済の中心、世界のゲートウェイの役割とともに、スーパー・メガリージョンの西の核としての機能が求められている</a:t>
            </a:r>
            <a:endParaRPr kumimoji="1" lang="en-US" altLang="ja-JP" sz="738" spc="-9" dirty="0">
              <a:latin typeface="UD デジタル 教科書体 NK-R" panose="02020400000000000000" pitchFamily="18" charset="-128"/>
              <a:ea typeface="UD デジタル 教科書体 NK-R" panose="02020400000000000000" pitchFamily="18" charset="-128"/>
            </a:endParaRPr>
          </a:p>
          <a:p>
            <a:pPr marL="84994" indent="-84994" algn="just">
              <a:lnSpc>
                <a:spcPts val="1015"/>
              </a:lnSpc>
              <a:tabLst>
                <a:tab pos="86460" algn="l"/>
              </a:tabLst>
            </a:pPr>
            <a:r>
              <a:rPr kumimoji="1" lang="ja-JP" altLang="en-US" sz="738" dirty="0">
                <a:latin typeface="UD デジタル 教科書体 NK-R" panose="02020400000000000000" pitchFamily="18" charset="-128"/>
                <a:ea typeface="UD デジタル 教科書体 NK-R" panose="02020400000000000000" pitchFamily="18" charset="-128"/>
              </a:rPr>
              <a:t>　◆１９７０年大阪万博から５０年余りが経過、大阪の成長・発展を支えてきた多くの都市ストックの計画的な更新により、大都市のリノベーションを進めることが重要</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215" name="テキスト ボックス 214">
            <a:extLst>
              <a:ext uri="{FF2B5EF4-FFF2-40B4-BE49-F238E27FC236}">
                <a16:creationId xmlns:a16="http://schemas.microsoft.com/office/drawing/2014/main" id="{D584E0BA-A9FD-4A94-B448-A211C17F7630}"/>
              </a:ext>
            </a:extLst>
          </p:cNvPr>
          <p:cNvSpPr txBox="1"/>
          <p:nvPr/>
        </p:nvSpPr>
        <p:spPr>
          <a:xfrm>
            <a:off x="66526" y="1039605"/>
            <a:ext cx="1989574" cy="157337"/>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１．大阪都市圏からみた特徴・役割</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20" name="テキスト ボックス 219">
            <a:extLst>
              <a:ext uri="{FF2B5EF4-FFF2-40B4-BE49-F238E27FC236}">
                <a16:creationId xmlns:a16="http://schemas.microsoft.com/office/drawing/2014/main" id="{D584E0BA-A9FD-4A94-B448-A211C17F7630}"/>
              </a:ext>
            </a:extLst>
          </p:cNvPr>
          <p:cNvSpPr txBox="1"/>
          <p:nvPr/>
        </p:nvSpPr>
        <p:spPr>
          <a:xfrm>
            <a:off x="89609" y="2167028"/>
            <a:ext cx="1576160" cy="166305"/>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２．めざすべき都市像</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8" name="テキスト ボックス 57">
            <a:extLst>
              <a:ext uri="{FF2B5EF4-FFF2-40B4-BE49-F238E27FC236}">
                <a16:creationId xmlns:a16="http://schemas.microsoft.com/office/drawing/2014/main" id="{D584E0BA-A9FD-4A94-B448-A211C17F7630}"/>
              </a:ext>
            </a:extLst>
          </p:cNvPr>
          <p:cNvSpPr txBox="1"/>
          <p:nvPr/>
        </p:nvSpPr>
        <p:spPr>
          <a:xfrm>
            <a:off x="46186" y="639815"/>
            <a:ext cx="9072000" cy="332308"/>
          </a:xfrm>
          <a:prstGeom prst="rect">
            <a:avLst/>
          </a:prstGeom>
          <a:noFill/>
          <a:ln>
            <a:noFill/>
          </a:ln>
        </p:spPr>
        <p:txBody>
          <a:bodyPr wrap="square" lIns="33231" tIns="0" rIns="33231" bIns="0" rtlCol="0" anchor="t" anchorCtr="0">
            <a:noAutofit/>
          </a:bodyPr>
          <a:lstStyle/>
          <a:p>
            <a:pPr>
              <a:lnSpc>
                <a:spcPts val="1292"/>
              </a:lnSpc>
              <a:tabLst>
                <a:tab pos="86460" algn="l"/>
              </a:tabLst>
            </a:pPr>
            <a:r>
              <a:rPr kumimoji="1" lang="ja-JP" altLang="en-US" sz="1015" dirty="0">
                <a:latin typeface="UD デジタル 教科書体 NK-B" panose="02020700000000000000" pitchFamily="18" charset="-128"/>
                <a:ea typeface="UD デジタル 教科書体 NK-B" panose="02020700000000000000" pitchFamily="18" charset="-128"/>
              </a:rPr>
              <a:t>　ポストコロナを見据え、大阪・関西万博やスーパー・メガリージョン形成等のインパクトを活かし、東西二極の一極を担う「副首都」として、さらに成長・発展していくため、</a:t>
            </a:r>
            <a:endParaRPr kumimoji="1" lang="en-US" altLang="ja-JP" sz="1015" dirty="0">
              <a:latin typeface="UD デジタル 教科書体 NK-B" panose="02020700000000000000" pitchFamily="18" charset="-128"/>
              <a:ea typeface="UD デジタル 教科書体 NK-B" panose="02020700000000000000" pitchFamily="18" charset="-128"/>
            </a:endParaRPr>
          </a:p>
          <a:p>
            <a:pPr>
              <a:lnSpc>
                <a:spcPts val="1292"/>
              </a:lnSpc>
              <a:tabLst>
                <a:tab pos="86460" algn="l"/>
              </a:tabLst>
            </a:pPr>
            <a:r>
              <a:rPr kumimoji="1" lang="ja-JP" altLang="en-US" sz="1015" dirty="0">
                <a:latin typeface="UD デジタル 教科書体 NK-B" panose="02020700000000000000" pitchFamily="18" charset="-128"/>
                <a:ea typeface="UD デジタル 教科書体 NK-B" panose="02020700000000000000" pitchFamily="18" charset="-128"/>
              </a:rPr>
              <a:t>関西圏や大阪都市圏全体を視野に、</a:t>
            </a:r>
            <a:r>
              <a:rPr kumimoji="1" lang="en-US" altLang="ja-JP" sz="1015" dirty="0">
                <a:latin typeface="UD デジタル 教科書体 NK-B" panose="02020700000000000000" pitchFamily="18" charset="-128"/>
                <a:ea typeface="UD デジタル 教科書体 NK-B" panose="02020700000000000000" pitchFamily="18" charset="-128"/>
              </a:rPr>
              <a:t>2050</a:t>
            </a:r>
            <a:r>
              <a:rPr kumimoji="1" lang="ja-JP" altLang="en-US" sz="1015" dirty="0">
                <a:latin typeface="UD デジタル 教科書体 NK-B" panose="02020700000000000000" pitchFamily="18" charset="-128"/>
                <a:ea typeface="UD デジタル 教科書体 NK-B" panose="02020700000000000000" pitchFamily="18" charset="-128"/>
              </a:rPr>
              <a:t>年を目標として、大阪のめざすべき都市像やまちづくりの方向性、その推進方策等を示す。</a:t>
            </a:r>
            <a:endParaRPr kumimoji="1" lang="en-US" altLang="ja-JP" sz="1015" dirty="0">
              <a:latin typeface="UD デジタル 教科書体 NK-B" panose="02020700000000000000" pitchFamily="18" charset="-128"/>
              <a:ea typeface="UD デジタル 教科書体 NK-B" panose="02020700000000000000" pitchFamily="18" charset="-128"/>
            </a:endParaRPr>
          </a:p>
        </p:txBody>
      </p:sp>
      <p:sp>
        <p:nvSpPr>
          <p:cNvPr id="226" name="テキスト ボックス 225">
            <a:extLst>
              <a:ext uri="{FF2B5EF4-FFF2-40B4-BE49-F238E27FC236}">
                <a16:creationId xmlns:a16="http://schemas.microsoft.com/office/drawing/2014/main" id="{D584E0BA-A9FD-4A94-B448-A211C17F7630}"/>
              </a:ext>
            </a:extLst>
          </p:cNvPr>
          <p:cNvSpPr txBox="1"/>
          <p:nvPr/>
        </p:nvSpPr>
        <p:spPr>
          <a:xfrm>
            <a:off x="3845962" y="1124235"/>
            <a:ext cx="5283384" cy="4146194"/>
          </a:xfrm>
          <a:prstGeom prst="roundRect">
            <a:avLst>
              <a:gd name="adj" fmla="val 880"/>
            </a:avLst>
          </a:prstGeom>
          <a:solidFill>
            <a:schemeClr val="bg1"/>
          </a:solidFill>
          <a:ln>
            <a:solidFill>
              <a:schemeClr val="bg2">
                <a:lumMod val="50000"/>
              </a:schemeClr>
            </a:solidFill>
          </a:ln>
        </p:spPr>
        <p:txBody>
          <a:bodyPr wrap="square" lIns="33231" tIns="116308" rIns="33231" bIns="0" rtlCol="0" anchor="t" anchorCtr="0">
            <a:noAutofit/>
          </a:bodyPr>
          <a:lstStyle/>
          <a:p>
            <a:pPr marL="84994" indent="-84994">
              <a:lnSpc>
                <a:spcPts val="1108"/>
              </a:lnSpc>
              <a:tabLst>
                <a:tab pos="86460" algn="l"/>
              </a:tabLst>
            </a:pPr>
            <a:endParaRPr kumimoji="1" lang="en-US" altLang="ja-JP" sz="831"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27" name="テキスト ボックス 226">
            <a:extLst>
              <a:ext uri="{FF2B5EF4-FFF2-40B4-BE49-F238E27FC236}">
                <a16:creationId xmlns:a16="http://schemas.microsoft.com/office/drawing/2014/main" id="{D584E0BA-A9FD-4A94-B448-A211C17F7630}"/>
              </a:ext>
            </a:extLst>
          </p:cNvPr>
          <p:cNvSpPr txBox="1"/>
          <p:nvPr/>
        </p:nvSpPr>
        <p:spPr>
          <a:xfrm>
            <a:off x="3898929" y="1036930"/>
            <a:ext cx="2160000" cy="149538"/>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rPr>
              <a:t>3</a:t>
            </a:r>
            <a:r>
              <a:rPr kumimoji="1" lang="ja-JP" altLang="en-US" sz="923" dirty="0" err="1">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まちづくりの戦略と取組の方向性</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6" name="テキスト ボックス 175">
            <a:extLst>
              <a:ext uri="{FF2B5EF4-FFF2-40B4-BE49-F238E27FC236}">
                <a16:creationId xmlns:a16="http://schemas.microsoft.com/office/drawing/2014/main" id="{D584E0BA-A9FD-4A94-B448-A211C17F7630}"/>
              </a:ext>
            </a:extLst>
          </p:cNvPr>
          <p:cNvSpPr txBox="1"/>
          <p:nvPr/>
        </p:nvSpPr>
        <p:spPr>
          <a:xfrm>
            <a:off x="5632955" y="1553805"/>
            <a:ext cx="1728000" cy="2259692"/>
          </a:xfrm>
          <a:prstGeom prst="rect">
            <a:avLst/>
          </a:prstGeom>
          <a:solidFill>
            <a:schemeClr val="bg1">
              <a:lumMod val="85000"/>
            </a:schemeClr>
          </a:solidFill>
          <a:ln>
            <a:noFill/>
            <a:prstDash val="dash"/>
          </a:ln>
        </p:spPr>
        <p:txBody>
          <a:bodyPr wrap="square" lIns="16615" tIns="99692" rIns="16615" bIns="0" rtlCol="0" anchor="t" anchorCtr="0">
            <a:noAutofit/>
          </a:bodyPr>
          <a:lstStyle/>
          <a:p>
            <a:pPr marL="84994" indent="-84994" algn="ctr">
              <a:lnSpc>
                <a:spcPts val="831"/>
              </a:lnSpc>
              <a:tabLst>
                <a:tab pos="0" algn="l"/>
              </a:tabLst>
            </a:pPr>
            <a:r>
              <a:rPr kumimoji="1" lang="ja-JP" altLang="en-US" sz="738" u="sng" spc="-28" dirty="0">
                <a:latin typeface="UD デジタル 教科書体 NK-B" panose="02020700000000000000" pitchFamily="18" charset="-128"/>
                <a:ea typeface="UD デジタル 教科書体 NK-B" panose="02020700000000000000" pitchFamily="18" charset="-128"/>
              </a:rPr>
              <a:t>大阪ならではの魅力を活かし、</a:t>
            </a:r>
            <a:endParaRPr kumimoji="1" lang="en-US" altLang="ja-JP" sz="738" u="sng" spc="-28" dirty="0">
              <a:latin typeface="UD デジタル 教科書体 NK-B" panose="02020700000000000000" pitchFamily="18" charset="-128"/>
              <a:ea typeface="UD デジタル 教科書体 NK-B" panose="02020700000000000000" pitchFamily="18" charset="-128"/>
            </a:endParaRPr>
          </a:p>
          <a:p>
            <a:pPr marL="84994" indent="-84994" algn="ctr">
              <a:lnSpc>
                <a:spcPts val="831"/>
              </a:lnSpc>
              <a:spcAft>
                <a:spcPts val="554"/>
              </a:spcAft>
              <a:tabLst>
                <a:tab pos="0" algn="l"/>
              </a:tabLst>
            </a:pPr>
            <a:r>
              <a:rPr kumimoji="1" lang="ja-JP" altLang="en-US" sz="738" u="sng" spc="-28" dirty="0">
                <a:latin typeface="UD デジタル 教科書体 NK-B" panose="02020700000000000000" pitchFamily="18" charset="-128"/>
                <a:ea typeface="UD デジタル 教科書体 NK-B" panose="02020700000000000000" pitchFamily="18" charset="-128"/>
              </a:rPr>
              <a:t>暮らしやすさ</a:t>
            </a:r>
            <a:r>
              <a:rPr kumimoji="1" lang="en-US" altLang="ja-JP" sz="738" u="sng" spc="-28" dirty="0">
                <a:latin typeface="UD デジタル 教科書体 NK-B" panose="02020700000000000000" pitchFamily="18" charset="-128"/>
                <a:ea typeface="UD デジタル 教科書体 NK-B" panose="02020700000000000000" pitchFamily="18" charset="-128"/>
              </a:rPr>
              <a:t>No.1</a:t>
            </a:r>
            <a:r>
              <a:rPr kumimoji="1" lang="ja-JP" altLang="en-US" sz="738" u="sng" spc="-28" dirty="0">
                <a:latin typeface="UD デジタル 教科書体 NK-B" panose="02020700000000000000" pitchFamily="18" charset="-128"/>
                <a:ea typeface="UD デジタル 教科書体 NK-B" panose="02020700000000000000" pitchFamily="18" charset="-128"/>
              </a:rPr>
              <a:t>都市を実現</a:t>
            </a:r>
            <a:endParaRPr kumimoji="1" lang="en-US" altLang="ja-JP" sz="738" u="sng" spc="-28"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b="1" dirty="0">
                <a:latin typeface="UD デジタル 教科書体 NK-B" panose="02020700000000000000" pitchFamily="18" charset="-128"/>
                <a:ea typeface="UD デジタル 教科書体 NK-B" panose="02020700000000000000" pitchFamily="18" charset="-128"/>
              </a:rPr>
              <a:t>１）駅周辺での拠点形成と魅力ある生活圏の創造</a:t>
            </a:r>
            <a:endParaRPr kumimoji="1" lang="en-US" altLang="ja-JP" sz="738" b="1"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・駅周辺の再整備等に併せた都市機能の集積、人中心の空間への転換、鉄道沿線まちづくり</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・新たなﾓﾋﾞﾘﾃｨの活用による回遊性の向上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277"/>
              </a:spcBef>
              <a:tabLst>
                <a:tab pos="0" algn="l"/>
              </a:tabLst>
            </a:pPr>
            <a:r>
              <a:rPr kumimoji="1" lang="en-US" altLang="ja-JP" sz="738" b="1" dirty="0">
                <a:latin typeface="UD デジタル 教科書体 NK-B" panose="02020700000000000000" pitchFamily="18" charset="-128"/>
                <a:ea typeface="UD デジタル 教科書体 NK-B" panose="02020700000000000000" pitchFamily="18" charset="-128"/>
              </a:rPr>
              <a:t>2)</a:t>
            </a:r>
            <a:r>
              <a:rPr kumimoji="1" lang="ja-JP" altLang="en-US" sz="738" b="1" dirty="0">
                <a:latin typeface="UD デジタル 教科書体 NK-B" panose="02020700000000000000" pitchFamily="18" charset="-128"/>
                <a:ea typeface="UD デジタル 教科書体 NK-B" panose="02020700000000000000" pitchFamily="18" charset="-128"/>
              </a:rPr>
              <a:t>郊外住宅地を多様な世代が住み、働き、交流するまちへ再編</a:t>
            </a:r>
            <a:endParaRPr kumimoji="1" lang="en-US" altLang="ja-JP" sz="738" b="1"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　</a:t>
            </a:r>
            <a:r>
              <a:rPr kumimoji="1" lang="ja-JP" altLang="en-US" sz="646" dirty="0">
                <a:latin typeface="UD デジタル 教科書体 NK-R" panose="02020400000000000000" pitchFamily="18" charset="-128"/>
                <a:ea typeface="UD デジタル 教科書体 NK-R" panose="02020400000000000000" pitchFamily="18" charset="-128"/>
              </a:rPr>
              <a:t>・働く場の創出や地域の核となる機能の導入</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・新たなモビリティを活用した移動の円滑化</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・周辺の田園環境を活かした農との共存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277"/>
              </a:spcBef>
              <a:tabLst>
                <a:tab pos="0" algn="l"/>
              </a:tabLst>
            </a:pPr>
            <a:r>
              <a:rPr kumimoji="1" lang="en-US" altLang="ja-JP" sz="738" b="1" dirty="0">
                <a:latin typeface="UD デジタル 教科書体 NK-B" panose="02020700000000000000" pitchFamily="18" charset="-128"/>
                <a:ea typeface="UD デジタル 教科書体 NK-B" panose="02020700000000000000" pitchFamily="18" charset="-128"/>
              </a:rPr>
              <a:t>3</a:t>
            </a:r>
            <a:r>
              <a:rPr kumimoji="1" lang="ja-JP" altLang="en-US" sz="738" b="1" dirty="0">
                <a:latin typeface="UD デジタル 教科書体 NK-B" panose="02020700000000000000" pitchFamily="18" charset="-128"/>
                <a:ea typeface="UD デジタル 教科書体 NK-B" panose="02020700000000000000" pitchFamily="18" charset="-128"/>
              </a:rPr>
              <a:t>）豊かな自然を活かしたまちづくり</a:t>
            </a:r>
            <a:endParaRPr kumimoji="1" lang="en-US" altLang="ja-JP" sz="738" b="1"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　</a:t>
            </a:r>
            <a:r>
              <a:rPr kumimoji="1" lang="ja-JP" altLang="en-US" sz="646" dirty="0">
                <a:latin typeface="UD デジタル 教科書体 NK-R" panose="02020400000000000000" pitchFamily="18" charset="-128"/>
                <a:ea typeface="UD デジタル 教科書体 NK-R" panose="02020400000000000000" pitchFamily="18" charset="-128"/>
              </a:rPr>
              <a:t>・</a:t>
            </a:r>
            <a:r>
              <a:rPr kumimoji="1" lang="en-US" altLang="ja-JP" sz="646" dirty="0">
                <a:latin typeface="UD デジタル 教科書体 NK-R" panose="02020400000000000000" pitchFamily="18" charset="-128"/>
                <a:ea typeface="UD デジタル 教科書体 NK-R" panose="02020400000000000000" pitchFamily="18" charset="-128"/>
              </a:rPr>
              <a:t>AI</a:t>
            </a:r>
            <a:r>
              <a:rPr kumimoji="1" lang="ja-JP" altLang="en-US" sz="646" dirty="0">
                <a:latin typeface="UD デジタル 教科書体 NK-R" panose="02020400000000000000" pitchFamily="18" charset="-128"/>
                <a:ea typeface="UD デジタル 教科書体 NK-R" panose="02020400000000000000" pitchFamily="18" charset="-128"/>
              </a:rPr>
              <a:t>ｵﾝﾃﾞﾏﾝﾄﾞ交通等による交通アクセスの確保</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・既存ストックを活用した働く場</a:t>
            </a:r>
            <a:r>
              <a:rPr kumimoji="1" lang="ja-JP" altLang="en-US" sz="646">
                <a:latin typeface="UD デジタル 教科書体 NK-R" panose="02020400000000000000" pitchFamily="18" charset="-128"/>
                <a:ea typeface="UD デジタル 教科書体 NK-R" panose="02020400000000000000" pitchFamily="18" charset="-128"/>
              </a:rPr>
              <a:t>等の創出、</a:t>
            </a:r>
            <a:r>
              <a:rPr kumimoji="1" lang="ja-JP" altLang="en-US" sz="646" dirty="0">
                <a:latin typeface="UD デジタル 教科書体 NK-R" panose="02020400000000000000" pitchFamily="18" charset="-128"/>
                <a:ea typeface="UD デジタル 教科書体 NK-R" panose="02020400000000000000" pitchFamily="18" charset="-128"/>
              </a:rPr>
              <a:t>先端技術を活用した生活支援サービスの提供</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・豊かな自然を体験できるまちづくり、ワーケーションやマルチハビテーションの促進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185"/>
              </a:spcBef>
              <a:tabLst>
                <a:tab pos="0" algn="l"/>
              </a:tabLst>
            </a:pPr>
            <a:endParaRPr kumimoji="1" lang="en-US" altLang="ja-JP" sz="73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185"/>
              </a:spcBef>
              <a:tabLst>
                <a:tab pos="0" algn="l"/>
              </a:tabLst>
            </a:pPr>
            <a:endParaRPr kumimoji="1" lang="en-US" altLang="ja-JP" sz="73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185"/>
              </a:spcBef>
              <a:tabLst>
                <a:tab pos="0" algn="l"/>
              </a:tabLst>
            </a:pP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177" name="テキスト ボックス 176">
            <a:extLst>
              <a:ext uri="{FF2B5EF4-FFF2-40B4-BE49-F238E27FC236}">
                <a16:creationId xmlns:a16="http://schemas.microsoft.com/office/drawing/2014/main" id="{D584E0BA-A9FD-4A94-B448-A211C17F7630}"/>
              </a:ext>
            </a:extLst>
          </p:cNvPr>
          <p:cNvSpPr txBox="1"/>
          <p:nvPr/>
        </p:nvSpPr>
        <p:spPr>
          <a:xfrm>
            <a:off x="7382176" y="1553805"/>
            <a:ext cx="1728000" cy="2259692"/>
          </a:xfrm>
          <a:prstGeom prst="rect">
            <a:avLst/>
          </a:prstGeom>
          <a:solidFill>
            <a:schemeClr val="bg1">
              <a:lumMod val="85000"/>
            </a:schemeClr>
          </a:solidFill>
          <a:ln>
            <a:noFill/>
            <a:prstDash val="dash"/>
          </a:ln>
        </p:spPr>
        <p:txBody>
          <a:bodyPr wrap="square" lIns="16615" tIns="99692" rIns="16615" bIns="0" rtlCol="0" anchor="t" anchorCtr="0">
            <a:noAutofit/>
          </a:bodyPr>
          <a:lstStyle/>
          <a:p>
            <a:pPr marL="84994" indent="-84994">
              <a:lnSpc>
                <a:spcPts val="831"/>
              </a:lnSpc>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　　</a:t>
            </a:r>
            <a:r>
              <a:rPr kumimoji="1" lang="ja-JP" altLang="en-US" sz="738" u="sng" dirty="0">
                <a:latin typeface="UD デジタル 教科書体 NK-B" panose="02020700000000000000" pitchFamily="18" charset="-128"/>
                <a:ea typeface="UD デジタル 教科書体 NK-B" panose="02020700000000000000" pitchFamily="18" charset="-128"/>
              </a:rPr>
              <a:t>海・川・山や多様な地域資源を活かし、</a:t>
            </a:r>
            <a:endParaRPr kumimoji="1" lang="en-US" altLang="ja-JP" sz="738" u="sng"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　　</a:t>
            </a:r>
            <a:r>
              <a:rPr kumimoji="1" lang="ja-JP" altLang="en-US" sz="738" u="sng" dirty="0">
                <a:latin typeface="UD デジタル 教科書体 NK-B" panose="02020700000000000000" pitchFamily="18" charset="-128"/>
                <a:ea typeface="UD デジタル 教科書体 NK-B" panose="02020700000000000000" pitchFamily="18" charset="-128"/>
              </a:rPr>
              <a:t>地域を活性化</a:t>
            </a:r>
            <a:endParaRPr kumimoji="1" lang="en-US" altLang="ja-JP" sz="738" u="sng" dirty="0">
              <a:latin typeface="UD デジタル 教科書体 NK-B" panose="02020700000000000000" pitchFamily="18" charset="-128"/>
              <a:ea typeface="UD デジタル 教科書体 NK-B" panose="02020700000000000000" pitchFamily="18" charset="-128"/>
            </a:endParaRPr>
          </a:p>
          <a:p>
            <a:pPr marL="84994" indent="-84994" algn="just">
              <a:lnSpc>
                <a:spcPts val="831"/>
              </a:lnSpc>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１）大阪広域ベイエリアのまちづくり</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marL="84994" indent="-84994"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・多様な地域資源・ストックを活かしたまちづくり</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gn="just">
              <a:lnSpc>
                <a:spcPts val="831"/>
              </a:lnSpc>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　</a:t>
            </a:r>
            <a:r>
              <a:rPr kumimoji="1" lang="ja-JP" altLang="en-US" sz="646" dirty="0">
                <a:latin typeface="UD デジタル 教科書体 NK-R" panose="02020400000000000000" pitchFamily="18" charset="-128"/>
                <a:ea typeface="UD デジタル 教科書体 NK-R" panose="02020400000000000000" pitchFamily="18" charset="-128"/>
              </a:rPr>
              <a:t>・海上交通・自転車等による回遊性の向上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132926" indent="-166158" algn="just">
              <a:lnSpc>
                <a:spcPts val="831"/>
              </a:lnSpc>
              <a:spcBef>
                <a:spcPts val="369"/>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２）河川空間を活かした魅力あるまちづくり</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marL="132926" indent="-166158"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・舟運活性化や水辺空間の整備等にぎわい創出</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132926" indent="-166158"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・サイクル等による回遊性の向上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132926" indent="-168524" algn="just">
              <a:lnSpc>
                <a:spcPts val="831"/>
              </a:lnSpc>
              <a:spcBef>
                <a:spcPts val="369"/>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３）周辺山系の自然資源等を活用したまちづくり</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marL="168524" indent="-168524"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・自然公園、歴史・文化、風景地等のﾈｯﾄﾜｰｸ化</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168524" indent="-168524"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・民活による利用促進・利便性向上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132926" indent="-166158" algn="just">
              <a:lnSpc>
                <a:spcPts val="831"/>
              </a:lnSpc>
              <a:spcBef>
                <a:spcPts val="369"/>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４）多様な地域資源を活かした魅力あふれる都市空間の形成</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marL="33705" indent="-67409" algn="just">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・世界遺産など、歴史・文化遺産の魅力発信と</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33705" indent="-67409" algn="just">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観光ネットワークの形成</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2064" indent="-82064" algn="just">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a:t>
            </a:r>
            <a:r>
              <a:rPr kumimoji="1" lang="ja-JP" altLang="en-US" sz="646" spc="-37" dirty="0">
                <a:latin typeface="UD デジタル 教科書体 NK-R" panose="02020400000000000000" pitchFamily="18" charset="-128"/>
                <a:ea typeface="UD デジタル 教科書体 NK-R" panose="02020400000000000000" pitchFamily="18" charset="-128"/>
              </a:rPr>
              <a:t>・景観資源やアートを活かしたまちづくり　　　</a:t>
            </a:r>
            <a:r>
              <a:rPr kumimoji="1" lang="ja-JP" altLang="en-US" sz="646" dirty="0">
                <a:latin typeface="UD デジタル 教科書体 NK-R" panose="02020400000000000000" pitchFamily="18" charset="-128"/>
                <a:ea typeface="UD デジタル 教科書体 NK-R" panose="02020400000000000000" pitchFamily="18" charset="-128"/>
              </a:rPr>
              <a:t>　など</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D584E0BA-A9FD-4A94-B448-A211C17F7630}"/>
              </a:ext>
            </a:extLst>
          </p:cNvPr>
          <p:cNvSpPr txBox="1"/>
          <p:nvPr/>
        </p:nvSpPr>
        <p:spPr>
          <a:xfrm>
            <a:off x="28857" y="2387278"/>
            <a:ext cx="2676436" cy="127306"/>
          </a:xfrm>
          <a:prstGeom prst="rect">
            <a:avLst/>
          </a:prstGeom>
          <a:noFill/>
          <a:ln>
            <a:noFill/>
          </a:ln>
        </p:spPr>
        <p:txBody>
          <a:bodyPr wrap="square" lIns="0" tIns="0" rIns="0" bIns="0" rtlCol="0" anchor="t" anchorCtr="0">
            <a:noAutofit/>
          </a:bodyPr>
          <a:lstStyle/>
          <a:p>
            <a:pPr>
              <a:lnSpc>
                <a:spcPts val="1015"/>
              </a:lnSpc>
              <a:tabLst>
                <a:tab pos="86460" algn="l"/>
              </a:tabLst>
            </a:pPr>
            <a:r>
              <a:rPr kumimoji="1" lang="ja-JP" altLang="en-US" sz="831" dirty="0">
                <a:latin typeface="UD デジタル 教科書体 NK-R" panose="02020400000000000000" pitchFamily="18" charset="-128"/>
                <a:ea typeface="UD デジタル 教科書体 NK-R" panose="02020400000000000000" pitchFamily="18" charset="-128"/>
              </a:rPr>
              <a:t>　</a:t>
            </a:r>
            <a:r>
              <a:rPr kumimoji="1" lang="ja-JP" altLang="en-US" sz="831" dirty="0">
                <a:latin typeface="UD デジタル 教科書体 NK-B" panose="02020700000000000000" pitchFamily="18" charset="-128"/>
                <a:ea typeface="UD デジタル 教科書体 NK-B" panose="02020700000000000000" pitchFamily="18" charset="-128"/>
              </a:rPr>
              <a:t>（１）まちづくりの基本目標</a:t>
            </a:r>
            <a:endParaRPr kumimoji="1" lang="en-US" altLang="ja-JP" sz="831" dirty="0">
              <a:latin typeface="UD デジタル 教科書体 NK-B" panose="02020700000000000000" pitchFamily="18" charset="-128"/>
              <a:ea typeface="UD デジタル 教科書体 NK-B" panose="02020700000000000000" pitchFamily="18" charset="-128"/>
            </a:endParaRPr>
          </a:p>
        </p:txBody>
      </p:sp>
      <p:sp>
        <p:nvSpPr>
          <p:cNvPr id="145" name="テキスト ボックス 144">
            <a:extLst>
              <a:ext uri="{FF2B5EF4-FFF2-40B4-BE49-F238E27FC236}">
                <a16:creationId xmlns:a16="http://schemas.microsoft.com/office/drawing/2014/main" id="{D584E0BA-A9FD-4A94-B448-A211C17F7630}"/>
              </a:ext>
            </a:extLst>
          </p:cNvPr>
          <p:cNvSpPr txBox="1"/>
          <p:nvPr/>
        </p:nvSpPr>
        <p:spPr>
          <a:xfrm>
            <a:off x="3874339" y="4136025"/>
            <a:ext cx="2558769" cy="1096615"/>
          </a:xfrm>
          <a:prstGeom prst="rect">
            <a:avLst/>
          </a:prstGeom>
          <a:solidFill>
            <a:schemeClr val="bg1">
              <a:lumMod val="85000"/>
            </a:schemeClr>
          </a:solidFill>
          <a:ln>
            <a:noFill/>
            <a:prstDash val="dash"/>
          </a:ln>
        </p:spPr>
        <p:txBody>
          <a:bodyPr wrap="square" lIns="16615" tIns="66462" rIns="16615" bIns="0" rtlCol="0" anchor="t" anchorCtr="0">
            <a:noAutofit/>
          </a:bodyPr>
          <a:lstStyle/>
          <a:p>
            <a:pPr marL="84994" indent="-84994" algn="ctr">
              <a:lnSpc>
                <a:spcPts val="831"/>
              </a:lnSpc>
              <a:spcBef>
                <a:spcPts val="185"/>
              </a:spcBef>
              <a:spcAft>
                <a:spcPts val="369"/>
              </a:spcAft>
              <a:tabLst>
                <a:tab pos="0" algn="l"/>
              </a:tabLst>
            </a:pPr>
            <a:r>
              <a:rPr kumimoji="1" lang="ja-JP" altLang="en-US" sz="831" u="sng" dirty="0">
                <a:latin typeface="UD デジタル 教科書体 NK-B" panose="02020700000000000000" pitchFamily="18" charset="-128"/>
                <a:ea typeface="UD デジタル 教科書体 NK-B" panose="02020700000000000000" pitchFamily="18" charset="-128"/>
              </a:rPr>
              <a:t>人・モノ・情報の交流を促進</a:t>
            </a:r>
            <a:endParaRPr kumimoji="1" lang="en-US" altLang="ja-JP" sz="738" u="sng"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１）交通インフラと連携したまちづくり</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・道路ネットワークの機能強化と沿道まちづくり</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・交通ネットワークの充実と沿線まちづくり</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・空港・港湾の機能強化等</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369"/>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２）豊かな都市空間を創造するまちづくり</a:t>
            </a:r>
          </a:p>
          <a:p>
            <a:pPr marL="84994" indent="-84994">
              <a:lnSpc>
                <a:spcPts val="831"/>
              </a:lnSpc>
              <a:tabLst>
                <a:tab pos="0" algn="l"/>
              </a:tabLst>
            </a:pPr>
            <a:r>
              <a:rPr kumimoji="1" lang="ja-JP" altLang="en-US" sz="646" dirty="0">
                <a:latin typeface="UD デジタル 教科書体 NK-R" panose="02020400000000000000" pitchFamily="18" charset="-128"/>
                <a:ea typeface="UD デジタル 教科書体 NK-R" panose="02020400000000000000" pitchFamily="18" charset="-128"/>
              </a:rPr>
              <a:t>　・人中心の快適で魅力ある空間の創出</a:t>
            </a:r>
          </a:p>
          <a:p>
            <a:pPr marL="84994" indent="-84994">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・自転車、水上交通、新たなモビリティ、エアモビリティを活用したまちづくり</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p:txBody>
      </p:sp>
      <p:sp>
        <p:nvSpPr>
          <p:cNvPr id="146" name="テキスト ボックス 145">
            <a:extLst>
              <a:ext uri="{FF2B5EF4-FFF2-40B4-BE49-F238E27FC236}">
                <a16:creationId xmlns:a16="http://schemas.microsoft.com/office/drawing/2014/main" id="{D584E0BA-A9FD-4A94-B448-A211C17F7630}"/>
              </a:ext>
            </a:extLst>
          </p:cNvPr>
          <p:cNvSpPr txBox="1"/>
          <p:nvPr/>
        </p:nvSpPr>
        <p:spPr>
          <a:xfrm>
            <a:off x="6510578" y="4136025"/>
            <a:ext cx="2592000" cy="1096615"/>
          </a:xfrm>
          <a:prstGeom prst="rect">
            <a:avLst/>
          </a:prstGeom>
          <a:solidFill>
            <a:schemeClr val="bg1">
              <a:lumMod val="85000"/>
            </a:schemeClr>
          </a:solidFill>
          <a:ln>
            <a:noFill/>
            <a:prstDash val="dash"/>
          </a:ln>
        </p:spPr>
        <p:txBody>
          <a:bodyPr wrap="square" lIns="16615" tIns="66462" rIns="16615" bIns="0" rtlCol="0" anchor="t" anchorCtr="0">
            <a:noAutofit/>
          </a:bodyPr>
          <a:lstStyle/>
          <a:p>
            <a:pPr marL="84994" indent="-84994" algn="ctr">
              <a:lnSpc>
                <a:spcPts val="831"/>
              </a:lnSpc>
              <a:spcBef>
                <a:spcPts val="185"/>
              </a:spcBef>
              <a:spcAft>
                <a:spcPts val="369"/>
              </a:spcAft>
              <a:tabLst>
                <a:tab pos="0" algn="l"/>
              </a:tabLst>
            </a:pPr>
            <a:r>
              <a:rPr kumimoji="1" lang="ja-JP" altLang="en-US" sz="831" u="sng" dirty="0">
                <a:latin typeface="UD デジタル 教科書体 NK-B" panose="02020700000000000000" pitchFamily="18" charset="-128"/>
                <a:ea typeface="UD デジタル 教科書体 NK-B" panose="02020700000000000000" pitchFamily="18" charset="-128"/>
              </a:rPr>
              <a:t>安全・安心でグリーンな社会を実現</a:t>
            </a:r>
            <a:endParaRPr kumimoji="1" lang="en-US" altLang="ja-JP" sz="831" u="sng"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spc="-18" dirty="0">
                <a:latin typeface="UD デジタル 教科書体 NK-B" panose="02020700000000000000" pitchFamily="18" charset="-128"/>
                <a:ea typeface="UD デジタル 教科書体 NK-B" panose="02020700000000000000" pitchFamily="18" charset="-128"/>
              </a:rPr>
              <a:t>１）安全・安心なまちづくり</a:t>
            </a:r>
            <a:endParaRPr kumimoji="1" lang="en-US" altLang="ja-JP" sz="738" spc="-18"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spc="-18" dirty="0">
                <a:latin typeface="UD デジタル 教科書体 NK-R" panose="02020400000000000000" pitchFamily="18" charset="-128"/>
                <a:ea typeface="UD デジタル 教科書体 NK-R" panose="02020400000000000000" pitchFamily="18" charset="-128"/>
              </a:rPr>
              <a:t>　</a:t>
            </a:r>
            <a:r>
              <a:rPr kumimoji="1" lang="ja-JP" altLang="en-US" sz="646" spc="-18" dirty="0">
                <a:latin typeface="UD デジタル 教科書体 NK-R" panose="02020400000000000000" pitchFamily="18" charset="-128"/>
                <a:ea typeface="UD デジタル 教科書体 NK-R" panose="02020400000000000000" pitchFamily="18" charset="-128"/>
              </a:rPr>
              <a:t>・人命を守る都市機能の強化</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・供給処理施設の機能維持</a:t>
            </a:r>
            <a:r>
              <a:rPr kumimoji="1" lang="ja-JP" altLang="en-US" sz="646" spc="-18"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646" spc="-18" dirty="0">
                <a:latin typeface="UD デジタル 教科書体 NK-R" panose="02020400000000000000" pitchFamily="18" charset="-128"/>
                <a:ea typeface="UD デジタル 教科書体 NK-R" panose="02020400000000000000" pitchFamily="18" charset="-128"/>
              </a:rPr>
              <a:t>再構築とまちづくりへの利活用</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spcBef>
                <a:spcPts val="277"/>
              </a:spcBef>
              <a:tabLst>
                <a:tab pos="0" algn="l"/>
              </a:tabLst>
            </a:pPr>
            <a:r>
              <a:rPr kumimoji="1" lang="ja-JP" altLang="en-US" sz="738" spc="-18" dirty="0">
                <a:latin typeface="UD デジタル 教科書体 NK-B" panose="02020700000000000000" pitchFamily="18" charset="-128"/>
                <a:ea typeface="UD デジタル 教科書体 NK-B" panose="02020700000000000000" pitchFamily="18" charset="-128"/>
              </a:rPr>
              <a:t>２）グリーン社会の実現に向けたまちづくり</a:t>
            </a:r>
            <a:endParaRPr kumimoji="1" lang="en-US" altLang="ja-JP" sz="738" spc="-18" dirty="0">
              <a:latin typeface="UD デジタル 教科書体 NK-B" panose="02020700000000000000" pitchFamily="18" charset="-128"/>
              <a:ea typeface="UD デジタル 教科書体 NK-B" panose="02020700000000000000" pitchFamily="18" charset="-128"/>
            </a:endParaRPr>
          </a:p>
          <a:p>
            <a:pPr marL="84994" indent="-84994">
              <a:lnSpc>
                <a:spcPts val="831"/>
              </a:lnSpc>
              <a:tabLst>
                <a:tab pos="0" algn="l"/>
              </a:tabLst>
            </a:pPr>
            <a:r>
              <a:rPr kumimoji="1" lang="ja-JP" altLang="en-US" sz="738" spc="-18" dirty="0">
                <a:latin typeface="UD デジタル 教科書体 NK-R" panose="02020400000000000000" pitchFamily="18" charset="-128"/>
                <a:ea typeface="UD デジタル 教科書体 NK-R" panose="02020400000000000000" pitchFamily="18" charset="-128"/>
              </a:rPr>
              <a:t>　</a:t>
            </a:r>
            <a:r>
              <a:rPr kumimoji="1" lang="ja-JP" altLang="en-US" sz="646" spc="-18" dirty="0">
                <a:latin typeface="UD デジタル 教科書体 NK-R" panose="02020400000000000000" pitchFamily="18" charset="-128"/>
                <a:ea typeface="UD デジタル 教科書体 NK-R" panose="02020400000000000000" pitchFamily="18" charset="-128"/>
              </a:rPr>
              <a:t>・みどりを活かした魅力あふれるまちづくり</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・脱炭素・省エネルギー社会の実現に向けたまちづくり</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4994" indent="-84994">
              <a:lnSpc>
                <a:spcPts val="831"/>
              </a:lnSpc>
              <a:tabLst>
                <a:tab pos="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　・資源循環型社会の実現に向けたまちづくり　</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p:txBody>
      </p:sp>
      <p:sp>
        <p:nvSpPr>
          <p:cNvPr id="175" name="テキスト ボックス 174">
            <a:extLst>
              <a:ext uri="{FF2B5EF4-FFF2-40B4-BE49-F238E27FC236}">
                <a16:creationId xmlns:a16="http://schemas.microsoft.com/office/drawing/2014/main" id="{D584E0BA-A9FD-4A94-B448-A211C17F7630}"/>
              </a:ext>
            </a:extLst>
          </p:cNvPr>
          <p:cNvSpPr txBox="1"/>
          <p:nvPr/>
        </p:nvSpPr>
        <p:spPr>
          <a:xfrm>
            <a:off x="3883184" y="1553805"/>
            <a:ext cx="1728000" cy="2259692"/>
          </a:xfrm>
          <a:prstGeom prst="rect">
            <a:avLst/>
          </a:prstGeom>
          <a:solidFill>
            <a:schemeClr val="bg1">
              <a:lumMod val="85000"/>
            </a:schemeClr>
          </a:solidFill>
          <a:ln>
            <a:noFill/>
            <a:prstDash val="dash"/>
          </a:ln>
        </p:spPr>
        <p:txBody>
          <a:bodyPr wrap="square" lIns="16615" tIns="132923" rIns="16615" bIns="0" rtlCol="0" anchor="t" anchorCtr="0">
            <a:noAutofit/>
          </a:bodyPr>
          <a:lstStyle/>
          <a:p>
            <a:pPr marL="84994" indent="-84994" algn="ctr">
              <a:lnSpc>
                <a:spcPts val="831"/>
              </a:lnSpc>
              <a:spcBef>
                <a:spcPts val="369"/>
              </a:spcBef>
              <a:spcAft>
                <a:spcPts val="554"/>
              </a:spcAft>
              <a:tabLst>
                <a:tab pos="0" algn="l"/>
              </a:tabLst>
            </a:pPr>
            <a:r>
              <a:rPr kumimoji="1" lang="ja-JP" altLang="en-US" sz="738" u="sng" dirty="0">
                <a:latin typeface="UD デジタル 教科書体 NK-B" panose="02020700000000000000" pitchFamily="18" charset="-128"/>
                <a:ea typeface="UD デジタル 教科書体 NK-B" panose="02020700000000000000" pitchFamily="18" charset="-128"/>
              </a:rPr>
              <a:t>成長・発展をけん引する拠点エリアを形成</a:t>
            </a:r>
            <a:endParaRPr kumimoji="1" lang="en-US" altLang="ja-JP" sz="738" u="sng" dirty="0">
              <a:latin typeface="UD デジタル 教科書体 NK-B" panose="02020700000000000000" pitchFamily="18" charset="-128"/>
              <a:ea typeface="UD デジタル 教科書体 NK-B" panose="02020700000000000000" pitchFamily="18" charset="-128"/>
            </a:endParaRPr>
          </a:p>
          <a:p>
            <a:pPr marL="84994" indent="-84994" algn="just">
              <a:lnSpc>
                <a:spcPts val="831"/>
              </a:lnSpc>
              <a:spcBef>
                <a:spcPts val="185"/>
              </a:spcBef>
              <a:tabLst>
                <a:tab pos="0" algn="l"/>
              </a:tabLst>
            </a:pPr>
            <a:r>
              <a:rPr kumimoji="1" lang="ja-JP" altLang="en-US" sz="738" spc="-28" dirty="0">
                <a:latin typeface="UD デジタル 教科書体 NK-B" panose="02020700000000000000" pitchFamily="18" charset="-128"/>
                <a:ea typeface="UD デジタル 教科書体 NK-B" panose="02020700000000000000" pitchFamily="18" charset="-128"/>
              </a:rPr>
              <a:t>１）世界の中で存在感を発揮する拠点エリア</a:t>
            </a:r>
            <a:endParaRPr kumimoji="1" lang="en-US" altLang="ja-JP" sz="738" spc="-28" dirty="0">
              <a:latin typeface="UD デジタル 教科書体 NK-B" panose="02020700000000000000" pitchFamily="18" charset="-128"/>
              <a:ea typeface="UD デジタル 教科書体 NK-B" panose="02020700000000000000" pitchFamily="18" charset="-128"/>
            </a:endParaRPr>
          </a:p>
          <a:p>
            <a:pPr algn="just">
              <a:lnSpc>
                <a:spcPts val="831"/>
              </a:lnSpc>
              <a:tabLst>
                <a:tab pos="0" algn="l"/>
              </a:tabLst>
            </a:pPr>
            <a:r>
              <a:rPr kumimoji="1" lang="en-US" altLang="ja-JP" sz="738" spc="-28" dirty="0">
                <a:latin typeface="UD デジタル 教科書体 NK-R" panose="02020400000000000000" pitchFamily="18" charset="-128"/>
                <a:ea typeface="UD デジタル 教科書体 NK-R" panose="02020400000000000000" pitchFamily="18" charset="-128"/>
              </a:rPr>
              <a:t>   </a:t>
            </a:r>
            <a:r>
              <a:rPr kumimoji="1" lang="ja-JP" altLang="en-US" sz="646" spc="-37" dirty="0">
                <a:latin typeface="UD デジタル 教科書体 NK-R" panose="02020400000000000000" pitchFamily="18" charset="-128"/>
                <a:ea typeface="UD デジタル 教科書体 NK-R" panose="02020400000000000000" pitchFamily="18" charset="-128"/>
              </a:rPr>
              <a:t>都心部やベイエリアにおいて、国際競争力を備えた拠点エリアを形成</a:t>
            </a:r>
            <a:endParaRPr kumimoji="1" lang="en-US" altLang="ja-JP" sz="646" spc="-37" dirty="0">
              <a:latin typeface="UD デジタル 教科書体 NK-R" panose="02020400000000000000" pitchFamily="18" charset="-128"/>
              <a:ea typeface="UD デジタル 教科書体 NK-R" panose="02020400000000000000" pitchFamily="18" charset="-128"/>
            </a:endParaRPr>
          </a:p>
          <a:p>
            <a:pPr marL="82064" indent="-82064" algn="just">
              <a:lnSpc>
                <a:spcPts val="831"/>
              </a:lnSpc>
              <a:tabLst>
                <a:tab pos="0" algn="l"/>
              </a:tabLst>
            </a:pPr>
            <a:r>
              <a:rPr kumimoji="1" lang="ja-JP" altLang="en-US" sz="646" spc="-37" dirty="0">
                <a:latin typeface="UD デジタル 教科書体 NK-R" panose="02020400000000000000" pitchFamily="18" charset="-128"/>
                <a:ea typeface="UD デジタル 教科書体 NK-R" panose="02020400000000000000" pitchFamily="18" charset="-128"/>
              </a:rPr>
              <a:t>　</a:t>
            </a:r>
            <a:r>
              <a:rPr kumimoji="1" lang="en-US" altLang="ja-JP" sz="554" spc="-37" dirty="0">
                <a:latin typeface="UD デジタル 教科書体 NK-R" panose="02020400000000000000" pitchFamily="18" charset="-128"/>
                <a:ea typeface="UD デジタル 教科書体 NK-R" panose="02020400000000000000" pitchFamily="18" charset="-128"/>
              </a:rPr>
              <a:t>【</a:t>
            </a:r>
            <a:r>
              <a:rPr kumimoji="1" lang="ja-JP" altLang="en-US" sz="554" spc="-37" dirty="0">
                <a:latin typeface="UD デジタル 教科書体 NK-R" panose="02020400000000000000" pitchFamily="18" charset="-128"/>
                <a:ea typeface="UD デジタル 教科書体 NK-R" panose="02020400000000000000" pitchFamily="18" charset="-128"/>
              </a:rPr>
              <a:t>拠点エリアの候補</a:t>
            </a:r>
            <a:r>
              <a:rPr kumimoji="1" lang="en-US" altLang="ja-JP" sz="554" spc="-37" dirty="0">
                <a:latin typeface="UD デジタル 教科書体 NK-R" panose="02020400000000000000" pitchFamily="18" charset="-128"/>
                <a:ea typeface="UD デジタル 教科書体 NK-R" panose="02020400000000000000" pitchFamily="18" charset="-128"/>
              </a:rPr>
              <a:t>】</a:t>
            </a:r>
            <a:r>
              <a:rPr kumimoji="1" lang="ja-JP" altLang="en-US" sz="554" spc="-37" dirty="0">
                <a:latin typeface="UD デジタル 教科書体 NK-R" panose="02020400000000000000" pitchFamily="18" charset="-128"/>
                <a:ea typeface="UD デジタル 教科書体 NK-R" panose="02020400000000000000" pitchFamily="18" charset="-128"/>
              </a:rPr>
              <a:t>「新大阪・大阪エリア」、「大阪城・周辺エリア」、「なんば・天王寺・あべのエリア」、「御堂筋・周辺エリア」、「中之島・周辺エリア」、「夢洲・咲洲エリア」、「堺都心周辺エリア」、「関空</a:t>
            </a:r>
            <a:r>
              <a:rPr kumimoji="1" lang="ja-JP" altLang="en-US" sz="554" spc="-37"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554" spc="-37" dirty="0">
                <a:latin typeface="UD デジタル 教科書体 NK-R" panose="02020400000000000000" pitchFamily="18" charset="-128"/>
                <a:ea typeface="UD デジタル 教科書体 NK-R" panose="02020400000000000000" pitchFamily="18" charset="-128"/>
              </a:rPr>
              <a:t>りんくう周辺エリア」</a:t>
            </a:r>
            <a:endParaRPr kumimoji="1" lang="en-US" altLang="ja-JP" sz="646" spc="-37" dirty="0">
              <a:latin typeface="UD デジタル 教科書体 NK-R" panose="02020400000000000000" pitchFamily="18" charset="-128"/>
              <a:ea typeface="UD デジタル 教科書体 NK-R" panose="02020400000000000000" pitchFamily="18" charset="-128"/>
            </a:endParaRPr>
          </a:p>
          <a:p>
            <a:pPr marL="84994" indent="-84994" algn="just">
              <a:lnSpc>
                <a:spcPts val="831"/>
              </a:lnSpc>
              <a:spcBef>
                <a:spcPts val="554"/>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２）大阪の中核を担う拠点エリア</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algn="just">
              <a:lnSpc>
                <a:spcPts val="831"/>
              </a:lnSpc>
              <a:tabLst>
                <a:tab pos="0" algn="l"/>
              </a:tabLst>
            </a:pPr>
            <a:r>
              <a:rPr kumimoji="1" lang="ja-JP" altLang="en-US" sz="738" spc="-18" dirty="0">
                <a:latin typeface="UD デジタル 教科書体 NK-R" panose="02020400000000000000" pitchFamily="18" charset="-128"/>
                <a:ea typeface="UD デジタル 教科書体 NK-R" panose="02020400000000000000" pitchFamily="18" charset="-128"/>
              </a:rPr>
              <a:t>　</a:t>
            </a:r>
            <a:r>
              <a:rPr kumimoji="1" lang="ja-JP" altLang="en-US" sz="646" spc="-18" dirty="0">
                <a:latin typeface="UD デジタル 教科書体 NK-R" panose="02020400000000000000" pitchFamily="18" charset="-128"/>
                <a:ea typeface="UD デジタル 教科書体 NK-R" panose="02020400000000000000" pitchFamily="18" charset="-128"/>
              </a:rPr>
              <a:t>都心部周辺や郊外部において、多</a:t>
            </a:r>
            <a:r>
              <a:rPr kumimoji="1" lang="ja-JP" altLang="en-US" sz="646" spc="-28" dirty="0">
                <a:latin typeface="UD デジタル 教科書体 NK-R" panose="02020400000000000000" pitchFamily="18" charset="-128"/>
                <a:ea typeface="UD デジタル 教科書体 NK-R" panose="02020400000000000000" pitchFamily="18" charset="-128"/>
              </a:rPr>
              <a:t>様な都市機能を備えた拠点エリアを形成</a:t>
            </a:r>
            <a:endParaRPr kumimoji="1" lang="en-US" altLang="ja-JP" sz="646" spc="-28" dirty="0">
              <a:latin typeface="UD デジタル 教科書体 NK-R" panose="02020400000000000000" pitchFamily="18" charset="-128"/>
              <a:ea typeface="UD デジタル 教科書体 NK-R" panose="02020400000000000000" pitchFamily="18" charset="-128"/>
            </a:endParaRPr>
          </a:p>
          <a:p>
            <a:pPr algn="just">
              <a:lnSpc>
                <a:spcPts val="831"/>
              </a:lnSpc>
              <a:tabLst>
                <a:tab pos="0" algn="l"/>
              </a:tabLst>
            </a:pPr>
            <a:r>
              <a:rPr kumimoji="1" lang="ja-JP" altLang="en-US" sz="554" spc="-37" dirty="0">
                <a:latin typeface="UD デジタル 教科書体 NK-R" panose="02020400000000000000" pitchFamily="18" charset="-128"/>
                <a:ea typeface="UD デジタル 教科書体 NK-R" panose="02020400000000000000" pitchFamily="18" charset="-128"/>
              </a:rPr>
              <a:t>　</a:t>
            </a:r>
            <a:r>
              <a:rPr kumimoji="1" lang="en-US" altLang="ja-JP" sz="554" spc="-37" dirty="0">
                <a:latin typeface="UD デジタル 教科書体 NK-R" panose="02020400000000000000" pitchFamily="18" charset="-128"/>
                <a:ea typeface="UD デジタル 教科書体 NK-R" panose="02020400000000000000" pitchFamily="18" charset="-128"/>
              </a:rPr>
              <a:t>【</a:t>
            </a:r>
            <a:r>
              <a:rPr kumimoji="1" lang="ja-JP" altLang="en-US" sz="554" spc="-37" dirty="0">
                <a:latin typeface="UD デジタル 教科書体 NK-R" panose="02020400000000000000" pitchFamily="18" charset="-128"/>
                <a:ea typeface="UD デジタル 教科書体 NK-R" panose="02020400000000000000" pitchFamily="18" charset="-128"/>
              </a:rPr>
              <a:t>拠点エリアの候補</a:t>
            </a:r>
            <a:r>
              <a:rPr kumimoji="1" lang="en-US" altLang="ja-JP" sz="554" spc="-37" dirty="0">
                <a:latin typeface="UD デジタル 教科書体 NK-R" panose="02020400000000000000" pitchFamily="18" charset="-128"/>
                <a:ea typeface="UD デジタル 教科書体 NK-R" panose="02020400000000000000" pitchFamily="18" charset="-128"/>
              </a:rPr>
              <a:t>】※</a:t>
            </a:r>
            <a:r>
              <a:rPr kumimoji="1" lang="ja-JP" altLang="en-US" sz="554" spc="-37" dirty="0">
                <a:latin typeface="UD デジタル 教科書体 NK-R" panose="02020400000000000000" pitchFamily="18" charset="-128"/>
                <a:ea typeface="UD デジタル 教科書体 NK-R" panose="02020400000000000000" pitchFamily="18" charset="-128"/>
              </a:rPr>
              <a:t>今後精査</a:t>
            </a:r>
            <a:endParaRPr kumimoji="1" lang="en-US" altLang="ja-JP" sz="554" spc="-28" dirty="0">
              <a:latin typeface="UD デジタル 教科書体 NK-R" panose="02020400000000000000" pitchFamily="18" charset="-128"/>
              <a:ea typeface="UD デジタル 教科書体 NK-R" panose="02020400000000000000" pitchFamily="18" charset="-128"/>
            </a:endParaRPr>
          </a:p>
          <a:p>
            <a:pPr marL="84994" indent="-84994" algn="just">
              <a:lnSpc>
                <a:spcPts val="831"/>
              </a:lnSpc>
              <a:spcBef>
                <a:spcPts val="554"/>
              </a:spcBef>
              <a:tabLst>
                <a:tab pos="0" algn="l"/>
              </a:tabLst>
            </a:pPr>
            <a:r>
              <a:rPr kumimoji="1" lang="ja-JP" altLang="en-US" sz="738" dirty="0">
                <a:latin typeface="UD デジタル 教科書体 NK-B" panose="02020700000000000000" pitchFamily="18" charset="-128"/>
                <a:ea typeface="UD デジタル 教科書体 NK-B" panose="02020700000000000000" pitchFamily="18" charset="-128"/>
              </a:rPr>
              <a:t>３）経済成長を促す産業拠点・集積エリア</a:t>
            </a:r>
            <a:endParaRPr kumimoji="1" lang="en-US" altLang="ja-JP" sz="738" dirty="0">
              <a:latin typeface="UD デジタル 教科書体 NK-B" panose="02020700000000000000" pitchFamily="18" charset="-128"/>
              <a:ea typeface="UD デジタル 教科書体 NK-B" panose="02020700000000000000" pitchFamily="18" charset="-128"/>
            </a:endParaRPr>
          </a:p>
          <a:p>
            <a:pPr indent="-82064" algn="just">
              <a:lnSpc>
                <a:spcPts val="831"/>
              </a:lnSpc>
              <a:spcBef>
                <a:spcPts val="185"/>
              </a:spcBef>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　</a:t>
            </a:r>
            <a:r>
              <a:rPr kumimoji="1" lang="ja-JP" altLang="en-US" sz="646" dirty="0">
                <a:latin typeface="UD デジタル 教科書体 NK-R" panose="02020400000000000000" pitchFamily="18" charset="-128"/>
                <a:ea typeface="UD デジタル 教科書体 NK-R" panose="02020400000000000000" pitchFamily="18" charset="-128"/>
              </a:rPr>
              <a:t> ものづくり産業や健康・医療関連産業、環境・ 新エネ産業など、大阪の成長・発展をけん引する産業拠点エリアの形成や、幹線道路沿道やベイエリア等での新たな産業用地等の創出　など</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gn="just">
              <a:lnSpc>
                <a:spcPts val="831"/>
              </a:lnSpc>
              <a:spcBef>
                <a:spcPts val="185"/>
              </a:spcBef>
              <a:tabLst>
                <a:tab pos="0" algn="l"/>
              </a:tabLst>
            </a:pP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90" name="テキスト ボックス 89">
            <a:extLst>
              <a:ext uri="{FF2B5EF4-FFF2-40B4-BE49-F238E27FC236}">
                <a16:creationId xmlns:a16="http://schemas.microsoft.com/office/drawing/2014/main" id="{D584E0BA-A9FD-4A94-B448-A211C17F7630}"/>
              </a:ext>
            </a:extLst>
          </p:cNvPr>
          <p:cNvSpPr txBox="1"/>
          <p:nvPr/>
        </p:nvSpPr>
        <p:spPr>
          <a:xfrm>
            <a:off x="3894907" y="1480469"/>
            <a:ext cx="332308" cy="132923"/>
          </a:xfrm>
          <a:prstGeom prst="roundRect">
            <a:avLst/>
          </a:prstGeom>
          <a:solidFill>
            <a:schemeClr val="accent4">
              <a:lumMod val="60000"/>
              <a:lumOff val="40000"/>
            </a:schemeClr>
          </a:solidFill>
          <a:ln w="3175">
            <a:solidFill>
              <a:schemeClr val="bg2">
                <a:lumMod val="50000"/>
              </a:schemeClr>
            </a:solidFill>
          </a:ln>
        </p:spPr>
        <p:txBody>
          <a:bodyPr wrap="square" lIns="0" tIns="33231" rIns="0" bIns="0" rtlCol="0" anchor="t" anchorCtr="0">
            <a:noAutofit/>
          </a:bodyPr>
          <a:lstStyle/>
          <a:p>
            <a:pPr marL="84994" indent="-84994" algn="ctr">
              <a:lnSpc>
                <a:spcPts val="646"/>
              </a:lnSpc>
              <a:tabLst>
                <a:tab pos="86460" algn="l"/>
              </a:tabLst>
            </a:pPr>
            <a:r>
              <a:rPr kumimoji="1" lang="ja-JP" altLang="en-US" sz="646" b="1" dirty="0">
                <a:latin typeface="UD デジタル 教科書体 NK-B" panose="02020700000000000000" pitchFamily="18" charset="-128"/>
                <a:ea typeface="UD デジタル 教科書体 NK-B" panose="02020700000000000000" pitchFamily="18" charset="-128"/>
              </a:rPr>
              <a:t>戦略１</a:t>
            </a:r>
            <a:endParaRPr kumimoji="1" lang="en-US" altLang="ja-JP" sz="646" b="1" dirty="0">
              <a:latin typeface="UD デジタル 教科書体 NK-B" panose="02020700000000000000" pitchFamily="18" charset="-128"/>
              <a:ea typeface="UD デジタル 教科書体 NK-B" panose="02020700000000000000" pitchFamily="18" charset="-128"/>
            </a:endParaRPr>
          </a:p>
        </p:txBody>
      </p:sp>
      <p:sp>
        <p:nvSpPr>
          <p:cNvPr id="91" name="テキスト ボックス 90">
            <a:extLst>
              <a:ext uri="{FF2B5EF4-FFF2-40B4-BE49-F238E27FC236}">
                <a16:creationId xmlns:a16="http://schemas.microsoft.com/office/drawing/2014/main" id="{D584E0BA-A9FD-4A94-B448-A211C17F7630}"/>
              </a:ext>
            </a:extLst>
          </p:cNvPr>
          <p:cNvSpPr txBox="1"/>
          <p:nvPr/>
        </p:nvSpPr>
        <p:spPr>
          <a:xfrm>
            <a:off x="5644678" y="1480469"/>
            <a:ext cx="332308" cy="132923"/>
          </a:xfrm>
          <a:prstGeom prst="roundRect">
            <a:avLst/>
          </a:prstGeom>
          <a:solidFill>
            <a:schemeClr val="accent4">
              <a:lumMod val="60000"/>
              <a:lumOff val="40000"/>
            </a:schemeClr>
          </a:solidFill>
          <a:ln w="3175">
            <a:solidFill>
              <a:schemeClr val="bg2">
                <a:lumMod val="50000"/>
              </a:schemeClr>
            </a:solidFill>
          </a:ln>
        </p:spPr>
        <p:txBody>
          <a:bodyPr wrap="square" lIns="0" tIns="33231" rIns="0" bIns="0" rtlCol="0" anchor="t" anchorCtr="0">
            <a:noAutofit/>
          </a:bodyPr>
          <a:lstStyle/>
          <a:p>
            <a:pPr marL="84994" indent="-84994" algn="ctr">
              <a:lnSpc>
                <a:spcPts val="646"/>
              </a:lnSpc>
              <a:tabLst>
                <a:tab pos="86460" algn="l"/>
              </a:tabLst>
            </a:pPr>
            <a:r>
              <a:rPr kumimoji="1" lang="ja-JP" altLang="en-US" sz="646" b="1" dirty="0">
                <a:latin typeface="UD デジタル 教科書体 NK-B" panose="02020700000000000000" pitchFamily="18" charset="-128"/>
                <a:ea typeface="UD デジタル 教科書体 NK-B" panose="02020700000000000000" pitchFamily="18" charset="-128"/>
              </a:rPr>
              <a:t>戦略２</a:t>
            </a:r>
            <a:endParaRPr kumimoji="1" lang="en-US" altLang="ja-JP" sz="646" b="1" dirty="0">
              <a:latin typeface="UD デジタル 教科書体 NK-B" panose="02020700000000000000" pitchFamily="18" charset="-128"/>
              <a:ea typeface="UD デジタル 教科書体 NK-B" panose="02020700000000000000" pitchFamily="18" charset="-128"/>
            </a:endParaRPr>
          </a:p>
        </p:txBody>
      </p:sp>
      <p:sp>
        <p:nvSpPr>
          <p:cNvPr id="92" name="テキスト ボックス 91">
            <a:extLst>
              <a:ext uri="{FF2B5EF4-FFF2-40B4-BE49-F238E27FC236}">
                <a16:creationId xmlns:a16="http://schemas.microsoft.com/office/drawing/2014/main" id="{D584E0BA-A9FD-4A94-B448-A211C17F7630}"/>
              </a:ext>
            </a:extLst>
          </p:cNvPr>
          <p:cNvSpPr txBox="1"/>
          <p:nvPr/>
        </p:nvSpPr>
        <p:spPr>
          <a:xfrm>
            <a:off x="7393899" y="1480469"/>
            <a:ext cx="332308" cy="132923"/>
          </a:xfrm>
          <a:prstGeom prst="roundRect">
            <a:avLst/>
          </a:prstGeom>
          <a:solidFill>
            <a:schemeClr val="accent4">
              <a:lumMod val="60000"/>
              <a:lumOff val="40000"/>
            </a:schemeClr>
          </a:solidFill>
          <a:ln w="3175">
            <a:solidFill>
              <a:schemeClr val="bg2">
                <a:lumMod val="50000"/>
              </a:schemeClr>
            </a:solidFill>
          </a:ln>
        </p:spPr>
        <p:txBody>
          <a:bodyPr wrap="square" lIns="0" tIns="33231" rIns="0" bIns="0" rtlCol="0" anchor="t" anchorCtr="0">
            <a:noAutofit/>
          </a:bodyPr>
          <a:lstStyle/>
          <a:p>
            <a:pPr marL="84994" indent="-84994" algn="ctr">
              <a:lnSpc>
                <a:spcPts val="646"/>
              </a:lnSpc>
              <a:tabLst>
                <a:tab pos="86460" algn="l"/>
              </a:tabLst>
            </a:pPr>
            <a:r>
              <a:rPr kumimoji="1" lang="ja-JP" altLang="en-US" sz="646" b="1" dirty="0">
                <a:latin typeface="UD デジタル 教科書体 NK-B" panose="02020700000000000000" pitchFamily="18" charset="-128"/>
                <a:ea typeface="UD デジタル 教科書体 NK-B" panose="02020700000000000000" pitchFamily="18" charset="-128"/>
              </a:rPr>
              <a:t>戦略３</a:t>
            </a:r>
            <a:endParaRPr kumimoji="1" lang="en-US" altLang="ja-JP" sz="646" b="1" dirty="0">
              <a:latin typeface="UD デジタル 教科書体 NK-B" panose="02020700000000000000" pitchFamily="18" charset="-128"/>
              <a:ea typeface="UD デジタル 教科書体 NK-B" panose="02020700000000000000" pitchFamily="18" charset="-128"/>
            </a:endParaRPr>
          </a:p>
        </p:txBody>
      </p:sp>
      <p:sp>
        <p:nvSpPr>
          <p:cNvPr id="36" name="二等辺三角形 35"/>
          <p:cNvSpPr/>
          <p:nvPr/>
        </p:nvSpPr>
        <p:spPr>
          <a:xfrm>
            <a:off x="4419951" y="3876254"/>
            <a:ext cx="4154009" cy="16615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738"/>
              </a:lnSpc>
            </a:pPr>
            <a:r>
              <a:rPr kumimoji="1" lang="ja-JP" altLang="en-US" sz="923" dirty="0">
                <a:latin typeface="UD デジタル 教科書体 NK-B" panose="02020700000000000000" pitchFamily="18" charset="-128"/>
                <a:ea typeface="UD デジタル 教科書体 NK-B" panose="02020700000000000000" pitchFamily="18" charset="-128"/>
              </a:rPr>
              <a:t>支える</a:t>
            </a:r>
          </a:p>
        </p:txBody>
      </p:sp>
      <p:sp>
        <p:nvSpPr>
          <p:cNvPr id="474" name="テキスト ボックス 473">
            <a:extLst>
              <a:ext uri="{FF2B5EF4-FFF2-40B4-BE49-F238E27FC236}">
                <a16:creationId xmlns:a16="http://schemas.microsoft.com/office/drawing/2014/main" id="{D584E0BA-A9FD-4A94-B448-A211C17F7630}"/>
              </a:ext>
            </a:extLst>
          </p:cNvPr>
          <p:cNvSpPr txBox="1"/>
          <p:nvPr/>
        </p:nvSpPr>
        <p:spPr>
          <a:xfrm>
            <a:off x="3888408" y="4073145"/>
            <a:ext cx="332308" cy="132923"/>
          </a:xfrm>
          <a:prstGeom prst="roundRect">
            <a:avLst/>
          </a:prstGeom>
          <a:solidFill>
            <a:schemeClr val="accent4">
              <a:lumMod val="60000"/>
              <a:lumOff val="40000"/>
            </a:schemeClr>
          </a:solidFill>
          <a:ln w="3175">
            <a:solidFill>
              <a:schemeClr val="bg2">
                <a:lumMod val="50000"/>
              </a:schemeClr>
            </a:solidFill>
          </a:ln>
        </p:spPr>
        <p:txBody>
          <a:bodyPr wrap="square" lIns="0" tIns="33231" rIns="0" bIns="0" rtlCol="0" anchor="t" anchorCtr="0">
            <a:noAutofit/>
          </a:bodyPr>
          <a:lstStyle/>
          <a:p>
            <a:pPr marL="84994" indent="-84994" algn="ctr">
              <a:lnSpc>
                <a:spcPts val="646"/>
              </a:lnSpc>
              <a:tabLst>
                <a:tab pos="86460" algn="l"/>
              </a:tabLst>
            </a:pPr>
            <a:r>
              <a:rPr kumimoji="1" lang="ja-JP" altLang="en-US" sz="646" b="1" dirty="0">
                <a:latin typeface="UD デジタル 教科書体 NK-B" panose="02020700000000000000" pitchFamily="18" charset="-128"/>
                <a:ea typeface="UD デジタル 教科書体 NK-B" panose="02020700000000000000" pitchFamily="18" charset="-128"/>
              </a:rPr>
              <a:t>戦略４</a:t>
            </a:r>
            <a:endParaRPr kumimoji="1" lang="en-US" altLang="ja-JP" sz="646" b="1" dirty="0">
              <a:latin typeface="UD デジタル 教科書体 NK-B" panose="02020700000000000000" pitchFamily="18" charset="-128"/>
              <a:ea typeface="UD デジタル 教科書体 NK-B" panose="02020700000000000000" pitchFamily="18" charset="-128"/>
            </a:endParaRPr>
          </a:p>
        </p:txBody>
      </p:sp>
      <p:sp>
        <p:nvSpPr>
          <p:cNvPr id="475" name="テキスト ボックス 474">
            <a:extLst>
              <a:ext uri="{FF2B5EF4-FFF2-40B4-BE49-F238E27FC236}">
                <a16:creationId xmlns:a16="http://schemas.microsoft.com/office/drawing/2014/main" id="{D584E0BA-A9FD-4A94-B448-A211C17F7630}"/>
              </a:ext>
            </a:extLst>
          </p:cNvPr>
          <p:cNvSpPr txBox="1"/>
          <p:nvPr/>
        </p:nvSpPr>
        <p:spPr>
          <a:xfrm>
            <a:off x="6524645" y="4073145"/>
            <a:ext cx="332308" cy="132923"/>
          </a:xfrm>
          <a:prstGeom prst="roundRect">
            <a:avLst/>
          </a:prstGeom>
          <a:solidFill>
            <a:schemeClr val="accent4">
              <a:lumMod val="60000"/>
              <a:lumOff val="40000"/>
            </a:schemeClr>
          </a:solidFill>
          <a:ln w="3175">
            <a:solidFill>
              <a:schemeClr val="bg2">
                <a:lumMod val="50000"/>
              </a:schemeClr>
            </a:solidFill>
          </a:ln>
        </p:spPr>
        <p:txBody>
          <a:bodyPr wrap="square" lIns="0" tIns="33231" rIns="0" bIns="0" rtlCol="0" anchor="t" anchorCtr="0">
            <a:noAutofit/>
          </a:bodyPr>
          <a:lstStyle/>
          <a:p>
            <a:pPr marL="84994" indent="-84994" algn="ctr">
              <a:lnSpc>
                <a:spcPts val="646"/>
              </a:lnSpc>
              <a:tabLst>
                <a:tab pos="86460" algn="l"/>
              </a:tabLst>
            </a:pPr>
            <a:r>
              <a:rPr kumimoji="1" lang="ja-JP" altLang="en-US" sz="646" b="1" dirty="0">
                <a:latin typeface="UD デジタル 教科書体 NK-B" panose="02020700000000000000" pitchFamily="18" charset="-128"/>
                <a:ea typeface="UD デジタル 教科書体 NK-B" panose="02020700000000000000" pitchFamily="18" charset="-128"/>
              </a:rPr>
              <a:t>戦略５</a:t>
            </a:r>
            <a:endParaRPr kumimoji="1" lang="en-US" altLang="ja-JP" sz="646" b="1" dirty="0">
              <a:latin typeface="UD デジタル 教科書体 NK-B" panose="02020700000000000000" pitchFamily="18" charset="-128"/>
              <a:ea typeface="UD デジタル 教科書体 NK-B" panose="02020700000000000000" pitchFamily="18" charset="-128"/>
            </a:endParaRPr>
          </a:p>
        </p:txBody>
      </p:sp>
      <p:sp>
        <p:nvSpPr>
          <p:cNvPr id="97" name="タイトル 1"/>
          <p:cNvSpPr txBox="1">
            <a:spLocks/>
          </p:cNvSpPr>
          <p:nvPr/>
        </p:nvSpPr>
        <p:spPr>
          <a:xfrm>
            <a:off x="170311" y="2529663"/>
            <a:ext cx="1628308" cy="332308"/>
          </a:xfrm>
          <a:prstGeom prst="roundRect">
            <a:avLst/>
          </a:prstGeom>
          <a:solidFill>
            <a:schemeClr val="accent1">
              <a:lumMod val="40000"/>
              <a:lumOff val="60000"/>
            </a:schemeClr>
          </a:solidFill>
          <a:ln>
            <a:noFill/>
          </a:ln>
        </p:spPr>
        <p:txBody>
          <a:bodyPr vert="horz" lIns="0" tIns="0" rIns="0" bIns="0" rtlCol="0" anchor="ctr" anchorCtr="0">
            <a:noAutofit/>
          </a:bodyPr>
          <a:lstStyle>
            <a:lvl1pPr algn="ctr" defTabSz="685800" rtl="0" eaLnBrk="1" latinLnBrk="0" hangingPunct="1">
              <a:lnSpc>
                <a:spcPct val="90000"/>
              </a:lnSpc>
              <a:spcBef>
                <a:spcPct val="0"/>
              </a:spcBef>
              <a:buNone/>
              <a:defRPr kumimoji="1" sz="2769" kern="1200">
                <a:solidFill>
                  <a:schemeClr val="tx1"/>
                </a:solidFill>
                <a:latin typeface="HGｺﾞｼｯｸE" panose="020B0909000000000000" pitchFamily="49" charset="-128"/>
                <a:ea typeface="HGｺﾞｼｯｸE" panose="020B0909000000000000" pitchFamily="49" charset="-128"/>
                <a:cs typeface="+mj-cs"/>
              </a:defRPr>
            </a:lvl1pPr>
          </a:lstStyle>
          <a:p>
            <a:pPr>
              <a:lnSpc>
                <a:spcPts val="923"/>
              </a:lnSpc>
            </a:pPr>
            <a:r>
              <a:rPr lang="ja-JP" altLang="en-US" sz="738" dirty="0">
                <a:latin typeface="UD デジタル 教科書体 NK-B" panose="02020700000000000000" pitchFamily="18" charset="-128"/>
                <a:ea typeface="UD デジタル 教科書体 NK-B" panose="02020700000000000000" pitchFamily="18" charset="-128"/>
              </a:rPr>
              <a:t>未来社会を支え、新たな価値を</a:t>
            </a:r>
            <a:endParaRPr lang="en-US" altLang="ja-JP" sz="738" dirty="0">
              <a:latin typeface="UD デジタル 教科書体 NK-B" panose="02020700000000000000" pitchFamily="18" charset="-128"/>
              <a:ea typeface="UD デジタル 教科書体 NK-B" panose="02020700000000000000" pitchFamily="18" charset="-128"/>
            </a:endParaRPr>
          </a:p>
          <a:p>
            <a:pPr>
              <a:lnSpc>
                <a:spcPts val="923"/>
              </a:lnSpc>
            </a:pPr>
            <a:r>
              <a:rPr lang="ja-JP" altLang="en-US" sz="738" dirty="0">
                <a:latin typeface="UD デジタル 教科書体 NK-B" panose="02020700000000000000" pitchFamily="18" charset="-128"/>
                <a:ea typeface="UD デジタル 教科書体 NK-B" panose="02020700000000000000" pitchFamily="18" charset="-128"/>
              </a:rPr>
              <a:t>創造し続ける、人中心のまちづくり</a:t>
            </a:r>
            <a:endParaRPr lang="en-US" altLang="ja-JP" sz="738" dirty="0">
              <a:latin typeface="UD デジタル 教科書体 NK-B" panose="02020700000000000000" pitchFamily="18" charset="-128"/>
              <a:ea typeface="UD デジタル 教科書体 NK-B" panose="02020700000000000000" pitchFamily="18" charset="-128"/>
            </a:endParaRPr>
          </a:p>
        </p:txBody>
      </p:sp>
      <p:sp>
        <p:nvSpPr>
          <p:cNvPr id="98" name="テキスト ボックス 97">
            <a:extLst>
              <a:ext uri="{FF2B5EF4-FFF2-40B4-BE49-F238E27FC236}">
                <a16:creationId xmlns:a16="http://schemas.microsoft.com/office/drawing/2014/main" id="{D584E0BA-A9FD-4A94-B448-A211C17F7630}"/>
              </a:ext>
            </a:extLst>
          </p:cNvPr>
          <p:cNvSpPr txBox="1"/>
          <p:nvPr/>
        </p:nvSpPr>
        <p:spPr>
          <a:xfrm>
            <a:off x="1853138" y="2517180"/>
            <a:ext cx="1894154" cy="363458"/>
          </a:xfrm>
          <a:prstGeom prst="rect">
            <a:avLst/>
          </a:prstGeom>
          <a:noFill/>
          <a:ln>
            <a:noFill/>
          </a:ln>
        </p:spPr>
        <p:txBody>
          <a:bodyPr wrap="square" lIns="33231" tIns="0" rIns="33231" bIns="0" rtlCol="0" anchor="t" anchorCtr="0">
            <a:noAutofit/>
          </a:bodyPr>
          <a:lstStyle/>
          <a:p>
            <a:pPr marL="84994" indent="-84994">
              <a:lnSpc>
                <a:spcPts val="923"/>
              </a:lnSpc>
              <a:tabLst>
                <a:tab pos="86460" algn="l"/>
              </a:tabLst>
            </a:pPr>
            <a:r>
              <a:rPr kumimoji="1" lang="ja-JP" altLang="en-US" sz="646" dirty="0">
                <a:latin typeface="UD デジタル 教科書体 NK-R" panose="02020400000000000000" pitchFamily="18" charset="-128"/>
                <a:ea typeface="UD デジタル 教科書体 NK-R" panose="02020400000000000000" pitchFamily="18" charset="-128"/>
              </a:rPr>
              <a:t>①魅力的な国際都市として成長する大阪</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84994" indent="-84994">
              <a:lnSpc>
                <a:spcPts val="923"/>
              </a:lnSpc>
              <a:tabLst>
                <a:tab pos="8646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②健康長寿で誰もが幸せを実感しながら暮らせる大阪</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a:p>
            <a:pPr marL="84994" indent="-84994">
              <a:lnSpc>
                <a:spcPts val="923"/>
              </a:lnSpc>
              <a:tabLst>
                <a:tab pos="86460" algn="l"/>
              </a:tabLst>
            </a:pPr>
            <a:r>
              <a:rPr kumimoji="1" lang="ja-JP" altLang="en-US" sz="646" spc="-18" dirty="0">
                <a:latin typeface="UD デジタル 教科書体 NK-R" panose="02020400000000000000" pitchFamily="18" charset="-128"/>
                <a:ea typeface="UD デジタル 教科書体 NK-R" panose="02020400000000000000" pitchFamily="18" charset="-128"/>
              </a:rPr>
              <a:t>③未来へつながる安全・安心な大阪</a:t>
            </a:r>
            <a:endParaRPr kumimoji="1" lang="en-US" altLang="ja-JP" sz="554" spc="-18" dirty="0">
              <a:latin typeface="UD デジタル 教科書体 NK-R" panose="02020400000000000000" pitchFamily="18" charset="-128"/>
              <a:ea typeface="UD デジタル 教科書体 NK-R" panose="02020400000000000000" pitchFamily="18" charset="-128"/>
            </a:endParaRPr>
          </a:p>
        </p:txBody>
      </p:sp>
      <p:sp>
        <p:nvSpPr>
          <p:cNvPr id="99" name="テキスト ボックス 98">
            <a:extLst>
              <a:ext uri="{FF2B5EF4-FFF2-40B4-BE49-F238E27FC236}">
                <a16:creationId xmlns:a16="http://schemas.microsoft.com/office/drawing/2014/main" id="{D584E0BA-A9FD-4A94-B448-A211C17F7630}"/>
              </a:ext>
            </a:extLst>
          </p:cNvPr>
          <p:cNvSpPr txBox="1"/>
          <p:nvPr/>
        </p:nvSpPr>
        <p:spPr>
          <a:xfrm>
            <a:off x="28857" y="2912680"/>
            <a:ext cx="2676436" cy="127306"/>
          </a:xfrm>
          <a:prstGeom prst="rect">
            <a:avLst/>
          </a:prstGeom>
          <a:noFill/>
          <a:ln>
            <a:noFill/>
          </a:ln>
        </p:spPr>
        <p:txBody>
          <a:bodyPr wrap="square" lIns="0" tIns="0" rIns="0" bIns="0" rtlCol="0" anchor="t" anchorCtr="0">
            <a:noAutofit/>
          </a:bodyPr>
          <a:lstStyle/>
          <a:p>
            <a:pPr>
              <a:lnSpc>
                <a:spcPts val="1015"/>
              </a:lnSpc>
              <a:tabLst>
                <a:tab pos="86460" algn="l"/>
              </a:tabLst>
            </a:pPr>
            <a:r>
              <a:rPr kumimoji="1" lang="ja-JP" altLang="en-US" sz="831" dirty="0">
                <a:latin typeface="UD デジタル 教科書体 NK-R" panose="02020400000000000000" pitchFamily="18" charset="-128"/>
                <a:ea typeface="UD デジタル 教科書体 NK-R" panose="02020400000000000000" pitchFamily="18" charset="-128"/>
              </a:rPr>
              <a:t>　</a:t>
            </a:r>
            <a:r>
              <a:rPr kumimoji="1" lang="ja-JP" altLang="en-US" sz="831" dirty="0">
                <a:latin typeface="UD デジタル 教科書体 NK-B" panose="02020700000000000000" pitchFamily="18" charset="-128"/>
                <a:ea typeface="UD デジタル 教科書体 NK-B" panose="02020700000000000000" pitchFamily="18" charset="-128"/>
              </a:rPr>
              <a:t>（２）めざすべき都市構造</a:t>
            </a:r>
            <a:endParaRPr kumimoji="1" lang="en-US" altLang="ja-JP" sz="831" dirty="0">
              <a:latin typeface="UD デジタル 教科書体 NK-B" panose="02020700000000000000" pitchFamily="18" charset="-128"/>
              <a:ea typeface="UD デジタル 教科書体 NK-B" panose="02020700000000000000" pitchFamily="18" charset="-128"/>
            </a:endParaRPr>
          </a:p>
        </p:txBody>
      </p:sp>
      <p:sp>
        <p:nvSpPr>
          <p:cNvPr id="101" name="テキスト ボックス 100">
            <a:extLst>
              <a:ext uri="{FF2B5EF4-FFF2-40B4-BE49-F238E27FC236}">
                <a16:creationId xmlns:a16="http://schemas.microsoft.com/office/drawing/2014/main" id="{D584E0BA-A9FD-4A94-B448-A211C17F7630}"/>
              </a:ext>
            </a:extLst>
          </p:cNvPr>
          <p:cNvSpPr txBox="1"/>
          <p:nvPr/>
        </p:nvSpPr>
        <p:spPr>
          <a:xfrm>
            <a:off x="62467" y="3082048"/>
            <a:ext cx="2160000" cy="127571"/>
          </a:xfrm>
          <a:prstGeom prst="rect">
            <a:avLst/>
          </a:prstGeom>
          <a:noFill/>
          <a:ln>
            <a:noFill/>
          </a:ln>
        </p:spPr>
        <p:txBody>
          <a:bodyPr wrap="square" lIns="33231" tIns="0" rIns="33231" bIns="0" rtlCol="0" anchor="t" anchorCtr="0">
            <a:noAutofit/>
          </a:bodyPr>
          <a:lstStyle/>
          <a:p>
            <a:pPr marL="84994" indent="-84994">
              <a:lnSpc>
                <a:spcPts val="923"/>
              </a:lnSpc>
              <a:tabLst>
                <a:tab pos="86460" algn="l"/>
              </a:tabLst>
            </a:pPr>
            <a:r>
              <a:rPr kumimoji="1" lang="ja-JP" altLang="en-US" sz="738" spc="-55" dirty="0">
                <a:latin typeface="UD デジタル 教科書体 NK-B" panose="02020700000000000000" pitchFamily="18" charset="-128"/>
                <a:ea typeface="UD デジタル 教科書体 NK-B" panose="02020700000000000000" pitchFamily="18" charset="-128"/>
              </a:rPr>
              <a:t>◆広域ﾚﾍﾞﾙ：広域的な都市構造を活かした都市圏の形成</a:t>
            </a:r>
            <a:endParaRPr kumimoji="1" lang="en-US" altLang="ja-JP" sz="646" spc="-55" dirty="0">
              <a:latin typeface="UD デジタル 教科書体 NK-R" panose="02020400000000000000" pitchFamily="18" charset="-128"/>
              <a:ea typeface="UD デジタル 教科書体 NK-R" panose="02020400000000000000" pitchFamily="18" charset="-128"/>
            </a:endParaRPr>
          </a:p>
        </p:txBody>
      </p:sp>
      <p:sp>
        <p:nvSpPr>
          <p:cNvPr id="102" name="テキスト ボックス 101">
            <a:extLst>
              <a:ext uri="{FF2B5EF4-FFF2-40B4-BE49-F238E27FC236}">
                <a16:creationId xmlns:a16="http://schemas.microsoft.com/office/drawing/2014/main" id="{D584E0BA-A9FD-4A94-B448-A211C17F7630}"/>
              </a:ext>
            </a:extLst>
          </p:cNvPr>
          <p:cNvSpPr txBox="1"/>
          <p:nvPr/>
        </p:nvSpPr>
        <p:spPr>
          <a:xfrm>
            <a:off x="120353" y="3290717"/>
            <a:ext cx="1993846" cy="812590"/>
          </a:xfrm>
          <a:prstGeom prst="rect">
            <a:avLst/>
          </a:prstGeom>
          <a:noFill/>
          <a:ln>
            <a:noFill/>
          </a:ln>
        </p:spPr>
        <p:txBody>
          <a:bodyPr wrap="square" lIns="33231" tIns="0" rIns="33231" bIns="0" rtlCol="0" anchor="t" anchorCtr="0">
            <a:noAutofit/>
          </a:bodyPr>
          <a:lstStyle/>
          <a:p>
            <a:pPr>
              <a:lnSpc>
                <a:spcPts val="831"/>
              </a:lnSpc>
              <a:tabLst>
                <a:tab pos="86460" algn="l"/>
              </a:tabLst>
            </a:pPr>
            <a:r>
              <a:rPr kumimoji="1" lang="ja-JP" altLang="en-US" sz="646" dirty="0">
                <a:latin typeface="UD デジタル 教科書体 NK-R" panose="02020400000000000000" pitchFamily="18" charset="-128"/>
                <a:ea typeface="UD デジタル 教科書体 NK-R" panose="02020400000000000000" pitchFamily="18" charset="-128"/>
              </a:rPr>
              <a:t>　国土軸や環状軸、空港・港湾</a:t>
            </a:r>
            <a:r>
              <a:rPr kumimoji="1" lang="ja-JP" altLang="en-US" sz="646"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646" dirty="0">
                <a:latin typeface="UD デジタル 教科書体 NK-R" panose="02020400000000000000" pitchFamily="18" charset="-128"/>
                <a:ea typeface="UD デジタル 教科書体 NK-R" panose="02020400000000000000" pitchFamily="18" charset="-128"/>
              </a:rPr>
              <a:t>新幹線等の広域交通インフラなど、広域的な都市構造を活かし、ｽｰﾊﾟｰ・ﾒｶﾞﾘｰｼﾞｮﾝの西の核、世界のｹﾞｰﾄｳｪｲに相応しい都市圏を形成</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79133" indent="-79133">
              <a:lnSpc>
                <a:spcPts val="831"/>
              </a:lnSpc>
              <a:spcBef>
                <a:spcPts val="554"/>
              </a:spcBef>
              <a:tabLst>
                <a:tab pos="86460" algn="l"/>
              </a:tabLst>
            </a:pPr>
            <a:r>
              <a:rPr kumimoji="1" lang="ja-JP" altLang="en-US" sz="646" dirty="0">
                <a:latin typeface="UD デジタル 教科書体 NK-R" panose="02020400000000000000" pitchFamily="18" charset="-128"/>
                <a:ea typeface="UD デジタル 教科書体 NK-R" panose="02020400000000000000" pitchFamily="18" charset="-128"/>
              </a:rPr>
              <a:t>　➢都心部やベイエリアにおいて国際競争力を備えた拠点エリアを形成</a:t>
            </a:r>
            <a:endParaRPr kumimoji="1" lang="en-US" altLang="ja-JP" sz="646" dirty="0">
              <a:latin typeface="UD デジタル 教科書体 NK-R" panose="02020400000000000000" pitchFamily="18" charset="-128"/>
              <a:ea typeface="UD デジタル 教科書体 NK-R" panose="02020400000000000000" pitchFamily="18" charset="-128"/>
            </a:endParaRPr>
          </a:p>
          <a:p>
            <a:pPr marL="79133" indent="-79133">
              <a:lnSpc>
                <a:spcPts val="831"/>
              </a:lnSpc>
              <a:tabLst>
                <a:tab pos="86460" algn="l"/>
              </a:tabLst>
            </a:pPr>
            <a:r>
              <a:rPr kumimoji="1" lang="ja-JP" altLang="en-US" sz="646" dirty="0">
                <a:latin typeface="UD デジタル 教科書体 NK-R" panose="02020400000000000000" pitchFamily="18" charset="-128"/>
                <a:ea typeface="UD デジタル 教科書体 NK-R" panose="02020400000000000000" pitchFamily="18" charset="-128"/>
              </a:rPr>
              <a:t>　➢産業拠点エリアの形成や新たな産業用地等の創出を誘導</a:t>
            </a:r>
            <a:endParaRPr kumimoji="1" lang="en-US" altLang="ja-JP" sz="646" dirty="0">
              <a:latin typeface="UD デジタル 教科書体 NK-R" panose="02020400000000000000" pitchFamily="18" charset="-128"/>
              <a:ea typeface="UD デジタル 教科書体 NK-R" panose="02020400000000000000" pitchFamily="18" charset="-128"/>
            </a:endParaRPr>
          </a:p>
        </p:txBody>
      </p:sp>
      <p:sp>
        <p:nvSpPr>
          <p:cNvPr id="103" name="テキスト ボックス 102">
            <a:extLst>
              <a:ext uri="{FF2B5EF4-FFF2-40B4-BE49-F238E27FC236}">
                <a16:creationId xmlns:a16="http://schemas.microsoft.com/office/drawing/2014/main" id="{D584E0BA-A9FD-4A94-B448-A211C17F7630}"/>
              </a:ext>
            </a:extLst>
          </p:cNvPr>
          <p:cNvSpPr txBox="1"/>
          <p:nvPr/>
        </p:nvSpPr>
        <p:spPr>
          <a:xfrm>
            <a:off x="59119" y="4230322"/>
            <a:ext cx="2509852" cy="127571"/>
          </a:xfrm>
          <a:prstGeom prst="rect">
            <a:avLst/>
          </a:prstGeom>
          <a:noFill/>
          <a:ln>
            <a:noFill/>
          </a:ln>
        </p:spPr>
        <p:txBody>
          <a:bodyPr wrap="square" lIns="33231" tIns="0" rIns="33231" bIns="0" rtlCol="0" anchor="t" anchorCtr="0">
            <a:noAutofit/>
          </a:bodyPr>
          <a:lstStyle/>
          <a:p>
            <a:pPr marL="84994" indent="-84994">
              <a:lnSpc>
                <a:spcPts val="923"/>
              </a:lnSpc>
              <a:tabLst>
                <a:tab pos="86460" algn="l"/>
              </a:tabLst>
            </a:pPr>
            <a:r>
              <a:rPr kumimoji="1" lang="ja-JP" altLang="en-US" sz="738" dirty="0">
                <a:latin typeface="UD デジタル 教科書体 NK-B" panose="02020700000000000000" pitchFamily="18" charset="-128"/>
                <a:ea typeface="UD デジタル 教科書体 NK-B" panose="02020700000000000000" pitchFamily="18" charset="-128"/>
              </a:rPr>
              <a:t>◆府域レベル：マルチハブ＆ネットワーク型都市構造の形成</a:t>
            </a:r>
            <a:endParaRPr kumimoji="1" lang="en-US" altLang="ja-JP" sz="646" spc="-18" dirty="0">
              <a:latin typeface="UD デジタル 教科書体 NK-R" panose="02020400000000000000" pitchFamily="18" charset="-128"/>
              <a:ea typeface="UD デジタル 教科書体 NK-R" panose="02020400000000000000" pitchFamily="18" charset="-128"/>
            </a:endParaRPr>
          </a:p>
        </p:txBody>
      </p:sp>
      <p:sp>
        <p:nvSpPr>
          <p:cNvPr id="104" name="テキスト ボックス 103">
            <a:extLst>
              <a:ext uri="{FF2B5EF4-FFF2-40B4-BE49-F238E27FC236}">
                <a16:creationId xmlns:a16="http://schemas.microsoft.com/office/drawing/2014/main" id="{D584E0BA-A9FD-4A94-B448-A211C17F7630}"/>
              </a:ext>
            </a:extLst>
          </p:cNvPr>
          <p:cNvSpPr txBox="1"/>
          <p:nvPr/>
        </p:nvSpPr>
        <p:spPr>
          <a:xfrm>
            <a:off x="116608" y="4381404"/>
            <a:ext cx="3560444" cy="352148"/>
          </a:xfrm>
          <a:prstGeom prst="rect">
            <a:avLst/>
          </a:prstGeom>
          <a:noFill/>
          <a:ln>
            <a:noFill/>
          </a:ln>
        </p:spPr>
        <p:txBody>
          <a:bodyPr wrap="square" lIns="33231" tIns="0" rIns="33231" bIns="0" rtlCol="0" anchor="t" anchorCtr="0">
            <a:noAutofit/>
          </a:bodyPr>
          <a:lstStyle/>
          <a:p>
            <a:pPr>
              <a:lnSpc>
                <a:spcPts val="831"/>
              </a:lnSpc>
              <a:tabLst>
                <a:tab pos="86460" algn="l"/>
              </a:tabLst>
            </a:pPr>
            <a:r>
              <a:rPr kumimoji="1" lang="ja-JP" altLang="en-US" sz="646" dirty="0">
                <a:latin typeface="UD デジタル 教科書体 NK-R" panose="02020400000000000000" pitchFamily="18" charset="-128"/>
                <a:ea typeface="UD デジタル 教科書体 NK-R" panose="02020400000000000000" pitchFamily="18" charset="-128"/>
              </a:rPr>
              <a:t>　都心部の拠点開発効果の府域への波及や、コロナ禍を契機とした多様な働き方・暮らし方を選択できるまちの実現に向け、放射・環状の都市軸上に多様な都市機能を備えた拠点エリアや魅力ある生活圏を形成し、相互に連携する都市構造をめざす</a:t>
            </a:r>
            <a:endParaRPr kumimoji="1" lang="en-US" altLang="ja-JP" sz="646" dirty="0">
              <a:latin typeface="UD デジタル 教科書体 NK-R" panose="02020400000000000000" pitchFamily="18" charset="-128"/>
              <a:ea typeface="UD デジタル 教科書体 NK-R" panose="02020400000000000000" pitchFamily="18" charset="-128"/>
            </a:endParaRPr>
          </a:p>
        </p:txBody>
      </p:sp>
      <p:grpSp>
        <p:nvGrpSpPr>
          <p:cNvPr id="105" name="グループ化 104">
            <a:extLst>
              <a:ext uri="{FF2B5EF4-FFF2-40B4-BE49-F238E27FC236}">
                <a16:creationId xmlns:a16="http://schemas.microsoft.com/office/drawing/2014/main" id="{264AED56-D301-42FD-8946-AFFEFDAACF45}"/>
              </a:ext>
            </a:extLst>
          </p:cNvPr>
          <p:cNvGrpSpPr/>
          <p:nvPr/>
        </p:nvGrpSpPr>
        <p:grpSpPr>
          <a:xfrm>
            <a:off x="108389" y="4713892"/>
            <a:ext cx="3650187" cy="1827692"/>
            <a:chOff x="791766" y="2940692"/>
            <a:chExt cx="4476293" cy="2241336"/>
          </a:xfrm>
        </p:grpSpPr>
        <p:pic>
          <p:nvPicPr>
            <p:cNvPr id="106" name="図 105">
              <a:extLst>
                <a:ext uri="{FF2B5EF4-FFF2-40B4-BE49-F238E27FC236}">
                  <a16:creationId xmlns:a16="http://schemas.microsoft.com/office/drawing/2014/main" id="{D347BD15-64D0-4CF7-ADC3-AF2AF699623B}"/>
                </a:ext>
              </a:extLst>
            </p:cNvPr>
            <p:cNvPicPr>
              <a:picLocks noChangeAspect="1"/>
            </p:cNvPicPr>
            <p:nvPr/>
          </p:nvPicPr>
          <p:blipFill rotWithShape="1">
            <a:blip r:embed="rId2"/>
            <a:srcRect l="7941" r="13754" b="15935"/>
            <a:stretch/>
          </p:blipFill>
          <p:spPr>
            <a:xfrm>
              <a:off x="2013523" y="2940692"/>
              <a:ext cx="2072396" cy="2241336"/>
            </a:xfrm>
            <a:prstGeom prst="rect">
              <a:avLst/>
            </a:prstGeom>
          </p:spPr>
        </p:pic>
        <p:sp>
          <p:nvSpPr>
            <p:cNvPr id="107" name="テキスト ボックス 106">
              <a:extLst>
                <a:ext uri="{FF2B5EF4-FFF2-40B4-BE49-F238E27FC236}">
                  <a16:creationId xmlns:a16="http://schemas.microsoft.com/office/drawing/2014/main" id="{DCD4E2EB-BDB4-4952-8561-B6230C8FE05A}"/>
                </a:ext>
              </a:extLst>
            </p:cNvPr>
            <p:cNvSpPr txBox="1"/>
            <p:nvPr/>
          </p:nvSpPr>
          <p:spPr>
            <a:xfrm>
              <a:off x="791766" y="3059947"/>
              <a:ext cx="1385552" cy="652025"/>
            </a:xfrm>
            <a:prstGeom prst="rect">
              <a:avLst/>
            </a:prstGeom>
            <a:solidFill>
              <a:schemeClr val="bg1"/>
            </a:solidFill>
            <a:ln w="6350">
              <a:solidFill>
                <a:schemeClr val="bg1">
                  <a:lumMod val="50000"/>
                </a:schemeClr>
              </a:solidFill>
            </a:ln>
          </p:spPr>
          <p:txBody>
            <a:bodyPr wrap="square" lIns="33231" tIns="16615" rIns="0" bIns="0" rtlCol="0" anchor="t" anchorCtr="0">
              <a:noAutofit/>
            </a:bodyPr>
            <a:lstStyle/>
            <a:p>
              <a:pPr>
                <a:lnSpc>
                  <a:spcPts val="831"/>
                </a:lnSpc>
              </a:pPr>
              <a:r>
                <a:rPr kumimoji="1" lang="ja-JP" altLang="en-US" sz="554" dirty="0">
                  <a:latin typeface="Meiryo UI" panose="020B0604030504040204" pitchFamily="50" charset="-128"/>
                  <a:ea typeface="Meiryo UI" panose="020B0604030504040204" pitchFamily="50" charset="-128"/>
                </a:rPr>
                <a:t>交通ネットワークの強化やネットワークを活かしたまちづくりにより、都市軸を強化</a:t>
              </a:r>
              <a:endParaRPr kumimoji="1" lang="en-US" altLang="ja-JP" sz="554" dirty="0">
                <a:latin typeface="Meiryo UI" panose="020B0604030504040204" pitchFamily="50" charset="-128"/>
                <a:ea typeface="Meiryo UI" panose="020B0604030504040204" pitchFamily="50" charset="-128"/>
              </a:endParaRPr>
            </a:p>
          </p:txBody>
        </p:sp>
        <p:cxnSp>
          <p:nvCxnSpPr>
            <p:cNvPr id="108" name="直線コネクタ 107">
              <a:extLst>
                <a:ext uri="{FF2B5EF4-FFF2-40B4-BE49-F238E27FC236}">
                  <a16:creationId xmlns:a16="http://schemas.microsoft.com/office/drawing/2014/main" id="{CA65236B-84F7-4976-9A5E-BB392CD055CB}"/>
                </a:ext>
              </a:extLst>
            </p:cNvPr>
            <p:cNvCxnSpPr>
              <a:cxnSpLocks/>
              <a:endCxn id="107" idx="3"/>
            </p:cNvCxnSpPr>
            <p:nvPr/>
          </p:nvCxnSpPr>
          <p:spPr>
            <a:xfrm flipH="1" flipV="1">
              <a:off x="2177318" y="3385959"/>
              <a:ext cx="774821" cy="132347"/>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C29B0EE1-298E-4A97-8060-0F1AE31B95C9}"/>
                </a:ext>
              </a:extLst>
            </p:cNvPr>
            <p:cNvSpPr txBox="1"/>
            <p:nvPr/>
          </p:nvSpPr>
          <p:spPr>
            <a:xfrm>
              <a:off x="3988581" y="3600216"/>
              <a:ext cx="1263297" cy="453274"/>
            </a:xfrm>
            <a:prstGeom prst="rect">
              <a:avLst/>
            </a:prstGeom>
            <a:solidFill>
              <a:schemeClr val="bg1"/>
            </a:solidFill>
            <a:ln w="6350">
              <a:solidFill>
                <a:schemeClr val="bg1">
                  <a:lumMod val="50000"/>
                </a:schemeClr>
              </a:solidFill>
            </a:ln>
          </p:spPr>
          <p:txBody>
            <a:bodyPr wrap="square" lIns="33231" tIns="0" rIns="0" bIns="0" rtlCol="0" anchor="ctr" anchorCtr="0">
              <a:noAutofit/>
            </a:bodyPr>
            <a:lstStyle/>
            <a:p>
              <a:pPr>
                <a:lnSpc>
                  <a:spcPts val="831"/>
                </a:lnSpc>
              </a:pPr>
              <a:r>
                <a:rPr kumimoji="1" lang="ja-JP" altLang="en-US" sz="554" dirty="0">
                  <a:latin typeface="Meiryo UI" panose="020B0604030504040204" pitchFamily="50" charset="-128"/>
                  <a:ea typeface="Meiryo UI" panose="020B0604030504040204" pitchFamily="50" charset="-128"/>
                </a:rPr>
                <a:t>主要な駅周辺や生活の中心となる場への都市機能の集積など、集約型の歩いて暮らせるまちづくりを推進</a:t>
              </a:r>
              <a:endParaRPr kumimoji="1" lang="en-US" altLang="ja-JP" sz="554" dirty="0">
                <a:latin typeface="Meiryo UI" panose="020B0604030504040204" pitchFamily="50" charset="-128"/>
                <a:ea typeface="Meiryo UI" panose="020B0604030504040204" pitchFamily="50" charset="-128"/>
              </a:endParaRPr>
            </a:p>
          </p:txBody>
        </p:sp>
        <p:cxnSp>
          <p:nvCxnSpPr>
            <p:cNvPr id="110" name="直線コネクタ 109">
              <a:extLst>
                <a:ext uri="{FF2B5EF4-FFF2-40B4-BE49-F238E27FC236}">
                  <a16:creationId xmlns:a16="http://schemas.microsoft.com/office/drawing/2014/main" id="{24632C92-98F5-442E-880C-365093CAFC24}"/>
                </a:ext>
              </a:extLst>
            </p:cNvPr>
            <p:cNvCxnSpPr>
              <a:cxnSpLocks/>
              <a:stCxn id="109" idx="1"/>
            </p:cNvCxnSpPr>
            <p:nvPr/>
          </p:nvCxnSpPr>
          <p:spPr>
            <a:xfrm flipH="1" flipV="1">
              <a:off x="3494863" y="3822414"/>
              <a:ext cx="493718" cy="444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17228946-D12A-4FE6-9261-97738D21D255}"/>
                </a:ext>
              </a:extLst>
            </p:cNvPr>
            <p:cNvCxnSpPr>
              <a:cxnSpLocks/>
              <a:endCxn id="109" idx="1"/>
            </p:cNvCxnSpPr>
            <p:nvPr/>
          </p:nvCxnSpPr>
          <p:spPr>
            <a:xfrm flipV="1">
              <a:off x="3485439" y="3826854"/>
              <a:ext cx="503142" cy="604595"/>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3" name="テキスト ボックス 112">
              <a:extLst>
                <a:ext uri="{FF2B5EF4-FFF2-40B4-BE49-F238E27FC236}">
                  <a16:creationId xmlns:a16="http://schemas.microsoft.com/office/drawing/2014/main" id="{22B9B6C2-BCFA-442B-B02D-0812AB9AB464}"/>
                </a:ext>
              </a:extLst>
            </p:cNvPr>
            <p:cNvSpPr txBox="1"/>
            <p:nvPr/>
          </p:nvSpPr>
          <p:spPr>
            <a:xfrm>
              <a:off x="804859" y="4219881"/>
              <a:ext cx="1181794" cy="326013"/>
            </a:xfrm>
            <a:prstGeom prst="rect">
              <a:avLst/>
            </a:prstGeom>
            <a:solidFill>
              <a:schemeClr val="bg1"/>
            </a:solidFill>
            <a:ln w="6350">
              <a:solidFill>
                <a:schemeClr val="bg1">
                  <a:lumMod val="50000"/>
                </a:schemeClr>
              </a:solidFill>
            </a:ln>
          </p:spPr>
          <p:txBody>
            <a:bodyPr wrap="square" lIns="33231" tIns="0" rIns="0" bIns="0" rtlCol="0" anchor="ctr" anchorCtr="0">
              <a:noAutofit/>
            </a:bodyPr>
            <a:lstStyle/>
            <a:p>
              <a:pPr>
                <a:lnSpc>
                  <a:spcPts val="831"/>
                </a:lnSpc>
              </a:pPr>
              <a:r>
                <a:rPr kumimoji="1" lang="ja-JP" altLang="en-US" sz="554" dirty="0">
                  <a:latin typeface="Meiryo UI" panose="020B0604030504040204" pitchFamily="50" charset="-128"/>
                  <a:ea typeface="Meiryo UI" panose="020B0604030504040204" pitchFamily="50" charset="-128"/>
                </a:rPr>
                <a:t>国際競争力を備えた都心部やベイエリアの形成</a:t>
              </a:r>
              <a:endParaRPr kumimoji="1" lang="en-US" altLang="ja-JP" sz="554" dirty="0">
                <a:latin typeface="Meiryo UI" panose="020B0604030504040204" pitchFamily="50" charset="-128"/>
                <a:ea typeface="Meiryo UI" panose="020B0604030504040204" pitchFamily="50" charset="-128"/>
              </a:endParaRPr>
            </a:p>
          </p:txBody>
        </p:sp>
        <p:cxnSp>
          <p:nvCxnSpPr>
            <p:cNvPr id="114" name="直線コネクタ 113">
              <a:extLst>
                <a:ext uri="{FF2B5EF4-FFF2-40B4-BE49-F238E27FC236}">
                  <a16:creationId xmlns:a16="http://schemas.microsoft.com/office/drawing/2014/main" id="{FE3A54EA-DDE8-4E2A-8707-123D8CA90C00}"/>
                </a:ext>
              </a:extLst>
            </p:cNvPr>
            <p:cNvCxnSpPr>
              <a:cxnSpLocks/>
              <a:stCxn id="113" idx="3"/>
            </p:cNvCxnSpPr>
            <p:nvPr/>
          </p:nvCxnSpPr>
          <p:spPr>
            <a:xfrm flipV="1">
              <a:off x="1986653" y="4080623"/>
              <a:ext cx="583777" cy="302265"/>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33104E4A-4F98-47D9-A4BD-E04AC41BA0FD}"/>
                </a:ext>
              </a:extLst>
            </p:cNvPr>
            <p:cNvCxnSpPr>
              <a:cxnSpLocks/>
              <a:stCxn id="118" idx="1"/>
            </p:cNvCxnSpPr>
            <p:nvPr/>
          </p:nvCxnSpPr>
          <p:spPr>
            <a:xfrm flipH="1">
              <a:off x="2984965" y="3217574"/>
              <a:ext cx="1019797" cy="176973"/>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18709950-1203-4680-9026-B01ABFFB8A07}"/>
                </a:ext>
              </a:extLst>
            </p:cNvPr>
            <p:cNvCxnSpPr>
              <a:cxnSpLocks/>
              <a:stCxn id="118" idx="1"/>
            </p:cNvCxnSpPr>
            <p:nvPr/>
          </p:nvCxnSpPr>
          <p:spPr>
            <a:xfrm flipH="1">
              <a:off x="3471420" y="3217574"/>
              <a:ext cx="533342" cy="326591"/>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5449D7C3-9C03-499D-B981-E78BE6AE4B74}"/>
                </a:ext>
              </a:extLst>
            </p:cNvPr>
            <p:cNvCxnSpPr>
              <a:cxnSpLocks/>
              <a:endCxn id="127" idx="1"/>
            </p:cNvCxnSpPr>
            <p:nvPr/>
          </p:nvCxnSpPr>
          <p:spPr>
            <a:xfrm>
              <a:off x="3180282" y="4683110"/>
              <a:ext cx="773885" cy="178733"/>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5D05F269-569F-44E0-B66C-9C8ACC2E688B}"/>
                </a:ext>
              </a:extLst>
            </p:cNvPr>
            <p:cNvSpPr txBox="1"/>
            <p:nvPr/>
          </p:nvSpPr>
          <p:spPr>
            <a:xfrm>
              <a:off x="4004762" y="3074943"/>
              <a:ext cx="1263297" cy="285261"/>
            </a:xfrm>
            <a:prstGeom prst="rect">
              <a:avLst/>
            </a:prstGeom>
            <a:solidFill>
              <a:schemeClr val="bg1"/>
            </a:solidFill>
            <a:ln w="6350">
              <a:solidFill>
                <a:schemeClr val="bg1">
                  <a:lumMod val="50000"/>
                </a:schemeClr>
              </a:solidFill>
            </a:ln>
          </p:spPr>
          <p:txBody>
            <a:bodyPr wrap="square" lIns="33231" tIns="0" rIns="0" bIns="0" rtlCol="0" anchor="ctr" anchorCtr="0">
              <a:noAutofit/>
            </a:bodyPr>
            <a:lstStyle/>
            <a:p>
              <a:pPr>
                <a:lnSpc>
                  <a:spcPts val="831"/>
                </a:lnSpc>
              </a:pPr>
              <a:r>
                <a:rPr kumimoji="1" lang="ja-JP" altLang="en-US" sz="554" dirty="0">
                  <a:latin typeface="Meiryo UI" panose="020B0604030504040204" pitchFamily="50" charset="-128"/>
                  <a:ea typeface="Meiryo UI" panose="020B0604030504040204" pitchFamily="50" charset="-128"/>
                </a:rPr>
                <a:t>多様な都市機能を備えた府域の中核を担う拠点エリアを形成</a:t>
              </a:r>
            </a:p>
          </p:txBody>
        </p:sp>
        <p:cxnSp>
          <p:nvCxnSpPr>
            <p:cNvPr id="119" name="直線コネクタ 118">
              <a:extLst>
                <a:ext uri="{FF2B5EF4-FFF2-40B4-BE49-F238E27FC236}">
                  <a16:creationId xmlns:a16="http://schemas.microsoft.com/office/drawing/2014/main" id="{18709950-1203-4680-9026-B01ABFFB8A07}"/>
                </a:ext>
              </a:extLst>
            </p:cNvPr>
            <p:cNvCxnSpPr>
              <a:cxnSpLocks/>
              <a:stCxn id="118" idx="1"/>
            </p:cNvCxnSpPr>
            <p:nvPr/>
          </p:nvCxnSpPr>
          <p:spPr>
            <a:xfrm flipH="1">
              <a:off x="3282763" y="3217574"/>
              <a:ext cx="721999" cy="550214"/>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31A6918D-DB8E-43C1-BC79-EA2A4B5307F2}"/>
                </a:ext>
              </a:extLst>
            </p:cNvPr>
            <p:cNvCxnSpPr>
              <a:cxnSpLocks/>
              <a:stCxn id="113" idx="3"/>
            </p:cNvCxnSpPr>
            <p:nvPr/>
          </p:nvCxnSpPr>
          <p:spPr>
            <a:xfrm flipV="1">
              <a:off x="1986653" y="4104789"/>
              <a:ext cx="911459" cy="278099"/>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D8EFABA5-EC09-4DFC-90CC-81EB9DDDAB87}"/>
                </a:ext>
              </a:extLst>
            </p:cNvPr>
            <p:cNvCxnSpPr>
              <a:cxnSpLocks/>
              <a:stCxn id="113" idx="3"/>
            </p:cNvCxnSpPr>
            <p:nvPr/>
          </p:nvCxnSpPr>
          <p:spPr>
            <a:xfrm>
              <a:off x="1986653" y="4382888"/>
              <a:ext cx="475725" cy="191161"/>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C67CEC16-553A-40BA-B9B9-E87ACCAE4FAB}"/>
                </a:ext>
              </a:extLst>
            </p:cNvPr>
            <p:cNvSpPr txBox="1"/>
            <p:nvPr/>
          </p:nvSpPr>
          <p:spPr>
            <a:xfrm>
              <a:off x="3954166" y="4658085"/>
              <a:ext cx="1299563" cy="407516"/>
            </a:xfrm>
            <a:prstGeom prst="rect">
              <a:avLst/>
            </a:prstGeom>
            <a:solidFill>
              <a:schemeClr val="bg1"/>
            </a:solidFill>
            <a:ln w="6350">
              <a:solidFill>
                <a:schemeClr val="bg1">
                  <a:lumMod val="50000"/>
                </a:schemeClr>
              </a:solidFill>
            </a:ln>
          </p:spPr>
          <p:txBody>
            <a:bodyPr wrap="square" lIns="33231" tIns="0" rIns="0" bIns="0" rtlCol="0" anchor="ctr" anchorCtr="0">
              <a:noAutofit/>
            </a:bodyPr>
            <a:lstStyle/>
            <a:p>
              <a:pPr>
                <a:lnSpc>
                  <a:spcPts val="831"/>
                </a:lnSpc>
              </a:pPr>
              <a:r>
                <a:rPr kumimoji="1" lang="ja-JP" altLang="en-US" sz="554" dirty="0">
                  <a:latin typeface="Meiryo UI" panose="020B0604030504040204" pitchFamily="50" charset="-128"/>
                  <a:ea typeface="Meiryo UI" panose="020B0604030504040204" pitchFamily="50" charset="-128"/>
                </a:rPr>
                <a:t>みどり豊かな環境と都心部等へのアクセス性を活かした魅力あるまちづくりの推進</a:t>
              </a:r>
              <a:endParaRPr kumimoji="1" lang="en-US" altLang="ja-JP" sz="554" dirty="0">
                <a:latin typeface="Meiryo UI" panose="020B0604030504040204" pitchFamily="50" charset="-128"/>
                <a:ea typeface="Meiryo UI" panose="020B0604030504040204" pitchFamily="50" charset="-128"/>
              </a:endParaRPr>
            </a:p>
          </p:txBody>
        </p:sp>
        <p:cxnSp>
          <p:nvCxnSpPr>
            <p:cNvPr id="143" name="直線コネクタ 142">
              <a:extLst>
                <a:ext uri="{FF2B5EF4-FFF2-40B4-BE49-F238E27FC236}">
                  <a16:creationId xmlns:a16="http://schemas.microsoft.com/office/drawing/2014/main" id="{CA65236B-84F7-4976-9A5E-BB392CD055CB}"/>
                </a:ext>
              </a:extLst>
            </p:cNvPr>
            <p:cNvCxnSpPr>
              <a:cxnSpLocks/>
              <a:endCxn id="107" idx="3"/>
            </p:cNvCxnSpPr>
            <p:nvPr/>
          </p:nvCxnSpPr>
          <p:spPr>
            <a:xfrm flipH="1" flipV="1">
              <a:off x="2177318" y="3385959"/>
              <a:ext cx="645304" cy="297672"/>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5449D7C3-9C03-499D-B981-E78BE6AE4B74}"/>
                </a:ext>
              </a:extLst>
            </p:cNvPr>
            <p:cNvCxnSpPr>
              <a:cxnSpLocks/>
              <a:endCxn id="109" idx="1"/>
            </p:cNvCxnSpPr>
            <p:nvPr/>
          </p:nvCxnSpPr>
          <p:spPr>
            <a:xfrm flipV="1">
              <a:off x="3737010" y="3826854"/>
              <a:ext cx="251572" cy="12680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CA65236B-84F7-4976-9A5E-BB392CD055CB}"/>
                </a:ext>
              </a:extLst>
            </p:cNvPr>
            <p:cNvCxnSpPr>
              <a:cxnSpLocks/>
              <a:endCxn id="107" idx="3"/>
            </p:cNvCxnSpPr>
            <p:nvPr/>
          </p:nvCxnSpPr>
          <p:spPr>
            <a:xfrm flipH="1" flipV="1">
              <a:off x="2177318" y="3385959"/>
              <a:ext cx="330624" cy="214257"/>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CA65236B-84F7-4976-9A5E-BB392CD055CB}"/>
                </a:ext>
              </a:extLst>
            </p:cNvPr>
            <p:cNvCxnSpPr>
              <a:cxnSpLocks/>
              <a:endCxn id="107" idx="3"/>
            </p:cNvCxnSpPr>
            <p:nvPr/>
          </p:nvCxnSpPr>
          <p:spPr>
            <a:xfrm flipH="1" flipV="1">
              <a:off x="2177318" y="3385959"/>
              <a:ext cx="570122" cy="649475"/>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89" name="テキスト ボックス 188">
            <a:extLst>
              <a:ext uri="{FF2B5EF4-FFF2-40B4-BE49-F238E27FC236}">
                <a16:creationId xmlns:a16="http://schemas.microsoft.com/office/drawing/2014/main" id="{D584E0BA-A9FD-4A94-B448-A211C17F7630}"/>
              </a:ext>
            </a:extLst>
          </p:cNvPr>
          <p:cNvSpPr txBox="1"/>
          <p:nvPr/>
        </p:nvSpPr>
        <p:spPr>
          <a:xfrm>
            <a:off x="3905336" y="1214473"/>
            <a:ext cx="5139018" cy="261566"/>
          </a:xfrm>
          <a:prstGeom prst="rect">
            <a:avLst/>
          </a:prstGeom>
          <a:noFill/>
          <a:ln>
            <a:noFill/>
          </a:ln>
        </p:spPr>
        <p:txBody>
          <a:bodyPr wrap="square" lIns="33231" tIns="0" rIns="33231" bIns="0" rtlCol="0" anchor="t" anchorCtr="0">
            <a:noAutofit/>
          </a:bodyPr>
          <a:lstStyle/>
          <a:p>
            <a:pPr>
              <a:lnSpc>
                <a:spcPts val="1015"/>
              </a:lnSpc>
              <a:tabLst>
                <a:tab pos="86460" algn="l"/>
              </a:tabLst>
            </a:pPr>
            <a:r>
              <a:rPr kumimoji="1" lang="ja-JP" altLang="en-US" sz="738" dirty="0">
                <a:latin typeface="UD デジタル 教科書体 NK-R" panose="02020400000000000000" pitchFamily="18" charset="-128"/>
                <a:ea typeface="UD デジタル 教科書体 NK-R" panose="02020400000000000000" pitchFamily="18" charset="-128"/>
              </a:rPr>
              <a:t>　広域的な視点から取り組むべき５つのまちづくりの戦略とその取組の方向性を示し、民間活力を最大限活かしながら、多様な主体が一体となって取組を進める。</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192" name="テキスト ボックス 191">
            <a:extLst>
              <a:ext uri="{FF2B5EF4-FFF2-40B4-BE49-F238E27FC236}">
                <a16:creationId xmlns:a16="http://schemas.microsoft.com/office/drawing/2014/main" id="{D584E0BA-A9FD-4A94-B448-A211C17F7630}"/>
              </a:ext>
            </a:extLst>
          </p:cNvPr>
          <p:cNvSpPr txBox="1"/>
          <p:nvPr/>
        </p:nvSpPr>
        <p:spPr>
          <a:xfrm>
            <a:off x="3873739" y="5338772"/>
            <a:ext cx="5227831" cy="188238"/>
          </a:xfrm>
          <a:prstGeom prst="rect">
            <a:avLst/>
          </a:prstGeom>
          <a:noFill/>
          <a:ln>
            <a:noFill/>
          </a:ln>
        </p:spPr>
        <p:txBody>
          <a:bodyPr wrap="square" lIns="33231" tIns="0" rIns="33231" bIns="0" rtlCol="0" anchor="t" anchorCtr="0">
            <a:noAutofit/>
          </a:bodyPr>
          <a:lstStyle/>
          <a:p>
            <a:pPr marL="79133" indent="-79133">
              <a:lnSpc>
                <a:spcPts val="1292"/>
              </a:lnSpc>
              <a:tabLst>
                <a:tab pos="86460" algn="l"/>
              </a:tabLst>
            </a:pPr>
            <a:r>
              <a:rPr kumimoji="1" lang="en-US" altLang="ja-JP" sz="1015" dirty="0">
                <a:latin typeface="Meiryo UI" panose="020B0604030504040204" pitchFamily="50" charset="-128"/>
                <a:ea typeface="Meiryo UI" panose="020B0604030504040204" pitchFamily="50" charset="-128"/>
              </a:rPr>
              <a:t>※</a:t>
            </a:r>
            <a:r>
              <a:rPr kumimoji="1" lang="ja-JP" altLang="en-US" sz="1015" dirty="0">
                <a:latin typeface="Meiryo UI" panose="020B0604030504040204" pitchFamily="50" charset="-128"/>
                <a:ea typeface="Meiryo UI" panose="020B0604030504040204" pitchFamily="50" charset="-128"/>
              </a:rPr>
              <a:t>今後、それぞれの項目についてブラッシュアップを図るとともに、以下について検討する。</a:t>
            </a:r>
            <a:endParaRPr kumimoji="1" lang="en-US" altLang="ja-JP" sz="1015" dirty="0">
              <a:latin typeface="Meiryo UI" panose="020B0604030504040204" pitchFamily="50" charset="-128"/>
              <a:ea typeface="Meiryo UI" panose="020B0604030504040204" pitchFamily="50" charset="-128"/>
            </a:endParaRPr>
          </a:p>
        </p:txBody>
      </p:sp>
      <p:grpSp>
        <p:nvGrpSpPr>
          <p:cNvPr id="70" name="グループ化 69"/>
          <p:cNvGrpSpPr/>
          <p:nvPr/>
        </p:nvGrpSpPr>
        <p:grpSpPr>
          <a:xfrm>
            <a:off x="3845961" y="6028759"/>
            <a:ext cx="2492308" cy="530892"/>
            <a:chOff x="3483511" y="6287764"/>
            <a:chExt cx="2700000" cy="575133"/>
          </a:xfrm>
        </p:grpSpPr>
        <p:sp>
          <p:nvSpPr>
            <p:cNvPr id="71" name="テキスト ボックス 70">
              <a:extLst>
                <a:ext uri="{FF2B5EF4-FFF2-40B4-BE49-F238E27FC236}">
                  <a16:creationId xmlns:a16="http://schemas.microsoft.com/office/drawing/2014/main" id="{D584E0BA-A9FD-4A94-B448-A211C17F7630}"/>
                </a:ext>
              </a:extLst>
            </p:cNvPr>
            <p:cNvSpPr txBox="1"/>
            <p:nvPr/>
          </p:nvSpPr>
          <p:spPr>
            <a:xfrm>
              <a:off x="3483511" y="6358897"/>
              <a:ext cx="2700000" cy="504000"/>
            </a:xfrm>
            <a:prstGeom prst="roundRect">
              <a:avLst>
                <a:gd name="adj" fmla="val 12578"/>
              </a:avLst>
            </a:prstGeom>
            <a:solidFill>
              <a:schemeClr val="bg1"/>
            </a:solidFill>
            <a:ln>
              <a:solidFill>
                <a:schemeClr val="bg2">
                  <a:lumMod val="50000"/>
                </a:schemeClr>
              </a:solidFill>
            </a:ln>
          </p:spPr>
          <p:txBody>
            <a:bodyPr wrap="square" lIns="33231" tIns="99692" rIns="0" bIns="0" rtlCol="0" anchor="ctr" anchorCtr="0">
              <a:noAutofit/>
            </a:bodyPr>
            <a:lstStyle/>
            <a:p>
              <a:pPr>
                <a:lnSpc>
                  <a:spcPts val="923"/>
                </a:lnSpc>
                <a:tabLst>
                  <a:tab pos="86460" algn="l"/>
                </a:tabLst>
              </a:pPr>
              <a:r>
                <a:rPr kumimoji="1" lang="ja-JP" altLang="en-US" sz="738" spc="-18" dirty="0">
                  <a:latin typeface="UD デジタル 教科書体 NK-R" panose="02020400000000000000" pitchFamily="18" charset="-128"/>
                  <a:ea typeface="UD デジタル 教科書体 NK-R" panose="02020400000000000000" pitchFamily="18" charset="-128"/>
                </a:rPr>
                <a:t>・規制緩和や公民連携の促進など、民間主導による取組の推進</a:t>
              </a:r>
            </a:p>
            <a:p>
              <a:pPr marL="84994" indent="-84994">
                <a:lnSpc>
                  <a:spcPts val="923"/>
                </a:lnSpc>
                <a:tabLst>
                  <a:tab pos="86460" algn="l"/>
                </a:tabLst>
              </a:pPr>
              <a:r>
                <a:rPr kumimoji="1" lang="ja-JP" altLang="en-US" sz="738" dirty="0">
                  <a:latin typeface="UD デジタル 教科書体 NK-R" panose="02020400000000000000" pitchFamily="18" charset="-128"/>
                  <a:ea typeface="UD デジタル 教科書体 NK-R" panose="02020400000000000000" pitchFamily="18" charset="-128"/>
                </a:rPr>
                <a:t>・府、市町村、民間団体等による推進体制の構築　等</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72" name="テキスト ボックス 71">
              <a:extLst>
                <a:ext uri="{FF2B5EF4-FFF2-40B4-BE49-F238E27FC236}">
                  <a16:creationId xmlns:a16="http://schemas.microsoft.com/office/drawing/2014/main" id="{D584E0BA-A9FD-4A94-B448-A211C17F7630}"/>
                </a:ext>
              </a:extLst>
            </p:cNvPr>
            <p:cNvSpPr txBox="1"/>
            <p:nvPr/>
          </p:nvSpPr>
          <p:spPr>
            <a:xfrm>
              <a:off x="3540664" y="6287764"/>
              <a:ext cx="2124000" cy="162000"/>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　グランドデザインの推進に向けて</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nvGrpSpPr>
          <p:cNvPr id="73" name="グループ化 72"/>
          <p:cNvGrpSpPr/>
          <p:nvPr/>
        </p:nvGrpSpPr>
        <p:grpSpPr>
          <a:xfrm>
            <a:off x="6370997" y="6045808"/>
            <a:ext cx="2758154" cy="522100"/>
            <a:chOff x="6406516" y="6297289"/>
            <a:chExt cx="2988000" cy="565608"/>
          </a:xfrm>
        </p:grpSpPr>
        <p:sp>
          <p:nvSpPr>
            <p:cNvPr id="74" name="テキスト ボックス 73">
              <a:extLst>
                <a:ext uri="{FF2B5EF4-FFF2-40B4-BE49-F238E27FC236}">
                  <a16:creationId xmlns:a16="http://schemas.microsoft.com/office/drawing/2014/main" id="{D584E0BA-A9FD-4A94-B448-A211C17F7630}"/>
                </a:ext>
              </a:extLst>
            </p:cNvPr>
            <p:cNvSpPr txBox="1"/>
            <p:nvPr/>
          </p:nvSpPr>
          <p:spPr>
            <a:xfrm>
              <a:off x="6406516" y="6358897"/>
              <a:ext cx="2988000" cy="504000"/>
            </a:xfrm>
            <a:prstGeom prst="roundRect">
              <a:avLst>
                <a:gd name="adj" fmla="val 12578"/>
              </a:avLst>
            </a:prstGeom>
            <a:solidFill>
              <a:schemeClr val="bg1"/>
            </a:solidFill>
            <a:ln>
              <a:solidFill>
                <a:schemeClr val="bg2">
                  <a:lumMod val="50000"/>
                </a:schemeClr>
              </a:solidFill>
            </a:ln>
          </p:spPr>
          <p:txBody>
            <a:bodyPr wrap="square" lIns="33231" tIns="99692" rIns="0" bIns="0" rtlCol="0" anchor="ctr" anchorCtr="0">
              <a:noAutofit/>
            </a:bodyPr>
            <a:lstStyle/>
            <a:p>
              <a:pPr>
                <a:lnSpc>
                  <a:spcPts val="1015"/>
                </a:lnSpc>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重点プロジェクト等について、</a:t>
              </a:r>
              <a:r>
                <a:rPr kumimoji="1" lang="en-US" altLang="ja-JP" sz="738" dirty="0">
                  <a:latin typeface="UD デジタル 教科書体 NK-R" panose="02020400000000000000" pitchFamily="18" charset="-128"/>
                  <a:ea typeface="UD デジタル 教科書体 NK-R" panose="02020400000000000000" pitchFamily="18" charset="-128"/>
                </a:rPr>
                <a:t>2050</a:t>
              </a:r>
              <a:r>
                <a:rPr kumimoji="1" lang="ja-JP" altLang="en-US" sz="738" dirty="0">
                  <a:latin typeface="UD デジタル 教科書体 NK-R" panose="02020400000000000000" pitchFamily="18" charset="-128"/>
                  <a:ea typeface="UD デジタル 教科書体 NK-R" panose="02020400000000000000" pitchFamily="18" charset="-128"/>
                </a:rPr>
                <a:t>年を見据えた、短期・中期・長期を目標年次とした取組ロードマップ（</a:t>
              </a:r>
              <a:r>
                <a:rPr kumimoji="1" lang="en-US" altLang="ja-JP" sz="738" dirty="0">
                  <a:latin typeface="UD デジタル 教科書体 NK-R" panose="02020400000000000000" pitchFamily="18" charset="-128"/>
                  <a:ea typeface="UD デジタル 教科書体 NK-R" panose="02020400000000000000" pitchFamily="18" charset="-128"/>
                </a:rPr>
                <a:t>2025</a:t>
              </a:r>
              <a:r>
                <a:rPr kumimoji="1" lang="ja-JP" altLang="en-US" sz="738" dirty="0">
                  <a:latin typeface="UD デジタル 教科書体 NK-R" panose="02020400000000000000" pitchFamily="18" charset="-128"/>
                  <a:ea typeface="UD デジタル 教科書体 NK-R" panose="02020400000000000000" pitchFamily="18" charset="-128"/>
                </a:rPr>
                <a:t>年、</a:t>
              </a:r>
              <a:r>
                <a:rPr kumimoji="1" lang="en-US" altLang="ja-JP" sz="738" dirty="0">
                  <a:latin typeface="UD デジタル 教科書体 NK-R" panose="02020400000000000000" pitchFamily="18" charset="-128"/>
                  <a:ea typeface="UD デジタル 教科書体 NK-R" panose="02020400000000000000" pitchFamily="18" charset="-128"/>
                </a:rPr>
                <a:t>2030</a:t>
              </a:r>
              <a:r>
                <a:rPr kumimoji="1" lang="ja-JP" altLang="en-US" sz="738" dirty="0">
                  <a:latin typeface="UD デジタル 教科書体 NK-R" panose="02020400000000000000" pitchFamily="18" charset="-128"/>
                  <a:ea typeface="UD デジタル 教科書体 NK-R" panose="02020400000000000000" pitchFamily="18" charset="-128"/>
                </a:rPr>
                <a:t>年、</a:t>
              </a:r>
              <a:r>
                <a:rPr kumimoji="1" lang="en-US" altLang="ja-JP" sz="738" dirty="0">
                  <a:latin typeface="UD デジタル 教科書体 NK-R" panose="02020400000000000000" pitchFamily="18" charset="-128"/>
                  <a:ea typeface="UD デジタル 教科書体 NK-R" panose="02020400000000000000" pitchFamily="18" charset="-128"/>
                </a:rPr>
                <a:t>2040</a:t>
              </a:r>
              <a:r>
                <a:rPr kumimoji="1" lang="ja-JP" altLang="en-US" sz="738" dirty="0">
                  <a:latin typeface="UD デジタル 教科書体 NK-R" panose="02020400000000000000" pitchFamily="18" charset="-128"/>
                  <a:ea typeface="UD デジタル 教科書体 NK-R" panose="02020400000000000000" pitchFamily="18" charset="-128"/>
                </a:rPr>
                <a:t>年）</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75" name="テキスト ボックス 74">
              <a:extLst>
                <a:ext uri="{FF2B5EF4-FFF2-40B4-BE49-F238E27FC236}">
                  <a16:creationId xmlns:a16="http://schemas.microsoft.com/office/drawing/2014/main" id="{D584E0BA-A9FD-4A94-B448-A211C17F7630}"/>
                </a:ext>
              </a:extLst>
            </p:cNvPr>
            <p:cNvSpPr txBox="1"/>
            <p:nvPr/>
          </p:nvSpPr>
          <p:spPr>
            <a:xfrm>
              <a:off x="6463667" y="6297289"/>
              <a:ext cx="1404000" cy="162000"/>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923">
                  <a:solidFill>
                    <a:schemeClr val="bg1"/>
                  </a:solidFill>
                  <a:latin typeface="UD デジタル 教科書体 NK-B" panose="02020700000000000000" pitchFamily="18" charset="-128"/>
                  <a:ea typeface="UD デジタル 教科書体 NK-B" panose="02020700000000000000" pitchFamily="18" charset="-128"/>
                </a:rPr>
                <a:t>　取組ロードマップ</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nvGrpSpPr>
          <p:cNvPr id="76" name="グループ化 75"/>
          <p:cNvGrpSpPr/>
          <p:nvPr/>
        </p:nvGrpSpPr>
        <p:grpSpPr>
          <a:xfrm>
            <a:off x="3845961" y="5540936"/>
            <a:ext cx="2492308" cy="431200"/>
            <a:chOff x="3483511" y="6287764"/>
            <a:chExt cx="2700000" cy="467133"/>
          </a:xfrm>
        </p:grpSpPr>
        <p:sp>
          <p:nvSpPr>
            <p:cNvPr id="77" name="テキスト ボックス 76">
              <a:extLst>
                <a:ext uri="{FF2B5EF4-FFF2-40B4-BE49-F238E27FC236}">
                  <a16:creationId xmlns:a16="http://schemas.microsoft.com/office/drawing/2014/main" id="{D584E0BA-A9FD-4A94-B448-A211C17F7630}"/>
                </a:ext>
              </a:extLst>
            </p:cNvPr>
            <p:cNvSpPr txBox="1"/>
            <p:nvPr/>
          </p:nvSpPr>
          <p:spPr>
            <a:xfrm>
              <a:off x="3483511" y="6358897"/>
              <a:ext cx="2700000" cy="396000"/>
            </a:xfrm>
            <a:prstGeom prst="roundRect">
              <a:avLst>
                <a:gd name="adj" fmla="val 12578"/>
              </a:avLst>
            </a:prstGeom>
            <a:solidFill>
              <a:schemeClr val="bg1"/>
            </a:solidFill>
            <a:ln>
              <a:solidFill>
                <a:schemeClr val="bg2">
                  <a:lumMod val="50000"/>
                </a:schemeClr>
              </a:solidFill>
            </a:ln>
          </p:spPr>
          <p:txBody>
            <a:bodyPr wrap="square" lIns="33231" tIns="99692" rIns="0" bIns="0" rtlCol="0" anchor="ctr" anchorCtr="0">
              <a:noAutofit/>
            </a:bodyPr>
            <a:lstStyle/>
            <a:p>
              <a:pPr>
                <a:lnSpc>
                  <a:spcPts val="923"/>
                </a:lnSpc>
                <a:tabLst>
                  <a:tab pos="86460" algn="l"/>
                </a:tabLst>
              </a:pPr>
              <a:r>
                <a:rPr kumimoji="1" lang="ja-JP" altLang="en-US" sz="738" dirty="0">
                  <a:latin typeface="UD デジタル 教科書体 NK-R" panose="02020400000000000000" pitchFamily="18" charset="-128"/>
                  <a:ea typeface="UD デジタル 教科書体 NK-R" panose="02020400000000000000" pitchFamily="18" charset="-128"/>
                </a:rPr>
                <a:t>戦略と取組みの方向性を踏まえた、大阪全体のまちづくりプロジェクトの提示</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78" name="テキスト ボックス 77">
              <a:extLst>
                <a:ext uri="{FF2B5EF4-FFF2-40B4-BE49-F238E27FC236}">
                  <a16:creationId xmlns:a16="http://schemas.microsoft.com/office/drawing/2014/main" id="{D584E0BA-A9FD-4A94-B448-A211C17F7630}"/>
                </a:ext>
              </a:extLst>
            </p:cNvPr>
            <p:cNvSpPr txBox="1"/>
            <p:nvPr/>
          </p:nvSpPr>
          <p:spPr>
            <a:xfrm>
              <a:off x="3540664" y="6287764"/>
              <a:ext cx="2124000" cy="162000"/>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　まちづくりプロジェクト図</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nvGrpSpPr>
          <p:cNvPr id="79" name="グループ化 78"/>
          <p:cNvGrpSpPr/>
          <p:nvPr/>
        </p:nvGrpSpPr>
        <p:grpSpPr>
          <a:xfrm>
            <a:off x="6370997" y="5557986"/>
            <a:ext cx="2758154" cy="422407"/>
            <a:chOff x="6406516" y="6297289"/>
            <a:chExt cx="2988000" cy="457608"/>
          </a:xfrm>
        </p:grpSpPr>
        <p:sp>
          <p:nvSpPr>
            <p:cNvPr id="80" name="テキスト ボックス 79">
              <a:extLst>
                <a:ext uri="{FF2B5EF4-FFF2-40B4-BE49-F238E27FC236}">
                  <a16:creationId xmlns:a16="http://schemas.microsoft.com/office/drawing/2014/main" id="{D584E0BA-A9FD-4A94-B448-A211C17F7630}"/>
                </a:ext>
              </a:extLst>
            </p:cNvPr>
            <p:cNvSpPr txBox="1"/>
            <p:nvPr/>
          </p:nvSpPr>
          <p:spPr>
            <a:xfrm>
              <a:off x="6406516" y="6358897"/>
              <a:ext cx="2988000" cy="396000"/>
            </a:xfrm>
            <a:prstGeom prst="roundRect">
              <a:avLst>
                <a:gd name="adj" fmla="val 12578"/>
              </a:avLst>
            </a:prstGeom>
            <a:solidFill>
              <a:schemeClr val="bg1"/>
            </a:solidFill>
            <a:ln>
              <a:solidFill>
                <a:schemeClr val="bg2">
                  <a:lumMod val="50000"/>
                </a:schemeClr>
              </a:solidFill>
            </a:ln>
          </p:spPr>
          <p:txBody>
            <a:bodyPr wrap="square" lIns="33231" tIns="99692" rIns="0" bIns="0" rtlCol="0" anchor="ctr" anchorCtr="0">
              <a:noAutofit/>
            </a:bodyPr>
            <a:lstStyle/>
            <a:p>
              <a:pPr>
                <a:lnSpc>
                  <a:spcPts val="1015"/>
                </a:lnSpc>
                <a:tabLst>
                  <a:tab pos="0" algn="l"/>
                </a:tabLst>
              </a:pPr>
              <a:r>
                <a:rPr kumimoji="1" lang="ja-JP" altLang="en-US" sz="738" dirty="0">
                  <a:latin typeface="UD デジタル 教科書体 NK-R" panose="02020400000000000000" pitchFamily="18" charset="-128"/>
                  <a:ea typeface="UD デジタル 教科書体 NK-R" panose="02020400000000000000" pitchFamily="18" charset="-128"/>
                </a:rPr>
                <a:t>パースやストーリー等を用いたまちの将来像やライフスタイルのイメージの提示</a:t>
              </a:r>
              <a:endParaRPr kumimoji="1" lang="en-US" altLang="ja-JP" sz="738" dirty="0">
                <a:latin typeface="UD デジタル 教科書体 NK-R" panose="02020400000000000000" pitchFamily="18" charset="-128"/>
                <a:ea typeface="UD デジタル 教科書体 NK-R" panose="02020400000000000000" pitchFamily="18" charset="-128"/>
              </a:endParaRPr>
            </a:p>
          </p:txBody>
        </p:sp>
        <p:sp>
          <p:nvSpPr>
            <p:cNvPr id="81" name="テキスト ボックス 80">
              <a:extLst>
                <a:ext uri="{FF2B5EF4-FFF2-40B4-BE49-F238E27FC236}">
                  <a16:creationId xmlns:a16="http://schemas.microsoft.com/office/drawing/2014/main" id="{D584E0BA-A9FD-4A94-B448-A211C17F7630}"/>
                </a:ext>
              </a:extLst>
            </p:cNvPr>
            <p:cNvSpPr txBox="1"/>
            <p:nvPr/>
          </p:nvSpPr>
          <p:spPr>
            <a:xfrm>
              <a:off x="6463667" y="6297289"/>
              <a:ext cx="1404000" cy="162000"/>
            </a:xfrm>
            <a:prstGeom prst="rect">
              <a:avLst/>
            </a:prstGeom>
            <a:solidFill>
              <a:schemeClr val="accent1"/>
            </a:solidFill>
            <a:ln>
              <a:noFill/>
            </a:ln>
          </p:spPr>
          <p:txBody>
            <a:bodyPr wrap="square" lIns="0" tIns="0" rIns="0" bIns="0" rtlCol="0" anchor="ctr" anchorCtr="0">
              <a:noAutofit/>
            </a:bodyPr>
            <a:lstStyle/>
            <a:p>
              <a:pPr marL="79133">
                <a:lnSpc>
                  <a:spcPts val="1200"/>
                </a:lnSpc>
                <a:tabLst>
                  <a:tab pos="86460" algn="l"/>
                </a:tabLst>
              </a:pPr>
              <a:r>
                <a:rPr kumimoji="1" lang="ja-JP" altLang="en-US" sz="923" dirty="0">
                  <a:solidFill>
                    <a:schemeClr val="bg1"/>
                  </a:solidFill>
                  <a:latin typeface="UD デジタル 教科書体 NK-B" panose="02020700000000000000" pitchFamily="18" charset="-128"/>
                  <a:ea typeface="UD デジタル 教科書体 NK-B" panose="02020700000000000000" pitchFamily="18" charset="-128"/>
                </a:rPr>
                <a:t>○　将来イメージ</a:t>
              </a:r>
              <a:endParaRPr kumimoji="1" lang="en-US" altLang="ja-JP" sz="923"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sp>
        <p:nvSpPr>
          <p:cNvPr id="144" name="テキスト ボックス 143">
            <a:extLst>
              <a:ext uri="{FF2B5EF4-FFF2-40B4-BE49-F238E27FC236}">
                <a16:creationId xmlns:a16="http://schemas.microsoft.com/office/drawing/2014/main" id="{DCD4E2EB-BDB4-4952-8561-B6230C8FE05A}"/>
              </a:ext>
            </a:extLst>
          </p:cNvPr>
          <p:cNvSpPr txBox="1"/>
          <p:nvPr/>
        </p:nvSpPr>
        <p:spPr>
          <a:xfrm>
            <a:off x="135723" y="5053874"/>
            <a:ext cx="1063385" cy="265846"/>
          </a:xfrm>
          <a:prstGeom prst="bracketPair">
            <a:avLst>
              <a:gd name="adj" fmla="val 11691"/>
            </a:avLst>
          </a:prstGeom>
          <a:noFill/>
          <a:ln w="6350">
            <a:solidFill>
              <a:schemeClr val="tx1">
                <a:lumMod val="50000"/>
                <a:lumOff val="50000"/>
              </a:schemeClr>
            </a:solidFill>
          </a:ln>
        </p:spPr>
        <p:txBody>
          <a:bodyPr wrap="square" lIns="33231" tIns="16615" rIns="0" bIns="0" rtlCol="0" anchor="t" anchorCtr="0">
            <a:noAutofit/>
          </a:bodyPr>
          <a:lstStyle/>
          <a:p>
            <a:pPr>
              <a:lnSpc>
                <a:spcPts val="646"/>
              </a:lnSpc>
            </a:pPr>
            <a:r>
              <a:rPr kumimoji="1" lang="ja-JP" altLang="en-US" sz="462" dirty="0">
                <a:latin typeface="Meiryo UI" panose="020B0604030504040204" pitchFamily="50" charset="-128"/>
                <a:ea typeface="Meiryo UI" panose="020B0604030504040204" pitchFamily="50" charset="-128"/>
              </a:rPr>
              <a:t>新大阪を中心に、広域交通ネットワークの強化及び連携まちづくりにより、東西・南北都市軸を強化</a:t>
            </a:r>
            <a:endParaRPr kumimoji="1" lang="en-US" altLang="ja-JP" sz="554"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3"/>
          <a:srcRect l="18552" t="12495" r="19287" b="13643"/>
          <a:stretch/>
        </p:blipFill>
        <p:spPr>
          <a:xfrm>
            <a:off x="2203675" y="3092277"/>
            <a:ext cx="1569427" cy="1217736"/>
          </a:xfrm>
          <a:prstGeom prst="rect">
            <a:avLst/>
          </a:prstGeom>
        </p:spPr>
      </p:pic>
      <p:sp>
        <p:nvSpPr>
          <p:cNvPr id="66" name="正方形/長方形 65"/>
          <p:cNvSpPr/>
          <p:nvPr/>
        </p:nvSpPr>
        <p:spPr>
          <a:xfrm>
            <a:off x="-14849" y="15119"/>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1600" kern="0" dirty="0" smtClean="0">
                <a:solidFill>
                  <a:srgbClr val="000000"/>
                </a:solidFill>
                <a:latin typeface="Meiryo UI"/>
                <a:ea typeface="Meiryo UI" pitchFamily="50" charset="-128"/>
                <a:cs typeface="Meiryo UI" pitchFamily="50" charset="-128"/>
              </a:rPr>
              <a:t>９</a:t>
            </a:r>
            <a:r>
              <a:rPr kumimoji="0" lang="ja-JP" altLang="en-US" sz="1600"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kumimoji="0" lang="en-US" altLang="ja-JP" sz="1600"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12.</a:t>
            </a:r>
            <a:r>
              <a:rPr lang="ja-JP" altLang="en-US" sz="1600" kern="0" dirty="0" smtClean="0">
                <a:solidFill>
                  <a:srgbClr val="000000"/>
                </a:solidFill>
                <a:ea typeface="Meiryo UI" pitchFamily="50" charset="-128"/>
                <a:cs typeface="Meiryo UI" pitchFamily="50" charset="-128"/>
              </a:rPr>
              <a:t>（</a:t>
            </a:r>
            <a:r>
              <a:rPr lang="ja-JP" altLang="en-US" sz="1600" kern="0" dirty="0">
                <a:solidFill>
                  <a:srgbClr val="000000"/>
                </a:solidFill>
                <a:ea typeface="Meiryo UI" pitchFamily="50" charset="-128"/>
                <a:cs typeface="Meiryo UI" pitchFamily="50" charset="-128"/>
              </a:rPr>
              <a:t>参考） 新しいまちづくりのグランドデザイン　中間とりまとめ（案）の概要</a:t>
            </a:r>
          </a:p>
        </p:txBody>
      </p:sp>
      <p:sp>
        <p:nvSpPr>
          <p:cNvPr id="68" name="正方形/長方形 67"/>
          <p:cNvSpPr/>
          <p:nvPr/>
        </p:nvSpPr>
        <p:spPr>
          <a:xfrm>
            <a:off x="7032745" y="10785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a:t>
            </a:r>
            <a:r>
              <a:rPr kumimoji="1" lang="en-US" altLang="ja-JP" sz="900" b="0" i="0" u="none" strike="noStrike" kern="1200" cap="none" spc="0" normalizeH="0" baseline="0" noProof="0" dirty="0">
                <a:ln>
                  <a:noFill/>
                </a:ln>
                <a:solidFill>
                  <a:prstClr val="black"/>
                </a:solidFill>
                <a:effectLst/>
                <a:uLnTx/>
                <a:uFillTx/>
                <a:latin typeface="Meiryo UI"/>
                <a:ea typeface="Meiryo UI"/>
                <a:cs typeface="+mn-cs"/>
              </a:rPr>
              <a:t>13</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回意見交換会　資料１</a:t>
            </a:r>
          </a:p>
        </p:txBody>
      </p:sp>
    </p:spTree>
    <p:extLst>
      <p:ext uri="{BB962C8B-B14F-4D97-AF65-F5344CB8AC3E}">
        <p14:creationId xmlns:p14="http://schemas.microsoft.com/office/powerpoint/2010/main" val="352781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04862" y="996228"/>
            <a:ext cx="7534275" cy="5419725"/>
          </a:xfrm>
          <a:prstGeom prst="rect">
            <a:avLst/>
          </a:prstGeom>
        </p:spPr>
      </p:pic>
      <p:pic>
        <p:nvPicPr>
          <p:cNvPr id="2" name="図 1"/>
          <p:cNvPicPr>
            <a:picLocks noChangeAspect="1"/>
          </p:cNvPicPr>
          <p:nvPr/>
        </p:nvPicPr>
        <p:blipFill>
          <a:blip r:embed="rId3"/>
          <a:stretch>
            <a:fillRect/>
          </a:stretch>
        </p:blipFill>
        <p:spPr>
          <a:xfrm>
            <a:off x="775756" y="862480"/>
            <a:ext cx="7592485" cy="5687219"/>
          </a:xfrm>
          <a:prstGeom prst="rect">
            <a:avLst/>
          </a:prstGeom>
        </p:spPr>
      </p:pic>
      <p:sp>
        <p:nvSpPr>
          <p:cNvPr id="7" name="正方形/長方形 6"/>
          <p:cNvSpPr/>
          <p:nvPr/>
        </p:nvSpPr>
        <p:spPr>
          <a:xfrm>
            <a:off x="-3515" y="-13192"/>
            <a:ext cx="9144000" cy="4194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13.15</a:t>
            </a: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分都市について（第２回</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意見交換会　メンバー提出</a:t>
            </a: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資料）</a:t>
            </a:r>
            <a:endParaRPr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8" name="正方形/長方形 7"/>
          <p:cNvSpPr/>
          <p:nvPr/>
        </p:nvSpPr>
        <p:spPr>
          <a:xfrm>
            <a:off x="6978661" y="8834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第９回意見交換会　</a:t>
            </a:r>
            <a:r>
              <a:rPr lang="ja-JP" altLang="en-US" sz="900" dirty="0">
                <a:solidFill>
                  <a:schemeClr val="tx1"/>
                </a:solidFill>
              </a:rPr>
              <a:t>資料２</a:t>
            </a:r>
            <a:endParaRPr kumimoji="1" lang="ja-JP" altLang="en-US" sz="900" dirty="0">
              <a:solidFill>
                <a:schemeClr val="tx1"/>
              </a:solidFill>
            </a:endParaRPr>
          </a:p>
        </p:txBody>
      </p:sp>
    </p:spTree>
    <p:extLst>
      <p:ext uri="{BB962C8B-B14F-4D97-AF65-F5344CB8AC3E}">
        <p14:creationId xmlns:p14="http://schemas.microsoft.com/office/powerpoint/2010/main" val="375926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91441" y="613711"/>
            <a:ext cx="8970874" cy="6124149"/>
          </a:xfrm>
          <a:prstGeom prst="roundRect">
            <a:avLst>
              <a:gd name="adj" fmla="val 12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50" name="テキスト ボックス 49">
            <a:extLst>
              <a:ext uri="{FF2B5EF4-FFF2-40B4-BE49-F238E27FC236}">
                <a16:creationId xmlns:a16="http://schemas.microsoft.com/office/drawing/2014/main" id="{EBE40337-5FAC-43BE-86DC-EF22BE0A5F1F}"/>
              </a:ext>
            </a:extLst>
          </p:cNvPr>
          <p:cNvSpPr txBox="1"/>
          <p:nvPr/>
        </p:nvSpPr>
        <p:spPr>
          <a:xfrm>
            <a:off x="3775166" y="411579"/>
            <a:ext cx="5944963" cy="230832"/>
          </a:xfrm>
          <a:prstGeom prst="rect">
            <a:avLst/>
          </a:prstGeom>
          <a:noFill/>
        </p:spPr>
        <p:txBody>
          <a:bodyPr wrap="square" rtlCol="0">
            <a:spAutoFit/>
          </a:bodyPr>
          <a:lstStyle/>
          <a:p>
            <a:r>
              <a:rPr kumimoji="1" lang="ja-JP" altLang="en-US" sz="900" dirty="0"/>
              <a:t>出典：</a:t>
            </a:r>
            <a:r>
              <a:rPr kumimoji="1" lang="en-US" altLang="ja-JP" sz="900" dirty="0"/>
              <a:t>2021 </a:t>
            </a:r>
            <a:r>
              <a:rPr kumimoji="1" lang="ja-JP" altLang="en-US" sz="900" dirty="0"/>
              <a:t>年６月４日　内閣府「選択する未来</a:t>
            </a:r>
            <a:r>
              <a:rPr kumimoji="1" lang="en-US" altLang="ja-JP" sz="900" dirty="0"/>
              <a:t>2.0</a:t>
            </a:r>
            <a:r>
              <a:rPr kumimoji="1" lang="ja-JP" altLang="en-US" sz="900" dirty="0"/>
              <a:t>報告について」翁　百合　をもとに副首都推進局にて作成</a:t>
            </a:r>
          </a:p>
        </p:txBody>
      </p:sp>
      <p:sp>
        <p:nvSpPr>
          <p:cNvPr id="112" name="テキスト ボックス 111">
            <a:extLst>
              <a:ext uri="{FF2B5EF4-FFF2-40B4-BE49-F238E27FC236}">
                <a16:creationId xmlns:a16="http://schemas.microsoft.com/office/drawing/2014/main" id="{EBE40337-5FAC-43BE-86DC-EF22BE0A5F1F}"/>
              </a:ext>
            </a:extLst>
          </p:cNvPr>
          <p:cNvSpPr txBox="1"/>
          <p:nvPr/>
        </p:nvSpPr>
        <p:spPr>
          <a:xfrm>
            <a:off x="202079" y="996703"/>
            <a:ext cx="4491444" cy="5516895"/>
          </a:xfrm>
          <a:prstGeom prst="rect">
            <a:avLst/>
          </a:prstGeom>
          <a:noFill/>
        </p:spPr>
        <p:txBody>
          <a:bodyPr wrap="square" rtlCol="0">
            <a:spAutoFit/>
          </a:bodyPr>
          <a:lstStyle/>
          <a:p>
            <a:pPr>
              <a:lnSpc>
                <a:spcPts val="1300"/>
              </a:lnSpc>
              <a:spcBef>
                <a:spcPts val="600"/>
              </a:spcBef>
            </a:pPr>
            <a:r>
              <a:rPr kumimoji="1" lang="ja-JP" altLang="en-US" sz="1200" dirty="0">
                <a:latin typeface="+mj-lt"/>
              </a:rPr>
              <a:t>１．中間報告では、改めて「選択する未来（</a:t>
            </a:r>
            <a:r>
              <a:rPr kumimoji="1" lang="en-US" altLang="ja-JP" sz="1200" dirty="0">
                <a:latin typeface="+mj-lt"/>
              </a:rPr>
              <a:t>2014</a:t>
            </a:r>
            <a:r>
              <a:rPr kumimoji="1" lang="ja-JP" altLang="en-US" sz="1200" dirty="0">
                <a:latin typeface="+mj-lt"/>
              </a:rPr>
              <a:t>）」の３つの</a:t>
            </a:r>
            <a:endParaRPr kumimoji="1" lang="en-US" altLang="ja-JP" sz="1200" dirty="0">
              <a:latin typeface="+mj-lt"/>
            </a:endParaRPr>
          </a:p>
          <a:p>
            <a:pPr>
              <a:lnSpc>
                <a:spcPts val="1300"/>
              </a:lnSpc>
            </a:pPr>
            <a:r>
              <a:rPr kumimoji="1" lang="ja-JP" altLang="en-US" sz="1200" dirty="0">
                <a:latin typeface="+mj-lt"/>
              </a:rPr>
              <a:t>　　目標の重要性を確認。</a:t>
            </a:r>
            <a:r>
              <a:rPr kumimoji="1" lang="en-US" altLang="ja-JP" sz="1200" dirty="0">
                <a:latin typeface="+mj-lt"/>
              </a:rPr>
              <a:t/>
            </a:r>
            <a:br>
              <a:rPr kumimoji="1" lang="en-US" altLang="ja-JP" sz="1200" dirty="0">
                <a:latin typeface="+mj-lt"/>
              </a:rPr>
            </a:br>
            <a:r>
              <a:rPr kumimoji="1" lang="ja-JP" altLang="en-US" sz="1200" dirty="0">
                <a:latin typeface="+mj-lt"/>
              </a:rPr>
              <a:t>　● 少子化の流れを変える重要性を一層強く認識して、政府、企業、</a:t>
            </a:r>
            <a:r>
              <a:rPr kumimoji="1" lang="en-US" altLang="ja-JP" sz="1200" dirty="0">
                <a:latin typeface="+mj-lt"/>
              </a:rPr>
              <a:t/>
            </a:r>
            <a:br>
              <a:rPr kumimoji="1" lang="en-US" altLang="ja-JP" sz="1200" dirty="0">
                <a:latin typeface="+mj-lt"/>
              </a:rPr>
            </a:br>
            <a:r>
              <a:rPr kumimoji="1" lang="ja-JP" altLang="en-US" sz="1200" dirty="0">
                <a:latin typeface="+mj-lt"/>
              </a:rPr>
              <a:t>　　　社会全体として取り組む必要。</a:t>
            </a:r>
            <a:endParaRPr kumimoji="1" lang="en-US" altLang="ja-JP" sz="1200" dirty="0">
              <a:latin typeface="+mj-lt"/>
            </a:endParaRPr>
          </a:p>
          <a:p>
            <a:pPr>
              <a:lnSpc>
                <a:spcPts val="1300"/>
              </a:lnSpc>
              <a:spcBef>
                <a:spcPts val="600"/>
              </a:spcBef>
            </a:pPr>
            <a:r>
              <a:rPr kumimoji="1" lang="ja-JP" altLang="en-US" sz="1200" dirty="0">
                <a:latin typeface="+mj-lt"/>
              </a:rPr>
              <a:t>　● 付加価値生産性向上は経済の最重要課題。</a:t>
            </a:r>
            <a:endParaRPr kumimoji="1" lang="en-US" altLang="ja-JP" sz="1200" dirty="0">
              <a:latin typeface="+mj-lt"/>
            </a:endParaRPr>
          </a:p>
          <a:p>
            <a:pPr>
              <a:lnSpc>
                <a:spcPts val="1300"/>
              </a:lnSpc>
              <a:spcBef>
                <a:spcPts val="600"/>
              </a:spcBef>
            </a:pPr>
            <a:r>
              <a:rPr kumimoji="1" lang="ja-JP" altLang="en-US" sz="1200" dirty="0">
                <a:latin typeface="+mj-lt"/>
              </a:rPr>
              <a:t>　● 各地域が稼げる豊かな地域に転換していく必要。</a:t>
            </a:r>
            <a:endParaRPr kumimoji="1" lang="en-US" altLang="ja-JP" sz="1200" dirty="0">
              <a:latin typeface="+mj-lt"/>
            </a:endParaRPr>
          </a:p>
          <a:p>
            <a:pPr>
              <a:lnSpc>
                <a:spcPts val="1300"/>
              </a:lnSpc>
              <a:spcBef>
                <a:spcPts val="600"/>
              </a:spcBef>
            </a:pPr>
            <a:endParaRPr kumimoji="1" lang="en-US" altLang="ja-JP" sz="1200" dirty="0">
              <a:latin typeface="+mj-lt"/>
            </a:endParaRPr>
          </a:p>
          <a:p>
            <a:pPr>
              <a:lnSpc>
                <a:spcPts val="1300"/>
              </a:lnSpc>
              <a:spcBef>
                <a:spcPts val="600"/>
              </a:spcBef>
            </a:pPr>
            <a:r>
              <a:rPr kumimoji="1" lang="ja-JP" altLang="en-US" sz="1200" dirty="0">
                <a:latin typeface="+mj-lt"/>
              </a:rPr>
              <a:t>２．新型コロナウイルス感染症による危機を社会変革の契機と捉え、</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日本社会を</a:t>
            </a:r>
            <a:r>
              <a:rPr kumimoji="1" lang="en-US" altLang="ja-JP" sz="1200" dirty="0">
                <a:latin typeface="+mj-lt"/>
              </a:rPr>
              <a:t>10</a:t>
            </a:r>
            <a:r>
              <a:rPr kumimoji="1" lang="ja-JP" altLang="en-US" sz="1200" dirty="0">
                <a:latin typeface="+mj-lt"/>
              </a:rPr>
              <a:t>年分前進させる変革を一気に進める。今が選択の</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時。次の機会はもうないと考えるべき、と提言。</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キーワードは多様性。</a:t>
            </a:r>
            <a:endParaRPr kumimoji="1" lang="en-US" altLang="ja-JP" sz="1200" dirty="0">
              <a:latin typeface="+mj-lt"/>
            </a:endParaRPr>
          </a:p>
          <a:p>
            <a:pPr>
              <a:lnSpc>
                <a:spcPts val="1300"/>
              </a:lnSpc>
              <a:spcBef>
                <a:spcPts val="600"/>
              </a:spcBef>
            </a:pPr>
            <a:r>
              <a:rPr kumimoji="1" lang="ja-JP" altLang="en-US" sz="1200" dirty="0">
                <a:latin typeface="+mj-lt"/>
              </a:rPr>
              <a:t>　● 多様性にこそ価値がある。多様性がイノベーションを生み、変化へ</a:t>
            </a:r>
            <a:r>
              <a:rPr kumimoji="1" lang="en-US" altLang="ja-JP" sz="1200" dirty="0">
                <a:latin typeface="+mj-lt"/>
              </a:rPr>
              <a:t>   </a:t>
            </a:r>
            <a:br>
              <a:rPr kumimoji="1" lang="en-US" altLang="ja-JP" sz="1200" dirty="0">
                <a:latin typeface="+mj-lt"/>
              </a:rPr>
            </a:br>
            <a:r>
              <a:rPr kumimoji="1" lang="en-US" altLang="ja-JP" sz="1200" dirty="0">
                <a:latin typeface="+mj-lt"/>
              </a:rPr>
              <a:t>      </a:t>
            </a:r>
            <a:r>
              <a:rPr kumimoji="1" lang="ja-JP" altLang="en-US" sz="1200" dirty="0">
                <a:latin typeface="+mj-lt"/>
              </a:rPr>
              <a:t>の対応力を高める。多様な働き方、生き方を尊重し、硬直的な</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制度、慣行を変える。</a:t>
            </a:r>
            <a:endParaRPr kumimoji="1" lang="en-US" altLang="ja-JP" sz="1200" dirty="0">
              <a:latin typeface="+mj-lt"/>
            </a:endParaRPr>
          </a:p>
          <a:p>
            <a:pPr>
              <a:lnSpc>
                <a:spcPts val="1300"/>
              </a:lnSpc>
              <a:spcBef>
                <a:spcPts val="600"/>
              </a:spcBef>
            </a:pPr>
            <a:endParaRPr kumimoji="1" lang="en-US" altLang="ja-JP" sz="1200" dirty="0">
              <a:latin typeface="+mj-lt"/>
            </a:endParaRPr>
          </a:p>
          <a:p>
            <a:pPr>
              <a:lnSpc>
                <a:spcPts val="1300"/>
              </a:lnSpc>
              <a:spcBef>
                <a:spcPts val="600"/>
              </a:spcBef>
            </a:pPr>
            <a:r>
              <a:rPr kumimoji="1" lang="ja-JP" altLang="en-US" sz="1200" dirty="0">
                <a:latin typeface="+mj-lt"/>
              </a:rPr>
              <a:t>３．人々が安心して豊かに生きられる未来を選択するには、社会全</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体として、「人」に対する大胆な投資、きめ細かい支援を行っていく</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必要。</a:t>
            </a:r>
          </a:p>
          <a:p>
            <a:pPr>
              <a:lnSpc>
                <a:spcPts val="1300"/>
              </a:lnSpc>
              <a:spcBef>
                <a:spcPts val="600"/>
              </a:spcBef>
            </a:pPr>
            <a:r>
              <a:rPr kumimoji="1" lang="ja-JP" altLang="en-US" sz="1200" dirty="0">
                <a:latin typeface="+mj-lt"/>
              </a:rPr>
              <a:t>　● 多様な人たちがそれぞれの能力とやりがいを高めながら活躍する</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場を選択できるようにする。</a:t>
            </a:r>
          </a:p>
          <a:p>
            <a:pPr>
              <a:lnSpc>
                <a:spcPts val="1300"/>
              </a:lnSpc>
              <a:spcBef>
                <a:spcPts val="600"/>
              </a:spcBef>
            </a:pPr>
            <a:r>
              <a:rPr kumimoji="1" lang="ja-JP" altLang="en-US" sz="1200" dirty="0">
                <a:latin typeface="+mj-lt"/>
              </a:rPr>
              <a:t>　● 同時にセーフティネットと学び直しの仕組みを強化して、人々を社</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会全体で支える。</a:t>
            </a:r>
            <a:endParaRPr kumimoji="1" lang="en-US" altLang="ja-JP" sz="1200" dirty="0">
              <a:latin typeface="+mj-lt"/>
            </a:endParaRPr>
          </a:p>
          <a:p>
            <a:pPr>
              <a:lnSpc>
                <a:spcPts val="1300"/>
              </a:lnSpc>
              <a:spcBef>
                <a:spcPts val="600"/>
              </a:spcBef>
            </a:pPr>
            <a:endParaRPr kumimoji="1" lang="en-US" altLang="ja-JP" sz="1200" dirty="0">
              <a:latin typeface="+mj-lt"/>
            </a:endParaRPr>
          </a:p>
          <a:p>
            <a:pPr>
              <a:lnSpc>
                <a:spcPts val="1300"/>
              </a:lnSpc>
              <a:spcBef>
                <a:spcPts val="600"/>
              </a:spcBef>
            </a:pPr>
            <a:r>
              <a:rPr kumimoji="1" lang="ja-JP" altLang="en-US" sz="1200" dirty="0">
                <a:latin typeface="+mj-lt"/>
              </a:rPr>
              <a:t>４．特に、いつの時代にも新しい時代をつくり上げる若者が自信と安</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心を持てる社会、そして潜在的な力を発揮できなかった女性の能</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力を一層発揮しやすい社会に変えていくことが必要。</a:t>
            </a:r>
            <a:r>
              <a:rPr kumimoji="1" lang="en-US" altLang="ja-JP" sz="1200" dirty="0">
                <a:latin typeface="+mj-lt"/>
              </a:rPr>
              <a:t/>
            </a:r>
            <a:br>
              <a:rPr kumimoji="1" lang="en-US" altLang="ja-JP" sz="1200" dirty="0">
                <a:latin typeface="+mj-lt"/>
              </a:rPr>
            </a:br>
            <a:r>
              <a:rPr kumimoji="1" lang="ja-JP" altLang="en-US" sz="1200" dirty="0">
                <a:latin typeface="+mj-lt"/>
              </a:rPr>
              <a:t>　　　これらは、希望出生率１</a:t>
            </a:r>
            <a:r>
              <a:rPr kumimoji="1" lang="en-US" altLang="ja-JP" sz="1200" dirty="0">
                <a:latin typeface="+mj-lt"/>
              </a:rPr>
              <a:t>.</a:t>
            </a:r>
            <a:r>
              <a:rPr kumimoji="1" lang="ja-JP" altLang="en-US" sz="1200" dirty="0">
                <a:latin typeface="+mj-lt"/>
              </a:rPr>
              <a:t>８以上実現の大前提といえる。</a:t>
            </a:r>
            <a:endParaRPr kumimoji="1" lang="en-US" altLang="ja-JP" sz="1200" dirty="0">
              <a:latin typeface="+mj-lt"/>
            </a:endParaRPr>
          </a:p>
        </p:txBody>
      </p:sp>
      <p:sp>
        <p:nvSpPr>
          <p:cNvPr id="16" name="テキスト ボックス 15">
            <a:extLst>
              <a:ext uri="{FF2B5EF4-FFF2-40B4-BE49-F238E27FC236}">
                <a16:creationId xmlns:a16="http://schemas.microsoft.com/office/drawing/2014/main" id="{EBE40337-5FAC-43BE-86DC-EF22BE0A5F1F}"/>
              </a:ext>
            </a:extLst>
          </p:cNvPr>
          <p:cNvSpPr txBox="1"/>
          <p:nvPr/>
        </p:nvSpPr>
        <p:spPr>
          <a:xfrm>
            <a:off x="4541425" y="774686"/>
            <a:ext cx="4589966" cy="6106800"/>
          </a:xfrm>
          <a:prstGeom prst="rect">
            <a:avLst/>
          </a:prstGeom>
          <a:noFill/>
        </p:spPr>
        <p:txBody>
          <a:bodyPr wrap="square" rtlCol="0">
            <a:spAutoFit/>
          </a:bodyPr>
          <a:lstStyle/>
          <a:p>
            <a:pPr>
              <a:lnSpc>
                <a:spcPts val="1300"/>
              </a:lnSpc>
              <a:spcBef>
                <a:spcPts val="600"/>
              </a:spcBef>
            </a:pPr>
            <a:r>
              <a:rPr kumimoji="1" lang="ja-JP" altLang="en-US" sz="1200" dirty="0">
                <a:latin typeface="+mj-lt"/>
              </a:rPr>
              <a:t>５．</a:t>
            </a:r>
            <a:r>
              <a:rPr kumimoji="1" lang="ja-JP" altLang="en-US" sz="1200" u="sng" dirty="0">
                <a:latin typeface="+mj-lt"/>
              </a:rPr>
              <a:t>今後必要なことは３層からなる「人への投資」、人への直接支援</a:t>
            </a:r>
          </a:p>
          <a:p>
            <a:pPr>
              <a:lnSpc>
                <a:spcPts val="1300"/>
              </a:lnSpc>
              <a:spcBef>
                <a:spcPts val="600"/>
              </a:spcBef>
            </a:pPr>
            <a:r>
              <a:rPr kumimoji="1" lang="ja-JP" altLang="en-US" sz="1200" dirty="0">
                <a:latin typeface="+mj-lt"/>
              </a:rPr>
              <a:t>（１）</a:t>
            </a:r>
            <a:r>
              <a:rPr kumimoji="1" lang="ja-JP" altLang="en-US" sz="1200" u="sng" dirty="0">
                <a:latin typeface="+mj-lt"/>
              </a:rPr>
              <a:t>課題設定・解決力、創造性を重視した学びと画一的な人材</a:t>
            </a:r>
            <a:r>
              <a:rPr kumimoji="1" lang="en-US" altLang="ja-JP" sz="1200" u="sng" dirty="0">
                <a:latin typeface="+mj-lt"/>
              </a:rPr>
              <a:t/>
            </a:r>
            <a:br>
              <a:rPr kumimoji="1" lang="en-US" altLang="ja-JP" sz="1200" u="sng" dirty="0">
                <a:latin typeface="+mj-lt"/>
              </a:rPr>
            </a:br>
            <a:r>
              <a:rPr kumimoji="1" lang="en-US" altLang="ja-JP" sz="1200" dirty="0">
                <a:latin typeface="+mj-lt"/>
              </a:rPr>
              <a:t>       </a:t>
            </a:r>
            <a:r>
              <a:rPr kumimoji="1" lang="ja-JP" altLang="en-US" sz="1200" u="sng" dirty="0">
                <a:latin typeface="+mj-lt"/>
              </a:rPr>
              <a:t>活用システムの見直し等による付加価値創造</a:t>
            </a:r>
          </a:p>
          <a:p>
            <a:pPr>
              <a:lnSpc>
                <a:spcPts val="1300"/>
              </a:lnSpc>
              <a:spcBef>
                <a:spcPts val="600"/>
              </a:spcBef>
            </a:pPr>
            <a:r>
              <a:rPr kumimoji="1" lang="ja-JP" altLang="en-US" sz="1200" dirty="0">
                <a:latin typeface="+mj-lt"/>
              </a:rPr>
              <a:t>　 　　　初等中等教育の個別最適化、教員制度抜本見直し、デジ</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タル教育の徹底、大学入試抜本見直し、新卒一括採用から</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複線的・多様な通年採用へ、政府が率先して年功序列見直し</a:t>
            </a:r>
          </a:p>
          <a:p>
            <a:pPr>
              <a:lnSpc>
                <a:spcPts val="1300"/>
              </a:lnSpc>
              <a:spcBef>
                <a:spcPts val="600"/>
              </a:spcBef>
            </a:pPr>
            <a:r>
              <a:rPr kumimoji="1" lang="ja-JP" altLang="en-US" sz="1200" dirty="0">
                <a:latin typeface="+mj-lt"/>
              </a:rPr>
              <a:t>（２）</a:t>
            </a:r>
            <a:r>
              <a:rPr kumimoji="1" lang="ja-JP" altLang="en-US" sz="1200" u="sng" dirty="0">
                <a:latin typeface="+mj-lt"/>
              </a:rPr>
              <a:t>自由に安心して多様な人生の選択を試みることができる仕組み</a:t>
            </a:r>
            <a:r>
              <a:rPr kumimoji="1" lang="en-US" altLang="ja-JP" sz="1200" u="sng" dirty="0">
                <a:latin typeface="+mj-lt"/>
              </a:rPr>
              <a:t/>
            </a:r>
            <a:br>
              <a:rPr kumimoji="1" lang="en-US" altLang="ja-JP" sz="1200" u="sng" dirty="0">
                <a:latin typeface="+mj-lt"/>
              </a:rPr>
            </a:br>
            <a:r>
              <a:rPr kumimoji="1" lang="en-US" altLang="ja-JP" sz="1200" dirty="0">
                <a:latin typeface="+mj-lt"/>
              </a:rPr>
              <a:t>       </a:t>
            </a:r>
            <a:r>
              <a:rPr kumimoji="1" lang="ja-JP" altLang="en-US" sz="1200" u="sng" dirty="0">
                <a:latin typeface="+mj-lt"/>
              </a:rPr>
              <a:t>の構築</a:t>
            </a:r>
          </a:p>
          <a:p>
            <a:pPr>
              <a:lnSpc>
                <a:spcPts val="1300"/>
              </a:lnSpc>
              <a:spcBef>
                <a:spcPts val="600"/>
              </a:spcBef>
            </a:pPr>
            <a:r>
              <a:rPr kumimoji="1" lang="ja-JP" altLang="en-US" sz="1200" dirty="0">
                <a:latin typeface="+mj-lt"/>
              </a:rPr>
              <a:t>       「ソーシャルブリッジ型」の能力開発・就業支援、大学などによるリカ</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レント教育推進、理工系人材の学び直しの強力推進、副業・</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兼業など大企業人材の流動性向上、柔軟な働き方に合った労働</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法制整備、男女が家庭生活と両立できる就業環境整備、地域</a:t>
            </a:r>
            <a:r>
              <a:rPr kumimoji="1" lang="en-US" altLang="ja-JP" sz="1200" dirty="0">
                <a:latin typeface="+mj-lt"/>
              </a:rPr>
              <a:t/>
            </a:r>
            <a:br>
              <a:rPr kumimoji="1" lang="en-US" altLang="ja-JP" sz="1200" dirty="0">
                <a:latin typeface="+mj-lt"/>
              </a:rPr>
            </a:br>
            <a:r>
              <a:rPr kumimoji="1" lang="en-US" altLang="ja-JP" sz="1200" dirty="0">
                <a:latin typeface="+mj-lt"/>
              </a:rPr>
              <a:t>      </a:t>
            </a:r>
            <a:r>
              <a:rPr kumimoji="1" lang="ja-JP" altLang="en-US" sz="1200" dirty="0">
                <a:latin typeface="+mj-lt"/>
              </a:rPr>
              <a:t>間で比較可能なジェンダーギャップ指数の作成、公表</a:t>
            </a:r>
          </a:p>
          <a:p>
            <a:pPr>
              <a:lnSpc>
                <a:spcPts val="1300"/>
              </a:lnSpc>
              <a:spcBef>
                <a:spcPts val="600"/>
              </a:spcBef>
            </a:pPr>
            <a:r>
              <a:rPr kumimoji="1" lang="ja-JP" altLang="en-US" sz="1200" dirty="0">
                <a:latin typeface="+mj-lt"/>
              </a:rPr>
              <a:t>（３）</a:t>
            </a:r>
            <a:r>
              <a:rPr kumimoji="1" lang="ja-JP" altLang="en-US" sz="1200" u="sng" dirty="0">
                <a:latin typeface="+mj-lt"/>
              </a:rPr>
              <a:t>多層的で個別最適化されたｾｰﾌﾃｨﾈｯﾄの拡充と安心の確保</a:t>
            </a:r>
          </a:p>
          <a:p>
            <a:pPr>
              <a:lnSpc>
                <a:spcPts val="1300"/>
              </a:lnSpc>
              <a:spcBef>
                <a:spcPts val="600"/>
              </a:spcBef>
            </a:pPr>
            <a:r>
              <a:rPr kumimoji="1" lang="en-US" altLang="ja-JP" sz="1200" dirty="0">
                <a:latin typeface="+mj-lt"/>
              </a:rPr>
              <a:t>     </a:t>
            </a:r>
            <a:r>
              <a:rPr kumimoji="1" lang="ja-JP" altLang="en-US" sz="1200" dirty="0">
                <a:latin typeface="+mj-lt"/>
              </a:rPr>
              <a:t>　被用者保険の適用拡大、求職者支援制度や生活困窮者自立</a:t>
            </a:r>
            <a:r>
              <a:rPr kumimoji="1" lang="en-US" altLang="ja-JP" sz="1200" dirty="0">
                <a:latin typeface="+mj-lt"/>
              </a:rPr>
              <a:t/>
            </a:r>
            <a:br>
              <a:rPr kumimoji="1" lang="en-US" altLang="ja-JP" sz="1200" dirty="0">
                <a:latin typeface="+mj-lt"/>
              </a:rPr>
            </a:br>
            <a:r>
              <a:rPr kumimoji="1" lang="ja-JP" altLang="en-US" sz="1200" dirty="0">
                <a:latin typeface="+mj-lt"/>
              </a:rPr>
              <a:t>　　　 支援制度等のｿｰｼｬﾙ・ﾌﾞﾘｯｼﾞ機能向上、学び直しの機会提供、</a:t>
            </a:r>
            <a:r>
              <a:rPr kumimoji="1" lang="en-US" altLang="ja-JP" sz="1200" dirty="0">
                <a:latin typeface="+mj-lt"/>
              </a:rPr>
              <a:t/>
            </a:r>
            <a:br>
              <a:rPr kumimoji="1" lang="en-US" altLang="ja-JP" sz="1200" dirty="0">
                <a:latin typeface="+mj-lt"/>
              </a:rPr>
            </a:br>
            <a:r>
              <a:rPr kumimoji="1" lang="ja-JP" altLang="en-US" sz="1200" dirty="0">
                <a:latin typeface="+mj-lt"/>
              </a:rPr>
              <a:t>　　　　デジタルを活用したプッシュ型支援、住宅支援、生活保護見直し、</a:t>
            </a:r>
            <a:r>
              <a:rPr kumimoji="1" lang="en-US" altLang="ja-JP" sz="1200" dirty="0">
                <a:latin typeface="+mj-lt"/>
              </a:rPr>
              <a:t/>
            </a:r>
            <a:br>
              <a:rPr kumimoji="1" lang="en-US" altLang="ja-JP" sz="1200" dirty="0">
                <a:latin typeface="+mj-lt"/>
              </a:rPr>
            </a:br>
            <a:r>
              <a:rPr kumimoji="1" lang="ja-JP" altLang="en-US" sz="1200" dirty="0">
                <a:latin typeface="+mj-lt"/>
              </a:rPr>
              <a:t>　　　　将来世代への責任を果たし格差を是正するための財源確保</a:t>
            </a:r>
            <a:endParaRPr kumimoji="1" lang="en-US" altLang="ja-JP" sz="1200" dirty="0">
              <a:latin typeface="+mj-lt"/>
            </a:endParaRPr>
          </a:p>
          <a:p>
            <a:pPr>
              <a:lnSpc>
                <a:spcPts val="1300"/>
              </a:lnSpc>
              <a:spcBef>
                <a:spcPts val="600"/>
              </a:spcBef>
            </a:pPr>
            <a:endParaRPr kumimoji="1" lang="en-US" altLang="ja-JP" sz="1200" dirty="0">
              <a:latin typeface="+mj-lt"/>
            </a:endParaRPr>
          </a:p>
          <a:p>
            <a:pPr>
              <a:lnSpc>
                <a:spcPts val="1300"/>
              </a:lnSpc>
              <a:spcBef>
                <a:spcPts val="600"/>
              </a:spcBef>
            </a:pPr>
            <a:r>
              <a:rPr kumimoji="1" lang="ja-JP" altLang="en-US" sz="1200" dirty="0">
                <a:latin typeface="+mj-lt"/>
              </a:rPr>
              <a:t>６．</a:t>
            </a:r>
            <a:r>
              <a:rPr kumimoji="1" lang="ja-JP" altLang="en-US" sz="1200" u="sng" dirty="0">
                <a:latin typeface="+mj-lt"/>
              </a:rPr>
              <a:t>多様な人材の育成と活躍を社会全体で支援する必要がある</a:t>
            </a:r>
            <a:r>
              <a:rPr kumimoji="1" lang="ja-JP" altLang="en-US" sz="1200" dirty="0">
                <a:latin typeface="+mj-lt"/>
              </a:rPr>
              <a:t>ことが</a:t>
            </a:r>
            <a:r>
              <a:rPr kumimoji="1" lang="en-US" altLang="ja-JP" sz="1200" dirty="0">
                <a:latin typeface="+mj-lt"/>
              </a:rPr>
              <a:t/>
            </a:r>
            <a:br>
              <a:rPr kumimoji="1" lang="en-US" altLang="ja-JP" sz="1200" dirty="0">
                <a:latin typeface="+mj-lt"/>
              </a:rPr>
            </a:br>
            <a:r>
              <a:rPr kumimoji="1" lang="ja-JP" altLang="en-US" sz="1200" dirty="0">
                <a:latin typeface="+mj-lt"/>
              </a:rPr>
              <a:t>　　懇談会のメッセージ。</a:t>
            </a:r>
          </a:p>
          <a:p>
            <a:pPr>
              <a:lnSpc>
                <a:spcPts val="1300"/>
              </a:lnSpc>
              <a:spcBef>
                <a:spcPts val="600"/>
              </a:spcBef>
            </a:pPr>
            <a:r>
              <a:rPr kumimoji="1" lang="ja-JP" altLang="en-US" sz="1200" dirty="0">
                <a:latin typeface="+mj-lt"/>
              </a:rPr>
              <a:t>　●</a:t>
            </a:r>
            <a:r>
              <a:rPr kumimoji="1" lang="ja-JP" altLang="en-US" sz="1200" u="sng" dirty="0">
                <a:latin typeface="+mj-lt"/>
              </a:rPr>
              <a:t>厳しい立場にある人々への十分な支援と同時に、未来を見据えた</a:t>
            </a:r>
            <a:r>
              <a:rPr kumimoji="1" lang="en-US" altLang="ja-JP" sz="1200" u="sng" dirty="0">
                <a:latin typeface="+mj-lt"/>
              </a:rPr>
              <a:t/>
            </a:r>
            <a:br>
              <a:rPr kumimoji="1" lang="en-US" altLang="ja-JP" sz="1200" u="sng" dirty="0">
                <a:latin typeface="+mj-lt"/>
              </a:rPr>
            </a:br>
            <a:r>
              <a:rPr kumimoji="1" lang="ja-JP" altLang="en-US" sz="1200" dirty="0">
                <a:latin typeface="+mj-lt"/>
              </a:rPr>
              <a:t>　　</a:t>
            </a:r>
            <a:r>
              <a:rPr kumimoji="1" lang="ja-JP" altLang="en-US" sz="1200" u="sng" dirty="0">
                <a:latin typeface="+mj-lt"/>
              </a:rPr>
              <a:t>思い切った制度改革を追求。</a:t>
            </a:r>
          </a:p>
          <a:p>
            <a:pPr>
              <a:lnSpc>
                <a:spcPts val="1300"/>
              </a:lnSpc>
              <a:spcBef>
                <a:spcPts val="600"/>
              </a:spcBef>
            </a:pPr>
            <a:r>
              <a:rPr kumimoji="1" lang="ja-JP" altLang="en-US" sz="1200" dirty="0">
                <a:latin typeface="+mj-lt"/>
              </a:rPr>
              <a:t>　●</a:t>
            </a:r>
            <a:r>
              <a:rPr kumimoji="1" lang="ja-JP" altLang="en-US" sz="1200" u="sng" dirty="0">
                <a:latin typeface="+mj-lt"/>
              </a:rPr>
              <a:t>若者の活躍を幅広く支援するとともに、人がいくつになっても学び直し、</a:t>
            </a:r>
            <a:r>
              <a:rPr kumimoji="1" lang="en-US" altLang="ja-JP" sz="1200" u="sng" dirty="0">
                <a:latin typeface="+mj-lt"/>
              </a:rPr>
              <a:t/>
            </a:r>
            <a:br>
              <a:rPr kumimoji="1" lang="en-US" altLang="ja-JP" sz="1200" u="sng" dirty="0">
                <a:latin typeface="+mj-lt"/>
              </a:rPr>
            </a:br>
            <a:r>
              <a:rPr kumimoji="1" lang="ja-JP" altLang="en-US" sz="1200" dirty="0">
                <a:latin typeface="+mj-lt"/>
              </a:rPr>
              <a:t>　　</a:t>
            </a:r>
            <a:r>
              <a:rPr kumimoji="1" lang="ja-JP" altLang="en-US" sz="1200" u="sng" dirty="0">
                <a:latin typeface="+mj-lt"/>
              </a:rPr>
              <a:t>やり直しができるシステムを構築しなくては、加速する技術革新や産</a:t>
            </a:r>
            <a:r>
              <a:rPr kumimoji="1" lang="en-US" altLang="ja-JP" sz="1200" u="sng" dirty="0">
                <a:latin typeface="+mj-lt"/>
              </a:rPr>
              <a:t/>
            </a:r>
            <a:br>
              <a:rPr kumimoji="1" lang="en-US" altLang="ja-JP" sz="1200" u="sng" dirty="0">
                <a:latin typeface="+mj-lt"/>
              </a:rPr>
            </a:br>
            <a:r>
              <a:rPr kumimoji="1" lang="ja-JP" altLang="en-US" sz="1200" dirty="0">
                <a:latin typeface="+mj-lt"/>
              </a:rPr>
              <a:t>　　</a:t>
            </a:r>
            <a:r>
              <a:rPr kumimoji="1" lang="ja-JP" altLang="en-US" sz="1200" u="sng" dirty="0">
                <a:latin typeface="+mj-lt"/>
              </a:rPr>
              <a:t>業構造転換にひるみ、希望のある未来を選択することができない。</a:t>
            </a:r>
          </a:p>
          <a:p>
            <a:pPr>
              <a:lnSpc>
                <a:spcPts val="1300"/>
              </a:lnSpc>
              <a:spcBef>
                <a:spcPts val="600"/>
              </a:spcBef>
            </a:pPr>
            <a:r>
              <a:rPr kumimoji="1" lang="ja-JP" altLang="en-US" sz="1200" dirty="0">
                <a:latin typeface="+mj-lt"/>
              </a:rPr>
              <a:t>　●</a:t>
            </a:r>
            <a:r>
              <a:rPr kumimoji="1" lang="ja-JP" altLang="en-US" sz="1200" u="sng" dirty="0">
                <a:latin typeface="+mj-lt"/>
              </a:rPr>
              <a:t>変革の力を生み出すことができるのは人。男女、世代、地域の別を</a:t>
            </a:r>
            <a:r>
              <a:rPr kumimoji="1" lang="en-US" altLang="ja-JP" sz="1200" u="sng" dirty="0">
                <a:latin typeface="+mj-lt"/>
              </a:rPr>
              <a:t/>
            </a:r>
            <a:br>
              <a:rPr kumimoji="1" lang="en-US" altLang="ja-JP" sz="1200" u="sng" dirty="0">
                <a:latin typeface="+mj-lt"/>
              </a:rPr>
            </a:br>
            <a:r>
              <a:rPr kumimoji="1" lang="ja-JP" altLang="en-US" sz="1200" dirty="0">
                <a:latin typeface="+mj-lt"/>
              </a:rPr>
              <a:t>　　</a:t>
            </a:r>
            <a:r>
              <a:rPr kumimoji="1" lang="ja-JP" altLang="en-US" sz="1200" u="sng" dirty="0">
                <a:latin typeface="+mj-lt"/>
              </a:rPr>
              <a:t>超えて多様な人材の能力、発想を引き出して未来につなげる。将来</a:t>
            </a:r>
            <a:r>
              <a:rPr kumimoji="1" lang="en-US" altLang="ja-JP" sz="1200" u="sng" dirty="0">
                <a:latin typeface="+mj-lt"/>
              </a:rPr>
              <a:t/>
            </a:r>
            <a:br>
              <a:rPr kumimoji="1" lang="en-US" altLang="ja-JP" sz="1200" u="sng" dirty="0">
                <a:latin typeface="+mj-lt"/>
              </a:rPr>
            </a:br>
            <a:r>
              <a:rPr kumimoji="1" lang="ja-JP" altLang="en-US" sz="1200" dirty="0">
                <a:latin typeface="+mj-lt"/>
              </a:rPr>
              <a:t>　　</a:t>
            </a:r>
            <a:r>
              <a:rPr kumimoji="1" lang="ja-JP" altLang="en-US" sz="1200" u="sng" dirty="0">
                <a:latin typeface="+mj-lt"/>
              </a:rPr>
              <a:t>世代への責任を果たし、人びとが安心と自信を持ち幸せと豊かさを感</a:t>
            </a:r>
            <a:r>
              <a:rPr kumimoji="1" lang="en-US" altLang="ja-JP" sz="1200" u="sng" dirty="0">
                <a:latin typeface="+mj-lt"/>
              </a:rPr>
              <a:t/>
            </a:r>
            <a:br>
              <a:rPr kumimoji="1" lang="en-US" altLang="ja-JP" sz="1200" u="sng" dirty="0">
                <a:latin typeface="+mj-lt"/>
              </a:rPr>
            </a:br>
            <a:r>
              <a:rPr kumimoji="1" lang="ja-JP" altLang="en-US" sz="1200" dirty="0">
                <a:latin typeface="+mj-lt"/>
              </a:rPr>
              <a:t>　　</a:t>
            </a:r>
            <a:r>
              <a:rPr kumimoji="1" lang="ja-JP" altLang="en-US" sz="1200" u="sng" dirty="0" err="1">
                <a:latin typeface="+mj-lt"/>
              </a:rPr>
              <a:t>じられる</a:t>
            </a:r>
            <a:r>
              <a:rPr kumimoji="1" lang="ja-JP" altLang="en-US" sz="1200" u="sng" dirty="0">
                <a:latin typeface="+mj-lt"/>
              </a:rPr>
              <a:t>未来を選択する</a:t>
            </a:r>
            <a:endParaRPr kumimoji="1" lang="en-US" altLang="ja-JP" sz="1200" u="sng" dirty="0">
              <a:latin typeface="+mj-lt"/>
            </a:endParaRPr>
          </a:p>
        </p:txBody>
      </p:sp>
      <p:sp>
        <p:nvSpPr>
          <p:cNvPr id="2" name="正方形/長方形 1"/>
          <p:cNvSpPr/>
          <p:nvPr/>
        </p:nvSpPr>
        <p:spPr>
          <a:xfrm>
            <a:off x="202079" y="927091"/>
            <a:ext cx="4347089" cy="2916000"/>
          </a:xfrm>
          <a:prstGeom prst="rect">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BE40337-5FAC-43BE-86DC-EF22BE0A5F1F}"/>
              </a:ext>
            </a:extLst>
          </p:cNvPr>
          <p:cNvSpPr txBox="1"/>
          <p:nvPr/>
        </p:nvSpPr>
        <p:spPr>
          <a:xfrm>
            <a:off x="50076" y="729152"/>
            <a:ext cx="4643448" cy="369332"/>
          </a:xfrm>
          <a:prstGeom prst="rect">
            <a:avLst/>
          </a:prstGeom>
          <a:noFill/>
        </p:spPr>
        <p:txBody>
          <a:bodyPr wrap="square" rtlCol="0">
            <a:spAutoFit/>
          </a:bodyPr>
          <a:lstStyle/>
          <a:p>
            <a:r>
              <a:rPr kumimoji="1" lang="en-US" altLang="ja-JP" sz="900" dirty="0"/>
              <a:t>【</a:t>
            </a:r>
            <a:r>
              <a:rPr kumimoji="1" lang="ja-JP" altLang="en-US" sz="900" dirty="0"/>
              <a:t>中間報告（</a:t>
            </a:r>
            <a:r>
              <a:rPr kumimoji="1" lang="en-US" altLang="ja-JP" sz="900" dirty="0"/>
              <a:t>2020.7.1</a:t>
            </a:r>
            <a:r>
              <a:rPr kumimoji="1" lang="ja-JP" altLang="en-US" sz="900" dirty="0"/>
              <a:t>公表）での提言等に関する関係部分</a:t>
            </a:r>
            <a:r>
              <a:rPr kumimoji="1" lang="en-US" altLang="ja-JP" sz="900" dirty="0"/>
              <a:t>】</a:t>
            </a:r>
          </a:p>
          <a:p>
            <a:endParaRPr kumimoji="1" lang="ja-JP" altLang="en-US" sz="900" dirty="0"/>
          </a:p>
        </p:txBody>
      </p:sp>
      <p:sp>
        <p:nvSpPr>
          <p:cNvPr id="10" name="正方形/長方形 9"/>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９ー１</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選択する未来</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2.0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報告（</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2021.6.4</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 関係部分抜粋①</a:t>
            </a:r>
          </a:p>
        </p:txBody>
      </p:sp>
      <p:sp>
        <p:nvSpPr>
          <p:cNvPr id="11" name="正方形/長方形 10"/>
          <p:cNvSpPr/>
          <p:nvPr/>
        </p:nvSpPr>
        <p:spPr>
          <a:xfrm>
            <a:off x="7052052" y="8094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第９回意見交換会　</a:t>
            </a:r>
            <a:r>
              <a:rPr lang="ja-JP" altLang="en-US" sz="900" dirty="0">
                <a:solidFill>
                  <a:schemeClr val="tx1"/>
                </a:solidFill>
              </a:rPr>
              <a:t>資料１</a:t>
            </a:r>
            <a:endParaRPr kumimoji="1" lang="ja-JP" altLang="en-US" sz="900" dirty="0">
              <a:solidFill>
                <a:schemeClr val="tx1"/>
              </a:solidFill>
            </a:endParaRPr>
          </a:p>
        </p:txBody>
      </p:sp>
    </p:spTree>
    <p:extLst>
      <p:ext uri="{BB962C8B-B14F-4D97-AF65-F5344CB8AC3E}">
        <p14:creationId xmlns:p14="http://schemas.microsoft.com/office/powerpoint/2010/main" val="844770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68F9800-41BA-48F8-9122-D029A27AEDA6}"/>
              </a:ext>
            </a:extLst>
          </p:cNvPr>
          <p:cNvSpPr/>
          <p:nvPr/>
        </p:nvSpPr>
        <p:spPr>
          <a:xfrm>
            <a:off x="-46703" y="117984"/>
            <a:ext cx="9261528" cy="14627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rgbClr val="002060"/>
                </a:solidFill>
                <a:latin typeface="Meiryo UI" panose="020B0604030504040204" pitchFamily="50" charset="-128"/>
                <a:ea typeface="Meiryo UI" panose="020B0604030504040204" pitchFamily="50" charset="-128"/>
              </a:rPr>
              <a:t> </a:t>
            </a:r>
            <a:endParaRPr kumimoji="1" lang="en-US" altLang="ja-JP" sz="1400" b="1" dirty="0">
              <a:solidFill>
                <a:srgbClr val="002060"/>
              </a:solidFill>
              <a:latin typeface="Meiryo UI" panose="020B0604030504040204" pitchFamily="50" charset="-128"/>
              <a:ea typeface="Meiryo UI" panose="020B0604030504040204" pitchFamily="50" charset="-128"/>
            </a:endParaRPr>
          </a:p>
          <a:p>
            <a:pPr>
              <a:lnSpc>
                <a:spcPts val="500"/>
              </a:lnSpc>
            </a:pPr>
            <a:endParaRPr kumimoji="1" lang="en-US" altLang="ja-JP" sz="1400" b="1"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コロナ禍を踏まえた「新たな日常」への対応が必要となるなか、まちづくりにおいて近年ウェイトが増す要素</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5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5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5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5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500"/>
              </a:lnSpc>
            </a:pPr>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ja-JP" altLang="en-US" sz="1050" b="1" dirty="0">
                <a:solidFill>
                  <a:srgbClr val="002060"/>
                </a:solidFill>
                <a:latin typeface="Meiryo UI" panose="020B0604030504040204" pitchFamily="50" charset="-128"/>
                <a:ea typeface="Meiryo UI" panose="020B0604030504040204" pitchFamily="50" charset="-128"/>
              </a:rPr>
              <a:t>ソーシャル・ディスタンス</a:t>
            </a:r>
            <a:r>
              <a:rPr kumimoji="1" lang="ja-JP" altLang="en-US" sz="1050" dirty="0">
                <a:solidFill>
                  <a:srgbClr val="002060"/>
                </a:solidFill>
                <a:latin typeface="Meiryo UI" panose="020B0604030504040204" pitchFamily="50" charset="-128"/>
                <a:ea typeface="Meiryo UI" panose="020B0604030504040204" pitchFamily="50" charset="-128"/>
              </a:rPr>
              <a:t>：都市環境における「空間」の在り方に影響　　　　　　</a:t>
            </a:r>
            <a:r>
              <a:rPr kumimoji="1" lang="ja-JP" altLang="en-US" sz="1050" b="1" dirty="0">
                <a:solidFill>
                  <a:srgbClr val="002060"/>
                </a:solidFill>
                <a:latin typeface="Meiryo UI" panose="020B0604030504040204" pitchFamily="50" charset="-128"/>
                <a:ea typeface="Meiryo UI" panose="020B0604030504040204" pitchFamily="50" charset="-128"/>
              </a:rPr>
              <a:t>オープンスペース</a:t>
            </a:r>
            <a:r>
              <a:rPr kumimoji="1" lang="ja-JP" altLang="en-US" sz="1050" dirty="0">
                <a:solidFill>
                  <a:srgbClr val="002060"/>
                </a:solidFill>
                <a:latin typeface="Meiryo UI" panose="020B0604030504040204" pitchFamily="50" charset="-128"/>
                <a:ea typeface="Meiryo UI" panose="020B0604030504040204" pitchFamily="50" charset="-128"/>
              </a:rPr>
              <a:t>：公園、広場、広いプロムナードなどが重視</a:t>
            </a:r>
            <a:endParaRPr kumimoji="1" lang="en-US" altLang="ja-JP" sz="1050" dirty="0">
              <a:solidFill>
                <a:srgbClr val="002060"/>
              </a:solidFill>
              <a:latin typeface="Meiryo UI" panose="020B0604030504040204" pitchFamily="50" charset="-128"/>
              <a:ea typeface="Meiryo UI" panose="020B0604030504040204" pitchFamily="50" charset="-128"/>
            </a:endParaRPr>
          </a:p>
          <a:p>
            <a:r>
              <a:rPr kumimoji="1" lang="ja-JP" altLang="en-US" sz="1050" dirty="0">
                <a:solidFill>
                  <a:srgbClr val="002060"/>
                </a:solidFill>
                <a:latin typeface="Meiryo UI" panose="020B0604030504040204" pitchFamily="50" charset="-128"/>
                <a:ea typeface="Meiryo UI" panose="020B0604030504040204" pitchFamily="50" charset="-128"/>
              </a:rPr>
              <a:t>　　　　　　　　</a:t>
            </a:r>
            <a:r>
              <a:rPr kumimoji="1" lang="ja-JP" altLang="en-US" sz="1050" b="1" dirty="0">
                <a:solidFill>
                  <a:srgbClr val="002060"/>
                </a:solidFill>
                <a:latin typeface="Meiryo UI" panose="020B0604030504040204" pitchFamily="50" charset="-128"/>
                <a:ea typeface="Meiryo UI" panose="020B0604030504040204" pitchFamily="50" charset="-128"/>
              </a:rPr>
              <a:t>人々の移動手段</a:t>
            </a:r>
            <a:r>
              <a:rPr kumimoji="1" lang="ja-JP" altLang="en-US" sz="1050" dirty="0">
                <a:solidFill>
                  <a:srgbClr val="002060"/>
                </a:solidFill>
                <a:latin typeface="Meiryo UI" panose="020B0604030504040204" pitchFamily="50" charset="-128"/>
                <a:ea typeface="Meiryo UI" panose="020B0604030504040204" pitchFamily="50" charset="-128"/>
              </a:rPr>
              <a:t>：自動車ではなく自転車、徒歩を推進しようという動き　　　 </a:t>
            </a:r>
            <a:r>
              <a:rPr kumimoji="1" lang="ja-JP" altLang="en-US" sz="1050" b="1" dirty="0">
                <a:solidFill>
                  <a:srgbClr val="002060"/>
                </a:solidFill>
                <a:latin typeface="Meiryo UI" panose="020B0604030504040204" pitchFamily="50" charset="-128"/>
                <a:ea typeface="Meiryo UI" panose="020B0604030504040204" pitchFamily="50" charset="-128"/>
              </a:rPr>
              <a:t>都市の住環境</a:t>
            </a:r>
            <a:r>
              <a:rPr kumimoji="1" lang="ja-JP" altLang="en-US" sz="1050" dirty="0">
                <a:solidFill>
                  <a:srgbClr val="002060"/>
                </a:solidFill>
                <a:latin typeface="Meiryo UI" panose="020B0604030504040204" pitchFamily="50" charset="-128"/>
                <a:ea typeface="Meiryo UI" panose="020B0604030504040204" pitchFamily="50" charset="-128"/>
              </a:rPr>
              <a:t>：移動の動線や周りの空間との関係について再考</a:t>
            </a:r>
            <a:endParaRPr kumimoji="1" lang="en-US" altLang="ja-JP" sz="1050" dirty="0">
              <a:solidFill>
                <a:srgbClr val="002060"/>
              </a:solidFill>
              <a:latin typeface="Meiryo UI" panose="020B0604030504040204" pitchFamily="50" charset="-128"/>
              <a:ea typeface="Meiryo UI" panose="020B0604030504040204" pitchFamily="50" charset="-128"/>
            </a:endParaRPr>
          </a:p>
          <a:p>
            <a:pPr lvl="1">
              <a:lnSpc>
                <a:spcPts val="5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pPr lvl="1">
              <a:lnSpc>
                <a:spcPts val="5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pPr lvl="1"/>
            <a:r>
              <a:rPr kumimoji="1" lang="ja-JP" altLang="en-US" sz="1200" dirty="0">
                <a:solidFill>
                  <a:srgbClr val="002060"/>
                </a:solidFill>
                <a:latin typeface="Meiryo UI" panose="020B0604030504040204" pitchFamily="50" charset="-128"/>
                <a:ea typeface="Meiryo UI" panose="020B0604030504040204" pitchFamily="50" charset="-128"/>
              </a:rPr>
              <a:t>⇒</a:t>
            </a:r>
            <a:r>
              <a:rPr kumimoji="1" lang="ja-JP" altLang="en-US" sz="1200" b="1" dirty="0">
                <a:solidFill>
                  <a:srgbClr val="002060"/>
                </a:solidFill>
                <a:latin typeface="Meiryo UI" panose="020B0604030504040204" pitchFamily="50" charset="-128"/>
                <a:ea typeface="Meiryo UI" panose="020B0604030504040204" pitchFamily="50" charset="-128"/>
              </a:rPr>
              <a:t>車を使わず徒歩移動を中心とした日常生活が可能な「まちづくり」を掲げたモビリティや都市空間の再編成の動き</a:t>
            </a:r>
          </a:p>
        </p:txBody>
      </p:sp>
      <p:grpSp>
        <p:nvGrpSpPr>
          <p:cNvPr id="6" name="グループ化 5"/>
          <p:cNvGrpSpPr/>
          <p:nvPr/>
        </p:nvGrpSpPr>
        <p:grpSpPr>
          <a:xfrm>
            <a:off x="0" y="0"/>
            <a:ext cx="9144000" cy="404664"/>
            <a:chOff x="-3515" y="-13192"/>
            <a:chExt cx="9144000" cy="404664"/>
          </a:xfrm>
        </p:grpSpPr>
        <p:sp>
          <p:nvSpPr>
            <p:cNvPr id="13" name="正方形/長方形 12"/>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a:ea typeface="Meiryo UI" pitchFamily="50" charset="-128"/>
                  <a:cs typeface="Meiryo UI" pitchFamily="50" charset="-128"/>
                </a:rPr>
                <a:t>９</a:t>
              </a:r>
              <a:r>
                <a:rPr kumimoji="0" lang="ja-JP" altLang="en-US"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kumimoji="0" lang="en-US" altLang="ja-JP"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14.</a:t>
              </a:r>
              <a:r>
                <a:rPr lang="ja-JP" altLang="en-US" kern="0" dirty="0">
                  <a:solidFill>
                    <a:srgbClr val="000000"/>
                  </a:solidFill>
                  <a:latin typeface="Meiryo UI"/>
                  <a:ea typeface="Meiryo UI" pitchFamily="50" charset="-128"/>
                  <a:cs typeface="Meiryo UI" pitchFamily="50" charset="-128"/>
                </a:rPr>
                <a:t>諸外国における身近な生活圏に関する事例</a:t>
              </a:r>
            </a:p>
          </p:txBody>
        </p:sp>
        <p:sp>
          <p:nvSpPr>
            <p:cNvPr id="14" name="正方形/長方形 13"/>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第２回意見交換会　参考資料２</a:t>
              </a:r>
            </a:p>
          </p:txBody>
        </p:sp>
      </p:grpSp>
      <p:sp>
        <p:nvSpPr>
          <p:cNvPr id="5" name="角丸四角形 4"/>
          <p:cNvSpPr/>
          <p:nvPr/>
        </p:nvSpPr>
        <p:spPr>
          <a:xfrm>
            <a:off x="642736" y="646507"/>
            <a:ext cx="7773464" cy="442598"/>
          </a:xfrm>
          <a:prstGeom prst="roundRect">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500" dirty="0"/>
          </a:p>
        </p:txBody>
      </p:sp>
      <p:graphicFrame>
        <p:nvGraphicFramePr>
          <p:cNvPr id="16" name="表 6">
            <a:extLst>
              <a:ext uri="{FF2B5EF4-FFF2-40B4-BE49-F238E27FC236}">
                <a16:creationId xmlns:a16="http://schemas.microsoft.com/office/drawing/2014/main" id="{B8512B1A-B42F-4275-89F5-AC7457FEF4DE}"/>
              </a:ext>
            </a:extLst>
          </p:cNvPr>
          <p:cNvGraphicFramePr>
            <a:graphicFrameLocks noGrp="1"/>
          </p:cNvGraphicFramePr>
          <p:nvPr/>
        </p:nvGraphicFramePr>
        <p:xfrm>
          <a:off x="121211" y="1505994"/>
          <a:ext cx="8925699" cy="5242560"/>
        </p:xfrm>
        <a:graphic>
          <a:graphicData uri="http://schemas.openxmlformats.org/drawingml/2006/table">
            <a:tbl>
              <a:tblPr firstRow="1" bandRow="1">
                <a:tableStyleId>{5C22544A-7EE6-4342-B048-85BDC9FD1C3A}</a:tableStyleId>
              </a:tblPr>
              <a:tblGrid>
                <a:gridCol w="2310900">
                  <a:extLst>
                    <a:ext uri="{9D8B030D-6E8A-4147-A177-3AD203B41FA5}">
                      <a16:colId xmlns:a16="http://schemas.microsoft.com/office/drawing/2014/main" val="3070117395"/>
                    </a:ext>
                  </a:extLst>
                </a:gridCol>
                <a:gridCol w="4618394">
                  <a:extLst>
                    <a:ext uri="{9D8B030D-6E8A-4147-A177-3AD203B41FA5}">
                      <a16:colId xmlns:a16="http://schemas.microsoft.com/office/drawing/2014/main" val="1701296010"/>
                    </a:ext>
                  </a:extLst>
                </a:gridCol>
                <a:gridCol w="1996405">
                  <a:extLst>
                    <a:ext uri="{9D8B030D-6E8A-4147-A177-3AD203B41FA5}">
                      <a16:colId xmlns:a16="http://schemas.microsoft.com/office/drawing/2014/main" val="3864344086"/>
                    </a:ext>
                  </a:extLst>
                </a:gridCol>
              </a:tblGrid>
              <a:tr h="0">
                <a:tc>
                  <a:txBody>
                    <a:bodyPr/>
                    <a:lstStyle/>
                    <a:p>
                      <a:pPr algn="ctr"/>
                      <a:r>
                        <a:rPr kumimoji="1" lang="ja-JP" altLang="en-US" sz="1200" dirty="0">
                          <a:latin typeface="Meiryo UI" panose="020B0604030504040204" pitchFamily="50" charset="-128"/>
                          <a:ea typeface="Meiryo UI" panose="020B0604030504040204" pitchFamily="50" charset="-128"/>
                        </a:rPr>
                        <a:t>都市・政策</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政策の概要</a:t>
                      </a:r>
                    </a:p>
                  </a:txBody>
                  <a:tcPr/>
                </a:tc>
                <a:tc>
                  <a:txBody>
                    <a:bodyPr/>
                    <a:lstStyle/>
                    <a:p>
                      <a:pPr algn="ctr"/>
                      <a:r>
                        <a:rPr kumimoji="1" lang="ja-JP" altLang="en-US" sz="1200" spc="-150" dirty="0">
                          <a:latin typeface="Meiryo UI" panose="020B0604030504040204" pitchFamily="50" charset="-128"/>
                          <a:ea typeface="Meiryo UI" panose="020B0604030504040204" pitchFamily="50" charset="-128"/>
                        </a:rPr>
                        <a:t>パリ最大区との面積比較</a:t>
                      </a:r>
                    </a:p>
                  </a:txBody>
                  <a:tcPr/>
                </a:tc>
                <a:extLst>
                  <a:ext uri="{0D108BD9-81ED-4DB2-BD59-A6C34878D82A}">
                    <a16:rowId xmlns:a16="http://schemas.microsoft.com/office/drawing/2014/main" val="3764723458"/>
                  </a:ext>
                </a:extLst>
              </a:tr>
              <a:tr h="1439003">
                <a:tc>
                  <a:txBody>
                    <a:bodyPr/>
                    <a:lstStyle/>
                    <a:p>
                      <a:r>
                        <a:rPr kumimoji="1" lang="ja-JP" altLang="en-US" sz="1200" b="1" dirty="0">
                          <a:solidFill>
                            <a:srgbClr val="002060"/>
                          </a:solidFill>
                          <a:latin typeface="Meiryo UI" panose="020B0604030504040204" pitchFamily="50" charset="-128"/>
                          <a:ea typeface="Meiryo UI" panose="020B0604030504040204" pitchFamily="50" charset="-128"/>
                        </a:rPr>
                        <a:t>パリ</a:t>
                      </a:r>
                      <a:endParaRPr kumimoji="1" lang="en-US" altLang="ja-JP" sz="1200" b="1" dirty="0">
                        <a:solidFill>
                          <a:srgbClr val="002060"/>
                        </a:solidFill>
                        <a:latin typeface="Meiryo UI" panose="020B0604030504040204" pitchFamily="50" charset="-128"/>
                        <a:ea typeface="Meiryo UI" panose="020B0604030504040204" pitchFamily="50" charset="-128"/>
                      </a:endParaRPr>
                    </a:p>
                    <a:p>
                      <a:pPr>
                        <a:lnSpc>
                          <a:spcPts val="5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15</a:t>
                      </a:r>
                      <a:r>
                        <a:rPr kumimoji="1" lang="ja-JP" altLang="en-US" sz="1200" dirty="0">
                          <a:solidFill>
                            <a:srgbClr val="002060"/>
                          </a:solidFill>
                          <a:latin typeface="Meiryo UI" panose="020B0604030504040204" pitchFamily="50" charset="-128"/>
                          <a:ea typeface="Meiryo UI" panose="020B0604030504040204" pitchFamily="50" charset="-128"/>
                        </a:rPr>
                        <a:t>分の街：</a:t>
                      </a:r>
                      <a:r>
                        <a:rPr kumimoji="1" lang="en-US" altLang="ja-JP" sz="1200" dirty="0" err="1">
                          <a:solidFill>
                            <a:srgbClr val="002060"/>
                          </a:solidFill>
                          <a:latin typeface="Meiryo UI" panose="020B0604030504040204" pitchFamily="50" charset="-128"/>
                          <a:ea typeface="Meiryo UI" panose="020B0604030504040204" pitchFamily="50" charset="-128"/>
                        </a:rPr>
                        <a:t>ville</a:t>
                      </a:r>
                      <a:r>
                        <a:rPr kumimoji="1" lang="en-US" altLang="ja-JP" sz="1200" dirty="0">
                          <a:solidFill>
                            <a:srgbClr val="002060"/>
                          </a:solidFill>
                          <a:latin typeface="Meiryo UI" panose="020B0604030504040204" pitchFamily="50" charset="-128"/>
                          <a:ea typeface="Meiryo UI" panose="020B0604030504040204" pitchFamily="50" charset="-128"/>
                        </a:rPr>
                        <a:t> du </a:t>
                      </a:r>
                    </a:p>
                    <a:p>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1/4d’heure</a:t>
                      </a:r>
                      <a:r>
                        <a:rPr kumimoji="1" lang="ja-JP" altLang="en-US" sz="1200" dirty="0">
                          <a:solidFill>
                            <a:srgbClr val="002060"/>
                          </a:solidFill>
                          <a:latin typeface="Meiryo UI" panose="020B0604030504040204" pitchFamily="50" charset="-128"/>
                          <a:ea typeface="Meiryo UI" panose="020B0604030504040204" pitchFamily="50" charset="-128"/>
                        </a:rPr>
                        <a:t>」構想</a:t>
                      </a:r>
                      <a:endParaRPr kumimoji="1" lang="en-US" altLang="ja-JP" sz="1200" dirty="0">
                        <a:solidFill>
                          <a:srgbClr val="002060"/>
                        </a:solidFill>
                        <a:latin typeface="Meiryo UI" panose="020B0604030504040204" pitchFamily="50" charset="-128"/>
                        <a:ea typeface="Meiryo UI" panose="020B0604030504040204" pitchFamily="50" charset="-128"/>
                      </a:endParaRPr>
                    </a:p>
                  </a:txBody>
                  <a:tcPr/>
                </a:tc>
                <a:tc>
                  <a:txBody>
                    <a:bodyPr/>
                    <a:lstStyle/>
                    <a:p>
                      <a:pPr>
                        <a:lnSpc>
                          <a:spcPct val="100000"/>
                        </a:lnSpc>
                      </a:pPr>
                      <a:r>
                        <a:rPr kumimoji="1" lang="ja-JP" altLang="en-US" sz="1200" dirty="0">
                          <a:solidFill>
                            <a:srgbClr val="002060"/>
                          </a:solidFill>
                          <a:latin typeface="Meiryo UI" panose="020B0604030504040204" pitchFamily="50" charset="-128"/>
                          <a:ea typeface="Meiryo UI" panose="020B0604030504040204" pitchFamily="50" charset="-128"/>
                        </a:rPr>
                        <a:t>各区に必要な機能を備え、すべてのパリ市民が徒歩又は自転車で</a:t>
                      </a:r>
                      <a:r>
                        <a:rPr kumimoji="1" lang="en-US" altLang="ja-JP" sz="1200" dirty="0">
                          <a:solidFill>
                            <a:srgbClr val="002060"/>
                          </a:solidFill>
                          <a:latin typeface="Meiryo UI" panose="020B0604030504040204" pitchFamily="50" charset="-128"/>
                          <a:ea typeface="Meiryo UI" panose="020B0604030504040204" pitchFamily="50" charset="-128"/>
                        </a:rPr>
                        <a:t>15</a:t>
                      </a:r>
                      <a:r>
                        <a:rPr kumimoji="1" lang="ja-JP" altLang="en-US" sz="1200" dirty="0">
                          <a:solidFill>
                            <a:srgbClr val="002060"/>
                          </a:solidFill>
                          <a:latin typeface="Meiryo UI" panose="020B0604030504040204" pitchFamily="50" charset="-128"/>
                          <a:ea typeface="Meiryo UI" panose="020B0604030504040204" pitchFamily="50" charset="-128"/>
                        </a:rPr>
                        <a:t>分でアクセスできるエリア内に食料品店、公園、カフェ、スポーツ施設、医療機関、学校、職場などがそろうようにする</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500"/>
                        </a:lnSpc>
                      </a:pPr>
                      <a:r>
                        <a:rPr kumimoji="1" lang="ja-JP" altLang="en-US" sz="1200" dirty="0">
                          <a:solidFill>
                            <a:srgbClr val="002060"/>
                          </a:solidFill>
                          <a:latin typeface="Meiryo UI" panose="020B0604030504040204" pitchFamily="50" charset="-128"/>
                          <a:ea typeface="Meiryo UI" panose="020B0604030504040204" pitchFamily="50" charset="-128"/>
                        </a:rPr>
                        <a:t>　</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rgbClr val="002060"/>
                          </a:solidFill>
                          <a:latin typeface="Meiryo UI" panose="020B0604030504040204" pitchFamily="50" charset="-128"/>
                          <a:ea typeface="Meiryo UI" panose="020B0604030504040204" pitchFamily="50" charset="-128"/>
                        </a:rPr>
                        <a:t>（参考）パリ市の面積 </a:t>
                      </a:r>
                      <a:r>
                        <a:rPr kumimoji="1" lang="en-US" altLang="zh-CN" sz="1200" b="1" u="sng" dirty="0">
                          <a:solidFill>
                            <a:srgbClr val="002060"/>
                          </a:solidFill>
                          <a:latin typeface="Meiryo UI" panose="020B0604030504040204" pitchFamily="50" charset="-128"/>
                          <a:ea typeface="Meiryo UI" panose="020B0604030504040204" pitchFamily="50" charset="-128"/>
                        </a:rPr>
                        <a:t>105㎢</a:t>
                      </a:r>
                      <a:r>
                        <a:rPr kumimoji="1" lang="zh-CN" altLang="en-US" sz="1200" b="1" u="sng" dirty="0">
                          <a:solidFill>
                            <a:srgbClr val="002060"/>
                          </a:solidFill>
                          <a:latin typeface="Meiryo UI" panose="020B0604030504040204" pitchFamily="50" charset="-128"/>
                          <a:ea typeface="Meiryo UI" panose="020B0604030504040204" pitchFamily="50" charset="-128"/>
                        </a:rPr>
                        <a:t>　　</a:t>
                      </a:r>
                      <a:r>
                        <a:rPr kumimoji="1" lang="en-US" altLang="ja-JP" sz="1200" b="1" u="sng" dirty="0">
                          <a:solidFill>
                            <a:srgbClr val="002060"/>
                          </a:solidFill>
                          <a:latin typeface="Meiryo UI" panose="020B0604030504040204" pitchFamily="50" charset="-128"/>
                          <a:ea typeface="Meiryo UI" panose="020B0604030504040204" pitchFamily="50" charset="-128"/>
                        </a:rPr>
                        <a:t>17</a:t>
                      </a:r>
                      <a:r>
                        <a:rPr kumimoji="1" lang="zh-CN" altLang="en-US" sz="1200" b="1" u="sng" dirty="0">
                          <a:solidFill>
                            <a:srgbClr val="002060"/>
                          </a:solidFill>
                          <a:latin typeface="Meiryo UI" panose="020B0604030504040204" pitchFamily="50" charset="-128"/>
                          <a:ea typeface="Meiryo UI" panose="020B0604030504040204" pitchFamily="50" charset="-128"/>
                        </a:rPr>
                        <a:t>区（</a:t>
                      </a:r>
                      <a:r>
                        <a:rPr kumimoji="1" lang="en-US" altLang="zh-CN" sz="1200" b="1" u="sng" dirty="0">
                          <a:solidFill>
                            <a:srgbClr val="002060"/>
                          </a:solidFill>
                          <a:latin typeface="Meiryo UI" panose="020B0604030504040204" pitchFamily="50" charset="-128"/>
                          <a:ea typeface="Meiryo UI" panose="020B0604030504040204" pitchFamily="50" charset="-128"/>
                        </a:rPr>
                        <a:t>2</a:t>
                      </a:r>
                      <a:r>
                        <a:rPr kumimoji="1" lang="ja-JP" altLang="en-US" sz="1200" b="1" u="sng" dirty="0">
                          <a:solidFill>
                            <a:srgbClr val="002060"/>
                          </a:solidFill>
                          <a:latin typeface="Meiryo UI" panose="020B0604030504040204" pitchFamily="50" charset="-128"/>
                          <a:ea typeface="Meiryo UI" panose="020B0604030504040204" pitchFamily="50" charset="-128"/>
                        </a:rPr>
                        <a:t>～</a:t>
                      </a:r>
                      <a:r>
                        <a:rPr kumimoji="1" lang="en-US" altLang="ja-JP" sz="1200" b="1" u="sng" dirty="0">
                          <a:solidFill>
                            <a:srgbClr val="002060"/>
                          </a:solidFill>
                          <a:latin typeface="Meiryo UI" panose="020B0604030504040204" pitchFamily="50" charset="-128"/>
                          <a:ea typeface="Meiryo UI" panose="020B0604030504040204" pitchFamily="50" charset="-128"/>
                        </a:rPr>
                        <a:t>9</a:t>
                      </a:r>
                      <a:r>
                        <a:rPr kumimoji="1" lang="zh-CN" altLang="en-US" sz="1200" b="1" u="sng" dirty="0">
                          <a:solidFill>
                            <a:srgbClr val="002060"/>
                          </a:solidFill>
                          <a:latin typeface="Meiryo UI" panose="020B0604030504040204" pitchFamily="50" charset="-128"/>
                          <a:ea typeface="Meiryo UI" panose="020B0604030504040204" pitchFamily="50" charset="-128"/>
                        </a:rPr>
                        <a:t>㎢、</a:t>
                      </a:r>
                      <a:r>
                        <a:rPr kumimoji="1" lang="en-US" altLang="zh-CN" sz="1200" b="1" u="sng" dirty="0">
                          <a:solidFill>
                            <a:srgbClr val="002060"/>
                          </a:solidFill>
                          <a:latin typeface="Meiryo UI" panose="020B0604030504040204" pitchFamily="50" charset="-128"/>
                          <a:ea typeface="Meiryo UI" panose="020B0604030504040204" pitchFamily="50" charset="-128"/>
                        </a:rPr>
                        <a:t>3.7</a:t>
                      </a:r>
                      <a:r>
                        <a:rPr kumimoji="1" lang="zh-CN" altLang="en-US" sz="1200" b="1" u="sng" dirty="0">
                          <a:solidFill>
                            <a:srgbClr val="002060"/>
                          </a:solidFill>
                          <a:latin typeface="Meiryo UI" panose="020B0604030504040204" pitchFamily="50" charset="-128"/>
                          <a:ea typeface="Meiryo UI" panose="020B0604030504040204" pitchFamily="50" charset="-128"/>
                        </a:rPr>
                        <a:t>～</a:t>
                      </a:r>
                      <a:r>
                        <a:rPr kumimoji="1" lang="en-US" altLang="zh-CN" sz="1200" b="1" u="sng" dirty="0">
                          <a:solidFill>
                            <a:srgbClr val="002060"/>
                          </a:solidFill>
                          <a:latin typeface="Meiryo UI" panose="020B0604030504040204" pitchFamily="50" charset="-128"/>
                          <a:ea typeface="Meiryo UI" panose="020B0604030504040204" pitchFamily="50" charset="-128"/>
                        </a:rPr>
                        <a:t>23</a:t>
                      </a:r>
                      <a:r>
                        <a:rPr kumimoji="1" lang="zh-CN" altLang="en-US" sz="1200" b="1" u="sng" dirty="0">
                          <a:solidFill>
                            <a:srgbClr val="002060"/>
                          </a:solidFill>
                          <a:latin typeface="Meiryo UI" panose="020B0604030504040204" pitchFamily="50" charset="-128"/>
                          <a:ea typeface="Meiryo UI" panose="020B0604030504040204" pitchFamily="50" charset="-128"/>
                        </a:rPr>
                        <a:t>万人）</a:t>
                      </a:r>
                      <a:endParaRPr kumimoji="1" lang="ja-JP" altLang="en-US" sz="1200" b="1" u="sng" dirty="0">
                        <a:solidFill>
                          <a:srgbClr val="002060"/>
                        </a:solidFill>
                        <a:latin typeface="Meiryo UI" panose="020B0604030504040204" pitchFamily="50" charset="-128"/>
                        <a:ea typeface="Meiryo UI" panose="020B0604030504040204" pitchFamily="50" charset="-128"/>
                      </a:endParaRPr>
                    </a:p>
                    <a:p>
                      <a:pPr>
                        <a:lnSpc>
                          <a:spcPts val="10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000" dirty="0">
                          <a:solidFill>
                            <a:srgbClr val="002060"/>
                          </a:solidFill>
                          <a:latin typeface="Meiryo UI" panose="020B0604030504040204" pitchFamily="50" charset="-128"/>
                          <a:ea typeface="Meiryo UI" panose="020B0604030504040204" pitchFamily="50" charset="-128"/>
                        </a:rPr>
                        <a:t>（備考）</a:t>
                      </a:r>
                      <a:r>
                        <a:rPr kumimoji="1" lang="en-US" altLang="ja-JP" sz="1000" dirty="0">
                          <a:solidFill>
                            <a:srgbClr val="002060"/>
                          </a:solidFill>
                          <a:latin typeface="Meiryo UI" panose="020B0604030504040204" pitchFamily="50" charset="-128"/>
                          <a:ea typeface="Meiryo UI" panose="020B0604030504040204" pitchFamily="50" charset="-128"/>
                        </a:rPr>
                        <a:t>6</a:t>
                      </a:r>
                      <a:r>
                        <a:rPr kumimoji="1" lang="ja-JP" altLang="en-US" sz="1000" dirty="0">
                          <a:solidFill>
                            <a:srgbClr val="002060"/>
                          </a:solidFill>
                          <a:latin typeface="Meiryo UI" panose="020B0604030504040204" pitchFamily="50" charset="-128"/>
                          <a:ea typeface="Meiryo UI" panose="020B0604030504040204" pitchFamily="50" charset="-128"/>
                        </a:rPr>
                        <a:t>万台の駐車スペース廃止、すべての道路に自転車レーンを導入、</a:t>
                      </a:r>
                      <a:endParaRPr kumimoji="1" lang="en-US" altLang="ja-JP" sz="1000" dirty="0">
                        <a:solidFill>
                          <a:srgbClr val="002060"/>
                        </a:solidFill>
                        <a:latin typeface="Meiryo UI" panose="020B0604030504040204" pitchFamily="50" charset="-128"/>
                        <a:ea typeface="Meiryo UI" panose="020B0604030504040204" pitchFamily="50" charset="-128"/>
                      </a:endParaRPr>
                    </a:p>
                    <a:p>
                      <a:r>
                        <a:rPr kumimoji="1" lang="ja-JP" altLang="en-US" sz="1000" dirty="0">
                          <a:solidFill>
                            <a:srgbClr val="002060"/>
                          </a:solidFill>
                          <a:latin typeface="Meiryo UI" panose="020B0604030504040204" pitchFamily="50" charset="-128"/>
                          <a:ea typeface="Meiryo UI" panose="020B0604030504040204" pitchFamily="50" charset="-128"/>
                        </a:rPr>
                        <a:t>　　　　　　パリ中心地の主要道路は車両進入禁止</a:t>
                      </a:r>
                      <a:endParaRPr kumimoji="1" lang="en-US" altLang="ja-JP" sz="1000" dirty="0">
                        <a:solidFill>
                          <a:srgbClr val="002060"/>
                        </a:solidFill>
                        <a:latin typeface="Meiryo UI" panose="020B0604030504040204" pitchFamily="50" charset="-128"/>
                        <a:ea typeface="Meiryo UI" panose="020B0604030504040204" pitchFamily="50" charset="-128"/>
                      </a:endParaRPr>
                    </a:p>
                  </a:txBody>
                  <a:tcPr/>
                </a:tc>
                <a:tc rowSpan="5">
                  <a:txBody>
                    <a:bodyPr/>
                    <a:lstStyle/>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パリ最大区の面積（</a:t>
                      </a:r>
                      <a:r>
                        <a:rPr kumimoji="1" lang="en-US" altLang="ja-JP" sz="1200" dirty="0">
                          <a:solidFill>
                            <a:srgbClr val="002060"/>
                          </a:solidFill>
                          <a:latin typeface="Meiryo UI" panose="020B0604030504040204" pitchFamily="50" charset="-128"/>
                          <a:ea typeface="Meiryo UI" panose="020B0604030504040204" pitchFamily="50" charset="-128"/>
                        </a:rPr>
                        <a:t>9</a:t>
                      </a:r>
                      <a:r>
                        <a:rPr kumimoji="1" lang="ja-JP" altLang="en-US" sz="1200" dirty="0">
                          <a:solidFill>
                            <a:srgbClr val="002060"/>
                          </a:solidFill>
                          <a:latin typeface="Meiryo UI" panose="020B0604030504040204" pitchFamily="50" charset="-128"/>
                          <a:ea typeface="Meiryo UI" panose="020B0604030504040204" pitchFamily="50" charset="-128"/>
                        </a:rPr>
                        <a:t>㎢）と同規模な府内市町村</a:t>
                      </a:r>
                      <a:endParaRPr kumimoji="1" lang="en-US" altLang="ja-JP" sz="1200" dirty="0">
                        <a:solidFill>
                          <a:srgbClr val="002060"/>
                        </a:solidFill>
                        <a:latin typeface="Meiryo UI" panose="020B0604030504040204" pitchFamily="50" charset="-128"/>
                        <a:ea typeface="Meiryo UI" panose="020B0604030504040204" pitchFamily="50" charset="-128"/>
                      </a:endParaRPr>
                    </a:p>
                    <a:p>
                      <a:endParaRPr kumimoji="1" lang="en-US" altLang="ja-JP" sz="1200" dirty="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rgbClr val="002060"/>
                          </a:solidFill>
                          <a:latin typeface="Meiryo UI" panose="020B0604030504040204" pitchFamily="50" charset="-128"/>
                          <a:ea typeface="Meiryo UI" panose="020B0604030504040204" pitchFamily="50" charset="-128"/>
                        </a:rPr>
                        <a:t>　　</a:t>
                      </a:r>
                      <a:r>
                        <a:rPr kumimoji="1" lang="en-US" altLang="ja-JP" sz="1000" b="0" dirty="0">
                          <a:solidFill>
                            <a:srgbClr val="002060"/>
                          </a:solidFill>
                          <a:latin typeface="Meiryo UI" panose="020B0604030504040204" pitchFamily="50" charset="-128"/>
                          <a:ea typeface="Meiryo UI" panose="020B0604030504040204" pitchFamily="50" charset="-128"/>
                        </a:rPr>
                        <a:t>※</a:t>
                      </a:r>
                      <a:r>
                        <a:rPr kumimoji="1" lang="ja-JP" altLang="en-US" sz="1000" b="0" dirty="0">
                          <a:solidFill>
                            <a:srgbClr val="002060"/>
                          </a:solidFill>
                          <a:latin typeface="Meiryo UI" panose="020B0604030504040204" pitchFamily="50" charset="-128"/>
                          <a:ea typeface="Meiryo UI" panose="020B0604030504040204" pitchFamily="50" charset="-128"/>
                        </a:rPr>
                        <a:t>市街化区域面積で比較</a:t>
                      </a:r>
                      <a:endParaRPr kumimoji="1" lang="en-US" altLang="ja-JP" sz="1000" b="0" dirty="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rgbClr val="002060"/>
                          </a:solidFill>
                          <a:latin typeface="Meiryo UI" panose="020B0604030504040204" pitchFamily="50" charset="-128"/>
                          <a:ea typeface="Meiryo UI" panose="020B0604030504040204" pitchFamily="50" charset="-128"/>
                        </a:rPr>
                        <a:t>　　</a:t>
                      </a:r>
                      <a:r>
                        <a:rPr kumimoji="1" lang="en-US" altLang="ja-JP" sz="1000" b="0" dirty="0">
                          <a:solidFill>
                            <a:srgbClr val="002060"/>
                          </a:solidFill>
                          <a:latin typeface="Meiryo UI" panose="020B0604030504040204" pitchFamily="50" charset="-128"/>
                          <a:ea typeface="Meiryo UI" panose="020B0604030504040204" pitchFamily="50" charset="-128"/>
                        </a:rPr>
                        <a:t>※</a:t>
                      </a:r>
                      <a:r>
                        <a:rPr kumimoji="1" lang="ja-JP" altLang="en-US" sz="1000" b="0" dirty="0">
                          <a:solidFill>
                            <a:srgbClr val="002060"/>
                          </a:solidFill>
                          <a:latin typeface="Meiryo UI" panose="020B0604030504040204" pitchFamily="50" charset="-128"/>
                          <a:ea typeface="Meiryo UI" panose="020B0604030504040204" pitchFamily="50" charset="-128"/>
                        </a:rPr>
                        <a:t>（ ）内の数値は府内順位</a:t>
                      </a:r>
                      <a:endParaRPr kumimoji="1" lang="en-US" altLang="ja-JP" sz="1000" b="0" dirty="0">
                        <a:solidFill>
                          <a:srgbClr val="002060"/>
                        </a:solidFill>
                        <a:latin typeface="Meiryo UI" panose="020B0604030504040204" pitchFamily="50" charset="-128"/>
                        <a:ea typeface="Meiryo UI" panose="020B0604030504040204" pitchFamily="50" charset="-128"/>
                      </a:endParaRPr>
                    </a:p>
                    <a:p>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大阪市</a:t>
                      </a:r>
                      <a:r>
                        <a:rPr kumimoji="1" lang="ja-JP" altLang="en-US" sz="1200" baseline="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211.5</a:t>
                      </a:r>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(1)</a:t>
                      </a:r>
                    </a:p>
                    <a:p>
                      <a:r>
                        <a:rPr kumimoji="1" lang="ja-JP" altLang="en-US" sz="1200" dirty="0">
                          <a:solidFill>
                            <a:srgbClr val="002060"/>
                          </a:solidFill>
                          <a:latin typeface="Meiryo UI" panose="020B0604030504040204" pitchFamily="50" charset="-128"/>
                          <a:ea typeface="Meiryo UI" panose="020B0604030504040204" pitchFamily="50" charset="-128"/>
                        </a:rPr>
                        <a:t>　　</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ja-JP" altLang="en-US" sz="1200" baseline="0" dirty="0">
                          <a:solidFill>
                            <a:srgbClr val="002060"/>
                          </a:solidFill>
                          <a:latin typeface="Meiryo UI" panose="020B0604030504040204" pitchFamily="50" charset="-128"/>
                          <a:ea typeface="Meiryo UI" panose="020B0604030504040204" pitchFamily="50" charset="-128"/>
                        </a:rPr>
                        <a:t>   </a:t>
                      </a:r>
                      <a:r>
                        <a:rPr kumimoji="1" lang="ja-JP" altLang="en-US" sz="1200" dirty="0">
                          <a:solidFill>
                            <a:srgbClr val="002060"/>
                          </a:solidFill>
                          <a:latin typeface="Meiryo UI" panose="020B0604030504040204" pitchFamily="50" charset="-128"/>
                          <a:ea typeface="Meiryo UI" panose="020B0604030504040204" pitchFamily="50" charset="-128"/>
                        </a:rPr>
                        <a:t>行政区で同規模</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東住吉区   </a:t>
                      </a:r>
                      <a:r>
                        <a:rPr kumimoji="1" lang="en-US" altLang="ja-JP" sz="1200" dirty="0">
                          <a:solidFill>
                            <a:srgbClr val="002060"/>
                          </a:solidFill>
                          <a:latin typeface="Meiryo UI" panose="020B0604030504040204" pitchFamily="50" charset="-128"/>
                          <a:ea typeface="Meiryo UI" panose="020B0604030504040204" pitchFamily="50" charset="-128"/>
                        </a:rPr>
                        <a:t>9.8</a:t>
                      </a:r>
                      <a:r>
                        <a:rPr kumimoji="1" lang="ja-JP" altLang="en-US" sz="1200" dirty="0">
                          <a:solidFill>
                            <a:srgbClr val="002060"/>
                          </a:solidFill>
                          <a:latin typeface="Meiryo UI" panose="020B0604030504040204" pitchFamily="50" charset="-128"/>
                          <a:ea typeface="Meiryo UI" panose="020B0604030504040204" pitchFamily="50" charset="-128"/>
                        </a:rPr>
                        <a:t>㎢</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大正区      </a:t>
                      </a:r>
                      <a:r>
                        <a:rPr kumimoji="1" lang="en-US" altLang="ja-JP" sz="1200" dirty="0">
                          <a:solidFill>
                            <a:srgbClr val="002060"/>
                          </a:solidFill>
                          <a:latin typeface="Meiryo UI" panose="020B0604030504040204" pitchFamily="50" charset="-128"/>
                          <a:ea typeface="Meiryo UI" panose="020B0604030504040204" pitchFamily="50" charset="-128"/>
                        </a:rPr>
                        <a:t>9.4</a:t>
                      </a:r>
                      <a:r>
                        <a:rPr kumimoji="1" lang="ja-JP" altLang="en-US" sz="1200" dirty="0">
                          <a:solidFill>
                            <a:srgbClr val="002060"/>
                          </a:solidFill>
                          <a:latin typeface="Meiryo UI" panose="020B0604030504040204" pitchFamily="50" charset="-128"/>
                          <a:ea typeface="Meiryo UI" panose="020B0604030504040204" pitchFamily="50" charset="-128"/>
                        </a:rPr>
                        <a:t>㎢</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住吉区      </a:t>
                      </a:r>
                      <a:r>
                        <a:rPr kumimoji="1" lang="en-US" altLang="ja-JP" sz="1200" dirty="0">
                          <a:solidFill>
                            <a:srgbClr val="002060"/>
                          </a:solidFill>
                          <a:latin typeface="Meiryo UI" panose="020B0604030504040204" pitchFamily="50" charset="-128"/>
                          <a:ea typeface="Meiryo UI" panose="020B0604030504040204" pitchFamily="50" charset="-128"/>
                        </a:rPr>
                        <a:t>9.4</a:t>
                      </a:r>
                      <a:r>
                        <a:rPr kumimoji="1" lang="ja-JP" altLang="en-US" sz="1200" dirty="0">
                          <a:solidFill>
                            <a:srgbClr val="002060"/>
                          </a:solidFill>
                          <a:latin typeface="Meiryo UI" panose="020B0604030504040204" pitchFamily="50" charset="-128"/>
                          <a:ea typeface="Meiryo UI" panose="020B0604030504040204" pitchFamily="50" charset="-128"/>
                        </a:rPr>
                        <a:t>㎢</a:t>
                      </a: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中央区      </a:t>
                      </a:r>
                      <a:r>
                        <a:rPr kumimoji="1" lang="en-US" altLang="ja-JP" sz="1200" dirty="0">
                          <a:solidFill>
                            <a:srgbClr val="002060"/>
                          </a:solidFill>
                          <a:latin typeface="Meiryo UI" panose="020B0604030504040204" pitchFamily="50" charset="-128"/>
                          <a:ea typeface="Meiryo UI" panose="020B0604030504040204" pitchFamily="50" charset="-128"/>
                        </a:rPr>
                        <a:t>8.9</a:t>
                      </a:r>
                      <a:r>
                        <a:rPr kumimoji="1" lang="ja-JP" altLang="en-US" sz="1200" dirty="0">
                          <a:solidFill>
                            <a:srgbClr val="002060"/>
                          </a:solidFill>
                          <a:latin typeface="Meiryo UI" panose="020B0604030504040204" pitchFamily="50" charset="-128"/>
                          <a:ea typeface="Meiryo UI" panose="020B0604030504040204" pitchFamily="50" charset="-128"/>
                        </a:rPr>
                        <a:t>㎢</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gn="ctr"/>
                      <a:endParaRPr kumimoji="1" lang="en-US" altLang="ja-JP" sz="1200" dirty="0">
                        <a:solidFill>
                          <a:srgbClr val="002060"/>
                        </a:solidFill>
                        <a:latin typeface="Meiryo UI" panose="020B0604030504040204" pitchFamily="50" charset="-128"/>
                        <a:ea typeface="Meiryo UI" panose="020B0604030504040204" pitchFamily="50" charset="-128"/>
                      </a:endParaRPr>
                    </a:p>
                    <a:p>
                      <a:pPr algn="ct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池田市    </a:t>
                      </a:r>
                      <a:r>
                        <a:rPr kumimoji="1" lang="en-US" altLang="ja-JP" sz="1200" dirty="0">
                          <a:solidFill>
                            <a:srgbClr val="002060"/>
                          </a:solidFill>
                          <a:latin typeface="Meiryo UI" panose="020B0604030504040204" pitchFamily="50" charset="-128"/>
                          <a:ea typeface="Meiryo UI" panose="020B0604030504040204" pitchFamily="50" charset="-128"/>
                        </a:rPr>
                        <a:t>10.9</a:t>
                      </a:r>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(28)</a:t>
                      </a:r>
                    </a:p>
                    <a:p>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交野市      </a:t>
                      </a:r>
                      <a:r>
                        <a:rPr kumimoji="1" lang="en-US" altLang="ja-JP" sz="1200" dirty="0">
                          <a:solidFill>
                            <a:srgbClr val="002060"/>
                          </a:solidFill>
                          <a:latin typeface="Meiryo UI" panose="020B0604030504040204" pitchFamily="50" charset="-128"/>
                          <a:ea typeface="Meiryo UI" panose="020B0604030504040204" pitchFamily="50" charset="-128"/>
                        </a:rPr>
                        <a:t>9.7</a:t>
                      </a:r>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(29)</a:t>
                      </a:r>
                    </a:p>
                    <a:p>
                      <a:r>
                        <a:rPr kumimoji="1" lang="ja-JP" altLang="en-US" sz="1200" dirty="0">
                          <a:solidFill>
                            <a:srgbClr val="002060"/>
                          </a:solidFill>
                          <a:latin typeface="Meiryo UI" panose="020B0604030504040204" pitchFamily="50" charset="-128"/>
                          <a:ea typeface="Meiryo UI" panose="020B0604030504040204" pitchFamily="50" charset="-128"/>
                        </a:rPr>
                        <a:t>▶ 柏原市      </a:t>
                      </a:r>
                      <a:r>
                        <a:rPr kumimoji="1" lang="en-US" altLang="ja-JP" sz="1200" dirty="0">
                          <a:solidFill>
                            <a:srgbClr val="002060"/>
                          </a:solidFill>
                          <a:latin typeface="Meiryo UI" panose="020B0604030504040204" pitchFamily="50" charset="-128"/>
                          <a:ea typeface="Meiryo UI" panose="020B0604030504040204" pitchFamily="50" charset="-128"/>
                        </a:rPr>
                        <a:t>9.3</a:t>
                      </a:r>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(30)</a:t>
                      </a:r>
                    </a:p>
                    <a:p>
                      <a:r>
                        <a:rPr kumimoji="1" lang="ja-JP" altLang="en-US" sz="1200" dirty="0">
                          <a:solidFill>
                            <a:srgbClr val="002060"/>
                          </a:solidFill>
                          <a:latin typeface="Meiryo UI" panose="020B0604030504040204" pitchFamily="50" charset="-128"/>
                          <a:ea typeface="Meiryo UI" panose="020B0604030504040204" pitchFamily="50" charset="-128"/>
                        </a:rPr>
                        <a:t>▶ 熊取町      </a:t>
                      </a:r>
                      <a:r>
                        <a:rPr kumimoji="1" lang="en-US" altLang="ja-JP" sz="1200" dirty="0">
                          <a:solidFill>
                            <a:srgbClr val="002060"/>
                          </a:solidFill>
                          <a:latin typeface="Meiryo UI" panose="020B0604030504040204" pitchFamily="50" charset="-128"/>
                          <a:ea typeface="Meiryo UI" panose="020B0604030504040204" pitchFamily="50" charset="-128"/>
                        </a:rPr>
                        <a:t>9.2</a:t>
                      </a:r>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(31)</a:t>
                      </a:r>
                    </a:p>
                    <a:p>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藤井寺市</a:t>
                      </a:r>
                      <a:r>
                        <a:rPr kumimoji="1" lang="ja-JP" altLang="en-US" sz="1200" baseline="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7.5</a:t>
                      </a:r>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(32)</a:t>
                      </a:r>
                    </a:p>
                    <a:p>
                      <a:pPr algn="ct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能勢町   </a:t>
                      </a:r>
                      <a:r>
                        <a:rPr kumimoji="1" lang="ja-JP" altLang="en-US" sz="1200" baseline="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1.0</a:t>
                      </a:r>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(43)</a:t>
                      </a:r>
                    </a:p>
                    <a:p>
                      <a:endParaRPr kumimoji="1" lang="en-US" altLang="ja-JP" sz="1200" dirty="0">
                        <a:solidFill>
                          <a:srgbClr val="002060"/>
                        </a:solidFill>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30516702"/>
                  </a:ext>
                </a:extLst>
              </a:tr>
              <a:tr h="565478">
                <a:tc>
                  <a:txBody>
                    <a:bodyPr/>
                    <a:lstStyle/>
                    <a:p>
                      <a:r>
                        <a:rPr kumimoji="1" lang="ja-JP" altLang="en-US" sz="1200" b="1" dirty="0">
                          <a:solidFill>
                            <a:srgbClr val="002060"/>
                          </a:solidFill>
                          <a:latin typeface="Meiryo UI" panose="020B0604030504040204" pitchFamily="50" charset="-128"/>
                          <a:ea typeface="Meiryo UI" panose="020B0604030504040204" pitchFamily="50" charset="-128"/>
                        </a:rPr>
                        <a:t>オタワ</a:t>
                      </a:r>
                      <a:endParaRPr kumimoji="1" lang="en-US" altLang="ja-JP" sz="1200" b="1" dirty="0">
                        <a:solidFill>
                          <a:srgbClr val="002060"/>
                        </a:solidFill>
                        <a:latin typeface="Meiryo UI" panose="020B0604030504040204" pitchFamily="50" charset="-128"/>
                        <a:ea typeface="Meiryo UI" panose="020B0604030504040204" pitchFamily="50" charset="-128"/>
                      </a:endParaRPr>
                    </a:p>
                    <a:p>
                      <a:pPr>
                        <a:lnSpc>
                          <a:spcPts val="5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15</a:t>
                      </a:r>
                      <a:r>
                        <a:rPr kumimoji="1" lang="ja-JP" altLang="en-US" sz="1200" dirty="0">
                          <a:solidFill>
                            <a:srgbClr val="002060"/>
                          </a:solidFill>
                          <a:latin typeface="Meiryo UI" panose="020B0604030504040204" pitchFamily="50" charset="-128"/>
                          <a:ea typeface="Meiryo UI" panose="020B0604030504040204" pitchFamily="50" charset="-128"/>
                        </a:rPr>
                        <a:t>分ネイバーフッド</a:t>
                      </a:r>
                      <a:endParaRPr kumimoji="1" lang="en-US" altLang="ja-JP" sz="1200" dirty="0">
                        <a:solidFill>
                          <a:srgbClr val="002060"/>
                        </a:solidFill>
                        <a:latin typeface="Meiryo UI" panose="020B0604030504040204" pitchFamily="50" charset="-128"/>
                        <a:ea typeface="Meiryo UI" panose="020B0604030504040204" pitchFamily="50" charset="-128"/>
                      </a:endParaRPr>
                    </a:p>
                  </a:txBody>
                  <a:tcPr/>
                </a:tc>
                <a:tc>
                  <a:txBody>
                    <a:bodyPr/>
                    <a:lstStyle/>
                    <a:p>
                      <a:pPr>
                        <a:lnSpc>
                          <a:spcPts val="1600"/>
                        </a:lnSpc>
                      </a:pPr>
                      <a:r>
                        <a:rPr kumimoji="1" lang="ja-JP" altLang="en-US" sz="1200" dirty="0">
                          <a:solidFill>
                            <a:srgbClr val="002060"/>
                          </a:solidFill>
                          <a:latin typeface="Meiryo UI" panose="020B0604030504040204" pitchFamily="50" charset="-128"/>
                          <a:ea typeface="Meiryo UI" panose="020B0604030504040204" pitchFamily="50" charset="-128"/>
                        </a:rPr>
                        <a:t>人々が日常の目的地のほとんど（学校、食料品店、公共交通機関）に到達できる住宅ハブを作成。公園、図書館</a:t>
                      </a:r>
                      <a:r>
                        <a:rPr kumimoji="1" lang="en-US" altLang="ja-JP" sz="1200" dirty="0">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自宅から徒歩</a:t>
                      </a:r>
                      <a:r>
                        <a:rPr kumimoji="1" lang="en-US" altLang="ja-JP" sz="1200" dirty="0">
                          <a:solidFill>
                            <a:srgbClr val="002060"/>
                          </a:solidFill>
                          <a:latin typeface="Meiryo UI" panose="020B0604030504040204" pitchFamily="50" charset="-128"/>
                          <a:ea typeface="Meiryo UI" panose="020B0604030504040204" pitchFamily="50" charset="-128"/>
                        </a:rPr>
                        <a:t>15</a:t>
                      </a:r>
                      <a:r>
                        <a:rPr kumimoji="1" lang="ja-JP" altLang="en-US" sz="1200" dirty="0">
                          <a:solidFill>
                            <a:srgbClr val="002060"/>
                          </a:solidFill>
                          <a:latin typeface="Meiryo UI" panose="020B0604030504040204" pitchFamily="50" charset="-128"/>
                          <a:ea typeface="Meiryo UI" panose="020B0604030504040204" pitchFamily="50" charset="-128"/>
                        </a:rPr>
                        <a:t>分以内。</a:t>
                      </a:r>
                    </a:p>
                  </a:txBody>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29227909"/>
                  </a:ext>
                </a:extLst>
              </a:tr>
              <a:tr h="828000">
                <a:tc>
                  <a:txBody>
                    <a:bodyPr/>
                    <a:lstStyle/>
                    <a:p>
                      <a:r>
                        <a:rPr kumimoji="1" lang="ja-JP" altLang="en-US" sz="1200" b="1" dirty="0">
                          <a:solidFill>
                            <a:srgbClr val="002060"/>
                          </a:solidFill>
                          <a:latin typeface="Meiryo UI" panose="020B0604030504040204" pitchFamily="50" charset="-128"/>
                          <a:ea typeface="Meiryo UI" panose="020B0604030504040204" pitchFamily="50" charset="-128"/>
                        </a:rPr>
                        <a:t>メルボルン</a:t>
                      </a:r>
                      <a:endParaRPr kumimoji="1" lang="en-US" altLang="ja-JP" sz="1200" b="1" dirty="0">
                        <a:solidFill>
                          <a:srgbClr val="002060"/>
                        </a:solidFill>
                        <a:latin typeface="Meiryo UI" panose="020B0604030504040204" pitchFamily="50" charset="-128"/>
                        <a:ea typeface="Meiryo UI" panose="020B0604030504040204" pitchFamily="50" charset="-128"/>
                      </a:endParaRPr>
                    </a:p>
                    <a:p>
                      <a:pPr>
                        <a:lnSpc>
                          <a:spcPts val="5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20</a:t>
                      </a:r>
                      <a:r>
                        <a:rPr kumimoji="1" lang="ja-JP" altLang="en-US" sz="1200" dirty="0">
                          <a:solidFill>
                            <a:srgbClr val="002060"/>
                          </a:solidFill>
                          <a:latin typeface="Meiryo UI" panose="020B0604030504040204" pitchFamily="50" charset="-128"/>
                          <a:ea typeface="Meiryo UI" panose="020B0604030504040204" pitchFamily="50" charset="-128"/>
                        </a:rPr>
                        <a:t>分生活圏：</a:t>
                      </a:r>
                      <a:r>
                        <a:rPr kumimoji="1" lang="en-US" altLang="ja-JP" sz="1200" dirty="0">
                          <a:solidFill>
                            <a:srgbClr val="002060"/>
                          </a:solidFill>
                          <a:latin typeface="Meiryo UI" panose="020B0604030504040204" pitchFamily="50" charset="-128"/>
                          <a:ea typeface="Meiryo UI" panose="020B0604030504040204" pitchFamily="50" charset="-128"/>
                        </a:rPr>
                        <a:t>20-minutes </a:t>
                      </a:r>
                    </a:p>
                    <a:p>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err="1">
                          <a:solidFill>
                            <a:srgbClr val="002060"/>
                          </a:solidFill>
                          <a:latin typeface="Meiryo UI" panose="020B0604030504040204" pitchFamily="50" charset="-128"/>
                          <a:ea typeface="Meiryo UI" panose="020B0604030504040204" pitchFamily="50" charset="-128"/>
                        </a:rPr>
                        <a:t>neighbourhoods</a:t>
                      </a:r>
                      <a:r>
                        <a:rPr kumimoji="1" lang="ja-JP" altLang="en-US" sz="1200" dirty="0">
                          <a:solidFill>
                            <a:srgbClr val="002060"/>
                          </a:solidFill>
                          <a:latin typeface="Meiryo UI" panose="020B0604030504040204" pitchFamily="50" charset="-128"/>
                          <a:ea typeface="Meiryo UI" panose="020B0604030504040204" pitchFamily="50" charset="-128"/>
                        </a:rPr>
                        <a:t>」</a:t>
                      </a:r>
                    </a:p>
                  </a:txBody>
                  <a:tcPr/>
                </a:tc>
                <a:tc>
                  <a:txBody>
                    <a:bodyPr/>
                    <a:lstStyle/>
                    <a:p>
                      <a:pPr>
                        <a:lnSpc>
                          <a:spcPts val="1600"/>
                        </a:lnSpc>
                      </a:pPr>
                      <a:r>
                        <a:rPr kumimoji="1" lang="ja-JP" altLang="en-US" sz="1200" dirty="0">
                          <a:solidFill>
                            <a:srgbClr val="002060"/>
                          </a:solidFill>
                          <a:latin typeface="Meiryo UI" panose="020B0604030504040204" pitchFamily="50" charset="-128"/>
                          <a:ea typeface="Meiryo UI" panose="020B0604030504040204" pitchFamily="50" charset="-128"/>
                        </a:rPr>
                        <a:t>自宅から</a:t>
                      </a:r>
                      <a:r>
                        <a:rPr kumimoji="1" lang="en-US" altLang="ja-JP" sz="1200" dirty="0">
                          <a:solidFill>
                            <a:srgbClr val="002060"/>
                          </a:solidFill>
                          <a:latin typeface="Meiryo UI" panose="020B0604030504040204" pitchFamily="50" charset="-128"/>
                          <a:ea typeface="Meiryo UI" panose="020B0604030504040204" pitchFamily="50" charset="-128"/>
                        </a:rPr>
                        <a:t>20</a:t>
                      </a:r>
                      <a:r>
                        <a:rPr kumimoji="1" lang="ja-JP" altLang="en-US" sz="1200" dirty="0">
                          <a:solidFill>
                            <a:srgbClr val="002060"/>
                          </a:solidFill>
                          <a:latin typeface="Meiryo UI" panose="020B0604030504040204" pitchFamily="50" charset="-128"/>
                          <a:ea typeface="Meiryo UI" panose="020B0604030504040204" pitchFamily="50" charset="-128"/>
                        </a:rPr>
                        <a:t>分以内に生活の上で必要な施設（学校や会社、スーパー、病院、公園など）にアクセスできるとの考え方</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1000"/>
                        </a:lnSpc>
                      </a:pPr>
                      <a:endParaRPr kumimoji="1" lang="en-US" altLang="ja-JP" sz="1050" dirty="0">
                        <a:solidFill>
                          <a:srgbClr val="002060"/>
                        </a:solidFill>
                        <a:latin typeface="Meiryo UI" panose="020B0604030504040204" pitchFamily="50" charset="-128"/>
                        <a:ea typeface="Meiryo UI" panose="020B0604030504040204" pitchFamily="50" charset="-128"/>
                      </a:endParaRPr>
                    </a:p>
                    <a:p>
                      <a:r>
                        <a:rPr kumimoji="1" lang="ja-JP" altLang="en-US" sz="1000" dirty="0">
                          <a:solidFill>
                            <a:srgbClr val="002060"/>
                          </a:solidFill>
                          <a:latin typeface="Meiryo UI" panose="020B0604030504040204" pitchFamily="50" charset="-128"/>
                          <a:ea typeface="Meiryo UI" panose="020B0604030504040204" pitchFamily="50" charset="-128"/>
                        </a:rPr>
                        <a:t>（備考）徒歩や自転車、電車やバスなどの公共交通機関での移動を念頭</a:t>
                      </a:r>
                    </a:p>
                  </a:txBody>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08531730"/>
                  </a:ext>
                </a:extLst>
              </a:tr>
              <a:tr h="1217955">
                <a:tc>
                  <a:txBody>
                    <a:bodyPr/>
                    <a:lstStyle/>
                    <a:p>
                      <a:r>
                        <a:rPr kumimoji="1" lang="ja-JP" altLang="en-US" sz="1200" b="1" dirty="0">
                          <a:solidFill>
                            <a:srgbClr val="002060"/>
                          </a:solidFill>
                          <a:latin typeface="Meiryo UI" panose="020B0604030504040204" pitchFamily="50" charset="-128"/>
                          <a:ea typeface="Meiryo UI" panose="020B0604030504040204" pitchFamily="50" charset="-128"/>
                        </a:rPr>
                        <a:t>ポートランド</a:t>
                      </a:r>
                      <a:endParaRPr kumimoji="1" lang="en-US" altLang="ja-JP" sz="1200" b="1" dirty="0">
                        <a:solidFill>
                          <a:srgbClr val="002060"/>
                        </a:solidFill>
                        <a:latin typeface="Meiryo UI" panose="020B0604030504040204" pitchFamily="50" charset="-128"/>
                        <a:ea typeface="Meiryo UI" panose="020B0604030504040204" pitchFamily="50" charset="-128"/>
                      </a:endParaRPr>
                    </a:p>
                    <a:p>
                      <a:pPr>
                        <a:lnSpc>
                          <a:spcPts val="5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en-US" altLang="ja-JP" sz="1200" dirty="0">
                          <a:solidFill>
                            <a:srgbClr val="002060"/>
                          </a:solidFill>
                          <a:latin typeface="Meiryo UI" panose="020B0604030504040204" pitchFamily="50" charset="-128"/>
                          <a:ea typeface="Meiryo UI" panose="020B0604030504040204" pitchFamily="50" charset="-128"/>
                        </a:rPr>
                        <a:t>20</a:t>
                      </a:r>
                      <a:r>
                        <a:rPr kumimoji="1" lang="ja-JP" altLang="en-US" sz="1200" dirty="0">
                          <a:solidFill>
                            <a:srgbClr val="002060"/>
                          </a:solidFill>
                          <a:latin typeface="Meiryo UI" panose="020B0604030504040204" pitchFamily="50" charset="-128"/>
                          <a:ea typeface="Meiryo UI" panose="020B0604030504040204" pitchFamily="50" charset="-128"/>
                        </a:rPr>
                        <a:t>分圏ネイバーフッド</a:t>
                      </a:r>
                      <a:endParaRPr kumimoji="1" lang="en-US" altLang="ja-JP" sz="1200" dirty="0">
                        <a:solidFill>
                          <a:srgbClr val="002060"/>
                        </a:solidFill>
                        <a:latin typeface="Meiryo UI" panose="020B0604030504040204" pitchFamily="50" charset="-128"/>
                        <a:ea typeface="Meiryo UI" panose="020B0604030504040204" pitchFamily="50" charset="-128"/>
                      </a:endParaRPr>
                    </a:p>
                    <a:p>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tc>
                <a:tc>
                  <a:txBody>
                    <a:bodyPr/>
                    <a:lstStyle/>
                    <a:p>
                      <a:pPr>
                        <a:lnSpc>
                          <a:spcPts val="1600"/>
                        </a:lnSpc>
                      </a:pPr>
                      <a:r>
                        <a:rPr kumimoji="1" lang="ja-JP" altLang="en-US" sz="1200" dirty="0">
                          <a:solidFill>
                            <a:srgbClr val="002060"/>
                          </a:solidFill>
                          <a:latin typeface="Meiryo UI" panose="020B0604030504040204" pitchFamily="50" charset="-128"/>
                          <a:ea typeface="Meiryo UI" panose="020B0604030504040204" pitchFamily="50" charset="-128"/>
                        </a:rPr>
                        <a:t>住民が徒歩や自転車、車いすによって安全に日常生活に必要なサービスへとアクセスできる範囲を徒歩</a:t>
                      </a:r>
                      <a:r>
                        <a:rPr kumimoji="1" lang="en-US" altLang="ja-JP" sz="1200" dirty="0">
                          <a:solidFill>
                            <a:srgbClr val="002060"/>
                          </a:solidFill>
                          <a:latin typeface="Meiryo UI" panose="020B0604030504040204" pitchFamily="50" charset="-128"/>
                          <a:ea typeface="Meiryo UI" panose="020B0604030504040204" pitchFamily="50" charset="-128"/>
                        </a:rPr>
                        <a:t>20</a:t>
                      </a:r>
                      <a:r>
                        <a:rPr kumimoji="1" lang="ja-JP" altLang="en-US" sz="1200" dirty="0">
                          <a:solidFill>
                            <a:srgbClr val="002060"/>
                          </a:solidFill>
                          <a:latin typeface="Meiryo UI" panose="020B0604030504040204" pitchFamily="50" charset="-128"/>
                          <a:ea typeface="Meiryo UI" panose="020B0604030504040204" pitchFamily="50" charset="-128"/>
                        </a:rPr>
                        <a:t>分圏域とし、日常生活に必要な機能がそろい、これらの都市サービス施設に近接した一定の密度を有している居住地を「</a:t>
                      </a:r>
                      <a:r>
                        <a:rPr kumimoji="1" lang="en-US" altLang="ja-JP" sz="1200" dirty="0">
                          <a:solidFill>
                            <a:srgbClr val="002060"/>
                          </a:solidFill>
                          <a:latin typeface="Meiryo UI" panose="020B0604030504040204" pitchFamily="50" charset="-128"/>
                          <a:ea typeface="Meiryo UI" panose="020B0604030504040204" pitchFamily="50" charset="-128"/>
                        </a:rPr>
                        <a:t>20</a:t>
                      </a:r>
                      <a:r>
                        <a:rPr kumimoji="1" lang="ja-JP" altLang="en-US" sz="1200" dirty="0">
                          <a:solidFill>
                            <a:srgbClr val="002060"/>
                          </a:solidFill>
                          <a:latin typeface="Meiryo UI" panose="020B0604030504040204" pitchFamily="50" charset="-128"/>
                          <a:ea typeface="Meiryo UI" panose="020B0604030504040204" pitchFamily="50" charset="-128"/>
                        </a:rPr>
                        <a:t>分圏ネイバーフッド」と設定</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1000"/>
                        </a:lnSpc>
                      </a:pPr>
                      <a:endParaRPr kumimoji="1" lang="en-US" altLang="ja-JP" sz="1200" dirty="0">
                        <a:solidFill>
                          <a:srgbClr val="002060"/>
                        </a:solidFill>
                        <a:latin typeface="Meiryo UI" panose="020B0604030504040204" pitchFamily="50" charset="-128"/>
                        <a:ea typeface="Meiryo UI" panose="020B0604030504040204" pitchFamily="50" charset="-128"/>
                      </a:endParaRPr>
                    </a:p>
                    <a:p>
                      <a:r>
                        <a:rPr kumimoji="1" lang="ja-JP" altLang="en-US" sz="1000" dirty="0">
                          <a:solidFill>
                            <a:srgbClr val="002060"/>
                          </a:solidFill>
                          <a:latin typeface="Meiryo UI" panose="020B0604030504040204" pitchFamily="50" charset="-128"/>
                          <a:ea typeface="Meiryo UI" panose="020B0604030504040204" pitchFamily="50" charset="-128"/>
                        </a:rPr>
                        <a:t>（備考）特に</a:t>
                      </a:r>
                      <a:r>
                        <a:rPr kumimoji="1" lang="en-US" altLang="ja-JP" sz="1000" dirty="0">
                          <a:solidFill>
                            <a:srgbClr val="002060"/>
                          </a:solidFill>
                          <a:latin typeface="Meiryo UI" panose="020B0604030504040204" pitchFamily="50" charset="-128"/>
                          <a:ea typeface="Meiryo UI" panose="020B0604030504040204" pitchFamily="50" charset="-128"/>
                        </a:rPr>
                        <a:t>7</a:t>
                      </a:r>
                      <a:r>
                        <a:rPr kumimoji="1" lang="ja-JP" altLang="en-US" sz="1000" dirty="0" err="1">
                          <a:solidFill>
                            <a:srgbClr val="002060"/>
                          </a:solidFill>
                          <a:latin typeface="Meiryo UI" panose="020B0604030504040204" pitchFamily="50" charset="-128"/>
                          <a:ea typeface="Meiryo UI" panose="020B0604030504040204" pitchFamily="50" charset="-128"/>
                        </a:rPr>
                        <a:t>つの</a:t>
                      </a:r>
                      <a:r>
                        <a:rPr kumimoji="1" lang="ja-JP" altLang="en-US" sz="1000" dirty="0">
                          <a:solidFill>
                            <a:srgbClr val="002060"/>
                          </a:solidFill>
                          <a:latin typeface="Meiryo UI" panose="020B0604030504040204" pitchFamily="50" charset="-128"/>
                          <a:ea typeface="Meiryo UI" panose="020B0604030504040204" pitchFamily="50" charset="-128"/>
                        </a:rPr>
                        <a:t>要素　①自転車専用道、②歩行空間、③公共交通、④公園、</a:t>
                      </a:r>
                      <a:endParaRPr kumimoji="1" lang="en-US" altLang="ja-JP" sz="1000" dirty="0">
                        <a:solidFill>
                          <a:srgbClr val="002060"/>
                        </a:solidFill>
                        <a:latin typeface="Meiryo UI" panose="020B0604030504040204" pitchFamily="50" charset="-128"/>
                        <a:ea typeface="Meiryo UI" panose="020B0604030504040204" pitchFamily="50" charset="-128"/>
                      </a:endParaRPr>
                    </a:p>
                    <a:p>
                      <a:r>
                        <a:rPr kumimoji="1" lang="ja-JP" altLang="en-US" sz="1000" dirty="0">
                          <a:solidFill>
                            <a:srgbClr val="002060"/>
                          </a:solidFill>
                          <a:latin typeface="Meiryo UI" panose="020B0604030504040204" pitchFamily="50" charset="-128"/>
                          <a:ea typeface="Meiryo UI" panose="020B0604030504040204" pitchFamily="50" charset="-128"/>
                        </a:rPr>
                        <a:t>　　　　　　⑤学校、⑥健康な食料品販売店、⑦商業サービス）へのアクセス性を分析</a:t>
                      </a:r>
                    </a:p>
                  </a:txBody>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35767093"/>
                  </a:ext>
                </a:extLst>
              </a:tr>
              <a:tr h="468444">
                <a:tc>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参考</a:t>
                      </a:r>
                    </a:p>
                  </a:txBody>
                  <a:tcPr/>
                </a:tc>
                <a:tc>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徒歩</a:t>
                      </a:r>
                      <a:r>
                        <a:rPr kumimoji="1" lang="en-US" altLang="ja-JP" sz="1200" dirty="0">
                          <a:solidFill>
                            <a:srgbClr val="002060"/>
                          </a:solidFill>
                          <a:latin typeface="Meiryo UI" panose="020B0604030504040204" pitchFamily="50" charset="-128"/>
                          <a:ea typeface="Meiryo UI" panose="020B0604030504040204" pitchFamily="50" charset="-128"/>
                        </a:rPr>
                        <a:t>15</a:t>
                      </a:r>
                      <a:r>
                        <a:rPr kumimoji="1" lang="ja-JP" altLang="en-US" sz="1200" dirty="0">
                          <a:solidFill>
                            <a:srgbClr val="002060"/>
                          </a:solidFill>
                          <a:latin typeface="Meiryo UI" panose="020B0604030504040204" pitchFamily="50" charset="-128"/>
                          <a:ea typeface="Meiryo UI" panose="020B0604030504040204" pitchFamily="50" charset="-128"/>
                        </a:rPr>
                        <a:t>分（半径</a:t>
                      </a:r>
                      <a:r>
                        <a:rPr kumimoji="1" lang="en-US" altLang="ja-JP" sz="1200" dirty="0">
                          <a:solidFill>
                            <a:srgbClr val="002060"/>
                          </a:solidFill>
                          <a:latin typeface="Meiryo UI" panose="020B0604030504040204" pitchFamily="50" charset="-128"/>
                          <a:ea typeface="Meiryo UI" panose="020B0604030504040204" pitchFamily="50" charset="-128"/>
                        </a:rPr>
                        <a:t>1,200m</a:t>
                      </a:r>
                      <a:r>
                        <a:rPr kumimoji="1" lang="ja-JP" altLang="en-US" sz="1200" dirty="0">
                          <a:solidFill>
                            <a:srgbClr val="002060"/>
                          </a:solidFill>
                          <a:latin typeface="Meiryo UI" panose="020B0604030504040204" pitchFamily="50" charset="-128"/>
                          <a:ea typeface="Meiryo UI" panose="020B0604030504040204" pitchFamily="50" charset="-128"/>
                        </a:rPr>
                        <a:t>）≒</a:t>
                      </a:r>
                      <a:r>
                        <a:rPr kumimoji="1" lang="en-US" altLang="ja-JP" sz="1200" dirty="0">
                          <a:solidFill>
                            <a:srgbClr val="002060"/>
                          </a:solidFill>
                          <a:latin typeface="Meiryo UI" panose="020B0604030504040204" pitchFamily="50" charset="-128"/>
                          <a:ea typeface="Meiryo UI" panose="020B0604030504040204" pitchFamily="50" charset="-128"/>
                        </a:rPr>
                        <a:t>1.5㎢</a:t>
                      </a:r>
                    </a:p>
                    <a:p>
                      <a:r>
                        <a:rPr kumimoji="1" lang="ja-JP" altLang="en-US" sz="1200" dirty="0">
                          <a:solidFill>
                            <a:srgbClr val="002060"/>
                          </a:solidFill>
                          <a:latin typeface="Meiryo UI" panose="020B0604030504040204" pitchFamily="50" charset="-128"/>
                          <a:ea typeface="Meiryo UI" panose="020B0604030504040204" pitchFamily="50" charset="-128"/>
                        </a:rPr>
                        <a:t>自転車</a:t>
                      </a:r>
                      <a:r>
                        <a:rPr kumimoji="1" lang="en-US" altLang="ja-JP" sz="1200" dirty="0">
                          <a:solidFill>
                            <a:srgbClr val="002060"/>
                          </a:solidFill>
                          <a:latin typeface="Meiryo UI" panose="020B0604030504040204" pitchFamily="50" charset="-128"/>
                          <a:ea typeface="Meiryo UI" panose="020B0604030504040204" pitchFamily="50" charset="-128"/>
                        </a:rPr>
                        <a:t>15</a:t>
                      </a:r>
                      <a:r>
                        <a:rPr kumimoji="1" lang="ja-JP" altLang="en-US" sz="1200" dirty="0">
                          <a:solidFill>
                            <a:srgbClr val="002060"/>
                          </a:solidFill>
                          <a:latin typeface="Meiryo UI" panose="020B0604030504040204" pitchFamily="50" charset="-128"/>
                          <a:ea typeface="Meiryo UI" panose="020B0604030504040204" pitchFamily="50" charset="-128"/>
                        </a:rPr>
                        <a:t>分（半径</a:t>
                      </a:r>
                      <a:r>
                        <a:rPr kumimoji="1" lang="en-US" altLang="ja-JP" sz="1200" dirty="0">
                          <a:solidFill>
                            <a:srgbClr val="002060"/>
                          </a:solidFill>
                          <a:latin typeface="Meiryo UI" panose="020B0604030504040204" pitchFamily="50" charset="-128"/>
                          <a:ea typeface="Meiryo UI" panose="020B0604030504040204" pitchFamily="50" charset="-128"/>
                        </a:rPr>
                        <a:t>3,600m</a:t>
                      </a:r>
                      <a:r>
                        <a:rPr kumimoji="1" lang="ja-JP" altLang="en-US" sz="1200" dirty="0">
                          <a:solidFill>
                            <a:srgbClr val="002060"/>
                          </a:solidFill>
                          <a:latin typeface="Meiryo UI" panose="020B0604030504040204" pitchFamily="50" charset="-128"/>
                          <a:ea typeface="Meiryo UI" panose="020B0604030504040204" pitchFamily="50" charset="-128"/>
                        </a:rPr>
                        <a:t>）≒</a:t>
                      </a:r>
                      <a:r>
                        <a:rPr kumimoji="1" lang="en-US" altLang="ja-JP" sz="1200" dirty="0">
                          <a:solidFill>
                            <a:srgbClr val="002060"/>
                          </a:solidFill>
                          <a:latin typeface="Meiryo UI" panose="020B0604030504040204" pitchFamily="50" charset="-128"/>
                          <a:ea typeface="Meiryo UI" panose="020B0604030504040204" pitchFamily="50" charset="-128"/>
                        </a:rPr>
                        <a:t>13㎢</a:t>
                      </a:r>
                      <a:r>
                        <a:rPr kumimoji="1" lang="ja-JP" altLang="en-US" sz="600" dirty="0">
                          <a:solidFill>
                            <a:srgbClr val="002060"/>
                          </a:solidFill>
                          <a:latin typeface="Meiryo UI" panose="020B0604030504040204" pitchFamily="50" charset="-128"/>
                          <a:ea typeface="Meiryo UI" panose="020B0604030504040204" pitchFamily="50" charset="-128"/>
                        </a:rPr>
                        <a:t>　</a:t>
                      </a:r>
                      <a:r>
                        <a:rPr kumimoji="1" lang="en-US" altLang="ja-JP" sz="600" dirty="0">
                          <a:solidFill>
                            <a:srgbClr val="002060"/>
                          </a:solidFill>
                          <a:latin typeface="Meiryo UI" panose="020B0604030504040204" pitchFamily="50" charset="-128"/>
                          <a:ea typeface="Meiryo UI" panose="020B0604030504040204" pitchFamily="50" charset="-128"/>
                        </a:rPr>
                        <a:t>※CNU</a:t>
                      </a:r>
                      <a:r>
                        <a:rPr kumimoji="1" lang="ja-JP" altLang="en-US" sz="600" dirty="0">
                          <a:solidFill>
                            <a:srgbClr val="002060"/>
                          </a:solidFill>
                          <a:latin typeface="Meiryo UI" panose="020B0604030504040204" pitchFamily="50" charset="-128"/>
                          <a:ea typeface="Meiryo UI" panose="020B0604030504040204" pitchFamily="50" charset="-128"/>
                        </a:rPr>
                        <a:t>（</a:t>
                      </a:r>
                      <a:r>
                        <a:rPr kumimoji="1" lang="en-US" altLang="ja-JP" sz="600" dirty="0">
                          <a:solidFill>
                            <a:srgbClr val="002060"/>
                          </a:solidFill>
                          <a:latin typeface="Meiryo UI" panose="020B0604030504040204" pitchFamily="50" charset="-128"/>
                          <a:ea typeface="Meiryo UI" panose="020B0604030504040204" pitchFamily="50" charset="-128"/>
                        </a:rPr>
                        <a:t>Congress for New Urbanism</a:t>
                      </a:r>
                      <a:r>
                        <a:rPr kumimoji="1" lang="ja-JP" altLang="en-US" sz="600" dirty="0">
                          <a:solidFill>
                            <a:srgbClr val="002060"/>
                          </a:solidFill>
                          <a:latin typeface="Meiryo UI" panose="020B0604030504040204" pitchFamily="50" charset="-128"/>
                          <a:ea typeface="Meiryo UI" panose="020B0604030504040204" pitchFamily="50" charset="-128"/>
                        </a:rPr>
                        <a:t>）の定義による</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74414308"/>
                  </a:ext>
                </a:extLst>
              </a:tr>
            </a:tbl>
          </a:graphicData>
        </a:graphic>
      </p:graphicFrame>
      <p:sp>
        <p:nvSpPr>
          <p:cNvPr id="12" name="角丸四角形 11"/>
          <p:cNvSpPr/>
          <p:nvPr/>
        </p:nvSpPr>
        <p:spPr>
          <a:xfrm>
            <a:off x="7114150" y="5009949"/>
            <a:ext cx="1872000" cy="68400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2" name="角丸四角形 1"/>
          <p:cNvSpPr/>
          <p:nvPr/>
        </p:nvSpPr>
        <p:spPr>
          <a:xfrm>
            <a:off x="7581331" y="4444546"/>
            <a:ext cx="604793" cy="29702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500" dirty="0">
                <a:solidFill>
                  <a:srgbClr val="002060"/>
                </a:solidFill>
              </a:rPr>
              <a:t>～</a:t>
            </a:r>
          </a:p>
        </p:txBody>
      </p:sp>
      <p:sp>
        <p:nvSpPr>
          <p:cNvPr id="9" name="角丸四角形 8"/>
          <p:cNvSpPr/>
          <p:nvPr/>
        </p:nvSpPr>
        <p:spPr>
          <a:xfrm>
            <a:off x="7581331" y="5962324"/>
            <a:ext cx="604793" cy="29702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500" dirty="0">
                <a:solidFill>
                  <a:srgbClr val="002060"/>
                </a:solidFill>
              </a:rPr>
              <a:t>～</a:t>
            </a:r>
          </a:p>
        </p:txBody>
      </p:sp>
      <p:sp>
        <p:nvSpPr>
          <p:cNvPr id="10" name="角丸四角形 9"/>
          <p:cNvSpPr/>
          <p:nvPr/>
        </p:nvSpPr>
        <p:spPr>
          <a:xfrm>
            <a:off x="7222150" y="3374157"/>
            <a:ext cx="1656000" cy="1008000"/>
          </a:xfrm>
          <a:prstGeom prst="roundRect">
            <a:avLst>
              <a:gd name="adj" fmla="val 13959"/>
            </a:avLst>
          </a:prstGeom>
          <a:no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17" name="テキスト ボックス 16">
            <a:extLst>
              <a:ext uri="{FF2B5EF4-FFF2-40B4-BE49-F238E27FC236}">
                <a16:creationId xmlns:a16="http://schemas.microsoft.com/office/drawing/2014/main" id="{DE1960D1-18CC-4DB9-A831-A6EC31CDC052}"/>
              </a:ext>
            </a:extLst>
          </p:cNvPr>
          <p:cNvSpPr txBox="1"/>
          <p:nvPr/>
        </p:nvSpPr>
        <p:spPr>
          <a:xfrm>
            <a:off x="326301" y="6440777"/>
            <a:ext cx="6895849" cy="307777"/>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a:t>
            </a:r>
            <a:r>
              <a:rPr kumimoji="1" lang="en-US" altLang="ja-JP" sz="700" dirty="0">
                <a:latin typeface="Meiryo UI" panose="020B0604030504040204" pitchFamily="50" charset="-128"/>
                <a:ea typeface="Meiryo UI" panose="020B0604030504040204" pitchFamily="50" charset="-128"/>
              </a:rPr>
              <a:t>Global Research </a:t>
            </a:r>
            <a:r>
              <a:rPr kumimoji="1" lang="ja-JP" altLang="en-US" sz="700" dirty="0">
                <a:latin typeface="Meiryo UI" panose="020B0604030504040204" pitchFamily="50" charset="-128"/>
                <a:ea typeface="Meiryo UI" panose="020B0604030504040204" pitchFamily="50" charset="-128"/>
              </a:rPr>
              <a:t>海外都市計画・地方創生情報</a:t>
            </a:r>
            <a:r>
              <a:rPr kumimoji="1" lang="en-US" altLang="ja-JP" sz="700" dirty="0">
                <a:latin typeface="Meiryo UI" panose="020B0604030504040204" pitchFamily="50" charset="-128"/>
                <a:ea typeface="Meiryo UI" panose="020B0604030504040204" pitchFamily="50" charset="-128"/>
              </a:rPr>
              <a:t>2020.07.05</a:t>
            </a: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CBC</a:t>
            </a:r>
            <a:r>
              <a:rPr kumimoji="1" lang="ja-JP" altLang="en-US" sz="700" dirty="0">
                <a:latin typeface="Meiryo UI" panose="020B0604030504040204" pitchFamily="50" charset="-128"/>
                <a:ea typeface="Meiryo UI" panose="020B0604030504040204" pitchFamily="50" charset="-128"/>
              </a:rPr>
              <a:t>ニュース</a:t>
            </a:r>
            <a:r>
              <a:rPr kumimoji="1" lang="en-US" altLang="ja-JP" sz="700" dirty="0">
                <a:latin typeface="Meiryo UI" panose="020B0604030504040204" pitchFamily="50" charset="-128"/>
                <a:ea typeface="Meiryo UI" panose="020B0604030504040204" pitchFamily="50" charset="-128"/>
              </a:rPr>
              <a:t>2019</a:t>
            </a:r>
            <a:r>
              <a:rPr kumimoji="1" lang="ja-JP" altLang="en-US" sz="700" dirty="0">
                <a:latin typeface="Meiryo UI" panose="020B0604030504040204" pitchFamily="50" charset="-128"/>
                <a:ea typeface="Meiryo UI" panose="020B0604030504040204" pitchFamily="50" charset="-128"/>
              </a:rPr>
              <a:t>年</a:t>
            </a:r>
            <a:r>
              <a:rPr kumimoji="1" lang="en-US" altLang="ja-JP" sz="700" dirty="0">
                <a:latin typeface="Meiryo UI" panose="020B0604030504040204" pitchFamily="50" charset="-128"/>
                <a:ea typeface="Meiryo UI" panose="020B0604030504040204" pitchFamily="50" charset="-128"/>
              </a:rPr>
              <a:t>8</a:t>
            </a:r>
            <a:r>
              <a:rPr kumimoji="1" lang="ja-JP" altLang="en-US" sz="700" dirty="0">
                <a:latin typeface="Meiryo UI" panose="020B0604030504040204" pitchFamily="50" charset="-128"/>
                <a:ea typeface="Meiryo UI" panose="020B0604030504040204" pitchFamily="50" charset="-128"/>
              </a:rPr>
              <a:t>月</a:t>
            </a:r>
            <a:r>
              <a:rPr kumimoji="1" lang="en-US" altLang="ja-JP" sz="700" dirty="0">
                <a:latin typeface="Meiryo UI" panose="020B0604030504040204" pitchFamily="50" charset="-128"/>
                <a:ea typeface="Meiryo UI" panose="020B0604030504040204" pitchFamily="50" charset="-128"/>
              </a:rPr>
              <a:t>22</a:t>
            </a:r>
            <a:r>
              <a:rPr kumimoji="1" lang="ja-JP" altLang="en-US" sz="700" dirty="0">
                <a:latin typeface="Meiryo UI" panose="020B0604030504040204" pitchFamily="50" charset="-128"/>
                <a:ea typeface="Meiryo UI" panose="020B0604030504040204" pitchFamily="50" charset="-128"/>
              </a:rPr>
              <a:t>日、</a:t>
            </a:r>
            <a:endParaRPr kumimoji="1" lang="en-US" altLang="ja-JP" sz="700" dirty="0">
              <a:latin typeface="Meiryo UI" panose="020B0604030504040204" pitchFamily="50" charset="-128"/>
              <a:ea typeface="Meiryo UI" panose="020B0604030504040204" pitchFamily="50" charset="-128"/>
            </a:endParaRPr>
          </a:p>
          <a:p>
            <a:r>
              <a:rPr kumimoji="1" lang="en-US" altLang="ja-JP"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「ポスト・パンデミックの都市空間</a:t>
            </a:r>
            <a:r>
              <a:rPr kumimoji="1" lang="en-US" altLang="ja-JP" sz="700" dirty="0">
                <a:latin typeface="Meiryo UI" panose="020B0604030504040204" pitchFamily="50" charset="-128"/>
                <a:ea typeface="Meiryo UI" panose="020B0604030504040204" pitchFamily="50" charset="-128"/>
              </a:rPr>
              <a:t>-“15-minute neighborhood”</a:t>
            </a:r>
            <a:r>
              <a:rPr kumimoji="1" lang="ja-JP" altLang="en-US" sz="700" dirty="0">
                <a:latin typeface="Meiryo UI" panose="020B0604030504040204" pitchFamily="50" charset="-128"/>
                <a:ea typeface="Meiryo UI" panose="020B0604030504040204" pitchFamily="50" charset="-128"/>
              </a:rPr>
              <a:t>の空間像</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」矢吹剣一（東京大学先端科学技術研究センター）（日本都市計画学会関西支部）　等</a:t>
            </a:r>
            <a:endParaRPr kumimoji="1" lang="ja-JP" altLang="en-US" sz="700" dirty="0"/>
          </a:p>
        </p:txBody>
      </p:sp>
    </p:spTree>
    <p:extLst>
      <p:ext uri="{BB962C8B-B14F-4D97-AF65-F5344CB8AC3E}">
        <p14:creationId xmlns:p14="http://schemas.microsoft.com/office/powerpoint/2010/main" val="337195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64048" y="6594034"/>
            <a:ext cx="4646828" cy="200055"/>
          </a:xfrm>
          <a:prstGeom prst="rect">
            <a:avLst/>
          </a:prstGeom>
          <a:solidFill>
            <a:schemeClr val="bg1"/>
          </a:solidFill>
        </p:spPr>
        <p:txBody>
          <a:bodyPr wrap="square">
            <a:spAutoFit/>
          </a:bodyPr>
          <a:lstStyle/>
          <a:p>
            <a:r>
              <a:rPr lang="ja-JP" altLang="en-US" sz="700" dirty="0">
                <a:latin typeface="Meiryo UI" panose="020B0604030504040204" pitchFamily="50" charset="-128"/>
                <a:ea typeface="Meiryo UI" panose="020B0604030504040204" pitchFamily="50" charset="-128"/>
              </a:rPr>
              <a:t>出典：国土交通省「国土の長期展望専門委員会最終とりまとめ参考資料」参照</a:t>
            </a:r>
          </a:p>
        </p:txBody>
      </p:sp>
      <p:sp>
        <p:nvSpPr>
          <p:cNvPr id="14" name="正方形/長方形 13"/>
          <p:cNvSpPr/>
          <p:nvPr/>
        </p:nvSpPr>
        <p:spPr>
          <a:xfrm>
            <a:off x="360684" y="560743"/>
            <a:ext cx="8460000" cy="432000"/>
          </a:xfrm>
          <a:prstGeom prst="rect">
            <a:avLst/>
          </a:prstGeom>
          <a:solidFill>
            <a:schemeClr val="accent1">
              <a:lumMod val="20000"/>
              <a:lumOff val="80000"/>
            </a:schemeClr>
          </a:solidFill>
        </p:spPr>
        <p:txBody>
          <a:bodyPr wrap="square" anchor="ctr" anchorCtr="0">
            <a:noAutofit/>
          </a:bodyPr>
          <a:lstStyle/>
          <a:p>
            <a:r>
              <a:rPr lang="ja-JP" altLang="en-US" sz="1200" dirty="0">
                <a:solidFill>
                  <a:srgbClr val="002060"/>
                </a:solidFill>
                <a:latin typeface="Meiryo UI" panose="020B0604030504040204" pitchFamily="50" charset="-128"/>
                <a:ea typeface="Meiryo UI" panose="020B0604030504040204" pitchFamily="50" charset="-128"/>
              </a:rPr>
              <a:t>　生活圏やデジタル化の進展を踏まえ、住民にどういったサービスをどのような範囲で提供していくのか改めて検討する必要。</a:t>
            </a:r>
            <a:endParaRPr lang="en-US" altLang="ja-JP" sz="1200" dirty="0">
              <a:solidFill>
                <a:srgbClr val="002060"/>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nvGraphicFramePr>
        <p:xfrm>
          <a:off x="478273" y="1196358"/>
          <a:ext cx="8342411" cy="5365541"/>
        </p:xfrm>
        <a:graphic>
          <a:graphicData uri="http://schemas.openxmlformats.org/drawingml/2006/table">
            <a:tbl>
              <a:tblPr firstRow="1" bandRow="1">
                <a:tableStyleId>{5C22544A-7EE6-4342-B048-85BDC9FD1C3A}</a:tableStyleId>
              </a:tblPr>
              <a:tblGrid>
                <a:gridCol w="450574">
                  <a:extLst>
                    <a:ext uri="{9D8B030D-6E8A-4147-A177-3AD203B41FA5}">
                      <a16:colId xmlns:a16="http://schemas.microsoft.com/office/drawing/2014/main" val="2013034553"/>
                    </a:ext>
                  </a:extLst>
                </a:gridCol>
                <a:gridCol w="3803374">
                  <a:extLst>
                    <a:ext uri="{9D8B030D-6E8A-4147-A177-3AD203B41FA5}">
                      <a16:colId xmlns:a16="http://schemas.microsoft.com/office/drawing/2014/main" val="3417594652"/>
                    </a:ext>
                  </a:extLst>
                </a:gridCol>
                <a:gridCol w="4088463">
                  <a:extLst>
                    <a:ext uri="{9D8B030D-6E8A-4147-A177-3AD203B41FA5}">
                      <a16:colId xmlns:a16="http://schemas.microsoft.com/office/drawing/2014/main" val="3178131239"/>
                    </a:ext>
                  </a:extLst>
                </a:gridCol>
              </a:tblGrid>
              <a:tr h="337790">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リアルの提供が必要</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デジタル対応可能</a:t>
                      </a:r>
                    </a:p>
                  </a:txBody>
                  <a:tcPr/>
                </a:tc>
                <a:extLst>
                  <a:ext uri="{0D108BD9-81ED-4DB2-BD59-A6C34878D82A}">
                    <a16:rowId xmlns:a16="http://schemas.microsoft.com/office/drawing/2014/main" val="3866740068"/>
                  </a:ext>
                </a:extLst>
              </a:tr>
              <a:tr h="2529955">
                <a:tc>
                  <a:txBody>
                    <a:bodyPr/>
                    <a:lstStyle/>
                    <a:p>
                      <a:pPr algn="ctr"/>
                      <a:r>
                        <a:rPr kumimoji="1" lang="ja-JP" altLang="en-US" sz="1200" b="1" dirty="0">
                          <a:solidFill>
                            <a:srgbClr val="002060"/>
                          </a:solidFill>
                          <a:latin typeface="Meiryo UI" panose="020B0604030504040204" pitchFamily="50" charset="-128"/>
                          <a:ea typeface="Meiryo UI" panose="020B0604030504040204" pitchFamily="50" charset="-128"/>
                        </a:rPr>
                        <a:t>日常生活圏</a:t>
                      </a:r>
                    </a:p>
                  </a:txBody>
                  <a:tcPr vert="eaVert" anchor="ctr"/>
                </a:tc>
                <a:tc>
                  <a:txBody>
                    <a:bodyPr/>
                    <a:lstStyle/>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役所 （保健福祉）</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保育所</a:t>
                      </a: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小中学校</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交番、地域消防</a:t>
                      </a: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公共交通 （鉄道バス）</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公園</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医療 （診療所）</a:t>
                      </a: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福祉 （訪問・通所）</a:t>
                      </a: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コンビニエンスストア</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dirty="0">
                          <a:solidFill>
                            <a:srgbClr val="002060"/>
                          </a:solidFill>
                          <a:latin typeface="Meiryo UI" panose="020B0604030504040204" pitchFamily="50" charset="-128"/>
                          <a:ea typeface="Meiryo UI" panose="020B0604030504040204" pitchFamily="50" charset="-128"/>
                        </a:rPr>
                        <a:t>○ 清掃ゴミ収集</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dirty="0">
                          <a:solidFill>
                            <a:srgbClr val="002060"/>
                          </a:solidFill>
                          <a:latin typeface="Meiryo UI" panose="020B0604030504040204" pitchFamily="50" charset="-128"/>
                          <a:ea typeface="Meiryo UI" panose="020B0604030504040204" pitchFamily="50" charset="-128"/>
                        </a:rPr>
                        <a:t>○ 電力、ガス、上下水道</a:t>
                      </a:r>
                    </a:p>
                  </a:txBody>
                  <a:tcPr/>
                </a:tc>
                <a:tc>
                  <a:txBody>
                    <a:bodyPr/>
                    <a:lstStyle/>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役所 （窓口）</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図書館 （デジタル書籍、相互利用）</a:t>
                      </a: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集会所・公民館 （リモート会議等）</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スーパー・食料品店 （ネットショッピング）</a:t>
                      </a: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銀行・郵便局 （ネットバンキング等）</a:t>
                      </a:r>
                      <a:endParaRPr kumimoji="1" lang="en-US" altLang="ja-JP" sz="1200" dirty="0">
                        <a:solidFill>
                          <a:srgbClr val="00206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85311281"/>
                  </a:ext>
                </a:extLst>
              </a:tr>
              <a:tr h="758986">
                <a:tc>
                  <a:txBody>
                    <a:bodyPr/>
                    <a:lstStyle/>
                    <a:p>
                      <a:pPr algn="ctr"/>
                      <a:r>
                        <a:rPr kumimoji="1" lang="ja-JP" altLang="en-US" sz="1200" b="1" dirty="0">
                          <a:solidFill>
                            <a:srgbClr val="002060"/>
                          </a:solidFill>
                          <a:latin typeface="Meiryo UI" panose="020B0604030504040204" pitchFamily="50" charset="-128"/>
                          <a:ea typeface="Meiryo UI" panose="020B0604030504040204" pitchFamily="50" charset="-128"/>
                        </a:rPr>
                        <a:t>休日等</a:t>
                      </a:r>
                    </a:p>
                  </a:txBody>
                  <a:tcPr vert="eaVert" anchor="ctr"/>
                </a:tc>
                <a:tc>
                  <a:txBody>
                    <a:bodyPr/>
                    <a:lstStyle/>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宿泊施設　　        ○ 観光施設</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レクリエーション施設</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文化施設</a:t>
                      </a:r>
                      <a:endParaRPr kumimoji="1" lang="en-US" altLang="ja-JP" sz="1200" dirty="0">
                        <a:solidFill>
                          <a:srgbClr val="002060"/>
                        </a:solidFill>
                        <a:latin typeface="Meiryo UI" panose="020B0604030504040204" pitchFamily="50" charset="-128"/>
                        <a:ea typeface="Meiryo UI" panose="020B0604030504040204" pitchFamily="50" charset="-128"/>
                      </a:endParaRPr>
                    </a:p>
                  </a:txBody>
                  <a:tcPr/>
                </a:tc>
                <a:tc>
                  <a:txBody>
                    <a:bodyPr/>
                    <a:lstStyle/>
                    <a:p>
                      <a:pPr>
                        <a:lnSpc>
                          <a:spcPts val="1800"/>
                        </a:lnSpc>
                      </a:pPr>
                      <a:r>
                        <a:rPr kumimoji="1" lang="ja-JP" altLang="en-US" sz="1200" dirty="0">
                          <a:solidFill>
                            <a:srgbClr val="002060"/>
                          </a:solidFill>
                          <a:latin typeface="Meiryo UI" panose="020B0604030504040204" pitchFamily="50" charset="-128"/>
                          <a:ea typeface="Meiryo UI" panose="020B0604030504040204" pitchFamily="50" charset="-128"/>
                        </a:rPr>
                        <a:t>○ 大規模集客施設 （ネットショッピング）</a:t>
                      </a:r>
                    </a:p>
                  </a:txBody>
                  <a:tcPr/>
                </a:tc>
                <a:extLst>
                  <a:ext uri="{0D108BD9-81ED-4DB2-BD59-A6C34878D82A}">
                    <a16:rowId xmlns:a16="http://schemas.microsoft.com/office/drawing/2014/main" val="522844127"/>
                  </a:ext>
                </a:extLst>
              </a:tr>
              <a:tr h="1644471">
                <a:tc>
                  <a:txBody>
                    <a:bodyPr/>
                    <a:lstStyle/>
                    <a:p>
                      <a:pPr algn="ctr"/>
                      <a:r>
                        <a:rPr kumimoji="1" lang="ja-JP" altLang="en-US" sz="1200" b="1" dirty="0">
                          <a:solidFill>
                            <a:srgbClr val="002060"/>
                          </a:solidFill>
                          <a:latin typeface="Meiryo UI" panose="020B0604030504040204" pitchFamily="50" charset="-128"/>
                          <a:ea typeface="Meiryo UI" panose="020B0604030504040204" pitchFamily="50" charset="-128"/>
                        </a:rPr>
                        <a:t>高度な都市機能</a:t>
                      </a:r>
                    </a:p>
                  </a:txBody>
                  <a:tcPr vert="eaVert" anchor="ct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dirty="0">
                          <a:solidFill>
                            <a:srgbClr val="002060"/>
                          </a:solidFill>
                          <a:latin typeface="Meiryo UI" panose="020B0604030504040204" pitchFamily="50" charset="-128"/>
                          <a:ea typeface="Meiryo UI" panose="020B0604030504040204" pitchFamily="50" charset="-128"/>
                        </a:rPr>
                        <a:t>○ 警察、消防</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dirty="0">
                          <a:solidFill>
                            <a:srgbClr val="002060"/>
                          </a:solidFill>
                          <a:latin typeface="Meiryo UI" panose="020B0604030504040204" pitchFamily="50" charset="-128"/>
                          <a:ea typeface="Meiryo UI" panose="020B0604030504040204" pitchFamily="50" charset="-128"/>
                        </a:rPr>
                        <a:t>○ 上下水道処理施設</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dirty="0">
                          <a:solidFill>
                            <a:srgbClr val="002060"/>
                          </a:solidFill>
                          <a:latin typeface="Meiryo UI" panose="020B0604030504040204" pitchFamily="50" charset="-128"/>
                          <a:ea typeface="Meiryo UI" panose="020B0604030504040204" pitchFamily="50" charset="-128"/>
                        </a:rPr>
                        <a:t>○ 公共交通 （広域拠点）</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dirty="0">
                          <a:solidFill>
                            <a:srgbClr val="002060"/>
                          </a:solidFill>
                          <a:latin typeface="Meiryo UI" panose="020B0604030504040204" pitchFamily="50" charset="-128"/>
                          <a:ea typeface="Meiryo UI" panose="020B0604030504040204" pitchFamily="50" charset="-128"/>
                        </a:rPr>
                        <a:t>○ 医療 （救急・高度）（遠隔医療等も可能）</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dirty="0">
                          <a:solidFill>
                            <a:srgbClr val="002060"/>
                          </a:solidFill>
                          <a:latin typeface="Meiryo UI" panose="020B0604030504040204" pitchFamily="50" charset="-128"/>
                          <a:ea typeface="Meiryo UI" panose="020B0604030504040204" pitchFamily="50" charset="-128"/>
                        </a:rPr>
                        <a:t>○ ゴミ処理場</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dirty="0">
                          <a:solidFill>
                            <a:srgbClr val="002060"/>
                          </a:solidFill>
                          <a:latin typeface="Meiryo UI" panose="020B0604030504040204" pitchFamily="50" charset="-128"/>
                          <a:ea typeface="Meiryo UI" panose="020B0604030504040204" pitchFamily="50" charset="-128"/>
                        </a:rPr>
                        <a:t>○ 福祉（施設）</a:t>
                      </a:r>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dirty="0">
                          <a:solidFill>
                            <a:srgbClr val="002060"/>
                          </a:solidFill>
                          <a:latin typeface="Meiryo UI" panose="020B0604030504040204" pitchFamily="50" charset="-128"/>
                          <a:ea typeface="Meiryo UI" panose="020B0604030504040204" pitchFamily="50" charset="-128"/>
                        </a:rPr>
                        <a:t>○ 大学、高等教育機関（リモートによる講義など）</a:t>
                      </a:r>
                    </a:p>
                    <a:p>
                      <a:pPr>
                        <a:lnSpc>
                          <a:spcPts val="1800"/>
                        </a:lnSpc>
                      </a:pP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38029216"/>
                  </a:ext>
                </a:extLst>
              </a:tr>
            </a:tbl>
          </a:graphicData>
        </a:graphic>
      </p:graphicFrame>
      <p:grpSp>
        <p:nvGrpSpPr>
          <p:cNvPr id="8" name="グループ化 7"/>
          <p:cNvGrpSpPr/>
          <p:nvPr/>
        </p:nvGrpSpPr>
        <p:grpSpPr>
          <a:xfrm>
            <a:off x="-3515" y="-13192"/>
            <a:ext cx="9144000" cy="404664"/>
            <a:chOff x="-3515" y="-13192"/>
            <a:chExt cx="9144000" cy="404664"/>
          </a:xfrm>
        </p:grpSpPr>
        <p:sp>
          <p:nvSpPr>
            <p:cNvPr id="9" name="正方形/長方形 8"/>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a:ea typeface="Meiryo UI" pitchFamily="50" charset="-128"/>
                  <a:cs typeface="Meiryo UI" pitchFamily="50" charset="-128"/>
                </a:rPr>
                <a:t>９－</a:t>
              </a:r>
              <a:r>
                <a:rPr kumimoji="0" lang="en-US" altLang="ja-JP"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15.</a:t>
              </a:r>
              <a:r>
                <a:rPr lang="ja-JP" altLang="en-US" kern="0" dirty="0">
                  <a:solidFill>
                    <a:srgbClr val="000000"/>
                  </a:solidFill>
                  <a:latin typeface="Meiryo UI"/>
                  <a:ea typeface="Meiryo UI" pitchFamily="50" charset="-128"/>
                  <a:cs typeface="Meiryo UI" pitchFamily="50" charset="-128"/>
                </a:rPr>
                <a:t>生活圏に必要な施設やサービス等（議論用のイメージ）</a:t>
              </a:r>
            </a:p>
          </p:txBody>
        </p:sp>
        <p:sp>
          <p:nvSpPr>
            <p:cNvPr id="10" name="正方形/長方形 9"/>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第２回意見交換会　参考資料２</a:t>
              </a:r>
            </a:p>
          </p:txBody>
        </p:sp>
      </p:grpSp>
    </p:spTree>
    <p:extLst>
      <p:ext uri="{BB962C8B-B14F-4D97-AF65-F5344CB8AC3E}">
        <p14:creationId xmlns:p14="http://schemas.microsoft.com/office/powerpoint/2010/main" val="54645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16.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都市内交通や移動の快適性について</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1" name="正方形/長方形 10">
            <a:extLst>
              <a:ext uri="{FF2B5EF4-FFF2-40B4-BE49-F238E27FC236}">
                <a16:creationId xmlns:a16="http://schemas.microsoft.com/office/drawing/2014/main" id="{AB17D92A-ECB6-4C20-B6B2-BD14EBC34BDA}"/>
              </a:ext>
            </a:extLst>
          </p:cNvPr>
          <p:cNvSpPr/>
          <p:nvPr/>
        </p:nvSpPr>
        <p:spPr>
          <a:xfrm>
            <a:off x="102793" y="75152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や人に優しいウォーカブルシティにつながる「都市内交通」や「移動の快適性」について、森記念財団「世界の都市総合力ランキング」をみると、大阪は世界の他の都市に比べ「駅密度」や「公共交通機関利用率」の順位は高いが、東京に劣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185953" y="2209398"/>
            <a:ext cx="3708000" cy="13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02793" y="6296952"/>
            <a:ext cx="8933268" cy="507831"/>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出典：森記念財団都市戦略研究所「世界の都市総合力ランキング　</a:t>
            </a:r>
            <a:r>
              <a:rPr lang="en-US" altLang="ja-JP" sz="1100" dirty="0">
                <a:latin typeface="メイリオ" panose="020B0604030504040204" pitchFamily="50" charset="-128"/>
                <a:ea typeface="メイリオ" panose="020B0604030504040204" pitchFamily="50" charset="-128"/>
              </a:rPr>
              <a:t>YEARBOOK2021</a:t>
            </a:r>
            <a:r>
              <a:rPr lang="ja-JP" altLang="en-US" sz="11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順位：対象都市</a:t>
            </a:r>
            <a:r>
              <a:rPr lang="en-US" altLang="ja-JP" sz="800" dirty="0">
                <a:latin typeface="メイリオ" panose="020B0604030504040204" pitchFamily="50" charset="-128"/>
                <a:ea typeface="メイリオ" panose="020B0604030504040204" pitchFamily="50" charset="-128"/>
              </a:rPr>
              <a:t>48</a:t>
            </a:r>
            <a:r>
              <a:rPr lang="ja-JP" altLang="en-US" sz="800" dirty="0">
                <a:latin typeface="メイリオ" panose="020B0604030504040204" pitchFamily="50" charset="-128"/>
                <a:ea typeface="メイリオ" panose="020B0604030504040204" pitchFamily="50" charset="-128"/>
              </a:rPr>
              <a:t>都市のうち、それぞれの指標のスコアが高い順</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スコア：指標に対応するデータを収集し、原則、指標ごとにデータの最大値を</a:t>
            </a:r>
            <a:r>
              <a:rPr lang="en-US" altLang="ja-JP" sz="800" dirty="0">
                <a:latin typeface="メイリオ" panose="020B0604030504040204" pitchFamily="50" charset="-128"/>
                <a:ea typeface="メイリオ" panose="020B0604030504040204" pitchFamily="50" charset="-128"/>
              </a:rPr>
              <a:t>100</a:t>
            </a:r>
            <a:r>
              <a:rPr lang="ja-JP" altLang="en-US" sz="800" dirty="0" err="1">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最小値を０として指数化</a:t>
            </a:r>
            <a:endParaRPr lang="en-US" altLang="ja-JP" sz="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0" y="406540"/>
            <a:ext cx="5125839"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　都市内交通や移動の快適性にかかるランキング</a:t>
            </a:r>
            <a:endParaRPr lang="ja-JP" altLang="ja-JP" sz="14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222602" y="1513616"/>
            <a:ext cx="8693649" cy="4737003"/>
          </a:xfrm>
          <a:prstGeom prst="rect">
            <a:avLst/>
          </a:prstGeom>
        </p:spPr>
      </p:pic>
      <p:sp>
        <p:nvSpPr>
          <p:cNvPr id="12" name="正方形/長方形 11">
            <a:extLst>
              <a:ext uri="{FF2B5EF4-FFF2-40B4-BE49-F238E27FC236}">
                <a16:creationId xmlns:a16="http://schemas.microsoft.com/office/drawing/2014/main" id="{6907C590-95DD-352F-FA30-A1B3E53DE661}"/>
              </a:ext>
            </a:extLst>
          </p:cNvPr>
          <p:cNvSpPr/>
          <p:nvPr/>
        </p:nvSpPr>
        <p:spPr>
          <a:xfrm>
            <a:off x="7018136" y="1098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291495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135274" y="6399998"/>
            <a:ext cx="3826689" cy="261610"/>
          </a:xfrm>
          <a:prstGeom prst="rect">
            <a:avLst/>
          </a:prstGeom>
        </p:spPr>
        <p:txBody>
          <a:bodyPr wrap="none">
            <a:spAutoFit/>
          </a:bodyPr>
          <a:lstStyle/>
          <a:p>
            <a:r>
              <a:rPr lang="ja-JP" altLang="en-US" sz="1100" dirty="0">
                <a:latin typeface="+mn-ea"/>
              </a:rPr>
              <a:t>出典：英シンクタンク</a:t>
            </a:r>
            <a:r>
              <a:rPr lang="en-US" altLang="ja-JP" sz="1100" dirty="0">
                <a:latin typeface="+mn-ea"/>
              </a:rPr>
              <a:t>Z/Yen</a:t>
            </a:r>
            <a:r>
              <a:rPr lang="ja-JP" altLang="en-US" sz="1100" dirty="0">
                <a:latin typeface="+mn-ea"/>
              </a:rPr>
              <a:t>調査をもとに大阪府企画室にて作成</a:t>
            </a:r>
          </a:p>
        </p:txBody>
      </p:sp>
      <p:pic>
        <p:nvPicPr>
          <p:cNvPr id="15" name="図 14"/>
          <p:cNvPicPr>
            <a:picLocks noChangeAspect="1"/>
          </p:cNvPicPr>
          <p:nvPr/>
        </p:nvPicPr>
        <p:blipFill rotWithShape="1">
          <a:blip r:embed="rId2"/>
          <a:srcRect l="17145" t="33126" r="18316" b="33332"/>
          <a:stretch/>
        </p:blipFill>
        <p:spPr>
          <a:xfrm>
            <a:off x="4018308" y="2084753"/>
            <a:ext cx="4930091" cy="2678538"/>
          </a:xfrm>
          <a:prstGeom prst="rect">
            <a:avLst/>
          </a:prstGeom>
          <a:ln>
            <a:solidFill>
              <a:schemeClr val="tx1"/>
            </a:solidFill>
          </a:ln>
        </p:spPr>
      </p:pic>
      <p:sp>
        <p:nvSpPr>
          <p:cNvPr id="16" name="正方形/長方形 15"/>
          <p:cNvSpPr/>
          <p:nvPr/>
        </p:nvSpPr>
        <p:spPr>
          <a:xfrm>
            <a:off x="4171109" y="6398305"/>
            <a:ext cx="5105400" cy="261610"/>
          </a:xfrm>
          <a:prstGeom prst="rect">
            <a:avLst/>
          </a:prstGeom>
        </p:spPr>
        <p:txBody>
          <a:bodyPr wrap="square">
            <a:spAutoFit/>
          </a:bodyPr>
          <a:lstStyle/>
          <a:p>
            <a:r>
              <a:rPr lang="ja-JP" altLang="en-US" sz="1100" dirty="0"/>
              <a:t>出典：</a:t>
            </a:r>
            <a:r>
              <a:rPr lang="en-US" altLang="ja-JP" sz="1100" dirty="0"/>
              <a:t>INITIAL</a:t>
            </a:r>
            <a:r>
              <a:rPr lang="ja-JP" altLang="en-US" sz="1100" dirty="0"/>
              <a:t>（</a:t>
            </a:r>
            <a:r>
              <a:rPr lang="en-US" altLang="ja-JP" sz="1100" dirty="0"/>
              <a:t>2022</a:t>
            </a:r>
            <a:r>
              <a:rPr lang="ja-JP" altLang="en-US" sz="1100" dirty="0"/>
              <a:t>年</a:t>
            </a:r>
            <a:r>
              <a:rPr lang="en-US" altLang="ja-JP" sz="1100" dirty="0"/>
              <a:t>1</a:t>
            </a:r>
            <a:r>
              <a:rPr lang="ja-JP" altLang="en-US" sz="1100" dirty="0"/>
              <a:t>月</a:t>
            </a:r>
            <a:r>
              <a:rPr lang="en-US" altLang="ja-JP" sz="1100" dirty="0"/>
              <a:t>25</a:t>
            </a:r>
            <a:r>
              <a:rPr lang="ja-JP" altLang="en-US" sz="1100" dirty="0"/>
              <a:t>日時点）</a:t>
            </a:r>
          </a:p>
        </p:txBody>
      </p:sp>
      <p:sp>
        <p:nvSpPr>
          <p:cNvPr id="18" name="テキスト ボックス 17"/>
          <p:cNvSpPr txBox="1"/>
          <p:nvPr/>
        </p:nvSpPr>
        <p:spPr>
          <a:xfrm>
            <a:off x="53033" y="416157"/>
            <a:ext cx="8105861" cy="523220"/>
          </a:xfrm>
          <a:prstGeom prst="rect">
            <a:avLst/>
          </a:prstGeom>
          <a:noFill/>
        </p:spPr>
        <p:txBody>
          <a:bodyPr wrap="square" rtlCol="0">
            <a:spAutoFit/>
          </a:bodyPr>
          <a:lstStyle/>
          <a:p>
            <a:r>
              <a:rPr kumimoji="1" lang="ja-JP" altLang="en-US" sz="1400" b="1"/>
              <a:t>■</a:t>
            </a:r>
            <a:r>
              <a:rPr lang="ja-JP" altLang="en-US" sz="1400" b="1"/>
              <a:t>　国際金融センター都市ランキング及び国内スタートアップ企業の地域別調達額の推移</a:t>
            </a:r>
          </a:p>
          <a:p>
            <a:endParaRPr lang="en-US" altLang="ja-JP" sz="1400" b="1" dirty="0"/>
          </a:p>
        </p:txBody>
      </p:sp>
      <p:sp>
        <p:nvSpPr>
          <p:cNvPr id="21" name="正方形/長方形 20"/>
          <p:cNvSpPr/>
          <p:nvPr/>
        </p:nvSpPr>
        <p:spPr>
          <a:xfrm>
            <a:off x="3970136" y="5469654"/>
            <a:ext cx="5105400" cy="369332"/>
          </a:xfrm>
          <a:prstGeom prst="rect">
            <a:avLst/>
          </a:prstGeom>
        </p:spPr>
        <p:txBody>
          <a:bodyPr wrap="square">
            <a:spAutoFit/>
          </a:bodyPr>
          <a:lstStyle/>
          <a:p>
            <a:r>
              <a:rPr lang="ja-JP" altLang="en-US" sz="600" dirty="0"/>
              <a:t>注１）各年の値は基準日時点までに観測されたものが対象 </a:t>
            </a:r>
            <a:endParaRPr lang="en-US" altLang="ja-JP" sz="600" dirty="0"/>
          </a:p>
          <a:p>
            <a:r>
              <a:rPr lang="ja-JP" altLang="en-US" sz="600" dirty="0"/>
              <a:t>注２）データの特性上、調査進行により過去含めて数値が変動する。調査進行による影響は金額が小さい案件ほどうけやすく、特に直近年ほど影響を受けやすい </a:t>
            </a:r>
            <a:endParaRPr lang="en-US" altLang="ja-JP" sz="600" dirty="0"/>
          </a:p>
          <a:p>
            <a:r>
              <a:rPr lang="ja-JP" altLang="en-US" sz="600" dirty="0"/>
              <a:t>注３）その他は上記以外の都道府県の合計</a:t>
            </a:r>
            <a:endParaRPr lang="en-US" altLang="ja-JP" sz="600" dirty="0"/>
          </a:p>
        </p:txBody>
      </p:sp>
      <p:sp>
        <p:nvSpPr>
          <p:cNvPr id="22" name="正方形/長方形 21"/>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２年３月の国際金融センター都市ランキングでは、東京は９位、大阪は３４位。大阪は、「ローカル」な国際金融都市との評価。</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大阪府に所在するスタートアップ企業への資金調達額は、過去</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年で増加しているものの、東京都との差は拡大している。</a:t>
            </a:r>
          </a:p>
        </p:txBody>
      </p:sp>
      <p:sp>
        <p:nvSpPr>
          <p:cNvPr id="23" name="正方形/長方形 22"/>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17.</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国際金融都市</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に</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ついて（ランキング等）</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テキスト ボックス 16">
            <a:extLst>
              <a:ext uri="{FF2B5EF4-FFF2-40B4-BE49-F238E27FC236}">
                <a16:creationId xmlns:a16="http://schemas.microsoft.com/office/drawing/2014/main" id="{39B4B3B1-FF89-44DE-8071-3B959176BA98}"/>
              </a:ext>
            </a:extLst>
          </p:cNvPr>
          <p:cNvSpPr txBox="1"/>
          <p:nvPr/>
        </p:nvSpPr>
        <p:spPr>
          <a:xfrm>
            <a:off x="109148" y="1704370"/>
            <a:ext cx="4261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国際金融センター都市ランキング</a:t>
            </a:r>
          </a:p>
        </p:txBody>
      </p:sp>
      <p:sp>
        <p:nvSpPr>
          <p:cNvPr id="20" name="テキスト ボックス 19">
            <a:extLst>
              <a:ext uri="{FF2B5EF4-FFF2-40B4-BE49-F238E27FC236}">
                <a16:creationId xmlns:a16="http://schemas.microsoft.com/office/drawing/2014/main" id="{39B4B3B1-FF89-44DE-8071-3B959176BA98}"/>
              </a:ext>
            </a:extLst>
          </p:cNvPr>
          <p:cNvSpPr txBox="1"/>
          <p:nvPr/>
        </p:nvSpPr>
        <p:spPr>
          <a:xfrm>
            <a:off x="4018308" y="1704369"/>
            <a:ext cx="4261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国内スタートアップ企業の地域別調達額の推移</a:t>
            </a:r>
          </a:p>
        </p:txBody>
      </p:sp>
      <p:pic>
        <p:nvPicPr>
          <p:cNvPr id="2" name="図 1"/>
          <p:cNvPicPr>
            <a:picLocks noChangeAspect="1"/>
          </p:cNvPicPr>
          <p:nvPr/>
        </p:nvPicPr>
        <p:blipFill>
          <a:blip r:embed="rId3"/>
          <a:stretch>
            <a:fillRect/>
          </a:stretch>
        </p:blipFill>
        <p:spPr>
          <a:xfrm>
            <a:off x="228804" y="2025410"/>
            <a:ext cx="3639627" cy="4359018"/>
          </a:xfrm>
          <a:prstGeom prst="rect">
            <a:avLst/>
          </a:prstGeom>
        </p:spPr>
      </p:pic>
      <p:sp>
        <p:nvSpPr>
          <p:cNvPr id="19" name="正方形/長方形 18"/>
          <p:cNvSpPr/>
          <p:nvPr/>
        </p:nvSpPr>
        <p:spPr>
          <a:xfrm>
            <a:off x="7021651" y="8882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469160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4890" y="522514"/>
            <a:ext cx="9082527" cy="6275385"/>
          </a:xfrm>
          <a:prstGeom prst="rect">
            <a:avLst/>
          </a:prstGeom>
        </p:spPr>
      </p:pic>
      <p:sp>
        <p:nvSpPr>
          <p:cNvPr id="7" name="正方形/長方形 6"/>
          <p:cNvSpPr/>
          <p:nvPr/>
        </p:nvSpPr>
        <p:spPr>
          <a:xfrm>
            <a:off x="-26583" y="0"/>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18.</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国際金融都市について（国際金融都市</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OSAKA</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戦略の概要）</a:t>
            </a:r>
          </a:p>
        </p:txBody>
      </p:sp>
      <p:sp>
        <p:nvSpPr>
          <p:cNvPr id="6" name="正方形/長方形 5"/>
          <p:cNvSpPr/>
          <p:nvPr/>
        </p:nvSpPr>
        <p:spPr>
          <a:xfrm>
            <a:off x="7021651" y="8882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277113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4107011" y="3844037"/>
            <a:ext cx="4716000" cy="2972456"/>
          </a:xfrm>
          <a:prstGeom prst="rect">
            <a:avLst/>
          </a:prstGeom>
        </p:spPr>
      </p:pic>
      <p:pic>
        <p:nvPicPr>
          <p:cNvPr id="8" name="図 7"/>
          <p:cNvPicPr>
            <a:picLocks noChangeAspect="1"/>
          </p:cNvPicPr>
          <p:nvPr/>
        </p:nvPicPr>
        <p:blipFill>
          <a:blip r:embed="rId3"/>
          <a:stretch>
            <a:fillRect/>
          </a:stretch>
        </p:blipFill>
        <p:spPr>
          <a:xfrm>
            <a:off x="179113" y="954057"/>
            <a:ext cx="4831562" cy="2796869"/>
          </a:xfrm>
          <a:prstGeom prst="rect">
            <a:avLst/>
          </a:prstGeom>
        </p:spPr>
      </p:pic>
      <p:sp>
        <p:nvSpPr>
          <p:cNvPr id="7" name="テキスト ボックス 6">
            <a:extLst>
              <a:ext uri="{FF2B5EF4-FFF2-40B4-BE49-F238E27FC236}">
                <a16:creationId xmlns:a16="http://schemas.microsoft.com/office/drawing/2014/main" id="{EBE40337-5FAC-43BE-86DC-EF22BE0A5F1F}"/>
              </a:ext>
            </a:extLst>
          </p:cNvPr>
          <p:cNvSpPr txBox="1"/>
          <p:nvPr/>
        </p:nvSpPr>
        <p:spPr>
          <a:xfrm>
            <a:off x="6052236" y="522392"/>
            <a:ext cx="3091764" cy="369332"/>
          </a:xfrm>
          <a:prstGeom prst="rect">
            <a:avLst/>
          </a:prstGeom>
          <a:noFill/>
        </p:spPr>
        <p:txBody>
          <a:bodyPr wrap="square" rtlCol="0">
            <a:spAutoFit/>
          </a:bodyPr>
          <a:lstStyle/>
          <a:p>
            <a:r>
              <a:rPr kumimoji="1" lang="ja-JP" altLang="en-US" sz="900" dirty="0"/>
              <a:t>出典：</a:t>
            </a:r>
            <a:r>
              <a:rPr kumimoji="1" lang="en-US" altLang="ja-JP" sz="900" dirty="0"/>
              <a:t>2021 </a:t>
            </a:r>
            <a:r>
              <a:rPr kumimoji="1" lang="ja-JP" altLang="en-US" sz="900" dirty="0"/>
              <a:t>年６月４日　内閣府「選択する未来</a:t>
            </a:r>
            <a:r>
              <a:rPr kumimoji="1" lang="en-US" altLang="ja-JP" sz="900" dirty="0"/>
              <a:t>2.0</a:t>
            </a:r>
            <a:r>
              <a:rPr kumimoji="1" lang="ja-JP" altLang="en-US" sz="900" dirty="0"/>
              <a:t>報告」</a:t>
            </a:r>
            <a:endParaRPr kumimoji="1" lang="en-US" altLang="ja-JP" sz="900" dirty="0"/>
          </a:p>
          <a:p>
            <a:r>
              <a:rPr kumimoji="1" lang="en-US" altLang="ja-JP" sz="900" dirty="0"/>
              <a:t>         </a:t>
            </a:r>
            <a:r>
              <a:rPr kumimoji="1" lang="ja-JP" altLang="en-US" sz="900" dirty="0"/>
              <a:t>をもとに副首都推進局で作成</a:t>
            </a:r>
          </a:p>
        </p:txBody>
      </p:sp>
      <p:sp>
        <p:nvSpPr>
          <p:cNvPr id="9" name="テキスト ボックス 8">
            <a:extLst>
              <a:ext uri="{FF2B5EF4-FFF2-40B4-BE49-F238E27FC236}">
                <a16:creationId xmlns:a16="http://schemas.microsoft.com/office/drawing/2014/main" id="{EBE40337-5FAC-43BE-86DC-EF22BE0A5F1F}"/>
              </a:ext>
            </a:extLst>
          </p:cNvPr>
          <p:cNvSpPr txBox="1"/>
          <p:nvPr/>
        </p:nvSpPr>
        <p:spPr>
          <a:xfrm>
            <a:off x="4223853" y="3498556"/>
            <a:ext cx="4643448" cy="338554"/>
          </a:xfrm>
          <a:prstGeom prst="rect">
            <a:avLst/>
          </a:prstGeom>
          <a:noFill/>
        </p:spPr>
        <p:txBody>
          <a:bodyPr wrap="square" rtlCol="0">
            <a:spAutoFit/>
          </a:bodyPr>
          <a:lstStyle/>
          <a:p>
            <a:pPr algn="r"/>
            <a:r>
              <a:rPr kumimoji="1" lang="en-US" altLang="ja-JP" sz="1600" b="1" dirty="0"/>
              <a:t>【</a:t>
            </a:r>
            <a:r>
              <a:rPr kumimoji="1" lang="ja-JP" altLang="en-US" sz="1600" b="1" dirty="0"/>
              <a:t>新しい時代に求められる人材</a:t>
            </a:r>
            <a:r>
              <a:rPr kumimoji="1" lang="en-US" altLang="ja-JP" sz="1600" b="1" dirty="0"/>
              <a:t>】</a:t>
            </a:r>
          </a:p>
        </p:txBody>
      </p:sp>
      <p:sp>
        <p:nvSpPr>
          <p:cNvPr id="11" name="テキスト ボックス 10">
            <a:extLst>
              <a:ext uri="{FF2B5EF4-FFF2-40B4-BE49-F238E27FC236}">
                <a16:creationId xmlns:a16="http://schemas.microsoft.com/office/drawing/2014/main" id="{EBE40337-5FAC-43BE-86DC-EF22BE0A5F1F}"/>
              </a:ext>
            </a:extLst>
          </p:cNvPr>
          <p:cNvSpPr txBox="1"/>
          <p:nvPr/>
        </p:nvSpPr>
        <p:spPr>
          <a:xfrm>
            <a:off x="0" y="522392"/>
            <a:ext cx="5617050" cy="338554"/>
          </a:xfrm>
          <a:prstGeom prst="rect">
            <a:avLst/>
          </a:prstGeom>
          <a:noFill/>
        </p:spPr>
        <p:txBody>
          <a:bodyPr wrap="square" rtlCol="0">
            <a:spAutoFit/>
          </a:bodyPr>
          <a:lstStyle/>
          <a:p>
            <a:r>
              <a:rPr kumimoji="1" lang="en-US" altLang="ja-JP" sz="1600" b="1" dirty="0"/>
              <a:t>【</a:t>
            </a:r>
            <a:r>
              <a:rPr kumimoji="1" lang="ja-JP" altLang="en-US" sz="1600" b="1" dirty="0"/>
              <a:t>「ソーシャルブリッジ型」の能力開発・就業政策のイメージ</a:t>
            </a:r>
            <a:r>
              <a:rPr kumimoji="1" lang="en-US" altLang="ja-JP" sz="1600" b="1" dirty="0"/>
              <a:t>】</a:t>
            </a:r>
          </a:p>
        </p:txBody>
      </p:sp>
      <p:sp>
        <p:nvSpPr>
          <p:cNvPr id="12" name="テキスト ボックス 11">
            <a:extLst>
              <a:ext uri="{FF2B5EF4-FFF2-40B4-BE49-F238E27FC236}">
                <a16:creationId xmlns:a16="http://schemas.microsoft.com/office/drawing/2014/main" id="{EBE40337-5FAC-43BE-86DC-EF22BE0A5F1F}"/>
              </a:ext>
            </a:extLst>
          </p:cNvPr>
          <p:cNvSpPr txBox="1"/>
          <p:nvPr/>
        </p:nvSpPr>
        <p:spPr>
          <a:xfrm>
            <a:off x="5010675" y="1060710"/>
            <a:ext cx="3238720" cy="1646605"/>
          </a:xfrm>
          <a:prstGeom prst="rect">
            <a:avLst/>
          </a:prstGeom>
          <a:noFill/>
          <a:ln>
            <a:solidFill>
              <a:schemeClr val="accent1">
                <a:shade val="50000"/>
              </a:schemeClr>
            </a:solidFill>
            <a:prstDash val="sysDash"/>
          </a:ln>
        </p:spPr>
        <p:txBody>
          <a:bodyPr wrap="square" rtlCol="0">
            <a:spAutoFit/>
          </a:bodyPr>
          <a:lstStyle/>
          <a:p>
            <a:r>
              <a:rPr kumimoji="1" lang="en-US" altLang="ja-JP" sz="1200" dirty="0"/>
              <a:t>※ </a:t>
            </a:r>
            <a:r>
              <a:rPr kumimoji="1" lang="ja-JP" altLang="en-US" sz="1200" dirty="0"/>
              <a:t>「ソーシャルブリッジ」型の能力開発･職業紹介･</a:t>
            </a:r>
            <a:endParaRPr kumimoji="1" lang="en-US" altLang="ja-JP" sz="1200" dirty="0"/>
          </a:p>
          <a:p>
            <a:r>
              <a:rPr kumimoji="1" lang="ja-JP" altLang="en-US" sz="1200" dirty="0"/>
              <a:t>　　リカレント教育･セーフティネット</a:t>
            </a:r>
            <a:endParaRPr kumimoji="1" lang="en-US" altLang="ja-JP" sz="1200" dirty="0"/>
          </a:p>
          <a:p>
            <a:pPr>
              <a:spcBef>
                <a:spcPts val="600"/>
              </a:spcBef>
            </a:pPr>
            <a:r>
              <a:rPr kumimoji="1" lang="ja-JP" altLang="en-US" sz="1200" dirty="0"/>
              <a:t>  個別企業内で雇用の安定化を図るのではなく、誰もがいつでも能力開発や学び直しを行うことができ、年齢等に応じて転職や起業、新しい分野での活躍などをいつでも選択できるようにすることにより、社会全体で雇用安定化を目指していく複線型のキャリア形成と円滑な労働移動の支援</a:t>
            </a:r>
          </a:p>
        </p:txBody>
      </p:sp>
      <p:sp>
        <p:nvSpPr>
          <p:cNvPr id="13" name="テキスト ボックス 12">
            <a:extLst>
              <a:ext uri="{FF2B5EF4-FFF2-40B4-BE49-F238E27FC236}">
                <a16:creationId xmlns:a16="http://schemas.microsoft.com/office/drawing/2014/main" id="{EBE40337-5FAC-43BE-86DC-EF22BE0A5F1F}"/>
              </a:ext>
            </a:extLst>
          </p:cNvPr>
          <p:cNvSpPr txBox="1"/>
          <p:nvPr/>
        </p:nvSpPr>
        <p:spPr>
          <a:xfrm>
            <a:off x="1445915" y="5582830"/>
            <a:ext cx="2297958" cy="1092607"/>
          </a:xfrm>
          <a:prstGeom prst="rect">
            <a:avLst/>
          </a:prstGeom>
          <a:noFill/>
          <a:ln>
            <a:solidFill>
              <a:schemeClr val="accent1">
                <a:shade val="50000"/>
              </a:schemeClr>
            </a:solidFill>
            <a:prstDash val="sysDash"/>
          </a:ln>
        </p:spPr>
        <p:txBody>
          <a:bodyPr wrap="square" rtlCol="0">
            <a:spAutoFit/>
          </a:bodyPr>
          <a:lstStyle/>
          <a:p>
            <a:r>
              <a:rPr kumimoji="1" lang="en-US" altLang="ja-JP" sz="1200" dirty="0"/>
              <a:t>※ </a:t>
            </a:r>
            <a:r>
              <a:rPr kumimoji="1" lang="ja-JP" altLang="en-US" sz="1200" dirty="0"/>
              <a:t>ＳＴＥＡＭ人材</a:t>
            </a:r>
            <a:endParaRPr kumimoji="1" lang="en-US" altLang="ja-JP" sz="1200" dirty="0"/>
          </a:p>
          <a:p>
            <a:pPr>
              <a:spcBef>
                <a:spcPts val="600"/>
              </a:spcBef>
            </a:pPr>
            <a:r>
              <a:rPr kumimoji="1" lang="ja-JP" altLang="en-US" sz="1200" dirty="0"/>
              <a:t>　 哲学や歴史、感性などを基礎に社会的課題を考えるプロセスであるリベラルアーツとＡＩ等の最先端のテクノロジーをつなげられる人材</a:t>
            </a:r>
          </a:p>
        </p:txBody>
      </p:sp>
      <p:sp>
        <p:nvSpPr>
          <p:cNvPr id="14" name="正方形/長方形 13"/>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９ー２</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選択する未来</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2.0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報告（</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2021.6.4</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 関係部分抜粋②</a:t>
            </a:r>
          </a:p>
        </p:txBody>
      </p:sp>
      <p:sp>
        <p:nvSpPr>
          <p:cNvPr id="15" name="正方形/長方形 14"/>
          <p:cNvSpPr/>
          <p:nvPr/>
        </p:nvSpPr>
        <p:spPr>
          <a:xfrm>
            <a:off x="7052052" y="8094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第９回意見交換会　</a:t>
            </a:r>
            <a:r>
              <a:rPr lang="ja-JP" altLang="en-US" sz="900" dirty="0">
                <a:solidFill>
                  <a:schemeClr val="tx1"/>
                </a:solidFill>
              </a:rPr>
              <a:t>資料１</a:t>
            </a:r>
            <a:endParaRPr kumimoji="1" lang="ja-JP" altLang="en-US" sz="900" dirty="0">
              <a:solidFill>
                <a:schemeClr val="tx1"/>
              </a:solidFill>
            </a:endParaRPr>
          </a:p>
        </p:txBody>
      </p:sp>
    </p:spTree>
    <p:extLst>
      <p:ext uri="{BB962C8B-B14F-4D97-AF65-F5344CB8AC3E}">
        <p14:creationId xmlns:p14="http://schemas.microsoft.com/office/powerpoint/2010/main" val="152695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140651" y="643315"/>
            <a:ext cx="8915725" cy="6151811"/>
          </a:xfrm>
          <a:prstGeom prst="roundRect">
            <a:avLst>
              <a:gd name="adj" fmla="val 12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12" name="テキスト ボックス 111">
            <a:extLst>
              <a:ext uri="{FF2B5EF4-FFF2-40B4-BE49-F238E27FC236}">
                <a16:creationId xmlns:a16="http://schemas.microsoft.com/office/drawing/2014/main" id="{EBE40337-5FAC-43BE-86DC-EF22BE0A5F1F}"/>
              </a:ext>
            </a:extLst>
          </p:cNvPr>
          <p:cNvSpPr txBox="1"/>
          <p:nvPr/>
        </p:nvSpPr>
        <p:spPr>
          <a:xfrm>
            <a:off x="147847" y="777483"/>
            <a:ext cx="3648761" cy="254300"/>
          </a:xfrm>
          <a:prstGeom prst="rect">
            <a:avLst/>
          </a:prstGeom>
          <a:noFill/>
        </p:spPr>
        <p:txBody>
          <a:bodyPr wrap="square" rtlCol="0">
            <a:spAutoFit/>
          </a:bodyPr>
          <a:lstStyle/>
          <a:p>
            <a:pPr>
              <a:lnSpc>
                <a:spcPts val="1400"/>
              </a:lnSpc>
              <a:spcBef>
                <a:spcPts val="1200"/>
              </a:spcBef>
            </a:pPr>
            <a:r>
              <a:rPr kumimoji="1" lang="ja-JP" altLang="en-US" sz="1100" u="sng" dirty="0">
                <a:latin typeface="Meiryo UI 本文"/>
              </a:rPr>
              <a:t>１．経営戦略と人材戦略を連動させるための取組</a:t>
            </a:r>
            <a:endParaRPr kumimoji="1" lang="en-US" altLang="ja-JP" sz="1100" u="sng" dirty="0">
              <a:latin typeface="Meiryo UI 本文"/>
            </a:endParaRPr>
          </a:p>
        </p:txBody>
      </p:sp>
      <p:sp>
        <p:nvSpPr>
          <p:cNvPr id="18" name="テキスト ボックス 17">
            <a:extLst>
              <a:ext uri="{FF2B5EF4-FFF2-40B4-BE49-F238E27FC236}">
                <a16:creationId xmlns:a16="http://schemas.microsoft.com/office/drawing/2014/main" id="{EBE40337-5FAC-43BE-86DC-EF22BE0A5F1F}"/>
              </a:ext>
            </a:extLst>
          </p:cNvPr>
          <p:cNvSpPr txBox="1"/>
          <p:nvPr/>
        </p:nvSpPr>
        <p:spPr>
          <a:xfrm>
            <a:off x="140651" y="1078250"/>
            <a:ext cx="3648761" cy="254300"/>
          </a:xfrm>
          <a:prstGeom prst="rect">
            <a:avLst/>
          </a:prstGeom>
          <a:noFill/>
        </p:spPr>
        <p:txBody>
          <a:bodyPr wrap="square" rtlCol="0">
            <a:spAutoFit/>
          </a:bodyPr>
          <a:lstStyle/>
          <a:p>
            <a:pPr>
              <a:lnSpc>
                <a:spcPts val="1400"/>
              </a:lnSpc>
              <a:spcBef>
                <a:spcPts val="1200"/>
              </a:spcBef>
            </a:pPr>
            <a:r>
              <a:rPr kumimoji="1" lang="ja-JP" altLang="en-US" sz="1100" u="sng" dirty="0">
                <a:latin typeface="Meiryo UI 本文"/>
              </a:rPr>
              <a:t>２．「</a:t>
            </a:r>
            <a:r>
              <a:rPr kumimoji="1" lang="en-US" altLang="ja-JP" sz="1100" u="sng" dirty="0">
                <a:latin typeface="Meiryo UI 本文"/>
              </a:rPr>
              <a:t>As is - To be </a:t>
            </a:r>
            <a:r>
              <a:rPr kumimoji="1" lang="ja-JP" altLang="en-US" sz="1100" u="sng" dirty="0">
                <a:latin typeface="Meiryo UI 本文"/>
              </a:rPr>
              <a:t>ギャップ」の定量把握のための取組</a:t>
            </a:r>
            <a:endParaRPr kumimoji="1" lang="en-US" altLang="ja-JP" sz="1100" u="sng" dirty="0">
              <a:latin typeface="Meiryo UI 本文"/>
            </a:endParaRPr>
          </a:p>
        </p:txBody>
      </p:sp>
      <p:sp>
        <p:nvSpPr>
          <p:cNvPr id="21" name="テキスト ボックス 20">
            <a:extLst>
              <a:ext uri="{FF2B5EF4-FFF2-40B4-BE49-F238E27FC236}">
                <a16:creationId xmlns:a16="http://schemas.microsoft.com/office/drawing/2014/main" id="{EBE40337-5FAC-43BE-86DC-EF22BE0A5F1F}"/>
              </a:ext>
            </a:extLst>
          </p:cNvPr>
          <p:cNvSpPr txBox="1"/>
          <p:nvPr/>
        </p:nvSpPr>
        <p:spPr>
          <a:xfrm>
            <a:off x="147846" y="1389135"/>
            <a:ext cx="3648761" cy="254300"/>
          </a:xfrm>
          <a:prstGeom prst="rect">
            <a:avLst/>
          </a:prstGeom>
          <a:noFill/>
        </p:spPr>
        <p:txBody>
          <a:bodyPr wrap="square" rtlCol="0">
            <a:spAutoFit/>
          </a:bodyPr>
          <a:lstStyle/>
          <a:p>
            <a:pPr>
              <a:lnSpc>
                <a:spcPts val="1400"/>
              </a:lnSpc>
              <a:spcBef>
                <a:spcPts val="1200"/>
              </a:spcBef>
            </a:pPr>
            <a:r>
              <a:rPr kumimoji="1" lang="ja-JP" altLang="en-US" sz="1100" u="sng" dirty="0">
                <a:latin typeface="Meiryo UI 本文"/>
              </a:rPr>
              <a:t>３．企業文化への定着のための取組</a:t>
            </a:r>
            <a:endParaRPr kumimoji="1" lang="en-US" altLang="ja-JP" sz="1100" u="sng" dirty="0">
              <a:latin typeface="Meiryo UI 本文"/>
            </a:endParaRPr>
          </a:p>
        </p:txBody>
      </p:sp>
      <p:sp>
        <p:nvSpPr>
          <p:cNvPr id="23" name="テキスト ボックス 22">
            <a:extLst>
              <a:ext uri="{FF2B5EF4-FFF2-40B4-BE49-F238E27FC236}">
                <a16:creationId xmlns:a16="http://schemas.microsoft.com/office/drawing/2014/main" id="{EBE40337-5FAC-43BE-86DC-EF22BE0A5F1F}"/>
              </a:ext>
            </a:extLst>
          </p:cNvPr>
          <p:cNvSpPr txBox="1"/>
          <p:nvPr/>
        </p:nvSpPr>
        <p:spPr>
          <a:xfrm>
            <a:off x="147846" y="1692045"/>
            <a:ext cx="3648761" cy="254300"/>
          </a:xfrm>
          <a:prstGeom prst="rect">
            <a:avLst/>
          </a:prstGeom>
          <a:noFill/>
        </p:spPr>
        <p:txBody>
          <a:bodyPr wrap="square" rtlCol="0">
            <a:spAutoFit/>
          </a:bodyPr>
          <a:lstStyle/>
          <a:p>
            <a:pPr>
              <a:lnSpc>
                <a:spcPts val="1400"/>
              </a:lnSpc>
              <a:spcBef>
                <a:spcPts val="1200"/>
              </a:spcBef>
            </a:pPr>
            <a:r>
              <a:rPr kumimoji="1" lang="ja-JP" altLang="en-US" sz="1100" u="sng" dirty="0">
                <a:latin typeface="Meiryo UI 本文"/>
              </a:rPr>
              <a:t>４．動的な人材ポートフォリオ計画の策定と運用</a:t>
            </a:r>
          </a:p>
        </p:txBody>
      </p:sp>
      <p:sp>
        <p:nvSpPr>
          <p:cNvPr id="24" name="テキスト ボックス 23">
            <a:extLst>
              <a:ext uri="{FF2B5EF4-FFF2-40B4-BE49-F238E27FC236}">
                <a16:creationId xmlns:a16="http://schemas.microsoft.com/office/drawing/2014/main" id="{EBE40337-5FAC-43BE-86DC-EF22BE0A5F1F}"/>
              </a:ext>
            </a:extLst>
          </p:cNvPr>
          <p:cNvSpPr txBox="1"/>
          <p:nvPr/>
        </p:nvSpPr>
        <p:spPr>
          <a:xfrm>
            <a:off x="186011" y="1917906"/>
            <a:ext cx="4492509" cy="2208297"/>
          </a:xfrm>
          <a:prstGeom prst="rect">
            <a:avLst/>
          </a:prstGeom>
          <a:noFill/>
        </p:spPr>
        <p:txBody>
          <a:bodyPr wrap="square" rtlCol="0">
            <a:spAutoFit/>
          </a:bodyPr>
          <a:lstStyle/>
          <a:p>
            <a:pPr>
              <a:lnSpc>
                <a:spcPts val="1100"/>
              </a:lnSpc>
            </a:pPr>
            <a:r>
              <a:rPr kumimoji="1" lang="ja-JP" altLang="en-US" sz="900" dirty="0">
                <a:latin typeface="+mj-lt"/>
              </a:rPr>
              <a:t>（１）将来の事業構想を踏まえた中期的な人材ポートフォリオのギャップ分析</a:t>
            </a:r>
            <a:endParaRPr kumimoji="1" lang="en-US" altLang="ja-JP" sz="900" dirty="0">
              <a:latin typeface="+mj-lt"/>
            </a:endParaRPr>
          </a:p>
          <a:p>
            <a:pPr>
              <a:lnSpc>
                <a:spcPts val="1100"/>
              </a:lnSpc>
            </a:pPr>
            <a:r>
              <a:rPr kumimoji="1" lang="ja-JP" altLang="en-US" sz="900" dirty="0">
                <a:latin typeface="+mj-lt"/>
              </a:rPr>
              <a:t>（２）ギャップを踏まえた、平時からの人材の再配置、外部からの獲得</a:t>
            </a:r>
            <a:endParaRPr kumimoji="1" lang="en-US" altLang="ja-JP" sz="900" dirty="0">
              <a:latin typeface="+mj-lt"/>
            </a:endParaRPr>
          </a:p>
          <a:p>
            <a:pPr>
              <a:lnSpc>
                <a:spcPts val="1100"/>
              </a:lnSpc>
            </a:pPr>
            <a:r>
              <a:rPr kumimoji="1" lang="ja-JP" altLang="en-US" sz="900" dirty="0">
                <a:latin typeface="+mj-lt"/>
              </a:rPr>
              <a:t>　    ●  ＣＥＯ</a:t>
            </a:r>
            <a:r>
              <a:rPr kumimoji="1" lang="ja-JP" altLang="en-US" sz="600" dirty="0">
                <a:latin typeface="+mj-lt"/>
              </a:rPr>
              <a:t>（</a:t>
            </a:r>
            <a:r>
              <a:rPr kumimoji="1" lang="en-US" altLang="ja-JP" sz="600" dirty="0">
                <a:latin typeface="+mj-lt"/>
              </a:rPr>
              <a:t>Chief Executive Officer</a:t>
            </a:r>
            <a:r>
              <a:rPr kumimoji="1" lang="ja-JP" altLang="en-US" sz="600" dirty="0">
                <a:latin typeface="+mj-lt"/>
              </a:rPr>
              <a:t>）</a:t>
            </a:r>
            <a:r>
              <a:rPr kumimoji="1" lang="ja-JP" altLang="en-US" sz="900" dirty="0">
                <a:latin typeface="+mj-lt"/>
              </a:rPr>
              <a:t>・ＣＨＲＯ</a:t>
            </a:r>
            <a:r>
              <a:rPr kumimoji="1" lang="ja-JP" altLang="en-US" sz="600" dirty="0"/>
              <a:t>（</a:t>
            </a:r>
            <a:r>
              <a:rPr kumimoji="1" lang="en-US" altLang="ja-JP" sz="600" dirty="0"/>
              <a:t>Chief Human Resource Officer</a:t>
            </a:r>
            <a:r>
              <a:rPr kumimoji="1" lang="ja-JP" altLang="en-US" sz="600" dirty="0"/>
              <a:t>）</a:t>
            </a:r>
            <a:r>
              <a:rPr kumimoji="1" lang="ja-JP" altLang="en-US" sz="900" dirty="0">
                <a:latin typeface="+mj-lt"/>
              </a:rPr>
              <a:t>は、人材ポート</a:t>
            </a:r>
            <a:endParaRPr kumimoji="1" lang="en-US" altLang="ja-JP" sz="900" dirty="0">
              <a:latin typeface="+mj-lt"/>
            </a:endParaRPr>
          </a:p>
          <a:p>
            <a:pPr>
              <a:lnSpc>
                <a:spcPts val="1100"/>
              </a:lnSpc>
            </a:pPr>
            <a:r>
              <a:rPr kumimoji="1" lang="ja-JP" altLang="en-US" sz="900" dirty="0">
                <a:latin typeface="+mj-lt"/>
              </a:rPr>
              <a:t>　　　　　　フォリオのギャップに基づき、可能な限り早期に、社員の再配置や外部人材の獲得を</a:t>
            </a:r>
            <a:endParaRPr kumimoji="1" lang="en-US" altLang="ja-JP" sz="900" dirty="0">
              <a:latin typeface="+mj-lt"/>
            </a:endParaRPr>
          </a:p>
          <a:p>
            <a:pPr>
              <a:lnSpc>
                <a:spcPts val="1100"/>
              </a:lnSpc>
            </a:pPr>
            <a:r>
              <a:rPr kumimoji="1" lang="ja-JP" altLang="en-US" sz="900" dirty="0">
                <a:latin typeface="+mj-lt"/>
              </a:rPr>
              <a:t>　　　　　　検討し、実行する。また、社員が社外で有効な経験を積んで自社に戻ることを奨励し、</a:t>
            </a:r>
            <a:endParaRPr kumimoji="1" lang="en-US" altLang="ja-JP" sz="900" dirty="0">
              <a:latin typeface="+mj-lt"/>
            </a:endParaRPr>
          </a:p>
          <a:p>
            <a:pPr>
              <a:lnSpc>
                <a:spcPts val="1100"/>
              </a:lnSpc>
            </a:pPr>
            <a:r>
              <a:rPr kumimoji="1" lang="ja-JP" altLang="en-US" sz="900" dirty="0">
                <a:latin typeface="+mj-lt"/>
              </a:rPr>
              <a:t>　　　　　　アルムナイ</a:t>
            </a:r>
            <a:r>
              <a:rPr kumimoji="1" lang="ja-JP" altLang="en-US" sz="600" dirty="0">
                <a:latin typeface="+mj-lt"/>
              </a:rPr>
              <a:t>（退職者等）</a:t>
            </a:r>
            <a:r>
              <a:rPr kumimoji="1" lang="ja-JP" altLang="en-US" sz="900" dirty="0">
                <a:latin typeface="+mj-lt"/>
              </a:rPr>
              <a:t>ネットワークの活用等を検討する。</a:t>
            </a:r>
            <a:endParaRPr kumimoji="1" lang="en-US" altLang="ja-JP" sz="900" dirty="0">
              <a:latin typeface="+mj-lt"/>
            </a:endParaRPr>
          </a:p>
          <a:p>
            <a:pPr>
              <a:lnSpc>
                <a:spcPts val="1100"/>
              </a:lnSpc>
            </a:pPr>
            <a:r>
              <a:rPr kumimoji="1" lang="ja-JP" altLang="en-US" sz="900" dirty="0">
                <a:latin typeface="+mj-lt"/>
              </a:rPr>
              <a:t>（３）学生の採用・選考戦略の開示</a:t>
            </a:r>
            <a:r>
              <a:rPr kumimoji="1" lang="en-US" altLang="ja-JP" sz="900" dirty="0">
                <a:latin typeface="+mj-lt"/>
              </a:rPr>
              <a:t>  </a:t>
            </a:r>
          </a:p>
          <a:p>
            <a:pPr>
              <a:lnSpc>
                <a:spcPts val="1100"/>
              </a:lnSpc>
            </a:pPr>
            <a:r>
              <a:rPr kumimoji="1" lang="en-US" altLang="ja-JP" sz="900" dirty="0">
                <a:latin typeface="+mj-lt"/>
              </a:rPr>
              <a:t>      </a:t>
            </a:r>
            <a:r>
              <a:rPr kumimoji="1" lang="ja-JP" altLang="en-US" sz="900" dirty="0">
                <a:latin typeface="+mj-lt"/>
              </a:rPr>
              <a:t>●　 ＣＥＯ・ＣＨＲＯは、新卒一括採用に限定しない学生採用方針を策定し、学生に　　</a:t>
            </a:r>
            <a:endParaRPr kumimoji="1" lang="en-US" altLang="ja-JP" sz="900" dirty="0">
              <a:latin typeface="+mj-lt"/>
            </a:endParaRPr>
          </a:p>
          <a:p>
            <a:pPr>
              <a:lnSpc>
                <a:spcPts val="1100"/>
              </a:lnSpc>
            </a:pPr>
            <a:r>
              <a:rPr kumimoji="1" lang="ja-JP" altLang="en-US" sz="900" dirty="0">
                <a:latin typeface="+mj-lt"/>
              </a:rPr>
              <a:t>　　　　　　開示することで、国内外の留学やギャップイヤーでの自己研鑽等を経た学生の入社を</a:t>
            </a:r>
            <a:endParaRPr kumimoji="1" lang="en-US" altLang="ja-JP" sz="900" dirty="0">
              <a:latin typeface="+mj-lt"/>
            </a:endParaRPr>
          </a:p>
          <a:p>
            <a:pPr>
              <a:lnSpc>
                <a:spcPts val="1100"/>
              </a:lnSpc>
            </a:pPr>
            <a:r>
              <a:rPr kumimoji="1" lang="ja-JP" altLang="en-US" sz="900" dirty="0">
                <a:latin typeface="+mj-lt"/>
              </a:rPr>
              <a:t>　　　　　　容易にする等、中期的な人材ポートフォリオの充実につながる採用・選考戦略を策定・</a:t>
            </a:r>
            <a:endParaRPr kumimoji="1" lang="en-US" altLang="ja-JP" sz="900" dirty="0">
              <a:latin typeface="+mj-lt"/>
            </a:endParaRPr>
          </a:p>
          <a:p>
            <a:pPr>
              <a:lnSpc>
                <a:spcPts val="1100"/>
              </a:lnSpc>
            </a:pPr>
            <a:r>
              <a:rPr kumimoji="1" lang="ja-JP" altLang="en-US" sz="900" dirty="0">
                <a:latin typeface="+mj-lt"/>
              </a:rPr>
              <a:t>　　　　　　開示する。</a:t>
            </a:r>
            <a:endParaRPr kumimoji="1" lang="en-US" altLang="ja-JP" sz="900" dirty="0">
              <a:latin typeface="+mj-lt"/>
            </a:endParaRPr>
          </a:p>
          <a:p>
            <a:pPr>
              <a:lnSpc>
                <a:spcPts val="1100"/>
              </a:lnSpc>
            </a:pPr>
            <a:r>
              <a:rPr kumimoji="1" lang="ja-JP" altLang="en-US" sz="900" dirty="0">
                <a:latin typeface="+mj-lt"/>
              </a:rPr>
              <a:t>（４）博士人材等の専門人材の積極的な採用</a:t>
            </a:r>
            <a:endParaRPr kumimoji="1" lang="en-US" altLang="ja-JP" sz="900" dirty="0">
              <a:latin typeface="+mj-lt"/>
            </a:endParaRPr>
          </a:p>
          <a:p>
            <a:pPr>
              <a:lnSpc>
                <a:spcPts val="1100"/>
              </a:lnSpc>
            </a:pPr>
            <a:r>
              <a:rPr kumimoji="1" lang="ja-JP" altLang="en-US" sz="900" dirty="0">
                <a:latin typeface="+mj-lt"/>
              </a:rPr>
              <a:t>　　   ●  ＣＥＯ・ＣＨＲＯは、イノベーション創出や事業の変革に貢献する人材として、博士</a:t>
            </a:r>
            <a:endParaRPr kumimoji="1" lang="en-US" altLang="ja-JP" sz="900" dirty="0">
              <a:latin typeface="+mj-lt"/>
            </a:endParaRPr>
          </a:p>
          <a:p>
            <a:pPr>
              <a:lnSpc>
                <a:spcPts val="1100"/>
              </a:lnSpc>
            </a:pPr>
            <a:r>
              <a:rPr kumimoji="1" lang="ja-JP" altLang="en-US" sz="900" dirty="0">
                <a:latin typeface="+mj-lt"/>
              </a:rPr>
              <a:t>　　　　　　人材のような、高度な専門性と、自ら課題を設定し解決する独自の構想力を持つ人</a:t>
            </a:r>
            <a:endParaRPr kumimoji="1" lang="en-US" altLang="ja-JP" sz="900" dirty="0">
              <a:latin typeface="+mj-lt"/>
            </a:endParaRPr>
          </a:p>
          <a:p>
            <a:pPr>
              <a:lnSpc>
                <a:spcPts val="1100"/>
              </a:lnSpc>
            </a:pPr>
            <a:r>
              <a:rPr kumimoji="1" lang="ja-JP" altLang="en-US" sz="900" dirty="0">
                <a:latin typeface="+mj-lt"/>
              </a:rPr>
              <a:t>　　　　　　材を活用する方策を検討する。</a:t>
            </a:r>
            <a:endParaRPr kumimoji="1" lang="en-US" altLang="ja-JP" sz="900" dirty="0">
              <a:latin typeface="+mj-lt"/>
            </a:endParaRPr>
          </a:p>
        </p:txBody>
      </p:sp>
      <p:sp>
        <p:nvSpPr>
          <p:cNvPr id="25" name="テキスト ボックス 24">
            <a:extLst>
              <a:ext uri="{FF2B5EF4-FFF2-40B4-BE49-F238E27FC236}">
                <a16:creationId xmlns:a16="http://schemas.microsoft.com/office/drawing/2014/main" id="{EBE40337-5FAC-43BE-86DC-EF22BE0A5F1F}"/>
              </a:ext>
            </a:extLst>
          </p:cNvPr>
          <p:cNvSpPr txBox="1"/>
          <p:nvPr/>
        </p:nvSpPr>
        <p:spPr>
          <a:xfrm>
            <a:off x="147846" y="4165707"/>
            <a:ext cx="4760011" cy="254300"/>
          </a:xfrm>
          <a:prstGeom prst="rect">
            <a:avLst/>
          </a:prstGeom>
          <a:noFill/>
        </p:spPr>
        <p:txBody>
          <a:bodyPr wrap="square" rtlCol="0">
            <a:spAutoFit/>
          </a:bodyPr>
          <a:lstStyle/>
          <a:p>
            <a:pPr>
              <a:lnSpc>
                <a:spcPts val="1400"/>
              </a:lnSpc>
              <a:spcBef>
                <a:spcPts val="1200"/>
              </a:spcBef>
            </a:pPr>
            <a:r>
              <a:rPr kumimoji="1" lang="ja-JP" altLang="en-US" sz="1100" u="sng" dirty="0">
                <a:latin typeface="Meiryo UI 本文"/>
              </a:rPr>
              <a:t>５．知・経験のダイバーシティ＆インクルージョンのための取組</a:t>
            </a:r>
          </a:p>
        </p:txBody>
      </p:sp>
      <p:sp>
        <p:nvSpPr>
          <p:cNvPr id="26" name="テキスト ボックス 25">
            <a:extLst>
              <a:ext uri="{FF2B5EF4-FFF2-40B4-BE49-F238E27FC236}">
                <a16:creationId xmlns:a16="http://schemas.microsoft.com/office/drawing/2014/main" id="{EBE40337-5FAC-43BE-86DC-EF22BE0A5F1F}"/>
              </a:ext>
            </a:extLst>
          </p:cNvPr>
          <p:cNvSpPr txBox="1"/>
          <p:nvPr/>
        </p:nvSpPr>
        <p:spPr>
          <a:xfrm>
            <a:off x="175315" y="4481032"/>
            <a:ext cx="4478803" cy="1502976"/>
          </a:xfrm>
          <a:prstGeom prst="rect">
            <a:avLst/>
          </a:prstGeom>
          <a:noFill/>
        </p:spPr>
        <p:txBody>
          <a:bodyPr wrap="square" rtlCol="0">
            <a:spAutoFit/>
          </a:bodyPr>
          <a:lstStyle/>
          <a:p>
            <a:pPr>
              <a:lnSpc>
                <a:spcPts val="1100"/>
              </a:lnSpc>
            </a:pPr>
            <a:r>
              <a:rPr kumimoji="1" lang="ja-JP" altLang="en-US" sz="900" dirty="0">
                <a:latin typeface="+mj-lt"/>
              </a:rPr>
              <a:t>（１）キャリア採用や外国人の比率・定着・能力発揮のモニタリング</a:t>
            </a:r>
            <a:endParaRPr kumimoji="1" lang="en-US" altLang="ja-JP" sz="900" dirty="0">
              <a:latin typeface="+mj-lt"/>
            </a:endParaRPr>
          </a:p>
          <a:p>
            <a:pPr>
              <a:lnSpc>
                <a:spcPts val="1100"/>
              </a:lnSpc>
            </a:pPr>
            <a:r>
              <a:rPr kumimoji="1" lang="ja-JP" altLang="en-US" sz="900" dirty="0">
                <a:latin typeface="+mj-lt"/>
              </a:rPr>
              <a:t>      ●　ＣＥＯ・ＣＨＲＯは、イノベーションの創出やグローバル展開の加速に向けて、</a:t>
            </a:r>
            <a:endParaRPr kumimoji="1" lang="en-US" altLang="ja-JP" sz="900" dirty="0">
              <a:latin typeface="+mj-lt"/>
            </a:endParaRPr>
          </a:p>
          <a:p>
            <a:pPr>
              <a:lnSpc>
                <a:spcPts val="1100"/>
              </a:lnSpc>
            </a:pPr>
            <a:r>
              <a:rPr kumimoji="1" lang="ja-JP" altLang="en-US" sz="900" dirty="0">
                <a:latin typeface="+mj-lt"/>
              </a:rPr>
              <a:t>　　　　　　女性活躍を促すことに加え、多様な知・経験を持ったキャリア採用者、外国人材を</a:t>
            </a:r>
            <a:endParaRPr kumimoji="1" lang="en-US" altLang="ja-JP" sz="900" dirty="0">
              <a:latin typeface="+mj-lt"/>
            </a:endParaRPr>
          </a:p>
          <a:p>
            <a:pPr>
              <a:lnSpc>
                <a:spcPts val="1100"/>
              </a:lnSpc>
            </a:pPr>
            <a:r>
              <a:rPr kumimoji="1" lang="ja-JP" altLang="en-US" sz="900" dirty="0">
                <a:latin typeface="+mj-lt"/>
              </a:rPr>
              <a:t>　　　　　　取り込む。その際、登用すべき地位・役職のレベルについても、その能力が最も発</a:t>
            </a:r>
            <a:endParaRPr kumimoji="1" lang="en-US" altLang="ja-JP" sz="900" dirty="0">
              <a:latin typeface="+mj-lt"/>
            </a:endParaRPr>
          </a:p>
          <a:p>
            <a:pPr>
              <a:lnSpc>
                <a:spcPts val="1100"/>
              </a:lnSpc>
            </a:pPr>
            <a:r>
              <a:rPr kumimoji="1" lang="ja-JP" altLang="en-US" sz="900" dirty="0">
                <a:latin typeface="+mj-lt"/>
              </a:rPr>
              <a:t>　　　　　　</a:t>
            </a:r>
            <a:r>
              <a:rPr kumimoji="1" lang="ja-JP" altLang="en-US" sz="900" dirty="0" err="1">
                <a:latin typeface="+mj-lt"/>
              </a:rPr>
              <a:t>揮される</a:t>
            </a:r>
            <a:r>
              <a:rPr kumimoji="1" lang="ja-JP" altLang="en-US" sz="900" dirty="0">
                <a:latin typeface="+mj-lt"/>
              </a:rPr>
              <a:t>よう検討を行う。</a:t>
            </a:r>
            <a:endParaRPr kumimoji="1" lang="en-US" altLang="ja-JP" sz="900" dirty="0">
              <a:latin typeface="+mj-lt"/>
            </a:endParaRPr>
          </a:p>
          <a:p>
            <a:pPr>
              <a:lnSpc>
                <a:spcPts val="1100"/>
              </a:lnSpc>
            </a:pPr>
            <a:r>
              <a:rPr kumimoji="1" lang="ja-JP" altLang="en-US" sz="900" dirty="0">
                <a:latin typeface="+mj-lt"/>
              </a:rPr>
              <a:t>（２）課長やマネージャーによるマネジメント方針の共有</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  ＣＥＯ・ＣＨＲＯは、「知と経験のダイバーシティ＆インクルージョン」の実現に向け、</a:t>
            </a:r>
            <a:endParaRPr kumimoji="1" lang="en-US" altLang="ja-JP" sz="900" dirty="0">
              <a:latin typeface="+mj-lt"/>
            </a:endParaRPr>
          </a:p>
          <a:p>
            <a:pPr>
              <a:lnSpc>
                <a:spcPts val="1100"/>
              </a:lnSpc>
            </a:pPr>
            <a:r>
              <a:rPr kumimoji="1" lang="ja-JP" altLang="en-US" sz="900" dirty="0">
                <a:latin typeface="+mj-lt"/>
              </a:rPr>
              <a:t>　　　　　　課長・マネージャーが、多様な人材を受け入れて組織を運営する能力を高める。</a:t>
            </a:r>
            <a:endParaRPr kumimoji="1" lang="en-US" altLang="ja-JP" sz="900" dirty="0">
              <a:latin typeface="+mj-lt"/>
            </a:endParaRPr>
          </a:p>
          <a:p>
            <a:pPr>
              <a:lnSpc>
                <a:spcPts val="1100"/>
              </a:lnSpc>
            </a:pPr>
            <a:r>
              <a:rPr kumimoji="1" lang="ja-JP" altLang="en-US" sz="900" dirty="0">
                <a:latin typeface="+mj-lt"/>
              </a:rPr>
              <a:t>　　　　　　当該スキルの養成に向け、各課長・マネージャーが互いのマネジメント方針を参照し、</a:t>
            </a:r>
            <a:endParaRPr kumimoji="1" lang="en-US" altLang="ja-JP" sz="900" dirty="0">
              <a:latin typeface="+mj-lt"/>
            </a:endParaRPr>
          </a:p>
          <a:p>
            <a:pPr>
              <a:lnSpc>
                <a:spcPts val="1100"/>
              </a:lnSpc>
            </a:pPr>
            <a:r>
              <a:rPr kumimoji="1" lang="ja-JP" altLang="en-US" sz="900" dirty="0">
                <a:latin typeface="+mj-lt"/>
              </a:rPr>
              <a:t>　　　　　　優れた工夫を相互に学び合う環境を整備する。</a:t>
            </a:r>
            <a:endParaRPr kumimoji="1" lang="en-US" altLang="ja-JP" sz="900" dirty="0">
              <a:latin typeface="+mj-lt"/>
            </a:endParaRPr>
          </a:p>
        </p:txBody>
      </p:sp>
      <p:sp>
        <p:nvSpPr>
          <p:cNvPr id="28" name="テキスト ボックス 27">
            <a:extLst>
              <a:ext uri="{FF2B5EF4-FFF2-40B4-BE49-F238E27FC236}">
                <a16:creationId xmlns:a16="http://schemas.microsoft.com/office/drawing/2014/main" id="{EBE40337-5FAC-43BE-86DC-EF22BE0A5F1F}"/>
              </a:ext>
            </a:extLst>
          </p:cNvPr>
          <p:cNvSpPr txBox="1"/>
          <p:nvPr/>
        </p:nvSpPr>
        <p:spPr>
          <a:xfrm>
            <a:off x="4796548" y="715450"/>
            <a:ext cx="4347452" cy="2349361"/>
          </a:xfrm>
          <a:prstGeom prst="rect">
            <a:avLst/>
          </a:prstGeom>
          <a:noFill/>
        </p:spPr>
        <p:txBody>
          <a:bodyPr wrap="square" rtlCol="0">
            <a:spAutoFit/>
          </a:bodyPr>
          <a:lstStyle/>
          <a:p>
            <a:pPr>
              <a:lnSpc>
                <a:spcPts val="1100"/>
              </a:lnSpc>
            </a:pPr>
            <a:r>
              <a:rPr kumimoji="1" lang="ja-JP" altLang="en-US" sz="900" dirty="0">
                <a:latin typeface="+mj-lt"/>
              </a:rPr>
              <a:t>（３）リスキルと処遇や報酬の連動</a:t>
            </a:r>
            <a:endParaRPr kumimoji="1" lang="en-US" altLang="ja-JP" sz="900" dirty="0">
              <a:latin typeface="+mj-lt"/>
            </a:endParaRPr>
          </a:p>
          <a:p>
            <a:pPr>
              <a:lnSpc>
                <a:spcPts val="1100"/>
              </a:lnSpc>
            </a:pPr>
            <a:r>
              <a:rPr kumimoji="1" lang="ja-JP" altLang="en-US" sz="900" dirty="0">
                <a:latin typeface="+mj-lt"/>
              </a:rPr>
              <a:t>　　　●　ＣＥＯ・ＣＨＲＯは、組織に不足するスキル・専門性の獲得を社員に促すに当</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たって、学ぶことや、失敗に終わったとしても学び挑戦をする姿勢そのものを称え</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る企業文化の醸成の観点からも、その成果に応じ、キャリアプランや報酬等の処</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遇に反映できるよう、制度の見直しも含めて検討する。その際、組織のニーズの</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みに限定されない社員の自主的な学び直しにも配慮する。</a:t>
            </a:r>
            <a:endParaRPr kumimoji="1" lang="en-US" altLang="ja-JP" sz="900" dirty="0">
              <a:latin typeface="+mj-lt"/>
            </a:endParaRPr>
          </a:p>
          <a:p>
            <a:pPr>
              <a:lnSpc>
                <a:spcPts val="1100"/>
              </a:lnSpc>
            </a:pPr>
            <a:r>
              <a:rPr kumimoji="1" lang="ja-JP" altLang="en-US" sz="900" dirty="0">
                <a:latin typeface="+mj-lt"/>
              </a:rPr>
              <a:t>（４）社外での学習機会の戦略的提供（サバティカル休暇、留学等）</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　ＣＥＯ・ＣＨＲＯは、社員が社外で学習する機会を戦略的に提供し、</a:t>
            </a:r>
            <a:endParaRPr kumimoji="1" lang="en-US" altLang="ja-JP" sz="900" dirty="0">
              <a:latin typeface="+mj-lt"/>
            </a:endParaRPr>
          </a:p>
          <a:p>
            <a:pPr>
              <a:lnSpc>
                <a:spcPts val="1100"/>
              </a:lnSpc>
            </a:pPr>
            <a:r>
              <a:rPr kumimoji="1" lang="ja-JP" altLang="en-US" sz="900" dirty="0">
                <a:latin typeface="+mj-lt"/>
              </a:rPr>
              <a:t>　　　　　　リスキル・学びを促す。</a:t>
            </a:r>
          </a:p>
          <a:p>
            <a:pPr>
              <a:lnSpc>
                <a:spcPts val="1100"/>
              </a:lnSpc>
            </a:pPr>
            <a:r>
              <a:rPr kumimoji="1" lang="ja-JP" altLang="en-US" sz="900" dirty="0">
                <a:latin typeface="+mj-lt"/>
              </a:rPr>
              <a:t> 　　 ⚫  その際、一定期間職場を離れて学習等に活用するための長期休暇（サバティカ </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ル休暇）の導入や、国内外の大学・大学院での留学等、様々な方策が考えら</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れるが、既存の学習支援制度を含めて、自社にとっての意味合いを見直す。</a:t>
            </a:r>
            <a:endParaRPr kumimoji="1" lang="en-US" altLang="ja-JP" sz="900" dirty="0">
              <a:latin typeface="+mj-lt"/>
            </a:endParaRPr>
          </a:p>
          <a:p>
            <a:pPr>
              <a:lnSpc>
                <a:spcPts val="1100"/>
              </a:lnSpc>
            </a:pPr>
            <a:r>
              <a:rPr kumimoji="1" lang="ja-JP" altLang="en-US" sz="900" dirty="0">
                <a:latin typeface="+mj-lt"/>
              </a:rPr>
              <a:t>（５）社内起業・出向起業等の支援</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  ＣＥＯ・ＣＨＲＯは、社員の知識・経験を多様化し、周囲も含めた人材育成</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効果を高めるため、社内での起業や、出向という形での起業に挑戦する機会を、</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選択肢として社員に提供する。</a:t>
            </a:r>
          </a:p>
        </p:txBody>
      </p:sp>
      <p:sp>
        <p:nvSpPr>
          <p:cNvPr id="29" name="テキスト ボックス 28">
            <a:extLst>
              <a:ext uri="{FF2B5EF4-FFF2-40B4-BE49-F238E27FC236}">
                <a16:creationId xmlns:a16="http://schemas.microsoft.com/office/drawing/2014/main" id="{EBE40337-5FAC-43BE-86DC-EF22BE0A5F1F}"/>
              </a:ext>
            </a:extLst>
          </p:cNvPr>
          <p:cNvSpPr txBox="1"/>
          <p:nvPr/>
        </p:nvSpPr>
        <p:spPr>
          <a:xfrm>
            <a:off x="4654119" y="3136219"/>
            <a:ext cx="3648761" cy="254300"/>
          </a:xfrm>
          <a:prstGeom prst="rect">
            <a:avLst/>
          </a:prstGeom>
          <a:noFill/>
        </p:spPr>
        <p:txBody>
          <a:bodyPr wrap="square" rtlCol="0">
            <a:spAutoFit/>
          </a:bodyPr>
          <a:lstStyle/>
          <a:p>
            <a:pPr>
              <a:lnSpc>
                <a:spcPts val="1400"/>
              </a:lnSpc>
              <a:spcBef>
                <a:spcPts val="1200"/>
              </a:spcBef>
            </a:pPr>
            <a:r>
              <a:rPr kumimoji="1" lang="ja-JP" altLang="en-US" sz="1100" u="sng" dirty="0">
                <a:latin typeface="Meiryo UI 本文"/>
              </a:rPr>
              <a:t>７．社員エンゲージメントを高めるための取組</a:t>
            </a:r>
            <a:endParaRPr kumimoji="1" lang="en-US" altLang="ja-JP" sz="1100" u="sng" dirty="0">
              <a:latin typeface="Meiryo UI 本文"/>
            </a:endParaRPr>
          </a:p>
        </p:txBody>
      </p:sp>
      <p:sp>
        <p:nvSpPr>
          <p:cNvPr id="30" name="テキスト ボックス 29">
            <a:extLst>
              <a:ext uri="{FF2B5EF4-FFF2-40B4-BE49-F238E27FC236}">
                <a16:creationId xmlns:a16="http://schemas.microsoft.com/office/drawing/2014/main" id="{EBE40337-5FAC-43BE-86DC-EF22BE0A5F1F}"/>
              </a:ext>
            </a:extLst>
          </p:cNvPr>
          <p:cNvSpPr txBox="1"/>
          <p:nvPr/>
        </p:nvSpPr>
        <p:spPr>
          <a:xfrm>
            <a:off x="4825626" y="3447416"/>
            <a:ext cx="4158082" cy="1785104"/>
          </a:xfrm>
          <a:prstGeom prst="rect">
            <a:avLst/>
          </a:prstGeom>
          <a:noFill/>
        </p:spPr>
        <p:txBody>
          <a:bodyPr wrap="square" rtlCol="0">
            <a:spAutoFit/>
          </a:bodyPr>
          <a:lstStyle/>
          <a:p>
            <a:pPr>
              <a:lnSpc>
                <a:spcPts val="1100"/>
              </a:lnSpc>
            </a:pPr>
            <a:r>
              <a:rPr kumimoji="1" lang="ja-JP" altLang="en-US" sz="900" dirty="0">
                <a:latin typeface="+mj-lt"/>
              </a:rPr>
              <a:t>（１）社員のエンゲージメントレベルの把握</a:t>
            </a:r>
            <a:endParaRPr kumimoji="1" lang="en-US" altLang="ja-JP" sz="900" dirty="0">
              <a:latin typeface="+mj-lt"/>
            </a:endParaRPr>
          </a:p>
          <a:p>
            <a:pPr>
              <a:lnSpc>
                <a:spcPts val="1100"/>
              </a:lnSpc>
            </a:pPr>
            <a:r>
              <a:rPr kumimoji="1" lang="ja-JP" altLang="en-US" sz="900" dirty="0">
                <a:latin typeface="+mj-lt"/>
              </a:rPr>
              <a:t>（２）エンゲージメントレベルに応じたストレッチアサインメント</a:t>
            </a:r>
            <a:endParaRPr kumimoji="1" lang="en-US" altLang="ja-JP" sz="900" dirty="0">
              <a:latin typeface="+mj-lt"/>
            </a:endParaRPr>
          </a:p>
          <a:p>
            <a:pPr>
              <a:lnSpc>
                <a:spcPts val="1100"/>
              </a:lnSpc>
            </a:pPr>
            <a:r>
              <a:rPr kumimoji="1" lang="ja-JP" altLang="en-US" sz="900" dirty="0">
                <a:latin typeface="+mj-lt"/>
              </a:rPr>
              <a:t>（３）社内のできるだけ広いポジションの公募制化</a:t>
            </a:r>
            <a:endParaRPr kumimoji="1" lang="en-US" altLang="ja-JP" sz="900" dirty="0">
              <a:latin typeface="+mj-lt"/>
            </a:endParaRPr>
          </a:p>
          <a:p>
            <a:pPr>
              <a:lnSpc>
                <a:spcPts val="1100"/>
              </a:lnSpc>
            </a:pPr>
            <a:r>
              <a:rPr kumimoji="1" lang="ja-JP" altLang="en-US" sz="900" dirty="0">
                <a:latin typeface="+mj-lt"/>
              </a:rPr>
              <a:t>（４）副業・兼業等の多様な働き方の推進</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　　ＣＥＯ・ＣＨＲＯは、社員が企業・社会に貢献しようとする主体的な意思を</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最大限に尊重し、社内外の副業・兼業を含む多様な働き方を選択できるよう、</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環境を整備する。</a:t>
            </a:r>
            <a:endParaRPr kumimoji="1" lang="en-US" altLang="ja-JP" sz="900" dirty="0">
              <a:latin typeface="+mj-lt"/>
            </a:endParaRPr>
          </a:p>
          <a:p>
            <a:pPr>
              <a:lnSpc>
                <a:spcPts val="1100"/>
              </a:lnSpc>
            </a:pPr>
            <a:r>
              <a:rPr kumimoji="1" lang="ja-JP" altLang="en-US" sz="900" dirty="0">
                <a:latin typeface="+mj-lt"/>
              </a:rPr>
              <a:t>（５）健康経営への投資と </a:t>
            </a:r>
            <a:r>
              <a:rPr kumimoji="1" lang="en-US" altLang="ja-JP" sz="900" dirty="0">
                <a:latin typeface="+mj-lt"/>
              </a:rPr>
              <a:t>Well-being </a:t>
            </a:r>
            <a:r>
              <a:rPr kumimoji="1" lang="ja-JP" altLang="en-US" sz="900" dirty="0">
                <a:latin typeface="+mj-lt"/>
              </a:rPr>
              <a:t>の視点の取り込み</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　　ＣＥＯ・ＣＨＲＯは、社員の健康状況を把握し、継続的に改善する取組を、</a:t>
            </a:r>
            <a:endParaRPr kumimoji="1" lang="en-US" altLang="ja-JP" sz="900" dirty="0">
              <a:latin typeface="+mj-lt"/>
            </a:endParaRPr>
          </a:p>
          <a:p>
            <a:pPr>
              <a:lnSpc>
                <a:spcPts val="1100"/>
              </a:lnSpc>
            </a:pPr>
            <a:r>
              <a:rPr kumimoji="1" lang="ja-JP" altLang="en-US" sz="900" dirty="0">
                <a:latin typeface="+mj-lt"/>
              </a:rPr>
              <a:t>　　　　　　個人と組織のパフォーマンスの向上に向けた重要な投資と捉え、健康経営への</a:t>
            </a:r>
            <a:endParaRPr kumimoji="1" lang="en-US" altLang="ja-JP" sz="900" dirty="0">
              <a:latin typeface="+mj-lt"/>
            </a:endParaRPr>
          </a:p>
          <a:p>
            <a:pPr>
              <a:lnSpc>
                <a:spcPts val="1100"/>
              </a:lnSpc>
            </a:pPr>
            <a:r>
              <a:rPr kumimoji="1" lang="ja-JP" altLang="en-US" sz="900" dirty="0">
                <a:latin typeface="+mj-lt"/>
              </a:rPr>
              <a:t>　　　　　　投資に戦略的かつ計画的に取り組む。その際、社員の</a:t>
            </a:r>
            <a:r>
              <a:rPr kumimoji="1" lang="en-US" altLang="ja-JP" sz="900" dirty="0">
                <a:latin typeface="+mj-lt"/>
              </a:rPr>
              <a:t>Well-being</a:t>
            </a:r>
            <a:r>
              <a:rPr kumimoji="1" lang="ja-JP" altLang="en-US" sz="900" dirty="0">
                <a:latin typeface="+mj-lt"/>
              </a:rPr>
              <a:t>を高めると</a:t>
            </a:r>
            <a:endParaRPr kumimoji="1" lang="en-US" altLang="ja-JP" sz="900" dirty="0">
              <a:latin typeface="+mj-lt"/>
            </a:endParaRPr>
          </a:p>
          <a:p>
            <a:pPr>
              <a:lnSpc>
                <a:spcPts val="1100"/>
              </a:lnSpc>
            </a:pPr>
            <a:r>
              <a:rPr kumimoji="1" lang="ja-JP" altLang="en-US" sz="900" dirty="0">
                <a:latin typeface="+mj-lt"/>
              </a:rPr>
              <a:t>　　　　　　いう視点も取り込んでいく。</a:t>
            </a:r>
          </a:p>
        </p:txBody>
      </p:sp>
      <p:sp>
        <p:nvSpPr>
          <p:cNvPr id="31" name="テキスト ボックス 30">
            <a:extLst>
              <a:ext uri="{FF2B5EF4-FFF2-40B4-BE49-F238E27FC236}">
                <a16:creationId xmlns:a16="http://schemas.microsoft.com/office/drawing/2014/main" id="{EBE40337-5FAC-43BE-86DC-EF22BE0A5F1F}"/>
              </a:ext>
            </a:extLst>
          </p:cNvPr>
          <p:cNvSpPr txBox="1"/>
          <p:nvPr/>
        </p:nvSpPr>
        <p:spPr>
          <a:xfrm>
            <a:off x="4654119" y="5307730"/>
            <a:ext cx="4097966" cy="254300"/>
          </a:xfrm>
          <a:prstGeom prst="rect">
            <a:avLst/>
          </a:prstGeom>
          <a:noFill/>
        </p:spPr>
        <p:txBody>
          <a:bodyPr wrap="square" rtlCol="0">
            <a:spAutoFit/>
          </a:bodyPr>
          <a:lstStyle/>
          <a:p>
            <a:pPr>
              <a:lnSpc>
                <a:spcPts val="1400"/>
              </a:lnSpc>
              <a:spcBef>
                <a:spcPts val="1200"/>
              </a:spcBef>
            </a:pPr>
            <a:r>
              <a:rPr kumimoji="1" lang="ja-JP" altLang="en-US" sz="1100" u="sng" dirty="0">
                <a:latin typeface="Meiryo UI 本文"/>
              </a:rPr>
              <a:t>８．時間や場所にとらわれない働き方を進めるための取組</a:t>
            </a:r>
            <a:endParaRPr kumimoji="1" lang="en-US" altLang="ja-JP" sz="1100" u="sng" dirty="0">
              <a:latin typeface="Meiryo UI 本文"/>
            </a:endParaRPr>
          </a:p>
        </p:txBody>
      </p:sp>
      <p:sp>
        <p:nvSpPr>
          <p:cNvPr id="32" name="テキスト ボックス 31">
            <a:extLst>
              <a:ext uri="{FF2B5EF4-FFF2-40B4-BE49-F238E27FC236}">
                <a16:creationId xmlns:a16="http://schemas.microsoft.com/office/drawing/2014/main" id="{EBE40337-5FAC-43BE-86DC-EF22BE0A5F1F}"/>
              </a:ext>
            </a:extLst>
          </p:cNvPr>
          <p:cNvSpPr txBox="1"/>
          <p:nvPr/>
        </p:nvSpPr>
        <p:spPr>
          <a:xfrm>
            <a:off x="4831384" y="5567662"/>
            <a:ext cx="4324016" cy="1220847"/>
          </a:xfrm>
          <a:prstGeom prst="rect">
            <a:avLst/>
          </a:prstGeom>
          <a:noFill/>
        </p:spPr>
        <p:txBody>
          <a:bodyPr wrap="square" rtlCol="0">
            <a:spAutoFit/>
          </a:bodyPr>
          <a:lstStyle/>
          <a:p>
            <a:pPr>
              <a:lnSpc>
                <a:spcPts val="1100"/>
              </a:lnSpc>
            </a:pPr>
            <a:r>
              <a:rPr kumimoji="1" lang="ja-JP" altLang="en-US" sz="900" dirty="0">
                <a:latin typeface="+mj-lt"/>
              </a:rPr>
              <a:t>（１）リモートワークを円滑化するための、業務のデジタル化の推進</a:t>
            </a:r>
            <a:endParaRPr kumimoji="1" lang="en-US" altLang="ja-JP" sz="900" dirty="0">
              <a:latin typeface="+mj-lt"/>
            </a:endParaRPr>
          </a:p>
          <a:p>
            <a:pPr>
              <a:lnSpc>
                <a:spcPts val="1100"/>
              </a:lnSpc>
            </a:pPr>
            <a:r>
              <a:rPr kumimoji="1" lang="ja-JP" altLang="en-US" sz="900" dirty="0">
                <a:latin typeface="+mj-lt"/>
              </a:rPr>
              <a:t>　　　●　　ＣＥＯ・ＣＨＲＯは、自社事業の生産性を維持・向上すべく、コロナ禍を</a:t>
            </a:r>
            <a:endParaRPr kumimoji="1" lang="en-US" altLang="ja-JP" sz="900" dirty="0">
              <a:latin typeface="+mj-lt"/>
            </a:endParaRPr>
          </a:p>
          <a:p>
            <a:pPr>
              <a:lnSpc>
                <a:spcPts val="1100"/>
              </a:lnSpc>
            </a:pPr>
            <a:r>
              <a:rPr kumimoji="1" lang="ja-JP" altLang="en-US" sz="900" dirty="0">
                <a:latin typeface="+mj-lt"/>
              </a:rPr>
              <a:t>　　　　　　　契機に加速したリモートワークを今後も円滑に行えるよう、業務のデジタル化を</a:t>
            </a:r>
            <a:endParaRPr kumimoji="1" lang="en-US" altLang="ja-JP" sz="900" dirty="0">
              <a:latin typeface="+mj-lt"/>
            </a:endParaRPr>
          </a:p>
          <a:p>
            <a:pPr>
              <a:lnSpc>
                <a:spcPts val="1100"/>
              </a:lnSpc>
            </a:pPr>
            <a:r>
              <a:rPr kumimoji="1" lang="ja-JP" altLang="en-US" sz="900" dirty="0">
                <a:latin typeface="+mj-lt"/>
              </a:rPr>
              <a:t>　　　　　　　継続的に行う。</a:t>
            </a:r>
            <a:endParaRPr kumimoji="1" lang="en-US" altLang="ja-JP" sz="900" dirty="0">
              <a:latin typeface="+mj-lt"/>
            </a:endParaRPr>
          </a:p>
          <a:p>
            <a:pPr>
              <a:lnSpc>
                <a:spcPts val="1100"/>
              </a:lnSpc>
            </a:pPr>
            <a:r>
              <a:rPr kumimoji="1" lang="ja-JP" altLang="en-US" sz="900" dirty="0">
                <a:latin typeface="+mj-lt"/>
              </a:rPr>
              <a:t>（２）リアルワークの意義の再定義と、リモートワークとの組み合わせ</a:t>
            </a:r>
            <a:endParaRPr kumimoji="1" lang="en-US" altLang="ja-JP" sz="900" dirty="0">
              <a:latin typeface="+mj-lt"/>
            </a:endParaRPr>
          </a:p>
          <a:p>
            <a:pPr>
              <a:lnSpc>
                <a:spcPts val="1100"/>
              </a:lnSpc>
            </a:pPr>
            <a:r>
              <a:rPr kumimoji="1" lang="ja-JP" altLang="en-US" sz="900" dirty="0">
                <a:latin typeface="+mj-lt"/>
              </a:rPr>
              <a:t>　　　●　　　ＣＥＯ・ＣＨＲＯは、リモートワークの推進と同時に、自社の事業にとって、</a:t>
            </a:r>
            <a:endParaRPr kumimoji="1" lang="en-US" altLang="ja-JP" sz="900" dirty="0">
              <a:latin typeface="+mj-lt"/>
            </a:endParaRPr>
          </a:p>
          <a:p>
            <a:pPr>
              <a:lnSpc>
                <a:spcPts val="1100"/>
              </a:lnSpc>
            </a:pPr>
            <a:r>
              <a:rPr kumimoji="1" lang="ja-JP" altLang="en-US" sz="900" dirty="0">
                <a:latin typeface="+mj-lt"/>
              </a:rPr>
              <a:t>　　　　　　　社員がオフィスに集まって仕事を進めることの意義や有効性を再考し、リアル</a:t>
            </a:r>
            <a:endParaRPr kumimoji="1" lang="en-US" altLang="ja-JP" sz="900" dirty="0">
              <a:latin typeface="+mj-lt"/>
            </a:endParaRPr>
          </a:p>
          <a:p>
            <a:pPr>
              <a:lnSpc>
                <a:spcPts val="1100"/>
              </a:lnSpc>
            </a:pPr>
            <a:r>
              <a:rPr kumimoji="1" lang="ja-JP" altLang="en-US" sz="900" dirty="0">
                <a:latin typeface="+mj-lt"/>
              </a:rPr>
              <a:t>　　　　　　　ワークとリモートワークの最適な組み合わせを実現する。</a:t>
            </a:r>
          </a:p>
        </p:txBody>
      </p:sp>
      <p:sp>
        <p:nvSpPr>
          <p:cNvPr id="35" name="正方形/長方形 34"/>
          <p:cNvSpPr/>
          <p:nvPr/>
        </p:nvSpPr>
        <p:spPr>
          <a:xfrm>
            <a:off x="147846" y="449314"/>
            <a:ext cx="1392798" cy="2594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t>エグゼクティブサマリー</a:t>
            </a:r>
          </a:p>
        </p:txBody>
      </p:sp>
      <p:sp>
        <p:nvSpPr>
          <p:cNvPr id="38" name="テキスト ボックス 37">
            <a:extLst>
              <a:ext uri="{FF2B5EF4-FFF2-40B4-BE49-F238E27FC236}">
                <a16:creationId xmlns:a16="http://schemas.microsoft.com/office/drawing/2014/main" id="{EBE40337-5FAC-43BE-86DC-EF22BE0A5F1F}"/>
              </a:ext>
            </a:extLst>
          </p:cNvPr>
          <p:cNvSpPr txBox="1"/>
          <p:nvPr/>
        </p:nvSpPr>
        <p:spPr>
          <a:xfrm>
            <a:off x="147846" y="6059218"/>
            <a:ext cx="4760011" cy="254300"/>
          </a:xfrm>
          <a:prstGeom prst="rect">
            <a:avLst/>
          </a:prstGeom>
          <a:noFill/>
        </p:spPr>
        <p:txBody>
          <a:bodyPr wrap="square" rtlCol="0">
            <a:spAutoFit/>
          </a:bodyPr>
          <a:lstStyle/>
          <a:p>
            <a:pPr>
              <a:lnSpc>
                <a:spcPts val="1400"/>
              </a:lnSpc>
              <a:spcBef>
                <a:spcPts val="1200"/>
              </a:spcBef>
            </a:pPr>
            <a:r>
              <a:rPr kumimoji="1" lang="ja-JP" altLang="en-US" sz="1100" u="sng" dirty="0">
                <a:latin typeface="Meiryo UI 本文"/>
              </a:rPr>
              <a:t>６．リスキル・学び直しのための取組</a:t>
            </a:r>
          </a:p>
        </p:txBody>
      </p:sp>
      <p:sp>
        <p:nvSpPr>
          <p:cNvPr id="39" name="テキスト ボックス 38">
            <a:extLst>
              <a:ext uri="{FF2B5EF4-FFF2-40B4-BE49-F238E27FC236}">
                <a16:creationId xmlns:a16="http://schemas.microsoft.com/office/drawing/2014/main" id="{EBE40337-5FAC-43BE-86DC-EF22BE0A5F1F}"/>
              </a:ext>
            </a:extLst>
          </p:cNvPr>
          <p:cNvSpPr txBox="1"/>
          <p:nvPr/>
        </p:nvSpPr>
        <p:spPr>
          <a:xfrm>
            <a:off x="175316" y="6333909"/>
            <a:ext cx="4285418" cy="374461"/>
          </a:xfrm>
          <a:prstGeom prst="rect">
            <a:avLst/>
          </a:prstGeom>
          <a:noFill/>
        </p:spPr>
        <p:txBody>
          <a:bodyPr wrap="square" rtlCol="0">
            <a:spAutoFit/>
          </a:bodyPr>
          <a:lstStyle/>
          <a:p>
            <a:pPr>
              <a:lnSpc>
                <a:spcPts val="1100"/>
              </a:lnSpc>
            </a:pPr>
            <a:r>
              <a:rPr kumimoji="1" lang="ja-JP" altLang="en-US" sz="900" dirty="0">
                <a:latin typeface="+mj-lt"/>
              </a:rPr>
              <a:t>（１）組織として不足しているスキル・専門性の特定</a:t>
            </a:r>
            <a:endParaRPr kumimoji="1" lang="en-US" altLang="ja-JP" sz="900" dirty="0">
              <a:latin typeface="+mj-lt"/>
            </a:endParaRPr>
          </a:p>
          <a:p>
            <a:pPr>
              <a:lnSpc>
                <a:spcPts val="1100"/>
              </a:lnSpc>
            </a:pPr>
            <a:r>
              <a:rPr kumimoji="1" lang="ja-JP" altLang="en-US" sz="900" dirty="0">
                <a:latin typeface="+mj-lt"/>
              </a:rPr>
              <a:t>（２）社内外からのキーパーソンの登用、当該キーパーソンによる社内でのスキル伝播</a:t>
            </a:r>
            <a:endParaRPr kumimoji="1" lang="en-US" altLang="ja-JP" sz="900" dirty="0">
              <a:latin typeface="+mj-lt"/>
            </a:endParaRPr>
          </a:p>
        </p:txBody>
      </p:sp>
      <p:sp>
        <p:nvSpPr>
          <p:cNvPr id="40" name="テキスト ボックス 39">
            <a:extLst>
              <a:ext uri="{FF2B5EF4-FFF2-40B4-BE49-F238E27FC236}">
                <a16:creationId xmlns:a16="http://schemas.microsoft.com/office/drawing/2014/main" id="{EBE40337-5FAC-43BE-86DC-EF22BE0A5F1F}"/>
              </a:ext>
            </a:extLst>
          </p:cNvPr>
          <p:cNvSpPr txBox="1"/>
          <p:nvPr/>
        </p:nvSpPr>
        <p:spPr>
          <a:xfrm>
            <a:off x="2236542" y="412484"/>
            <a:ext cx="7722311" cy="230832"/>
          </a:xfrm>
          <a:prstGeom prst="rect">
            <a:avLst/>
          </a:prstGeom>
          <a:noFill/>
        </p:spPr>
        <p:txBody>
          <a:bodyPr wrap="square" rtlCol="0">
            <a:spAutoFit/>
          </a:bodyPr>
          <a:lstStyle/>
          <a:p>
            <a:r>
              <a:rPr kumimoji="1" lang="ja-JP" altLang="en-US" sz="900" dirty="0"/>
              <a:t>出典：令和４年５月経済産業省「人的資本経営の実現に向けた検討会報告書～ 人材版伊藤レポート</a:t>
            </a:r>
            <a:r>
              <a:rPr kumimoji="1" lang="en-US" altLang="ja-JP" sz="900" dirty="0"/>
              <a:t>2.0</a:t>
            </a:r>
            <a:r>
              <a:rPr kumimoji="1" lang="ja-JP" altLang="en-US" sz="900" dirty="0"/>
              <a:t>～」をもとに副首都推進局にて作成</a:t>
            </a:r>
          </a:p>
        </p:txBody>
      </p:sp>
      <p:sp>
        <p:nvSpPr>
          <p:cNvPr id="27" name="正方形/長方形 26"/>
          <p:cNvSpPr/>
          <p:nvPr/>
        </p:nvSpPr>
        <p:spPr>
          <a:xfrm>
            <a:off x="-3515" y="-13193"/>
            <a:ext cx="9144000" cy="462505"/>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1600" kern="0" dirty="0" smtClean="0">
                <a:solidFill>
                  <a:srgbClr val="000000"/>
                </a:solidFill>
                <a:ea typeface="Meiryo UI" pitchFamily="50" charset="-128"/>
                <a:cs typeface="Meiryo UI" pitchFamily="50" charset="-128"/>
              </a:rPr>
              <a:t>９ー３</a:t>
            </a:r>
            <a:r>
              <a:rPr lang="en-US" altLang="ja-JP" sz="1600" kern="0" dirty="0" smtClean="0">
                <a:solidFill>
                  <a:srgbClr val="000000"/>
                </a:solidFill>
                <a:ea typeface="Meiryo UI" pitchFamily="50" charset="-128"/>
                <a:cs typeface="Meiryo UI" pitchFamily="50" charset="-128"/>
              </a:rPr>
              <a:t>.</a:t>
            </a:r>
            <a:r>
              <a:rPr lang="ja-JP" altLang="en-US" sz="1600" kern="0" dirty="0">
                <a:solidFill>
                  <a:srgbClr val="000000"/>
                </a:solidFill>
                <a:ea typeface="Meiryo UI" pitchFamily="50" charset="-128"/>
                <a:cs typeface="Meiryo UI" pitchFamily="50" charset="-128"/>
              </a:rPr>
              <a:t>人的資本経営の実現に向けた検討会報告書</a:t>
            </a:r>
            <a:r>
              <a:rPr lang="en-US" altLang="ja-JP" sz="1600" kern="0" dirty="0">
                <a:solidFill>
                  <a:srgbClr val="000000"/>
                </a:solidFill>
                <a:ea typeface="Meiryo UI" pitchFamily="50" charset="-128"/>
                <a:cs typeface="Meiryo UI" pitchFamily="50" charset="-128"/>
              </a:rPr>
              <a:t>(R4.5)</a:t>
            </a:r>
          </a:p>
          <a:p>
            <a:pPr lvl="0">
              <a:defRPr/>
            </a:pPr>
            <a:r>
              <a:rPr lang="ja-JP" altLang="en-US" sz="1600" kern="0" dirty="0">
                <a:solidFill>
                  <a:srgbClr val="000000"/>
                </a:solidFill>
                <a:ea typeface="Meiryo UI" pitchFamily="50" charset="-128"/>
                <a:cs typeface="Meiryo UI" pitchFamily="50" charset="-128"/>
              </a:rPr>
              <a:t>　　　　　</a:t>
            </a:r>
            <a:r>
              <a:rPr lang="en-US" altLang="ja-JP" sz="1600" kern="0" dirty="0">
                <a:solidFill>
                  <a:srgbClr val="000000"/>
                </a:solidFill>
                <a:ea typeface="Meiryo UI" pitchFamily="50" charset="-128"/>
                <a:cs typeface="Meiryo UI" pitchFamily="50" charset="-128"/>
              </a:rPr>
              <a:t> </a:t>
            </a:r>
            <a:r>
              <a:rPr lang="ja-JP" altLang="en-US" sz="1600" kern="0" dirty="0">
                <a:solidFill>
                  <a:srgbClr val="000000"/>
                </a:solidFill>
                <a:ea typeface="Meiryo UI" pitchFamily="50" charset="-128"/>
                <a:cs typeface="Meiryo UI" pitchFamily="50" charset="-128"/>
              </a:rPr>
              <a:t>～人材版伊藤レポート</a:t>
            </a:r>
            <a:r>
              <a:rPr lang="en-US" altLang="ja-JP" sz="1600" kern="0" dirty="0">
                <a:solidFill>
                  <a:srgbClr val="000000"/>
                </a:solidFill>
                <a:ea typeface="Meiryo UI" pitchFamily="50" charset="-128"/>
                <a:cs typeface="Meiryo UI" pitchFamily="50" charset="-128"/>
              </a:rPr>
              <a:t>2.0</a:t>
            </a:r>
            <a:r>
              <a:rPr lang="ja-JP" altLang="en-US" sz="1600" kern="0" dirty="0">
                <a:solidFill>
                  <a:srgbClr val="000000"/>
                </a:solidFill>
                <a:ea typeface="Meiryo UI" pitchFamily="50" charset="-128"/>
                <a:cs typeface="Meiryo UI" pitchFamily="50" charset="-128"/>
              </a:rPr>
              <a:t>～関係部分抜粋 </a:t>
            </a:r>
          </a:p>
        </p:txBody>
      </p:sp>
      <p:sp>
        <p:nvSpPr>
          <p:cNvPr id="22" name="正方形/長方形 21"/>
          <p:cNvSpPr/>
          <p:nvPr/>
        </p:nvSpPr>
        <p:spPr>
          <a:xfrm>
            <a:off x="6904667" y="11645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第９回意見交換会　</a:t>
            </a:r>
            <a:r>
              <a:rPr lang="ja-JP" altLang="en-US" sz="900" dirty="0">
                <a:solidFill>
                  <a:schemeClr val="tx1"/>
                </a:solidFill>
              </a:rPr>
              <a:t>資料１</a:t>
            </a:r>
            <a:endParaRPr kumimoji="1" lang="ja-JP" altLang="en-US" sz="900" dirty="0">
              <a:solidFill>
                <a:schemeClr val="tx1"/>
              </a:solidFill>
            </a:endParaRPr>
          </a:p>
        </p:txBody>
      </p:sp>
    </p:spTree>
    <p:extLst>
      <p:ext uri="{BB962C8B-B14F-4D97-AF65-F5344CB8AC3E}">
        <p14:creationId xmlns:p14="http://schemas.microsoft.com/office/powerpoint/2010/main" val="33213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９ー４</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転職率について</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234391" y="6239435"/>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出典：総務省「統計でみる都道府県のすがた」</a:t>
            </a:r>
          </a:p>
        </p:txBody>
      </p:sp>
      <p:sp>
        <p:nvSpPr>
          <p:cNvPr id="11" name="テキスト ボックス 10"/>
          <p:cNvSpPr txBox="1"/>
          <p:nvPr/>
        </p:nvSpPr>
        <p:spPr>
          <a:xfrm>
            <a:off x="97981" y="558445"/>
            <a:ext cx="8837738" cy="307777"/>
          </a:xfrm>
          <a:prstGeom prst="rect">
            <a:avLst/>
          </a:prstGeom>
          <a:noFill/>
        </p:spPr>
        <p:txBody>
          <a:bodyPr wrap="square" rtlCol="0">
            <a:spAutoFit/>
          </a:bodyPr>
          <a:lstStyle/>
          <a:p>
            <a:r>
              <a:rPr kumimoji="1" lang="ja-JP" altLang="en-US" sz="1400" b="1" dirty="0"/>
              <a:t>■</a:t>
            </a:r>
            <a:r>
              <a:rPr lang="ja-JP" altLang="en-US" sz="1400" b="1" dirty="0"/>
              <a:t>　転職率（離職後１年以内に転職した人の全有業者に占める割合）</a:t>
            </a:r>
            <a:r>
              <a:rPr lang="en-US" altLang="ja-JP" sz="1400" b="1" dirty="0"/>
              <a:t>2007,2012,2017</a:t>
            </a:r>
            <a:endParaRPr lang="ja-JP" altLang="en-US" sz="1000" dirty="0"/>
          </a:p>
        </p:txBody>
      </p:sp>
      <p:sp>
        <p:nvSpPr>
          <p:cNvPr id="18" name="正方形/長方形 17">
            <a:extLst>
              <a:ext uri="{FF2B5EF4-FFF2-40B4-BE49-F238E27FC236}">
                <a16:creationId xmlns:a16="http://schemas.microsoft.com/office/drawing/2014/main" id="{0C6AAB64-D661-4B9F-9FB7-E4AAD243C54C}"/>
              </a:ext>
            </a:extLst>
          </p:cNvPr>
          <p:cNvSpPr/>
          <p:nvPr/>
        </p:nvSpPr>
        <p:spPr>
          <a:xfrm>
            <a:off x="5514909" y="455992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9" name="正方形/長方形 18">
            <a:extLst>
              <a:ext uri="{FF2B5EF4-FFF2-40B4-BE49-F238E27FC236}">
                <a16:creationId xmlns:a16="http://schemas.microsoft.com/office/drawing/2014/main" id="{0C6AAB64-D661-4B9F-9FB7-E4AAD243C54C}"/>
              </a:ext>
            </a:extLst>
          </p:cNvPr>
          <p:cNvSpPr/>
          <p:nvPr/>
        </p:nvSpPr>
        <p:spPr>
          <a:xfrm>
            <a:off x="5528676" y="530996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愛知県</a:t>
            </a:r>
          </a:p>
        </p:txBody>
      </p:sp>
      <p:sp>
        <p:nvSpPr>
          <p:cNvPr id="20" name="正方形/長方形 19">
            <a:extLst>
              <a:ext uri="{FF2B5EF4-FFF2-40B4-BE49-F238E27FC236}">
                <a16:creationId xmlns:a16="http://schemas.microsoft.com/office/drawing/2014/main" id="{0C6AAB64-D661-4B9F-9FB7-E4AAD243C54C}"/>
              </a:ext>
            </a:extLst>
          </p:cNvPr>
          <p:cNvSpPr/>
          <p:nvPr/>
        </p:nvSpPr>
        <p:spPr>
          <a:xfrm>
            <a:off x="5445799" y="339824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21" name="正方形/長方形 20">
            <a:extLst>
              <a:ext uri="{FF2B5EF4-FFF2-40B4-BE49-F238E27FC236}">
                <a16:creationId xmlns:a16="http://schemas.microsoft.com/office/drawing/2014/main" id="{0C6AAB64-D661-4B9F-9FB7-E4AAD243C54C}"/>
              </a:ext>
            </a:extLst>
          </p:cNvPr>
          <p:cNvSpPr/>
          <p:nvPr/>
        </p:nvSpPr>
        <p:spPr>
          <a:xfrm>
            <a:off x="5453101" y="372118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22" name="正方形/長方形 21">
            <a:extLst>
              <a:ext uri="{FF2B5EF4-FFF2-40B4-BE49-F238E27FC236}">
                <a16:creationId xmlns:a16="http://schemas.microsoft.com/office/drawing/2014/main" id="{0C6AAB64-D661-4B9F-9FB7-E4AAD243C54C}"/>
              </a:ext>
            </a:extLst>
          </p:cNvPr>
          <p:cNvSpPr/>
          <p:nvPr/>
        </p:nvSpPr>
        <p:spPr>
          <a:xfrm>
            <a:off x="5493965" y="4824585"/>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全国</a:t>
            </a:r>
          </a:p>
        </p:txBody>
      </p:sp>
      <p:sp>
        <p:nvSpPr>
          <p:cNvPr id="23" name="正方形/長方形 22">
            <a:extLst>
              <a:ext uri="{FF2B5EF4-FFF2-40B4-BE49-F238E27FC236}">
                <a16:creationId xmlns:a16="http://schemas.microsoft.com/office/drawing/2014/main" id="{0C6AAB64-D661-4B9F-9FB7-E4AAD243C54C}"/>
              </a:ext>
            </a:extLst>
          </p:cNvPr>
          <p:cNvSpPr/>
          <p:nvPr/>
        </p:nvSpPr>
        <p:spPr>
          <a:xfrm>
            <a:off x="5541835" y="412031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神奈川県</a:t>
            </a:r>
          </a:p>
        </p:txBody>
      </p:sp>
      <p:sp>
        <p:nvSpPr>
          <p:cNvPr id="27" name="テキスト ボックス 26">
            <a:extLst>
              <a:ext uri="{FF2B5EF4-FFF2-40B4-BE49-F238E27FC236}">
                <a16:creationId xmlns:a16="http://schemas.microsoft.com/office/drawing/2014/main" id="{C04CD1B5-F732-4A5C-A8C2-0AE547D85819}"/>
              </a:ext>
            </a:extLst>
          </p:cNvPr>
          <p:cNvSpPr txBox="1"/>
          <p:nvPr/>
        </p:nvSpPr>
        <p:spPr>
          <a:xfrm>
            <a:off x="7086600" y="1839147"/>
            <a:ext cx="1849119"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rPr>
              <a:t>年順位</a:t>
            </a:r>
          </a:p>
        </p:txBody>
      </p:sp>
      <p:sp>
        <p:nvSpPr>
          <p:cNvPr id="28" name="正方形/長方形 27"/>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大阪府における労働の流動性（転職率）は、東京都より低く、愛知県より高い傾向にある。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算出方法：転職者数（</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年前の勤め先と現在の勤め先が異なる人）を有業者数で割って算出</a:t>
            </a:r>
          </a:p>
        </p:txBody>
      </p:sp>
      <p:pic>
        <p:nvPicPr>
          <p:cNvPr id="2" name="図 1"/>
          <p:cNvPicPr>
            <a:picLocks noChangeAspect="1"/>
          </p:cNvPicPr>
          <p:nvPr/>
        </p:nvPicPr>
        <p:blipFill>
          <a:blip r:embed="rId2"/>
          <a:stretch>
            <a:fillRect/>
          </a:stretch>
        </p:blipFill>
        <p:spPr>
          <a:xfrm>
            <a:off x="290274" y="1761825"/>
            <a:ext cx="6248942" cy="4560203"/>
          </a:xfrm>
          <a:prstGeom prst="rect">
            <a:avLst/>
          </a:prstGeom>
        </p:spPr>
      </p:pic>
      <p:pic>
        <p:nvPicPr>
          <p:cNvPr id="3" name="図 2"/>
          <p:cNvPicPr>
            <a:picLocks noChangeAspect="1"/>
          </p:cNvPicPr>
          <p:nvPr/>
        </p:nvPicPr>
        <p:blipFill>
          <a:blip r:embed="rId3"/>
          <a:stretch>
            <a:fillRect/>
          </a:stretch>
        </p:blipFill>
        <p:spPr>
          <a:xfrm>
            <a:off x="6283811" y="2228744"/>
            <a:ext cx="2627604" cy="3621338"/>
          </a:xfrm>
          <a:prstGeom prst="rect">
            <a:avLst/>
          </a:prstGeom>
        </p:spPr>
      </p:pic>
      <p:sp>
        <p:nvSpPr>
          <p:cNvPr id="25" name="正方形/長方形 24">
            <a:extLst>
              <a:ext uri="{FF2B5EF4-FFF2-40B4-BE49-F238E27FC236}">
                <a16:creationId xmlns:a16="http://schemas.microsoft.com/office/drawing/2014/main" id="{DD16CC1B-33BD-4AD6-A43F-503A9E69ED17}"/>
              </a:ext>
            </a:extLst>
          </p:cNvPr>
          <p:cNvSpPr/>
          <p:nvPr/>
        </p:nvSpPr>
        <p:spPr>
          <a:xfrm>
            <a:off x="6315262" y="4880424"/>
            <a:ext cx="2576391" cy="27499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7" name="正方形/長方形 16">
            <a:extLst>
              <a:ext uri="{FF2B5EF4-FFF2-40B4-BE49-F238E27FC236}">
                <a16:creationId xmlns:a16="http://schemas.microsoft.com/office/drawing/2014/main" id="{6907C590-95DD-352F-FA30-A1B3E53DE661}"/>
              </a:ext>
            </a:extLst>
          </p:cNvPr>
          <p:cNvSpPr/>
          <p:nvPr/>
        </p:nvSpPr>
        <p:spPr>
          <a:xfrm>
            <a:off x="7018136" y="1098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354943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９ー５</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仕事の満足度について</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1" name="正方形/長方形 20"/>
          <p:cNvSpPr/>
          <p:nvPr/>
        </p:nvSpPr>
        <p:spPr>
          <a:xfrm>
            <a:off x="-3182" y="6610661"/>
            <a:ext cx="9104372" cy="261610"/>
          </a:xfrm>
          <a:prstGeom prst="rect">
            <a:avLst/>
          </a:prstGeom>
        </p:spPr>
        <p:txBody>
          <a:bodyPr wrap="square">
            <a:spAutoFit/>
          </a:bodyPr>
          <a:lstStyle/>
          <a:p>
            <a:pPr marL="177800" indent="-177800"/>
            <a:r>
              <a:rPr lang="ja-JP" altLang="ja-JP" sz="11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企業口コミ・給与明細サイト「キャリコネ」（運営：株式会社グローバルウェイ）調査をもとに副首都推進局にて作成</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AB17D92A-ECB6-4C20-B6B2-BD14EBC34BDA}"/>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民間の調査「仕事にやりがいを感じる都道府県ランキング」によると、大阪府の企業に対する仕事の満足度は全国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位と高いわけではない。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817F7282-A503-40DE-BFE7-97D57EFD98D3}"/>
              </a:ext>
            </a:extLst>
          </p:cNvPr>
          <p:cNvSpPr txBox="1"/>
          <p:nvPr/>
        </p:nvSpPr>
        <p:spPr>
          <a:xfrm>
            <a:off x="53033" y="416157"/>
            <a:ext cx="8105861" cy="307777"/>
          </a:xfrm>
          <a:prstGeom prst="rect">
            <a:avLst/>
          </a:prstGeom>
          <a:noFill/>
        </p:spPr>
        <p:txBody>
          <a:bodyPr wrap="square" rtlCol="0">
            <a:spAutoFit/>
          </a:bodyPr>
          <a:lstStyle/>
          <a:p>
            <a:r>
              <a:rPr kumimoji="1" lang="ja-JP" altLang="en-US" sz="1400" b="1" dirty="0"/>
              <a:t>■　仕事にやりがいを感じる都道府県ランキング</a:t>
            </a:r>
          </a:p>
        </p:txBody>
      </p:sp>
      <p:pic>
        <p:nvPicPr>
          <p:cNvPr id="9" name="図 8">
            <a:extLst>
              <a:ext uri="{FF2B5EF4-FFF2-40B4-BE49-F238E27FC236}">
                <a16:creationId xmlns:a16="http://schemas.microsoft.com/office/drawing/2014/main" id="{828003D5-BAC3-4153-9772-971C87104DDB}"/>
              </a:ext>
            </a:extLst>
          </p:cNvPr>
          <p:cNvPicPr>
            <a:picLocks noChangeAspect="1"/>
          </p:cNvPicPr>
          <p:nvPr/>
        </p:nvPicPr>
        <p:blipFill>
          <a:blip r:embed="rId2"/>
          <a:stretch>
            <a:fillRect/>
          </a:stretch>
        </p:blipFill>
        <p:spPr>
          <a:xfrm>
            <a:off x="1325216" y="1535796"/>
            <a:ext cx="6029739" cy="4184518"/>
          </a:xfrm>
          <a:prstGeom prst="rect">
            <a:avLst/>
          </a:prstGeom>
        </p:spPr>
      </p:pic>
      <p:sp>
        <p:nvSpPr>
          <p:cNvPr id="27" name="テキスト ボックス 26">
            <a:extLst>
              <a:ext uri="{FF2B5EF4-FFF2-40B4-BE49-F238E27FC236}">
                <a16:creationId xmlns:a16="http://schemas.microsoft.com/office/drawing/2014/main" id="{13E73C5E-8DAD-43A0-9DF5-BA4D9B41C361}"/>
              </a:ext>
            </a:extLst>
          </p:cNvPr>
          <p:cNvSpPr txBox="1"/>
          <p:nvPr/>
        </p:nvSpPr>
        <p:spPr>
          <a:xfrm>
            <a:off x="329093" y="5720314"/>
            <a:ext cx="8298072" cy="861774"/>
          </a:xfrm>
          <a:prstGeom prst="rect">
            <a:avLst/>
          </a:prstGeom>
          <a:noFill/>
        </p:spPr>
        <p:txBody>
          <a:bodyPr wrap="square">
            <a:spAutoFit/>
          </a:bodyPr>
          <a:lstStyle/>
          <a:p>
            <a:r>
              <a:rPr lang="ja-JP" altLang="en-US" sz="1000" dirty="0">
                <a:latin typeface="+mn-ea"/>
              </a:rPr>
              <a:t>＜調査概要＞ 「仕事にやりがいを感じる都道府県ランキング」</a:t>
            </a:r>
          </a:p>
          <a:p>
            <a:r>
              <a:rPr lang="ja-JP" altLang="en-US" sz="1000" dirty="0">
                <a:latin typeface="+mn-ea"/>
              </a:rPr>
              <a:t> 調査内容：本社所在地に基づき、企業を都道府県別に分類。対象期間中に「キャリコネ」にユーザーからの評価が寄せられた企業を抽出し、</a:t>
            </a:r>
            <a:endParaRPr lang="en-US" altLang="ja-JP" sz="1000" dirty="0">
              <a:latin typeface="+mn-ea"/>
            </a:endParaRPr>
          </a:p>
          <a:p>
            <a:r>
              <a:rPr lang="ja-JP" altLang="en-US" sz="1000" dirty="0">
                <a:latin typeface="+mn-ea"/>
              </a:rPr>
              <a:t>　　　　　　　　都道府県別に「仕事のやりがい」評価の平均値を算出</a:t>
            </a:r>
          </a:p>
          <a:p>
            <a:r>
              <a:rPr lang="ja-JP" altLang="en-US" sz="1000" dirty="0">
                <a:latin typeface="+mn-ea"/>
              </a:rPr>
              <a:t> 対象期間：</a:t>
            </a:r>
            <a:r>
              <a:rPr lang="en-US" altLang="ja-JP" sz="1000" dirty="0">
                <a:latin typeface="+mn-ea"/>
              </a:rPr>
              <a:t>2016</a:t>
            </a:r>
            <a:r>
              <a:rPr lang="ja-JP" altLang="en-US" sz="1000" dirty="0">
                <a:latin typeface="+mn-ea"/>
              </a:rPr>
              <a:t>年</a:t>
            </a:r>
            <a:r>
              <a:rPr lang="en-US" altLang="ja-JP" sz="1000" dirty="0">
                <a:latin typeface="+mn-ea"/>
              </a:rPr>
              <a:t>4</a:t>
            </a:r>
            <a:r>
              <a:rPr lang="ja-JP" altLang="en-US" sz="1000" dirty="0">
                <a:latin typeface="+mn-ea"/>
              </a:rPr>
              <a:t>月</a:t>
            </a:r>
            <a:r>
              <a:rPr lang="en-US" altLang="ja-JP" sz="1000" dirty="0">
                <a:latin typeface="+mn-ea"/>
              </a:rPr>
              <a:t>1</a:t>
            </a:r>
            <a:r>
              <a:rPr lang="ja-JP" altLang="en-US" sz="1000" dirty="0">
                <a:latin typeface="+mn-ea"/>
              </a:rPr>
              <a:t>日～</a:t>
            </a:r>
            <a:r>
              <a:rPr lang="en-US" altLang="ja-JP" sz="1000" dirty="0">
                <a:latin typeface="+mn-ea"/>
              </a:rPr>
              <a:t>2018</a:t>
            </a:r>
            <a:r>
              <a:rPr lang="ja-JP" altLang="en-US" sz="1000" dirty="0">
                <a:latin typeface="+mn-ea"/>
              </a:rPr>
              <a:t>年</a:t>
            </a:r>
            <a:r>
              <a:rPr lang="en-US" altLang="ja-JP" sz="1000" dirty="0">
                <a:latin typeface="+mn-ea"/>
              </a:rPr>
              <a:t>3</a:t>
            </a:r>
            <a:r>
              <a:rPr lang="ja-JP" altLang="en-US" sz="1000" dirty="0">
                <a:latin typeface="+mn-ea"/>
              </a:rPr>
              <a:t>月</a:t>
            </a:r>
            <a:r>
              <a:rPr lang="en-US" altLang="ja-JP" sz="1000" dirty="0">
                <a:latin typeface="+mn-ea"/>
              </a:rPr>
              <a:t>31</a:t>
            </a:r>
            <a:r>
              <a:rPr lang="ja-JP" altLang="en-US" sz="1000" dirty="0">
                <a:latin typeface="+mn-ea"/>
              </a:rPr>
              <a:t>日</a:t>
            </a:r>
          </a:p>
          <a:p>
            <a:r>
              <a:rPr lang="ja-JP" altLang="en-US" sz="1000" dirty="0">
                <a:latin typeface="+mn-ea"/>
              </a:rPr>
              <a:t> 回答者：キャリコネ会員のうち勤務先を評価対象企業に選択した会員</a:t>
            </a:r>
          </a:p>
        </p:txBody>
      </p:sp>
      <p:sp>
        <p:nvSpPr>
          <p:cNvPr id="10" name="正方形/長方形 9">
            <a:extLst>
              <a:ext uri="{FF2B5EF4-FFF2-40B4-BE49-F238E27FC236}">
                <a16:creationId xmlns:a16="http://schemas.microsoft.com/office/drawing/2014/main" id="{C0948335-DA50-463A-BD02-94543D529087}"/>
              </a:ext>
            </a:extLst>
          </p:cNvPr>
          <p:cNvSpPr/>
          <p:nvPr/>
        </p:nvSpPr>
        <p:spPr>
          <a:xfrm>
            <a:off x="1847946" y="2654993"/>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7B7E866-565A-447B-B584-0C83209D1C7A}"/>
              </a:ext>
            </a:extLst>
          </p:cNvPr>
          <p:cNvSpPr/>
          <p:nvPr/>
        </p:nvSpPr>
        <p:spPr>
          <a:xfrm>
            <a:off x="1847946" y="4521977"/>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7B7E866-565A-447B-B584-0C83209D1C7A}"/>
              </a:ext>
            </a:extLst>
          </p:cNvPr>
          <p:cNvSpPr/>
          <p:nvPr/>
        </p:nvSpPr>
        <p:spPr>
          <a:xfrm>
            <a:off x="1847946" y="5196349"/>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7B7E866-565A-447B-B584-0C83209D1C7A}"/>
              </a:ext>
            </a:extLst>
          </p:cNvPr>
          <p:cNvSpPr/>
          <p:nvPr/>
        </p:nvSpPr>
        <p:spPr>
          <a:xfrm>
            <a:off x="3848643" y="1917572"/>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7B7E866-565A-447B-B584-0C83209D1C7A}"/>
              </a:ext>
            </a:extLst>
          </p:cNvPr>
          <p:cNvSpPr/>
          <p:nvPr/>
        </p:nvSpPr>
        <p:spPr>
          <a:xfrm>
            <a:off x="1847946" y="4274017"/>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907C590-95DD-352F-FA30-A1B3E53DE661}"/>
              </a:ext>
            </a:extLst>
          </p:cNvPr>
          <p:cNvSpPr/>
          <p:nvPr/>
        </p:nvSpPr>
        <p:spPr>
          <a:xfrm>
            <a:off x="7018136" y="1098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298103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９ー６</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仕事と生活の満足度について</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1" name="正方形/長方形 20"/>
          <p:cNvSpPr/>
          <p:nvPr/>
        </p:nvSpPr>
        <p:spPr>
          <a:xfrm>
            <a:off x="235357" y="6241788"/>
            <a:ext cx="9104372" cy="261610"/>
          </a:xfrm>
          <a:prstGeom prst="rect">
            <a:avLst/>
          </a:prstGeom>
        </p:spPr>
        <p:txBody>
          <a:bodyPr wrap="square">
            <a:spAutoFit/>
          </a:bodyPr>
          <a:lstStyle/>
          <a:p>
            <a:pPr marL="177800" indent="-177800"/>
            <a:r>
              <a:rPr lang="ja-JP" altLang="ja-JP" sz="11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厚生労働省 毎月勤労統計調査、内閣府 満足度・生活の質に関する調査（</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年調査・</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2020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年調査）</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AB17D92A-ECB6-4C20-B6B2-BD14EBC34BDA}"/>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「仕事と生活の満足度」と「実労働時間」には相関関係があり、仕事と生活の満足度については、大阪は他都市と比較し、比較的高い。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817F7282-A503-40DE-BFE7-97D57EFD98D3}"/>
              </a:ext>
            </a:extLst>
          </p:cNvPr>
          <p:cNvSpPr txBox="1"/>
          <p:nvPr/>
        </p:nvSpPr>
        <p:spPr>
          <a:xfrm>
            <a:off x="53033" y="416157"/>
            <a:ext cx="8105861" cy="307777"/>
          </a:xfrm>
          <a:prstGeom prst="rect">
            <a:avLst/>
          </a:prstGeom>
          <a:noFill/>
        </p:spPr>
        <p:txBody>
          <a:bodyPr wrap="square" rtlCol="0">
            <a:spAutoFit/>
          </a:bodyPr>
          <a:lstStyle/>
          <a:p>
            <a:r>
              <a:rPr kumimoji="1" lang="ja-JP" altLang="en-US" sz="1400" b="1" dirty="0"/>
              <a:t>■　都道府県別　仕事と生活の満足度と実労働時間の相関</a:t>
            </a:r>
          </a:p>
        </p:txBody>
      </p:sp>
      <p:pic>
        <p:nvPicPr>
          <p:cNvPr id="3" name="図 2">
            <a:extLst>
              <a:ext uri="{FF2B5EF4-FFF2-40B4-BE49-F238E27FC236}">
                <a16:creationId xmlns:a16="http://schemas.microsoft.com/office/drawing/2014/main" id="{7B4ADBFF-2938-42B3-945D-D6AC4305E423}"/>
              </a:ext>
            </a:extLst>
          </p:cNvPr>
          <p:cNvPicPr>
            <a:picLocks noChangeAspect="1"/>
          </p:cNvPicPr>
          <p:nvPr/>
        </p:nvPicPr>
        <p:blipFill>
          <a:blip r:embed="rId2"/>
          <a:stretch>
            <a:fillRect/>
          </a:stretch>
        </p:blipFill>
        <p:spPr>
          <a:xfrm>
            <a:off x="665589" y="1971785"/>
            <a:ext cx="7493305" cy="3883487"/>
          </a:xfrm>
          <a:prstGeom prst="rect">
            <a:avLst/>
          </a:prstGeom>
        </p:spPr>
      </p:pic>
      <p:sp>
        <p:nvSpPr>
          <p:cNvPr id="9" name="正方形/長方形 8">
            <a:extLst>
              <a:ext uri="{FF2B5EF4-FFF2-40B4-BE49-F238E27FC236}">
                <a16:creationId xmlns:a16="http://schemas.microsoft.com/office/drawing/2014/main" id="{6907C590-95DD-352F-FA30-A1B3E53DE661}"/>
              </a:ext>
            </a:extLst>
          </p:cNvPr>
          <p:cNvSpPr/>
          <p:nvPr/>
        </p:nvSpPr>
        <p:spPr>
          <a:xfrm>
            <a:off x="7018136" y="1098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185790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９ー７</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職業間のミスマッチについて</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pic>
        <p:nvPicPr>
          <p:cNvPr id="3" name="図 2"/>
          <p:cNvPicPr>
            <a:picLocks noChangeAspect="1"/>
          </p:cNvPicPr>
          <p:nvPr/>
        </p:nvPicPr>
        <p:blipFill>
          <a:blip r:embed="rId2"/>
          <a:stretch>
            <a:fillRect/>
          </a:stretch>
        </p:blipFill>
        <p:spPr>
          <a:xfrm>
            <a:off x="238039" y="1659652"/>
            <a:ext cx="8409164" cy="4740346"/>
          </a:xfrm>
          <a:prstGeom prst="rect">
            <a:avLst/>
          </a:prstGeom>
        </p:spPr>
      </p:pic>
      <p:sp>
        <p:nvSpPr>
          <p:cNvPr id="10" name="テキスト ボックス 9">
            <a:extLst>
              <a:ext uri="{FF2B5EF4-FFF2-40B4-BE49-F238E27FC236}">
                <a16:creationId xmlns:a16="http://schemas.microsoft.com/office/drawing/2014/main" id="{8DF3C4AF-9C9D-4966-B883-D7987894B73A}"/>
              </a:ext>
            </a:extLst>
          </p:cNvPr>
          <p:cNvSpPr txBox="1"/>
          <p:nvPr/>
        </p:nvSpPr>
        <p:spPr>
          <a:xfrm>
            <a:off x="0" y="483976"/>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地域別職業間ミスマッチ指標の職業別寄与</a:t>
            </a:r>
          </a:p>
        </p:txBody>
      </p:sp>
      <p:sp>
        <p:nvSpPr>
          <p:cNvPr id="11" name="正方形/長方形 10">
            <a:extLst>
              <a:ext uri="{FF2B5EF4-FFF2-40B4-BE49-F238E27FC236}">
                <a16:creationId xmlns:a16="http://schemas.microsoft.com/office/drawing/2014/main" id="{47C335BE-D163-46FC-BF87-6A3E9266A11B}"/>
              </a:ext>
            </a:extLst>
          </p:cNvPr>
          <p:cNvSpPr/>
          <p:nvPr/>
        </p:nvSpPr>
        <p:spPr>
          <a:xfrm>
            <a:off x="105366" y="847645"/>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地域別職業間ミスマッチ指標について、職業別の寄与度をみると、近畿では、事務従事者、サービス職業従事者、専門的・技術的職業従事者、運搬・清掃等従事者が大きくミスマッチ指標を押し上げている。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FF1C65AA-77AB-4ADC-981A-42C581D34602}"/>
              </a:ext>
            </a:extLst>
          </p:cNvPr>
          <p:cNvSpPr/>
          <p:nvPr/>
        </p:nvSpPr>
        <p:spPr>
          <a:xfrm>
            <a:off x="341387" y="6412657"/>
            <a:ext cx="7305035" cy="261610"/>
          </a:xfrm>
          <a:prstGeom prst="rect">
            <a:avLst/>
          </a:prstGeom>
        </p:spPr>
        <p:txBody>
          <a:bodyPr wrap="square">
            <a:spAutoFit/>
          </a:bodyPr>
          <a:lstStyle/>
          <a:p>
            <a:pPr marL="177800" indent="-177800"/>
            <a:r>
              <a:rPr lang="ja-JP" altLang="ja-JP" sz="11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内閣府「地域の経済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6907C590-95DD-352F-FA30-A1B3E53DE661}"/>
              </a:ext>
            </a:extLst>
          </p:cNvPr>
          <p:cNvSpPr/>
          <p:nvPr/>
        </p:nvSpPr>
        <p:spPr>
          <a:xfrm>
            <a:off x="7018136" y="1098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1011055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９ー８</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リカレント教育に</a:t>
            </a: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ついて（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社会人の学びなおし）</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pic>
        <p:nvPicPr>
          <p:cNvPr id="2" name="図 1"/>
          <p:cNvPicPr>
            <a:picLocks noChangeAspect="1"/>
          </p:cNvPicPr>
          <p:nvPr/>
        </p:nvPicPr>
        <p:blipFill>
          <a:blip r:embed="rId2"/>
          <a:stretch>
            <a:fillRect/>
          </a:stretch>
        </p:blipFill>
        <p:spPr>
          <a:xfrm>
            <a:off x="386104" y="1747535"/>
            <a:ext cx="1766928" cy="4835025"/>
          </a:xfrm>
          <a:prstGeom prst="rect">
            <a:avLst/>
          </a:prstGeom>
        </p:spPr>
      </p:pic>
      <p:pic>
        <p:nvPicPr>
          <p:cNvPr id="3" name="図 2"/>
          <p:cNvPicPr>
            <a:picLocks noChangeAspect="1"/>
          </p:cNvPicPr>
          <p:nvPr/>
        </p:nvPicPr>
        <p:blipFill>
          <a:blip r:embed="rId3"/>
          <a:stretch>
            <a:fillRect/>
          </a:stretch>
        </p:blipFill>
        <p:spPr>
          <a:xfrm>
            <a:off x="2376479" y="1761996"/>
            <a:ext cx="2000100" cy="4806101"/>
          </a:xfrm>
          <a:prstGeom prst="rect">
            <a:avLst/>
          </a:prstGeom>
        </p:spPr>
      </p:pic>
      <p:pic>
        <p:nvPicPr>
          <p:cNvPr id="4" name="図 3"/>
          <p:cNvPicPr>
            <a:picLocks noChangeAspect="1"/>
          </p:cNvPicPr>
          <p:nvPr/>
        </p:nvPicPr>
        <p:blipFill>
          <a:blip r:embed="rId4"/>
          <a:stretch>
            <a:fillRect/>
          </a:stretch>
        </p:blipFill>
        <p:spPr>
          <a:xfrm>
            <a:off x="5063718" y="1670288"/>
            <a:ext cx="1764707" cy="4897809"/>
          </a:xfrm>
          <a:prstGeom prst="rect">
            <a:avLst/>
          </a:prstGeom>
        </p:spPr>
      </p:pic>
      <p:pic>
        <p:nvPicPr>
          <p:cNvPr id="5" name="図 4"/>
          <p:cNvPicPr>
            <a:picLocks noChangeAspect="1"/>
          </p:cNvPicPr>
          <p:nvPr/>
        </p:nvPicPr>
        <p:blipFill>
          <a:blip r:embed="rId5"/>
          <a:stretch>
            <a:fillRect/>
          </a:stretch>
        </p:blipFill>
        <p:spPr>
          <a:xfrm>
            <a:off x="7048780" y="1761996"/>
            <a:ext cx="1996111" cy="4835025"/>
          </a:xfrm>
          <a:prstGeom prst="rect">
            <a:avLst/>
          </a:prstGeom>
        </p:spPr>
      </p:pic>
      <p:sp>
        <p:nvSpPr>
          <p:cNvPr id="21" name="正方形/長方形 20"/>
          <p:cNvSpPr/>
          <p:nvPr/>
        </p:nvSpPr>
        <p:spPr>
          <a:xfrm>
            <a:off x="27593" y="6594404"/>
            <a:ext cx="9104372" cy="230832"/>
          </a:xfrm>
          <a:prstGeom prst="rect">
            <a:avLst/>
          </a:prstGeom>
        </p:spPr>
        <p:txBody>
          <a:bodyPr wrap="square">
            <a:spAutoFit/>
          </a:bodyPr>
          <a:lstStyle/>
          <a:p>
            <a:pPr marL="177800" indent="-177800"/>
            <a:r>
              <a:rPr lang="ja-JP" altLang="ja-JP" sz="9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一般社団法人ストレスオフ・アライアンス　全国男女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万人対象調査</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ココロの体力測定</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についてのダイヤモンドオンライン記事をもとに、副首都推進局にて作成</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AB17D92A-ECB6-4C20-B6B2-BD14EBC34BDA}"/>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民間調査によると、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歳の男女について、資格取得・スキルアップのために学習している人の割合は、大阪府では、男性は６位（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％）と上位にあるが、女性は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％）と開きがある。一方、東京都では、男性５位（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％）と開きが小さい。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817F7282-A503-40DE-BFE7-97D57EFD98D3}"/>
              </a:ext>
            </a:extLst>
          </p:cNvPr>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社会人になっても学ぶ人が多い都道府県ランキング</a:t>
            </a:r>
          </a:p>
        </p:txBody>
      </p:sp>
      <p:sp>
        <p:nvSpPr>
          <p:cNvPr id="6" name="正方形/長方形 5">
            <a:extLst>
              <a:ext uri="{FF2B5EF4-FFF2-40B4-BE49-F238E27FC236}">
                <a16:creationId xmlns:a16="http://schemas.microsoft.com/office/drawing/2014/main" id="{C0948335-DA50-463A-BD02-94543D529087}"/>
              </a:ext>
            </a:extLst>
          </p:cNvPr>
          <p:cNvSpPr/>
          <p:nvPr/>
        </p:nvSpPr>
        <p:spPr>
          <a:xfrm>
            <a:off x="711478" y="3011061"/>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7B7E866-565A-447B-B584-0C83209D1C7A}"/>
              </a:ext>
            </a:extLst>
          </p:cNvPr>
          <p:cNvSpPr/>
          <p:nvPr/>
        </p:nvSpPr>
        <p:spPr>
          <a:xfrm>
            <a:off x="711478" y="3233035"/>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E8FCB37-9900-4C4E-92F3-A3A3A4C903D4}"/>
              </a:ext>
            </a:extLst>
          </p:cNvPr>
          <p:cNvSpPr/>
          <p:nvPr/>
        </p:nvSpPr>
        <p:spPr>
          <a:xfrm>
            <a:off x="806334" y="5868030"/>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3377752-E947-4E3E-A8CF-A706DFD3591D}"/>
              </a:ext>
            </a:extLst>
          </p:cNvPr>
          <p:cNvSpPr/>
          <p:nvPr/>
        </p:nvSpPr>
        <p:spPr>
          <a:xfrm>
            <a:off x="801311" y="5346442"/>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63380BD-D1B1-4A92-BD79-7F5B71DE5358}"/>
              </a:ext>
            </a:extLst>
          </p:cNvPr>
          <p:cNvSpPr/>
          <p:nvPr/>
        </p:nvSpPr>
        <p:spPr>
          <a:xfrm>
            <a:off x="742122" y="3903377"/>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6E3BC68-366D-477C-BC0F-0D6362178981}"/>
              </a:ext>
            </a:extLst>
          </p:cNvPr>
          <p:cNvSpPr/>
          <p:nvPr/>
        </p:nvSpPr>
        <p:spPr>
          <a:xfrm>
            <a:off x="5386871" y="2785111"/>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B9F200E-D389-47E3-B48C-D25663B91B60}"/>
              </a:ext>
            </a:extLst>
          </p:cNvPr>
          <p:cNvSpPr/>
          <p:nvPr/>
        </p:nvSpPr>
        <p:spPr>
          <a:xfrm>
            <a:off x="5386871" y="5669248"/>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7CED3464-1839-4990-AFC9-32028E52787A}"/>
              </a:ext>
            </a:extLst>
          </p:cNvPr>
          <p:cNvSpPr/>
          <p:nvPr/>
        </p:nvSpPr>
        <p:spPr>
          <a:xfrm>
            <a:off x="5402194" y="6026001"/>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747705E-88A4-4736-A960-3D6AA136D29A}"/>
              </a:ext>
            </a:extLst>
          </p:cNvPr>
          <p:cNvSpPr/>
          <p:nvPr/>
        </p:nvSpPr>
        <p:spPr>
          <a:xfrm>
            <a:off x="7515564" y="1980757"/>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8A3052C-9776-4CAF-A7C5-0498B26AAEEE}"/>
              </a:ext>
            </a:extLst>
          </p:cNvPr>
          <p:cNvSpPr/>
          <p:nvPr/>
        </p:nvSpPr>
        <p:spPr>
          <a:xfrm>
            <a:off x="7515564" y="2192978"/>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6907C590-95DD-352F-FA30-A1B3E53DE661}"/>
              </a:ext>
            </a:extLst>
          </p:cNvPr>
          <p:cNvSpPr/>
          <p:nvPr/>
        </p:nvSpPr>
        <p:spPr>
          <a:xfrm>
            <a:off x="7018136" y="1098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第６回意見交換会　資料１</a:t>
            </a:r>
          </a:p>
        </p:txBody>
      </p:sp>
    </p:spTree>
    <p:extLst>
      <p:ext uri="{BB962C8B-B14F-4D97-AF65-F5344CB8AC3E}">
        <p14:creationId xmlns:p14="http://schemas.microsoft.com/office/powerpoint/2010/main" val="37935541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8871</Words>
  <Application>Microsoft Office PowerPoint</Application>
  <PresentationFormat>画面に合わせる (4:3)</PresentationFormat>
  <Paragraphs>751</Paragraphs>
  <Slides>24</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24</vt:i4>
      </vt:variant>
    </vt:vector>
  </HeadingPairs>
  <TitlesOfParts>
    <vt:vector size="37" baseType="lpstr">
      <vt:lpstr>BIZ UDPゴシック</vt:lpstr>
      <vt:lpstr>Meiryo UI</vt:lpstr>
      <vt:lpstr>Meiryo UI 本文</vt:lpstr>
      <vt:lpstr>ＭＳ Ｐゴシック</vt:lpstr>
      <vt:lpstr>ＭＳ Ｐ明朝</vt:lpstr>
      <vt:lpstr>UD デジタル 教科書体 NK-B</vt:lpstr>
      <vt:lpstr>UD デジタル 教科書体 NK-R</vt:lpstr>
      <vt:lpstr>メイリオ</vt:lpstr>
      <vt:lpstr>游ゴシック</vt:lpstr>
      <vt:lpstr>Arial</vt:lpstr>
      <vt:lpstr>Times New Roman</vt:lpstr>
      <vt:lpstr>Wingdings</vt:lpstr>
      <vt:lpstr>Office テーマ</vt:lpstr>
      <vt:lpstr>第９章関係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2022-09-28T11:02:37Z</dcterms:modified>
</cp:coreProperties>
</file>