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36"/>
  </p:notesMasterIdLst>
  <p:handoutMasterIdLst>
    <p:handoutMasterId r:id="rId37"/>
  </p:handoutMasterIdLst>
  <p:sldIdLst>
    <p:sldId id="141169670" r:id="rId2"/>
    <p:sldId id="141169671" r:id="rId3"/>
    <p:sldId id="141169672" r:id="rId4"/>
    <p:sldId id="141169673" r:id="rId5"/>
    <p:sldId id="141169674" r:id="rId6"/>
    <p:sldId id="141169675" r:id="rId7"/>
    <p:sldId id="141169676" r:id="rId8"/>
    <p:sldId id="141169677" r:id="rId9"/>
    <p:sldId id="141169678" r:id="rId10"/>
    <p:sldId id="141169679" r:id="rId11"/>
    <p:sldId id="141169680" r:id="rId12"/>
    <p:sldId id="141169681" r:id="rId13"/>
    <p:sldId id="141169682" r:id="rId14"/>
    <p:sldId id="141169683" r:id="rId15"/>
    <p:sldId id="141169684" r:id="rId16"/>
    <p:sldId id="141169685" r:id="rId17"/>
    <p:sldId id="141169686" r:id="rId18"/>
    <p:sldId id="141169687" r:id="rId19"/>
    <p:sldId id="141169688" r:id="rId20"/>
    <p:sldId id="141169689" r:id="rId21"/>
    <p:sldId id="141169690" r:id="rId22"/>
    <p:sldId id="141169691" r:id="rId23"/>
    <p:sldId id="141169692" r:id="rId24"/>
    <p:sldId id="141169693" r:id="rId25"/>
    <p:sldId id="141169694" r:id="rId26"/>
    <p:sldId id="141169695" r:id="rId27"/>
    <p:sldId id="141169696" r:id="rId28"/>
    <p:sldId id="141169697" r:id="rId29"/>
    <p:sldId id="141169698" r:id="rId30"/>
    <p:sldId id="141169699" r:id="rId31"/>
    <p:sldId id="141169700" r:id="rId32"/>
    <p:sldId id="141169701" r:id="rId33"/>
    <p:sldId id="141169702" r:id="rId34"/>
    <p:sldId id="141169703" r:id="rId3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2F528F"/>
    <a:srgbClr val="DAE3F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68" autoAdjust="0"/>
    <p:restoredTop sz="94075" autoAdjust="0"/>
  </p:normalViewPr>
  <p:slideViewPr>
    <p:cSldViewPr snapToGrid="0">
      <p:cViewPr varScale="1">
        <p:scale>
          <a:sx n="69" d="100"/>
          <a:sy n="69" d="100"/>
        </p:scale>
        <p:origin x="1548" y="78"/>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900" dirty="0">
                <a:latin typeface="Meiryo UI" panose="020B0604030504040204" pitchFamily="50" charset="-128"/>
                <a:ea typeface="Meiryo UI" panose="020B0604030504040204" pitchFamily="50" charset="-128"/>
              </a:rPr>
              <a:t>進学者数（現役生＋既卒生</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一年浪人まで</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a:t>
            </a:r>
          </a:p>
        </c:rich>
      </c:tx>
      <c:layout>
        <c:manualLayout>
          <c:xMode val="edge"/>
          <c:yMode val="edge"/>
          <c:x val="0.12632387378138638"/>
          <c:y val="4.08654464952248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578660519127459"/>
          <c:y val="0.23742824413725641"/>
          <c:w val="0.8088280776897866"/>
          <c:h val="0.550083232510447"/>
        </c:manualLayout>
      </c:layout>
      <c:barChart>
        <c:barDir val="col"/>
        <c:grouping val="clustered"/>
        <c:varyColors val="0"/>
        <c:ser>
          <c:idx val="0"/>
          <c:order val="0"/>
          <c:tx>
            <c:strRef>
              <c:f>Sheet2!$A$2</c:f>
              <c:strCache>
                <c:ptCount val="1"/>
                <c:pt idx="0">
                  <c:v>人数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Sheet2!$B$1:$D$1</c:f>
              <c:strCache>
                <c:ptCount val="3"/>
                <c:pt idx="0">
                  <c:v>H30</c:v>
                </c:pt>
                <c:pt idx="1">
                  <c:v>H31/R1</c:v>
                </c:pt>
                <c:pt idx="2">
                  <c:v>R2</c:v>
                </c:pt>
              </c:strCache>
            </c:strRef>
          </c:cat>
          <c:val>
            <c:numRef>
              <c:f>Sheet2!$B$2:$D$2</c:f>
              <c:numCache>
                <c:formatCode>#,##0</c:formatCode>
                <c:ptCount val="3"/>
                <c:pt idx="0">
                  <c:v>1123</c:v>
                </c:pt>
                <c:pt idx="1">
                  <c:v>1225</c:v>
                </c:pt>
                <c:pt idx="2">
                  <c:v>1146</c:v>
                </c:pt>
              </c:numCache>
            </c:numRef>
          </c:val>
          <c:extLst>
            <c:ext xmlns:c16="http://schemas.microsoft.com/office/drawing/2014/chart" uri="{C3380CC4-5D6E-409C-BE32-E72D297353CC}">
              <c16:uniqueId val="{00000000-2B61-4AED-8552-E0196AF1CF93}"/>
            </c:ext>
          </c:extLst>
        </c:ser>
        <c:dLbls>
          <c:showLegendKey val="0"/>
          <c:showVal val="0"/>
          <c:showCatName val="0"/>
          <c:showSerName val="0"/>
          <c:showPercent val="0"/>
          <c:showBubbleSize val="0"/>
        </c:dLbls>
        <c:gapWidth val="219"/>
        <c:overlap val="-27"/>
        <c:axId val="1760862527"/>
        <c:axId val="1760855039"/>
      </c:barChart>
      <c:catAx>
        <c:axId val="1760862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60855039"/>
        <c:crosses val="autoZero"/>
        <c:auto val="1"/>
        <c:lblAlgn val="ctr"/>
        <c:lblOffset val="100"/>
        <c:noMultiLvlLbl val="0"/>
      </c:catAx>
      <c:valAx>
        <c:axId val="1760855039"/>
        <c:scaling>
          <c:orientation val="minMax"/>
          <c:max val="1500"/>
          <c:min val="0"/>
        </c:scaling>
        <c:delete val="0"/>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60862527"/>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'[Microsoft PowerPoint 内のグラフ]3-1_3'!$A$61</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'[Microsoft PowerPoint 内のグラフ]3-1_3'!$B$60:$L$60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'[Microsoft PowerPoint 内のグラフ]3-1_3'!$B$61:$L$61</c:f>
              <c:numCache>
                <c:formatCode>#,##0</c:formatCode>
                <c:ptCount val="11"/>
                <c:pt idx="0">
                  <c:v>6767</c:v>
                </c:pt>
                <c:pt idx="1">
                  <c:v>7761</c:v>
                </c:pt>
                <c:pt idx="2">
                  <c:v>8748</c:v>
                </c:pt>
                <c:pt idx="3">
                  <c:v>6933</c:v>
                </c:pt>
                <c:pt idx="4">
                  <c:v>6151</c:v>
                </c:pt>
                <c:pt idx="5">
                  <c:v>6187</c:v>
                </c:pt>
                <c:pt idx="6">
                  <c:v>6192</c:v>
                </c:pt>
                <c:pt idx="7">
                  <c:v>6504</c:v>
                </c:pt>
                <c:pt idx="8">
                  <c:v>6778</c:v>
                </c:pt>
                <c:pt idx="9">
                  <c:v>6484</c:v>
                </c:pt>
                <c:pt idx="10">
                  <c:v>6512</c:v>
                </c:pt>
              </c:numCache>
            </c:numRef>
          </c:val>
          <c:smooth val="0"/>
          <c:extLst>
            <c:ext xmlns:c16="http://schemas.microsoft.com/office/drawing/2014/chart" uri="{C3380CC4-5D6E-409C-BE32-E72D297353CC}">
              <c16:uniqueId val="{00000000-3559-4410-8935-DB027EA67F86}"/>
            </c:ext>
          </c:extLst>
        </c:ser>
        <c:ser>
          <c:idx val="1"/>
          <c:order val="1"/>
          <c:tx>
            <c:strRef>
              <c:f>'[Microsoft PowerPoint 内のグラフ]3-1_3'!$A$62</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'[Microsoft PowerPoint 内のグラフ]3-1_3'!$B$60:$L$60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'[Microsoft PowerPoint 内のグラフ]3-1_3'!$B$62:$L$62</c:f>
              <c:numCache>
                <c:formatCode>#,##0</c:formatCode>
                <c:ptCount val="11"/>
                <c:pt idx="0">
                  <c:v>15365</c:v>
                </c:pt>
                <c:pt idx="1">
                  <c:v>18394</c:v>
                </c:pt>
                <c:pt idx="2">
                  <c:v>21412</c:v>
                </c:pt>
                <c:pt idx="3">
                  <c:v>22861</c:v>
                </c:pt>
                <c:pt idx="4">
                  <c:v>22117</c:v>
                </c:pt>
                <c:pt idx="5">
                  <c:v>23822</c:v>
                </c:pt>
                <c:pt idx="6">
                  <c:v>24269</c:v>
                </c:pt>
                <c:pt idx="7">
                  <c:v>25124</c:v>
                </c:pt>
                <c:pt idx="8">
                  <c:v>25331</c:v>
                </c:pt>
                <c:pt idx="9">
                  <c:v>28323</c:v>
                </c:pt>
                <c:pt idx="10">
                  <c:v>26795</c:v>
                </c:pt>
              </c:numCache>
            </c:numRef>
          </c:val>
          <c:smooth val="0"/>
          <c:extLst>
            <c:ext xmlns:c16="http://schemas.microsoft.com/office/drawing/2014/chart" uri="{C3380CC4-5D6E-409C-BE32-E72D297353CC}">
              <c16:uniqueId val="{00000001-3559-4410-8935-DB027EA67F86}"/>
            </c:ext>
          </c:extLst>
        </c:ser>
        <c:ser>
          <c:idx val="2"/>
          <c:order val="2"/>
          <c:tx>
            <c:strRef>
              <c:f>'[Microsoft PowerPoint 内のグラフ]3-1_3'!$A$63</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'[Microsoft PowerPoint 内のグラフ]3-1_3'!$B$60:$L$60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'[Microsoft PowerPoint 内のグラフ]3-1_3'!$B$63:$L$63</c:f>
              <c:numCache>
                <c:formatCode>#,##0</c:formatCode>
                <c:ptCount val="11"/>
                <c:pt idx="0">
                  <c:v>2286</c:v>
                </c:pt>
                <c:pt idx="1">
                  <c:v>2922</c:v>
                </c:pt>
                <c:pt idx="2">
                  <c:v>2782</c:v>
                </c:pt>
                <c:pt idx="3">
                  <c:v>2750</c:v>
                </c:pt>
                <c:pt idx="4">
                  <c:v>2772</c:v>
                </c:pt>
                <c:pt idx="5">
                  <c:v>2845</c:v>
                </c:pt>
                <c:pt idx="6">
                  <c:v>2890</c:v>
                </c:pt>
                <c:pt idx="7">
                  <c:v>3094</c:v>
                </c:pt>
                <c:pt idx="8">
                  <c:v>2952</c:v>
                </c:pt>
                <c:pt idx="9">
                  <c:v>2831</c:v>
                </c:pt>
                <c:pt idx="10">
                  <c:v>2791</c:v>
                </c:pt>
              </c:numCache>
            </c:numRef>
          </c:val>
          <c:smooth val="0"/>
          <c:extLst>
            <c:ext xmlns:c16="http://schemas.microsoft.com/office/drawing/2014/chart" uri="{C3380CC4-5D6E-409C-BE32-E72D297353CC}">
              <c16:uniqueId val="{00000002-3559-4410-8935-DB027EA67F86}"/>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4046031"/>
        <c:crosses val="autoZero"/>
        <c:crossBetween val="between"/>
      </c:valAx>
      <c:spPr>
        <a:noFill/>
        <a:ln>
          <a:noFill/>
        </a:ln>
        <a:effectLst/>
      </c:spPr>
    </c:plotArea>
    <c:legend>
      <c:legendPos val="b"/>
      <c:layout>
        <c:manualLayout>
          <c:xMode val="edge"/>
          <c:yMode val="edge"/>
          <c:x val="0.40122019953008548"/>
          <c:y val="0.76985621028316609"/>
          <c:w val="0.51620352260309232"/>
          <c:h val="0.114647678014600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'グラフ (2019)'!$A$10</c:f>
              <c:strCache>
                <c:ptCount val="1"/>
                <c:pt idx="0">
                  <c:v>事業所数（左目盛）</c:v>
                </c:pt>
              </c:strCache>
            </c:strRef>
          </c:tx>
          <c:spPr>
            <a:pattFill prst="pct80">
              <a:fgClr>
                <a:srgbClr val="0070C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 (2019)'!$B$9:$D$9</c:f>
              <c:strCache>
                <c:ptCount val="3"/>
                <c:pt idx="0">
                  <c:v>大阪府</c:v>
                </c:pt>
                <c:pt idx="1">
                  <c:v>東京都</c:v>
                </c:pt>
                <c:pt idx="2">
                  <c:v>愛知県</c:v>
                </c:pt>
              </c:strCache>
            </c:strRef>
          </c:cat>
          <c:val>
            <c:numRef>
              <c:f>'グラフ (2019)'!$B$10:$D$10</c:f>
              <c:numCache>
                <c:formatCode>#,##0_);[Red]\(#,##0\)</c:formatCode>
                <c:ptCount val="3"/>
                <c:pt idx="0">
                  <c:v>15357</c:v>
                </c:pt>
                <c:pt idx="1">
                  <c:v>9794</c:v>
                </c:pt>
                <c:pt idx="2">
                  <c:v>14944</c:v>
                </c:pt>
              </c:numCache>
            </c:numRef>
          </c:val>
          <c:extLst>
            <c:ext xmlns:c16="http://schemas.microsoft.com/office/drawing/2014/chart" uri="{C3380CC4-5D6E-409C-BE32-E72D297353CC}">
              <c16:uniqueId val="{00000000-04B3-49A4-92DF-A22CDEB03781}"/>
            </c:ext>
          </c:extLst>
        </c:ser>
        <c:ser>
          <c:idx val="1"/>
          <c:order val="1"/>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1-04B3-49A4-92DF-A22CDEB03781}"/>
            </c:ext>
          </c:extLst>
        </c:ser>
        <c:ser>
          <c:idx val="2"/>
          <c:order val="2"/>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2-04B3-49A4-92DF-A22CDEB03781}"/>
            </c:ext>
          </c:extLst>
        </c:ser>
        <c:dLbls>
          <c:showLegendKey val="0"/>
          <c:showVal val="0"/>
          <c:showCatName val="0"/>
          <c:showSerName val="0"/>
          <c:showPercent val="0"/>
          <c:showBubbleSize val="0"/>
        </c:dLbls>
        <c:gapWidth val="117"/>
        <c:axId val="1361077760"/>
        <c:axId val="1"/>
      </c:barChart>
      <c:barChart>
        <c:barDir val="col"/>
        <c:grouping val="clustered"/>
        <c:varyColors val="0"/>
        <c:ser>
          <c:idx val="3"/>
          <c:order val="3"/>
          <c:tx>
            <c:strRef>
              <c:f>'グラフ (2019)'!$A$11</c:f>
              <c:strCache>
                <c:ptCount val="1"/>
                <c:pt idx="0">
                  <c:v>付加価値額（右目盛）</c:v>
                </c:pt>
              </c:strCache>
            </c:strRef>
          </c:tx>
          <c:spPr>
            <a:pattFill prst="narHorz">
              <a:fgClr>
                <a:srgbClr val="FF0000"/>
              </a:fgClr>
              <a:bgClr>
                <a:schemeClr val="bg1"/>
              </a:bgClr>
            </a:pattFill>
          </c:spPr>
          <c:invertIfNegative val="0"/>
          <c:dLbls>
            <c:dLbl>
              <c:idx val="0"/>
              <c:layout>
                <c:manualLayout>
                  <c:x val="1.2093726379440665E-2"/>
                  <c:y val="1.9801990489847193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4B3-49A4-92DF-A22CDEB03781}"/>
                </c:ext>
              </c:extLst>
            </c:dLbl>
            <c:dLbl>
              <c:idx val="1"/>
              <c:layout>
                <c:manualLayout>
                  <c:x val="2.7210884353741551E-2"/>
                  <c:y val="2.640265398646286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4B3-49A4-92DF-A22CDEB03781}"/>
                </c:ext>
              </c:extLst>
            </c:dLbl>
            <c:dLbl>
              <c:idx val="2"/>
              <c:layout>
                <c:manualLayout>
                  <c:x val="1.2093726379440665E-2"/>
                  <c:y val="1.3201326993231462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4B3-49A4-92DF-A22CDEB03781}"/>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(2019)'!$B$9:$D$9</c:f>
              <c:strCache>
                <c:ptCount val="3"/>
                <c:pt idx="0">
                  <c:v>大阪府</c:v>
                </c:pt>
                <c:pt idx="1">
                  <c:v>東京都</c:v>
                </c:pt>
                <c:pt idx="2">
                  <c:v>愛知県</c:v>
                </c:pt>
              </c:strCache>
            </c:strRef>
          </c:cat>
          <c:val>
            <c:numRef>
              <c:f>'グラフ (2019)'!$B$11:$D$11</c:f>
              <c:numCache>
                <c:formatCode>#,##0_);[Red]\(#,##0\)</c:formatCode>
                <c:ptCount val="3"/>
                <c:pt idx="0">
                  <c:v>3564.6170000000002</c:v>
                </c:pt>
                <c:pt idx="1">
                  <c:v>1639.501</c:v>
                </c:pt>
                <c:pt idx="2">
                  <c:v>4575.6670000000004</c:v>
                </c:pt>
              </c:numCache>
            </c:numRef>
          </c:val>
          <c:extLst>
            <c:ext xmlns:c16="http://schemas.microsoft.com/office/drawing/2014/chart" uri="{C3380CC4-5D6E-409C-BE32-E72D297353CC}">
              <c16:uniqueId val="{00000006-04B3-49A4-92DF-A22CDEB03781}"/>
            </c:ext>
          </c:extLst>
        </c:ser>
        <c:dLbls>
          <c:showLegendKey val="0"/>
          <c:showVal val="0"/>
          <c:showCatName val="0"/>
          <c:showSerName val="0"/>
          <c:showPercent val="0"/>
          <c:showBubbleSize val="0"/>
        </c:dLbls>
        <c:gapWidth val="294"/>
        <c:axId val="3"/>
        <c:axId val="4"/>
      </c:barChart>
      <c:catAx>
        <c:axId val="136107776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36107776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_);[Red]\(#,##0\)" sourceLinked="1"/>
        <c:majorTickMark val="out"/>
        <c:minorTickMark val="none"/>
        <c:tickLblPos val="nextTo"/>
        <c:crossAx val="3"/>
        <c:crosses val="max"/>
        <c:crossBetween val="between"/>
      </c:valAx>
    </c:plotArea>
    <c:legend>
      <c:legendPos val="t"/>
      <c:legendEntry>
        <c:idx val="1"/>
        <c:delete val="1"/>
      </c:legendEntry>
      <c:legendEntry>
        <c:idx val="2"/>
        <c:delete val="1"/>
      </c:legendEntry>
      <c:layout>
        <c:manualLayout>
          <c:xMode val="edge"/>
          <c:yMode val="edge"/>
          <c:x val="0.17521450537245717"/>
          <c:y val="9.2760345255350554E-2"/>
          <c:w val="0.61235555136446274"/>
          <c:h val="0.1198130084485708"/>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Sheet1!$A$13</c:f>
              <c:strCache>
                <c:ptCount val="1"/>
                <c:pt idx="0">
                  <c:v>茨城県</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Sheet1!$B$12:$F$12</c:f>
              <c:strCache>
                <c:ptCount val="5"/>
                <c:pt idx="0">
                  <c:v>R2.9</c:v>
                </c:pt>
                <c:pt idx="1">
                  <c:v>R2.12</c:v>
                </c:pt>
                <c:pt idx="2">
                  <c:v>R3.3</c:v>
                </c:pt>
                <c:pt idx="3">
                  <c:v>R3.6</c:v>
                </c:pt>
                <c:pt idx="4">
                  <c:v>R3.9</c:v>
                </c:pt>
              </c:strCache>
            </c:strRef>
          </c:cat>
          <c:val>
            <c:numRef>
              <c:f>Sheet1!$B$13:$F$13</c:f>
              <c:numCache>
                <c:formatCode>General</c:formatCode>
                <c:ptCount val="5"/>
                <c:pt idx="0">
                  <c:v>445</c:v>
                </c:pt>
                <c:pt idx="1">
                  <c:v>832</c:v>
                </c:pt>
                <c:pt idx="2">
                  <c:v>1222</c:v>
                </c:pt>
                <c:pt idx="3">
                  <c:v>1637</c:v>
                </c:pt>
                <c:pt idx="4">
                  <c:v>2158</c:v>
                </c:pt>
              </c:numCache>
            </c:numRef>
          </c:val>
          <c:smooth val="0"/>
          <c:extLst>
            <c:ext xmlns:c16="http://schemas.microsoft.com/office/drawing/2014/chart" uri="{C3380CC4-5D6E-409C-BE32-E72D297353CC}">
              <c16:uniqueId val="{00000000-4A73-414E-A679-9058D3F000C5}"/>
            </c:ext>
          </c:extLst>
        </c:ser>
        <c:ser>
          <c:idx val="1"/>
          <c:order val="1"/>
          <c:tx>
            <c:strRef>
              <c:f>Sheet1!$A$14</c:f>
              <c:strCache>
                <c:ptCount val="1"/>
                <c:pt idx="0">
                  <c:v>埼玉県</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Sheet1!$B$12:$F$12</c:f>
              <c:strCache>
                <c:ptCount val="5"/>
                <c:pt idx="0">
                  <c:v>R2.9</c:v>
                </c:pt>
                <c:pt idx="1">
                  <c:v>R2.12</c:v>
                </c:pt>
                <c:pt idx="2">
                  <c:v>R3.3</c:v>
                </c:pt>
                <c:pt idx="3">
                  <c:v>R3.6</c:v>
                </c:pt>
                <c:pt idx="4">
                  <c:v>R3.9</c:v>
                </c:pt>
              </c:strCache>
            </c:strRef>
          </c:cat>
          <c:val>
            <c:numRef>
              <c:f>Sheet1!$B$14:$F$14</c:f>
              <c:numCache>
                <c:formatCode>General</c:formatCode>
                <c:ptCount val="5"/>
                <c:pt idx="0">
                  <c:v>474</c:v>
                </c:pt>
                <c:pt idx="1">
                  <c:v>783</c:v>
                </c:pt>
                <c:pt idx="2">
                  <c:v>1241</c:v>
                </c:pt>
                <c:pt idx="3">
                  <c:v>1708</c:v>
                </c:pt>
                <c:pt idx="4">
                  <c:v>2305</c:v>
                </c:pt>
              </c:numCache>
            </c:numRef>
          </c:val>
          <c:smooth val="0"/>
          <c:extLst>
            <c:ext xmlns:c16="http://schemas.microsoft.com/office/drawing/2014/chart" uri="{C3380CC4-5D6E-409C-BE32-E72D297353CC}">
              <c16:uniqueId val="{00000001-4A73-414E-A679-9058D3F000C5}"/>
            </c:ext>
          </c:extLst>
        </c:ser>
        <c:ser>
          <c:idx val="2"/>
          <c:order val="2"/>
          <c:tx>
            <c:strRef>
              <c:f>Sheet1!$A$15</c:f>
              <c:strCache>
                <c:ptCount val="1"/>
                <c:pt idx="0">
                  <c:v>千葉県</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Sheet1!$B$12:$F$12</c:f>
              <c:strCache>
                <c:ptCount val="5"/>
                <c:pt idx="0">
                  <c:v>R2.9</c:v>
                </c:pt>
                <c:pt idx="1">
                  <c:v>R2.12</c:v>
                </c:pt>
                <c:pt idx="2">
                  <c:v>R3.3</c:v>
                </c:pt>
                <c:pt idx="3">
                  <c:v>R3.6</c:v>
                </c:pt>
                <c:pt idx="4">
                  <c:v>R3.9</c:v>
                </c:pt>
              </c:strCache>
            </c:strRef>
          </c:cat>
          <c:val>
            <c:numRef>
              <c:f>Sheet1!$B$15:$F$15</c:f>
              <c:numCache>
                <c:formatCode>General</c:formatCode>
                <c:ptCount val="5"/>
                <c:pt idx="0">
                  <c:v>784</c:v>
                </c:pt>
                <c:pt idx="1">
                  <c:v>1260</c:v>
                </c:pt>
                <c:pt idx="2">
                  <c:v>1661</c:v>
                </c:pt>
                <c:pt idx="3">
                  <c:v>2122</c:v>
                </c:pt>
                <c:pt idx="4">
                  <c:v>2607</c:v>
                </c:pt>
              </c:numCache>
            </c:numRef>
          </c:val>
          <c:smooth val="0"/>
          <c:extLst>
            <c:ext xmlns:c16="http://schemas.microsoft.com/office/drawing/2014/chart" uri="{C3380CC4-5D6E-409C-BE32-E72D297353CC}">
              <c16:uniqueId val="{00000002-4A73-414E-A679-9058D3F000C5}"/>
            </c:ext>
          </c:extLst>
        </c:ser>
        <c:ser>
          <c:idx val="3"/>
          <c:order val="3"/>
          <c:tx>
            <c:strRef>
              <c:f>Sheet1!$A$16</c:f>
              <c:strCache>
                <c:ptCount val="1"/>
                <c:pt idx="0">
                  <c:v>東京都</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Sheet1!$B$12:$F$12</c:f>
              <c:strCache>
                <c:ptCount val="5"/>
                <c:pt idx="0">
                  <c:v>R2.9</c:v>
                </c:pt>
                <c:pt idx="1">
                  <c:v>R2.12</c:v>
                </c:pt>
                <c:pt idx="2">
                  <c:v>R3.3</c:v>
                </c:pt>
                <c:pt idx="3">
                  <c:v>R3.6</c:v>
                </c:pt>
                <c:pt idx="4">
                  <c:v>R3.9</c:v>
                </c:pt>
              </c:strCache>
            </c:strRef>
          </c:cat>
          <c:val>
            <c:numRef>
              <c:f>Sheet1!$B$16:$F$16</c:f>
              <c:numCache>
                <c:formatCode>General</c:formatCode>
                <c:ptCount val="5"/>
                <c:pt idx="0">
                  <c:v>686</c:v>
                </c:pt>
                <c:pt idx="1">
                  <c:v>1016</c:v>
                </c:pt>
                <c:pt idx="2">
                  <c:v>1417</c:v>
                </c:pt>
                <c:pt idx="3">
                  <c:v>1751</c:v>
                </c:pt>
                <c:pt idx="4">
                  <c:v>2138</c:v>
                </c:pt>
              </c:numCache>
            </c:numRef>
          </c:val>
          <c:smooth val="0"/>
          <c:extLst>
            <c:ext xmlns:c16="http://schemas.microsoft.com/office/drawing/2014/chart" uri="{C3380CC4-5D6E-409C-BE32-E72D297353CC}">
              <c16:uniqueId val="{00000003-4A73-414E-A679-9058D3F000C5}"/>
            </c:ext>
          </c:extLst>
        </c:ser>
        <c:ser>
          <c:idx val="4"/>
          <c:order val="4"/>
          <c:tx>
            <c:strRef>
              <c:f>Sheet1!$A$17</c:f>
              <c:strCache>
                <c:ptCount val="1"/>
                <c:pt idx="0">
                  <c:v>愛知県</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Sheet1!$B$12:$F$12</c:f>
              <c:strCache>
                <c:ptCount val="5"/>
                <c:pt idx="0">
                  <c:v>R2.9</c:v>
                </c:pt>
                <c:pt idx="1">
                  <c:v>R2.12</c:v>
                </c:pt>
                <c:pt idx="2">
                  <c:v>R3.3</c:v>
                </c:pt>
                <c:pt idx="3">
                  <c:v>R3.6</c:v>
                </c:pt>
                <c:pt idx="4">
                  <c:v>R3.9</c:v>
                </c:pt>
              </c:strCache>
            </c:strRef>
          </c:cat>
          <c:val>
            <c:numRef>
              <c:f>Sheet1!$B$17:$F$17</c:f>
              <c:numCache>
                <c:formatCode>General</c:formatCode>
                <c:ptCount val="5"/>
                <c:pt idx="0">
                  <c:v>718</c:v>
                </c:pt>
                <c:pt idx="1">
                  <c:v>1250</c:v>
                </c:pt>
                <c:pt idx="2">
                  <c:v>2027</c:v>
                </c:pt>
                <c:pt idx="3">
                  <c:v>2559</c:v>
                </c:pt>
                <c:pt idx="4">
                  <c:v>3314</c:v>
                </c:pt>
              </c:numCache>
            </c:numRef>
          </c:val>
          <c:smooth val="0"/>
          <c:extLst>
            <c:ext xmlns:c16="http://schemas.microsoft.com/office/drawing/2014/chart" uri="{C3380CC4-5D6E-409C-BE32-E72D297353CC}">
              <c16:uniqueId val="{00000004-4A73-414E-A679-9058D3F000C5}"/>
            </c:ext>
          </c:extLst>
        </c:ser>
        <c:ser>
          <c:idx val="5"/>
          <c:order val="5"/>
          <c:tx>
            <c:strRef>
              <c:f>Sheet1!$A$18</c:f>
              <c:strCache>
                <c:ptCount val="1"/>
                <c:pt idx="0">
                  <c:v>大阪府</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Sheet1!$B$12:$F$12</c:f>
              <c:strCache>
                <c:ptCount val="5"/>
                <c:pt idx="0">
                  <c:v>R2.9</c:v>
                </c:pt>
                <c:pt idx="1">
                  <c:v>R2.12</c:v>
                </c:pt>
                <c:pt idx="2">
                  <c:v>R3.3</c:v>
                </c:pt>
                <c:pt idx="3">
                  <c:v>R3.6</c:v>
                </c:pt>
                <c:pt idx="4">
                  <c:v>R3.9</c:v>
                </c:pt>
              </c:strCache>
            </c:strRef>
          </c:cat>
          <c:val>
            <c:numRef>
              <c:f>Sheet1!$B$18:$F$18</c:f>
              <c:numCache>
                <c:formatCode>General</c:formatCode>
                <c:ptCount val="5"/>
                <c:pt idx="0">
                  <c:v>449</c:v>
                </c:pt>
                <c:pt idx="1">
                  <c:v>779</c:v>
                </c:pt>
                <c:pt idx="2">
                  <c:v>1194</c:v>
                </c:pt>
                <c:pt idx="3">
                  <c:v>1521</c:v>
                </c:pt>
                <c:pt idx="4">
                  <c:v>1999</c:v>
                </c:pt>
              </c:numCache>
            </c:numRef>
          </c:val>
          <c:smooth val="0"/>
          <c:extLst>
            <c:ext xmlns:c16="http://schemas.microsoft.com/office/drawing/2014/chart" uri="{C3380CC4-5D6E-409C-BE32-E72D297353CC}">
              <c16:uniqueId val="{00000005-4A73-414E-A679-9058D3F000C5}"/>
            </c:ext>
          </c:extLst>
        </c:ser>
        <c:dLbls>
          <c:showLegendKey val="0"/>
          <c:showVal val="0"/>
          <c:showCatName val="0"/>
          <c:showSerName val="0"/>
          <c:showPercent val="0"/>
          <c:showBubbleSize val="0"/>
        </c:dLbls>
        <c:marker val="1"/>
        <c:smooth val="0"/>
        <c:axId val="451202784"/>
        <c:axId val="751405384"/>
      </c:lineChart>
      <c:catAx>
        <c:axId val="45120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51405384"/>
        <c:crosses val="autoZero"/>
        <c:auto val="1"/>
        <c:lblAlgn val="ctr"/>
        <c:lblOffset val="100"/>
        <c:noMultiLvlLbl val="0"/>
      </c:catAx>
      <c:valAx>
        <c:axId val="751405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51202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7" tIns="45712" rIns="91427" bIns="4571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427" tIns="45712" rIns="91427" bIns="45712" rtlCol="0"/>
          <a:lstStyle>
            <a:lvl1pPr algn="r">
              <a:defRPr sz="1200"/>
            </a:lvl1pPr>
          </a:lstStyle>
          <a:p>
            <a:fld id="{232AD951-7E19-4004-B83F-A7C7A1215E4B}" type="datetimeFigureOut">
              <a:rPr kumimoji="1" lang="ja-JP" altLang="en-US" smtClean="0"/>
              <a:t>2022/9/28</a:t>
            </a:fld>
            <a:endParaRPr kumimoji="1" lang="ja-JP" altLang="en-US"/>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7" tIns="45712" rIns="91427"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5"/>
            <a:ext cx="2949575" cy="498475"/>
          </a:xfrm>
          <a:prstGeom prst="rect">
            <a:avLst/>
          </a:prstGeom>
        </p:spPr>
        <p:txBody>
          <a:bodyPr vert="horz" lIns="91427" tIns="45712" rIns="91427" bIns="45712"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6" cy="498693"/>
          </a:xfrm>
          <a:prstGeom prst="rect">
            <a:avLst/>
          </a:prstGeom>
        </p:spPr>
        <p:txBody>
          <a:bodyPr vert="horz" lIns="91540" tIns="45771" rIns="91540" bIns="4577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2"/>
            <a:ext cx="2949786" cy="498693"/>
          </a:xfrm>
          <a:prstGeom prst="rect">
            <a:avLst/>
          </a:prstGeom>
        </p:spPr>
        <p:txBody>
          <a:bodyPr vert="horz" lIns="91540" tIns="45771" rIns="91540" bIns="45771" rtlCol="0"/>
          <a:lstStyle>
            <a:lvl1pPr algn="r">
              <a:defRPr sz="1200"/>
            </a:lvl1pPr>
          </a:lstStyle>
          <a:p>
            <a:fld id="{AFD2E2CB-6C4B-4969-8D8B-067DE241F3A1}" type="datetimeFigureOut">
              <a:rPr kumimoji="1" lang="ja-JP" altLang="en-US" smtClean="0"/>
              <a:t>2022/9/28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40" tIns="45771" rIns="91540" bIns="45771" rtlCol="0" anchor="ctr"/>
          <a:lstStyle/>
          <a:p>
            <a:endParaRPr lang="ja-JP" altLang="en-US"/>
          </a:p>
        </p:txBody>
      </p:sp>
      <p:sp>
        <p:nvSpPr>
          <p:cNvPr id="5" name="ノート プレースホルダー 4"/>
          <p:cNvSpPr>
            <a:spLocks noGrp="1"/>
          </p:cNvSpPr>
          <p:nvPr>
            <p:ph type="body" sz="quarter" idx="3"/>
          </p:nvPr>
        </p:nvSpPr>
        <p:spPr>
          <a:xfrm>
            <a:off x="680721" y="4783309"/>
            <a:ext cx="5445760" cy="3913615"/>
          </a:xfrm>
          <a:prstGeom prst="rect">
            <a:avLst/>
          </a:prstGeom>
        </p:spPr>
        <p:txBody>
          <a:bodyPr vert="horz" lIns="91540" tIns="45771" rIns="91540" bIns="4577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40" tIns="45771" rIns="91540" bIns="4577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40" tIns="45771" rIns="91540" bIns="45771"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0</a:t>
            </a:fld>
            <a:endParaRPr kumimoji="1" lang="ja-JP" altLang="en-US"/>
          </a:p>
        </p:txBody>
      </p:sp>
    </p:spTree>
    <p:extLst>
      <p:ext uri="{BB962C8B-B14F-4D97-AF65-F5344CB8AC3E}">
        <p14:creationId xmlns:p14="http://schemas.microsoft.com/office/powerpoint/2010/main" val="1424860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12</a:t>
            </a:fld>
            <a:endParaRPr kumimoji="1" lang="ja-JP" altLang="en-US"/>
          </a:p>
        </p:txBody>
      </p:sp>
    </p:spTree>
    <p:extLst>
      <p:ext uri="{BB962C8B-B14F-4D97-AF65-F5344CB8AC3E}">
        <p14:creationId xmlns:p14="http://schemas.microsoft.com/office/powerpoint/2010/main" val="173197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14</a:t>
            </a:fld>
            <a:endParaRPr kumimoji="1" lang="ja-JP" altLang="en-US"/>
          </a:p>
        </p:txBody>
      </p:sp>
    </p:spTree>
    <p:extLst>
      <p:ext uri="{BB962C8B-B14F-4D97-AF65-F5344CB8AC3E}">
        <p14:creationId xmlns:p14="http://schemas.microsoft.com/office/powerpoint/2010/main" val="3883383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17</a:t>
            </a:fld>
            <a:endParaRPr kumimoji="1" lang="ja-JP" altLang="en-US"/>
          </a:p>
        </p:txBody>
      </p:sp>
    </p:spTree>
    <p:extLst>
      <p:ext uri="{BB962C8B-B14F-4D97-AF65-F5344CB8AC3E}">
        <p14:creationId xmlns:p14="http://schemas.microsoft.com/office/powerpoint/2010/main" val="223773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18</a:t>
            </a:fld>
            <a:endParaRPr kumimoji="1" lang="ja-JP" altLang="en-US"/>
          </a:p>
        </p:txBody>
      </p:sp>
    </p:spTree>
    <p:extLst>
      <p:ext uri="{BB962C8B-B14F-4D97-AF65-F5344CB8AC3E}">
        <p14:creationId xmlns:p14="http://schemas.microsoft.com/office/powerpoint/2010/main" val="2444119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22144">
              <a:defRPr/>
            </a:pPr>
            <a:fld id="{3973ACBA-DDC5-436C-AF39-5836989FF3DA}" type="slidenum">
              <a:rPr lang="ja-JP" altLang="en-US">
                <a:solidFill>
                  <a:prstClr val="black"/>
                </a:solidFill>
                <a:latin typeface="Calibri"/>
                <a:ea typeface="ＭＳ Ｐゴシック" panose="020B0600070205080204" pitchFamily="50" charset="-128"/>
              </a:rPr>
              <a:pPr defTabSz="922144">
                <a:defRPr/>
              </a:pPr>
              <a:t>20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50161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22</a:t>
            </a:fld>
            <a:endParaRPr kumimoji="1" lang="ja-JP" altLang="en-US"/>
          </a:p>
        </p:txBody>
      </p:sp>
    </p:spTree>
    <p:extLst>
      <p:ext uri="{BB962C8B-B14F-4D97-AF65-F5344CB8AC3E}">
        <p14:creationId xmlns:p14="http://schemas.microsoft.com/office/powerpoint/2010/main" val="2242757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23</a:t>
            </a:fld>
            <a:endParaRPr kumimoji="1" lang="ja-JP" altLang="en-US"/>
          </a:p>
        </p:txBody>
      </p:sp>
    </p:spTree>
    <p:extLst>
      <p:ext uri="{BB962C8B-B14F-4D97-AF65-F5344CB8AC3E}">
        <p14:creationId xmlns:p14="http://schemas.microsoft.com/office/powerpoint/2010/main" val="2939820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24</a:t>
            </a:fld>
            <a:endParaRPr kumimoji="1" lang="ja-JP" altLang="en-US"/>
          </a:p>
        </p:txBody>
      </p:sp>
    </p:spTree>
    <p:extLst>
      <p:ext uri="{BB962C8B-B14F-4D97-AF65-F5344CB8AC3E}">
        <p14:creationId xmlns:p14="http://schemas.microsoft.com/office/powerpoint/2010/main" val="1202632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26</a:t>
            </a:fld>
            <a:endParaRPr kumimoji="1" lang="ja-JP" altLang="en-US"/>
          </a:p>
        </p:txBody>
      </p:sp>
    </p:spTree>
    <p:extLst>
      <p:ext uri="{BB962C8B-B14F-4D97-AF65-F5344CB8AC3E}">
        <p14:creationId xmlns:p14="http://schemas.microsoft.com/office/powerpoint/2010/main" val="1397513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a:t>
            </a:fld>
            <a:endParaRPr kumimoji="1" lang="ja-JP" altLang="en-US"/>
          </a:p>
        </p:txBody>
      </p:sp>
    </p:spTree>
    <p:extLst>
      <p:ext uri="{BB962C8B-B14F-4D97-AF65-F5344CB8AC3E}">
        <p14:creationId xmlns:p14="http://schemas.microsoft.com/office/powerpoint/2010/main" val="342741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a:t>
            </a:fld>
            <a:endParaRPr kumimoji="1" lang="ja-JP" altLang="en-US"/>
          </a:p>
        </p:txBody>
      </p:sp>
    </p:spTree>
    <p:extLst>
      <p:ext uri="{BB962C8B-B14F-4D97-AF65-F5344CB8AC3E}">
        <p14:creationId xmlns:p14="http://schemas.microsoft.com/office/powerpoint/2010/main" val="193782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a:t>
            </a:fld>
            <a:endParaRPr kumimoji="1" lang="ja-JP" altLang="en-US" dirty="0"/>
          </a:p>
        </p:txBody>
      </p:sp>
    </p:spTree>
    <p:extLst>
      <p:ext uri="{BB962C8B-B14F-4D97-AF65-F5344CB8AC3E}">
        <p14:creationId xmlns:p14="http://schemas.microsoft.com/office/powerpoint/2010/main" val="2656142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a:t>
            </a:fld>
            <a:endParaRPr kumimoji="1" lang="ja-JP" altLang="en-US"/>
          </a:p>
        </p:txBody>
      </p:sp>
    </p:spTree>
    <p:extLst>
      <p:ext uri="{BB962C8B-B14F-4D97-AF65-F5344CB8AC3E}">
        <p14:creationId xmlns:p14="http://schemas.microsoft.com/office/powerpoint/2010/main" val="336109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7</a:t>
            </a:fld>
            <a:endParaRPr kumimoji="1" lang="ja-JP" altLang="en-US"/>
          </a:p>
        </p:txBody>
      </p:sp>
    </p:spTree>
    <p:extLst>
      <p:ext uri="{BB962C8B-B14F-4D97-AF65-F5344CB8AC3E}">
        <p14:creationId xmlns:p14="http://schemas.microsoft.com/office/powerpoint/2010/main" val="151484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8</a:t>
            </a:fld>
            <a:endParaRPr kumimoji="1" lang="ja-JP" altLang="en-US"/>
          </a:p>
        </p:txBody>
      </p:sp>
    </p:spTree>
    <p:extLst>
      <p:ext uri="{BB962C8B-B14F-4D97-AF65-F5344CB8AC3E}">
        <p14:creationId xmlns:p14="http://schemas.microsoft.com/office/powerpoint/2010/main" val="598488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10</a:t>
            </a:fld>
            <a:endParaRPr kumimoji="1" lang="ja-JP" altLang="en-US"/>
          </a:p>
        </p:txBody>
      </p:sp>
    </p:spTree>
    <p:extLst>
      <p:ext uri="{BB962C8B-B14F-4D97-AF65-F5344CB8AC3E}">
        <p14:creationId xmlns:p14="http://schemas.microsoft.com/office/powerpoint/2010/main" val="68556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11</a:t>
            </a:fld>
            <a:endParaRPr kumimoji="1" lang="ja-JP" altLang="en-US"/>
          </a:p>
        </p:txBody>
      </p:sp>
    </p:spTree>
    <p:extLst>
      <p:ext uri="{BB962C8B-B14F-4D97-AF65-F5344CB8AC3E}">
        <p14:creationId xmlns:p14="http://schemas.microsoft.com/office/powerpoint/2010/main" val="83872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904ACDB-9FC5-4370-9163-9FCD736D72F6}"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BC4C3D-FAEB-4CEC-9C07-CE4405AA9CEF}"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509889-3C4F-447E-B8C8-ECBB47AC87F3}"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91F0F6-0DCB-4253-A73E-E05EE3ED5A2E}"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57D78F-394C-434B-A6E7-FF19C8C4B4F6}"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8441BFA-4EF2-4C1E-B248-54213F171008}"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2A92EC-5B26-43A1-9459-60D96FC8C9CB}" type="datetime1">
              <a:rPr kumimoji="1" lang="ja-JP" altLang="en-US" smtClean="0"/>
              <a:t>2022/9/28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7600A15-3421-441F-A443-520E42093384}" type="datetime1">
              <a:rPr kumimoji="1" lang="ja-JP" altLang="en-US" smtClean="0"/>
              <a:t>2022/9/28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91F37-659C-4FE3-8FC4-7ACD7E6F4BD0}" type="datetime1">
              <a:rPr kumimoji="1" lang="ja-JP" altLang="en-US" smtClean="0"/>
              <a:t>2022/9/28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9AE939F-D5DF-412E-9584-374A3A05EEBF}"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1D203C-A885-4900-AF6B-1AAA0E5556D4}"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BE573-8FD0-48B1-B721-8707402F7BAB}" type="datetime1">
              <a:rPr kumimoji="1" lang="ja-JP" altLang="en-US" smtClean="0"/>
              <a:t>2022/9/28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75058" y="734850"/>
            <a:ext cx="9005538" cy="5782154"/>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29" name="タイトル 1"/>
          <p:cNvSpPr txBox="1"/>
          <p:nvPr/>
        </p:nvSpPr>
        <p:spPr>
          <a:xfrm>
            <a:off x="273977" y="1156545"/>
            <a:ext cx="3367458" cy="3468895"/>
          </a:xfrm>
          <a:prstGeom prst="rect">
            <a:avLst/>
          </a:prstGeom>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292"/>
              </a:lnSpc>
              <a:spcBef>
                <a:spcPts val="0"/>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多彩な分野を網羅し、高い学術性と広い学際性を併せ持つ、公立大学法人では類を見ない総合大学が誕生することにより、多様な人材の育成を図る。</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学では、多様な分野を持つ総合大学として、それぞれの強みを活かし、大学の基本３機能（教育・研究・地域貢献）に更に磨きをかけながら、新たな機能も加え、統合によって付加価値が高まる領域や社会ニーズの高まりに応じて強化する領域への取組みを実現していく。</a:t>
            </a:r>
          </a:p>
          <a:p>
            <a:pPr algn="l">
              <a:lnSpc>
                <a:spcPts val="1292"/>
              </a:lnSpc>
              <a:spcBef>
                <a:spcPts val="277"/>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（検討中の新大学での新たな機能）</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292"/>
              </a:lnSpc>
              <a:spcBef>
                <a:spcPts val="0"/>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都市シンクタンク機能、技術インキュベーション</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292"/>
              </a:lnSpc>
              <a:spcBef>
                <a:spcPts val="0"/>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機能</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292"/>
              </a:lnSpc>
              <a:spcBef>
                <a:spcPts val="0"/>
              </a:spcBef>
              <a:defRPr/>
            </a:pP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292"/>
              </a:lnSpc>
              <a:spcBef>
                <a:spcPts val="0"/>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国際社会でリーダーシップを発揮し、大阪産業の国際競争力強化に寄与する人材を育てるため、国際バカロレアコースを設ける新たな中高一貫教育校を、公設民営校として開設をめざす。（平成</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年４月を想定）</a:t>
            </a:r>
          </a:p>
        </p:txBody>
      </p:sp>
      <p:sp>
        <p:nvSpPr>
          <p:cNvPr id="31" name="タイトル 1"/>
          <p:cNvSpPr txBox="1">
            <a:spLocks/>
          </p:cNvSpPr>
          <p:nvPr/>
        </p:nvSpPr>
        <p:spPr>
          <a:xfrm>
            <a:off x="4120361" y="1083011"/>
            <a:ext cx="4817075" cy="2499579"/>
          </a:xfrm>
          <a:prstGeom prst="rect">
            <a:avLst/>
          </a:prstGeom>
          <a:noFill/>
          <a:ln>
            <a:no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両大学を統合し、新たに「都市シンクタンク機能」及び「技術インキュベーション機能」を備え、</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学部・学域、</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研究科の幅広い学問領域を擁する総合大学を令和</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月に設置。</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大阪の感染症対策を支える拠点形成として「大阪国際感染症研究センター」を設置。</a:t>
            </a:r>
          </a:p>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国家戦略特区制度を活用し、公設民営学校として「大阪市立水都国際中学校・高等学校」を開設（平成</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年４月）し、国際バカロレアワールドスクール認定を受けた。 </a:t>
            </a:r>
          </a:p>
          <a:p>
            <a:pPr marL="263776" indent="-263776" algn="l">
              <a:lnSpc>
                <a:spcPts val="1477"/>
              </a:lnSpc>
              <a:spcBef>
                <a:spcPts val="554"/>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小・中・高等学校における英語教育の充実やグローバルリーダーズハイスクール、国際関係学科等における国際人材の育成、</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学習環境の活用による児童生徒の発達段階に応じた情報活用能力の育成等の取組みを進めてきた。</a:t>
            </a:r>
          </a:p>
        </p:txBody>
      </p:sp>
      <p:sp>
        <p:nvSpPr>
          <p:cNvPr id="32" name="右矢印 31"/>
          <p:cNvSpPr/>
          <p:nvPr/>
        </p:nvSpPr>
        <p:spPr>
          <a:xfrm>
            <a:off x="3694339" y="1715521"/>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3" name="角丸四角形 42"/>
          <p:cNvSpPr/>
          <p:nvPr/>
        </p:nvSpPr>
        <p:spPr>
          <a:xfrm>
            <a:off x="356771" y="807694"/>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44" name="角丸四角形 43"/>
          <p:cNvSpPr/>
          <p:nvPr/>
        </p:nvSpPr>
        <p:spPr>
          <a:xfrm>
            <a:off x="4115531" y="825288"/>
            <a:ext cx="1129846" cy="2326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46" name="タイトル 1"/>
          <p:cNvSpPr txBox="1">
            <a:spLocks/>
          </p:cNvSpPr>
          <p:nvPr/>
        </p:nvSpPr>
        <p:spPr>
          <a:xfrm>
            <a:off x="4239655" y="4049813"/>
            <a:ext cx="4627043" cy="2406379"/>
          </a:xfrm>
          <a:prstGeom prst="rect">
            <a:avLst/>
          </a:prstGeom>
          <a:noFill/>
          <a:ln w="25400">
            <a:solidFill>
              <a:schemeClr val="tx1">
                <a:lumMod val="65000"/>
                <a:lumOff val="35000"/>
              </a:schemeClr>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世界の都市総合ランキングでは、学力の高さにおける指標は高いが、世界トップ大学・優秀な人材確保の容易性における指標が低いといった傾向。</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高度人材の内からの育成に加え、多様な人材が注目し、集まる都市をめざし、仕事で求められる能力を磨き続ける「リカレント教育」、新たなスキルの習得「リスキリング」の場など、人を呼び寄せる観点から、新大学をはじめ様々な場での人材育成環境の充実を検討する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また、その人材育成には、今後需要が増すことが想定されている、</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・ロボット・デジタル化等の専門分野における高いスキルを磨いていくよう検討していくべきではないか。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23">
            <a:extLst>
              <a:ext uri="{FF2B5EF4-FFF2-40B4-BE49-F238E27FC236}">
                <a16:creationId xmlns:a16="http://schemas.microsoft.com/office/drawing/2014/main" id="{B23E43A1-D28E-4C65-90EC-FDFF1591D5C2}"/>
              </a:ext>
            </a:extLst>
          </p:cNvPr>
          <p:cNvSpPr/>
          <p:nvPr/>
        </p:nvSpPr>
        <p:spPr>
          <a:xfrm>
            <a:off x="4238482" y="3739309"/>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13" name="正方形/長方形 12"/>
          <p:cNvSpPr/>
          <p:nvPr/>
        </p:nvSpPr>
        <p:spPr>
          <a:xfrm>
            <a:off x="1" y="466"/>
            <a:ext cx="9143999" cy="373536"/>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19.</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（６）人材育成環境の充実</a:t>
            </a:r>
          </a:p>
        </p:txBody>
      </p:sp>
      <p:sp>
        <p:nvSpPr>
          <p:cNvPr id="14" name="正方形/長方形 13"/>
          <p:cNvSpPr/>
          <p:nvPr/>
        </p:nvSpPr>
        <p:spPr>
          <a:xfrm>
            <a:off x="7224177" y="99138"/>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2952567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a:extLst>
              <a:ext uri="{FF2B5EF4-FFF2-40B4-BE49-F238E27FC236}">
                <a16:creationId xmlns:a16="http://schemas.microsoft.com/office/drawing/2014/main" id="{5F4506DC-4161-4FFE-AFB6-3E35BA6331C3}"/>
              </a:ext>
            </a:extLst>
          </p:cNvPr>
          <p:cNvSpPr txBox="1">
            <a:spLocks/>
          </p:cNvSpPr>
          <p:nvPr/>
        </p:nvSpPr>
        <p:spPr>
          <a:xfrm>
            <a:off x="4355956" y="4293052"/>
            <a:ext cx="1921083" cy="210919"/>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○国際会議開催件数の推移</a:t>
            </a:r>
          </a:p>
        </p:txBody>
      </p:sp>
      <p:sp>
        <p:nvSpPr>
          <p:cNvPr id="41" name="タイトル 1">
            <a:extLst>
              <a:ext uri="{FF2B5EF4-FFF2-40B4-BE49-F238E27FC236}">
                <a16:creationId xmlns:a16="http://schemas.microsoft.com/office/drawing/2014/main" id="{9F6DDC0F-89FC-4423-99E0-8468E344D24E}"/>
              </a:ext>
            </a:extLst>
          </p:cNvPr>
          <p:cNvSpPr txBox="1">
            <a:spLocks/>
          </p:cNvSpPr>
          <p:nvPr/>
        </p:nvSpPr>
        <p:spPr>
          <a:xfrm>
            <a:off x="185051" y="4758379"/>
            <a:ext cx="3755077" cy="23261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○都市魅力向上のイベントにおける集客数（年度ベース）</a:t>
            </a:r>
          </a:p>
        </p:txBody>
      </p:sp>
      <p:pic>
        <p:nvPicPr>
          <p:cNvPr id="42" name="図 41">
            <a:extLst>
              <a:ext uri="{FF2B5EF4-FFF2-40B4-BE49-F238E27FC236}">
                <a16:creationId xmlns:a16="http://schemas.microsoft.com/office/drawing/2014/main" id="{FD2CDCFB-914E-4749-BF7D-6BED8277727D}"/>
              </a:ext>
            </a:extLst>
          </p:cNvPr>
          <p:cNvPicPr>
            <a:picLocks noChangeAspect="1"/>
          </p:cNvPicPr>
          <p:nvPr/>
        </p:nvPicPr>
        <p:blipFill>
          <a:blip r:embed="rId2"/>
          <a:stretch>
            <a:fillRect/>
          </a:stretch>
        </p:blipFill>
        <p:spPr>
          <a:xfrm>
            <a:off x="4437429" y="4784240"/>
            <a:ext cx="4599597" cy="1528952"/>
          </a:xfrm>
          <a:prstGeom prst="rect">
            <a:avLst/>
          </a:prstGeom>
        </p:spPr>
      </p:pic>
      <p:pic>
        <p:nvPicPr>
          <p:cNvPr id="43" name="図 42">
            <a:extLst>
              <a:ext uri="{FF2B5EF4-FFF2-40B4-BE49-F238E27FC236}">
                <a16:creationId xmlns:a16="http://schemas.microsoft.com/office/drawing/2014/main" id="{3ACAEC6F-CDD7-4A76-B72E-D161B18EA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49" y="4986715"/>
            <a:ext cx="3990355" cy="901550"/>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CF479F84-D5F4-4FC1-953C-D6B1CCD7BB72}"/>
              </a:ext>
            </a:extLst>
          </p:cNvPr>
          <p:cNvSpPr txBox="1"/>
          <p:nvPr/>
        </p:nvSpPr>
        <p:spPr>
          <a:xfrm>
            <a:off x="8638569" y="5498933"/>
            <a:ext cx="434734" cy="241476"/>
          </a:xfrm>
          <a:prstGeom prst="rect">
            <a:avLst/>
          </a:prstGeom>
          <a:noFill/>
        </p:spPr>
        <p:txBody>
          <a:bodyPr wrap="none" rtlCol="0">
            <a:spAutoFit/>
          </a:bodyPr>
          <a:lstStyle/>
          <a:p>
            <a:r>
              <a:rPr lang="ja-JP" altLang="en-US" sz="969" u="sng" dirty="0">
                <a:latin typeface="Meiryo UI" panose="020B0604030504040204" pitchFamily="50" charset="-128"/>
                <a:ea typeface="Meiryo UI" panose="020B0604030504040204" pitchFamily="50" charset="-128"/>
              </a:rPr>
              <a:t>大阪</a:t>
            </a:r>
          </a:p>
        </p:txBody>
      </p:sp>
      <p:sp>
        <p:nvSpPr>
          <p:cNvPr id="45" name="正方形/長方形 44">
            <a:extLst>
              <a:ext uri="{FF2B5EF4-FFF2-40B4-BE49-F238E27FC236}">
                <a16:creationId xmlns:a16="http://schemas.microsoft.com/office/drawing/2014/main" id="{ADF9185D-E27D-4BF6-8365-67E4B151EC0B}"/>
              </a:ext>
            </a:extLst>
          </p:cNvPr>
          <p:cNvSpPr/>
          <p:nvPr/>
        </p:nvSpPr>
        <p:spPr>
          <a:xfrm>
            <a:off x="6319516" y="6264355"/>
            <a:ext cx="2959660" cy="25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615" rIns="16615" rtlCol="0" anchor="ctr"/>
          <a:lstStyle/>
          <a:p>
            <a:r>
              <a:rPr lang="ja-JP" altLang="en-US" sz="738" dirty="0">
                <a:solidFill>
                  <a:schemeClr val="tx1"/>
                </a:solidFill>
                <a:latin typeface="Meiryo UI" pitchFamily="50" charset="-128"/>
                <a:ea typeface="Meiryo UI" pitchFamily="50" charset="-128"/>
                <a:cs typeface="Meiryo UI" pitchFamily="50" charset="-128"/>
              </a:rPr>
              <a:t>出典：日本政府観光局（</a:t>
            </a:r>
            <a:r>
              <a:rPr lang="en-US" altLang="ja-JP" sz="738" dirty="0">
                <a:solidFill>
                  <a:schemeClr val="tx1"/>
                </a:solidFill>
                <a:latin typeface="Meiryo UI" pitchFamily="50" charset="-128"/>
                <a:ea typeface="Meiryo UI" pitchFamily="50" charset="-128"/>
                <a:cs typeface="Meiryo UI" pitchFamily="50" charset="-128"/>
              </a:rPr>
              <a:t>JNTO) </a:t>
            </a:r>
            <a:r>
              <a:rPr lang="ja-JP" altLang="en-US" sz="738" dirty="0">
                <a:solidFill>
                  <a:schemeClr val="tx1"/>
                </a:solidFill>
                <a:latin typeface="Meiryo UI" pitchFamily="50" charset="-128"/>
                <a:ea typeface="Meiryo UI" pitchFamily="50" charset="-128"/>
                <a:cs typeface="Meiryo UI" pitchFamily="50" charset="-128"/>
              </a:rPr>
              <a:t>「国際会議統計」より作成</a:t>
            </a:r>
            <a:endParaRPr lang="en-US" altLang="ja-JP" sz="738" dirty="0">
              <a:solidFill>
                <a:schemeClr val="tx1"/>
              </a:solidFill>
              <a:latin typeface="Meiryo UI" pitchFamily="50" charset="-128"/>
              <a:ea typeface="Meiryo UI" pitchFamily="50" charset="-128"/>
              <a:cs typeface="Meiryo UI" pitchFamily="50" charset="-128"/>
            </a:endParaRPr>
          </a:p>
        </p:txBody>
      </p:sp>
      <p:sp>
        <p:nvSpPr>
          <p:cNvPr id="46" name="テキスト ボックス 45">
            <a:extLst>
              <a:ext uri="{FF2B5EF4-FFF2-40B4-BE49-F238E27FC236}">
                <a16:creationId xmlns:a16="http://schemas.microsoft.com/office/drawing/2014/main" id="{8763AE7A-A1CF-4FF5-86B3-D339E65C5A74}"/>
              </a:ext>
            </a:extLst>
          </p:cNvPr>
          <p:cNvSpPr txBox="1"/>
          <p:nvPr/>
        </p:nvSpPr>
        <p:spPr>
          <a:xfrm>
            <a:off x="235333" y="483237"/>
            <a:ext cx="2625231" cy="243847"/>
          </a:xfrm>
          <a:prstGeom prst="rect">
            <a:avLst/>
          </a:prstGeom>
          <a:solidFill>
            <a:schemeClr val="bg1"/>
          </a:solidFill>
        </p:spPr>
        <p:txBody>
          <a:bodyPr wrap="none" rtlCol="0">
            <a:noAutofit/>
          </a:bodyPr>
          <a:lstStyle/>
          <a:p>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○大阪観光局の組織と事業スキーム</a:t>
            </a:r>
          </a:p>
        </p:txBody>
      </p:sp>
      <p:sp>
        <p:nvSpPr>
          <p:cNvPr id="47" name="テキスト ボックス 46">
            <a:extLst>
              <a:ext uri="{FF2B5EF4-FFF2-40B4-BE49-F238E27FC236}">
                <a16:creationId xmlns:a16="http://schemas.microsoft.com/office/drawing/2014/main" id="{62F61A34-6CC4-4FCD-8CC2-8D72D597D0D5}"/>
              </a:ext>
            </a:extLst>
          </p:cNvPr>
          <p:cNvSpPr txBox="1"/>
          <p:nvPr/>
        </p:nvSpPr>
        <p:spPr>
          <a:xfrm>
            <a:off x="342400" y="742255"/>
            <a:ext cx="3929172" cy="390620"/>
          </a:xfrm>
          <a:prstGeom prst="rect">
            <a:avLst/>
          </a:prstGeom>
          <a:noFill/>
        </p:spPr>
        <p:txBody>
          <a:bodyPr wrap="square" rtlCol="0">
            <a:spAutoFit/>
          </a:bodyPr>
          <a:lstStyle/>
          <a:p>
            <a:r>
              <a:rPr lang="ja-JP" altLang="en-US" sz="969" dirty="0">
                <a:latin typeface="Meiryo UI" panose="020B0604030504040204" pitchFamily="50" charset="-128"/>
                <a:ea typeface="Meiryo UI" panose="020B0604030504040204" pitchFamily="50" charset="-128"/>
              </a:rPr>
              <a:t>・府・市・経済界一体によるオール大阪の推進体制</a:t>
            </a:r>
            <a:endParaRPr lang="en-US" altLang="ja-JP" sz="969" dirty="0">
              <a:latin typeface="Meiryo UI" panose="020B0604030504040204" pitchFamily="50" charset="-128"/>
              <a:ea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rPr>
              <a:t>・民間出身のトップによる戦略的な事業展開</a:t>
            </a:r>
          </a:p>
        </p:txBody>
      </p:sp>
      <p:sp>
        <p:nvSpPr>
          <p:cNvPr id="48" name="左矢印 6">
            <a:extLst>
              <a:ext uri="{FF2B5EF4-FFF2-40B4-BE49-F238E27FC236}">
                <a16:creationId xmlns:a16="http://schemas.microsoft.com/office/drawing/2014/main" id="{77F1F3B9-206E-4525-ACB6-EA47096DAC42}"/>
              </a:ext>
            </a:extLst>
          </p:cNvPr>
          <p:cNvSpPr/>
          <p:nvPr/>
        </p:nvSpPr>
        <p:spPr>
          <a:xfrm>
            <a:off x="2585679" y="2133553"/>
            <a:ext cx="568546" cy="177475"/>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38" dirty="0">
                <a:solidFill>
                  <a:schemeClr val="tx1"/>
                </a:solidFill>
                <a:latin typeface="Meiryo UI" panose="020B0604030504040204" pitchFamily="50" charset="-128"/>
                <a:ea typeface="Meiryo UI" panose="020B0604030504040204" pitchFamily="50" charset="-128"/>
              </a:rPr>
              <a:t>会費</a:t>
            </a:r>
          </a:p>
        </p:txBody>
      </p:sp>
      <p:sp>
        <p:nvSpPr>
          <p:cNvPr id="49" name="左矢印 7">
            <a:extLst>
              <a:ext uri="{FF2B5EF4-FFF2-40B4-BE49-F238E27FC236}">
                <a16:creationId xmlns:a16="http://schemas.microsoft.com/office/drawing/2014/main" id="{6164510A-4584-497B-9E7F-8413BB66BD99}"/>
              </a:ext>
            </a:extLst>
          </p:cNvPr>
          <p:cNvSpPr/>
          <p:nvPr/>
        </p:nvSpPr>
        <p:spPr>
          <a:xfrm>
            <a:off x="2584128" y="1286596"/>
            <a:ext cx="576979" cy="151751"/>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38" dirty="0">
                <a:solidFill>
                  <a:schemeClr val="tx1"/>
                </a:solidFill>
                <a:latin typeface="Meiryo UI" panose="020B0604030504040204" pitchFamily="50" charset="-128"/>
                <a:ea typeface="Meiryo UI" panose="020B0604030504040204" pitchFamily="50" charset="-128"/>
              </a:rPr>
              <a:t>分担金</a:t>
            </a:r>
          </a:p>
        </p:txBody>
      </p:sp>
      <p:sp>
        <p:nvSpPr>
          <p:cNvPr id="50" name="テキスト ボックス 49">
            <a:extLst>
              <a:ext uri="{FF2B5EF4-FFF2-40B4-BE49-F238E27FC236}">
                <a16:creationId xmlns:a16="http://schemas.microsoft.com/office/drawing/2014/main" id="{BEB5A6BF-C120-43E4-906A-B6026C306172}"/>
              </a:ext>
            </a:extLst>
          </p:cNvPr>
          <p:cNvSpPr txBox="1"/>
          <p:nvPr/>
        </p:nvSpPr>
        <p:spPr>
          <a:xfrm>
            <a:off x="3120086" y="1281740"/>
            <a:ext cx="887636" cy="163449"/>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015" dirty="0">
                <a:latin typeface="Meiryo UI" panose="020B0604030504040204" pitchFamily="50" charset="-128"/>
                <a:ea typeface="Meiryo UI" panose="020B0604030504040204" pitchFamily="50" charset="-128"/>
              </a:rPr>
              <a:t>大阪府</a:t>
            </a:r>
          </a:p>
        </p:txBody>
      </p:sp>
      <p:sp>
        <p:nvSpPr>
          <p:cNvPr id="51" name="左矢印 9">
            <a:extLst>
              <a:ext uri="{FF2B5EF4-FFF2-40B4-BE49-F238E27FC236}">
                <a16:creationId xmlns:a16="http://schemas.microsoft.com/office/drawing/2014/main" id="{35A63874-F917-4616-B1D2-7567AFACED7E}"/>
              </a:ext>
            </a:extLst>
          </p:cNvPr>
          <p:cNvSpPr/>
          <p:nvPr/>
        </p:nvSpPr>
        <p:spPr>
          <a:xfrm>
            <a:off x="2591851" y="1485628"/>
            <a:ext cx="568546" cy="151751"/>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38" dirty="0">
                <a:solidFill>
                  <a:schemeClr val="tx1"/>
                </a:solidFill>
                <a:latin typeface="Meiryo UI" panose="020B0604030504040204" pitchFamily="50" charset="-128"/>
                <a:ea typeface="Meiryo UI" panose="020B0604030504040204" pitchFamily="50" charset="-128"/>
              </a:rPr>
              <a:t>分担金</a:t>
            </a:r>
          </a:p>
        </p:txBody>
      </p:sp>
      <p:sp>
        <p:nvSpPr>
          <p:cNvPr id="52" name="テキスト ボックス 51">
            <a:extLst>
              <a:ext uri="{FF2B5EF4-FFF2-40B4-BE49-F238E27FC236}">
                <a16:creationId xmlns:a16="http://schemas.microsoft.com/office/drawing/2014/main" id="{78226D01-4D2C-45C2-8F67-F4575558EB5D}"/>
              </a:ext>
            </a:extLst>
          </p:cNvPr>
          <p:cNvSpPr txBox="1"/>
          <p:nvPr/>
        </p:nvSpPr>
        <p:spPr>
          <a:xfrm>
            <a:off x="3120087" y="1485876"/>
            <a:ext cx="887635" cy="163449"/>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015" dirty="0">
                <a:latin typeface="Meiryo UI" panose="020B0604030504040204" pitchFamily="50" charset="-128"/>
                <a:ea typeface="Meiryo UI" panose="020B0604030504040204" pitchFamily="50" charset="-128"/>
              </a:rPr>
              <a:t>大阪市</a:t>
            </a:r>
          </a:p>
        </p:txBody>
      </p:sp>
      <p:sp>
        <p:nvSpPr>
          <p:cNvPr id="53" name="左矢印 11">
            <a:extLst>
              <a:ext uri="{FF2B5EF4-FFF2-40B4-BE49-F238E27FC236}">
                <a16:creationId xmlns:a16="http://schemas.microsoft.com/office/drawing/2014/main" id="{62E350CE-FD14-415A-9E5D-A66C4BAEB7CE}"/>
              </a:ext>
            </a:extLst>
          </p:cNvPr>
          <p:cNvSpPr/>
          <p:nvPr/>
        </p:nvSpPr>
        <p:spPr>
          <a:xfrm>
            <a:off x="2604325" y="1905230"/>
            <a:ext cx="556782" cy="151751"/>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38" dirty="0">
                <a:solidFill>
                  <a:schemeClr val="tx1"/>
                </a:solidFill>
                <a:latin typeface="Meiryo UI" panose="020B0604030504040204" pitchFamily="50" charset="-128"/>
                <a:ea typeface="Meiryo UI" panose="020B0604030504040204" pitchFamily="50" charset="-128"/>
              </a:rPr>
              <a:t> 物的・</a:t>
            </a:r>
            <a:endParaRPr lang="en-US" altLang="ja-JP" sz="738" dirty="0">
              <a:solidFill>
                <a:schemeClr val="tx1"/>
              </a:solidFill>
              <a:latin typeface="Meiryo UI" panose="020B0604030504040204" pitchFamily="50" charset="-128"/>
              <a:ea typeface="Meiryo UI" panose="020B0604030504040204" pitchFamily="50" charset="-128"/>
            </a:endParaRPr>
          </a:p>
          <a:p>
            <a:pPr algn="ctr"/>
            <a:r>
              <a:rPr lang="ja-JP" altLang="en-US" sz="738" dirty="0">
                <a:solidFill>
                  <a:schemeClr val="tx1"/>
                </a:solidFill>
                <a:latin typeface="Meiryo UI" panose="020B0604030504040204" pitchFamily="50" charset="-128"/>
                <a:ea typeface="Meiryo UI" panose="020B0604030504040204" pitchFamily="50" charset="-128"/>
              </a:rPr>
              <a:t>人的</a:t>
            </a:r>
            <a:endParaRPr lang="en-US" altLang="ja-JP" sz="738" dirty="0">
              <a:solidFill>
                <a:schemeClr val="tx1"/>
              </a:solidFill>
              <a:latin typeface="Meiryo UI" panose="020B0604030504040204" pitchFamily="50" charset="-128"/>
              <a:ea typeface="Meiryo UI" panose="020B0604030504040204" pitchFamily="50" charset="-128"/>
            </a:endParaRPr>
          </a:p>
          <a:p>
            <a:pPr algn="ctr"/>
            <a:r>
              <a:rPr lang="ja-JP" altLang="en-US" sz="738" dirty="0">
                <a:solidFill>
                  <a:schemeClr val="tx1"/>
                </a:solidFill>
                <a:latin typeface="Meiryo UI" panose="020B0604030504040204" pitchFamily="50" charset="-128"/>
                <a:ea typeface="Meiryo UI" panose="020B0604030504040204" pitchFamily="50" charset="-128"/>
              </a:rPr>
              <a:t>負担</a:t>
            </a:r>
          </a:p>
        </p:txBody>
      </p:sp>
      <p:sp>
        <p:nvSpPr>
          <p:cNvPr id="54" name="テキスト ボックス 53">
            <a:extLst>
              <a:ext uri="{FF2B5EF4-FFF2-40B4-BE49-F238E27FC236}">
                <a16:creationId xmlns:a16="http://schemas.microsoft.com/office/drawing/2014/main" id="{3DD78D8A-700B-4970-8EA7-C5AF17860823}"/>
              </a:ext>
            </a:extLst>
          </p:cNvPr>
          <p:cNvSpPr txBox="1"/>
          <p:nvPr/>
        </p:nvSpPr>
        <p:spPr>
          <a:xfrm>
            <a:off x="3120086" y="1898456"/>
            <a:ext cx="887636" cy="163449"/>
          </a:xfrm>
          <a:prstGeom prst="rect">
            <a:avLst/>
          </a:prstGeom>
          <a:solidFill>
            <a:schemeClr val="accent1">
              <a:lumMod val="40000"/>
              <a:lumOff val="60000"/>
            </a:schemeClr>
          </a:solidFill>
          <a:ln>
            <a:solidFill>
              <a:schemeClr val="accent1">
                <a:shade val="50000"/>
              </a:schemeClr>
            </a:solidFill>
          </a:ln>
        </p:spPr>
        <p:txBody>
          <a:bodyPr wrap="square" lIns="0" tIns="0" rIns="0" bIns="0" rtlCol="0" anchor="ctr" anchorCtr="0">
            <a:noAutofit/>
          </a:bodyPr>
          <a:lstStyle/>
          <a:p>
            <a:pPr algn="ctr"/>
            <a:r>
              <a:rPr lang="ja-JP" altLang="en-US" sz="1015" dirty="0">
                <a:latin typeface="Meiryo UI" panose="020B0604030504040204" pitchFamily="50" charset="-128"/>
                <a:ea typeface="Meiryo UI" panose="020B0604030504040204" pitchFamily="50" charset="-128"/>
              </a:rPr>
              <a:t>経済界</a:t>
            </a:r>
          </a:p>
        </p:txBody>
      </p:sp>
      <p:sp>
        <p:nvSpPr>
          <p:cNvPr id="55" name="テキスト ボックス 54">
            <a:extLst>
              <a:ext uri="{FF2B5EF4-FFF2-40B4-BE49-F238E27FC236}">
                <a16:creationId xmlns:a16="http://schemas.microsoft.com/office/drawing/2014/main" id="{C7BEFB7D-0816-4112-BADF-82E5F2F3AD69}"/>
              </a:ext>
            </a:extLst>
          </p:cNvPr>
          <p:cNvSpPr txBox="1"/>
          <p:nvPr/>
        </p:nvSpPr>
        <p:spPr>
          <a:xfrm>
            <a:off x="3120087" y="2099639"/>
            <a:ext cx="889038" cy="255583"/>
          </a:xfrm>
          <a:prstGeom prst="rect">
            <a:avLst/>
          </a:prstGeom>
          <a:solidFill>
            <a:schemeClr val="accent1">
              <a:lumMod val="40000"/>
              <a:lumOff val="60000"/>
            </a:schemeClr>
          </a:solidFill>
          <a:ln>
            <a:solidFill>
              <a:schemeClr val="accent1">
                <a:shade val="50000"/>
              </a:schemeClr>
            </a:solidFill>
          </a:ln>
        </p:spPr>
        <p:txBody>
          <a:bodyPr wrap="square" lIns="0" tIns="0" rIns="0" bIns="0" rtlCol="0">
            <a:spAutoFit/>
          </a:bodyPr>
          <a:lstStyle/>
          <a:p>
            <a:pPr algn="ctr"/>
            <a:r>
              <a:rPr lang="ja-JP" altLang="en-US" sz="923" dirty="0">
                <a:latin typeface="Meiryo UI" panose="020B0604030504040204" pitchFamily="50" charset="-128"/>
                <a:ea typeface="Meiryo UI" panose="020B0604030504040204" pitchFamily="50" charset="-128"/>
              </a:rPr>
              <a:t> 賛助会員</a:t>
            </a:r>
            <a:endParaRPr lang="en-US" altLang="ja-JP" sz="923" dirty="0">
              <a:latin typeface="Meiryo UI" panose="020B0604030504040204" pitchFamily="50" charset="-128"/>
              <a:ea typeface="Meiryo UI" panose="020B0604030504040204" pitchFamily="50" charset="-128"/>
            </a:endParaRPr>
          </a:p>
          <a:p>
            <a:pPr algn="ctr"/>
            <a:r>
              <a:rPr lang="en-US" altLang="ja-JP" sz="738" dirty="0">
                <a:latin typeface="Meiryo UI" panose="020B0604030504040204" pitchFamily="50" charset="-128"/>
                <a:ea typeface="Meiryo UI" panose="020B0604030504040204" pitchFamily="50" charset="-128"/>
              </a:rPr>
              <a:t>(</a:t>
            </a:r>
            <a:r>
              <a:rPr lang="ja-JP" altLang="en-US" sz="738" dirty="0">
                <a:latin typeface="Meiryo UI" panose="020B0604030504040204" pitchFamily="50" charset="-128"/>
                <a:ea typeface="Meiryo UI" panose="020B0604030504040204" pitchFamily="50" charset="-128"/>
              </a:rPr>
              <a:t>市町村・各事業者</a:t>
            </a:r>
            <a:r>
              <a:rPr lang="en-US" altLang="ja-JP" sz="738" dirty="0">
                <a:latin typeface="Meiryo UI" panose="020B0604030504040204" pitchFamily="50" charset="-128"/>
                <a:ea typeface="Meiryo UI" panose="020B0604030504040204" pitchFamily="50" charset="-128"/>
              </a:rPr>
              <a:t>)</a:t>
            </a:r>
            <a:endParaRPr lang="ja-JP" altLang="en-US" sz="738" dirty="0">
              <a:latin typeface="Meiryo UI" panose="020B0604030504040204" pitchFamily="50" charset="-128"/>
              <a:ea typeface="Meiryo UI" panose="020B0604030504040204" pitchFamily="50" charset="-128"/>
            </a:endParaRPr>
          </a:p>
        </p:txBody>
      </p:sp>
      <p:sp>
        <p:nvSpPr>
          <p:cNvPr id="56" name="左矢印 14">
            <a:extLst>
              <a:ext uri="{FF2B5EF4-FFF2-40B4-BE49-F238E27FC236}">
                <a16:creationId xmlns:a16="http://schemas.microsoft.com/office/drawing/2014/main" id="{4B42AE23-B313-4A9E-86A4-DE377AB19BEC}"/>
              </a:ext>
            </a:extLst>
          </p:cNvPr>
          <p:cNvSpPr/>
          <p:nvPr/>
        </p:nvSpPr>
        <p:spPr>
          <a:xfrm>
            <a:off x="2591851" y="1694320"/>
            <a:ext cx="568546" cy="151751"/>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38" dirty="0">
                <a:solidFill>
                  <a:schemeClr val="tx1"/>
                </a:solidFill>
                <a:latin typeface="Meiryo UI" panose="020B0604030504040204" pitchFamily="50" charset="-128"/>
                <a:ea typeface="Meiryo UI" panose="020B0604030504040204" pitchFamily="50" charset="-128"/>
              </a:rPr>
              <a:t>分担金</a:t>
            </a:r>
          </a:p>
        </p:txBody>
      </p:sp>
      <p:sp>
        <p:nvSpPr>
          <p:cNvPr id="57" name="テキスト ボックス 56">
            <a:extLst>
              <a:ext uri="{FF2B5EF4-FFF2-40B4-BE49-F238E27FC236}">
                <a16:creationId xmlns:a16="http://schemas.microsoft.com/office/drawing/2014/main" id="{D968585B-C6C5-48F9-BC15-2385C94B9F27}"/>
              </a:ext>
            </a:extLst>
          </p:cNvPr>
          <p:cNvSpPr txBox="1"/>
          <p:nvPr/>
        </p:nvSpPr>
        <p:spPr>
          <a:xfrm>
            <a:off x="3120087" y="1694568"/>
            <a:ext cx="887635" cy="163449"/>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015" dirty="0">
                <a:latin typeface="Meiryo UI" panose="020B0604030504040204" pitchFamily="50" charset="-128"/>
                <a:ea typeface="Meiryo UI" panose="020B0604030504040204" pitchFamily="50" charset="-128"/>
              </a:rPr>
              <a:t>堺　市</a:t>
            </a:r>
          </a:p>
        </p:txBody>
      </p:sp>
      <p:sp>
        <p:nvSpPr>
          <p:cNvPr id="58" name="角丸四角形 16">
            <a:extLst>
              <a:ext uri="{FF2B5EF4-FFF2-40B4-BE49-F238E27FC236}">
                <a16:creationId xmlns:a16="http://schemas.microsoft.com/office/drawing/2014/main" id="{2EAB427E-6282-45E4-B446-E66B075F70DD}"/>
              </a:ext>
            </a:extLst>
          </p:cNvPr>
          <p:cNvSpPr/>
          <p:nvPr/>
        </p:nvSpPr>
        <p:spPr>
          <a:xfrm>
            <a:off x="421124" y="1287901"/>
            <a:ext cx="2179714" cy="966187"/>
          </a:xfrm>
          <a:prstGeom prst="roundRect">
            <a:avLst>
              <a:gd name="adj" fmla="val 1442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62"/>
          </a:p>
        </p:txBody>
      </p:sp>
      <p:sp>
        <p:nvSpPr>
          <p:cNvPr id="59" name="角丸四角形 18">
            <a:extLst>
              <a:ext uri="{FF2B5EF4-FFF2-40B4-BE49-F238E27FC236}">
                <a16:creationId xmlns:a16="http://schemas.microsoft.com/office/drawing/2014/main" id="{593D9156-296C-4C8A-AFA7-F51D2B1CF739}"/>
              </a:ext>
            </a:extLst>
          </p:cNvPr>
          <p:cNvSpPr/>
          <p:nvPr/>
        </p:nvSpPr>
        <p:spPr>
          <a:xfrm>
            <a:off x="602871" y="1432026"/>
            <a:ext cx="923142" cy="6315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0" name="テキスト ボックス 59">
            <a:extLst>
              <a:ext uri="{FF2B5EF4-FFF2-40B4-BE49-F238E27FC236}">
                <a16:creationId xmlns:a16="http://schemas.microsoft.com/office/drawing/2014/main" id="{AFF231D8-7C8D-4B82-B73A-9BDD0DAD465D}"/>
              </a:ext>
            </a:extLst>
          </p:cNvPr>
          <p:cNvSpPr txBox="1"/>
          <p:nvPr/>
        </p:nvSpPr>
        <p:spPr>
          <a:xfrm>
            <a:off x="711186" y="1481137"/>
            <a:ext cx="710108" cy="241476"/>
          </a:xfrm>
          <a:prstGeom prst="rect">
            <a:avLst/>
          </a:prstGeom>
          <a:noFill/>
          <a:ln w="12700">
            <a:solidFill>
              <a:schemeClr val="tx1"/>
            </a:solidFill>
          </a:ln>
        </p:spPr>
        <p:txBody>
          <a:bodyPr wrap="square" rtlCol="0">
            <a:spAutoFit/>
          </a:bodyPr>
          <a:lstStyle/>
          <a:p>
            <a:pPr algn="ctr"/>
            <a:r>
              <a:rPr lang="ja-JP" altLang="en-US" sz="969" dirty="0">
                <a:latin typeface="Meiryo UI" panose="020B0604030504040204" pitchFamily="50" charset="-128"/>
                <a:ea typeface="Meiryo UI" panose="020B0604030504040204" pitchFamily="50" charset="-128"/>
              </a:rPr>
              <a:t>評議員会</a:t>
            </a:r>
          </a:p>
        </p:txBody>
      </p:sp>
      <p:sp>
        <p:nvSpPr>
          <p:cNvPr id="61" name="テキスト ボックス 60">
            <a:extLst>
              <a:ext uri="{FF2B5EF4-FFF2-40B4-BE49-F238E27FC236}">
                <a16:creationId xmlns:a16="http://schemas.microsoft.com/office/drawing/2014/main" id="{A37F37AE-758E-445B-8AAB-2E992FB8DF2C}"/>
              </a:ext>
            </a:extLst>
          </p:cNvPr>
          <p:cNvSpPr txBox="1"/>
          <p:nvPr/>
        </p:nvSpPr>
        <p:spPr>
          <a:xfrm>
            <a:off x="711186" y="1793299"/>
            <a:ext cx="710108" cy="241476"/>
          </a:xfrm>
          <a:prstGeom prst="rect">
            <a:avLst/>
          </a:prstGeom>
          <a:noFill/>
          <a:ln w="12700">
            <a:solidFill>
              <a:schemeClr val="tx1"/>
            </a:solidFill>
          </a:ln>
        </p:spPr>
        <p:txBody>
          <a:bodyPr wrap="square" rtlCol="0">
            <a:spAutoFit/>
          </a:bodyPr>
          <a:lstStyle/>
          <a:p>
            <a:pPr algn="ctr"/>
            <a:r>
              <a:rPr lang="ja-JP" altLang="en-US" sz="969" dirty="0">
                <a:latin typeface="Meiryo UI" panose="020B0604030504040204" pitchFamily="50" charset="-128"/>
                <a:ea typeface="Meiryo UI" panose="020B0604030504040204" pitchFamily="50" charset="-128"/>
              </a:rPr>
              <a:t>理事会</a:t>
            </a:r>
          </a:p>
        </p:txBody>
      </p:sp>
      <p:cxnSp>
        <p:nvCxnSpPr>
          <p:cNvPr id="62" name="直線コネクタ 61">
            <a:extLst>
              <a:ext uri="{FF2B5EF4-FFF2-40B4-BE49-F238E27FC236}">
                <a16:creationId xmlns:a16="http://schemas.microsoft.com/office/drawing/2014/main" id="{14A5CC9F-F948-4BFB-A663-938FDF8EADCB}"/>
              </a:ext>
            </a:extLst>
          </p:cNvPr>
          <p:cNvCxnSpPr>
            <a:stCxn id="60" idx="2"/>
            <a:endCxn id="61" idx="0"/>
          </p:cNvCxnSpPr>
          <p:nvPr/>
        </p:nvCxnSpPr>
        <p:spPr>
          <a:xfrm>
            <a:off x="1066240" y="1665374"/>
            <a:ext cx="0" cy="127926"/>
          </a:xfrm>
          <a:prstGeom prst="line">
            <a:avLst/>
          </a:prstGeom>
          <a:ln w="12700"/>
        </p:spPr>
        <p:style>
          <a:lnRef idx="1">
            <a:schemeClr val="dk1"/>
          </a:lnRef>
          <a:fillRef idx="0">
            <a:schemeClr val="dk1"/>
          </a:fillRef>
          <a:effectRef idx="0">
            <a:schemeClr val="dk1"/>
          </a:effectRef>
          <a:fontRef idx="minor">
            <a:schemeClr val="tx1"/>
          </a:fontRef>
        </p:style>
      </p:cxnSp>
      <p:sp>
        <p:nvSpPr>
          <p:cNvPr id="63" name="テキスト ボックス 62">
            <a:extLst>
              <a:ext uri="{FF2B5EF4-FFF2-40B4-BE49-F238E27FC236}">
                <a16:creationId xmlns:a16="http://schemas.microsoft.com/office/drawing/2014/main" id="{00C129DE-528D-4D4F-89DA-BADAA1EA12EC}"/>
              </a:ext>
            </a:extLst>
          </p:cNvPr>
          <p:cNvSpPr txBox="1"/>
          <p:nvPr/>
        </p:nvSpPr>
        <p:spPr>
          <a:xfrm>
            <a:off x="1747444" y="1502364"/>
            <a:ext cx="864932" cy="688778"/>
          </a:xfrm>
          <a:prstGeom prst="rect">
            <a:avLst/>
          </a:prstGeom>
          <a:noFill/>
        </p:spPr>
        <p:txBody>
          <a:bodyPr wrap="square" rtlCol="0">
            <a:spAutoFit/>
          </a:bodyPr>
          <a:lstStyle/>
          <a:p>
            <a:pPr algn="ctr"/>
            <a:r>
              <a:rPr lang="ja-JP" altLang="en-US" sz="1015" b="1" dirty="0">
                <a:latin typeface="Meiryo UI" panose="020B0604030504040204" pitchFamily="50" charset="-128"/>
                <a:ea typeface="Meiryo UI" panose="020B0604030504040204" pitchFamily="50" charset="-128"/>
              </a:rPr>
              <a:t>理事長</a:t>
            </a:r>
            <a:endParaRPr lang="en-US" altLang="ja-JP" sz="1015" b="1" dirty="0">
              <a:latin typeface="Meiryo UI" panose="020B0604030504040204" pitchFamily="50" charset="-128"/>
              <a:ea typeface="Meiryo UI" panose="020B0604030504040204" pitchFamily="50" charset="-128"/>
            </a:endParaRPr>
          </a:p>
          <a:p>
            <a:pPr algn="ctr"/>
            <a:r>
              <a:rPr lang="en-US" altLang="ja-JP" sz="923" dirty="0">
                <a:latin typeface="Meiryo UI" panose="020B0604030504040204" pitchFamily="50" charset="-128"/>
                <a:ea typeface="Meiryo UI" panose="020B0604030504040204" pitchFamily="50" charset="-128"/>
              </a:rPr>
              <a:t>|</a:t>
            </a:r>
          </a:p>
          <a:p>
            <a:pPr algn="ctr"/>
            <a:r>
              <a:rPr lang="ja-JP" altLang="en-US" sz="923" dirty="0">
                <a:latin typeface="Meiryo UI" panose="020B0604030504040204" pitchFamily="50" charset="-128"/>
                <a:ea typeface="Meiryo UI" panose="020B0604030504040204" pitchFamily="50" charset="-128"/>
              </a:rPr>
              <a:t>事務局</a:t>
            </a:r>
            <a:endParaRPr lang="en-US" altLang="ja-JP" sz="923" dirty="0">
              <a:latin typeface="Meiryo UI" panose="020B0604030504040204" pitchFamily="50" charset="-128"/>
              <a:ea typeface="Meiryo UI" panose="020B0604030504040204" pitchFamily="50" charset="-128"/>
            </a:endParaRPr>
          </a:p>
          <a:p>
            <a:pPr algn="ctr"/>
            <a:endParaRPr lang="ja-JP" altLang="en-US" sz="1015" dirty="0">
              <a:latin typeface="Meiryo UI" panose="020B0604030504040204" pitchFamily="50" charset="-128"/>
              <a:ea typeface="Meiryo UI" panose="020B0604030504040204" pitchFamily="50" charset="-128"/>
            </a:endParaRPr>
          </a:p>
        </p:txBody>
      </p:sp>
      <p:grpSp>
        <p:nvGrpSpPr>
          <p:cNvPr id="64" name="グループ化 63">
            <a:extLst>
              <a:ext uri="{FF2B5EF4-FFF2-40B4-BE49-F238E27FC236}">
                <a16:creationId xmlns:a16="http://schemas.microsoft.com/office/drawing/2014/main" id="{D7DC2C9F-8F22-434B-901A-5C55DE6F54AE}"/>
              </a:ext>
            </a:extLst>
          </p:cNvPr>
          <p:cNvGrpSpPr/>
          <p:nvPr/>
        </p:nvGrpSpPr>
        <p:grpSpPr>
          <a:xfrm>
            <a:off x="878441" y="1181053"/>
            <a:ext cx="1428543" cy="1111664"/>
            <a:chOff x="1125296" y="3295736"/>
            <a:chExt cx="1536190" cy="1578521"/>
          </a:xfrm>
        </p:grpSpPr>
        <p:grpSp>
          <p:nvGrpSpPr>
            <p:cNvPr id="65" name="グループ化 64">
              <a:extLst>
                <a:ext uri="{FF2B5EF4-FFF2-40B4-BE49-F238E27FC236}">
                  <a16:creationId xmlns:a16="http://schemas.microsoft.com/office/drawing/2014/main" id="{8A2EDE02-FBA1-48BD-A17D-1BEC7CD5D303}"/>
                </a:ext>
              </a:extLst>
            </p:cNvPr>
            <p:cNvGrpSpPr/>
            <p:nvPr/>
          </p:nvGrpSpPr>
          <p:grpSpPr>
            <a:xfrm>
              <a:off x="1671754" y="3733371"/>
              <a:ext cx="989732" cy="1140886"/>
              <a:chOff x="1671754" y="3733371"/>
              <a:chExt cx="989732" cy="1140886"/>
            </a:xfrm>
          </p:grpSpPr>
          <p:sp>
            <p:nvSpPr>
              <p:cNvPr id="67" name="右矢印 27">
                <a:extLst>
                  <a:ext uri="{FF2B5EF4-FFF2-40B4-BE49-F238E27FC236}">
                    <a16:creationId xmlns:a16="http://schemas.microsoft.com/office/drawing/2014/main" id="{076CEAC9-E557-4C78-A621-3EBFC92BD4B4}"/>
                  </a:ext>
                </a:extLst>
              </p:cNvPr>
              <p:cNvSpPr/>
              <p:nvPr/>
            </p:nvSpPr>
            <p:spPr>
              <a:xfrm>
                <a:off x="1834156" y="3733371"/>
                <a:ext cx="279089" cy="722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5" dirty="0">
                  <a:latin typeface="Meiryo UI" panose="020B0604030504040204" pitchFamily="50" charset="-128"/>
                  <a:ea typeface="Meiryo UI" panose="020B0604030504040204" pitchFamily="50" charset="-128"/>
                </a:endParaRPr>
              </a:p>
            </p:txBody>
          </p:sp>
          <p:sp>
            <p:nvSpPr>
              <p:cNvPr id="68" name="テキスト ボックス 67">
                <a:extLst>
                  <a:ext uri="{FF2B5EF4-FFF2-40B4-BE49-F238E27FC236}">
                    <a16:creationId xmlns:a16="http://schemas.microsoft.com/office/drawing/2014/main" id="{9B4CEBDA-3AB0-4E7F-A9CB-B27D3205D007}"/>
                  </a:ext>
                </a:extLst>
              </p:cNvPr>
              <p:cNvSpPr txBox="1"/>
              <p:nvPr/>
            </p:nvSpPr>
            <p:spPr>
              <a:xfrm>
                <a:off x="1671754" y="4531370"/>
                <a:ext cx="989732" cy="342887"/>
              </a:xfrm>
              <a:prstGeom prst="rect">
                <a:avLst/>
              </a:prstGeom>
              <a:noFill/>
            </p:spPr>
            <p:txBody>
              <a:bodyPr wrap="square" rtlCol="0">
                <a:spAutoFit/>
              </a:bodyPr>
              <a:lstStyle/>
              <a:p>
                <a:r>
                  <a:rPr lang="ja-JP" altLang="en-US" sz="969" dirty="0">
                    <a:latin typeface="Meiryo UI" panose="020B0604030504040204" pitchFamily="50" charset="-128"/>
                    <a:ea typeface="Meiryo UI" panose="020B0604030504040204" pitchFamily="50" charset="-128"/>
                  </a:rPr>
                  <a:t>監督・評価</a:t>
                </a:r>
              </a:p>
            </p:txBody>
          </p:sp>
        </p:grpSp>
        <p:sp>
          <p:nvSpPr>
            <p:cNvPr id="66" name="正方形/長方形 65">
              <a:extLst>
                <a:ext uri="{FF2B5EF4-FFF2-40B4-BE49-F238E27FC236}">
                  <a16:creationId xmlns:a16="http://schemas.microsoft.com/office/drawing/2014/main" id="{0155BAA1-EEF5-4012-A38D-BD3AE1BFBF42}"/>
                </a:ext>
              </a:extLst>
            </p:cNvPr>
            <p:cNvSpPr/>
            <p:nvPr/>
          </p:nvSpPr>
          <p:spPr>
            <a:xfrm>
              <a:off x="1125296" y="3295736"/>
              <a:ext cx="1501196" cy="252418"/>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ja-JP" sz="1108" dirty="0">
                  <a:latin typeface="Meiryo UI" panose="020B0604030504040204" pitchFamily="50" charset="-128"/>
                  <a:ea typeface="Meiryo UI" panose="020B0604030504040204" pitchFamily="50" charset="-128"/>
                </a:rPr>
                <a:t>(</a:t>
              </a:r>
              <a:r>
                <a:rPr lang="ja-JP" altLang="en-US" sz="1108" dirty="0">
                  <a:latin typeface="Meiryo UI" panose="020B0604030504040204" pitchFamily="50" charset="-128"/>
                  <a:ea typeface="Meiryo UI" panose="020B0604030504040204" pitchFamily="50" charset="-128"/>
                </a:rPr>
                <a:t>公財</a:t>
              </a:r>
              <a:r>
                <a:rPr lang="en-US" altLang="ja-JP" sz="1108" dirty="0">
                  <a:latin typeface="Meiryo UI" panose="020B0604030504040204" pitchFamily="50" charset="-128"/>
                  <a:ea typeface="Meiryo UI" panose="020B0604030504040204" pitchFamily="50" charset="-128"/>
                </a:rPr>
                <a:t>)</a:t>
              </a:r>
              <a:r>
                <a:rPr lang="ja-JP" altLang="en-US" sz="1108" dirty="0">
                  <a:latin typeface="Meiryo UI" panose="020B0604030504040204" pitchFamily="50" charset="-128"/>
                  <a:ea typeface="Meiryo UI" panose="020B0604030504040204" pitchFamily="50" charset="-128"/>
                </a:rPr>
                <a:t>大阪観光局</a:t>
              </a:r>
            </a:p>
          </p:txBody>
        </p:sp>
      </p:grpSp>
      <p:graphicFrame>
        <p:nvGraphicFramePr>
          <p:cNvPr id="69" name="表 68">
            <a:extLst>
              <a:ext uri="{FF2B5EF4-FFF2-40B4-BE49-F238E27FC236}">
                <a16:creationId xmlns:a16="http://schemas.microsoft.com/office/drawing/2014/main" id="{09690BD0-004D-42F1-8418-ECB78580FA1F}"/>
              </a:ext>
            </a:extLst>
          </p:cNvPr>
          <p:cNvGraphicFramePr>
            <a:graphicFrameLocks noGrp="1"/>
          </p:cNvGraphicFramePr>
          <p:nvPr>
            <p:extLst/>
          </p:nvPr>
        </p:nvGraphicFramePr>
        <p:xfrm>
          <a:off x="416499" y="2600228"/>
          <a:ext cx="3560183" cy="1395695"/>
        </p:xfrm>
        <a:graphic>
          <a:graphicData uri="http://schemas.openxmlformats.org/drawingml/2006/table">
            <a:tbl>
              <a:tblPr firstRow="1" bandRow="1">
                <a:tableStyleId>{5940675A-B579-460E-94D1-54222C63F5DA}</a:tableStyleId>
              </a:tblPr>
              <a:tblGrid>
                <a:gridCol w="1104459">
                  <a:extLst>
                    <a:ext uri="{9D8B030D-6E8A-4147-A177-3AD203B41FA5}">
                      <a16:colId xmlns:a16="http://schemas.microsoft.com/office/drawing/2014/main" val="1735660868"/>
                    </a:ext>
                  </a:extLst>
                </a:gridCol>
                <a:gridCol w="2455724">
                  <a:extLst>
                    <a:ext uri="{9D8B030D-6E8A-4147-A177-3AD203B41FA5}">
                      <a16:colId xmlns:a16="http://schemas.microsoft.com/office/drawing/2014/main" val="2301855543"/>
                    </a:ext>
                  </a:extLst>
                </a:gridCol>
              </a:tblGrid>
              <a:tr h="199385">
                <a:tc>
                  <a:txBody>
                    <a:bodyPr/>
                    <a:lstStyle/>
                    <a:p>
                      <a:pPr algn="ctr"/>
                      <a:r>
                        <a:rPr kumimoji="1" lang="ja-JP" altLang="en-US" sz="7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endParaRPr kumimoji="1" lang="en-US" altLang="ja-JP" sz="7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7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事例</a:t>
                      </a:r>
                      <a:endParaRPr kumimoji="1" lang="en-US" altLang="ja-JP" sz="7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33231" marB="33231" anchor="ctr">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205887162"/>
                  </a:ext>
                </a:extLst>
              </a:tr>
              <a:tr h="19938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①案内窓口等</a:t>
                      </a: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トラベルサービスセンター大阪、多言語コールセンター</a:t>
                      </a: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4733868"/>
                  </a:ext>
                </a:extLst>
              </a:tr>
              <a:tr h="19938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②プロモーション	</a:t>
                      </a: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国内・海外プロモーション、教育旅行誘致</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3357621"/>
                  </a:ext>
                </a:extLst>
              </a:tr>
              <a:tr h="199385">
                <a:tc>
                  <a:txBody>
                    <a:bodyPr/>
                    <a:lstStyle/>
                    <a:p>
                      <a:pPr marL="182563" indent="-182563" algn="l">
                        <a:tabLst>
                          <a:tab pos="92075" algn="l"/>
                        </a:tabLst>
                      </a:pPr>
                      <a:r>
                        <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③マーケティング</a:t>
                      </a: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l">
                        <a:tabLst>
                          <a:tab pos="92075" algn="l"/>
                        </a:tabLst>
                      </a:pPr>
                      <a:r>
                        <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外国人動向調査、外国人消費動向調査等</a:t>
                      </a: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5148590"/>
                  </a:ext>
                </a:extLst>
              </a:tr>
              <a:tr h="19938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④情報発信</a:t>
                      </a: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800" b="0" i="0" u="none" strike="noStrike" baseline="0" dirty="0">
                          <a:solidFill>
                            <a:schemeClr val="tx1"/>
                          </a:solidFill>
                          <a:latin typeface="Meiryo UI" panose="020B0604030504040204" pitchFamily="50" charset="-128"/>
                          <a:ea typeface="Meiryo UI" panose="020B0604030504040204" pitchFamily="50" charset="-128"/>
                        </a:rPr>
                        <a:t>HP</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や</a:t>
                      </a:r>
                      <a:r>
                        <a:rPr lang="en-US" altLang="ja-JP" sz="800" b="0" i="0" u="none" strike="noStrike" baseline="0" dirty="0">
                          <a:solidFill>
                            <a:schemeClr val="tx1"/>
                          </a:solidFill>
                          <a:latin typeface="Meiryo UI" panose="020B0604030504040204" pitchFamily="50" charset="-128"/>
                          <a:ea typeface="Meiryo UI" panose="020B0604030504040204" pitchFamily="50" charset="-128"/>
                        </a:rPr>
                        <a:t>SNS</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を活用した多言語での観光情報の発信</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513909"/>
                  </a:ext>
                </a:extLst>
              </a:tr>
              <a:tr h="19938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⑤</a:t>
                      </a:r>
                      <a:r>
                        <a:rPr lang="en-US" altLang="ja-JP" sz="800" b="0" i="0" u="none" strike="noStrike" baseline="0" dirty="0">
                          <a:solidFill>
                            <a:schemeClr val="tx1"/>
                          </a:solidFill>
                          <a:latin typeface="Meiryo UI" panose="020B0604030504040204" pitchFamily="50" charset="-128"/>
                          <a:ea typeface="Meiryo UI" panose="020B0604030504040204" pitchFamily="50" charset="-128"/>
                        </a:rPr>
                        <a:t>MICE</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誘致</a:t>
                      </a: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海外プロモーション、情報発信　等</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0074648"/>
                  </a:ext>
                </a:extLst>
              </a:tr>
              <a:tr h="199385">
                <a:tc>
                  <a:txBody>
                    <a:bodyPr/>
                    <a:lstStyle/>
                    <a:p>
                      <a:pPr marL="182563" indent="-182563" algn="l">
                        <a:tabLst>
                          <a:tab pos="92075" algn="l"/>
                        </a:tabLst>
                      </a:pPr>
                      <a:r>
                        <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⑥観光インフラ整備</a:t>
                      </a: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l">
                        <a:tabLst>
                          <a:tab pos="92075" algn="l"/>
                        </a:tabLst>
                      </a:pPr>
                      <a:r>
                        <a:rPr kumimoji="1" lang="en-US" altLang="ja-JP"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Free Wi-Fi</a:t>
                      </a:r>
                      <a:endParaRPr kumimoji="1" lang="ja-JP" altLang="en-US" sz="800" b="0" i="0" u="none"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2498939"/>
                  </a:ext>
                </a:extLst>
              </a:tr>
            </a:tbl>
          </a:graphicData>
        </a:graphic>
      </p:graphicFrame>
      <p:sp>
        <p:nvSpPr>
          <p:cNvPr id="70" name="正方形/長方形 69">
            <a:extLst>
              <a:ext uri="{FF2B5EF4-FFF2-40B4-BE49-F238E27FC236}">
                <a16:creationId xmlns:a16="http://schemas.microsoft.com/office/drawing/2014/main" id="{8925DCC4-32C0-4D5A-BC7B-F116FE8BD3BA}"/>
              </a:ext>
            </a:extLst>
          </p:cNvPr>
          <p:cNvSpPr/>
          <p:nvPr/>
        </p:nvSpPr>
        <p:spPr>
          <a:xfrm>
            <a:off x="377569" y="2333208"/>
            <a:ext cx="2725225" cy="298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615" rIns="16615" rtlCol="0" anchor="ctr"/>
          <a:lstStyle/>
          <a:p>
            <a:r>
              <a:rPr lang="en-US" altLang="ja-JP" sz="969" dirty="0">
                <a:solidFill>
                  <a:schemeClr val="tx1"/>
                </a:solidFill>
                <a:latin typeface="Meiryo UI" pitchFamily="50" charset="-128"/>
                <a:ea typeface="Meiryo UI" pitchFamily="50" charset="-128"/>
                <a:cs typeface="Meiryo UI" pitchFamily="50" charset="-128"/>
              </a:rPr>
              <a:t>【</a:t>
            </a:r>
            <a:r>
              <a:rPr lang="ja-JP" altLang="en-US" sz="969" dirty="0">
                <a:solidFill>
                  <a:schemeClr val="tx1"/>
                </a:solidFill>
                <a:latin typeface="Meiryo UI" pitchFamily="50" charset="-128"/>
                <a:ea typeface="Meiryo UI" pitchFamily="50" charset="-128"/>
                <a:cs typeface="Meiryo UI" pitchFamily="50" charset="-128"/>
              </a:rPr>
              <a:t>大阪観光局の取組事例</a:t>
            </a:r>
            <a:r>
              <a:rPr lang="en-US" altLang="ja-JP" sz="969" dirty="0">
                <a:solidFill>
                  <a:schemeClr val="tx1"/>
                </a:solidFill>
                <a:latin typeface="Meiryo UI" pitchFamily="50" charset="-128"/>
                <a:ea typeface="Meiryo UI" pitchFamily="50" charset="-128"/>
                <a:cs typeface="Meiryo UI" pitchFamily="50" charset="-128"/>
              </a:rPr>
              <a:t>】</a:t>
            </a:r>
            <a:endParaRPr lang="ja-JP" altLang="en-US" sz="969" dirty="0">
              <a:solidFill>
                <a:schemeClr val="tx1"/>
              </a:solidFill>
              <a:latin typeface="Meiryo UI" pitchFamily="50" charset="-128"/>
              <a:ea typeface="Meiryo UI" pitchFamily="50" charset="-128"/>
              <a:cs typeface="Meiryo UI" pitchFamily="50" charset="-128"/>
            </a:endParaRPr>
          </a:p>
        </p:txBody>
      </p:sp>
      <p:sp>
        <p:nvSpPr>
          <p:cNvPr id="72" name="正方形/長方形 71">
            <a:extLst>
              <a:ext uri="{FF2B5EF4-FFF2-40B4-BE49-F238E27FC236}">
                <a16:creationId xmlns:a16="http://schemas.microsoft.com/office/drawing/2014/main" id="{43F6E87B-42C2-4ED4-84AC-96E50CC65178}"/>
              </a:ext>
            </a:extLst>
          </p:cNvPr>
          <p:cNvSpPr/>
          <p:nvPr/>
        </p:nvSpPr>
        <p:spPr>
          <a:xfrm>
            <a:off x="4505531" y="4529172"/>
            <a:ext cx="4531494" cy="2326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31" dirty="0">
                <a:solidFill>
                  <a:schemeClr val="tx1"/>
                </a:solidFill>
              </a:rPr>
              <a:t>国際会議の開催件数は</a:t>
            </a:r>
            <a:r>
              <a:rPr lang="en-US" altLang="ja-JP" sz="831" dirty="0">
                <a:solidFill>
                  <a:schemeClr val="tx1"/>
                </a:solidFill>
              </a:rPr>
              <a:t>10</a:t>
            </a:r>
            <a:r>
              <a:rPr lang="ja-JP" altLang="en-US" sz="831" dirty="0">
                <a:solidFill>
                  <a:schemeClr val="tx1"/>
                </a:solidFill>
              </a:rPr>
              <a:t>年前に比べて倍増しているものの、東京には大きく差が開いている。</a:t>
            </a:r>
          </a:p>
        </p:txBody>
      </p:sp>
      <p:sp>
        <p:nvSpPr>
          <p:cNvPr id="73" name="正方形/長方形 72">
            <a:extLst>
              <a:ext uri="{FF2B5EF4-FFF2-40B4-BE49-F238E27FC236}">
                <a16:creationId xmlns:a16="http://schemas.microsoft.com/office/drawing/2014/main" id="{ADF9185D-E27D-4BF6-8365-67E4B151EC0B}"/>
              </a:ext>
            </a:extLst>
          </p:cNvPr>
          <p:cNvSpPr/>
          <p:nvPr/>
        </p:nvSpPr>
        <p:spPr>
          <a:xfrm>
            <a:off x="1791907" y="5829420"/>
            <a:ext cx="2524494" cy="25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615" rIns="16615" rtlCol="0" anchor="ctr"/>
          <a:lstStyle/>
          <a:p>
            <a:r>
              <a:rPr lang="ja-JP" altLang="en-US" sz="738" dirty="0">
                <a:solidFill>
                  <a:schemeClr val="tx1"/>
                </a:solidFill>
                <a:latin typeface="Meiryo UI" pitchFamily="50" charset="-128"/>
                <a:ea typeface="Meiryo UI" pitchFamily="50" charset="-128"/>
                <a:cs typeface="Meiryo UI" pitchFamily="50" charset="-128"/>
              </a:rPr>
              <a:t>出典：大阪府報道発表、大阪マラソン組織委員会資料より作成</a:t>
            </a:r>
            <a:endParaRPr lang="en-US" altLang="ja-JP" sz="738" dirty="0">
              <a:solidFill>
                <a:schemeClr val="tx1"/>
              </a:solidFill>
              <a:latin typeface="Meiryo UI" pitchFamily="50" charset="-128"/>
              <a:ea typeface="Meiryo UI" pitchFamily="50" charset="-128"/>
              <a:cs typeface="Meiryo UI" pitchFamily="50" charset="-128"/>
            </a:endParaRPr>
          </a:p>
        </p:txBody>
      </p:sp>
      <p:sp>
        <p:nvSpPr>
          <p:cNvPr id="74" name="タイトル 1">
            <a:extLst>
              <a:ext uri="{FF2B5EF4-FFF2-40B4-BE49-F238E27FC236}">
                <a16:creationId xmlns:a16="http://schemas.microsoft.com/office/drawing/2014/main" id="{9F6DDC0F-89FC-4423-99E0-8468E344D24E}"/>
              </a:ext>
            </a:extLst>
          </p:cNvPr>
          <p:cNvSpPr txBox="1">
            <a:spLocks/>
          </p:cNvSpPr>
          <p:nvPr/>
        </p:nvSpPr>
        <p:spPr>
          <a:xfrm>
            <a:off x="4439062" y="383152"/>
            <a:ext cx="2326412" cy="254153"/>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○大阪府内の主な博物館など</a:t>
            </a:r>
          </a:p>
        </p:txBody>
      </p:sp>
      <p:sp>
        <p:nvSpPr>
          <p:cNvPr id="75" name="正方形/長方形 74">
            <a:extLst>
              <a:ext uri="{FF2B5EF4-FFF2-40B4-BE49-F238E27FC236}">
                <a16:creationId xmlns:a16="http://schemas.microsoft.com/office/drawing/2014/main" id="{ADF9185D-E27D-4BF6-8365-67E4B151EC0B}"/>
              </a:ext>
            </a:extLst>
          </p:cNvPr>
          <p:cNvSpPr/>
          <p:nvPr/>
        </p:nvSpPr>
        <p:spPr>
          <a:xfrm>
            <a:off x="7251456" y="3887652"/>
            <a:ext cx="1642250" cy="376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615" rIns="16615" rtlCol="0" anchor="ctr"/>
          <a:lstStyle/>
          <a:p>
            <a:r>
              <a:rPr lang="ja-JP" altLang="en-US" sz="738" dirty="0">
                <a:solidFill>
                  <a:schemeClr val="tx1"/>
                </a:solidFill>
                <a:latin typeface="Meiryo UI" pitchFamily="50" charset="-128"/>
                <a:ea typeface="Meiryo UI" pitchFamily="50" charset="-128"/>
                <a:cs typeface="Meiryo UI" pitchFamily="50" charset="-128"/>
              </a:rPr>
              <a:t>出典：文部科学省「登録博物館・博物館</a:t>
            </a:r>
            <a:endParaRPr lang="en-US" altLang="ja-JP" sz="738" dirty="0">
              <a:solidFill>
                <a:schemeClr val="tx1"/>
              </a:solidFill>
              <a:latin typeface="Meiryo UI" pitchFamily="50" charset="-128"/>
              <a:ea typeface="Meiryo UI" pitchFamily="50" charset="-128"/>
              <a:cs typeface="Meiryo UI" pitchFamily="50" charset="-128"/>
            </a:endParaRPr>
          </a:p>
          <a:p>
            <a:r>
              <a:rPr lang="ja-JP" altLang="en-US" sz="738" dirty="0">
                <a:solidFill>
                  <a:schemeClr val="tx1"/>
                </a:solidFill>
                <a:latin typeface="Meiryo UI" pitchFamily="50" charset="-128"/>
                <a:ea typeface="Meiryo UI" pitchFamily="50" charset="-128"/>
                <a:cs typeface="Meiryo UI" pitchFamily="50" charset="-128"/>
              </a:rPr>
              <a:t>　　　　相当施設・公開承認施設一覧」</a:t>
            </a:r>
            <a:endParaRPr lang="en-US" altLang="ja-JP" sz="738" dirty="0">
              <a:solidFill>
                <a:schemeClr val="tx1"/>
              </a:solidFill>
              <a:latin typeface="Meiryo UI" pitchFamily="50" charset="-128"/>
              <a:ea typeface="Meiryo UI" pitchFamily="50" charset="-128"/>
              <a:cs typeface="Meiryo UI" pitchFamily="50" charset="-128"/>
            </a:endParaRPr>
          </a:p>
          <a:p>
            <a:r>
              <a:rPr lang="ja-JP" altLang="en-US" sz="738" dirty="0">
                <a:solidFill>
                  <a:schemeClr val="tx1"/>
                </a:solidFill>
                <a:latin typeface="Meiryo UI" pitchFamily="50" charset="-128"/>
                <a:ea typeface="Meiryo UI" pitchFamily="50" charset="-128"/>
                <a:cs typeface="Meiryo UI" pitchFamily="50" charset="-128"/>
              </a:rPr>
              <a:t>　　　　をもとに作成</a:t>
            </a:r>
            <a:endParaRPr lang="en-US" altLang="ja-JP" sz="738" dirty="0">
              <a:solidFill>
                <a:schemeClr val="tx1"/>
              </a:solidFill>
              <a:latin typeface="Meiryo UI" pitchFamily="50" charset="-128"/>
              <a:ea typeface="Meiryo UI" pitchFamily="50" charset="-128"/>
              <a:cs typeface="Meiryo UI" pitchFamily="50" charset="-128"/>
            </a:endParaRPr>
          </a:p>
        </p:txBody>
      </p:sp>
      <p:sp>
        <p:nvSpPr>
          <p:cNvPr id="39" name="正方形/長方形 38">
            <a:extLst>
              <a:ext uri="{FF2B5EF4-FFF2-40B4-BE49-F238E27FC236}">
                <a16:creationId xmlns:a16="http://schemas.microsoft.com/office/drawing/2014/main" id="{43F6E87B-42C2-4ED4-84AC-96E50CC65178}"/>
              </a:ext>
            </a:extLst>
          </p:cNvPr>
          <p:cNvSpPr/>
          <p:nvPr/>
        </p:nvSpPr>
        <p:spPr>
          <a:xfrm>
            <a:off x="7563102" y="637306"/>
            <a:ext cx="1470059" cy="886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大阪市内をはじめ、府域に幅広く博物館施設が分布している。また、</a:t>
            </a:r>
            <a:r>
              <a:rPr lang="en-US" altLang="ja-JP" sz="923" dirty="0">
                <a:solidFill>
                  <a:schemeClr val="tx1"/>
                </a:solidFill>
              </a:rPr>
              <a:t>2022</a:t>
            </a:r>
            <a:r>
              <a:rPr lang="ja-JP" altLang="en-US" sz="923" dirty="0">
                <a:solidFill>
                  <a:schemeClr val="tx1"/>
                </a:solidFill>
              </a:rPr>
              <a:t>年には大阪中之島美術館が新たに開館予定。</a:t>
            </a:r>
          </a:p>
        </p:txBody>
      </p:sp>
      <p:pic>
        <p:nvPicPr>
          <p:cNvPr id="3" name="図 2"/>
          <p:cNvPicPr>
            <a:picLocks noChangeAspect="1"/>
          </p:cNvPicPr>
          <p:nvPr/>
        </p:nvPicPr>
        <p:blipFill>
          <a:blip r:embed="rId4"/>
          <a:stretch>
            <a:fillRect/>
          </a:stretch>
        </p:blipFill>
        <p:spPr>
          <a:xfrm>
            <a:off x="4542129" y="637301"/>
            <a:ext cx="3256615" cy="3626686"/>
          </a:xfrm>
          <a:prstGeom prst="rect">
            <a:avLst/>
          </a:prstGeom>
        </p:spPr>
      </p:pic>
    </p:spTree>
    <p:extLst>
      <p:ext uri="{BB962C8B-B14F-4D97-AF65-F5344CB8AC3E}">
        <p14:creationId xmlns:p14="http://schemas.microsoft.com/office/powerpoint/2010/main" val="2801663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2060" y="622447"/>
            <a:ext cx="9111846" cy="5911494"/>
          </a:xfrm>
          <a:prstGeom prst="rect">
            <a:avLst/>
          </a:prstGeom>
          <a:solidFill>
            <a:schemeClr val="bg1"/>
          </a:solidFill>
          <a:ln w="63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108" dirty="0">
              <a:solidFill>
                <a:prstClr val="black"/>
              </a:solidFill>
            </a:endParaRPr>
          </a:p>
        </p:txBody>
      </p:sp>
      <p:sp>
        <p:nvSpPr>
          <p:cNvPr id="40" name="タイトル 1"/>
          <p:cNvSpPr txBox="1">
            <a:spLocks/>
          </p:cNvSpPr>
          <p:nvPr/>
        </p:nvSpPr>
        <p:spPr>
          <a:xfrm>
            <a:off x="4007863" y="1233554"/>
            <a:ext cx="4951086" cy="1173495"/>
          </a:xfrm>
          <a:prstGeom prst="rect">
            <a:avLst/>
          </a:prstGeom>
          <a:noFill/>
          <a:ln>
            <a:no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spcBef>
                <a:spcPts val="831"/>
              </a:spcBef>
              <a:buFont typeface="Wingdings" panose="05000000000000000000" pitchFamily="2" charset="2"/>
              <a:buChar char="Ø"/>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大阪では、ライフサイエンス産業における世界的なクラスター形成に向けた取組みや、イノベーションの促進が進められている。国内では、イノベーションの創出エリアとして一定認知されている。</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右矢印 40"/>
          <p:cNvSpPr/>
          <p:nvPr/>
        </p:nvSpPr>
        <p:spPr>
          <a:xfrm>
            <a:off x="3495925" y="2190449"/>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角丸四角形 18"/>
          <p:cNvSpPr/>
          <p:nvPr/>
        </p:nvSpPr>
        <p:spPr>
          <a:xfrm>
            <a:off x="259904" y="888591"/>
            <a:ext cx="3307940"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0" name="角丸四角形 19"/>
          <p:cNvSpPr/>
          <p:nvPr/>
        </p:nvSpPr>
        <p:spPr>
          <a:xfrm>
            <a:off x="3944562" y="888591"/>
            <a:ext cx="1544052"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1" name="角丸四角形 19">
            <a:extLst>
              <a:ext uri="{FF2B5EF4-FFF2-40B4-BE49-F238E27FC236}">
                <a16:creationId xmlns:a16="http://schemas.microsoft.com/office/drawing/2014/main" id="{DCCE6D10-80C5-4583-A693-ECCAA6063E26}"/>
              </a:ext>
            </a:extLst>
          </p:cNvPr>
          <p:cNvSpPr/>
          <p:nvPr/>
        </p:nvSpPr>
        <p:spPr>
          <a:xfrm>
            <a:off x="3909518" y="1853030"/>
            <a:ext cx="2016026"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2" name="タイトル 1">
            <a:extLst>
              <a:ext uri="{FF2B5EF4-FFF2-40B4-BE49-F238E27FC236}">
                <a16:creationId xmlns:a16="http://schemas.microsoft.com/office/drawing/2014/main" id="{5D27730F-7C8F-4C56-BF04-F060C486BF63}"/>
              </a:ext>
            </a:extLst>
          </p:cNvPr>
          <p:cNvSpPr txBox="1">
            <a:spLocks/>
          </p:cNvSpPr>
          <p:nvPr/>
        </p:nvSpPr>
        <p:spPr>
          <a:xfrm>
            <a:off x="3944561" y="2190448"/>
            <a:ext cx="4951086" cy="4262888"/>
          </a:xfrm>
          <a:prstGeom prst="rect">
            <a:avLst/>
          </a:prstGeom>
          <a:noFill/>
          <a:ln w="25400">
            <a:solidFill>
              <a:schemeClr val="tx1"/>
            </a:solid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spcBef>
                <a:spcPts val="831"/>
              </a:spcBef>
              <a:buFont typeface="Wingdings" panose="05000000000000000000" pitchFamily="2" charset="2"/>
              <a:buChar char="Ø"/>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108" b="1" u="sng" dirty="0">
                <a:latin typeface="Meiryo UI" panose="020B0604030504040204" pitchFamily="50" charset="-128"/>
                <a:ea typeface="Meiryo UI" panose="020B0604030504040204" pitchFamily="50" charset="-128"/>
                <a:cs typeface="Meiryo UI" panose="020B0604030504040204" pitchFamily="50" charset="-128"/>
              </a:rPr>
              <a:t>大阪で強いリーディング産業が育っているとはいえない。</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近年、大阪経済を盛り上げてきた観光産業は、コロナ禍において、外的要因による変動要素が大きいことが改めて浮き彫りとなった。都市が成長するためには、</a:t>
            </a:r>
            <a:r>
              <a:rPr lang="ja-JP" altLang="en-US" sz="1108" b="1" u="sng" dirty="0">
                <a:latin typeface="Meiryo UI" panose="020B0604030504040204" pitchFamily="50" charset="-128"/>
                <a:ea typeface="Meiryo UI" panose="020B0604030504040204" pitchFamily="50" charset="-128"/>
                <a:cs typeface="Meiryo UI" panose="020B0604030504040204" pitchFamily="50" charset="-128"/>
              </a:rPr>
              <a:t>付加価値の高い「複数の産業」に強みを持ち</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、イノベーションを生み出し続ける強固な基盤が必要になるのではないか。</a:t>
            </a:r>
          </a:p>
          <a:p>
            <a:pPr marL="263776" indent="-263776" algn="l">
              <a:spcBef>
                <a:spcPts val="831"/>
              </a:spcBef>
              <a:buFont typeface="Wingdings" panose="05000000000000000000" pitchFamily="2" charset="2"/>
              <a:buChar char="Ø"/>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そのようななか、コロナによる健康医療に対する意識の高まりや世界的な高齢化の進展等により市場の拡大が見込まれ、また、大阪・関西万博の中心テーマである</a:t>
            </a:r>
            <a:r>
              <a:rPr lang="ja-JP" altLang="en-US" sz="1108" b="1" u="sng" dirty="0">
                <a:latin typeface="Meiryo UI" panose="020B0604030504040204" pitchFamily="50" charset="-128"/>
                <a:ea typeface="Meiryo UI" panose="020B0604030504040204" pitchFamily="50" charset="-128"/>
                <a:cs typeface="Meiryo UI" panose="020B0604030504040204" pitchFamily="50" charset="-128"/>
              </a:rPr>
              <a:t>健康・医療関連分野は、大阪の産業にとって引き続き重要な分野。ヘルスケアや健康づくりなどへもウィングを広げ</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、裾野が広いリーディング産業として発展させていくことが、大阪にとっては不可欠な取組みと考えられるのではないか。</a:t>
            </a:r>
          </a:p>
          <a:p>
            <a:pPr marL="263776" indent="-263776" algn="l">
              <a:spcBef>
                <a:spcPts val="831"/>
              </a:spcBef>
              <a:buFont typeface="Wingdings" panose="05000000000000000000" pitchFamily="2" charset="2"/>
              <a:buChar char="Ø"/>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また、加えて、今後、世界的に成長が期待される産業を積極的に育成する観点から、特に、環境に配慮したコロナからの経済回復をめざす「グリーンリカバリー」の動きを好機に、</a:t>
            </a:r>
            <a:r>
              <a:rPr lang="ja-JP" altLang="en-US" sz="1108" b="1" u="sng" dirty="0">
                <a:latin typeface="Meiryo UI" panose="020B0604030504040204" pitchFamily="50" charset="-128"/>
                <a:ea typeface="Meiryo UI" panose="020B0604030504040204" pitchFamily="50" charset="-128"/>
                <a:cs typeface="Meiryo UI" panose="020B0604030504040204" pitchFamily="50" charset="-128"/>
              </a:rPr>
              <a:t>水素や蓄電池のような、大阪・関西のポテンシャルを生かせるグリーン産業を育成していく必要</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があるのではないか。</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831"/>
              </a:spcBef>
              <a:buFont typeface="Wingdings" panose="05000000000000000000" pitchFamily="2" charset="2"/>
              <a:buChar char="Ø"/>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イノベーションの創出についても、世界トップ都市や東京との差は大きい。未来社会</a:t>
            </a:r>
            <a:r>
              <a:rPr lang="en-US" altLang="ja-JP" sz="1108" b="1" u="sng" dirty="0">
                <a:latin typeface="Meiryo UI" panose="020B0604030504040204" pitchFamily="50" charset="-128"/>
                <a:ea typeface="Meiryo UI" panose="020B0604030504040204" pitchFamily="50" charset="-128"/>
                <a:cs typeface="Meiryo UI" panose="020B0604030504040204" pitchFamily="50" charset="-128"/>
              </a:rPr>
              <a:t>Society 5.0</a:t>
            </a:r>
            <a:r>
              <a:rPr lang="ja-JP" altLang="en-US" sz="1108" b="1" u="sng" dirty="0">
                <a:latin typeface="Meiryo UI" panose="020B0604030504040204" pitchFamily="50" charset="-128"/>
                <a:ea typeface="Meiryo UI" panose="020B0604030504040204" pitchFamily="50" charset="-128"/>
                <a:cs typeface="Meiryo UI" panose="020B0604030504040204" pitchFamily="50" charset="-128"/>
              </a:rPr>
              <a:t>に向け、</a:t>
            </a:r>
            <a:r>
              <a:rPr lang="en-US" altLang="ja-JP" sz="1108" b="1" u="sng"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108" b="1" u="sng"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8" b="1" u="sng"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108" b="1" u="sng" dirty="0">
                <a:latin typeface="Meiryo UI" panose="020B0604030504040204" pitchFamily="50" charset="-128"/>
                <a:ea typeface="Meiryo UI" panose="020B0604030504040204" pitchFamily="50" charset="-128"/>
                <a:cs typeface="Meiryo UI" panose="020B0604030504040204" pitchFamily="50" charset="-128"/>
              </a:rPr>
              <a:t>等の先端技術の導入等を通じ、ものづくりに加え、サービス業なども含めたイノベーションを加速する必要</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があるのではないか。</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831"/>
              </a:spcBef>
              <a:buFont typeface="Wingdings" panose="05000000000000000000" pitchFamily="2" charset="2"/>
              <a:buChar char="Ø"/>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新産業・イノベーションの創出や育成にあたっては、</a:t>
            </a:r>
            <a:r>
              <a:rPr lang="ja-JP" altLang="en-US" sz="1108" b="1" u="sng" dirty="0">
                <a:latin typeface="Meiryo UI" panose="020B0604030504040204" pitchFamily="50" charset="-128"/>
                <a:ea typeface="Meiryo UI" panose="020B0604030504040204" pitchFamily="50" charset="-128"/>
                <a:cs typeface="Meiryo UI" panose="020B0604030504040204" pitchFamily="50" charset="-128"/>
              </a:rPr>
              <a:t>経済圏や生活圏が一体となっている兵庫県、さらには結びつきが深い京阪神が連携し</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、世界最先端の産業拠点クラスター、研究機関等のお互いの強みを掛け合わせて相乗効果を生み出していくべきではないか。</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a:extLst>
              <a:ext uri="{FF2B5EF4-FFF2-40B4-BE49-F238E27FC236}">
                <a16:creationId xmlns:a16="http://schemas.microsoft.com/office/drawing/2014/main" id="{AAC3C6C9-7DF4-42B3-B1C1-D42C222BAE01}"/>
              </a:ext>
            </a:extLst>
          </p:cNvPr>
          <p:cNvSpPr txBox="1"/>
          <p:nvPr/>
        </p:nvSpPr>
        <p:spPr>
          <a:xfrm>
            <a:off x="312513" y="1414908"/>
            <a:ext cx="3121887" cy="3291236"/>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次世代産業や⾼付加価値型の産業の育成に注⼒しリーディング産業の育成を進める。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endParaRPr lang="ja-JP" altLang="en-US"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「ライフサイエンス」分野の</a:t>
            </a:r>
            <a:r>
              <a:rPr lang="ja-JP" altLang="en-US" sz="1292" dirty="0" err="1">
                <a:latin typeface="Meiryo UI" panose="020B0604030504040204" pitchFamily="50" charset="-128"/>
                <a:ea typeface="Meiryo UI" panose="020B0604030504040204" pitchFamily="50" charset="-128"/>
                <a:cs typeface="Meiryo UI" panose="020B0604030504040204" pitchFamily="50" charset="-128"/>
              </a:rPr>
              <a:t>を</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中心とした裾野の広い健康医療関連産業の育成を進め、次世代のリーディング産業として着実に発展させる。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endParaRPr lang="ja-JP" altLang="en-US"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層の厚いものづくりの基盤を活かし、その高付加価値化を進めるとともに、イノベーションの創出に取り組む。</a:t>
            </a:r>
          </a:p>
          <a:p>
            <a:pPr marL="263776" indent="-263776" algn="l">
              <a:lnSpc>
                <a:spcPts val="1477"/>
              </a:lnSpc>
              <a:spcBef>
                <a:spcPts val="1108"/>
              </a:spcBef>
              <a:buFont typeface="Wingdings" panose="05000000000000000000" pitchFamily="2" charset="2"/>
              <a:buChar char="p"/>
              <a:defRPr/>
            </a:pP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060" y="0"/>
            <a:ext cx="9143999" cy="373536"/>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24.</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①産業・技術力（健康医療を基軸とした新たな価値の創出）</a:t>
            </a:r>
            <a:endPar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3" name="正方形/長方形 12"/>
          <p:cNvSpPr/>
          <p:nvPr/>
        </p:nvSpPr>
        <p:spPr>
          <a:xfrm>
            <a:off x="7308304" y="99891"/>
            <a:ext cx="1743594" cy="1737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a:t>
            </a:r>
            <a:r>
              <a:rPr lang="ja-JP" altLang="en-US" sz="831" dirty="0" smtClean="0">
                <a:solidFill>
                  <a:schemeClr val="tx1"/>
                </a:solidFill>
              </a:rPr>
              <a:t>資料３</a:t>
            </a:r>
            <a:endParaRPr lang="ja-JP" altLang="en-US" sz="831" dirty="0">
              <a:solidFill>
                <a:schemeClr val="tx1"/>
              </a:solidFill>
            </a:endParaRPr>
          </a:p>
        </p:txBody>
      </p:sp>
    </p:spTree>
    <p:extLst>
      <p:ext uri="{BB962C8B-B14F-4D97-AF65-F5344CB8AC3E}">
        <p14:creationId xmlns:p14="http://schemas.microsoft.com/office/powerpoint/2010/main" val="926467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36174" y="263770"/>
            <a:ext cx="9067632" cy="6303429"/>
          </a:xfrm>
          <a:prstGeom prst="rect">
            <a:avLst/>
          </a:prstGeom>
          <a:solidFill>
            <a:schemeClr val="bg1"/>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pic>
        <p:nvPicPr>
          <p:cNvPr id="12" name="図 11"/>
          <p:cNvPicPr>
            <a:picLocks noChangeAspect="1"/>
          </p:cNvPicPr>
          <p:nvPr/>
        </p:nvPicPr>
        <p:blipFill>
          <a:blip r:embed="rId3"/>
          <a:stretch>
            <a:fillRect/>
          </a:stretch>
        </p:blipFill>
        <p:spPr>
          <a:xfrm>
            <a:off x="358544" y="985120"/>
            <a:ext cx="5106562" cy="2278758"/>
          </a:xfrm>
          <a:prstGeom prst="rect">
            <a:avLst/>
          </a:prstGeom>
        </p:spPr>
      </p:pic>
      <p:pic>
        <p:nvPicPr>
          <p:cNvPr id="13" name="図 12"/>
          <p:cNvPicPr>
            <a:picLocks noChangeAspect="1"/>
          </p:cNvPicPr>
          <p:nvPr/>
        </p:nvPicPr>
        <p:blipFill>
          <a:blip r:embed="rId4"/>
          <a:stretch>
            <a:fillRect/>
          </a:stretch>
        </p:blipFill>
        <p:spPr>
          <a:xfrm>
            <a:off x="7230782" y="4922153"/>
            <a:ext cx="1631205" cy="1392798"/>
          </a:xfrm>
          <a:prstGeom prst="rect">
            <a:avLst/>
          </a:prstGeom>
        </p:spPr>
      </p:pic>
      <p:sp>
        <p:nvSpPr>
          <p:cNvPr id="15" name="角丸四角形 14"/>
          <p:cNvSpPr/>
          <p:nvPr/>
        </p:nvSpPr>
        <p:spPr>
          <a:xfrm>
            <a:off x="284011" y="3262546"/>
            <a:ext cx="4904885" cy="277452"/>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31" dirty="0"/>
              <a:t>出典：第１回副首都ビジョンのバージョンアップに向けた意見交換会　若林座長提出資料</a:t>
            </a:r>
            <a:endParaRPr lang="en-US" altLang="ja-JP" sz="831" dirty="0"/>
          </a:p>
        </p:txBody>
      </p:sp>
      <p:sp>
        <p:nvSpPr>
          <p:cNvPr id="16" name="角丸四角形 15"/>
          <p:cNvSpPr/>
          <p:nvPr/>
        </p:nvSpPr>
        <p:spPr>
          <a:xfrm>
            <a:off x="7087975" y="4542346"/>
            <a:ext cx="2534894" cy="234384"/>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15" dirty="0"/>
              <a:t>大阪の順位推移</a:t>
            </a:r>
            <a:endParaRPr lang="en-US" altLang="ja-JP" sz="1015" dirty="0"/>
          </a:p>
        </p:txBody>
      </p:sp>
      <p:sp>
        <p:nvSpPr>
          <p:cNvPr id="18" name="角丸四角形 17"/>
          <p:cNvSpPr/>
          <p:nvPr/>
        </p:nvSpPr>
        <p:spPr>
          <a:xfrm>
            <a:off x="7196445" y="5023908"/>
            <a:ext cx="1767032" cy="402783"/>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015" dirty="0"/>
              <a:t>2015</a:t>
            </a:r>
            <a:r>
              <a:rPr lang="ja-JP" altLang="en-US" sz="1015" dirty="0"/>
              <a:t>　　→　　　→　　　</a:t>
            </a:r>
            <a:r>
              <a:rPr lang="en-US" altLang="ja-JP" sz="1015" dirty="0"/>
              <a:t>2021</a:t>
            </a:r>
          </a:p>
        </p:txBody>
      </p:sp>
      <p:sp>
        <p:nvSpPr>
          <p:cNvPr id="23" name="正方形/長方形 22">
            <a:extLst>
              <a:ext uri="{FF2B5EF4-FFF2-40B4-BE49-F238E27FC236}">
                <a16:creationId xmlns:a16="http://schemas.microsoft.com/office/drawing/2014/main" id="{E06C4B21-F87A-4FD1-ADB3-BC7A012D5ED4}"/>
              </a:ext>
            </a:extLst>
          </p:cNvPr>
          <p:cNvSpPr/>
          <p:nvPr/>
        </p:nvSpPr>
        <p:spPr>
          <a:xfrm>
            <a:off x="289446" y="577647"/>
            <a:ext cx="5175661" cy="3886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関東は情報通信、金融、専門業といった知識集約型、中部は自動車関連産業に強み。関西は電気機械などに強みを持つが、産業分布は概ね全国平均並みであり、けん引役が不在の産業構造。</a:t>
            </a:r>
          </a:p>
        </p:txBody>
      </p:sp>
      <p:sp>
        <p:nvSpPr>
          <p:cNvPr id="24" name="正方形/長方形 23">
            <a:extLst>
              <a:ext uri="{FF2B5EF4-FFF2-40B4-BE49-F238E27FC236}">
                <a16:creationId xmlns:a16="http://schemas.microsoft.com/office/drawing/2014/main" id="{345705DE-1CEF-4772-BB88-64FBC048C320}"/>
              </a:ext>
            </a:extLst>
          </p:cNvPr>
          <p:cNvSpPr/>
          <p:nvPr/>
        </p:nvSpPr>
        <p:spPr>
          <a:xfrm>
            <a:off x="6958734" y="3843724"/>
            <a:ext cx="2133600" cy="10740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世界の都市総合力ランキング</a:t>
            </a:r>
            <a:r>
              <a:rPr lang="en-US" altLang="ja-JP" sz="969" dirty="0">
                <a:solidFill>
                  <a:schemeClr val="tx1"/>
                </a:solidFill>
              </a:rPr>
              <a:t>2021</a:t>
            </a:r>
            <a:r>
              <a:rPr lang="ja-JP" altLang="en-US" sz="969" dirty="0">
                <a:solidFill>
                  <a:schemeClr val="tx1"/>
                </a:solidFill>
              </a:rPr>
              <a:t>（世界</a:t>
            </a:r>
            <a:r>
              <a:rPr lang="en-US" altLang="ja-JP" sz="969" dirty="0">
                <a:solidFill>
                  <a:schemeClr val="tx1"/>
                </a:solidFill>
              </a:rPr>
              <a:t>48</a:t>
            </a:r>
            <a:r>
              <a:rPr lang="ja-JP" altLang="en-US" sz="969" dirty="0">
                <a:solidFill>
                  <a:schemeClr val="tx1"/>
                </a:solidFill>
              </a:rPr>
              <a:t>都市比較）における「研究・開発」部門では、大阪</a:t>
            </a:r>
            <a:r>
              <a:rPr lang="en-US" altLang="ja-JP" sz="969" dirty="0">
                <a:solidFill>
                  <a:schemeClr val="tx1"/>
                </a:solidFill>
              </a:rPr>
              <a:t>18</a:t>
            </a:r>
            <a:r>
              <a:rPr lang="ja-JP" altLang="en-US" sz="969" dirty="0">
                <a:solidFill>
                  <a:schemeClr val="tx1"/>
                </a:solidFill>
              </a:rPr>
              <a:t>位（前回</a:t>
            </a:r>
            <a:r>
              <a:rPr lang="en-US" altLang="ja-JP" sz="969" dirty="0">
                <a:solidFill>
                  <a:schemeClr val="tx1"/>
                </a:solidFill>
              </a:rPr>
              <a:t>18</a:t>
            </a:r>
            <a:r>
              <a:rPr lang="ja-JP" altLang="en-US" sz="969" dirty="0">
                <a:solidFill>
                  <a:schemeClr val="tx1"/>
                </a:solidFill>
              </a:rPr>
              <a:t>位）、東京</a:t>
            </a:r>
            <a:r>
              <a:rPr lang="en-US" altLang="ja-JP" sz="969" dirty="0">
                <a:solidFill>
                  <a:schemeClr val="tx1"/>
                </a:solidFill>
              </a:rPr>
              <a:t>4</a:t>
            </a:r>
            <a:r>
              <a:rPr lang="ja-JP" altLang="en-US" sz="969" dirty="0">
                <a:solidFill>
                  <a:schemeClr val="tx1"/>
                </a:solidFill>
              </a:rPr>
              <a:t>位（前回</a:t>
            </a:r>
            <a:r>
              <a:rPr lang="en-US" altLang="ja-JP" sz="969" dirty="0">
                <a:solidFill>
                  <a:schemeClr val="tx1"/>
                </a:solidFill>
              </a:rPr>
              <a:t>3</a:t>
            </a:r>
            <a:r>
              <a:rPr lang="ja-JP" altLang="en-US" sz="969" dirty="0">
                <a:solidFill>
                  <a:schemeClr val="tx1"/>
                </a:solidFill>
              </a:rPr>
              <a:t>位）、福岡</a:t>
            </a:r>
            <a:r>
              <a:rPr lang="en-US" altLang="ja-JP" sz="969" dirty="0">
                <a:solidFill>
                  <a:schemeClr val="tx1"/>
                </a:solidFill>
              </a:rPr>
              <a:t>33</a:t>
            </a:r>
            <a:r>
              <a:rPr lang="ja-JP" altLang="en-US" sz="969" dirty="0">
                <a:solidFill>
                  <a:schemeClr val="tx1"/>
                </a:solidFill>
              </a:rPr>
              <a:t>位（前回</a:t>
            </a:r>
            <a:r>
              <a:rPr lang="en-US" altLang="ja-JP" sz="969" dirty="0">
                <a:solidFill>
                  <a:schemeClr val="tx1"/>
                </a:solidFill>
              </a:rPr>
              <a:t>34</a:t>
            </a:r>
            <a:r>
              <a:rPr lang="ja-JP" altLang="en-US" sz="969" dirty="0">
                <a:solidFill>
                  <a:schemeClr val="tx1"/>
                </a:solidFill>
              </a:rPr>
              <a:t>位）。年々順位を下げている。</a:t>
            </a:r>
          </a:p>
          <a:p>
            <a:r>
              <a:rPr lang="ja-JP" altLang="en-US" sz="969" dirty="0">
                <a:solidFill>
                  <a:schemeClr val="tx1"/>
                </a:solidFill>
              </a:rPr>
              <a:t>東京や世界トップ都市との差は大きい。</a:t>
            </a:r>
          </a:p>
        </p:txBody>
      </p:sp>
      <p:sp>
        <p:nvSpPr>
          <p:cNvPr id="26" name="テキスト ボックス 25">
            <a:extLst>
              <a:ext uri="{FF2B5EF4-FFF2-40B4-BE49-F238E27FC236}">
                <a16:creationId xmlns:a16="http://schemas.microsoft.com/office/drawing/2014/main" id="{45FF3F70-AB64-4AAE-AFA0-B9C1025E68EE}"/>
              </a:ext>
            </a:extLst>
          </p:cNvPr>
          <p:cNvSpPr txBox="1"/>
          <p:nvPr/>
        </p:nvSpPr>
        <p:spPr>
          <a:xfrm>
            <a:off x="118582" y="321065"/>
            <a:ext cx="1548822" cy="241476"/>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○各地域の産業特化係数</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2621EB51-F434-448D-A79C-01C75B586A08}"/>
              </a:ext>
            </a:extLst>
          </p:cNvPr>
          <p:cNvSpPr txBox="1"/>
          <p:nvPr/>
        </p:nvSpPr>
        <p:spPr>
          <a:xfrm>
            <a:off x="6958734" y="3452364"/>
            <a:ext cx="1933543" cy="390620"/>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○世界の都市総合ランキング</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　「研究・開発分野」の大阪の順位</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14">
            <a:extLst>
              <a:ext uri="{FF2B5EF4-FFF2-40B4-BE49-F238E27FC236}">
                <a16:creationId xmlns:a16="http://schemas.microsoft.com/office/drawing/2014/main" id="{DA109EE5-BC2F-4B0D-99A1-3CC24F0352A5}"/>
              </a:ext>
            </a:extLst>
          </p:cNvPr>
          <p:cNvSpPr/>
          <p:nvPr/>
        </p:nvSpPr>
        <p:spPr>
          <a:xfrm>
            <a:off x="6722804" y="6314681"/>
            <a:ext cx="3025236" cy="267882"/>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31" dirty="0"/>
              <a:t>出典：森記念財団　世界の都市総合ランキング</a:t>
            </a:r>
            <a:endParaRPr lang="en-US" altLang="ja-JP" sz="831" dirty="0"/>
          </a:p>
        </p:txBody>
      </p:sp>
      <p:sp>
        <p:nvSpPr>
          <p:cNvPr id="52" name="テキスト ボックス 51">
            <a:extLst>
              <a:ext uri="{FF2B5EF4-FFF2-40B4-BE49-F238E27FC236}">
                <a16:creationId xmlns:a16="http://schemas.microsoft.com/office/drawing/2014/main" id="{2621EB51-F434-448D-A79C-01C75B586A08}"/>
              </a:ext>
            </a:extLst>
          </p:cNvPr>
          <p:cNvSpPr txBox="1"/>
          <p:nvPr/>
        </p:nvSpPr>
        <p:spPr>
          <a:xfrm>
            <a:off x="118583" y="3502197"/>
            <a:ext cx="4520789" cy="383503"/>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○関西の水素・燃料電池関連産業におけるポテンシャル</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年関西の製造業事業所数の全国シェアと水素・燃料電池に関連する品目例示）</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a:extLst>
              <a:ext uri="{FF2B5EF4-FFF2-40B4-BE49-F238E27FC236}">
                <a16:creationId xmlns:a16="http://schemas.microsoft.com/office/drawing/2014/main" id="{64B34737-790B-4750-B3E7-63F3242EEA53}"/>
              </a:ext>
            </a:extLst>
          </p:cNvPr>
          <p:cNvSpPr txBox="1"/>
          <p:nvPr/>
        </p:nvSpPr>
        <p:spPr>
          <a:xfrm>
            <a:off x="361270" y="6383691"/>
            <a:ext cx="5824500" cy="205890"/>
          </a:xfrm>
          <a:prstGeom prst="rect">
            <a:avLst/>
          </a:prstGeom>
          <a:noFill/>
        </p:spPr>
        <p:txBody>
          <a:bodyPr wrap="square" rtlCol="0">
            <a:spAutoFit/>
          </a:bodyPr>
          <a:lstStyle/>
          <a:p>
            <a:r>
              <a:rPr lang="ja-JP" altLang="en-US" sz="738" dirty="0"/>
              <a:t>出展：令和２年３月　関西広域連合「将来における関西圏の水素サプライチェーン構想」</a:t>
            </a:r>
          </a:p>
        </p:txBody>
      </p:sp>
      <p:pic>
        <p:nvPicPr>
          <p:cNvPr id="3" name="図 2">
            <a:extLst>
              <a:ext uri="{FF2B5EF4-FFF2-40B4-BE49-F238E27FC236}">
                <a16:creationId xmlns:a16="http://schemas.microsoft.com/office/drawing/2014/main" id="{758BB537-F623-474E-9651-ABD444A300BE}"/>
              </a:ext>
            </a:extLst>
          </p:cNvPr>
          <p:cNvPicPr>
            <a:picLocks noChangeAspect="1"/>
          </p:cNvPicPr>
          <p:nvPr/>
        </p:nvPicPr>
        <p:blipFill>
          <a:blip r:embed="rId5"/>
          <a:stretch>
            <a:fillRect/>
          </a:stretch>
        </p:blipFill>
        <p:spPr>
          <a:xfrm>
            <a:off x="394730" y="4246769"/>
            <a:ext cx="3805272" cy="2135548"/>
          </a:xfrm>
          <a:prstGeom prst="rect">
            <a:avLst/>
          </a:prstGeom>
        </p:spPr>
      </p:pic>
      <p:sp>
        <p:nvSpPr>
          <p:cNvPr id="31" name="正方形/長方形 30">
            <a:extLst>
              <a:ext uri="{FF2B5EF4-FFF2-40B4-BE49-F238E27FC236}">
                <a16:creationId xmlns:a16="http://schemas.microsoft.com/office/drawing/2014/main" id="{4224161E-AF9D-4903-97BD-3752327B3FD2}"/>
              </a:ext>
            </a:extLst>
          </p:cNvPr>
          <p:cNvSpPr/>
          <p:nvPr/>
        </p:nvSpPr>
        <p:spPr>
          <a:xfrm>
            <a:off x="383868" y="3891872"/>
            <a:ext cx="3797268" cy="3138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関西圏の企業は、水素・燃料電池関連の部材・部品の提供に関して、ニーズに対応するポテンシャルを有している</a:t>
            </a:r>
          </a:p>
        </p:txBody>
      </p:sp>
      <p:sp>
        <p:nvSpPr>
          <p:cNvPr id="57" name="テキスト ボックス 56">
            <a:extLst>
              <a:ext uri="{FF2B5EF4-FFF2-40B4-BE49-F238E27FC236}">
                <a16:creationId xmlns:a16="http://schemas.microsoft.com/office/drawing/2014/main" id="{0CB9B14B-CC20-4BB2-A27B-2C0680BA01F3}"/>
              </a:ext>
            </a:extLst>
          </p:cNvPr>
          <p:cNvSpPr txBox="1"/>
          <p:nvPr/>
        </p:nvSpPr>
        <p:spPr>
          <a:xfrm>
            <a:off x="4484020" y="3476647"/>
            <a:ext cx="2526654" cy="390620"/>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○温室効果ガス削減目標の指標</a:t>
            </a:r>
            <a:r>
              <a:rPr lang="en-US" altLang="ja-JP" sz="969" b="1" dirty="0">
                <a:latin typeface="Meiryo UI" panose="020B0604030504040204" pitchFamily="50" charset="-128"/>
                <a:ea typeface="Meiryo UI" panose="020B0604030504040204" pitchFamily="50" charset="-128"/>
                <a:cs typeface="Meiryo UI" panose="020B0604030504040204" pitchFamily="50" charset="-128"/>
              </a:rPr>
              <a:t>SBT</a:t>
            </a:r>
          </a:p>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　認定取得済みの大阪本社企業</a:t>
            </a:r>
            <a:r>
              <a:rPr lang="en-US" altLang="ja-JP" sz="969" b="1" dirty="0">
                <a:latin typeface="Meiryo UI" panose="020B0604030504040204" pitchFamily="50" charset="-128"/>
                <a:ea typeface="Meiryo UI" panose="020B0604030504040204" pitchFamily="50" charset="-128"/>
                <a:cs typeface="Meiryo UI" panose="020B0604030504040204" pitchFamily="50" charset="-128"/>
              </a:rPr>
              <a:t>(2021.12)</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a:extLst>
              <a:ext uri="{FF2B5EF4-FFF2-40B4-BE49-F238E27FC236}">
                <a16:creationId xmlns:a16="http://schemas.microsoft.com/office/drawing/2014/main" id="{7320E03F-1889-423E-A9B0-9B963A709451}"/>
              </a:ext>
            </a:extLst>
          </p:cNvPr>
          <p:cNvSpPr/>
          <p:nvPr/>
        </p:nvSpPr>
        <p:spPr>
          <a:xfrm>
            <a:off x="4477963" y="4853483"/>
            <a:ext cx="2241499" cy="14754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ja-JP" sz="831" dirty="0"/>
              <a:t>【</a:t>
            </a:r>
            <a:r>
              <a:rPr lang="ja-JP" altLang="en-US" sz="831" dirty="0"/>
              <a:t>建設業</a:t>
            </a:r>
            <a:r>
              <a:rPr lang="en-US" altLang="ja-JP" sz="831" dirty="0"/>
              <a:t>】</a:t>
            </a:r>
            <a:r>
              <a:rPr lang="ja-JP" altLang="en-US" sz="831" dirty="0"/>
              <a:t>積水ハウス、大和ハウス</a:t>
            </a:r>
            <a:endParaRPr lang="en-US" altLang="ja-JP" sz="831" dirty="0"/>
          </a:p>
          <a:p>
            <a:r>
              <a:rPr lang="en-US" altLang="ja-JP" sz="831" dirty="0"/>
              <a:t>【</a:t>
            </a:r>
            <a:r>
              <a:rPr lang="ja-JP" altLang="en-US" sz="831" dirty="0"/>
              <a:t>食料品</a:t>
            </a:r>
            <a:r>
              <a:rPr lang="en-US" altLang="ja-JP" sz="831" dirty="0"/>
              <a:t>】</a:t>
            </a:r>
            <a:r>
              <a:rPr lang="ja-JP" altLang="en-US" sz="831" dirty="0"/>
              <a:t>不二製油グループ</a:t>
            </a:r>
            <a:endParaRPr lang="en-US" altLang="ja-JP" sz="831" dirty="0"/>
          </a:p>
          <a:p>
            <a:r>
              <a:rPr lang="en-US" altLang="ja-JP" sz="831" dirty="0"/>
              <a:t>【</a:t>
            </a:r>
            <a:r>
              <a:rPr lang="ja-JP" altLang="en-US" sz="831" dirty="0"/>
              <a:t>化学</a:t>
            </a:r>
            <a:r>
              <a:rPr lang="en-US" altLang="ja-JP" sz="831" dirty="0"/>
              <a:t>】</a:t>
            </a:r>
            <a:r>
              <a:rPr lang="ja-JP" altLang="en-US" sz="831" dirty="0"/>
              <a:t>住友化学、積水化学工業</a:t>
            </a:r>
            <a:endParaRPr lang="en-US" altLang="ja-JP" sz="831" dirty="0"/>
          </a:p>
          <a:p>
            <a:r>
              <a:rPr lang="en-US" altLang="ja-JP" sz="831" dirty="0"/>
              <a:t>【</a:t>
            </a:r>
            <a:r>
              <a:rPr lang="ja-JP" altLang="en-US" sz="831" dirty="0"/>
              <a:t>医薬品</a:t>
            </a:r>
            <a:r>
              <a:rPr lang="en-US" altLang="ja-JP" sz="831" dirty="0"/>
              <a:t>】</a:t>
            </a:r>
            <a:r>
              <a:rPr lang="ja-JP" altLang="en-US" sz="831" dirty="0"/>
              <a:t>小野薬品、参天製薬</a:t>
            </a:r>
            <a:endParaRPr lang="en-US" altLang="ja-JP" sz="831" dirty="0"/>
          </a:p>
          <a:p>
            <a:r>
              <a:rPr lang="ja-JP" altLang="en-US" sz="831" dirty="0"/>
              <a:t>　　　　　　塩野義製薬、武田薬品</a:t>
            </a:r>
            <a:endParaRPr lang="en-US" altLang="ja-JP" sz="831" dirty="0"/>
          </a:p>
          <a:p>
            <a:r>
              <a:rPr lang="en-US" altLang="ja-JP" sz="831" dirty="0"/>
              <a:t>【</a:t>
            </a:r>
            <a:r>
              <a:rPr lang="ja-JP" altLang="en-US" sz="831" dirty="0"/>
              <a:t>ガラス</a:t>
            </a:r>
            <a:r>
              <a:rPr lang="en-US" altLang="ja-JP" sz="831" dirty="0"/>
              <a:t>】</a:t>
            </a:r>
            <a:r>
              <a:rPr lang="ja-JP" altLang="en-US" sz="831" dirty="0"/>
              <a:t>日本板硝子</a:t>
            </a:r>
            <a:endParaRPr lang="en-US" altLang="ja-JP" sz="831" dirty="0"/>
          </a:p>
          <a:p>
            <a:r>
              <a:rPr lang="en-US" altLang="ja-JP" sz="831" dirty="0"/>
              <a:t>【</a:t>
            </a:r>
            <a:r>
              <a:rPr lang="ja-JP" altLang="en-US" sz="831" dirty="0"/>
              <a:t>非鉄金属</a:t>
            </a:r>
            <a:r>
              <a:rPr lang="en-US" altLang="ja-JP" sz="831" dirty="0"/>
              <a:t>】</a:t>
            </a:r>
            <a:r>
              <a:rPr lang="ja-JP" altLang="en-US" sz="831" dirty="0"/>
              <a:t>住友電気工業</a:t>
            </a:r>
            <a:endParaRPr lang="en-US" altLang="ja-JP" sz="831" dirty="0"/>
          </a:p>
          <a:p>
            <a:r>
              <a:rPr lang="en-US" altLang="ja-JP" sz="831" dirty="0"/>
              <a:t>【</a:t>
            </a:r>
            <a:r>
              <a:rPr lang="ja-JP" altLang="en-US" sz="831" dirty="0"/>
              <a:t>電気機器</a:t>
            </a:r>
            <a:r>
              <a:rPr lang="en-US" altLang="ja-JP" sz="831" dirty="0"/>
              <a:t>】</a:t>
            </a:r>
            <a:r>
              <a:rPr lang="ja-JP" altLang="en-US" sz="831" dirty="0"/>
              <a:t>シャープ、パナソニック</a:t>
            </a:r>
            <a:endParaRPr lang="en-US" altLang="ja-JP" sz="831" dirty="0"/>
          </a:p>
          <a:p>
            <a:r>
              <a:rPr lang="en-US" altLang="ja-JP" sz="831" dirty="0"/>
              <a:t>【</a:t>
            </a:r>
            <a:r>
              <a:rPr lang="ja-JP" altLang="en-US" sz="831" dirty="0"/>
              <a:t>中小企業</a:t>
            </a:r>
            <a:r>
              <a:rPr lang="en-US" altLang="ja-JP" sz="831" dirty="0"/>
              <a:t>】E-</a:t>
            </a:r>
            <a:r>
              <a:rPr lang="en-US" altLang="ja-JP" sz="831" dirty="0" err="1"/>
              <a:t>konzal</a:t>
            </a:r>
            <a:r>
              <a:rPr lang="ja-JP" altLang="en-US" sz="831" dirty="0"/>
              <a:t>、</a:t>
            </a:r>
            <a:r>
              <a:rPr lang="en-US" altLang="ja-JP" sz="831" dirty="0"/>
              <a:t>OSW</a:t>
            </a:r>
            <a:r>
              <a:rPr lang="ja-JP" altLang="en-US" sz="831" dirty="0"/>
              <a:t>、浜田</a:t>
            </a:r>
            <a:endParaRPr lang="en-US" altLang="ja-JP" sz="831" dirty="0"/>
          </a:p>
          <a:p>
            <a:r>
              <a:rPr lang="ja-JP" altLang="en-US" sz="831" dirty="0"/>
              <a:t>　　　　　　　</a:t>
            </a:r>
            <a:r>
              <a:rPr lang="en-US" altLang="ja-JP" sz="831" dirty="0"/>
              <a:t>Drop</a:t>
            </a:r>
            <a:r>
              <a:rPr lang="ja-JP" altLang="en-US" sz="831" dirty="0"/>
              <a:t>、ﾘﾏﾃｯｸﾎｰﾙﾃﾞｲﾝｸﾞｽ</a:t>
            </a:r>
            <a:endParaRPr lang="en-US" altLang="ja-JP" sz="831" dirty="0"/>
          </a:p>
        </p:txBody>
      </p:sp>
      <p:sp>
        <p:nvSpPr>
          <p:cNvPr id="58" name="正方形/長方形 57">
            <a:extLst>
              <a:ext uri="{FF2B5EF4-FFF2-40B4-BE49-F238E27FC236}">
                <a16:creationId xmlns:a16="http://schemas.microsoft.com/office/drawing/2014/main" id="{D13F6056-9DD0-4759-9ED8-7BF00636DD46}"/>
              </a:ext>
            </a:extLst>
          </p:cNvPr>
          <p:cNvSpPr/>
          <p:nvPr/>
        </p:nvSpPr>
        <p:spPr>
          <a:xfrm>
            <a:off x="4477963" y="4141859"/>
            <a:ext cx="2241499" cy="684592"/>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ja-JP" altLang="en-US" sz="969" b="1" dirty="0"/>
              <a:t>世界　　　　　　　 </a:t>
            </a:r>
            <a:r>
              <a:rPr lang="en-US" altLang="ja-JP" sz="969" b="1" dirty="0"/>
              <a:t>1,054</a:t>
            </a:r>
            <a:r>
              <a:rPr lang="ja-JP" altLang="en-US" sz="969" b="1" dirty="0"/>
              <a:t>社</a:t>
            </a:r>
            <a:endParaRPr lang="en-US" altLang="ja-JP" sz="969" b="1" dirty="0"/>
          </a:p>
          <a:p>
            <a:r>
              <a:rPr lang="ja-JP" altLang="en-US" sz="969" b="1" dirty="0"/>
              <a:t>うち　日本　　　　　</a:t>
            </a:r>
            <a:r>
              <a:rPr lang="en-US" altLang="ja-JP" sz="969" b="1" dirty="0"/>
              <a:t>143</a:t>
            </a:r>
            <a:r>
              <a:rPr lang="ja-JP" altLang="en-US" sz="969" b="1" dirty="0"/>
              <a:t>社（</a:t>
            </a:r>
            <a:r>
              <a:rPr lang="en-US" altLang="ja-JP" sz="969" b="1" dirty="0"/>
              <a:t>13.6%)</a:t>
            </a:r>
          </a:p>
          <a:p>
            <a:r>
              <a:rPr lang="ja-JP" altLang="en-US" sz="969" b="1" dirty="0"/>
              <a:t>日本のうち大阪      </a:t>
            </a:r>
            <a:r>
              <a:rPr lang="en-US" altLang="ja-JP" sz="969" b="1" dirty="0"/>
              <a:t>20</a:t>
            </a:r>
            <a:r>
              <a:rPr lang="ja-JP" altLang="en-US" sz="969" b="1" dirty="0"/>
              <a:t>社（日本の</a:t>
            </a:r>
            <a:r>
              <a:rPr lang="en-US" altLang="ja-JP" sz="969" b="1" dirty="0"/>
              <a:t>14.0</a:t>
            </a:r>
            <a:r>
              <a:rPr lang="ja-JP" altLang="en-US" sz="969" b="1" dirty="0"/>
              <a:t>％）</a:t>
            </a:r>
            <a:endParaRPr lang="en-US" altLang="ja-JP" sz="969" b="1" dirty="0"/>
          </a:p>
          <a:p>
            <a:r>
              <a:rPr lang="en-US" altLang="ja-JP" sz="969" dirty="0"/>
              <a:t>※</a:t>
            </a:r>
            <a:r>
              <a:rPr lang="ja-JP" altLang="en-US" sz="969" dirty="0"/>
              <a:t>参考　大阪本社数は日本の約</a:t>
            </a:r>
            <a:r>
              <a:rPr lang="en-US" altLang="ja-JP" sz="969" dirty="0"/>
              <a:t>10.8</a:t>
            </a:r>
            <a:r>
              <a:rPr lang="ja-JP" altLang="en-US" sz="969" dirty="0"/>
              <a:t>％</a:t>
            </a:r>
            <a:endParaRPr lang="en-US" altLang="ja-JP" sz="969" dirty="0"/>
          </a:p>
        </p:txBody>
      </p:sp>
      <p:sp>
        <p:nvSpPr>
          <p:cNvPr id="59" name="正方形/長方形 58">
            <a:extLst>
              <a:ext uri="{FF2B5EF4-FFF2-40B4-BE49-F238E27FC236}">
                <a16:creationId xmlns:a16="http://schemas.microsoft.com/office/drawing/2014/main" id="{768A6D00-4C9B-4FBD-ACAA-FB67779D70B4}"/>
              </a:ext>
            </a:extLst>
          </p:cNvPr>
          <p:cNvSpPr/>
          <p:nvPr/>
        </p:nvSpPr>
        <p:spPr>
          <a:xfrm>
            <a:off x="4453183" y="3870740"/>
            <a:ext cx="2379063" cy="2230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大阪には環境問題に積極的な企業が立地</a:t>
            </a:r>
          </a:p>
        </p:txBody>
      </p:sp>
      <p:sp>
        <p:nvSpPr>
          <p:cNvPr id="60" name="角丸四角形 14">
            <a:extLst>
              <a:ext uri="{FF2B5EF4-FFF2-40B4-BE49-F238E27FC236}">
                <a16:creationId xmlns:a16="http://schemas.microsoft.com/office/drawing/2014/main" id="{16419D07-BE31-4CB7-8798-7995152F8C0C}"/>
              </a:ext>
            </a:extLst>
          </p:cNvPr>
          <p:cNvSpPr/>
          <p:nvPr/>
        </p:nvSpPr>
        <p:spPr>
          <a:xfrm>
            <a:off x="4383244" y="6354554"/>
            <a:ext cx="2339560" cy="212645"/>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31" dirty="0"/>
              <a:t>出典：環境省　</a:t>
            </a:r>
            <a:r>
              <a:rPr lang="en-US" altLang="ja-JP" sz="831" dirty="0"/>
              <a:t>SBT</a:t>
            </a:r>
            <a:r>
              <a:rPr lang="ja-JP" altLang="en-US" sz="831" dirty="0"/>
              <a:t>概要資料（令和</a:t>
            </a:r>
            <a:r>
              <a:rPr lang="en-US" altLang="ja-JP" sz="831" dirty="0"/>
              <a:t>3</a:t>
            </a:r>
            <a:r>
              <a:rPr lang="ja-JP" altLang="en-US" sz="831" dirty="0"/>
              <a:t>年</a:t>
            </a:r>
            <a:r>
              <a:rPr lang="en-US" altLang="ja-JP" sz="831" dirty="0"/>
              <a:t>12</a:t>
            </a:r>
            <a:r>
              <a:rPr lang="ja-JP" altLang="en-US" sz="831" dirty="0"/>
              <a:t>月更新）</a:t>
            </a:r>
            <a:endParaRPr lang="en-US" altLang="ja-JP" sz="831" dirty="0"/>
          </a:p>
          <a:p>
            <a:r>
              <a:rPr lang="ja-JP" altLang="en-US" sz="831" dirty="0"/>
              <a:t>　　　　</a:t>
            </a:r>
            <a:r>
              <a:rPr lang="en-US" altLang="ja-JP" sz="831" dirty="0"/>
              <a:t>※</a:t>
            </a:r>
            <a:r>
              <a:rPr lang="ja-JP" altLang="en-US" sz="831" dirty="0"/>
              <a:t>印のみ、大阪産業経済ﾘｻｰﾁｾﾝﾀｰより</a:t>
            </a:r>
            <a:endParaRPr lang="en-US" altLang="ja-JP" sz="831" dirty="0"/>
          </a:p>
        </p:txBody>
      </p:sp>
      <p:pic>
        <p:nvPicPr>
          <p:cNvPr id="7" name="図 6">
            <a:extLst>
              <a:ext uri="{FF2B5EF4-FFF2-40B4-BE49-F238E27FC236}">
                <a16:creationId xmlns:a16="http://schemas.microsoft.com/office/drawing/2014/main" id="{FA89F9F1-1ED8-4652-A7F6-A6F3CEDADD3B}"/>
              </a:ext>
            </a:extLst>
          </p:cNvPr>
          <p:cNvPicPr>
            <a:picLocks noChangeAspect="1"/>
          </p:cNvPicPr>
          <p:nvPr/>
        </p:nvPicPr>
        <p:blipFill>
          <a:blip r:embed="rId6"/>
          <a:stretch>
            <a:fillRect/>
          </a:stretch>
        </p:blipFill>
        <p:spPr>
          <a:xfrm>
            <a:off x="5659876" y="1195112"/>
            <a:ext cx="3311818" cy="2039192"/>
          </a:xfrm>
          <a:prstGeom prst="rect">
            <a:avLst/>
          </a:prstGeom>
        </p:spPr>
      </p:pic>
      <p:sp>
        <p:nvSpPr>
          <p:cNvPr id="61" name="角丸四角形 14">
            <a:extLst>
              <a:ext uri="{FF2B5EF4-FFF2-40B4-BE49-F238E27FC236}">
                <a16:creationId xmlns:a16="http://schemas.microsoft.com/office/drawing/2014/main" id="{59E85A01-AD82-44B6-9D3B-155711C2C940}"/>
              </a:ext>
            </a:extLst>
          </p:cNvPr>
          <p:cNvSpPr/>
          <p:nvPr/>
        </p:nvSpPr>
        <p:spPr>
          <a:xfrm>
            <a:off x="5522807" y="3204695"/>
            <a:ext cx="3294354" cy="296552"/>
          </a:xfrm>
          <a:prstGeom prst="roundRect">
            <a:avLst/>
          </a:prstGeom>
          <a:noFill/>
          <a:ln>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31" dirty="0"/>
              <a:t>出典：日経</a:t>
            </a:r>
            <a:r>
              <a:rPr lang="en-US" altLang="ja-JP" sz="831" dirty="0"/>
              <a:t>BP</a:t>
            </a:r>
            <a:r>
              <a:rPr lang="ja-JP" altLang="en-US" sz="831" dirty="0"/>
              <a:t>総合研究所</a:t>
            </a:r>
            <a:endParaRPr lang="en-US" altLang="ja-JP" sz="831" dirty="0"/>
          </a:p>
        </p:txBody>
      </p:sp>
      <p:sp>
        <p:nvSpPr>
          <p:cNvPr id="62" name="テキスト ボックス 61">
            <a:extLst>
              <a:ext uri="{FF2B5EF4-FFF2-40B4-BE49-F238E27FC236}">
                <a16:creationId xmlns:a16="http://schemas.microsoft.com/office/drawing/2014/main" id="{21DD9B6F-F765-4F66-B16A-D18C744E0A12}"/>
              </a:ext>
            </a:extLst>
          </p:cNvPr>
          <p:cNvSpPr txBox="1"/>
          <p:nvPr/>
        </p:nvSpPr>
        <p:spPr>
          <a:xfrm>
            <a:off x="5522806" y="368608"/>
            <a:ext cx="2383986" cy="241476"/>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○ヘルスケア産業の日本と海外の市場予測</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a:extLst>
              <a:ext uri="{FF2B5EF4-FFF2-40B4-BE49-F238E27FC236}">
                <a16:creationId xmlns:a16="http://schemas.microsoft.com/office/drawing/2014/main" id="{0E8659C3-638A-4AE4-8F48-85F1CE56B533}"/>
              </a:ext>
            </a:extLst>
          </p:cNvPr>
          <p:cNvSpPr/>
          <p:nvPr/>
        </p:nvSpPr>
        <p:spPr>
          <a:xfrm>
            <a:off x="5628375" y="603159"/>
            <a:ext cx="3444743" cy="5438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様々な国で寿命が延び、医療や健康管理などのニーズは高まると予測。また、、</a:t>
            </a:r>
            <a:r>
              <a:rPr lang="en-US" altLang="ja-JP" sz="969" dirty="0">
                <a:solidFill>
                  <a:schemeClr val="tx1"/>
                </a:solidFill>
              </a:rPr>
              <a:t>IT</a:t>
            </a:r>
            <a:r>
              <a:rPr lang="ja-JP" altLang="en-US" sz="969" dirty="0">
                <a:solidFill>
                  <a:schemeClr val="tx1"/>
                </a:solidFill>
              </a:rPr>
              <a:t>の進化等により、病気予防、生活支援サービス、介護、健康管理などの可能性も広がりを見せている。 </a:t>
            </a:r>
          </a:p>
        </p:txBody>
      </p:sp>
    </p:spTree>
    <p:extLst>
      <p:ext uri="{BB962C8B-B14F-4D97-AF65-F5344CB8AC3E}">
        <p14:creationId xmlns:p14="http://schemas.microsoft.com/office/powerpoint/2010/main" val="1941943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15347" y="3219642"/>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172810" y="3301055"/>
            <a:ext cx="2175625"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sp>
        <p:nvSpPr>
          <p:cNvPr id="30" name="正方形/長方形 29"/>
          <p:cNvSpPr/>
          <p:nvPr/>
        </p:nvSpPr>
        <p:spPr>
          <a:xfrm>
            <a:off x="0" y="263769"/>
            <a:ext cx="9144000" cy="26584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b="1" dirty="0">
                <a:latin typeface="Meiryo UI" panose="020B0604030504040204" pitchFamily="50" charset="-128"/>
                <a:ea typeface="Meiryo UI" panose="020B0604030504040204" pitchFamily="50" charset="-128"/>
              </a:rPr>
              <a:t>　到達点分析 </a:t>
            </a:r>
            <a:r>
              <a:rPr lang="en-US" altLang="ja-JP" sz="1662" b="1" dirty="0">
                <a:latin typeface="Meiryo UI" panose="020B0604030504040204" pitchFamily="50" charset="-128"/>
                <a:ea typeface="Meiryo UI" panose="020B0604030504040204" pitchFamily="50" charset="-128"/>
              </a:rPr>
              <a:t>– </a:t>
            </a:r>
            <a:r>
              <a:rPr lang="ja-JP" altLang="en-US" sz="1662" b="1" dirty="0">
                <a:latin typeface="Meiryo UI" panose="020B0604030504040204" pitchFamily="50" charset="-128"/>
                <a:ea typeface="Meiryo UI" panose="020B0604030504040204" pitchFamily="50" charset="-128"/>
              </a:rPr>
              <a:t>経済成長面</a:t>
            </a:r>
            <a:r>
              <a:rPr lang="ja-JP" altLang="en-US" sz="1292" b="1" dirty="0">
                <a:latin typeface="Meiryo UI" panose="020B0604030504040204" pitchFamily="50" charset="-128"/>
                <a:ea typeface="Meiryo UI" panose="020B0604030504040204" pitchFamily="50" charset="-128"/>
              </a:rPr>
              <a:t> </a:t>
            </a:r>
            <a:r>
              <a:rPr lang="en-US" altLang="ja-JP" sz="1292" b="1" dirty="0">
                <a:latin typeface="Meiryo UI" panose="020B0604030504040204" pitchFamily="50" charset="-128"/>
                <a:ea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rPr>
              <a:t>①産業・技術力 </a:t>
            </a:r>
            <a:r>
              <a:rPr lang="en-US" altLang="ja-JP" sz="1292" b="1" dirty="0">
                <a:latin typeface="Meiryo UI" panose="020B0604030504040204" pitchFamily="50" charset="-128"/>
                <a:ea typeface="Meiryo UI" panose="020B0604030504040204" pitchFamily="50" charset="-128"/>
              </a:rPr>
              <a:t>– </a:t>
            </a:r>
            <a:r>
              <a:rPr lang="ja-JP" altLang="en-US" sz="1292" b="1" dirty="0">
                <a:latin typeface="Meiryo UI" panose="020B0604030504040204" pitchFamily="50" charset="-128"/>
                <a:ea typeface="Meiryo UI" panose="020B0604030504040204" pitchFamily="50" charset="-128"/>
              </a:rPr>
              <a:t>（</a:t>
            </a:r>
            <a:r>
              <a:rPr lang="en-US" altLang="ja-JP" sz="1292" b="1" dirty="0">
                <a:latin typeface="Meiryo UI" panose="020B0604030504040204" pitchFamily="50" charset="-128"/>
                <a:ea typeface="Meiryo UI" panose="020B0604030504040204" pitchFamily="50" charset="-128"/>
              </a:rPr>
              <a:t>ⅰ</a:t>
            </a:r>
            <a:r>
              <a:rPr lang="ja-JP" altLang="en-US" sz="1292" b="1" dirty="0">
                <a:latin typeface="Meiryo UI" panose="020B0604030504040204" pitchFamily="50" charset="-128"/>
                <a:ea typeface="Meiryo UI" panose="020B0604030504040204" pitchFamily="50" charset="-128"/>
              </a:rPr>
              <a:t>）健康・医療関連分野の世界的なクラスター形成 </a:t>
            </a:r>
            <a:r>
              <a:rPr lang="en-US" altLang="ja-JP" sz="1292" b="1" dirty="0">
                <a:latin typeface="Meiryo UI" panose="020B0604030504040204" pitchFamily="50" charset="-128"/>
                <a:ea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rPr>
              <a:t>個別個票</a:t>
            </a:r>
            <a:r>
              <a:rPr lang="en-US" altLang="ja-JP" sz="1292" b="1" dirty="0">
                <a:latin typeface="Meiryo UI" panose="020B0604030504040204" pitchFamily="50" charset="-128"/>
                <a:ea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rPr>
              <a:t>　</a:t>
            </a:r>
          </a:p>
        </p:txBody>
      </p:sp>
      <p:graphicFrame>
        <p:nvGraphicFramePr>
          <p:cNvPr id="2" name="表 1"/>
          <p:cNvGraphicFramePr>
            <a:graphicFrameLocks noGrp="1"/>
          </p:cNvGraphicFramePr>
          <p:nvPr>
            <p:extLst/>
          </p:nvPr>
        </p:nvGraphicFramePr>
        <p:xfrm>
          <a:off x="172810" y="3631000"/>
          <a:ext cx="2285170" cy="3029242"/>
        </p:xfrm>
        <a:graphic>
          <a:graphicData uri="http://schemas.openxmlformats.org/drawingml/2006/table">
            <a:tbl>
              <a:tblPr bandRow="1">
                <a:tableStyleId>{5C22544A-7EE6-4342-B048-85BDC9FD1C3A}</a:tableStyleId>
              </a:tblPr>
              <a:tblGrid>
                <a:gridCol w="632640">
                  <a:extLst>
                    <a:ext uri="{9D8B030D-6E8A-4147-A177-3AD203B41FA5}">
                      <a16:colId xmlns:a16="http://schemas.microsoft.com/office/drawing/2014/main" val="1520910211"/>
                    </a:ext>
                  </a:extLst>
                </a:gridCol>
                <a:gridCol w="1652530">
                  <a:extLst>
                    <a:ext uri="{9D8B030D-6E8A-4147-A177-3AD203B41FA5}">
                      <a16:colId xmlns:a16="http://schemas.microsoft.com/office/drawing/2014/main" val="3228948102"/>
                    </a:ext>
                  </a:extLst>
                </a:gridCol>
              </a:tblGrid>
              <a:tr h="551439">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「革新的な医薬品の開発迅速化」が関西圏国家戦略特区の区域計画に認定</a:t>
                      </a:r>
                    </a:p>
                  </a:txBody>
                  <a:tcPr marL="84406" marR="84406" marT="42203" marB="42203" anchor="ctr"/>
                </a:tc>
                <a:extLst>
                  <a:ext uri="{0D108BD9-81ED-4DB2-BD59-A6C34878D82A}">
                    <a16:rowId xmlns:a16="http://schemas.microsoft.com/office/drawing/2014/main" val="618110722"/>
                  </a:ext>
                </a:extLst>
              </a:tr>
              <a:tr h="52753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未来医療国際拠点（中之島）の「基本計画（案）」とりまとめ</a:t>
                      </a:r>
                    </a:p>
                  </a:txBody>
                  <a:tcPr marL="84406" marR="84406" marT="42203" marB="42203" anchor="ctr"/>
                </a:tc>
                <a:extLst>
                  <a:ext uri="{0D108BD9-81ED-4DB2-BD59-A6C34878D82A}">
                    <a16:rowId xmlns:a16="http://schemas.microsoft.com/office/drawing/2014/main" val="4160790156"/>
                  </a:ext>
                </a:extLst>
              </a:tr>
              <a:tr h="52753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国立循環器病研究センター移転</a:t>
                      </a:r>
                      <a:endParaRPr kumimoji="1" lang="en-US" altLang="ja-JP" sz="100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未来医療推進機構設立</a:t>
                      </a:r>
                    </a:p>
                  </a:txBody>
                  <a:tcPr marL="84406" marR="84406" marT="42203" marB="42203" anchor="ctr"/>
                </a:tc>
                <a:extLst>
                  <a:ext uri="{0D108BD9-81ED-4DB2-BD59-A6C34878D82A}">
                    <a16:rowId xmlns:a16="http://schemas.microsoft.com/office/drawing/2014/main" val="451925296"/>
                  </a:ext>
                </a:extLst>
              </a:tr>
              <a:tr h="25321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r h="82296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dirty="0">
                          <a:latin typeface="Meiryo UI" panose="020B0604030504040204" pitchFamily="50" charset="-128"/>
                          <a:ea typeface="Meiryo UI" panose="020B0604030504040204" pitchFamily="50" charset="-128"/>
                        </a:rPr>
                        <a:t>2022</a:t>
                      </a:r>
                      <a:r>
                        <a:rPr kumimoji="1" lang="ja-JP" altLang="en-US" sz="1000" dirty="0">
                          <a:latin typeface="Meiryo UI" panose="020B0604030504040204" pitchFamily="50" charset="-128"/>
                          <a:ea typeface="Meiryo UI" panose="020B0604030504040204" pitchFamily="50" charset="-128"/>
                        </a:rPr>
                        <a:t>年</a:t>
                      </a:r>
                      <a:r>
                        <a:rPr kumimoji="1" lang="ja-JP" altLang="en-US" sz="1000" dirty="0">
                          <a:solidFill>
                            <a:schemeClr val="tx1"/>
                          </a:solidFill>
                          <a:latin typeface="Meiryo UI" panose="020B0604030504040204" pitchFamily="50" charset="-128"/>
                          <a:ea typeface="Meiryo UI" panose="020B0604030504040204" pitchFamily="50" charset="-128"/>
                        </a:rPr>
                        <a:t>夏頃</a:t>
                      </a:r>
                      <a:r>
                        <a:rPr kumimoji="1" lang="ja-JP" altLang="en-US" sz="1000" b="1"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国立健康・栄養研究所</a:t>
                      </a:r>
                      <a:r>
                        <a:rPr kumimoji="1" lang="ja-JP" altLang="en-US" sz="1000" b="0" dirty="0">
                          <a:solidFill>
                            <a:schemeClr val="tx1"/>
                          </a:solidFill>
                          <a:latin typeface="Meiryo UI" panose="020B0604030504040204" pitchFamily="50" charset="-128"/>
                          <a:ea typeface="Meiryo UI" panose="020B0604030504040204" pitchFamily="50" charset="-128"/>
                        </a:rPr>
                        <a:t>移転オープン</a:t>
                      </a:r>
                      <a:endParaRPr kumimoji="1" lang="en-US" altLang="ja-JP" sz="10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dirty="0">
                          <a:solidFill>
                            <a:schemeClr val="tx1"/>
                          </a:solidFill>
                          <a:latin typeface="Meiryo UI" panose="020B0604030504040204" pitchFamily="50" charset="-128"/>
                          <a:ea typeface="Meiryo UI" panose="020B0604030504040204" pitchFamily="50" charset="-128"/>
                        </a:rPr>
                        <a:t>2024</a:t>
                      </a:r>
                      <a:r>
                        <a:rPr kumimoji="1" lang="ja-JP" altLang="en-US" sz="1000" b="0" dirty="0">
                          <a:solidFill>
                            <a:schemeClr val="tx1"/>
                          </a:solidFill>
                          <a:latin typeface="Meiryo UI" panose="020B0604030504040204" pitchFamily="50" charset="-128"/>
                          <a:ea typeface="Meiryo UI" panose="020B0604030504040204" pitchFamily="50" charset="-128"/>
                        </a:rPr>
                        <a:t>年春、</a:t>
                      </a:r>
                      <a:r>
                        <a:rPr kumimoji="1" lang="zh-CN" altLang="en-US" sz="1000" b="0" dirty="0">
                          <a:solidFill>
                            <a:schemeClr val="tx1"/>
                          </a:solidFill>
                          <a:latin typeface="Meiryo UI" panose="020B0604030504040204" pitchFamily="50" charset="-128"/>
                          <a:ea typeface="Meiryo UI" panose="020B0604030504040204" pitchFamily="50" charset="-128"/>
                        </a:rPr>
                        <a:t>未</a:t>
                      </a:r>
                      <a:r>
                        <a:rPr kumimoji="1" lang="zh-CN" altLang="en-US" sz="1000" dirty="0">
                          <a:solidFill>
                            <a:schemeClr val="tx1"/>
                          </a:solidFill>
                          <a:latin typeface="Meiryo UI" panose="020B0604030504040204" pitchFamily="50" charset="-128"/>
                          <a:ea typeface="Meiryo UI" panose="020B0604030504040204" pitchFamily="50" charset="-128"/>
                        </a:rPr>
                        <a:t>来医療国際拠点（中之島）</a:t>
                      </a:r>
                      <a:r>
                        <a:rPr kumimoji="1" lang="ja-JP" altLang="en-US" sz="1000" dirty="0">
                          <a:latin typeface="Meiryo UI" panose="020B0604030504040204" pitchFamily="50" charset="-128"/>
                          <a:ea typeface="Meiryo UI" panose="020B0604030504040204" pitchFamily="50" charset="-128"/>
                        </a:rPr>
                        <a:t>開業予定</a:t>
                      </a:r>
                    </a:p>
                  </a:txBody>
                  <a:tcPr marL="84406" marR="84406" marT="42203" marB="42203" anchor="ctr"/>
                </a:tc>
                <a:extLst>
                  <a:ext uri="{0D108BD9-81ED-4DB2-BD59-A6C34878D82A}">
                    <a16:rowId xmlns:a16="http://schemas.microsoft.com/office/drawing/2014/main" val="2813886207"/>
                  </a:ext>
                </a:extLst>
              </a:tr>
            </a:tbl>
          </a:graphicData>
        </a:graphic>
      </p:graphicFrame>
      <p:pic>
        <p:nvPicPr>
          <p:cNvPr id="10" name="オブジェクト 9"/>
          <p:cNvPicPr>
            <a:picLocks noChangeAspect="1"/>
          </p:cNvPicPr>
          <p:nvPr/>
        </p:nvPicPr>
        <p:blipFill>
          <a:blip r:embed="rId3" cstate="print"/>
          <a:stretch>
            <a:fillRect/>
          </a:stretch>
        </p:blipFill>
        <p:spPr>
          <a:xfrm>
            <a:off x="4896594" y="4154269"/>
            <a:ext cx="2175625" cy="2205054"/>
          </a:xfrm>
          <a:prstGeom prst="rect">
            <a:avLst/>
          </a:prstGeom>
        </p:spPr>
      </p:pic>
      <p:sp>
        <p:nvSpPr>
          <p:cNvPr id="11" name="テキスト ボックス 10"/>
          <p:cNvSpPr txBox="1"/>
          <p:nvPr/>
        </p:nvSpPr>
        <p:spPr>
          <a:xfrm>
            <a:off x="4712445" y="4047731"/>
            <a:ext cx="1129972" cy="220188"/>
          </a:xfrm>
          <a:prstGeom prst="rect">
            <a:avLst/>
          </a:prstGeom>
          <a:noFill/>
        </p:spPr>
        <p:txBody>
          <a:bodyPr wrap="squar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13" name="テキスト ボックス 12"/>
          <p:cNvSpPr txBox="1"/>
          <p:nvPr/>
        </p:nvSpPr>
        <p:spPr>
          <a:xfrm>
            <a:off x="4673451" y="3446475"/>
            <a:ext cx="3933972" cy="241476"/>
          </a:xfrm>
          <a:prstGeom prst="rect">
            <a:avLst/>
          </a:prstGeom>
          <a:noFill/>
        </p:spPr>
        <p:txBody>
          <a:bodyPr wrap="squar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p>
        </p:txBody>
      </p:sp>
      <p:sp>
        <p:nvSpPr>
          <p:cNvPr id="14" name="テキスト ボックス 13"/>
          <p:cNvSpPr txBox="1"/>
          <p:nvPr/>
        </p:nvSpPr>
        <p:spPr>
          <a:xfrm>
            <a:off x="7163216" y="3441191"/>
            <a:ext cx="2291656" cy="241476"/>
          </a:xfrm>
          <a:prstGeom prst="rect">
            <a:avLst/>
          </a:prstGeom>
          <a:noFill/>
        </p:spPr>
        <p:txBody>
          <a:bodyPr wrap="squar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○医療機器生産額・全国シェア</a:t>
            </a:r>
          </a:p>
        </p:txBody>
      </p:sp>
      <p:graphicFrame>
        <p:nvGraphicFramePr>
          <p:cNvPr id="15" name="表 14"/>
          <p:cNvGraphicFramePr>
            <a:graphicFrameLocks noGrp="1"/>
          </p:cNvGraphicFramePr>
          <p:nvPr/>
        </p:nvGraphicFramePr>
        <p:xfrm>
          <a:off x="7144758" y="4337716"/>
          <a:ext cx="1806912" cy="1595251"/>
        </p:xfrm>
        <a:graphic>
          <a:graphicData uri="http://schemas.openxmlformats.org/drawingml/2006/table">
            <a:tbl>
              <a:tblPr>
                <a:tableStyleId>{BC89EF96-8CEA-46FF-86C4-4CE0E7609802}</a:tableStyleId>
              </a:tblPr>
              <a:tblGrid>
                <a:gridCol w="134815">
                  <a:extLst>
                    <a:ext uri="{9D8B030D-6E8A-4147-A177-3AD203B41FA5}">
                      <a16:colId xmlns:a16="http://schemas.microsoft.com/office/drawing/2014/main" val="20000"/>
                    </a:ext>
                  </a:extLst>
                </a:gridCol>
                <a:gridCol w="526074">
                  <a:extLst>
                    <a:ext uri="{9D8B030D-6E8A-4147-A177-3AD203B41FA5}">
                      <a16:colId xmlns:a16="http://schemas.microsoft.com/office/drawing/2014/main" val="20001"/>
                    </a:ext>
                  </a:extLst>
                </a:gridCol>
                <a:gridCol w="608135">
                  <a:extLst>
                    <a:ext uri="{9D8B030D-6E8A-4147-A177-3AD203B41FA5}">
                      <a16:colId xmlns:a16="http://schemas.microsoft.com/office/drawing/2014/main" val="20002"/>
                    </a:ext>
                  </a:extLst>
                </a:gridCol>
                <a:gridCol w="537888">
                  <a:extLst>
                    <a:ext uri="{9D8B030D-6E8A-4147-A177-3AD203B41FA5}">
                      <a16:colId xmlns:a16="http://schemas.microsoft.com/office/drawing/2014/main" val="20003"/>
                    </a:ext>
                  </a:extLst>
                </a:gridCol>
              </a:tblGrid>
              <a:tr h="227893">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solidFill>
                      <a:schemeClr val="tx2">
                        <a:lumMod val="20000"/>
                        <a:lumOff val="80000"/>
                      </a:schemeClr>
                    </a:solidFill>
                  </a:tcPr>
                </a:tc>
                <a:tc>
                  <a:txBody>
                    <a:bodyPr/>
                    <a:lstStyle/>
                    <a:p>
                      <a:pPr algn="ctr" fontAlgn="ctr"/>
                      <a:r>
                        <a:rPr lang="ja-JP" altLang="en-US"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solidFill>
                      <a:schemeClr val="tx2">
                        <a:lumMod val="20000"/>
                        <a:lumOff val="80000"/>
                      </a:schemeClr>
                    </a:solidFill>
                  </a:tcPr>
                </a:tc>
                <a:tc>
                  <a:txBody>
                    <a:bodyPr/>
                    <a:lstStyle/>
                    <a:p>
                      <a:pPr algn="ctr" fontAlgn="ctr"/>
                      <a:r>
                        <a:rPr lang="ja-JP" altLang="en-US"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a:t>
                      </a:r>
                      <a:r>
                        <a:rPr lang="ja-JP" altLang="en-US" sz="6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solidFill>
                      <a:schemeClr val="tx2">
                        <a:lumMod val="20000"/>
                        <a:lumOff val="80000"/>
                      </a:schemeClr>
                    </a:solidFill>
                  </a:tcPr>
                </a:tc>
                <a:tc>
                  <a:txBody>
                    <a:bodyPr/>
                    <a:lstStyle/>
                    <a:p>
                      <a:pPr algn="ctr" fontAlgn="ctr"/>
                      <a:r>
                        <a:rPr lang="ja-JP" altLang="en-US"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solidFill>
                      <a:schemeClr val="tx2">
                        <a:lumMod val="20000"/>
                        <a:lumOff val="80000"/>
                      </a:schemeClr>
                    </a:solidFill>
                  </a:tcPr>
                </a:tc>
                <a:extLst>
                  <a:ext uri="{0D108BD9-81ED-4DB2-BD59-A6C34878D82A}">
                    <a16:rowId xmlns:a16="http://schemas.microsoft.com/office/drawing/2014/main" val="10000"/>
                  </a:ext>
                </a:extLst>
              </a:tr>
              <a:tr h="227893">
                <a:tc>
                  <a:txBody>
                    <a:bodyPr/>
                    <a:lstStyle/>
                    <a:p>
                      <a:pPr algn="ctr" fontAlgn="ctr"/>
                      <a:r>
                        <a:rPr lang="en-US" altLang="ja-JP"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tc>
                <a:tc>
                  <a:txBody>
                    <a:bodyPr/>
                    <a:lstStyle/>
                    <a:p>
                      <a:pPr algn="ctr" fontAlgn="ctr"/>
                      <a:r>
                        <a:rPr lang="ja-JP" altLang="en-US"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3,587</a:t>
                      </a: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tc>
                <a:extLst>
                  <a:ext uri="{0D108BD9-81ED-4DB2-BD59-A6C34878D82A}">
                    <a16:rowId xmlns:a16="http://schemas.microsoft.com/office/drawing/2014/main" val="10001"/>
                  </a:ext>
                </a:extLst>
              </a:tr>
              <a:tr h="227893">
                <a:tc>
                  <a:txBody>
                    <a:bodyPr/>
                    <a:lstStyle/>
                    <a:p>
                      <a:pPr algn="ctr" fontAlgn="ctr"/>
                      <a:r>
                        <a:rPr lang="en-US" altLang="ja-JP"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tc>
                <a:tc>
                  <a:txBody>
                    <a:bodyPr/>
                    <a:lstStyle/>
                    <a:p>
                      <a:pPr algn="ctr" fontAlgn="ctr"/>
                      <a:r>
                        <a:rPr lang="ja-JP" altLang="en-US"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2,001</a:t>
                      </a: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a:t>
                      </a:r>
                    </a:p>
                  </a:txBody>
                  <a:tcPr marL="8792" marR="8792" marT="8792" marB="0" anchor="ctr"/>
                </a:tc>
                <a:extLst>
                  <a:ext uri="{0D108BD9-81ED-4DB2-BD59-A6C34878D82A}">
                    <a16:rowId xmlns:a16="http://schemas.microsoft.com/office/drawing/2014/main" val="10002"/>
                  </a:ext>
                </a:extLst>
              </a:tr>
              <a:tr h="227893">
                <a:tc>
                  <a:txBody>
                    <a:bodyPr/>
                    <a:lstStyle/>
                    <a:p>
                      <a:pPr algn="ctr" fontAlgn="ctr"/>
                      <a:r>
                        <a:rPr lang="en-US" altLang="ja-JP"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tc>
                <a:tc>
                  <a:txBody>
                    <a:bodyPr/>
                    <a:lstStyle/>
                    <a:p>
                      <a:pPr algn="ctr"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1,575</a:t>
                      </a: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p>
                  </a:txBody>
                  <a:tcPr marL="8792" marR="8792" marT="8792" marB="0" anchor="ctr"/>
                </a:tc>
                <a:extLst>
                  <a:ext uri="{0D108BD9-81ED-4DB2-BD59-A6C34878D82A}">
                    <a16:rowId xmlns:a16="http://schemas.microsoft.com/office/drawing/2014/main" val="10003"/>
                  </a:ext>
                </a:extLst>
              </a:tr>
              <a:tr h="227893">
                <a:tc>
                  <a:txBody>
                    <a:bodyPr/>
                    <a:lstStyle/>
                    <a:p>
                      <a:pPr algn="ctr" fontAlgn="ctr"/>
                      <a:r>
                        <a:rPr lang="en-US" altLang="ja-JP"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tc>
                <a:tc>
                  <a:txBody>
                    <a:bodyPr/>
                    <a:lstStyle/>
                    <a:p>
                      <a:pPr algn="ctr"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1,241</a:t>
                      </a: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8792" marR="8792" marT="8792" marB="0" anchor="ctr"/>
                </a:tc>
                <a:extLst>
                  <a:ext uri="{0D108BD9-81ED-4DB2-BD59-A6C34878D82A}">
                    <a16:rowId xmlns:a16="http://schemas.microsoft.com/office/drawing/2014/main" val="10004"/>
                  </a:ext>
                </a:extLst>
              </a:tr>
              <a:tr h="227893">
                <a:tc>
                  <a:txBody>
                    <a:bodyPr/>
                    <a:lstStyle/>
                    <a:p>
                      <a:pPr algn="ctr" fontAlgn="ctr"/>
                      <a:r>
                        <a:rPr lang="en-US" altLang="ja-JP"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tc>
                <a:tc>
                  <a:txBody>
                    <a:bodyPr/>
                    <a:lstStyle/>
                    <a:p>
                      <a:pPr algn="ctr"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a:t>
                      </a:r>
                    </a:p>
                  </a:txBody>
                  <a:tcPr marL="8792" marR="8792" marT="8792" marB="0" anchor="ct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p>
                  </a:txBody>
                  <a:tcPr marL="8792" marR="8792" marT="8792" marB="0" anchor="ctr"/>
                </a:tc>
                <a:extLst>
                  <a:ext uri="{0D108BD9-81ED-4DB2-BD59-A6C34878D82A}">
                    <a16:rowId xmlns:a16="http://schemas.microsoft.com/office/drawing/2014/main" val="10005"/>
                  </a:ext>
                </a:extLst>
              </a:tr>
              <a:tr h="227893">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p>
                  </a:txBody>
                  <a:tcPr marL="8792" marR="8792" marT="8792" marB="0" anchor="ctr">
                    <a:solidFill>
                      <a:srgbClr val="F68222"/>
                    </a:solidFill>
                  </a:tcPr>
                </a:tc>
                <a:tc>
                  <a:txBody>
                    <a:bodyPr/>
                    <a:lstStyle/>
                    <a:p>
                      <a:pPr algn="ctr" fontAlgn="ctr"/>
                      <a:r>
                        <a:rPr lang="ja-JP" altLang="en-US" sz="9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solidFill>
                      <a:srgbClr val="F68222"/>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a:t>
                      </a:r>
                    </a:p>
                  </a:txBody>
                  <a:tcPr marL="8792" marR="8792" marT="8792" marB="0" anchor="ctr">
                    <a:solidFill>
                      <a:srgbClr val="F68222"/>
                    </a:solidFill>
                  </a:tcPr>
                </a:tc>
                <a:tc>
                  <a:txBody>
                    <a:bodyPr/>
                    <a:lstStyle/>
                    <a:p>
                      <a:pPr algn="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solidFill>
                      <a:srgbClr val="F68222"/>
                    </a:solidFill>
                  </a:tcPr>
                </a:tc>
                <a:extLst>
                  <a:ext uri="{0D108BD9-81ED-4DB2-BD59-A6C34878D82A}">
                    <a16:rowId xmlns:a16="http://schemas.microsoft.com/office/drawing/2014/main" val="10006"/>
                  </a:ext>
                </a:extLst>
              </a:tr>
            </a:tbl>
          </a:graphicData>
        </a:graphic>
      </p:graphicFrame>
      <p:sp>
        <p:nvSpPr>
          <p:cNvPr id="21" name="角丸四角形 18">
            <a:extLst>
              <a:ext uri="{FF2B5EF4-FFF2-40B4-BE49-F238E27FC236}">
                <a16:creationId xmlns:a16="http://schemas.microsoft.com/office/drawing/2014/main" id="{D3D1CC21-8355-44F4-936C-780AD4D0B7F1}"/>
              </a:ext>
            </a:extLst>
          </p:cNvPr>
          <p:cNvSpPr/>
          <p:nvPr/>
        </p:nvSpPr>
        <p:spPr>
          <a:xfrm>
            <a:off x="151777" y="570468"/>
            <a:ext cx="3307940"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2" name="角丸四角形 19">
            <a:extLst>
              <a:ext uri="{FF2B5EF4-FFF2-40B4-BE49-F238E27FC236}">
                <a16:creationId xmlns:a16="http://schemas.microsoft.com/office/drawing/2014/main" id="{627F7136-0A49-4C45-BCC0-96C4D990B6F0}"/>
              </a:ext>
            </a:extLst>
          </p:cNvPr>
          <p:cNvSpPr/>
          <p:nvPr/>
        </p:nvSpPr>
        <p:spPr>
          <a:xfrm>
            <a:off x="3799974" y="555723"/>
            <a:ext cx="1544052"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4" name="タイトル 1">
            <a:extLst>
              <a:ext uri="{FF2B5EF4-FFF2-40B4-BE49-F238E27FC236}">
                <a16:creationId xmlns:a16="http://schemas.microsoft.com/office/drawing/2014/main" id="{C3FD9F43-75D4-436F-A098-A2F7B7950D0A}"/>
              </a:ext>
            </a:extLst>
          </p:cNvPr>
          <p:cNvSpPr txBox="1">
            <a:spLocks/>
          </p:cNvSpPr>
          <p:nvPr/>
        </p:nvSpPr>
        <p:spPr>
          <a:xfrm>
            <a:off x="3710243" y="855767"/>
            <a:ext cx="5433757" cy="957264"/>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477"/>
              </a:lnSpc>
              <a:spcBef>
                <a:spcPts val="831"/>
              </a:spcBef>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国の「健康・医療戦略」の推進等により、ドラッグ・ラグの大幅な改善など、　</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92" b="1" dirty="0">
                <a:latin typeface="Meiryo UI" panose="020B0604030504040204" pitchFamily="50" charset="-128"/>
                <a:ea typeface="Meiryo UI" panose="020B0604030504040204" pitchFamily="50" charset="-128"/>
                <a:cs typeface="Meiryo UI" panose="020B0604030504040204" pitchFamily="50" charset="-128"/>
              </a:rPr>
            </a:b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我が国の創薬環境の整備が進められている。大阪でも、健都や未来医療</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92" b="1" dirty="0">
                <a:latin typeface="Meiryo UI" panose="020B0604030504040204" pitchFamily="50" charset="-128"/>
                <a:ea typeface="Meiryo UI" panose="020B0604030504040204" pitchFamily="50" charset="-128"/>
                <a:cs typeface="Meiryo UI" panose="020B0604030504040204" pitchFamily="50" charset="-128"/>
              </a:rPr>
            </a:b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国際拠点など世界的なクラスター形成に向けた取組みが進められている。</a:t>
            </a:r>
          </a:p>
          <a:p>
            <a:pPr algn="l">
              <a:lnSpc>
                <a:spcPts val="1477"/>
              </a:lnSpc>
              <a:spcBef>
                <a:spcPts val="831"/>
              </a:spcBef>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大阪府の医薬品生産額は全国３位など、健康・医療分野は一定のシェア。</a:t>
            </a:r>
          </a:p>
        </p:txBody>
      </p:sp>
      <p:sp>
        <p:nvSpPr>
          <p:cNvPr id="25" name="テキスト ボックス 24">
            <a:extLst>
              <a:ext uri="{FF2B5EF4-FFF2-40B4-BE49-F238E27FC236}">
                <a16:creationId xmlns:a16="http://schemas.microsoft.com/office/drawing/2014/main" id="{6ABB260A-B45F-464F-B9F0-416197D58802}"/>
              </a:ext>
            </a:extLst>
          </p:cNvPr>
          <p:cNvSpPr txBox="1"/>
          <p:nvPr/>
        </p:nvSpPr>
        <p:spPr>
          <a:xfrm>
            <a:off x="2484251" y="3441064"/>
            <a:ext cx="2315057" cy="241476"/>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○我が国のドラッグ・ラグ（米国比較）</a:t>
            </a:r>
            <a:r>
              <a:rPr lang="en-US" altLang="ja-JP" sz="969" b="1"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26" name="表 25">
            <a:extLst>
              <a:ext uri="{FF2B5EF4-FFF2-40B4-BE49-F238E27FC236}">
                <a16:creationId xmlns:a16="http://schemas.microsoft.com/office/drawing/2014/main" id="{A56CDC62-ED9B-4AB9-9376-E0BBA4C3BBB0}"/>
              </a:ext>
            </a:extLst>
          </p:cNvPr>
          <p:cNvGraphicFramePr>
            <a:graphicFrameLocks noGrp="1"/>
          </p:cNvGraphicFramePr>
          <p:nvPr/>
        </p:nvGraphicFramePr>
        <p:xfrm>
          <a:off x="2539932" y="4013896"/>
          <a:ext cx="2062968" cy="2335236"/>
        </p:xfrm>
        <a:graphic>
          <a:graphicData uri="http://schemas.openxmlformats.org/drawingml/2006/table">
            <a:tbl>
              <a:tblPr firstRow="1" bandRow="1">
                <a:tableStyleId>{5C22544A-7EE6-4342-B048-85BDC9FD1C3A}</a:tableStyleId>
              </a:tblPr>
              <a:tblGrid>
                <a:gridCol w="555674">
                  <a:extLst>
                    <a:ext uri="{9D8B030D-6E8A-4147-A177-3AD203B41FA5}">
                      <a16:colId xmlns:a16="http://schemas.microsoft.com/office/drawing/2014/main" val="294688490"/>
                    </a:ext>
                  </a:extLst>
                </a:gridCol>
                <a:gridCol w="453097">
                  <a:extLst>
                    <a:ext uri="{9D8B030D-6E8A-4147-A177-3AD203B41FA5}">
                      <a16:colId xmlns:a16="http://schemas.microsoft.com/office/drawing/2014/main" val="4089179981"/>
                    </a:ext>
                  </a:extLst>
                </a:gridCol>
                <a:gridCol w="453097">
                  <a:extLst>
                    <a:ext uri="{9D8B030D-6E8A-4147-A177-3AD203B41FA5}">
                      <a16:colId xmlns:a16="http://schemas.microsoft.com/office/drawing/2014/main" val="2283207638"/>
                    </a:ext>
                  </a:extLst>
                </a:gridCol>
                <a:gridCol w="601100">
                  <a:extLst>
                    <a:ext uri="{9D8B030D-6E8A-4147-A177-3AD203B41FA5}">
                      <a16:colId xmlns:a16="http://schemas.microsoft.com/office/drawing/2014/main" val="1399192594"/>
                    </a:ext>
                  </a:extLst>
                </a:gridCol>
              </a:tblGrid>
              <a:tr h="379828">
                <a:tc>
                  <a:txBody>
                    <a:bodyPr/>
                    <a:lstStyle/>
                    <a:p>
                      <a:pPr algn="ctr"/>
                      <a:endParaRPr kumimoji="1" lang="ja-JP" altLang="en-US" sz="1000" dirty="0">
                        <a:latin typeface="+mj-ea"/>
                        <a:ea typeface="+mj-ea"/>
                      </a:endParaRPr>
                    </a:p>
                  </a:txBody>
                  <a:tcPr marL="84406" marR="84406" marT="42203" marB="42203"/>
                </a:tc>
                <a:tc>
                  <a:txBody>
                    <a:bodyPr/>
                    <a:lstStyle/>
                    <a:p>
                      <a:pPr algn="ctr"/>
                      <a:r>
                        <a:rPr kumimoji="1" lang="ja-JP" altLang="en-US" sz="1000" dirty="0">
                          <a:latin typeface="+mj-ea"/>
                          <a:ea typeface="+mj-ea"/>
                        </a:rPr>
                        <a:t>開発</a:t>
                      </a:r>
                      <a:endParaRPr kumimoji="1" lang="en-US" altLang="ja-JP" sz="1000" dirty="0">
                        <a:latin typeface="+mj-ea"/>
                        <a:ea typeface="+mj-ea"/>
                      </a:endParaRPr>
                    </a:p>
                    <a:p>
                      <a:pPr algn="ctr"/>
                      <a:r>
                        <a:rPr kumimoji="1" lang="ja-JP" altLang="en-US" sz="1000" dirty="0">
                          <a:latin typeface="+mj-ea"/>
                          <a:ea typeface="+mj-ea"/>
                        </a:rPr>
                        <a:t>ラグ</a:t>
                      </a:r>
                    </a:p>
                  </a:txBody>
                  <a:tcPr marL="84406" marR="84406" marT="42203" marB="42203" anchor="ctr"/>
                </a:tc>
                <a:tc>
                  <a:txBody>
                    <a:bodyPr/>
                    <a:lstStyle/>
                    <a:p>
                      <a:pPr algn="ctr"/>
                      <a:r>
                        <a:rPr kumimoji="1" lang="ja-JP" altLang="en-US" sz="1000" dirty="0">
                          <a:latin typeface="+mj-ea"/>
                          <a:ea typeface="+mj-ea"/>
                        </a:rPr>
                        <a:t>審査</a:t>
                      </a:r>
                      <a:endParaRPr kumimoji="1" lang="en-US" altLang="ja-JP" sz="1000" dirty="0">
                        <a:latin typeface="+mj-ea"/>
                        <a:ea typeface="+mj-ea"/>
                      </a:endParaRPr>
                    </a:p>
                    <a:p>
                      <a:pPr algn="ctr"/>
                      <a:r>
                        <a:rPr kumimoji="1" lang="ja-JP" altLang="en-US" sz="1000" dirty="0">
                          <a:latin typeface="+mj-ea"/>
                          <a:ea typeface="+mj-ea"/>
                        </a:rPr>
                        <a:t>ラグ</a:t>
                      </a:r>
                    </a:p>
                  </a:txBody>
                  <a:tcPr marL="84406" marR="84406" marT="42203" marB="42203" anchor="ctr"/>
                </a:tc>
                <a:tc>
                  <a:txBody>
                    <a:bodyPr/>
                    <a:lstStyle/>
                    <a:p>
                      <a:pPr algn="ctr"/>
                      <a:r>
                        <a:rPr kumimoji="1" lang="ja-JP" altLang="en-US" sz="1000" dirty="0">
                          <a:latin typeface="+mj-ea"/>
                          <a:ea typeface="+mj-ea"/>
                        </a:rPr>
                        <a:t>ドラッグ</a:t>
                      </a:r>
                      <a:endParaRPr kumimoji="1" lang="en-US" altLang="ja-JP" sz="1000" dirty="0">
                        <a:latin typeface="+mj-ea"/>
                        <a:ea typeface="+mj-ea"/>
                      </a:endParaRPr>
                    </a:p>
                    <a:p>
                      <a:pPr algn="ctr"/>
                      <a:r>
                        <a:rPr kumimoji="1" lang="ja-JP" altLang="en-US" sz="1000" dirty="0">
                          <a:latin typeface="+mj-ea"/>
                          <a:ea typeface="+mj-ea"/>
                        </a:rPr>
                        <a:t>ラグ</a:t>
                      </a:r>
                    </a:p>
                  </a:txBody>
                  <a:tcPr marL="84406" marR="84406" marT="42203" marB="42203" anchor="ctr"/>
                </a:tc>
                <a:extLst>
                  <a:ext uri="{0D108BD9-81ED-4DB2-BD59-A6C34878D82A}">
                    <a16:rowId xmlns:a16="http://schemas.microsoft.com/office/drawing/2014/main" val="465621274"/>
                  </a:ext>
                </a:extLst>
              </a:tr>
              <a:tr h="300673">
                <a:tc>
                  <a:txBody>
                    <a:bodyPr/>
                    <a:lstStyle/>
                    <a:p>
                      <a:pPr algn="ctr"/>
                      <a:r>
                        <a:rPr kumimoji="1" lang="en-US" altLang="ja-JP" sz="1000" dirty="0">
                          <a:latin typeface="+mj-ea"/>
                          <a:ea typeface="+mj-ea"/>
                        </a:rPr>
                        <a:t>2009</a:t>
                      </a:r>
                      <a:r>
                        <a:rPr kumimoji="1" lang="ja-JP" altLang="en-US" sz="1000" dirty="0">
                          <a:latin typeface="+mj-ea"/>
                          <a:ea typeface="+mj-ea"/>
                        </a:rPr>
                        <a:t>年</a:t>
                      </a:r>
                    </a:p>
                  </a:txBody>
                  <a:tcPr marL="84406" marR="84406" marT="42203" marB="42203" anchor="ctr"/>
                </a:tc>
                <a:tc>
                  <a:txBody>
                    <a:bodyPr/>
                    <a:lstStyle/>
                    <a:p>
                      <a:pPr algn="ctr"/>
                      <a:r>
                        <a:rPr kumimoji="1" lang="en-US" altLang="ja-JP" sz="1000" dirty="0">
                          <a:latin typeface="+mj-ea"/>
                          <a:ea typeface="+mj-ea"/>
                        </a:rPr>
                        <a:t>1.5</a:t>
                      </a:r>
                      <a:r>
                        <a:rPr kumimoji="1" lang="ja-JP" altLang="en-US" sz="1000" dirty="0">
                          <a:latin typeface="+mj-ea"/>
                          <a:ea typeface="+mj-ea"/>
                        </a:rPr>
                        <a:t>年</a:t>
                      </a:r>
                    </a:p>
                  </a:txBody>
                  <a:tcPr marL="84406" marR="84406" marT="42203" marB="42203" anchor="ctr"/>
                </a:tc>
                <a:tc>
                  <a:txBody>
                    <a:bodyPr/>
                    <a:lstStyle/>
                    <a:p>
                      <a:pPr algn="ctr"/>
                      <a:r>
                        <a:rPr kumimoji="1" lang="en-US" altLang="ja-JP" sz="1000" dirty="0">
                          <a:latin typeface="+mj-ea"/>
                          <a:ea typeface="+mj-ea"/>
                        </a:rPr>
                        <a:t>0.5</a:t>
                      </a:r>
                      <a:r>
                        <a:rPr kumimoji="1" lang="ja-JP" altLang="en-US" sz="1000" dirty="0">
                          <a:latin typeface="+mj-ea"/>
                          <a:ea typeface="+mj-ea"/>
                        </a:rPr>
                        <a:t>年</a:t>
                      </a:r>
                    </a:p>
                  </a:txBody>
                  <a:tcPr marL="84406" marR="84406" marT="42203" marB="42203" anchor="ctr"/>
                </a:tc>
                <a:tc>
                  <a:txBody>
                    <a:bodyPr/>
                    <a:lstStyle/>
                    <a:p>
                      <a:pPr algn="ctr"/>
                      <a:r>
                        <a:rPr kumimoji="1" lang="en-US" altLang="ja-JP" sz="1000" b="1" dirty="0">
                          <a:latin typeface="+mj-ea"/>
                          <a:ea typeface="+mj-ea"/>
                        </a:rPr>
                        <a:t>2.0</a:t>
                      </a:r>
                      <a:r>
                        <a:rPr kumimoji="1" lang="ja-JP" altLang="en-US" sz="1000" b="1" dirty="0">
                          <a:latin typeface="+mj-ea"/>
                          <a:ea typeface="+mj-ea"/>
                        </a:rPr>
                        <a:t>年</a:t>
                      </a:r>
                    </a:p>
                  </a:txBody>
                  <a:tcPr marL="84406" marR="84406" marT="42203" marB="42203" anchor="ctr"/>
                </a:tc>
                <a:extLst>
                  <a:ext uri="{0D108BD9-81ED-4DB2-BD59-A6C34878D82A}">
                    <a16:rowId xmlns:a16="http://schemas.microsoft.com/office/drawing/2014/main" val="3621190284"/>
                  </a:ext>
                </a:extLst>
              </a:tr>
              <a:tr h="300673">
                <a:tc>
                  <a:txBody>
                    <a:bodyPr/>
                    <a:lstStyle/>
                    <a:p>
                      <a:pPr algn="ctr"/>
                      <a:r>
                        <a:rPr kumimoji="1" lang="en-US" altLang="ja-JP" sz="1000" dirty="0">
                          <a:latin typeface="+mj-ea"/>
                          <a:ea typeface="+mj-ea"/>
                        </a:rPr>
                        <a:t>2014</a:t>
                      </a:r>
                      <a:r>
                        <a:rPr kumimoji="1" lang="ja-JP" altLang="en-US" sz="1000" dirty="0">
                          <a:latin typeface="+mj-ea"/>
                          <a:ea typeface="+mj-ea"/>
                        </a:rPr>
                        <a:t>年</a:t>
                      </a: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en-US" altLang="ja-JP" sz="1000" dirty="0">
                          <a:latin typeface="+mj-ea"/>
                          <a:ea typeface="+mj-ea"/>
                        </a:rPr>
                        <a:t>1.1</a:t>
                      </a:r>
                      <a:r>
                        <a:rPr kumimoji="1" lang="ja-JP" altLang="en-US" sz="1000" dirty="0">
                          <a:latin typeface="+mj-ea"/>
                          <a:ea typeface="+mj-ea"/>
                        </a:rPr>
                        <a:t>年</a:t>
                      </a: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en-US" altLang="ja-JP" sz="1000" dirty="0">
                          <a:latin typeface="+mj-ea"/>
                          <a:ea typeface="+mj-ea"/>
                        </a:rPr>
                        <a:t>0</a:t>
                      </a:r>
                      <a:r>
                        <a:rPr kumimoji="1" lang="ja-JP" altLang="en-US" sz="1000" dirty="0">
                          <a:latin typeface="+mj-ea"/>
                          <a:ea typeface="+mj-ea"/>
                        </a:rPr>
                        <a:t>年</a:t>
                      </a: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en-US" altLang="ja-JP" sz="1000" b="1" dirty="0">
                          <a:latin typeface="+mj-ea"/>
                          <a:ea typeface="+mj-ea"/>
                        </a:rPr>
                        <a:t>1.1</a:t>
                      </a:r>
                      <a:r>
                        <a:rPr kumimoji="1" lang="ja-JP" altLang="en-US" sz="1000" b="1" dirty="0">
                          <a:latin typeface="+mj-ea"/>
                          <a:ea typeface="+mj-ea"/>
                        </a:rPr>
                        <a:t>年</a:t>
                      </a:r>
                    </a:p>
                  </a:txBody>
                  <a:tcPr marL="84406" marR="84406" marT="42203" marB="42203"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4797382"/>
                  </a:ext>
                </a:extLst>
              </a:tr>
              <a:tr h="300673">
                <a:tc>
                  <a:txBody>
                    <a:bodyPr/>
                    <a:lstStyle/>
                    <a:p>
                      <a:pPr algn="ctr"/>
                      <a:r>
                        <a:rPr kumimoji="1" lang="en-US" altLang="ja-JP" sz="1000" dirty="0">
                          <a:latin typeface="+mj-ea"/>
                          <a:ea typeface="+mj-ea"/>
                        </a:rPr>
                        <a:t>2017</a:t>
                      </a:r>
                      <a:r>
                        <a:rPr kumimoji="1" lang="ja-JP" altLang="en-US" sz="1000" dirty="0">
                          <a:latin typeface="+mj-ea"/>
                          <a:ea typeface="+mj-ea"/>
                        </a:rPr>
                        <a:t>年</a:t>
                      </a: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en-US" altLang="ja-JP" sz="1000" dirty="0">
                          <a:latin typeface="+mj-ea"/>
                          <a:ea typeface="+mj-ea"/>
                        </a:rPr>
                        <a:t>0.2</a:t>
                      </a:r>
                      <a:r>
                        <a:rPr kumimoji="1" lang="ja-JP" altLang="en-US" sz="1000" dirty="0">
                          <a:latin typeface="+mj-ea"/>
                          <a:ea typeface="+mj-ea"/>
                        </a:rPr>
                        <a:t>年</a:t>
                      </a: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en-US" altLang="ja-JP" sz="1000" dirty="0">
                          <a:latin typeface="+mj-ea"/>
                          <a:ea typeface="+mj-ea"/>
                        </a:rPr>
                        <a:t>0.2</a:t>
                      </a:r>
                      <a:r>
                        <a:rPr kumimoji="1" lang="ja-JP" altLang="en-US" sz="1000" dirty="0">
                          <a:latin typeface="+mj-ea"/>
                          <a:ea typeface="+mj-ea"/>
                        </a:rPr>
                        <a:t>年</a:t>
                      </a: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en-US" altLang="ja-JP" sz="1000" b="1" dirty="0">
                          <a:latin typeface="+mj-ea"/>
                          <a:ea typeface="+mj-ea"/>
                        </a:rPr>
                        <a:t>0.4</a:t>
                      </a:r>
                      <a:r>
                        <a:rPr kumimoji="1" lang="ja-JP" altLang="en-US" sz="1000" b="1" dirty="0">
                          <a:latin typeface="+mj-ea"/>
                          <a:ea typeface="+mj-ea"/>
                        </a:rPr>
                        <a:t>年</a:t>
                      </a:r>
                    </a:p>
                  </a:txBody>
                  <a:tcPr marL="84406" marR="84406" marT="42203" marB="42203"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22938114"/>
                  </a:ext>
                </a:extLst>
              </a:tr>
              <a:tr h="300673">
                <a:tc>
                  <a:txBody>
                    <a:bodyPr/>
                    <a:lstStyle/>
                    <a:p>
                      <a:pPr algn="ctr"/>
                      <a:r>
                        <a:rPr kumimoji="1" lang="en-US" altLang="ja-JP" sz="1000" dirty="0">
                          <a:latin typeface="+mj-ea"/>
                          <a:ea typeface="+mj-ea"/>
                        </a:rPr>
                        <a:t>2018</a:t>
                      </a:r>
                      <a:r>
                        <a:rPr kumimoji="1" lang="ja-JP" altLang="en-US" sz="1000" dirty="0">
                          <a:latin typeface="+mj-ea"/>
                          <a:ea typeface="+mj-ea"/>
                        </a:rPr>
                        <a:t>年</a:t>
                      </a:r>
                    </a:p>
                  </a:txBody>
                  <a:tcPr marL="84406" marR="84406" marT="42203" marB="42203" anchor="ctr"/>
                </a:tc>
                <a:tc>
                  <a:txBody>
                    <a:bodyPr/>
                    <a:lstStyle/>
                    <a:p>
                      <a:pPr algn="ctr"/>
                      <a:r>
                        <a:rPr kumimoji="1" lang="en-US" altLang="ja-JP" sz="1000" dirty="0">
                          <a:latin typeface="+mj-ea"/>
                          <a:ea typeface="+mj-ea"/>
                        </a:rPr>
                        <a:t>0.7</a:t>
                      </a:r>
                      <a:r>
                        <a:rPr kumimoji="1" lang="ja-JP" altLang="en-US" sz="1000" dirty="0">
                          <a:latin typeface="+mj-ea"/>
                          <a:ea typeface="+mj-ea"/>
                        </a:rPr>
                        <a:t>年</a:t>
                      </a:r>
                    </a:p>
                  </a:txBody>
                  <a:tcPr marL="84406" marR="84406" marT="42203" marB="42203" anchor="ctr"/>
                </a:tc>
                <a:tc>
                  <a:txBody>
                    <a:bodyPr/>
                    <a:lstStyle/>
                    <a:p>
                      <a:pPr algn="ctr"/>
                      <a:r>
                        <a:rPr kumimoji="1" lang="en-US" altLang="ja-JP" sz="1000" dirty="0">
                          <a:latin typeface="+mj-ea"/>
                          <a:ea typeface="+mj-ea"/>
                        </a:rPr>
                        <a:t>0.2</a:t>
                      </a:r>
                      <a:r>
                        <a:rPr kumimoji="1" lang="ja-JP" altLang="en-US" sz="1000" dirty="0">
                          <a:latin typeface="+mj-ea"/>
                          <a:ea typeface="+mj-ea"/>
                        </a:rPr>
                        <a:t>年</a:t>
                      </a:r>
                    </a:p>
                  </a:txBody>
                  <a:tcPr marL="84406" marR="84406" marT="42203" marB="42203" anchor="ctr"/>
                </a:tc>
                <a:tc>
                  <a:txBody>
                    <a:bodyPr/>
                    <a:lstStyle/>
                    <a:p>
                      <a:pPr algn="ctr"/>
                      <a:r>
                        <a:rPr kumimoji="1" lang="en-US" altLang="ja-JP" sz="1000" b="1" dirty="0">
                          <a:latin typeface="+mj-ea"/>
                          <a:ea typeface="+mj-ea"/>
                        </a:rPr>
                        <a:t>0.9</a:t>
                      </a:r>
                      <a:r>
                        <a:rPr kumimoji="1" lang="ja-JP" altLang="en-US" sz="1000" b="1" dirty="0">
                          <a:latin typeface="+mj-ea"/>
                          <a:ea typeface="+mj-ea"/>
                        </a:rPr>
                        <a:t>年</a:t>
                      </a:r>
                    </a:p>
                  </a:txBody>
                  <a:tcPr marL="84406" marR="84406" marT="42203" marB="42203" anchor="ctr"/>
                </a:tc>
                <a:extLst>
                  <a:ext uri="{0D108BD9-81ED-4DB2-BD59-A6C34878D82A}">
                    <a16:rowId xmlns:a16="http://schemas.microsoft.com/office/drawing/2014/main" val="3144300259"/>
                  </a:ext>
                </a:extLst>
              </a:tr>
              <a:tr h="300673">
                <a:tc>
                  <a:txBody>
                    <a:bodyPr/>
                    <a:lstStyle/>
                    <a:p>
                      <a:pPr algn="ctr"/>
                      <a:r>
                        <a:rPr kumimoji="1" lang="en-US" altLang="ja-JP" sz="1000" dirty="0">
                          <a:latin typeface="+mj-ea"/>
                          <a:ea typeface="+mj-ea"/>
                        </a:rPr>
                        <a:t>2019</a:t>
                      </a:r>
                      <a:r>
                        <a:rPr kumimoji="1" lang="ja-JP" altLang="en-US" sz="1000" dirty="0">
                          <a:latin typeface="+mj-ea"/>
                          <a:ea typeface="+mj-ea"/>
                        </a:rPr>
                        <a:t>年</a:t>
                      </a:r>
                    </a:p>
                  </a:txBody>
                  <a:tcPr marL="84406" marR="84406" marT="42203" marB="42203" anchor="ctr"/>
                </a:tc>
                <a:tc>
                  <a:txBody>
                    <a:bodyPr/>
                    <a:lstStyle/>
                    <a:p>
                      <a:pPr algn="ctr"/>
                      <a:r>
                        <a:rPr kumimoji="1" lang="en-US" altLang="ja-JP" sz="1000" dirty="0">
                          <a:latin typeface="+mj-ea"/>
                          <a:ea typeface="+mj-ea"/>
                        </a:rPr>
                        <a:t>0.5</a:t>
                      </a:r>
                      <a:r>
                        <a:rPr kumimoji="1" lang="ja-JP" altLang="en-US" sz="1000" dirty="0">
                          <a:latin typeface="+mj-ea"/>
                          <a:ea typeface="+mj-ea"/>
                        </a:rPr>
                        <a:t>年</a:t>
                      </a:r>
                    </a:p>
                  </a:txBody>
                  <a:tcPr marL="84406" marR="84406" marT="42203" marB="42203" anchor="ctr"/>
                </a:tc>
                <a:tc>
                  <a:txBody>
                    <a:bodyPr/>
                    <a:lstStyle/>
                    <a:p>
                      <a:pPr algn="ctr"/>
                      <a:r>
                        <a:rPr kumimoji="1" lang="en-US" altLang="ja-JP" sz="1000" dirty="0">
                          <a:latin typeface="+mj-ea"/>
                          <a:ea typeface="+mj-ea"/>
                        </a:rPr>
                        <a:t>0.1</a:t>
                      </a:r>
                      <a:r>
                        <a:rPr kumimoji="1" lang="ja-JP" altLang="en-US" sz="1000" dirty="0">
                          <a:latin typeface="+mj-ea"/>
                          <a:ea typeface="+mj-ea"/>
                        </a:rPr>
                        <a:t>年</a:t>
                      </a:r>
                    </a:p>
                  </a:txBody>
                  <a:tcPr marL="84406" marR="84406" marT="42203" marB="42203" anchor="ctr"/>
                </a:tc>
                <a:tc>
                  <a:txBody>
                    <a:bodyPr/>
                    <a:lstStyle/>
                    <a:p>
                      <a:pPr algn="ctr"/>
                      <a:r>
                        <a:rPr kumimoji="1" lang="en-US" altLang="ja-JP" sz="1000" b="1" dirty="0">
                          <a:latin typeface="+mj-ea"/>
                          <a:ea typeface="+mj-ea"/>
                        </a:rPr>
                        <a:t>0.6</a:t>
                      </a:r>
                      <a:r>
                        <a:rPr kumimoji="1" lang="ja-JP" altLang="en-US" sz="1000" b="1" dirty="0">
                          <a:latin typeface="+mj-ea"/>
                          <a:ea typeface="+mj-ea"/>
                        </a:rPr>
                        <a:t>年</a:t>
                      </a:r>
                    </a:p>
                  </a:txBody>
                  <a:tcPr marL="84406" marR="84406" marT="42203" marB="42203" anchor="ctr"/>
                </a:tc>
                <a:extLst>
                  <a:ext uri="{0D108BD9-81ED-4DB2-BD59-A6C34878D82A}">
                    <a16:rowId xmlns:a16="http://schemas.microsoft.com/office/drawing/2014/main" val="3310631746"/>
                  </a:ext>
                </a:extLst>
              </a:tr>
            </a:tbl>
          </a:graphicData>
        </a:graphic>
      </p:graphicFrame>
      <p:sp>
        <p:nvSpPr>
          <p:cNvPr id="27" name="正方形/長方形 26">
            <a:extLst>
              <a:ext uri="{FF2B5EF4-FFF2-40B4-BE49-F238E27FC236}">
                <a16:creationId xmlns:a16="http://schemas.microsoft.com/office/drawing/2014/main" id="{0FCE19A6-ABA9-406F-A838-E964D5CDA8AC}"/>
              </a:ext>
            </a:extLst>
          </p:cNvPr>
          <p:cNvSpPr/>
          <p:nvPr/>
        </p:nvSpPr>
        <p:spPr>
          <a:xfrm>
            <a:off x="2497672" y="5862481"/>
            <a:ext cx="2525819" cy="518732"/>
          </a:xfrm>
          <a:prstGeom prst="rect">
            <a:avLst/>
          </a:prstGeom>
        </p:spPr>
        <p:txBody>
          <a:bodyPr wrap="square">
            <a:spAutoFit/>
          </a:bodyPr>
          <a:lstStyle/>
          <a:p>
            <a:r>
              <a:rPr lang="en-US" altLang="ja-JP" sz="554" dirty="0"/>
              <a:t>※</a:t>
            </a:r>
            <a:r>
              <a:rPr lang="ja-JP" altLang="en-US" sz="554" dirty="0"/>
              <a:t>海外で既に承認されている薬が日本国内で承認</a:t>
            </a:r>
            <a:endParaRPr lang="en-US" altLang="ja-JP" sz="554" dirty="0"/>
          </a:p>
          <a:p>
            <a:r>
              <a:rPr lang="ja-JP" altLang="en-US" sz="554" dirty="0"/>
              <a:t>　　されるまでに、長い年月を要するという問題</a:t>
            </a:r>
            <a:endParaRPr lang="en-US" altLang="ja-JP" sz="554" dirty="0"/>
          </a:p>
          <a:p>
            <a:r>
              <a:rPr lang="ja-JP" altLang="en-US" sz="554" dirty="0"/>
              <a:t>　　・開発ラグ：国内で新規承認申請された新薬について、</a:t>
            </a:r>
            <a:endParaRPr lang="en-US" altLang="ja-JP" sz="554" dirty="0"/>
          </a:p>
          <a:p>
            <a:r>
              <a:rPr lang="ja-JP" altLang="en-US" sz="554" dirty="0"/>
              <a:t>　　　　　　　　　米国の申請時期との差の中央値</a:t>
            </a:r>
            <a:endParaRPr lang="en-US" altLang="ja-JP" sz="554" dirty="0"/>
          </a:p>
          <a:p>
            <a:r>
              <a:rPr lang="ja-JP" altLang="en-US" sz="554" dirty="0"/>
              <a:t>　　・審査ラグ：日米間の新薬の新規承認された総審査期間の差</a:t>
            </a:r>
          </a:p>
        </p:txBody>
      </p:sp>
      <p:sp>
        <p:nvSpPr>
          <p:cNvPr id="28" name="テキスト ボックス 27">
            <a:extLst>
              <a:ext uri="{FF2B5EF4-FFF2-40B4-BE49-F238E27FC236}">
                <a16:creationId xmlns:a16="http://schemas.microsoft.com/office/drawing/2014/main" id="{E5773516-1C9D-46DA-9789-00B0279C764E}"/>
              </a:ext>
            </a:extLst>
          </p:cNvPr>
          <p:cNvSpPr txBox="1"/>
          <p:nvPr/>
        </p:nvSpPr>
        <p:spPr>
          <a:xfrm>
            <a:off x="6881324" y="6118756"/>
            <a:ext cx="3658433" cy="220188"/>
          </a:xfrm>
          <a:prstGeom prst="rect">
            <a:avLst/>
          </a:prstGeom>
          <a:noFill/>
        </p:spPr>
        <p:txBody>
          <a:bodyPr wrap="square" rtlCol="0">
            <a:spAutoFit/>
          </a:bodyPr>
          <a:lstStyle/>
          <a:p>
            <a:r>
              <a:rPr lang="ja-JP" altLang="en-US" sz="831"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出典：大阪の再生・成長に向けた新戦略</a:t>
            </a:r>
          </a:p>
        </p:txBody>
      </p:sp>
      <p:sp>
        <p:nvSpPr>
          <p:cNvPr id="29" name="正方形/長方形 28">
            <a:extLst>
              <a:ext uri="{FF2B5EF4-FFF2-40B4-BE49-F238E27FC236}">
                <a16:creationId xmlns:a16="http://schemas.microsoft.com/office/drawing/2014/main" id="{851D3C7B-9E68-4670-BC03-2FAE92B6F61F}"/>
              </a:ext>
            </a:extLst>
          </p:cNvPr>
          <p:cNvSpPr/>
          <p:nvPr/>
        </p:nvSpPr>
        <p:spPr>
          <a:xfrm>
            <a:off x="4805550" y="3686737"/>
            <a:ext cx="4131493" cy="3199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69" dirty="0">
                <a:solidFill>
                  <a:schemeClr val="tx1"/>
                </a:solidFill>
              </a:rPr>
              <a:t>2018</a:t>
            </a:r>
            <a:r>
              <a:rPr lang="ja-JP" altLang="en-US" sz="969" dirty="0">
                <a:solidFill>
                  <a:schemeClr val="tx1"/>
                </a:solidFill>
              </a:rPr>
              <a:t>年の大阪府の医薬品生産額の全国シェアは、</a:t>
            </a:r>
            <a:r>
              <a:rPr lang="en-US" altLang="ja-JP" sz="969" dirty="0">
                <a:solidFill>
                  <a:schemeClr val="tx1"/>
                </a:solidFill>
              </a:rPr>
              <a:t>7.3%</a:t>
            </a:r>
            <a:r>
              <a:rPr lang="ja-JP" altLang="en-US" sz="969" dirty="0">
                <a:solidFill>
                  <a:schemeClr val="tx1"/>
                </a:solidFill>
              </a:rPr>
              <a:t>で全国３位。</a:t>
            </a:r>
            <a:endParaRPr lang="en-US" altLang="ja-JP" sz="969" dirty="0">
              <a:solidFill>
                <a:schemeClr val="tx1"/>
              </a:solidFill>
            </a:endParaRPr>
          </a:p>
          <a:p>
            <a:r>
              <a:rPr lang="ja-JP" altLang="en-US" sz="969" dirty="0">
                <a:solidFill>
                  <a:schemeClr val="tx1"/>
                </a:solidFill>
              </a:rPr>
              <a:t>医療用機器生産額は、シェア</a:t>
            </a:r>
            <a:r>
              <a:rPr lang="en-US" altLang="ja-JP" sz="969" dirty="0">
                <a:solidFill>
                  <a:schemeClr val="tx1"/>
                </a:solidFill>
              </a:rPr>
              <a:t>3.3%</a:t>
            </a:r>
            <a:r>
              <a:rPr lang="ja-JP" altLang="en-US" sz="969" dirty="0">
                <a:solidFill>
                  <a:schemeClr val="tx1"/>
                </a:solidFill>
              </a:rPr>
              <a:t>で全国９位。</a:t>
            </a:r>
          </a:p>
        </p:txBody>
      </p:sp>
      <p:sp>
        <p:nvSpPr>
          <p:cNvPr id="32" name="タイトル 1">
            <a:extLst>
              <a:ext uri="{FF2B5EF4-FFF2-40B4-BE49-F238E27FC236}">
                <a16:creationId xmlns:a16="http://schemas.microsoft.com/office/drawing/2014/main" id="{5A736F56-13D9-4F6E-8804-CC16F777F84A}"/>
              </a:ext>
            </a:extLst>
          </p:cNvPr>
          <p:cNvSpPr txBox="1"/>
          <p:nvPr/>
        </p:nvSpPr>
        <p:spPr>
          <a:xfrm>
            <a:off x="139730" y="966449"/>
            <a:ext cx="3002864" cy="2290962"/>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世界最⾼⽔準の研究が進む再⽣医療や⾰新的創薬の産学連携による実⽤化・産業化の促進。</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⼤阪の強みである「ものづくり⼒」を活かした医療機器の開発促進、健康分野における新産業の創出。</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⼤阪の健康医療の先進都市に向けた⽅向性をまとめ、世界トップクラスのライフサイエンスクラスター形成などに向けた取組みを進める。</a:t>
            </a:r>
          </a:p>
        </p:txBody>
      </p:sp>
      <p:sp>
        <p:nvSpPr>
          <p:cNvPr id="34" name="テキスト ボックス 33">
            <a:extLst>
              <a:ext uri="{FF2B5EF4-FFF2-40B4-BE49-F238E27FC236}">
                <a16:creationId xmlns:a16="http://schemas.microsoft.com/office/drawing/2014/main" id="{BB16425F-BA43-4E78-A2F5-DE3D41561E2A}"/>
              </a:ext>
            </a:extLst>
          </p:cNvPr>
          <p:cNvSpPr txBox="1"/>
          <p:nvPr/>
        </p:nvSpPr>
        <p:spPr>
          <a:xfrm>
            <a:off x="2539932" y="6368403"/>
            <a:ext cx="1898277" cy="220188"/>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ホームページ資料より作成</a:t>
            </a:r>
          </a:p>
        </p:txBody>
      </p:sp>
      <p:sp>
        <p:nvSpPr>
          <p:cNvPr id="35" name="正方形/長方形 34">
            <a:extLst>
              <a:ext uri="{FF2B5EF4-FFF2-40B4-BE49-F238E27FC236}">
                <a16:creationId xmlns:a16="http://schemas.microsoft.com/office/drawing/2014/main" id="{DC8F2B77-06AC-4DD1-A810-E3DADF55DE8B}"/>
              </a:ext>
            </a:extLst>
          </p:cNvPr>
          <p:cNvSpPr/>
          <p:nvPr/>
        </p:nvSpPr>
        <p:spPr>
          <a:xfrm>
            <a:off x="2539932" y="3690781"/>
            <a:ext cx="2133519" cy="3043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我が国のドラッグ・ラグは大幅に改善</a:t>
            </a:r>
          </a:p>
        </p:txBody>
      </p:sp>
      <p:sp>
        <p:nvSpPr>
          <p:cNvPr id="36" name="テキスト ボックス 35">
            <a:extLst>
              <a:ext uri="{FF2B5EF4-FFF2-40B4-BE49-F238E27FC236}">
                <a16:creationId xmlns:a16="http://schemas.microsoft.com/office/drawing/2014/main" id="{6E5B499C-EAB6-4A53-85C4-972FEE6D3D78}"/>
              </a:ext>
            </a:extLst>
          </p:cNvPr>
          <p:cNvSpPr txBox="1"/>
          <p:nvPr/>
        </p:nvSpPr>
        <p:spPr>
          <a:xfrm>
            <a:off x="7068661" y="4064659"/>
            <a:ext cx="1129972" cy="220188"/>
          </a:xfrm>
          <a:prstGeom prst="rect">
            <a:avLst/>
          </a:prstGeom>
          <a:noFill/>
        </p:spPr>
        <p:txBody>
          <a:bodyPr wrap="squar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年）</a:t>
            </a:r>
          </a:p>
        </p:txBody>
      </p:sp>
      <p:sp>
        <p:nvSpPr>
          <p:cNvPr id="31" name="タイトル 1"/>
          <p:cNvSpPr txBox="1">
            <a:spLocks/>
          </p:cNvSpPr>
          <p:nvPr/>
        </p:nvSpPr>
        <p:spPr>
          <a:xfrm>
            <a:off x="3744700" y="2080869"/>
            <a:ext cx="5259571" cy="1149624"/>
          </a:xfrm>
          <a:prstGeom prst="rect">
            <a:avLst/>
          </a:prstGeom>
          <a:solidFill>
            <a:schemeClr val="bg1"/>
          </a:solid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477"/>
              </a:lnSpc>
              <a:spcBef>
                <a:spcPts val="831"/>
              </a:spcBef>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世界で高齢化が今後確実に進むとみられる中、健康・医療関連分野は、</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92" b="1" dirty="0">
                <a:latin typeface="Meiryo UI" panose="020B0604030504040204" pitchFamily="50" charset="-128"/>
                <a:ea typeface="Meiryo UI" panose="020B0604030504040204" pitchFamily="50" charset="-128"/>
                <a:cs typeface="Meiryo UI" panose="020B0604030504040204" pitchFamily="50" charset="-128"/>
              </a:rPr>
            </a:b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薬品・医療機器等に留まらず、ヘルスケアサービスやまちづくりに至るまで、</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92" b="1" dirty="0">
                <a:latin typeface="Meiryo UI" panose="020B0604030504040204" pitchFamily="50" charset="-128"/>
                <a:ea typeface="Meiryo UI" panose="020B0604030504040204" pitchFamily="50" charset="-128"/>
                <a:cs typeface="Meiryo UI" panose="020B0604030504040204" pitchFamily="50" charset="-128"/>
              </a:rPr>
            </a:b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広い裾野を有し、ものづくりを得意とする大阪にとっても有望な市場。</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831"/>
              </a:spcBef>
            </a:pP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年の大阪・関西万博をインパクトに世界に発信し、リーディング産</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92" b="1" dirty="0">
                <a:latin typeface="Meiryo UI" panose="020B0604030504040204" pitchFamily="50" charset="-128"/>
                <a:ea typeface="Meiryo UI" panose="020B0604030504040204" pitchFamily="50" charset="-128"/>
                <a:cs typeface="Meiryo UI" panose="020B0604030504040204" pitchFamily="50" charset="-128"/>
              </a:rPr>
            </a:b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業として更なる取組みを進めていく必要があるのではないか。</a:t>
            </a:r>
          </a:p>
        </p:txBody>
      </p:sp>
      <p:sp>
        <p:nvSpPr>
          <p:cNvPr id="37" name="角丸四角形 19">
            <a:extLst>
              <a:ext uri="{FF2B5EF4-FFF2-40B4-BE49-F238E27FC236}">
                <a16:creationId xmlns:a16="http://schemas.microsoft.com/office/drawing/2014/main" id="{DCCE6D10-80C5-4583-A693-ECCAA6063E26}"/>
              </a:ext>
            </a:extLst>
          </p:cNvPr>
          <p:cNvSpPr/>
          <p:nvPr/>
        </p:nvSpPr>
        <p:spPr>
          <a:xfrm>
            <a:off x="3811459" y="1770682"/>
            <a:ext cx="2030959"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33" name="正方形/長方形 32"/>
          <p:cNvSpPr/>
          <p:nvPr/>
        </p:nvSpPr>
        <p:spPr>
          <a:xfrm>
            <a:off x="-15865" y="0"/>
            <a:ext cx="9143999" cy="53232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25.</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①産業</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技術力</a:t>
            </a:r>
            <a:endPar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ⅰ</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）健康・医療関連分野の世界的なクラスター形成 </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　</a:t>
            </a:r>
          </a:p>
        </p:txBody>
      </p:sp>
      <p:sp>
        <p:nvSpPr>
          <p:cNvPr id="38" name="正方形/長方形 37"/>
          <p:cNvSpPr/>
          <p:nvPr/>
        </p:nvSpPr>
        <p:spPr>
          <a:xfrm>
            <a:off x="7064362" y="186507"/>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a:t>
            </a:r>
            <a:r>
              <a:rPr lang="ja-JP" altLang="en-US" sz="831" dirty="0" smtClean="0">
                <a:solidFill>
                  <a:schemeClr val="tx1"/>
                </a:solidFill>
              </a:rPr>
              <a:t>資料３</a:t>
            </a:r>
            <a:endParaRPr lang="ja-JP" altLang="en-US" sz="831" dirty="0">
              <a:solidFill>
                <a:schemeClr val="tx1"/>
              </a:solidFill>
            </a:endParaRPr>
          </a:p>
        </p:txBody>
      </p:sp>
    </p:spTree>
    <p:extLst>
      <p:ext uri="{BB962C8B-B14F-4D97-AF65-F5344CB8AC3E}">
        <p14:creationId xmlns:p14="http://schemas.microsoft.com/office/powerpoint/2010/main" val="197621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3384A43F-5089-4B14-B0F5-DD2990EEBB3B}"/>
              </a:ext>
            </a:extLst>
          </p:cNvPr>
          <p:cNvPicPr>
            <a:picLocks noChangeAspect="1"/>
          </p:cNvPicPr>
          <p:nvPr/>
        </p:nvPicPr>
        <p:blipFill>
          <a:blip r:embed="rId2"/>
          <a:stretch>
            <a:fillRect/>
          </a:stretch>
        </p:blipFill>
        <p:spPr>
          <a:xfrm>
            <a:off x="77370" y="711674"/>
            <a:ext cx="2481965" cy="2472510"/>
          </a:xfrm>
          <a:prstGeom prst="rect">
            <a:avLst/>
          </a:prstGeom>
        </p:spPr>
      </p:pic>
      <p:sp>
        <p:nvSpPr>
          <p:cNvPr id="19" name="テキスト ボックス 18"/>
          <p:cNvSpPr txBox="1"/>
          <p:nvPr/>
        </p:nvSpPr>
        <p:spPr>
          <a:xfrm>
            <a:off x="296474" y="446965"/>
            <a:ext cx="1835759"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○関西地域の産業クラスターの例</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479347" y="3456929"/>
            <a:ext cx="1707519"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○再生医療の市場規模の予測</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038137" y="453760"/>
            <a:ext cx="1681871"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○健康関連産業の裾野の広さ</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452775" y="3803254"/>
            <a:ext cx="3778607" cy="2530066"/>
          </a:xfrm>
          <a:prstGeom prst="rect">
            <a:avLst/>
          </a:prstGeom>
          <a:ln>
            <a:noFill/>
            <a:prstDash val="sysDash"/>
          </a:ln>
        </p:spPr>
      </p:pic>
      <p:pic>
        <p:nvPicPr>
          <p:cNvPr id="7" name="図 6"/>
          <p:cNvPicPr>
            <a:picLocks noChangeAspect="1"/>
          </p:cNvPicPr>
          <p:nvPr/>
        </p:nvPicPr>
        <p:blipFill>
          <a:blip r:embed="rId4"/>
          <a:stretch>
            <a:fillRect/>
          </a:stretch>
        </p:blipFill>
        <p:spPr>
          <a:xfrm>
            <a:off x="4717375" y="3741744"/>
            <a:ext cx="4200693" cy="2597483"/>
          </a:xfrm>
          <a:prstGeom prst="rect">
            <a:avLst/>
          </a:prstGeom>
        </p:spPr>
      </p:pic>
      <p:sp>
        <p:nvSpPr>
          <p:cNvPr id="21" name="テキスト ボックス 20"/>
          <p:cNvSpPr txBox="1"/>
          <p:nvPr/>
        </p:nvSpPr>
        <p:spPr>
          <a:xfrm>
            <a:off x="283606" y="3440132"/>
            <a:ext cx="1361270"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○再生医療の関連産業</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29585" y="3699164"/>
            <a:ext cx="4024986" cy="2668946"/>
          </a:xfrm>
          <a:prstGeom prst="rect">
            <a:avLst/>
          </a:prstGeom>
          <a:noFill/>
          <a:ln w="63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8" name="正方形/長方形 27"/>
          <p:cNvSpPr/>
          <p:nvPr/>
        </p:nvSpPr>
        <p:spPr>
          <a:xfrm>
            <a:off x="4665785" y="3701793"/>
            <a:ext cx="4351906" cy="2687001"/>
          </a:xfrm>
          <a:prstGeom prst="rect">
            <a:avLst/>
          </a:prstGeom>
          <a:noFill/>
          <a:ln w="63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0" name="テキスト ボックス 29">
            <a:extLst>
              <a:ext uri="{FF2B5EF4-FFF2-40B4-BE49-F238E27FC236}">
                <a16:creationId xmlns:a16="http://schemas.microsoft.com/office/drawing/2014/main" id="{2FE83F1D-2600-4E6B-8EA7-1D78C02D58A1}"/>
              </a:ext>
            </a:extLst>
          </p:cNvPr>
          <p:cNvSpPr txBox="1"/>
          <p:nvPr/>
        </p:nvSpPr>
        <p:spPr>
          <a:xfrm>
            <a:off x="7042463" y="3013723"/>
            <a:ext cx="2984452" cy="348044"/>
          </a:xfrm>
          <a:prstGeom prst="rect">
            <a:avLst/>
          </a:prstGeom>
          <a:noFill/>
        </p:spPr>
        <p:txBody>
          <a:bodyPr wrap="square" rtlCol="0">
            <a:spAutoFit/>
          </a:bodyPr>
          <a:lstStyle/>
          <a:p>
            <a:r>
              <a:rPr lang="ja-JP" altLang="en-US" sz="831" dirty="0">
                <a:latin typeface="Meiryo UI" panose="020B0604030504040204" pitchFamily="50" charset="-128"/>
                <a:ea typeface="Meiryo UI" panose="020B0604030504040204" pitchFamily="50" charset="-128"/>
              </a:rPr>
              <a:t>出典：健康・医療戦略推進本部</a:t>
            </a:r>
            <a:endParaRPr lang="en-US" altLang="ja-JP" sz="831" dirty="0">
              <a:latin typeface="Meiryo UI" panose="020B0604030504040204" pitchFamily="50" charset="-128"/>
              <a:ea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rPr>
              <a:t>　　　　　「アジア健康構想に向けた基本指針」</a:t>
            </a:r>
          </a:p>
        </p:txBody>
      </p:sp>
      <p:sp>
        <p:nvSpPr>
          <p:cNvPr id="31" name="正方形/長方形 30">
            <a:extLst>
              <a:ext uri="{FF2B5EF4-FFF2-40B4-BE49-F238E27FC236}">
                <a16:creationId xmlns:a16="http://schemas.microsoft.com/office/drawing/2014/main" id="{7ADE0EDF-7CF8-4246-88A9-906F1547720D}"/>
              </a:ext>
            </a:extLst>
          </p:cNvPr>
          <p:cNvSpPr/>
          <p:nvPr/>
        </p:nvSpPr>
        <p:spPr>
          <a:xfrm>
            <a:off x="6226149" y="771514"/>
            <a:ext cx="2768550" cy="3303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健康医療産業は市場の拡大が見込まれるうえ、関連産業の裾野が広い</a:t>
            </a:r>
          </a:p>
        </p:txBody>
      </p:sp>
      <p:pic>
        <p:nvPicPr>
          <p:cNvPr id="10" name="図 9">
            <a:extLst>
              <a:ext uri="{FF2B5EF4-FFF2-40B4-BE49-F238E27FC236}">
                <a16:creationId xmlns:a16="http://schemas.microsoft.com/office/drawing/2014/main" id="{DB6F7F96-97A5-4C47-90E6-9951963B38C3}"/>
              </a:ext>
            </a:extLst>
          </p:cNvPr>
          <p:cNvPicPr>
            <a:picLocks noChangeAspect="1"/>
          </p:cNvPicPr>
          <p:nvPr/>
        </p:nvPicPr>
        <p:blipFill>
          <a:blip r:embed="rId5"/>
          <a:stretch>
            <a:fillRect/>
          </a:stretch>
        </p:blipFill>
        <p:spPr>
          <a:xfrm>
            <a:off x="6226149" y="1237555"/>
            <a:ext cx="2917851" cy="1785984"/>
          </a:xfrm>
          <a:prstGeom prst="rect">
            <a:avLst/>
          </a:prstGeom>
        </p:spPr>
      </p:pic>
      <p:sp>
        <p:nvSpPr>
          <p:cNvPr id="33" name="テキスト ボックス 32">
            <a:extLst>
              <a:ext uri="{FF2B5EF4-FFF2-40B4-BE49-F238E27FC236}">
                <a16:creationId xmlns:a16="http://schemas.microsoft.com/office/drawing/2014/main" id="{226C29BD-F520-41B9-9407-3CCD2E2E597E}"/>
              </a:ext>
            </a:extLst>
          </p:cNvPr>
          <p:cNvSpPr txBox="1"/>
          <p:nvPr/>
        </p:nvSpPr>
        <p:spPr>
          <a:xfrm>
            <a:off x="296474" y="6399862"/>
            <a:ext cx="6680300"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cs typeface="Meiryo UI" panose="020B0604030504040204" pitchFamily="50" charset="-128"/>
              </a:rPr>
              <a:t>（左右ともに）出典：経済産業省「第１回再生医療・遺伝子治療の産業化に向けた基盤技術開発事業（複数課題プログラム）中間評価検討会」　資料</a:t>
            </a:r>
          </a:p>
        </p:txBody>
      </p:sp>
      <p:graphicFrame>
        <p:nvGraphicFramePr>
          <p:cNvPr id="24" name="表 5">
            <a:extLst>
              <a:ext uri="{FF2B5EF4-FFF2-40B4-BE49-F238E27FC236}">
                <a16:creationId xmlns:a16="http://schemas.microsoft.com/office/drawing/2014/main" id="{072ADC2B-EA79-4BC0-86D9-8466FB86765E}"/>
              </a:ext>
            </a:extLst>
          </p:cNvPr>
          <p:cNvGraphicFramePr>
            <a:graphicFrameLocks noGrp="1"/>
          </p:cNvGraphicFramePr>
          <p:nvPr>
            <p:extLst/>
          </p:nvPr>
        </p:nvGraphicFramePr>
        <p:xfrm>
          <a:off x="2523937" y="506560"/>
          <a:ext cx="3575623" cy="2968322"/>
        </p:xfrm>
        <a:graphic>
          <a:graphicData uri="http://schemas.openxmlformats.org/drawingml/2006/table">
            <a:tbl>
              <a:tblPr firstRow="1" bandRow="1">
                <a:tableStyleId>{5C22544A-7EE6-4342-B048-85BDC9FD1C3A}</a:tableStyleId>
              </a:tblPr>
              <a:tblGrid>
                <a:gridCol w="262439">
                  <a:extLst>
                    <a:ext uri="{9D8B030D-6E8A-4147-A177-3AD203B41FA5}">
                      <a16:colId xmlns:a16="http://schemas.microsoft.com/office/drawing/2014/main" val="512084097"/>
                    </a:ext>
                  </a:extLst>
                </a:gridCol>
                <a:gridCol w="986051">
                  <a:extLst>
                    <a:ext uri="{9D8B030D-6E8A-4147-A177-3AD203B41FA5}">
                      <a16:colId xmlns:a16="http://schemas.microsoft.com/office/drawing/2014/main" val="2779961817"/>
                    </a:ext>
                  </a:extLst>
                </a:gridCol>
                <a:gridCol w="1129972">
                  <a:extLst>
                    <a:ext uri="{9D8B030D-6E8A-4147-A177-3AD203B41FA5}">
                      <a16:colId xmlns:a16="http://schemas.microsoft.com/office/drawing/2014/main" val="2428181105"/>
                    </a:ext>
                  </a:extLst>
                </a:gridCol>
                <a:gridCol w="398814">
                  <a:extLst>
                    <a:ext uri="{9D8B030D-6E8A-4147-A177-3AD203B41FA5}">
                      <a16:colId xmlns:a16="http://schemas.microsoft.com/office/drawing/2014/main" val="2603856887"/>
                    </a:ext>
                  </a:extLst>
                </a:gridCol>
                <a:gridCol w="332345">
                  <a:extLst>
                    <a:ext uri="{9D8B030D-6E8A-4147-A177-3AD203B41FA5}">
                      <a16:colId xmlns:a16="http://schemas.microsoft.com/office/drawing/2014/main" val="2833830083"/>
                    </a:ext>
                  </a:extLst>
                </a:gridCol>
                <a:gridCol w="466002">
                  <a:extLst>
                    <a:ext uri="{9D8B030D-6E8A-4147-A177-3AD203B41FA5}">
                      <a16:colId xmlns:a16="http://schemas.microsoft.com/office/drawing/2014/main" val="4107775332"/>
                    </a:ext>
                  </a:extLst>
                </a:gridCol>
              </a:tblGrid>
              <a:tr h="168812">
                <a:tc>
                  <a:txBody>
                    <a:bodyPr/>
                    <a:lstStyle/>
                    <a:p>
                      <a:r>
                        <a:rPr kumimoji="1" lang="en-US" altLang="ja-JP" sz="600" dirty="0"/>
                        <a:t>No.</a:t>
                      </a:r>
                      <a:endParaRPr kumimoji="1" lang="ja-JP" altLang="en-US" sz="600" dirty="0"/>
                    </a:p>
                  </a:txBody>
                  <a:tcPr marL="84406" marR="84406" marT="42203" marB="42203"/>
                </a:tc>
                <a:tc>
                  <a:txBody>
                    <a:bodyPr/>
                    <a:lstStyle/>
                    <a:p>
                      <a:r>
                        <a:rPr kumimoji="1" lang="ja-JP" altLang="en-US" sz="600" dirty="0"/>
                        <a:t>クラスター</a:t>
                      </a:r>
                    </a:p>
                  </a:txBody>
                  <a:tcPr marL="84406" marR="84406" marT="42203" marB="42203"/>
                </a:tc>
                <a:tc>
                  <a:txBody>
                    <a:bodyPr/>
                    <a:lstStyle/>
                    <a:p>
                      <a:r>
                        <a:rPr kumimoji="1" lang="ja-JP" altLang="en-US" sz="600" dirty="0"/>
                        <a:t>エリア</a:t>
                      </a:r>
                    </a:p>
                  </a:txBody>
                  <a:tcPr marL="84406" marR="84406" marT="42203" marB="42203"/>
                </a:tc>
                <a:tc>
                  <a:txBody>
                    <a:bodyPr/>
                    <a:lstStyle/>
                    <a:p>
                      <a:r>
                        <a:rPr kumimoji="1" lang="ja-JP" altLang="en-US" sz="600" dirty="0"/>
                        <a:t>企業</a:t>
                      </a:r>
                    </a:p>
                  </a:txBody>
                  <a:tcPr marL="84406" marR="84406" marT="42203" marB="42203"/>
                </a:tc>
                <a:tc>
                  <a:txBody>
                    <a:bodyPr/>
                    <a:lstStyle/>
                    <a:p>
                      <a:r>
                        <a:rPr kumimoji="1" lang="ja-JP" altLang="en-US" sz="600" dirty="0"/>
                        <a:t>大学</a:t>
                      </a:r>
                    </a:p>
                  </a:txBody>
                  <a:tcPr marL="84406" marR="84406" marT="42203" marB="42203"/>
                </a:tc>
                <a:tc>
                  <a:txBody>
                    <a:bodyPr/>
                    <a:lstStyle/>
                    <a:p>
                      <a:r>
                        <a:rPr kumimoji="1" lang="ja-JP" altLang="en-US" sz="600" dirty="0"/>
                        <a:t>研究機関</a:t>
                      </a:r>
                    </a:p>
                  </a:txBody>
                  <a:tcPr marL="84406" marR="84406" marT="42203" marB="42203"/>
                </a:tc>
                <a:extLst>
                  <a:ext uri="{0D108BD9-81ED-4DB2-BD59-A6C34878D82A}">
                    <a16:rowId xmlns:a16="http://schemas.microsoft.com/office/drawing/2014/main" val="3124773178"/>
                  </a:ext>
                </a:extLst>
              </a:tr>
              <a:tr h="204022">
                <a:tc>
                  <a:txBody>
                    <a:bodyPr/>
                    <a:lstStyle/>
                    <a:p>
                      <a:r>
                        <a:rPr kumimoji="1" lang="en-US" altLang="ja-JP" sz="600" dirty="0"/>
                        <a:t>1</a:t>
                      </a:r>
                      <a:endParaRPr kumimoji="1" lang="ja-JP" altLang="en-US" sz="600" dirty="0"/>
                    </a:p>
                  </a:txBody>
                  <a:tcPr marL="84406" marR="84406" marT="42203" marB="42203"/>
                </a:tc>
                <a:tc>
                  <a:txBody>
                    <a:bodyPr/>
                    <a:lstStyle/>
                    <a:p>
                      <a:r>
                        <a:rPr kumimoji="1" lang="ja-JP" altLang="en-US" sz="600" dirty="0"/>
                        <a:t>長浜バイオクラスター</a:t>
                      </a:r>
                    </a:p>
                  </a:txBody>
                  <a:tcPr marL="84406" marR="84406" marT="42203" marB="42203"/>
                </a:tc>
                <a:tc>
                  <a:txBody>
                    <a:bodyPr/>
                    <a:lstStyle/>
                    <a:p>
                      <a:r>
                        <a:rPr kumimoji="1" lang="ja-JP" altLang="en-US" sz="600" dirty="0"/>
                        <a:t>長浜市全域（滋賀県）</a:t>
                      </a:r>
                      <a:endParaRPr kumimoji="1" lang="en-US" altLang="ja-JP" sz="600" dirty="0"/>
                    </a:p>
                  </a:txBody>
                  <a:tcPr marL="84406" marR="84406" marT="42203" marB="42203"/>
                </a:tc>
                <a:tc>
                  <a:txBody>
                    <a:bodyPr/>
                    <a:lstStyle/>
                    <a:p>
                      <a:r>
                        <a:rPr kumimoji="1" lang="en-US" altLang="ja-JP" sz="600" dirty="0"/>
                        <a:t>38</a:t>
                      </a:r>
                      <a:r>
                        <a:rPr kumimoji="1" lang="ja-JP" altLang="en-US" sz="600" dirty="0"/>
                        <a:t>社</a:t>
                      </a:r>
                    </a:p>
                  </a:txBody>
                  <a:tcPr marL="84406" marR="84406" marT="42203" marB="42203"/>
                </a:tc>
                <a:tc>
                  <a:txBody>
                    <a:bodyPr/>
                    <a:lstStyle/>
                    <a:p>
                      <a:r>
                        <a:rPr kumimoji="1" lang="en-US" altLang="ja-JP" sz="600" dirty="0"/>
                        <a:t>6</a:t>
                      </a:r>
                      <a:r>
                        <a:rPr kumimoji="1" lang="ja-JP" altLang="en-US" sz="600" dirty="0"/>
                        <a:t>校</a:t>
                      </a:r>
                    </a:p>
                  </a:txBody>
                  <a:tcPr marL="84406" marR="84406" marT="42203" marB="42203"/>
                </a:tc>
                <a:tc>
                  <a:txBody>
                    <a:bodyPr/>
                    <a:lstStyle/>
                    <a:p>
                      <a:r>
                        <a:rPr kumimoji="1" lang="en-US" altLang="ja-JP" sz="600" dirty="0"/>
                        <a:t>2</a:t>
                      </a:r>
                      <a:r>
                        <a:rPr kumimoji="1" lang="ja-JP" altLang="en-US" sz="600" dirty="0"/>
                        <a:t>機関</a:t>
                      </a:r>
                    </a:p>
                  </a:txBody>
                  <a:tcPr marL="84406" marR="84406" marT="42203" marB="42203"/>
                </a:tc>
                <a:extLst>
                  <a:ext uri="{0D108BD9-81ED-4DB2-BD59-A6C34878D82A}">
                    <a16:rowId xmlns:a16="http://schemas.microsoft.com/office/drawing/2014/main" val="2974604924"/>
                  </a:ext>
                </a:extLst>
              </a:tr>
              <a:tr h="253218">
                <a:tc>
                  <a:txBody>
                    <a:bodyPr/>
                    <a:lstStyle/>
                    <a:p>
                      <a:r>
                        <a:rPr kumimoji="1" lang="en-US" altLang="ja-JP" sz="600" dirty="0"/>
                        <a:t>2</a:t>
                      </a:r>
                    </a:p>
                  </a:txBody>
                  <a:tcPr marL="84406" marR="84406" marT="42203" marB="42203"/>
                </a:tc>
                <a:tc>
                  <a:txBody>
                    <a:bodyPr/>
                    <a:lstStyle/>
                    <a:p>
                      <a:r>
                        <a:rPr kumimoji="1" lang="ja-JP" altLang="en-US" sz="600" dirty="0"/>
                        <a:t>しが医工連携</a:t>
                      </a:r>
                      <a:endParaRPr kumimoji="1" lang="en-US" altLang="ja-JP" sz="600" dirty="0"/>
                    </a:p>
                    <a:p>
                      <a:r>
                        <a:rPr kumimoji="1" lang="ja-JP" altLang="en-US" sz="600" dirty="0"/>
                        <a:t>ものづくりクラスター</a:t>
                      </a:r>
                    </a:p>
                  </a:txBody>
                  <a:tcPr marL="84406" marR="84406" marT="42203" marB="42203"/>
                </a:tc>
                <a:tc>
                  <a:txBody>
                    <a:bodyPr/>
                    <a:lstStyle/>
                    <a:p>
                      <a:r>
                        <a:rPr kumimoji="1" lang="ja-JP" altLang="en-US" sz="600" dirty="0"/>
                        <a:t>滋賀県全域</a:t>
                      </a:r>
                    </a:p>
                  </a:txBody>
                  <a:tcPr marL="84406" marR="84406" marT="42203" marB="42203"/>
                </a:tc>
                <a:tc>
                  <a:txBody>
                    <a:bodyPr/>
                    <a:lstStyle/>
                    <a:p>
                      <a:r>
                        <a:rPr kumimoji="1" lang="en-US" altLang="ja-JP" sz="600" dirty="0"/>
                        <a:t>218</a:t>
                      </a:r>
                      <a:r>
                        <a:rPr kumimoji="1" lang="ja-JP" altLang="en-US" sz="600" dirty="0"/>
                        <a:t>社</a:t>
                      </a:r>
                    </a:p>
                  </a:txBody>
                  <a:tcPr marL="84406" marR="84406" marT="42203" marB="42203"/>
                </a:tc>
                <a:tc>
                  <a:txBody>
                    <a:bodyPr/>
                    <a:lstStyle/>
                    <a:p>
                      <a:r>
                        <a:rPr kumimoji="1" lang="en-US" altLang="ja-JP" sz="600" dirty="0"/>
                        <a:t>6</a:t>
                      </a:r>
                      <a:r>
                        <a:rPr kumimoji="1" lang="ja-JP" altLang="en-US" sz="600" dirty="0"/>
                        <a:t>校</a:t>
                      </a:r>
                    </a:p>
                  </a:txBody>
                  <a:tcPr marL="84406" marR="84406" marT="42203" marB="42203"/>
                </a:tc>
                <a:tc>
                  <a:txBody>
                    <a:bodyPr/>
                    <a:lstStyle/>
                    <a:p>
                      <a:r>
                        <a:rPr kumimoji="1" lang="en-US" altLang="ja-JP" sz="600" dirty="0"/>
                        <a:t>2</a:t>
                      </a:r>
                      <a:r>
                        <a:rPr kumimoji="1" lang="ja-JP" altLang="en-US" sz="600" dirty="0"/>
                        <a:t>機関</a:t>
                      </a:r>
                    </a:p>
                  </a:txBody>
                  <a:tcPr marL="84406" marR="84406" marT="42203" marB="42203"/>
                </a:tc>
                <a:extLst>
                  <a:ext uri="{0D108BD9-81ED-4DB2-BD59-A6C34878D82A}">
                    <a16:rowId xmlns:a16="http://schemas.microsoft.com/office/drawing/2014/main" val="281558973"/>
                  </a:ext>
                </a:extLst>
              </a:tr>
              <a:tr h="253218">
                <a:tc>
                  <a:txBody>
                    <a:bodyPr/>
                    <a:lstStyle/>
                    <a:p>
                      <a:r>
                        <a:rPr kumimoji="1" lang="en-US" altLang="ja-JP" sz="600" dirty="0"/>
                        <a:t>3</a:t>
                      </a:r>
                      <a:endParaRPr kumimoji="1" lang="ja-JP" altLang="en-US" sz="600" dirty="0"/>
                    </a:p>
                  </a:txBody>
                  <a:tcPr marL="84406" marR="84406" marT="42203" marB="42203"/>
                </a:tc>
                <a:tc>
                  <a:txBody>
                    <a:bodyPr/>
                    <a:lstStyle/>
                    <a:p>
                      <a:r>
                        <a:rPr kumimoji="1" lang="ja-JP" altLang="en-US" sz="600" dirty="0"/>
                        <a:t>京都市ライフイノベーション推進戦略</a:t>
                      </a:r>
                    </a:p>
                  </a:txBody>
                  <a:tcPr marL="84406" marR="84406" marT="42203" marB="42203"/>
                </a:tc>
                <a:tc>
                  <a:txBody>
                    <a:bodyPr/>
                    <a:lstStyle/>
                    <a:p>
                      <a:r>
                        <a:rPr kumimoji="1" lang="ja-JP" altLang="en-US" sz="600" dirty="0"/>
                        <a:t>京都市全域</a:t>
                      </a:r>
                    </a:p>
                  </a:txBody>
                  <a:tcPr marL="84406" marR="84406" marT="42203" marB="42203"/>
                </a:tc>
                <a:tc>
                  <a:txBody>
                    <a:bodyPr/>
                    <a:lstStyle/>
                    <a:p>
                      <a:r>
                        <a:rPr kumimoji="1" lang="en-US" altLang="ja-JP" sz="600" dirty="0"/>
                        <a:t>604</a:t>
                      </a:r>
                      <a:r>
                        <a:rPr kumimoji="1" lang="ja-JP" altLang="en-US" sz="600" dirty="0"/>
                        <a:t>社</a:t>
                      </a:r>
                    </a:p>
                  </a:txBody>
                  <a:tcPr marL="84406" marR="84406" marT="42203" marB="42203"/>
                </a:tc>
                <a:tc>
                  <a:txBody>
                    <a:bodyPr/>
                    <a:lstStyle/>
                    <a:p>
                      <a:r>
                        <a:rPr kumimoji="1" lang="en-US" altLang="ja-JP" sz="600" dirty="0"/>
                        <a:t>25</a:t>
                      </a:r>
                      <a:r>
                        <a:rPr kumimoji="1" lang="ja-JP" altLang="en-US" sz="600" dirty="0"/>
                        <a:t>校</a:t>
                      </a:r>
                    </a:p>
                  </a:txBody>
                  <a:tcPr marL="84406" marR="84406" marT="42203" marB="42203"/>
                </a:tc>
                <a:tc>
                  <a:txBody>
                    <a:bodyPr/>
                    <a:lstStyle/>
                    <a:p>
                      <a:r>
                        <a:rPr kumimoji="1" lang="en-US" altLang="ja-JP" sz="600" dirty="0"/>
                        <a:t>4</a:t>
                      </a:r>
                      <a:r>
                        <a:rPr kumimoji="1" lang="ja-JP" altLang="en-US" sz="600" dirty="0"/>
                        <a:t>機関</a:t>
                      </a:r>
                    </a:p>
                  </a:txBody>
                  <a:tcPr marL="84406" marR="84406" marT="42203" marB="42203"/>
                </a:tc>
                <a:extLst>
                  <a:ext uri="{0D108BD9-81ED-4DB2-BD59-A6C34878D82A}">
                    <a16:rowId xmlns:a16="http://schemas.microsoft.com/office/drawing/2014/main" val="83390801"/>
                  </a:ext>
                </a:extLst>
              </a:tr>
              <a:tr h="253218">
                <a:tc>
                  <a:txBody>
                    <a:bodyPr/>
                    <a:lstStyle/>
                    <a:p>
                      <a:r>
                        <a:rPr kumimoji="1" lang="en-US" altLang="ja-JP" sz="600" dirty="0"/>
                        <a:t>4</a:t>
                      </a:r>
                      <a:endParaRPr kumimoji="1" lang="ja-JP" altLang="en-US" sz="600" dirty="0"/>
                    </a:p>
                  </a:txBody>
                  <a:tcPr marL="84406" marR="84406" marT="42203" marB="42203"/>
                </a:tc>
                <a:tc>
                  <a:txBody>
                    <a:bodyPr/>
                    <a:lstStyle/>
                    <a:p>
                      <a:r>
                        <a:rPr kumimoji="1" lang="ja-JP" altLang="en-US" sz="600" dirty="0"/>
                        <a:t>関西文化学術研究都市</a:t>
                      </a:r>
                      <a:endParaRPr kumimoji="1" lang="en-US" altLang="ja-JP" sz="600" dirty="0"/>
                    </a:p>
                    <a:p>
                      <a:r>
                        <a:rPr kumimoji="1" lang="ja-JP" altLang="en-US" sz="600" dirty="0"/>
                        <a:t>（けいはんな学研都市）</a:t>
                      </a:r>
                    </a:p>
                  </a:txBody>
                  <a:tcPr marL="84406" marR="84406" marT="42203" marB="42203"/>
                </a:tc>
                <a:tc>
                  <a:txBody>
                    <a:bodyPr/>
                    <a:lstStyle/>
                    <a:p>
                      <a:r>
                        <a:rPr kumimoji="1" lang="ja-JP" altLang="en-US" sz="600" dirty="0"/>
                        <a:t>けいはんな学研都市</a:t>
                      </a:r>
                      <a:endParaRPr kumimoji="1" lang="en-US" altLang="ja-JP" sz="600" dirty="0"/>
                    </a:p>
                    <a:p>
                      <a:r>
                        <a:rPr kumimoji="1" lang="ja-JP" altLang="en-US" sz="600" dirty="0"/>
                        <a:t>（京都、大阪、奈良）</a:t>
                      </a:r>
                    </a:p>
                  </a:txBody>
                  <a:tcPr marL="84406" marR="84406" marT="42203" marB="42203"/>
                </a:tc>
                <a:tc>
                  <a:txBody>
                    <a:bodyPr/>
                    <a:lstStyle/>
                    <a:p>
                      <a:r>
                        <a:rPr kumimoji="1" lang="en-US" altLang="ja-JP" sz="600" dirty="0"/>
                        <a:t>98</a:t>
                      </a:r>
                      <a:r>
                        <a:rPr kumimoji="1" lang="ja-JP" altLang="en-US" sz="600" dirty="0"/>
                        <a:t>社</a:t>
                      </a:r>
                    </a:p>
                  </a:txBody>
                  <a:tcPr marL="84406" marR="84406" marT="42203" marB="42203"/>
                </a:tc>
                <a:tc>
                  <a:txBody>
                    <a:bodyPr/>
                    <a:lstStyle/>
                    <a:p>
                      <a:r>
                        <a:rPr kumimoji="1" lang="en-US" altLang="ja-JP" sz="600" dirty="0"/>
                        <a:t>9</a:t>
                      </a:r>
                      <a:r>
                        <a:rPr kumimoji="1" lang="ja-JP" altLang="en-US" sz="600" dirty="0"/>
                        <a:t>校</a:t>
                      </a:r>
                    </a:p>
                  </a:txBody>
                  <a:tcPr marL="84406" marR="84406" marT="42203" marB="42203"/>
                </a:tc>
                <a:tc>
                  <a:txBody>
                    <a:bodyPr/>
                    <a:lstStyle/>
                    <a:p>
                      <a:r>
                        <a:rPr kumimoji="1" lang="en-US" altLang="ja-JP" sz="600" dirty="0"/>
                        <a:t>8</a:t>
                      </a:r>
                      <a:r>
                        <a:rPr kumimoji="1" lang="ja-JP" altLang="en-US" sz="600" dirty="0"/>
                        <a:t>機関</a:t>
                      </a:r>
                    </a:p>
                  </a:txBody>
                  <a:tcPr marL="84406" marR="84406" marT="42203" marB="42203"/>
                </a:tc>
                <a:extLst>
                  <a:ext uri="{0D108BD9-81ED-4DB2-BD59-A6C34878D82A}">
                    <a16:rowId xmlns:a16="http://schemas.microsoft.com/office/drawing/2014/main" val="1986486226"/>
                  </a:ext>
                </a:extLst>
              </a:tr>
              <a:tr h="258340">
                <a:tc>
                  <a:txBody>
                    <a:bodyPr/>
                    <a:lstStyle/>
                    <a:p>
                      <a:r>
                        <a:rPr kumimoji="1" lang="en-US" altLang="ja-JP" sz="600" dirty="0"/>
                        <a:t>5</a:t>
                      </a:r>
                      <a:endParaRPr kumimoji="1" lang="ja-JP" altLang="en-US" sz="600" dirty="0"/>
                    </a:p>
                  </a:txBody>
                  <a:tcPr marL="84406" marR="84406" marT="42203" marB="42203"/>
                </a:tc>
                <a:tc>
                  <a:txBody>
                    <a:bodyPr/>
                    <a:lstStyle/>
                    <a:p>
                      <a:r>
                        <a:rPr kumimoji="1" lang="ja-JP" altLang="en-US" sz="600" dirty="0"/>
                        <a:t>大阪のライフサイエンス産業の集積</a:t>
                      </a:r>
                    </a:p>
                  </a:txBody>
                  <a:tcPr marL="84406" marR="84406" marT="42203" marB="42203"/>
                </a:tc>
                <a:tc>
                  <a:txBody>
                    <a:bodyPr/>
                    <a:lstStyle/>
                    <a:p>
                      <a:r>
                        <a:rPr kumimoji="1" lang="ja-JP" altLang="en-US" sz="600" dirty="0"/>
                        <a:t>彩都、健都、中之島、うめきた、道修町（大阪府）</a:t>
                      </a:r>
                    </a:p>
                  </a:txBody>
                  <a:tcPr marL="84406" marR="84406" marT="42203" marB="42203"/>
                </a:tc>
                <a:tc>
                  <a:txBody>
                    <a:bodyPr/>
                    <a:lstStyle/>
                    <a:p>
                      <a:r>
                        <a:rPr kumimoji="1" lang="en-US" altLang="ja-JP" sz="600" dirty="0"/>
                        <a:t>727</a:t>
                      </a:r>
                      <a:r>
                        <a:rPr kumimoji="1" lang="ja-JP" altLang="en-US" sz="600" dirty="0"/>
                        <a:t>社</a:t>
                      </a:r>
                    </a:p>
                  </a:txBody>
                  <a:tcPr marL="84406" marR="84406" marT="42203" marB="42203"/>
                </a:tc>
                <a:tc>
                  <a:txBody>
                    <a:bodyPr/>
                    <a:lstStyle/>
                    <a:p>
                      <a:r>
                        <a:rPr kumimoji="1" lang="en-US" altLang="ja-JP" sz="600" dirty="0"/>
                        <a:t>7</a:t>
                      </a:r>
                      <a:r>
                        <a:rPr kumimoji="1" lang="ja-JP" altLang="en-US" sz="600" dirty="0"/>
                        <a:t>校</a:t>
                      </a:r>
                    </a:p>
                  </a:txBody>
                  <a:tcPr marL="84406" marR="84406" marT="42203" marB="42203"/>
                </a:tc>
                <a:tc>
                  <a:txBody>
                    <a:bodyPr/>
                    <a:lstStyle/>
                    <a:p>
                      <a:r>
                        <a:rPr kumimoji="1" lang="en-US" altLang="ja-JP" sz="600" dirty="0"/>
                        <a:t>7</a:t>
                      </a:r>
                      <a:r>
                        <a:rPr kumimoji="1" lang="ja-JP" altLang="en-US" sz="600" dirty="0"/>
                        <a:t>機関</a:t>
                      </a:r>
                    </a:p>
                  </a:txBody>
                  <a:tcPr marL="84406" marR="84406" marT="42203" marB="42203"/>
                </a:tc>
                <a:extLst>
                  <a:ext uri="{0D108BD9-81ED-4DB2-BD59-A6C34878D82A}">
                    <a16:rowId xmlns:a16="http://schemas.microsoft.com/office/drawing/2014/main" val="1300578929"/>
                  </a:ext>
                </a:extLst>
              </a:tr>
              <a:tr h="261110">
                <a:tc>
                  <a:txBody>
                    <a:bodyPr/>
                    <a:lstStyle/>
                    <a:p>
                      <a:r>
                        <a:rPr kumimoji="1" lang="en-US" altLang="ja-JP" sz="600" dirty="0"/>
                        <a:t>6</a:t>
                      </a:r>
                      <a:endParaRPr kumimoji="1" lang="ja-JP" altLang="en-US" sz="600" dirty="0"/>
                    </a:p>
                  </a:txBody>
                  <a:tcPr marL="84406" marR="84406" marT="42203" marB="42203"/>
                </a:tc>
                <a:tc>
                  <a:txBody>
                    <a:bodyPr/>
                    <a:lstStyle/>
                    <a:p>
                      <a:r>
                        <a:rPr kumimoji="1" lang="ja-JP" altLang="en-US" sz="600" dirty="0"/>
                        <a:t>神戸医療産業都市</a:t>
                      </a:r>
                    </a:p>
                  </a:txBody>
                  <a:tcPr marL="84406" marR="84406" marT="42203" marB="42203"/>
                </a:tc>
                <a:tc>
                  <a:txBody>
                    <a:bodyPr/>
                    <a:lstStyle/>
                    <a:p>
                      <a:r>
                        <a:rPr kumimoji="1" lang="ja-JP" altLang="en-US" sz="600" dirty="0"/>
                        <a:t>ポートアイランド</a:t>
                      </a:r>
                      <a:endParaRPr kumimoji="1" lang="en-US" altLang="ja-JP" sz="600" dirty="0"/>
                    </a:p>
                    <a:p>
                      <a:r>
                        <a:rPr kumimoji="1" lang="ja-JP" altLang="en-US" sz="600" dirty="0"/>
                        <a:t>（神戸市</a:t>
                      </a:r>
                      <a:r>
                        <a:rPr kumimoji="1" lang="en-US" altLang="ja-JP" sz="600" dirty="0"/>
                        <a:t>)</a:t>
                      </a:r>
                    </a:p>
                  </a:txBody>
                  <a:tcPr marL="84406" marR="84406" marT="42203" marB="42203"/>
                </a:tc>
                <a:tc>
                  <a:txBody>
                    <a:bodyPr/>
                    <a:lstStyle/>
                    <a:p>
                      <a:r>
                        <a:rPr kumimoji="1" lang="en-US" altLang="ja-JP" sz="600" dirty="0"/>
                        <a:t>352</a:t>
                      </a:r>
                      <a:r>
                        <a:rPr kumimoji="1" lang="ja-JP" altLang="en-US" sz="600" dirty="0"/>
                        <a:t>社</a:t>
                      </a:r>
                      <a:r>
                        <a:rPr kumimoji="1" lang="en-US" altLang="ja-JP" sz="600" dirty="0"/>
                        <a:t>/</a:t>
                      </a:r>
                      <a:r>
                        <a:rPr kumimoji="1" lang="ja-JP" altLang="en-US" sz="600" dirty="0"/>
                        <a:t>団体</a:t>
                      </a:r>
                    </a:p>
                  </a:txBody>
                  <a:tcPr marL="84406" marR="84406" marT="42203" marB="42203"/>
                </a:tc>
                <a:tc>
                  <a:txBody>
                    <a:bodyPr/>
                    <a:lstStyle/>
                    <a:p>
                      <a:r>
                        <a:rPr kumimoji="1" lang="en-US" altLang="ja-JP" sz="600" dirty="0"/>
                        <a:t>7</a:t>
                      </a:r>
                      <a:r>
                        <a:rPr kumimoji="1" lang="ja-JP" altLang="en-US" sz="600" dirty="0"/>
                        <a:t>校</a:t>
                      </a:r>
                    </a:p>
                  </a:txBody>
                  <a:tcPr marL="84406" marR="84406" marT="42203" marB="42203"/>
                </a:tc>
                <a:tc>
                  <a:txBody>
                    <a:bodyPr/>
                    <a:lstStyle/>
                    <a:p>
                      <a:r>
                        <a:rPr kumimoji="1" lang="en-US" altLang="ja-JP" sz="600" dirty="0"/>
                        <a:t>6</a:t>
                      </a:r>
                      <a:r>
                        <a:rPr kumimoji="1" lang="ja-JP" altLang="en-US" sz="600" dirty="0"/>
                        <a:t>機関</a:t>
                      </a:r>
                    </a:p>
                  </a:txBody>
                  <a:tcPr marL="84406" marR="84406" marT="42203" marB="42203"/>
                </a:tc>
                <a:extLst>
                  <a:ext uri="{0D108BD9-81ED-4DB2-BD59-A6C34878D82A}">
                    <a16:rowId xmlns:a16="http://schemas.microsoft.com/office/drawing/2014/main" val="2614928726"/>
                  </a:ext>
                </a:extLst>
              </a:tr>
              <a:tr h="253218">
                <a:tc>
                  <a:txBody>
                    <a:bodyPr/>
                    <a:lstStyle/>
                    <a:p>
                      <a:r>
                        <a:rPr kumimoji="1" lang="en-US" altLang="ja-JP" sz="600" dirty="0"/>
                        <a:t>7</a:t>
                      </a:r>
                      <a:endParaRPr kumimoji="1" lang="ja-JP" altLang="en-US" sz="600" dirty="0"/>
                    </a:p>
                  </a:txBody>
                  <a:tcPr marL="84406" marR="84406" marT="42203" marB="42203"/>
                </a:tc>
                <a:tc>
                  <a:txBody>
                    <a:bodyPr/>
                    <a:lstStyle/>
                    <a:p>
                      <a:r>
                        <a:rPr kumimoji="1" lang="ja-JP" altLang="en-US" sz="600" dirty="0"/>
                        <a:t>播磨科学公園都市</a:t>
                      </a:r>
                    </a:p>
                  </a:txBody>
                  <a:tcPr marL="84406" marR="84406" marT="42203" marB="42203"/>
                </a:tc>
                <a:tc>
                  <a:txBody>
                    <a:bodyPr/>
                    <a:lstStyle/>
                    <a:p>
                      <a:r>
                        <a:rPr kumimoji="1" lang="ja-JP" altLang="en-US" sz="600" dirty="0"/>
                        <a:t>播磨科学公園都市</a:t>
                      </a:r>
                      <a:endParaRPr kumimoji="1" lang="en-US" altLang="ja-JP" sz="600" dirty="0"/>
                    </a:p>
                    <a:p>
                      <a:r>
                        <a:rPr kumimoji="1" lang="ja-JP" altLang="en-US" sz="600" dirty="0"/>
                        <a:t>（兵庫県）</a:t>
                      </a:r>
                    </a:p>
                  </a:txBody>
                  <a:tcPr marL="84406" marR="84406" marT="42203" marB="42203"/>
                </a:tc>
                <a:tc>
                  <a:txBody>
                    <a:bodyPr/>
                    <a:lstStyle/>
                    <a:p>
                      <a:r>
                        <a:rPr kumimoji="1" lang="en-US" altLang="ja-JP" sz="600" dirty="0"/>
                        <a:t>24</a:t>
                      </a:r>
                      <a:r>
                        <a:rPr kumimoji="1" lang="ja-JP" altLang="en-US" sz="600" dirty="0"/>
                        <a:t>社</a:t>
                      </a:r>
                    </a:p>
                  </a:txBody>
                  <a:tcPr marL="84406" marR="84406" marT="42203" marB="42203"/>
                </a:tc>
                <a:tc>
                  <a:txBody>
                    <a:bodyPr/>
                    <a:lstStyle/>
                    <a:p>
                      <a:r>
                        <a:rPr kumimoji="1" lang="en-US" altLang="ja-JP" sz="600" dirty="0"/>
                        <a:t>1</a:t>
                      </a:r>
                      <a:r>
                        <a:rPr kumimoji="1" lang="ja-JP" altLang="en-US" sz="600" dirty="0"/>
                        <a:t>校</a:t>
                      </a:r>
                    </a:p>
                  </a:txBody>
                  <a:tcPr marL="84406" marR="84406" marT="42203" marB="42203"/>
                </a:tc>
                <a:tc>
                  <a:txBody>
                    <a:bodyPr/>
                    <a:lstStyle/>
                    <a:p>
                      <a:r>
                        <a:rPr kumimoji="1" lang="en-US" altLang="ja-JP" sz="600" dirty="0"/>
                        <a:t>5</a:t>
                      </a:r>
                      <a:r>
                        <a:rPr kumimoji="1" lang="ja-JP" altLang="en-US" sz="600" dirty="0"/>
                        <a:t>機関</a:t>
                      </a:r>
                    </a:p>
                  </a:txBody>
                  <a:tcPr marL="84406" marR="84406" marT="42203" marB="42203"/>
                </a:tc>
                <a:extLst>
                  <a:ext uri="{0D108BD9-81ED-4DB2-BD59-A6C34878D82A}">
                    <a16:rowId xmlns:a16="http://schemas.microsoft.com/office/drawing/2014/main" val="4200793437"/>
                  </a:ext>
                </a:extLst>
              </a:tr>
              <a:tr h="253218">
                <a:tc>
                  <a:txBody>
                    <a:bodyPr/>
                    <a:lstStyle/>
                    <a:p>
                      <a:r>
                        <a:rPr kumimoji="1" lang="en-US" altLang="ja-JP" sz="600" dirty="0"/>
                        <a:t>8</a:t>
                      </a:r>
                      <a:endParaRPr kumimoji="1" lang="ja-JP" altLang="en-US" sz="600" dirty="0"/>
                    </a:p>
                  </a:txBody>
                  <a:tcPr marL="84406" marR="84406" marT="42203" marB="42203"/>
                </a:tc>
                <a:tc>
                  <a:txBody>
                    <a:bodyPr/>
                    <a:lstStyle/>
                    <a:p>
                      <a:r>
                        <a:rPr kumimoji="1" lang="ja-JP" altLang="en-US" sz="600" dirty="0"/>
                        <a:t>和歌山県健康産業イノベーション推進地域</a:t>
                      </a:r>
                    </a:p>
                  </a:txBody>
                  <a:tcPr marL="84406" marR="84406" marT="42203" marB="42203"/>
                </a:tc>
                <a:tc>
                  <a:txBody>
                    <a:bodyPr/>
                    <a:lstStyle/>
                    <a:p>
                      <a:r>
                        <a:rPr kumimoji="1" lang="ja-JP" altLang="en-US" sz="600" dirty="0"/>
                        <a:t>和歌山県</a:t>
                      </a:r>
                      <a:endParaRPr kumimoji="1" lang="en-US" altLang="ja-JP" sz="600" dirty="0"/>
                    </a:p>
                    <a:p>
                      <a:r>
                        <a:rPr kumimoji="1" lang="ja-JP" altLang="en-US" sz="600" dirty="0"/>
                        <a:t>紀北・紀中エリア</a:t>
                      </a:r>
                    </a:p>
                  </a:txBody>
                  <a:tcPr marL="84406" marR="84406" marT="42203" marB="42203"/>
                </a:tc>
                <a:tc>
                  <a:txBody>
                    <a:bodyPr/>
                    <a:lstStyle/>
                    <a:p>
                      <a:r>
                        <a:rPr kumimoji="1" lang="en-US" altLang="ja-JP" sz="600" dirty="0"/>
                        <a:t>40</a:t>
                      </a:r>
                      <a:r>
                        <a:rPr kumimoji="1" lang="ja-JP" altLang="en-US" sz="600" dirty="0"/>
                        <a:t>社</a:t>
                      </a:r>
                    </a:p>
                  </a:txBody>
                  <a:tcPr marL="84406" marR="84406" marT="42203" marB="42203"/>
                </a:tc>
                <a:tc>
                  <a:txBody>
                    <a:bodyPr/>
                    <a:lstStyle/>
                    <a:p>
                      <a:r>
                        <a:rPr kumimoji="1" lang="en-US" altLang="ja-JP" sz="600" dirty="0"/>
                        <a:t>5</a:t>
                      </a:r>
                      <a:r>
                        <a:rPr kumimoji="1" lang="ja-JP" altLang="en-US" sz="600" dirty="0"/>
                        <a:t>校</a:t>
                      </a:r>
                    </a:p>
                  </a:txBody>
                  <a:tcPr marL="84406" marR="84406" marT="42203" marB="42203"/>
                </a:tc>
                <a:tc>
                  <a:txBody>
                    <a:bodyPr/>
                    <a:lstStyle/>
                    <a:p>
                      <a:r>
                        <a:rPr kumimoji="1" lang="en-US" altLang="ja-JP" sz="600" dirty="0"/>
                        <a:t>4</a:t>
                      </a:r>
                      <a:r>
                        <a:rPr kumimoji="1" lang="ja-JP" altLang="en-US" sz="600" dirty="0"/>
                        <a:t>機関</a:t>
                      </a:r>
                    </a:p>
                  </a:txBody>
                  <a:tcPr marL="84406" marR="84406" marT="42203" marB="42203"/>
                </a:tc>
                <a:extLst>
                  <a:ext uri="{0D108BD9-81ED-4DB2-BD59-A6C34878D82A}">
                    <a16:rowId xmlns:a16="http://schemas.microsoft.com/office/drawing/2014/main" val="3341396851"/>
                  </a:ext>
                </a:extLst>
              </a:tr>
              <a:tr h="337625">
                <a:tc>
                  <a:txBody>
                    <a:bodyPr/>
                    <a:lstStyle/>
                    <a:p>
                      <a:r>
                        <a:rPr kumimoji="1" lang="en-US" altLang="ja-JP" sz="600" dirty="0"/>
                        <a:t>9</a:t>
                      </a:r>
                      <a:endParaRPr kumimoji="1" lang="ja-JP" altLang="en-US" sz="600" dirty="0"/>
                    </a:p>
                  </a:txBody>
                  <a:tcPr marL="84406" marR="84406" marT="42203" marB="42203"/>
                </a:tc>
                <a:tc>
                  <a:txBody>
                    <a:bodyPr/>
                    <a:lstStyle/>
                    <a:p>
                      <a:r>
                        <a:rPr kumimoji="1" lang="ja-JP" altLang="en-US" sz="600" dirty="0"/>
                        <a:t>産官学連携によるとっとり発バイオイノベーションの取組</a:t>
                      </a:r>
                    </a:p>
                  </a:txBody>
                  <a:tcPr marL="84406" marR="84406" marT="42203" marB="42203"/>
                </a:tc>
                <a:tc>
                  <a:txBody>
                    <a:bodyPr/>
                    <a:lstStyle/>
                    <a:p>
                      <a:r>
                        <a:rPr kumimoji="1" lang="ja-JP" altLang="en-US" sz="600" dirty="0"/>
                        <a:t>米子市・境港市</a:t>
                      </a:r>
                      <a:endParaRPr kumimoji="1" lang="en-US" altLang="ja-JP" sz="600" dirty="0"/>
                    </a:p>
                    <a:p>
                      <a:r>
                        <a:rPr kumimoji="1" lang="ja-JP" altLang="en-US" sz="600" dirty="0"/>
                        <a:t>（鳥取県）</a:t>
                      </a:r>
                    </a:p>
                  </a:txBody>
                  <a:tcPr marL="84406" marR="84406" marT="42203" marB="42203"/>
                </a:tc>
                <a:tc>
                  <a:txBody>
                    <a:bodyPr/>
                    <a:lstStyle/>
                    <a:p>
                      <a:r>
                        <a:rPr kumimoji="1" lang="en-US" altLang="ja-JP" sz="600" dirty="0"/>
                        <a:t>23</a:t>
                      </a:r>
                      <a:r>
                        <a:rPr kumimoji="1" lang="ja-JP" altLang="en-US" sz="600" dirty="0"/>
                        <a:t>社</a:t>
                      </a:r>
                    </a:p>
                  </a:txBody>
                  <a:tcPr marL="84406" marR="84406" marT="42203" marB="42203"/>
                </a:tc>
                <a:tc>
                  <a:txBody>
                    <a:bodyPr/>
                    <a:lstStyle/>
                    <a:p>
                      <a:r>
                        <a:rPr kumimoji="1" lang="en-US" altLang="ja-JP" sz="600" dirty="0"/>
                        <a:t>2</a:t>
                      </a:r>
                      <a:r>
                        <a:rPr kumimoji="1" lang="ja-JP" altLang="en-US" sz="600" dirty="0"/>
                        <a:t>校</a:t>
                      </a:r>
                    </a:p>
                  </a:txBody>
                  <a:tcPr marL="84406" marR="84406" marT="42203" marB="42203"/>
                </a:tc>
                <a:tc>
                  <a:txBody>
                    <a:bodyPr/>
                    <a:lstStyle/>
                    <a:p>
                      <a:r>
                        <a:rPr kumimoji="1" lang="en-US" altLang="ja-JP" sz="600" dirty="0"/>
                        <a:t>2</a:t>
                      </a:r>
                      <a:r>
                        <a:rPr kumimoji="1" lang="ja-JP" altLang="en-US" sz="600" dirty="0"/>
                        <a:t>機関</a:t>
                      </a:r>
                    </a:p>
                  </a:txBody>
                  <a:tcPr marL="84406" marR="84406" marT="42203" marB="42203"/>
                </a:tc>
                <a:extLst>
                  <a:ext uri="{0D108BD9-81ED-4DB2-BD59-A6C34878D82A}">
                    <a16:rowId xmlns:a16="http://schemas.microsoft.com/office/drawing/2014/main" val="2388894070"/>
                  </a:ext>
                </a:extLst>
              </a:tr>
              <a:tr h="253218">
                <a:tc>
                  <a:txBody>
                    <a:bodyPr/>
                    <a:lstStyle/>
                    <a:p>
                      <a:r>
                        <a:rPr kumimoji="1" lang="en-US" altLang="ja-JP" sz="600" dirty="0"/>
                        <a:t>10</a:t>
                      </a:r>
                      <a:endParaRPr kumimoji="1" lang="ja-JP" altLang="en-US" sz="600" dirty="0"/>
                    </a:p>
                  </a:txBody>
                  <a:tcPr marL="84406" marR="84406" marT="42203" marB="42203"/>
                </a:tc>
                <a:tc>
                  <a:txBody>
                    <a:bodyPr/>
                    <a:lstStyle/>
                    <a:p>
                      <a:r>
                        <a:rPr kumimoji="1" lang="ja-JP" altLang="en-US" sz="600" dirty="0"/>
                        <a:t>とくしま「健幸」</a:t>
                      </a:r>
                      <a:endParaRPr kumimoji="1" lang="en-US" altLang="ja-JP" sz="600" dirty="0"/>
                    </a:p>
                    <a:p>
                      <a:r>
                        <a:rPr kumimoji="1" lang="ja-JP" altLang="en-US" sz="600" dirty="0"/>
                        <a:t>イノベーション構想</a:t>
                      </a:r>
                    </a:p>
                  </a:txBody>
                  <a:tcPr marL="84406" marR="84406" marT="42203" marB="42203"/>
                </a:tc>
                <a:tc>
                  <a:txBody>
                    <a:bodyPr/>
                    <a:lstStyle/>
                    <a:p>
                      <a:r>
                        <a:rPr kumimoji="1" lang="ja-JP" altLang="en-US" sz="600" dirty="0"/>
                        <a:t>徳島県全域</a:t>
                      </a:r>
                    </a:p>
                  </a:txBody>
                  <a:tcPr marL="84406" marR="84406" marT="42203" marB="42203"/>
                </a:tc>
                <a:tc>
                  <a:txBody>
                    <a:bodyPr/>
                    <a:lstStyle/>
                    <a:p>
                      <a:r>
                        <a:rPr kumimoji="1" lang="en-US" altLang="ja-JP" sz="600" dirty="0"/>
                        <a:t>133</a:t>
                      </a:r>
                      <a:r>
                        <a:rPr kumimoji="1" lang="ja-JP" altLang="en-US" sz="600" dirty="0"/>
                        <a:t>社</a:t>
                      </a:r>
                    </a:p>
                  </a:txBody>
                  <a:tcPr marL="84406" marR="84406" marT="42203" marB="42203"/>
                </a:tc>
                <a:tc>
                  <a:txBody>
                    <a:bodyPr/>
                    <a:lstStyle/>
                    <a:p>
                      <a:r>
                        <a:rPr kumimoji="1" lang="en-US" altLang="ja-JP" sz="600" dirty="0"/>
                        <a:t>32</a:t>
                      </a:r>
                      <a:r>
                        <a:rPr kumimoji="1" lang="ja-JP" altLang="en-US" sz="600" dirty="0"/>
                        <a:t>校</a:t>
                      </a:r>
                    </a:p>
                  </a:txBody>
                  <a:tcPr marL="84406" marR="84406" marT="42203" marB="42203"/>
                </a:tc>
                <a:tc>
                  <a:txBody>
                    <a:bodyPr/>
                    <a:lstStyle/>
                    <a:p>
                      <a:r>
                        <a:rPr kumimoji="1" lang="en-US" altLang="ja-JP" sz="600" dirty="0"/>
                        <a:t>1</a:t>
                      </a:r>
                      <a:r>
                        <a:rPr kumimoji="1" lang="ja-JP" altLang="en-US" sz="600" dirty="0"/>
                        <a:t>機関</a:t>
                      </a:r>
                    </a:p>
                  </a:txBody>
                  <a:tcPr marL="84406" marR="84406" marT="42203" marB="42203"/>
                </a:tc>
                <a:extLst>
                  <a:ext uri="{0D108BD9-81ED-4DB2-BD59-A6C34878D82A}">
                    <a16:rowId xmlns:a16="http://schemas.microsoft.com/office/drawing/2014/main" val="3244294509"/>
                  </a:ext>
                </a:extLst>
              </a:tr>
            </a:tbl>
          </a:graphicData>
        </a:graphic>
      </p:graphicFrame>
      <p:sp>
        <p:nvSpPr>
          <p:cNvPr id="27" name="テキスト ボックス 26">
            <a:extLst>
              <a:ext uri="{FF2B5EF4-FFF2-40B4-BE49-F238E27FC236}">
                <a16:creationId xmlns:a16="http://schemas.microsoft.com/office/drawing/2014/main" id="{AAB95CA5-FC59-4986-8D17-4E1CC6D7AABE}"/>
              </a:ext>
            </a:extLst>
          </p:cNvPr>
          <p:cNvSpPr txBox="1"/>
          <p:nvPr/>
        </p:nvSpPr>
        <p:spPr>
          <a:xfrm>
            <a:off x="470433" y="3236228"/>
            <a:ext cx="3485335"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出典：関西広域連合ホームページ</a:t>
            </a:r>
          </a:p>
        </p:txBody>
      </p:sp>
    </p:spTree>
    <p:extLst>
      <p:ext uri="{BB962C8B-B14F-4D97-AF65-F5344CB8AC3E}">
        <p14:creationId xmlns:p14="http://schemas.microsoft.com/office/powerpoint/2010/main" val="1402528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1699" y="3103194"/>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98500" y="3078136"/>
            <a:ext cx="2870970"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sp>
        <p:nvSpPr>
          <p:cNvPr id="30" name="正方形/長方形 29"/>
          <p:cNvSpPr/>
          <p:nvPr/>
        </p:nvSpPr>
        <p:spPr>
          <a:xfrm>
            <a:off x="0" y="263769"/>
            <a:ext cx="9144000" cy="26584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b="1" dirty="0">
                <a:latin typeface="Meiryo UI" panose="020B0604030504040204" pitchFamily="50" charset="-128"/>
                <a:ea typeface="Meiryo UI" panose="020B0604030504040204" pitchFamily="50" charset="-128"/>
              </a:rPr>
              <a:t>　到達点分析 </a:t>
            </a:r>
            <a:r>
              <a:rPr lang="en-US" altLang="ja-JP" sz="1662" b="1" dirty="0">
                <a:latin typeface="Meiryo UI" panose="020B0604030504040204" pitchFamily="50" charset="-128"/>
                <a:ea typeface="Meiryo UI" panose="020B0604030504040204" pitchFamily="50" charset="-128"/>
              </a:rPr>
              <a:t>– </a:t>
            </a:r>
            <a:r>
              <a:rPr lang="ja-JP" altLang="en-US" sz="1662" b="1" dirty="0">
                <a:latin typeface="Meiryo UI" panose="020B0604030504040204" pitchFamily="50" charset="-128"/>
                <a:ea typeface="Meiryo UI" panose="020B0604030504040204" pitchFamily="50" charset="-128"/>
              </a:rPr>
              <a:t>経済成長面</a:t>
            </a:r>
            <a:r>
              <a:rPr lang="ja-JP" altLang="en-US" sz="1292" b="1" dirty="0">
                <a:latin typeface="Meiryo UI" panose="020B0604030504040204" pitchFamily="50" charset="-128"/>
                <a:ea typeface="Meiryo UI" panose="020B0604030504040204" pitchFamily="50" charset="-128"/>
              </a:rPr>
              <a:t> </a:t>
            </a:r>
            <a:r>
              <a:rPr lang="en-US" altLang="ja-JP" sz="1292" b="1" dirty="0">
                <a:latin typeface="Meiryo UI" panose="020B0604030504040204" pitchFamily="50" charset="-128"/>
                <a:ea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rPr>
              <a:t>①産業・技術力 </a:t>
            </a:r>
            <a:r>
              <a:rPr lang="en-US" altLang="ja-JP" sz="1292" b="1" dirty="0">
                <a:latin typeface="Meiryo UI" panose="020B0604030504040204" pitchFamily="50" charset="-128"/>
                <a:ea typeface="Meiryo UI" panose="020B0604030504040204" pitchFamily="50" charset="-128"/>
              </a:rPr>
              <a:t>– </a:t>
            </a:r>
            <a:r>
              <a:rPr lang="ja-JP" altLang="en-US" sz="1292" b="1" dirty="0">
                <a:latin typeface="Meiryo UI" panose="020B0604030504040204" pitchFamily="50" charset="-128"/>
                <a:ea typeface="Meiryo UI" panose="020B0604030504040204" pitchFamily="50" charset="-128"/>
              </a:rPr>
              <a:t>（</a:t>
            </a:r>
            <a:r>
              <a:rPr lang="en-US" altLang="ja-JP" sz="1292" b="1" dirty="0">
                <a:latin typeface="Meiryo UI" panose="020B0604030504040204" pitchFamily="50" charset="-128"/>
                <a:ea typeface="Meiryo UI" panose="020B0604030504040204" pitchFamily="50" charset="-128"/>
              </a:rPr>
              <a:t>ⅱ</a:t>
            </a:r>
            <a:r>
              <a:rPr lang="ja-JP" altLang="en-US" sz="1292" b="1" dirty="0">
                <a:latin typeface="Meiryo UI" panose="020B0604030504040204" pitchFamily="50" charset="-128"/>
                <a:ea typeface="Meiryo UI" panose="020B0604030504040204" pitchFamily="50" charset="-128"/>
              </a:rPr>
              <a:t>）ものづくりの基盤を活かしたイノベーション促進 </a:t>
            </a:r>
            <a:r>
              <a:rPr lang="en-US" altLang="ja-JP" sz="1292" b="1" dirty="0">
                <a:latin typeface="Meiryo UI" panose="020B0604030504040204" pitchFamily="50" charset="-128"/>
                <a:ea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rPr>
              <a:t>個別個票</a:t>
            </a:r>
            <a:r>
              <a:rPr lang="en-US" altLang="ja-JP" sz="1292" b="1" dirty="0">
                <a:latin typeface="Meiryo UI" panose="020B0604030504040204" pitchFamily="50" charset="-128"/>
                <a:ea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rPr>
              <a:t>　</a:t>
            </a:r>
          </a:p>
        </p:txBody>
      </p:sp>
      <p:graphicFrame>
        <p:nvGraphicFramePr>
          <p:cNvPr id="2" name="表 1"/>
          <p:cNvGraphicFramePr>
            <a:graphicFrameLocks noGrp="1"/>
          </p:cNvGraphicFramePr>
          <p:nvPr>
            <p:extLst/>
          </p:nvPr>
        </p:nvGraphicFramePr>
        <p:xfrm>
          <a:off x="86202" y="3362264"/>
          <a:ext cx="4400542" cy="2857030"/>
        </p:xfrm>
        <a:graphic>
          <a:graphicData uri="http://schemas.openxmlformats.org/drawingml/2006/table">
            <a:tbl>
              <a:tblPr bandRow="1">
                <a:tableStyleId>{5C22544A-7EE6-4342-B048-85BDC9FD1C3A}</a:tableStyleId>
              </a:tblPr>
              <a:tblGrid>
                <a:gridCol w="597366">
                  <a:extLst>
                    <a:ext uri="{9D8B030D-6E8A-4147-A177-3AD203B41FA5}">
                      <a16:colId xmlns:a16="http://schemas.microsoft.com/office/drawing/2014/main" val="1520910211"/>
                    </a:ext>
                  </a:extLst>
                </a:gridCol>
                <a:gridCol w="3803176">
                  <a:extLst>
                    <a:ext uri="{9D8B030D-6E8A-4147-A177-3AD203B41FA5}">
                      <a16:colId xmlns:a16="http://schemas.microsoft.com/office/drawing/2014/main" val="3228948102"/>
                    </a:ext>
                  </a:extLst>
                </a:gridCol>
              </a:tblGrid>
              <a:tr h="762327">
                <a:tc>
                  <a:txBody>
                    <a:bodyPr/>
                    <a:lstStyle/>
                    <a:p>
                      <a:pPr algn="l"/>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うめきた２期みどりとイノベーションの融合拠点形成推進協議会設立</a:t>
                      </a:r>
                      <a:endParaRPr kumimoji="1" lang="en-US" altLang="ja-JP" sz="100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大阪イノベーションハブ（</a:t>
                      </a:r>
                      <a:r>
                        <a:rPr kumimoji="1" lang="en-US" altLang="ja-JP" sz="1000" dirty="0">
                          <a:latin typeface="Meiryo UI" panose="020B0604030504040204" pitchFamily="50" charset="-128"/>
                          <a:ea typeface="Meiryo UI" panose="020B0604030504040204" pitchFamily="50" charset="-128"/>
                        </a:rPr>
                        <a:t>OIH</a:t>
                      </a:r>
                      <a:r>
                        <a:rPr kumimoji="1" lang="ja-JP" altLang="en-US" sz="1000" dirty="0">
                          <a:latin typeface="Meiryo UI" panose="020B0604030504040204" pitchFamily="50" charset="-128"/>
                          <a:ea typeface="Meiryo UI" panose="020B0604030504040204" pitchFamily="50" charset="-128"/>
                        </a:rPr>
                        <a:t>）の開設</a:t>
                      </a:r>
                      <a:endParaRPr kumimoji="1" lang="en-US" altLang="ja-JP" sz="100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大手・中堅企業向け「大阪ｽﾏｰﾄｴﾈﾙｷﾞｰﾊﾟｰﾄﾅｰｽﾞ」設立</a:t>
                      </a:r>
                    </a:p>
                  </a:txBody>
                  <a:tcPr marL="84406" marR="84406" marT="42203" marB="42203" anchor="ctr"/>
                </a:tc>
                <a:extLst>
                  <a:ext uri="{0D108BD9-81ED-4DB2-BD59-A6C34878D82A}">
                    <a16:rowId xmlns:a16="http://schemas.microsoft.com/office/drawing/2014/main" val="618110722"/>
                  </a:ext>
                </a:extLst>
              </a:tr>
              <a:tr h="905473">
                <a:tc>
                  <a:txBody>
                    <a:bodyPr/>
                    <a:lstStyle/>
                    <a:p>
                      <a:pPr algn="l"/>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イノベーションの促進に向けた実証事業検討チーム設置</a:t>
                      </a:r>
                      <a:endParaRPr kumimoji="1" lang="en-US" altLang="ja-JP" sz="100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中小・ベンチャー企業向け「おおさかｽﾏｴﾈｲﾝﾀﾞｽﾄﾘｰﾈｯﾄﾜｰｸ」設立</a:t>
                      </a:r>
                      <a:endParaRPr kumimoji="1" lang="en-US" altLang="ja-JP" sz="100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うめきた２期地区開発事業者決定</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1189230">
                <a:tc>
                  <a:txBody>
                    <a:bodyPr/>
                    <a:lstStyle/>
                    <a:p>
                      <a:pPr algn="l"/>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実証事業推進チーム大阪（大阪府、大阪市、大阪商工会議所）を発足し支援拡充</a:t>
                      </a:r>
                      <a:endParaRPr kumimoji="1" lang="en-US" altLang="ja-JP" sz="100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泉北ニュータウンにおいて、自動運転機能を搭載した超小型モビリティによる実証実験を実施</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51925296"/>
                  </a:ext>
                </a:extLst>
              </a:tr>
            </a:tbl>
          </a:graphicData>
        </a:graphic>
      </p:graphicFrame>
      <p:sp>
        <p:nvSpPr>
          <p:cNvPr id="13" name="テキスト ボックス 12"/>
          <p:cNvSpPr txBox="1"/>
          <p:nvPr/>
        </p:nvSpPr>
        <p:spPr>
          <a:xfrm>
            <a:off x="4486744" y="5179030"/>
            <a:ext cx="3933972" cy="241476"/>
          </a:xfrm>
          <a:prstGeom prst="rect">
            <a:avLst/>
          </a:prstGeom>
          <a:noFill/>
        </p:spPr>
        <p:txBody>
          <a:bodyPr wrap="squar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○都道府県別特許発明者数</a:t>
            </a:r>
          </a:p>
        </p:txBody>
      </p:sp>
      <p:sp>
        <p:nvSpPr>
          <p:cNvPr id="16" name="タイトル 1"/>
          <p:cNvSpPr txBox="1"/>
          <p:nvPr/>
        </p:nvSpPr>
        <p:spPr>
          <a:xfrm>
            <a:off x="86202" y="693962"/>
            <a:ext cx="3139233" cy="2098602"/>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ものづくりを中⼼とした⼤阪・関⻄の豊富な産業集積について、イノベーションを⽀える産業インフラとして⾰新を図り、高付加価値化を進める。</a:t>
            </a: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突破⼝となる、健康・医療関連の研究開発推進を中⼼として、</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）やロボット、バッテリーなどの技術を活用したイノベーションの促進に取り組む。　</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3706995" y="854665"/>
            <a:ext cx="5088010" cy="662311"/>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477"/>
              </a:lnSpc>
              <a:spcBef>
                <a:spcPts val="831"/>
              </a:spcBef>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　府内各拠点でのイノベーションプラットフォーム構築やハイエンドなものづくり</a:t>
            </a:r>
            <a:r>
              <a:rPr lang="en-US" altLang="ja-JP" sz="1108"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dirty="0">
                <a:latin typeface="Meiryo UI" panose="020B0604030504040204" pitchFamily="50" charset="-128"/>
                <a:ea typeface="Meiryo UI" panose="020B0604030504040204" pitchFamily="50" charset="-128"/>
                <a:cs typeface="Meiryo UI" panose="020B0604030504040204" pitchFamily="50" charset="-128"/>
              </a:rPr>
            </a:br>
            <a:r>
              <a:rPr lang="ja-JP" altLang="en-US" sz="1108" dirty="0">
                <a:latin typeface="Meiryo UI" panose="020B0604030504040204" pitchFamily="50" charset="-128"/>
                <a:ea typeface="Meiryo UI" panose="020B0604030504040204" pitchFamily="50" charset="-128"/>
                <a:cs typeface="Meiryo UI" panose="020B0604030504040204" pitchFamily="50" charset="-128"/>
              </a:rPr>
              <a:t>　　企業を支援する取組みが進められている。国の調査においても、国内では、</a:t>
            </a:r>
            <a:r>
              <a:rPr lang="en-US" altLang="ja-JP" sz="1108"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dirty="0">
                <a:latin typeface="Meiryo UI" panose="020B0604030504040204" pitchFamily="50" charset="-128"/>
                <a:ea typeface="Meiryo UI" panose="020B0604030504040204" pitchFamily="50" charset="-128"/>
                <a:cs typeface="Meiryo UI" panose="020B0604030504040204" pitchFamily="50" charset="-128"/>
              </a:rPr>
            </a:br>
            <a:r>
              <a:rPr lang="ja-JP" altLang="en-US" sz="1108" dirty="0">
                <a:latin typeface="Meiryo UI" panose="020B0604030504040204" pitchFamily="50" charset="-128"/>
                <a:ea typeface="Meiryo UI" panose="020B0604030504040204" pitchFamily="50" charset="-128"/>
                <a:cs typeface="Meiryo UI" panose="020B0604030504040204" pitchFamily="50" charset="-128"/>
              </a:rPr>
              <a:t>　　大阪はイノベーションを創出しているエリアであることがみてとれる。</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246236" y="622010"/>
            <a:ext cx="531692" cy="19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現状</a:t>
            </a:r>
          </a:p>
        </p:txBody>
      </p:sp>
      <p:sp>
        <p:nvSpPr>
          <p:cNvPr id="19" name="テキスト ボックス 18"/>
          <p:cNvSpPr txBox="1"/>
          <p:nvPr/>
        </p:nvSpPr>
        <p:spPr>
          <a:xfrm>
            <a:off x="6039098" y="6377939"/>
            <a:ext cx="3178135" cy="220188"/>
          </a:xfrm>
          <a:prstGeom prst="rect">
            <a:avLst/>
          </a:prstGeom>
          <a:noFill/>
        </p:spPr>
        <p:txBody>
          <a:bodyPr wrap="square" rtlCol="0">
            <a:spAutoFit/>
          </a:bodyPr>
          <a:lstStyle/>
          <a:p>
            <a:r>
              <a:rPr lang="ja-JP" altLang="en-US" sz="831"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出典：特許庁「特許行政年次報告書</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年版」より作成</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nvGraphicFramePr>
        <p:xfrm>
          <a:off x="4727368" y="5436595"/>
          <a:ext cx="3035140" cy="954581"/>
        </p:xfrm>
        <a:graphic>
          <a:graphicData uri="http://schemas.openxmlformats.org/drawingml/2006/table">
            <a:tbl>
              <a:tblPr firstRow="1" bandRow="1">
                <a:tableStyleId>{5C22544A-7EE6-4342-B048-85BDC9FD1C3A}</a:tableStyleId>
              </a:tblPr>
              <a:tblGrid>
                <a:gridCol w="440646">
                  <a:extLst>
                    <a:ext uri="{9D8B030D-6E8A-4147-A177-3AD203B41FA5}">
                      <a16:colId xmlns:a16="http://schemas.microsoft.com/office/drawing/2014/main" val="1520910211"/>
                    </a:ext>
                  </a:extLst>
                </a:gridCol>
                <a:gridCol w="533957">
                  <a:extLst>
                    <a:ext uri="{9D8B030D-6E8A-4147-A177-3AD203B41FA5}">
                      <a16:colId xmlns:a16="http://schemas.microsoft.com/office/drawing/2014/main" val="3228948102"/>
                    </a:ext>
                  </a:extLst>
                </a:gridCol>
                <a:gridCol w="997034">
                  <a:extLst>
                    <a:ext uri="{9D8B030D-6E8A-4147-A177-3AD203B41FA5}">
                      <a16:colId xmlns:a16="http://schemas.microsoft.com/office/drawing/2014/main" val="1328326952"/>
                    </a:ext>
                  </a:extLst>
                </a:gridCol>
                <a:gridCol w="1063503">
                  <a:extLst>
                    <a:ext uri="{9D8B030D-6E8A-4147-A177-3AD203B41FA5}">
                      <a16:colId xmlns:a16="http://schemas.microsoft.com/office/drawing/2014/main" val="319992845"/>
                    </a:ext>
                  </a:extLst>
                </a:gridCol>
              </a:tblGrid>
              <a:tr h="223061">
                <a:tc>
                  <a:txBody>
                    <a:bodyPr/>
                    <a:lstStyle/>
                    <a:p>
                      <a:pPr algn="ctr"/>
                      <a:endParaRPr kumimoji="1" lang="ja-JP" altLang="en-US" sz="6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600" b="0" dirty="0">
                          <a:latin typeface="Meiryo UI" panose="020B0604030504040204" pitchFamily="50" charset="-128"/>
                          <a:ea typeface="Meiryo UI" panose="020B0604030504040204" pitchFamily="50" charset="-128"/>
                        </a:rPr>
                        <a:t>2018</a:t>
                      </a:r>
                      <a:r>
                        <a:rPr kumimoji="1" lang="ja-JP" altLang="en-US" sz="600" b="0" dirty="0">
                          <a:latin typeface="Meiryo UI" panose="020B0604030504040204" pitchFamily="50" charset="-128"/>
                          <a:ea typeface="Meiryo UI" panose="020B0604030504040204" pitchFamily="50" charset="-128"/>
                        </a:rPr>
                        <a:t>年</a:t>
                      </a:r>
                      <a:endParaRPr kumimoji="1" lang="en-US" altLang="ja-JP" sz="600" b="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600" b="0" dirty="0">
                          <a:latin typeface="Meiryo UI" panose="020B0604030504040204" pitchFamily="50" charset="-128"/>
                          <a:ea typeface="Meiryo UI" panose="020B0604030504040204" pitchFamily="50" charset="-128"/>
                        </a:rPr>
                        <a:t>2019</a:t>
                      </a:r>
                      <a:r>
                        <a:rPr kumimoji="1" lang="ja-JP" altLang="en-US" sz="600" b="0" dirty="0">
                          <a:latin typeface="Meiryo UI" panose="020B0604030504040204" pitchFamily="50" charset="-128"/>
                          <a:ea typeface="Meiryo UI" panose="020B0604030504040204" pitchFamily="50" charset="-128"/>
                        </a:rPr>
                        <a:t>年（対前年比）</a:t>
                      </a:r>
                    </a:p>
                  </a:txBody>
                  <a:tcPr marL="84406" marR="84406" marT="42203" marB="42203" anchor="ctr"/>
                </a:tc>
                <a:tc>
                  <a:txBody>
                    <a:bodyPr/>
                    <a:lstStyle/>
                    <a:p>
                      <a:pPr algn="ctr"/>
                      <a:r>
                        <a:rPr kumimoji="1" lang="en-US" altLang="ja-JP" sz="600" b="0" dirty="0">
                          <a:latin typeface="Meiryo UI" panose="020B0604030504040204" pitchFamily="50" charset="-128"/>
                          <a:ea typeface="Meiryo UI" panose="020B0604030504040204" pitchFamily="50" charset="-128"/>
                        </a:rPr>
                        <a:t>2020</a:t>
                      </a:r>
                      <a:r>
                        <a:rPr kumimoji="1" lang="ja-JP" altLang="en-US" sz="600" b="0" dirty="0">
                          <a:latin typeface="Meiryo UI" panose="020B0604030504040204" pitchFamily="50" charset="-128"/>
                          <a:ea typeface="Meiryo UI" panose="020B0604030504040204" pitchFamily="50" charset="-128"/>
                        </a:rPr>
                        <a:t>年（対前年比）</a:t>
                      </a:r>
                    </a:p>
                  </a:txBody>
                  <a:tcPr marL="84406" marR="84406" marT="42203" marB="42203" anchor="ctr"/>
                </a:tc>
                <a:extLst>
                  <a:ext uri="{0D108BD9-81ED-4DB2-BD59-A6C34878D82A}">
                    <a16:rowId xmlns:a16="http://schemas.microsoft.com/office/drawing/2014/main" val="123449904"/>
                  </a:ext>
                </a:extLst>
              </a:tr>
              <a:tr h="18288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全国</a:t>
                      </a:r>
                    </a:p>
                  </a:txBody>
                  <a:tcPr marL="84406" marR="84406" marT="42203" marB="42203" anchor="ctr">
                    <a:solidFill>
                      <a:schemeClr val="accent1"/>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600" dirty="0">
                          <a:latin typeface="Meiryo UI" panose="020B0604030504040204" pitchFamily="50" charset="-128"/>
                          <a:ea typeface="Meiryo UI" panose="020B0604030504040204" pitchFamily="50" charset="-128"/>
                        </a:rPr>
                        <a:t>626,978</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606,077(97%)</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563,776(93%)</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618110722"/>
                  </a:ext>
                </a:extLst>
              </a:tr>
              <a:tr h="18288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大阪府</a:t>
                      </a:r>
                    </a:p>
                  </a:txBody>
                  <a:tcPr marL="84406" marR="84406" marT="42203" marB="42203" anchor="ctr">
                    <a:solidFill>
                      <a:schemeClr val="accent1"/>
                    </a:solidFill>
                  </a:tcP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70,799</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600" dirty="0">
                          <a:latin typeface="Meiryo UI" panose="020B0604030504040204" pitchFamily="50" charset="-128"/>
                          <a:ea typeface="Meiryo UI" panose="020B0604030504040204" pitchFamily="50" charset="-128"/>
                        </a:rPr>
                        <a:t>69,738(99%)</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64,716(93%)</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18288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東京都</a:t>
                      </a:r>
                    </a:p>
                  </a:txBody>
                  <a:tcPr marL="84406" marR="84406" marT="42203" marB="42203" anchor="ctr">
                    <a:solidFill>
                      <a:schemeClr val="accent1"/>
                    </a:solidFill>
                  </a:tcP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234,261</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600" dirty="0">
                          <a:latin typeface="Meiryo UI" panose="020B0604030504040204" pitchFamily="50" charset="-128"/>
                          <a:ea typeface="Meiryo UI" panose="020B0604030504040204" pitchFamily="50" charset="-128"/>
                        </a:rPr>
                        <a:t>224,996(96%)</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211,095(94%)</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51925296"/>
                  </a:ext>
                </a:extLst>
              </a:tr>
              <a:tr h="18288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愛知県</a:t>
                      </a:r>
                    </a:p>
                  </a:txBody>
                  <a:tcPr marL="84406" marR="84406" marT="42203" marB="42203" anchor="ctr">
                    <a:solidFill>
                      <a:schemeClr val="accent1"/>
                    </a:solidFill>
                  </a:tcP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74,825</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72,571(97%)</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indent="0" algn="r">
                        <a:buFont typeface="Arial" panose="020B0604020202020204" pitchFamily="34" charset="0"/>
                        <a:buNone/>
                      </a:pPr>
                      <a:r>
                        <a:rPr kumimoji="1" lang="en-US" altLang="ja-JP" sz="600" dirty="0">
                          <a:latin typeface="Meiryo UI" panose="020B0604030504040204" pitchFamily="50" charset="-128"/>
                          <a:ea typeface="Meiryo UI" panose="020B0604030504040204" pitchFamily="50" charset="-128"/>
                        </a:rPr>
                        <a:t>65,251(90%)</a:t>
                      </a:r>
                      <a:endParaRPr kumimoji="1" lang="ja-JP" altLang="en-US" sz="6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bl>
          </a:graphicData>
        </a:graphic>
      </p:graphicFrame>
      <p:graphicFrame>
        <p:nvGraphicFramePr>
          <p:cNvPr id="25" name="グラフ 24"/>
          <p:cNvGraphicFramePr>
            <a:graphicFrameLocks/>
          </p:cNvGraphicFramePr>
          <p:nvPr>
            <p:extLst/>
          </p:nvPr>
        </p:nvGraphicFramePr>
        <p:xfrm>
          <a:off x="4572000" y="3725171"/>
          <a:ext cx="4046955" cy="1725533"/>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25"/>
          <p:cNvSpPr txBox="1"/>
          <p:nvPr/>
        </p:nvSpPr>
        <p:spPr>
          <a:xfrm>
            <a:off x="4365941" y="3111401"/>
            <a:ext cx="3933972" cy="241476"/>
          </a:xfrm>
          <a:prstGeom prst="rect">
            <a:avLst/>
          </a:prstGeom>
          <a:noFill/>
        </p:spPr>
        <p:txBody>
          <a:bodyPr wrap="squar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○国際特許出願件数の推移</a:t>
            </a:r>
          </a:p>
        </p:txBody>
      </p:sp>
      <p:sp>
        <p:nvSpPr>
          <p:cNvPr id="21" name="テキスト ボックス 20"/>
          <p:cNvSpPr txBox="1"/>
          <p:nvPr/>
        </p:nvSpPr>
        <p:spPr>
          <a:xfrm>
            <a:off x="8244408" y="3842712"/>
            <a:ext cx="668408" cy="234360"/>
          </a:xfrm>
          <a:prstGeom prst="rect">
            <a:avLst/>
          </a:prstGeom>
          <a:noFill/>
        </p:spPr>
        <p:txBody>
          <a:bodyPr wrap="squar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　　東京</a:t>
            </a:r>
            <a:endParaRPr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8257460" y="4302625"/>
            <a:ext cx="668409" cy="234360"/>
          </a:xfrm>
          <a:prstGeom prst="rect">
            <a:avLst/>
          </a:prstGeom>
          <a:noFill/>
        </p:spPr>
        <p:txBody>
          <a:bodyPr wrap="squar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　　大阪</a:t>
            </a:r>
            <a:endParaRPr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8259874" y="4485268"/>
            <a:ext cx="803016" cy="234360"/>
          </a:xfrm>
          <a:prstGeom prst="rect">
            <a:avLst/>
          </a:prstGeom>
          <a:noFill/>
        </p:spPr>
        <p:txBody>
          <a:bodyPr wrap="squar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　　愛知</a:t>
            </a:r>
            <a:endParaRPr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18">
            <a:extLst>
              <a:ext uri="{FF2B5EF4-FFF2-40B4-BE49-F238E27FC236}">
                <a16:creationId xmlns:a16="http://schemas.microsoft.com/office/drawing/2014/main" id="{260DE76A-E3CE-48AD-B78F-88AB61B1BFF7}"/>
              </a:ext>
            </a:extLst>
          </p:cNvPr>
          <p:cNvSpPr/>
          <p:nvPr/>
        </p:nvSpPr>
        <p:spPr>
          <a:xfrm>
            <a:off x="139604" y="607500"/>
            <a:ext cx="3307940"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9" name="角丸四角形 19">
            <a:extLst>
              <a:ext uri="{FF2B5EF4-FFF2-40B4-BE49-F238E27FC236}">
                <a16:creationId xmlns:a16="http://schemas.microsoft.com/office/drawing/2014/main" id="{6439FD6B-F08B-4371-BCE6-0AE61DF04F9E}"/>
              </a:ext>
            </a:extLst>
          </p:cNvPr>
          <p:cNvSpPr/>
          <p:nvPr/>
        </p:nvSpPr>
        <p:spPr>
          <a:xfrm>
            <a:off x="3678264" y="590446"/>
            <a:ext cx="1544052"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34" name="タイトル 1">
            <a:extLst>
              <a:ext uri="{FF2B5EF4-FFF2-40B4-BE49-F238E27FC236}">
                <a16:creationId xmlns:a16="http://schemas.microsoft.com/office/drawing/2014/main" id="{D5101CF5-E848-4394-834A-7AF050D52648}"/>
              </a:ext>
            </a:extLst>
          </p:cNvPr>
          <p:cNvSpPr txBox="1">
            <a:spLocks/>
          </p:cNvSpPr>
          <p:nvPr/>
        </p:nvSpPr>
        <p:spPr>
          <a:xfrm>
            <a:off x="3746275" y="1741081"/>
            <a:ext cx="5323406" cy="1341985"/>
          </a:xfrm>
          <a:prstGeom prst="rect">
            <a:avLst/>
          </a:prstGeom>
          <a:solidFill>
            <a:schemeClr val="bg1"/>
          </a:solidFill>
          <a:ln>
            <a:solidFill>
              <a:schemeClr val="accent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477"/>
              </a:lnSpc>
              <a:spcBef>
                <a:spcPts val="831"/>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一方、世界のトップ都市や東京との差は大きい。社会における</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の潮流も踏まえ、</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b="1" dirty="0">
                <a:latin typeface="Meiryo UI" panose="020B0604030504040204" pitchFamily="50" charset="-128"/>
                <a:ea typeface="Meiryo UI" panose="020B0604030504040204" pitchFamily="50" charset="-128"/>
                <a:cs typeface="Meiryo UI" panose="020B0604030504040204" pitchFamily="50" charset="-128"/>
              </a:rPr>
            </a:b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未来社会</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Society 5.0</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の実現に向け、大阪に強みのあるものづくりの基盤を活かし、</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b="1" dirty="0">
                <a:latin typeface="Meiryo UI" panose="020B0604030504040204" pitchFamily="50" charset="-128"/>
                <a:ea typeface="Meiryo UI" panose="020B0604030504040204" pitchFamily="50" charset="-128"/>
                <a:cs typeface="Meiryo UI" panose="020B0604030504040204" pitchFamily="50" charset="-128"/>
              </a:rPr>
            </a:b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8" b="1"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等の先端技術の導入などを通じて、企業の生産性向上や新事業創出・製</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b="1" dirty="0">
                <a:latin typeface="Meiryo UI" panose="020B0604030504040204" pitchFamily="50" charset="-128"/>
                <a:ea typeface="Meiryo UI" panose="020B0604030504040204" pitchFamily="50" charset="-128"/>
                <a:cs typeface="Meiryo UI" panose="020B0604030504040204" pitchFamily="50" charset="-128"/>
              </a:rPr>
            </a:b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品等の高付加価値化といったイノベーションを加速していく必要があるのではないか。</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831"/>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また、ものづくりに加え、サービス業等へもウィングを広げ、産業全体でイノベーション</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b="1" dirty="0">
                <a:latin typeface="Meiryo UI" panose="020B0604030504040204" pitchFamily="50" charset="-128"/>
                <a:ea typeface="Meiryo UI" panose="020B0604030504040204" pitchFamily="50" charset="-128"/>
                <a:cs typeface="Meiryo UI" panose="020B0604030504040204" pitchFamily="50" charset="-128"/>
              </a:rPr>
            </a:b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を起こしていく必要があるのではないか。</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038EFB57-71CD-4142-BF2B-90EA5B67E8FD}"/>
              </a:ext>
            </a:extLst>
          </p:cNvPr>
          <p:cNvSpPr/>
          <p:nvPr/>
        </p:nvSpPr>
        <p:spPr>
          <a:xfrm>
            <a:off x="4572000" y="3365391"/>
            <a:ext cx="4327562" cy="3693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大阪の国際特許出願件数は、東京に次いで２番目。海外進出の意欲が高いことが窺える。一方で、東京とは大きな開きがあり、経年でみても伸び悩んでいる。</a:t>
            </a:r>
          </a:p>
        </p:txBody>
      </p:sp>
      <p:sp>
        <p:nvSpPr>
          <p:cNvPr id="36" name="正方形/長方形 35">
            <a:extLst>
              <a:ext uri="{FF2B5EF4-FFF2-40B4-BE49-F238E27FC236}">
                <a16:creationId xmlns:a16="http://schemas.microsoft.com/office/drawing/2014/main" id="{5A9FB957-F732-47E9-AE94-E7F45CA901CF}"/>
              </a:ext>
            </a:extLst>
          </p:cNvPr>
          <p:cNvSpPr/>
          <p:nvPr/>
        </p:nvSpPr>
        <p:spPr>
          <a:xfrm>
            <a:off x="7828978" y="5453441"/>
            <a:ext cx="1225954" cy="7658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大阪の特許発明者数は全国と同様の減少傾向。</a:t>
            </a:r>
          </a:p>
        </p:txBody>
      </p:sp>
      <p:sp>
        <p:nvSpPr>
          <p:cNvPr id="27" name="角丸四角形 19">
            <a:extLst>
              <a:ext uri="{FF2B5EF4-FFF2-40B4-BE49-F238E27FC236}">
                <a16:creationId xmlns:a16="http://schemas.microsoft.com/office/drawing/2014/main" id="{DCCE6D10-80C5-4583-A693-ECCAA6063E26}"/>
              </a:ext>
            </a:extLst>
          </p:cNvPr>
          <p:cNvSpPr/>
          <p:nvPr/>
        </p:nvSpPr>
        <p:spPr>
          <a:xfrm>
            <a:off x="3706995" y="1479648"/>
            <a:ext cx="2015637"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4" name="正方形/長方形 23"/>
          <p:cNvSpPr/>
          <p:nvPr/>
        </p:nvSpPr>
        <p:spPr>
          <a:xfrm>
            <a:off x="1" y="0"/>
            <a:ext cx="9143999" cy="53232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26.</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①産業</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技術力</a:t>
            </a:r>
            <a:endPar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ⅱ</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）ものづくりの基盤を活かしたイノベーション促進 </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　</a:t>
            </a:r>
          </a:p>
        </p:txBody>
      </p:sp>
      <p:sp>
        <p:nvSpPr>
          <p:cNvPr id="31" name="正方形/長方形 30"/>
          <p:cNvSpPr/>
          <p:nvPr/>
        </p:nvSpPr>
        <p:spPr>
          <a:xfrm>
            <a:off x="7080228" y="186507"/>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a:t>
            </a:r>
            <a:r>
              <a:rPr lang="ja-JP" altLang="en-US" sz="831" dirty="0" smtClean="0">
                <a:solidFill>
                  <a:schemeClr val="tx1"/>
                </a:solidFill>
              </a:rPr>
              <a:t>資料３</a:t>
            </a:r>
            <a:endParaRPr lang="ja-JP" altLang="en-US" sz="831" dirty="0">
              <a:solidFill>
                <a:schemeClr val="tx1"/>
              </a:solidFill>
            </a:endParaRPr>
          </a:p>
        </p:txBody>
      </p:sp>
    </p:spTree>
    <p:extLst>
      <p:ext uri="{BB962C8B-B14F-4D97-AF65-F5344CB8AC3E}">
        <p14:creationId xmlns:p14="http://schemas.microsoft.com/office/powerpoint/2010/main" val="3637399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a:extLst>
              <a:ext uri="{FF2B5EF4-FFF2-40B4-BE49-F238E27FC236}">
                <a16:creationId xmlns:a16="http://schemas.microsoft.com/office/drawing/2014/main" id="{F27B7805-E4BB-49FB-A440-CBDC88B39912}"/>
              </a:ext>
            </a:extLst>
          </p:cNvPr>
          <p:cNvPicPr>
            <a:picLocks noChangeAspect="1"/>
          </p:cNvPicPr>
          <p:nvPr/>
        </p:nvPicPr>
        <p:blipFill>
          <a:blip r:embed="rId2"/>
          <a:stretch>
            <a:fillRect/>
          </a:stretch>
        </p:blipFill>
        <p:spPr>
          <a:xfrm>
            <a:off x="699903" y="4909320"/>
            <a:ext cx="2037391" cy="1298384"/>
          </a:xfrm>
          <a:prstGeom prst="rect">
            <a:avLst/>
          </a:prstGeom>
        </p:spPr>
      </p:pic>
      <p:sp>
        <p:nvSpPr>
          <p:cNvPr id="16" name="テキスト ボックス 15"/>
          <p:cNvSpPr txBox="1"/>
          <p:nvPr/>
        </p:nvSpPr>
        <p:spPr>
          <a:xfrm>
            <a:off x="35777" y="334199"/>
            <a:ext cx="3340979"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○イノベーションシティー（革新的都市）ランキング（</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500</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nvGraphicFramePr>
        <p:xfrm>
          <a:off x="367512" y="819535"/>
          <a:ext cx="1479262" cy="3167579"/>
        </p:xfrm>
        <a:graphic>
          <a:graphicData uri="http://schemas.openxmlformats.org/drawingml/2006/table">
            <a:tbl>
              <a:tblPr firstRow="1" bandRow="1">
                <a:tableStyleId>{5C22544A-7EE6-4342-B048-85BDC9FD1C3A}</a:tableStyleId>
              </a:tblPr>
              <a:tblGrid>
                <a:gridCol w="415760">
                  <a:extLst>
                    <a:ext uri="{9D8B030D-6E8A-4147-A177-3AD203B41FA5}">
                      <a16:colId xmlns:a16="http://schemas.microsoft.com/office/drawing/2014/main" val="294688490"/>
                    </a:ext>
                  </a:extLst>
                </a:gridCol>
                <a:gridCol w="598220">
                  <a:extLst>
                    <a:ext uri="{9D8B030D-6E8A-4147-A177-3AD203B41FA5}">
                      <a16:colId xmlns:a16="http://schemas.microsoft.com/office/drawing/2014/main" val="4089179981"/>
                    </a:ext>
                  </a:extLst>
                </a:gridCol>
                <a:gridCol w="465282">
                  <a:extLst>
                    <a:ext uri="{9D8B030D-6E8A-4147-A177-3AD203B41FA5}">
                      <a16:colId xmlns:a16="http://schemas.microsoft.com/office/drawing/2014/main" val="1399192594"/>
                    </a:ext>
                  </a:extLst>
                </a:gridCol>
              </a:tblGrid>
              <a:tr h="217016">
                <a:tc>
                  <a:txBody>
                    <a:bodyPr/>
                    <a:lstStyle/>
                    <a:p>
                      <a:pPr algn="ctr"/>
                      <a:r>
                        <a:rPr kumimoji="1" lang="ja-JP" altLang="en-US" sz="700" dirty="0">
                          <a:latin typeface="+mj-ea"/>
                          <a:ea typeface="+mj-ea"/>
                        </a:rPr>
                        <a:t>順位</a:t>
                      </a:r>
                    </a:p>
                  </a:txBody>
                  <a:tcPr marL="84406" marR="84406" marT="42203" marB="42203"/>
                </a:tc>
                <a:tc>
                  <a:txBody>
                    <a:bodyPr/>
                    <a:lstStyle/>
                    <a:p>
                      <a:pPr algn="ctr"/>
                      <a:r>
                        <a:rPr kumimoji="1" lang="ja-JP" altLang="en-US" sz="700" dirty="0">
                          <a:latin typeface="+mj-ea"/>
                          <a:ea typeface="+mj-ea"/>
                        </a:rPr>
                        <a:t>都市</a:t>
                      </a:r>
                    </a:p>
                  </a:txBody>
                  <a:tcPr marL="84406" marR="84406" marT="42203" marB="42203" anchor="ctr"/>
                </a:tc>
                <a:tc>
                  <a:txBody>
                    <a:bodyPr/>
                    <a:lstStyle/>
                    <a:p>
                      <a:pPr algn="ctr"/>
                      <a:r>
                        <a:rPr kumimoji="1" lang="en-US" altLang="ja-JP" sz="700" dirty="0">
                          <a:latin typeface="+mj-ea"/>
                          <a:ea typeface="+mj-ea"/>
                        </a:rPr>
                        <a:t>2019</a:t>
                      </a:r>
                      <a:r>
                        <a:rPr kumimoji="1" lang="ja-JP" altLang="en-US" sz="700" dirty="0">
                          <a:latin typeface="+mj-ea"/>
                          <a:ea typeface="+mj-ea"/>
                        </a:rPr>
                        <a:t>比</a:t>
                      </a:r>
                    </a:p>
                  </a:txBody>
                  <a:tcPr marL="84406" marR="84406" marT="42203" marB="42203" anchor="ctr"/>
                </a:tc>
                <a:extLst>
                  <a:ext uri="{0D108BD9-81ED-4DB2-BD59-A6C34878D82A}">
                    <a16:rowId xmlns:a16="http://schemas.microsoft.com/office/drawing/2014/main" val="465621274"/>
                  </a:ext>
                </a:extLst>
              </a:tr>
              <a:tr h="196948">
                <a:tc>
                  <a:txBody>
                    <a:bodyPr/>
                    <a:lstStyle/>
                    <a:p>
                      <a:pPr algn="ctr"/>
                      <a:r>
                        <a:rPr kumimoji="1" lang="ja-JP" altLang="en-US" sz="700" dirty="0">
                          <a:latin typeface="+mj-ea"/>
                          <a:ea typeface="+mj-ea"/>
                        </a:rPr>
                        <a:t>１位</a:t>
                      </a:r>
                    </a:p>
                  </a:txBody>
                  <a:tcPr marL="84406" marR="84406" marT="42203" marB="42203" anchor="ctr"/>
                </a:tc>
                <a:tc>
                  <a:txBody>
                    <a:bodyPr/>
                    <a:lstStyle/>
                    <a:p>
                      <a:pPr algn="ctr"/>
                      <a:r>
                        <a:rPr kumimoji="1" lang="ja-JP" altLang="en-US" sz="700" b="0" dirty="0">
                          <a:latin typeface="+mj-ea"/>
                          <a:ea typeface="+mj-ea"/>
                        </a:rPr>
                        <a:t>東京</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1</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621190284"/>
                  </a:ext>
                </a:extLst>
              </a:tr>
              <a:tr h="196948">
                <a:tc>
                  <a:txBody>
                    <a:bodyPr/>
                    <a:lstStyle/>
                    <a:p>
                      <a:pPr algn="ctr"/>
                      <a:r>
                        <a:rPr kumimoji="1" lang="ja-JP" altLang="en-US" sz="700" dirty="0">
                          <a:latin typeface="+mj-ea"/>
                          <a:ea typeface="+mj-ea"/>
                        </a:rPr>
                        <a:t>２位</a:t>
                      </a: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ja-JP" altLang="en-US" sz="700" b="0" dirty="0">
                          <a:latin typeface="+mj-ea"/>
                          <a:ea typeface="+mj-ea"/>
                        </a:rPr>
                        <a:t>ﾎﾞｽﾄﾝ</a:t>
                      </a: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ja-JP" altLang="en-US" sz="700" b="0" dirty="0">
                          <a:latin typeface="+mj-ea"/>
                          <a:ea typeface="+mj-ea"/>
                        </a:rPr>
                        <a:t>＋</a:t>
                      </a:r>
                      <a:r>
                        <a:rPr kumimoji="1" lang="en-US" altLang="ja-JP" sz="700" b="0" dirty="0">
                          <a:latin typeface="+mj-ea"/>
                          <a:ea typeface="+mj-ea"/>
                        </a:rPr>
                        <a:t>6</a:t>
                      </a:r>
                      <a:endParaRPr kumimoji="1" lang="ja-JP" altLang="en-US" sz="700" b="0" dirty="0">
                        <a:latin typeface="+mj-ea"/>
                        <a:ea typeface="+mj-ea"/>
                      </a:endParaRPr>
                    </a:p>
                  </a:txBody>
                  <a:tcPr marL="84406" marR="84406" marT="42203" marB="42203"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4797382"/>
                  </a:ext>
                </a:extLst>
              </a:tr>
              <a:tr h="196948">
                <a:tc>
                  <a:txBody>
                    <a:bodyPr/>
                    <a:lstStyle/>
                    <a:p>
                      <a:pPr algn="ctr"/>
                      <a:r>
                        <a:rPr kumimoji="1" lang="ja-JP" altLang="en-US" sz="700" dirty="0">
                          <a:latin typeface="+mj-ea"/>
                          <a:ea typeface="+mj-ea"/>
                        </a:rPr>
                        <a:t>３位</a:t>
                      </a: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ja-JP" altLang="en-US" sz="700" b="0" dirty="0">
                          <a:latin typeface="+mj-ea"/>
                          <a:ea typeface="+mj-ea"/>
                        </a:rPr>
                        <a:t>ﾆｭｰﾖｰｸ</a:t>
                      </a: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ja-JP" altLang="en-US" sz="700" b="0" dirty="0">
                          <a:latin typeface="+mj-ea"/>
                          <a:ea typeface="+mj-ea"/>
                        </a:rPr>
                        <a:t>－</a:t>
                      </a:r>
                      <a:r>
                        <a:rPr kumimoji="1" lang="en-US" altLang="ja-JP" sz="700" b="0" dirty="0">
                          <a:latin typeface="+mj-ea"/>
                          <a:ea typeface="+mj-ea"/>
                        </a:rPr>
                        <a:t>2</a:t>
                      </a:r>
                      <a:endParaRPr kumimoji="1" lang="ja-JP" altLang="en-US" sz="700" b="0" dirty="0">
                        <a:latin typeface="+mj-ea"/>
                        <a:ea typeface="+mj-ea"/>
                      </a:endParaRPr>
                    </a:p>
                  </a:txBody>
                  <a:tcPr marL="84406" marR="84406" marT="42203" marB="42203"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22938114"/>
                  </a:ext>
                </a:extLst>
              </a:tr>
              <a:tr h="196948">
                <a:tc>
                  <a:txBody>
                    <a:bodyPr/>
                    <a:lstStyle/>
                    <a:p>
                      <a:pPr algn="ctr"/>
                      <a:r>
                        <a:rPr kumimoji="1" lang="ja-JP" altLang="en-US" sz="700" dirty="0">
                          <a:latin typeface="+mj-ea"/>
                          <a:ea typeface="+mj-ea"/>
                        </a:rPr>
                        <a:t>４位</a:t>
                      </a:r>
                    </a:p>
                  </a:txBody>
                  <a:tcPr marL="84406" marR="84406" marT="42203" marB="42203" anchor="ctr"/>
                </a:tc>
                <a:tc>
                  <a:txBody>
                    <a:bodyPr/>
                    <a:lstStyle/>
                    <a:p>
                      <a:pPr algn="ctr"/>
                      <a:r>
                        <a:rPr kumimoji="1" lang="ja-JP" altLang="en-US" sz="700" b="0" dirty="0">
                          <a:latin typeface="+mj-ea"/>
                          <a:ea typeface="+mj-ea"/>
                        </a:rPr>
                        <a:t>ｼﾄﾞﾆｰ</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11</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144300259"/>
                  </a:ext>
                </a:extLst>
              </a:tr>
              <a:tr h="196948">
                <a:tc>
                  <a:txBody>
                    <a:bodyPr/>
                    <a:lstStyle/>
                    <a:p>
                      <a:pPr algn="ctr"/>
                      <a:r>
                        <a:rPr kumimoji="1" lang="ja-JP" altLang="en-US" sz="700" dirty="0">
                          <a:latin typeface="+mj-ea"/>
                          <a:ea typeface="+mj-ea"/>
                        </a:rPr>
                        <a:t>５位</a:t>
                      </a:r>
                    </a:p>
                  </a:txBody>
                  <a:tcPr marL="84406" marR="84406" marT="42203" marB="42203" anchor="ctr"/>
                </a:tc>
                <a:tc>
                  <a:txBody>
                    <a:bodyPr/>
                    <a:lstStyle/>
                    <a:p>
                      <a:pPr algn="ctr"/>
                      <a:r>
                        <a:rPr kumimoji="1" lang="ja-JP" altLang="en-US" sz="700" b="0" dirty="0">
                          <a:latin typeface="+mj-ea"/>
                          <a:ea typeface="+mj-ea"/>
                        </a:rPr>
                        <a:t>ｼﾝｶﾞﾎﾟｰﾙ</a:t>
                      </a:r>
                    </a:p>
                  </a:txBody>
                  <a:tcPr marL="84406" marR="84406" marT="42203" marB="42203" anchor="ctr"/>
                </a:tc>
                <a:tc>
                  <a:txBody>
                    <a:bodyPr/>
                    <a:lstStyle/>
                    <a:p>
                      <a:pPr algn="ctr"/>
                      <a:r>
                        <a:rPr kumimoji="1" lang="en-US" altLang="ja-JP" sz="700" b="0" dirty="0">
                          <a:latin typeface="+mj-ea"/>
                          <a:ea typeface="+mj-ea"/>
                        </a:rPr>
                        <a:t>±</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334890125"/>
                  </a:ext>
                </a:extLst>
              </a:tr>
              <a:tr h="309489">
                <a:tc>
                  <a:txBody>
                    <a:bodyPr/>
                    <a:lstStyle/>
                    <a:p>
                      <a:pPr algn="ctr"/>
                      <a:r>
                        <a:rPr kumimoji="1" lang="ja-JP" altLang="en-US" sz="700" dirty="0">
                          <a:latin typeface="+mj-ea"/>
                          <a:ea typeface="+mj-ea"/>
                        </a:rPr>
                        <a:t>６位</a:t>
                      </a:r>
                    </a:p>
                  </a:txBody>
                  <a:tcPr marL="84406" marR="84406" marT="42203" marB="42203" anchor="ctr"/>
                </a:tc>
                <a:tc>
                  <a:txBody>
                    <a:bodyPr/>
                    <a:lstStyle/>
                    <a:p>
                      <a:pPr algn="ctr"/>
                      <a:r>
                        <a:rPr kumimoji="1" lang="ja-JP" altLang="en-US" sz="700" b="0" dirty="0">
                          <a:latin typeface="+mj-ea"/>
                          <a:ea typeface="+mj-ea"/>
                        </a:rPr>
                        <a:t>ﾀﾞﾗｽ･</a:t>
                      </a:r>
                      <a:endParaRPr kumimoji="1" lang="en-US" altLang="ja-JP" sz="700" b="0" dirty="0">
                        <a:latin typeface="+mj-ea"/>
                        <a:ea typeface="+mj-ea"/>
                      </a:endParaRPr>
                    </a:p>
                    <a:p>
                      <a:pPr algn="ctr"/>
                      <a:r>
                        <a:rPr kumimoji="1" lang="ja-JP" altLang="en-US" sz="700" b="0" dirty="0">
                          <a:latin typeface="+mj-ea"/>
                          <a:ea typeface="+mj-ea"/>
                        </a:rPr>
                        <a:t>ﾌｫｰﾄﾜｰｽ</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7</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1667375629"/>
                  </a:ext>
                </a:extLst>
              </a:tr>
              <a:tr h="196948">
                <a:tc>
                  <a:txBody>
                    <a:bodyPr/>
                    <a:lstStyle/>
                    <a:p>
                      <a:pPr algn="ctr"/>
                      <a:r>
                        <a:rPr kumimoji="1" lang="ja-JP" altLang="en-US" sz="700" dirty="0">
                          <a:latin typeface="+mj-ea"/>
                          <a:ea typeface="+mj-ea"/>
                        </a:rPr>
                        <a:t>７位</a:t>
                      </a:r>
                    </a:p>
                  </a:txBody>
                  <a:tcPr marL="84406" marR="84406" marT="42203" marB="42203" anchor="ctr"/>
                </a:tc>
                <a:tc>
                  <a:txBody>
                    <a:bodyPr/>
                    <a:lstStyle/>
                    <a:p>
                      <a:pPr algn="ctr"/>
                      <a:r>
                        <a:rPr kumimoji="1" lang="ja-JP" altLang="en-US" sz="700" b="0" dirty="0">
                          <a:latin typeface="+mj-ea"/>
                          <a:ea typeface="+mj-ea"/>
                        </a:rPr>
                        <a:t>ｿｳﾙ</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7</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4140729961"/>
                  </a:ext>
                </a:extLst>
              </a:tr>
              <a:tr h="196948">
                <a:tc>
                  <a:txBody>
                    <a:bodyPr/>
                    <a:lstStyle/>
                    <a:p>
                      <a:pPr algn="ctr"/>
                      <a:r>
                        <a:rPr kumimoji="1" lang="ja-JP" altLang="en-US" sz="700" dirty="0">
                          <a:latin typeface="+mj-ea"/>
                          <a:ea typeface="+mj-ea"/>
                        </a:rPr>
                        <a:t>８位</a:t>
                      </a:r>
                    </a:p>
                  </a:txBody>
                  <a:tcPr marL="84406" marR="84406" marT="42203" marB="42203" anchor="ctr"/>
                </a:tc>
                <a:tc>
                  <a:txBody>
                    <a:bodyPr/>
                    <a:lstStyle/>
                    <a:p>
                      <a:pPr algn="ctr"/>
                      <a:r>
                        <a:rPr kumimoji="1" lang="ja-JP" altLang="en-US" sz="700" b="0" dirty="0">
                          <a:latin typeface="+mj-ea"/>
                          <a:ea typeface="+mj-ea"/>
                        </a:rPr>
                        <a:t>ﾋｭｰｽﾄﾝ</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9</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080973495"/>
                  </a:ext>
                </a:extLst>
              </a:tr>
              <a:tr h="196948">
                <a:tc>
                  <a:txBody>
                    <a:bodyPr/>
                    <a:lstStyle/>
                    <a:p>
                      <a:pPr algn="ctr"/>
                      <a:r>
                        <a:rPr kumimoji="1" lang="ja-JP" altLang="en-US" sz="700" dirty="0">
                          <a:latin typeface="+mj-ea"/>
                          <a:ea typeface="+mj-ea"/>
                        </a:rPr>
                        <a:t>９位</a:t>
                      </a:r>
                    </a:p>
                  </a:txBody>
                  <a:tcPr marL="84406" marR="84406" marT="42203" marB="42203" anchor="ctr"/>
                </a:tc>
                <a:tc>
                  <a:txBody>
                    <a:bodyPr/>
                    <a:lstStyle/>
                    <a:p>
                      <a:pPr algn="ctr"/>
                      <a:r>
                        <a:rPr kumimoji="1" lang="ja-JP" altLang="en-US" sz="700" b="0" dirty="0">
                          <a:latin typeface="+mj-ea"/>
                          <a:ea typeface="+mj-ea"/>
                        </a:rPr>
                        <a:t>ｼｶｺﾞ</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2</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2989795103"/>
                  </a:ext>
                </a:extLst>
              </a:tr>
              <a:tr h="196948">
                <a:tc>
                  <a:txBody>
                    <a:bodyPr/>
                    <a:lstStyle/>
                    <a:p>
                      <a:pPr algn="ctr"/>
                      <a:r>
                        <a:rPr kumimoji="1" lang="en-US" altLang="ja-JP" sz="700" dirty="0">
                          <a:latin typeface="+mj-ea"/>
                          <a:ea typeface="+mj-ea"/>
                        </a:rPr>
                        <a:t>10</a:t>
                      </a:r>
                      <a:r>
                        <a:rPr kumimoji="1" lang="ja-JP" altLang="en-US" sz="700" dirty="0">
                          <a:latin typeface="+mj-ea"/>
                          <a:ea typeface="+mj-ea"/>
                        </a:rPr>
                        <a:t>位</a:t>
                      </a:r>
                    </a:p>
                  </a:txBody>
                  <a:tcPr marL="84406" marR="84406" marT="42203" marB="42203" anchor="ctr"/>
                </a:tc>
                <a:tc>
                  <a:txBody>
                    <a:bodyPr/>
                    <a:lstStyle/>
                    <a:p>
                      <a:pPr algn="ctr"/>
                      <a:r>
                        <a:rPr kumimoji="1" lang="ja-JP" altLang="en-US" sz="700" b="0" dirty="0">
                          <a:latin typeface="+mj-ea"/>
                          <a:ea typeface="+mj-ea"/>
                        </a:rPr>
                        <a:t>ﾊﾟﾘ</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4</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1773688426"/>
                  </a:ext>
                </a:extLst>
              </a:tr>
              <a:tr h="196948">
                <a:tc>
                  <a:txBody>
                    <a:bodyPr/>
                    <a:lstStyle/>
                    <a:p>
                      <a:pPr algn="ctr"/>
                      <a:r>
                        <a:rPr kumimoji="1" lang="ja-JP" altLang="en-US" sz="700" dirty="0">
                          <a:latin typeface="+mj-ea"/>
                          <a:ea typeface="+mj-ea"/>
                        </a:rPr>
                        <a:t>・・・</a:t>
                      </a:r>
                    </a:p>
                  </a:txBody>
                  <a:tcPr marL="84406" marR="84406" marT="42203" marB="42203" anchor="ctr"/>
                </a:tc>
                <a:tc>
                  <a:txBody>
                    <a:bodyPr/>
                    <a:lstStyle/>
                    <a:p>
                      <a:pPr algn="ctr"/>
                      <a:r>
                        <a:rPr kumimoji="1" lang="ja-JP" altLang="en-US" sz="700" b="0" dirty="0">
                          <a:latin typeface="+mj-ea"/>
                          <a:ea typeface="+mj-ea"/>
                        </a:rPr>
                        <a:t>・・・</a:t>
                      </a:r>
                    </a:p>
                  </a:txBody>
                  <a:tcPr marL="84406" marR="84406" marT="42203" marB="42203" anchor="ctr"/>
                </a:tc>
                <a:tc>
                  <a:txBody>
                    <a:bodyPr/>
                    <a:lstStyle/>
                    <a:p>
                      <a:pPr algn="ctr"/>
                      <a:r>
                        <a:rPr kumimoji="1" lang="ja-JP" altLang="en-US" sz="700" b="0" dirty="0">
                          <a:latin typeface="+mj-ea"/>
                          <a:ea typeface="+mj-ea"/>
                        </a:rPr>
                        <a:t>・・・</a:t>
                      </a:r>
                    </a:p>
                  </a:txBody>
                  <a:tcPr marL="84406" marR="84406" marT="42203" marB="42203" anchor="ctr"/>
                </a:tc>
                <a:extLst>
                  <a:ext uri="{0D108BD9-81ED-4DB2-BD59-A6C34878D82A}">
                    <a16:rowId xmlns:a16="http://schemas.microsoft.com/office/drawing/2014/main" val="1558955662"/>
                  </a:ext>
                </a:extLst>
              </a:tr>
              <a:tr h="196948">
                <a:tc>
                  <a:txBody>
                    <a:bodyPr/>
                    <a:lstStyle/>
                    <a:p>
                      <a:pPr algn="ctr"/>
                      <a:r>
                        <a:rPr kumimoji="1" lang="en-US" altLang="ja-JP" sz="700" dirty="0">
                          <a:latin typeface="+mj-ea"/>
                          <a:ea typeface="+mj-ea"/>
                        </a:rPr>
                        <a:t>30</a:t>
                      </a:r>
                      <a:r>
                        <a:rPr kumimoji="1" lang="ja-JP" altLang="en-US" sz="700" dirty="0">
                          <a:latin typeface="+mj-ea"/>
                          <a:ea typeface="+mj-ea"/>
                        </a:rPr>
                        <a:t>位</a:t>
                      </a:r>
                    </a:p>
                  </a:txBody>
                  <a:tcPr marL="84406" marR="84406" marT="42203" marB="42203" anchor="ctr"/>
                </a:tc>
                <a:tc>
                  <a:txBody>
                    <a:bodyPr/>
                    <a:lstStyle/>
                    <a:p>
                      <a:pPr algn="ctr"/>
                      <a:r>
                        <a:rPr kumimoji="1" lang="ja-JP" altLang="en-US" sz="700" b="0" dirty="0">
                          <a:latin typeface="+mj-ea"/>
                          <a:ea typeface="+mj-ea"/>
                        </a:rPr>
                        <a:t>大阪</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7</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2462840477"/>
                  </a:ext>
                </a:extLst>
              </a:tr>
              <a:tr h="196948">
                <a:tc>
                  <a:txBody>
                    <a:bodyPr/>
                    <a:lstStyle/>
                    <a:p>
                      <a:pPr algn="ctr"/>
                      <a:r>
                        <a:rPr kumimoji="1" lang="en-US" altLang="ja-JP" sz="700" dirty="0">
                          <a:latin typeface="+mj-ea"/>
                          <a:ea typeface="+mj-ea"/>
                        </a:rPr>
                        <a:t>64</a:t>
                      </a:r>
                      <a:r>
                        <a:rPr kumimoji="1" lang="ja-JP" altLang="en-US" sz="700" dirty="0">
                          <a:latin typeface="+mj-ea"/>
                          <a:ea typeface="+mj-ea"/>
                        </a:rPr>
                        <a:t>位</a:t>
                      </a:r>
                    </a:p>
                  </a:txBody>
                  <a:tcPr marL="84406" marR="84406" marT="42203" marB="42203" anchor="ctr"/>
                </a:tc>
                <a:tc>
                  <a:txBody>
                    <a:bodyPr/>
                    <a:lstStyle/>
                    <a:p>
                      <a:pPr algn="ctr"/>
                      <a:r>
                        <a:rPr kumimoji="1" lang="ja-JP" altLang="en-US" sz="700" b="0" dirty="0">
                          <a:latin typeface="+mj-ea"/>
                          <a:ea typeface="+mj-ea"/>
                        </a:rPr>
                        <a:t>京都</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16</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4217334114"/>
                  </a:ext>
                </a:extLst>
              </a:tr>
              <a:tr h="196948">
                <a:tc>
                  <a:txBody>
                    <a:bodyPr/>
                    <a:lstStyle/>
                    <a:p>
                      <a:pPr algn="ctr"/>
                      <a:r>
                        <a:rPr kumimoji="1" lang="en-US" altLang="ja-JP" sz="700" dirty="0">
                          <a:latin typeface="+mj-ea"/>
                          <a:ea typeface="+mj-ea"/>
                        </a:rPr>
                        <a:t>76</a:t>
                      </a:r>
                      <a:r>
                        <a:rPr kumimoji="1" lang="ja-JP" altLang="en-US" sz="700" dirty="0">
                          <a:latin typeface="+mj-ea"/>
                          <a:ea typeface="+mj-ea"/>
                        </a:rPr>
                        <a:t>位</a:t>
                      </a:r>
                    </a:p>
                  </a:txBody>
                  <a:tcPr marL="84406" marR="84406" marT="42203" marB="42203" anchor="ctr"/>
                </a:tc>
                <a:tc>
                  <a:txBody>
                    <a:bodyPr/>
                    <a:lstStyle/>
                    <a:p>
                      <a:pPr algn="ctr"/>
                      <a:r>
                        <a:rPr kumimoji="1" lang="ja-JP" altLang="en-US" sz="700" b="0" dirty="0">
                          <a:latin typeface="+mj-ea"/>
                          <a:ea typeface="+mj-ea"/>
                        </a:rPr>
                        <a:t>名古屋</a:t>
                      </a:r>
                    </a:p>
                  </a:txBody>
                  <a:tcPr marL="84406" marR="84406" marT="42203" marB="42203" anchor="ctr"/>
                </a:tc>
                <a:tc>
                  <a:txBody>
                    <a:bodyPr/>
                    <a:lstStyle/>
                    <a:p>
                      <a:pPr algn="ctr"/>
                      <a:r>
                        <a:rPr kumimoji="1" lang="ja-JP" altLang="en-US" sz="700" b="0" dirty="0">
                          <a:latin typeface="+mj-ea"/>
                          <a:ea typeface="+mj-ea"/>
                        </a:rPr>
                        <a:t>＋</a:t>
                      </a:r>
                      <a:r>
                        <a:rPr kumimoji="1" lang="en-US" altLang="ja-JP" sz="700" b="0" dirty="0">
                          <a:latin typeface="+mj-ea"/>
                          <a:ea typeface="+mj-ea"/>
                        </a:rPr>
                        <a:t>41</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310631746"/>
                  </a:ext>
                </a:extLst>
              </a:tr>
            </a:tbl>
          </a:graphicData>
        </a:graphic>
      </p:graphicFrame>
      <p:sp>
        <p:nvSpPr>
          <p:cNvPr id="2" name="正方形/長方形 1"/>
          <p:cNvSpPr/>
          <p:nvPr/>
        </p:nvSpPr>
        <p:spPr>
          <a:xfrm>
            <a:off x="376022" y="3345353"/>
            <a:ext cx="1479263" cy="19831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6" name="テキスト ボックス 5"/>
          <p:cNvSpPr txBox="1"/>
          <p:nvPr/>
        </p:nvSpPr>
        <p:spPr>
          <a:xfrm>
            <a:off x="3320982" y="355214"/>
            <a:ext cx="5009705" cy="376385"/>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○都道府県別イノベーション指標</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(2017-2019</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年の３年間）全企業に対する割合（推計値・％）</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母集団企業数が</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10,000</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以上の自治体のみ比較</a:t>
            </a:r>
            <a:endParaRPr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nvPr>
        </p:nvGraphicFramePr>
        <p:xfrm>
          <a:off x="3733041" y="712564"/>
          <a:ext cx="3664989" cy="3158537"/>
        </p:xfrm>
        <a:graphic>
          <a:graphicData uri="http://schemas.openxmlformats.org/drawingml/2006/table">
            <a:tbl>
              <a:tblPr firstRow="1" bandRow="1">
                <a:tableStyleId>{5C22544A-7EE6-4342-B048-85BDC9FD1C3A}</a:tableStyleId>
              </a:tblPr>
              <a:tblGrid>
                <a:gridCol w="692676">
                  <a:extLst>
                    <a:ext uri="{9D8B030D-6E8A-4147-A177-3AD203B41FA5}">
                      <a16:colId xmlns:a16="http://schemas.microsoft.com/office/drawing/2014/main" val="294688490"/>
                    </a:ext>
                  </a:extLst>
                </a:gridCol>
                <a:gridCol w="647978">
                  <a:extLst>
                    <a:ext uri="{9D8B030D-6E8A-4147-A177-3AD203B41FA5}">
                      <a16:colId xmlns:a16="http://schemas.microsoft.com/office/drawing/2014/main" val="1546444267"/>
                    </a:ext>
                  </a:extLst>
                </a:gridCol>
                <a:gridCol w="662613">
                  <a:extLst>
                    <a:ext uri="{9D8B030D-6E8A-4147-A177-3AD203B41FA5}">
                      <a16:colId xmlns:a16="http://schemas.microsoft.com/office/drawing/2014/main" val="2283207638"/>
                    </a:ext>
                  </a:extLst>
                </a:gridCol>
                <a:gridCol w="664689">
                  <a:extLst>
                    <a:ext uri="{9D8B030D-6E8A-4147-A177-3AD203B41FA5}">
                      <a16:colId xmlns:a16="http://schemas.microsoft.com/office/drawing/2014/main" val="1399192594"/>
                    </a:ext>
                  </a:extLst>
                </a:gridCol>
                <a:gridCol w="531751">
                  <a:extLst>
                    <a:ext uri="{9D8B030D-6E8A-4147-A177-3AD203B41FA5}">
                      <a16:colId xmlns:a16="http://schemas.microsoft.com/office/drawing/2014/main" val="3195360193"/>
                    </a:ext>
                  </a:extLst>
                </a:gridCol>
                <a:gridCol w="465282">
                  <a:extLst>
                    <a:ext uri="{9D8B030D-6E8A-4147-A177-3AD203B41FA5}">
                      <a16:colId xmlns:a16="http://schemas.microsoft.com/office/drawing/2014/main" val="1361600269"/>
                    </a:ext>
                  </a:extLst>
                </a:gridCol>
              </a:tblGrid>
              <a:tr h="575363">
                <a:tc>
                  <a:txBody>
                    <a:bodyPr/>
                    <a:lstStyle/>
                    <a:p>
                      <a:pPr algn="ctr"/>
                      <a:r>
                        <a:rPr kumimoji="1" lang="ja-JP" altLang="en-US" sz="700" dirty="0">
                          <a:latin typeface="+mj-ea"/>
                          <a:ea typeface="+mj-ea"/>
                        </a:rPr>
                        <a:t>都道府県</a:t>
                      </a:r>
                    </a:p>
                  </a:txBody>
                  <a:tcPr marL="84406" marR="84406" marT="42203" marB="42203" anchor="ctr"/>
                </a:tc>
                <a:tc>
                  <a:txBody>
                    <a:bodyPr/>
                    <a:lstStyle/>
                    <a:p>
                      <a:pPr algn="ctr"/>
                      <a:r>
                        <a:rPr kumimoji="1" lang="ja-JP" altLang="en-US" sz="700" dirty="0">
                          <a:latin typeface="+mj-ea"/>
                          <a:ea typeface="+mj-ea"/>
                        </a:rPr>
                        <a:t>母集団</a:t>
                      </a:r>
                      <a:endParaRPr kumimoji="1" lang="en-US" altLang="ja-JP" sz="700" dirty="0">
                        <a:latin typeface="+mj-ea"/>
                        <a:ea typeface="+mj-ea"/>
                      </a:endParaRPr>
                    </a:p>
                    <a:p>
                      <a:pPr algn="ctr"/>
                      <a:r>
                        <a:rPr kumimoji="1" lang="ja-JP" altLang="en-US" sz="700" dirty="0">
                          <a:latin typeface="+mj-ea"/>
                          <a:ea typeface="+mj-ea"/>
                        </a:rPr>
                        <a:t>企業数</a:t>
                      </a:r>
                      <a:r>
                        <a:rPr kumimoji="1" lang="en-US" altLang="ja-JP" sz="700" dirty="0">
                          <a:latin typeface="+mj-ea"/>
                          <a:ea typeface="+mj-ea"/>
                        </a:rPr>
                        <a:t>(</a:t>
                      </a:r>
                      <a:r>
                        <a:rPr kumimoji="1" lang="ja-JP" altLang="en-US" sz="700" dirty="0">
                          <a:latin typeface="+mj-ea"/>
                          <a:ea typeface="+mj-ea"/>
                        </a:rPr>
                        <a:t>社</a:t>
                      </a:r>
                      <a:r>
                        <a:rPr kumimoji="1" lang="en-US" altLang="ja-JP" sz="700" dirty="0">
                          <a:latin typeface="+mj-ea"/>
                          <a:ea typeface="+mj-ea"/>
                        </a:rPr>
                        <a:t>)</a:t>
                      </a:r>
                      <a:endParaRPr kumimoji="1" lang="ja-JP" altLang="en-US" sz="700" dirty="0">
                        <a:latin typeface="+mj-ea"/>
                        <a:ea typeface="+mj-ea"/>
                      </a:endParaRPr>
                    </a:p>
                  </a:txBody>
                  <a:tcPr marL="84406" marR="84406" marT="42203" marB="42203" anchor="ctr"/>
                </a:tc>
                <a:tc>
                  <a:txBody>
                    <a:bodyPr/>
                    <a:lstStyle/>
                    <a:p>
                      <a:pPr algn="ctr"/>
                      <a:r>
                        <a:rPr kumimoji="1" lang="ja-JP" altLang="en-US" sz="700" dirty="0">
                          <a:latin typeface="+mj-ea"/>
                          <a:ea typeface="+mj-ea"/>
                        </a:rPr>
                        <a:t>①ﾌﾟﾛﾀﾞｸﾄ･</a:t>
                      </a:r>
                      <a:endParaRPr kumimoji="1" lang="en-US" altLang="ja-JP" sz="700" dirty="0">
                        <a:latin typeface="+mj-ea"/>
                        <a:ea typeface="+mj-ea"/>
                      </a:endParaRPr>
                    </a:p>
                    <a:p>
                      <a:pPr algn="ctr"/>
                      <a:r>
                        <a:rPr kumimoji="1" lang="ja-JP" altLang="en-US" sz="700" dirty="0">
                          <a:latin typeface="+mj-ea"/>
                          <a:ea typeface="+mj-ea"/>
                        </a:rPr>
                        <a:t>ｲﾉﾍﾞｰｼｮﾝ</a:t>
                      </a:r>
                      <a:endParaRPr kumimoji="1" lang="en-US" altLang="ja-JP" sz="700" dirty="0">
                        <a:latin typeface="+mj-ea"/>
                        <a:ea typeface="+mj-ea"/>
                      </a:endParaRPr>
                    </a:p>
                    <a:p>
                      <a:pPr algn="ctr"/>
                      <a:r>
                        <a:rPr kumimoji="1" lang="ja-JP" altLang="en-US" sz="700" dirty="0">
                          <a:latin typeface="+mj-ea"/>
                          <a:ea typeface="+mj-ea"/>
                        </a:rPr>
                        <a:t>実現</a:t>
                      </a:r>
                      <a:r>
                        <a:rPr kumimoji="1" lang="en-US" altLang="ja-JP" sz="700" dirty="0">
                          <a:latin typeface="+mj-ea"/>
                          <a:ea typeface="+mj-ea"/>
                        </a:rPr>
                        <a:t>(%)</a:t>
                      </a:r>
                      <a:endParaRPr kumimoji="1" lang="ja-JP" altLang="en-US" sz="700" dirty="0">
                        <a:latin typeface="+mj-ea"/>
                        <a:ea typeface="+mj-ea"/>
                      </a:endParaRPr>
                    </a:p>
                  </a:txBody>
                  <a:tcPr marL="84406" marR="84406" marT="42203" marB="42203" anchor="ctr"/>
                </a:tc>
                <a:tc>
                  <a:txBody>
                    <a:bodyPr/>
                    <a:lstStyle/>
                    <a:p>
                      <a:pPr algn="ctr"/>
                      <a:r>
                        <a:rPr kumimoji="1" lang="ja-JP" altLang="en-US" sz="700" dirty="0">
                          <a:latin typeface="+mj-ea"/>
                          <a:ea typeface="+mj-ea"/>
                        </a:rPr>
                        <a:t>②ﾋﾞｼﾞﾈｽ･</a:t>
                      </a:r>
                      <a:endParaRPr kumimoji="1" lang="en-US" altLang="ja-JP" sz="700" dirty="0">
                        <a:latin typeface="+mj-ea"/>
                        <a:ea typeface="+mj-ea"/>
                      </a:endParaRPr>
                    </a:p>
                    <a:p>
                      <a:pPr algn="ctr"/>
                      <a:r>
                        <a:rPr kumimoji="1" lang="ja-JP" altLang="en-US" sz="700" dirty="0">
                          <a:latin typeface="+mj-ea"/>
                          <a:ea typeface="+mj-ea"/>
                        </a:rPr>
                        <a:t>ﾌﾟﾛｾｽ･</a:t>
                      </a:r>
                      <a:endParaRPr kumimoji="1" lang="en-US" altLang="ja-JP" sz="700" dirty="0">
                        <a:latin typeface="+mj-ea"/>
                        <a:ea typeface="+mj-ea"/>
                      </a:endParaRPr>
                    </a:p>
                    <a:p>
                      <a:pPr algn="ctr"/>
                      <a:r>
                        <a:rPr kumimoji="1" lang="ja-JP" altLang="en-US" sz="700" dirty="0">
                          <a:latin typeface="+mj-ea"/>
                          <a:ea typeface="+mj-ea"/>
                        </a:rPr>
                        <a:t>ｲﾉﾍﾞｰｼｮﾝ</a:t>
                      </a:r>
                      <a:endParaRPr kumimoji="1" lang="en-US" altLang="ja-JP" sz="700" dirty="0">
                        <a:latin typeface="+mj-ea"/>
                        <a:ea typeface="+mj-ea"/>
                      </a:endParaRPr>
                    </a:p>
                    <a:p>
                      <a:pPr algn="ctr"/>
                      <a:r>
                        <a:rPr kumimoji="1" lang="ja-JP" altLang="en-US" sz="700" dirty="0">
                          <a:latin typeface="+mj-ea"/>
                          <a:ea typeface="+mj-ea"/>
                        </a:rPr>
                        <a:t>実現</a:t>
                      </a:r>
                      <a:r>
                        <a:rPr kumimoji="1" lang="en-US" altLang="ja-JP" sz="700" dirty="0">
                          <a:latin typeface="+mj-ea"/>
                          <a:ea typeface="+mj-ea"/>
                        </a:rPr>
                        <a:t>(%)</a:t>
                      </a:r>
                      <a:endParaRPr kumimoji="1" lang="ja-JP" altLang="en-US" sz="700" dirty="0">
                        <a:latin typeface="+mj-ea"/>
                        <a:ea typeface="+mj-ea"/>
                      </a:endParaRPr>
                    </a:p>
                  </a:txBody>
                  <a:tcPr marL="84406" marR="84406" marT="42203" marB="42203" anchor="ctr"/>
                </a:tc>
                <a:tc>
                  <a:txBody>
                    <a:bodyPr/>
                    <a:lstStyle/>
                    <a:p>
                      <a:pPr algn="ctr"/>
                      <a:r>
                        <a:rPr kumimoji="1" lang="ja-JP" altLang="en-US" sz="700" dirty="0">
                          <a:latin typeface="+mj-ea"/>
                          <a:ea typeface="+mj-ea"/>
                        </a:rPr>
                        <a:t>③ｲﾉﾍﾞｰｼｮﾝ活動実行</a:t>
                      </a:r>
                      <a:r>
                        <a:rPr kumimoji="1" lang="en-US" altLang="ja-JP" sz="700" dirty="0">
                          <a:latin typeface="+mj-ea"/>
                          <a:ea typeface="+mj-ea"/>
                        </a:rPr>
                        <a:t>(%)</a:t>
                      </a:r>
                      <a:endParaRPr kumimoji="1" lang="ja-JP" altLang="en-US" sz="700" dirty="0">
                        <a:latin typeface="+mj-ea"/>
                        <a:ea typeface="+mj-ea"/>
                      </a:endParaRPr>
                    </a:p>
                  </a:txBody>
                  <a:tcPr marL="84406" marR="84406" marT="42203" marB="42203" anchor="ctr"/>
                </a:tc>
                <a:tc>
                  <a:txBody>
                    <a:bodyPr/>
                    <a:lstStyle/>
                    <a:p>
                      <a:pPr algn="ctr"/>
                      <a:r>
                        <a:rPr kumimoji="1" lang="ja-JP" altLang="en-US" sz="700" dirty="0">
                          <a:latin typeface="+mj-ea"/>
                          <a:ea typeface="+mj-ea"/>
                        </a:rPr>
                        <a:t>研究開発活動実行</a:t>
                      </a:r>
                      <a:r>
                        <a:rPr kumimoji="1" lang="en-US" altLang="ja-JP" sz="700" dirty="0">
                          <a:latin typeface="+mj-ea"/>
                          <a:ea typeface="+mj-ea"/>
                        </a:rPr>
                        <a:t>(%)</a:t>
                      </a:r>
                      <a:endParaRPr kumimoji="1" lang="ja-JP" altLang="en-US" sz="700" dirty="0">
                        <a:latin typeface="+mj-ea"/>
                        <a:ea typeface="+mj-ea"/>
                      </a:endParaRPr>
                    </a:p>
                  </a:txBody>
                  <a:tcPr marL="84406" marR="84406" marT="42203" marB="42203" anchor="ctr"/>
                </a:tc>
                <a:extLst>
                  <a:ext uri="{0D108BD9-81ED-4DB2-BD59-A6C34878D82A}">
                    <a16:rowId xmlns:a16="http://schemas.microsoft.com/office/drawing/2014/main" val="465621274"/>
                  </a:ext>
                </a:extLst>
              </a:tr>
              <a:tr h="234834">
                <a:tc>
                  <a:txBody>
                    <a:bodyPr/>
                    <a:lstStyle/>
                    <a:p>
                      <a:pPr algn="ctr"/>
                      <a:r>
                        <a:rPr kumimoji="1" lang="ja-JP" altLang="en-US" sz="700" dirty="0">
                          <a:latin typeface="+mj-ea"/>
                          <a:ea typeface="+mj-ea"/>
                        </a:rPr>
                        <a:t>東京都</a:t>
                      </a:r>
                    </a:p>
                  </a:txBody>
                  <a:tcPr marL="84406" marR="84406" marT="42203" marB="42203" anchor="ctr"/>
                </a:tc>
                <a:tc>
                  <a:txBody>
                    <a:bodyPr/>
                    <a:lstStyle/>
                    <a:p>
                      <a:pPr algn="ctr"/>
                      <a:r>
                        <a:rPr kumimoji="1" lang="en-US" altLang="ja-JP" sz="700" b="0" dirty="0">
                          <a:latin typeface="+mj-ea"/>
                          <a:ea typeface="+mj-ea"/>
                        </a:rPr>
                        <a:t>64,797</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13%</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32%</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59%</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10%</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621190284"/>
                  </a:ext>
                </a:extLst>
              </a:tr>
              <a:tr h="234834">
                <a:tc>
                  <a:txBody>
                    <a:bodyPr/>
                    <a:lstStyle/>
                    <a:p>
                      <a:pPr algn="ctr"/>
                      <a:r>
                        <a:rPr kumimoji="1" lang="ja-JP" altLang="en-US" sz="700" dirty="0">
                          <a:latin typeface="+mj-ea"/>
                          <a:ea typeface="+mj-ea"/>
                        </a:rPr>
                        <a:t>大阪府</a:t>
                      </a: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en-US" altLang="ja-JP" sz="700" b="0" dirty="0">
                          <a:latin typeface="+mj-ea"/>
                          <a:ea typeface="+mj-ea"/>
                        </a:rPr>
                        <a:t>34,154</a:t>
                      </a:r>
                      <a:endParaRPr kumimoji="1" lang="ja-JP" altLang="en-US" sz="700" b="0" dirty="0">
                        <a:latin typeface="+mj-ea"/>
                        <a:ea typeface="+mj-ea"/>
                      </a:endParaRP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en-US" altLang="ja-JP" sz="700" b="0" dirty="0">
                          <a:latin typeface="+mj-ea"/>
                          <a:ea typeface="+mj-ea"/>
                        </a:rPr>
                        <a:t>15%</a:t>
                      </a:r>
                      <a:endParaRPr kumimoji="1" lang="ja-JP" altLang="en-US" sz="700" b="0" dirty="0">
                        <a:latin typeface="+mj-ea"/>
                        <a:ea typeface="+mj-ea"/>
                      </a:endParaRP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en-US" altLang="ja-JP" sz="700" b="0" dirty="0">
                          <a:latin typeface="+mj-ea"/>
                          <a:ea typeface="+mj-ea"/>
                        </a:rPr>
                        <a:t>29%</a:t>
                      </a:r>
                      <a:endParaRPr kumimoji="1" lang="ja-JP" altLang="en-US" sz="700" b="0" dirty="0">
                        <a:latin typeface="+mj-ea"/>
                        <a:ea typeface="+mj-ea"/>
                      </a:endParaRP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en-US" altLang="ja-JP" sz="700" b="0" dirty="0">
                          <a:latin typeface="+mj-ea"/>
                          <a:ea typeface="+mj-ea"/>
                        </a:rPr>
                        <a:t>55%</a:t>
                      </a:r>
                      <a:endParaRPr kumimoji="1" lang="ja-JP" altLang="en-US" sz="700" b="0" dirty="0">
                        <a:latin typeface="+mj-ea"/>
                        <a:ea typeface="+mj-ea"/>
                      </a:endParaRPr>
                    </a:p>
                  </a:txBody>
                  <a:tcPr marL="84406" marR="84406" marT="42203" marB="42203" anchor="ctr">
                    <a:lnB w="38100" cap="flat" cmpd="sng" algn="ctr">
                      <a:solidFill>
                        <a:schemeClr val="bg1"/>
                      </a:solidFill>
                      <a:prstDash val="solid"/>
                      <a:round/>
                      <a:headEnd type="none" w="med" len="med"/>
                      <a:tailEnd type="none" w="med" len="med"/>
                    </a:lnB>
                  </a:tcPr>
                </a:tc>
                <a:tc>
                  <a:txBody>
                    <a:bodyPr/>
                    <a:lstStyle/>
                    <a:p>
                      <a:pPr algn="ctr"/>
                      <a:r>
                        <a:rPr kumimoji="1" lang="en-US" altLang="ja-JP" sz="700" b="0" dirty="0">
                          <a:latin typeface="+mj-ea"/>
                          <a:ea typeface="+mj-ea"/>
                        </a:rPr>
                        <a:t>9%</a:t>
                      </a:r>
                      <a:endParaRPr kumimoji="1" lang="ja-JP" altLang="en-US" sz="700" b="0" dirty="0">
                        <a:latin typeface="+mj-ea"/>
                        <a:ea typeface="+mj-ea"/>
                      </a:endParaRPr>
                    </a:p>
                  </a:txBody>
                  <a:tcPr marL="84406" marR="84406" marT="42203" marB="42203"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4797382"/>
                  </a:ext>
                </a:extLst>
              </a:tr>
              <a:tr h="234834">
                <a:tc>
                  <a:txBody>
                    <a:bodyPr/>
                    <a:lstStyle/>
                    <a:p>
                      <a:pPr algn="ctr"/>
                      <a:r>
                        <a:rPr kumimoji="1" lang="ja-JP" altLang="en-US" sz="700" dirty="0">
                          <a:latin typeface="+mj-ea"/>
                          <a:ea typeface="+mj-ea"/>
                        </a:rPr>
                        <a:t>愛知県</a:t>
                      </a: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en-US" altLang="ja-JP" sz="700" b="0" dirty="0">
                          <a:latin typeface="+mj-ea"/>
                          <a:ea typeface="+mj-ea"/>
                        </a:rPr>
                        <a:t>28,540</a:t>
                      </a:r>
                      <a:endParaRPr kumimoji="1" lang="ja-JP" altLang="en-US" sz="700" b="0" dirty="0">
                        <a:latin typeface="+mj-ea"/>
                        <a:ea typeface="+mj-ea"/>
                      </a:endParaRP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en-US" altLang="ja-JP" sz="700" b="0" dirty="0">
                          <a:latin typeface="+mj-ea"/>
                          <a:ea typeface="+mj-ea"/>
                        </a:rPr>
                        <a:t>9%</a:t>
                      </a:r>
                      <a:endParaRPr kumimoji="1" lang="ja-JP" altLang="en-US" sz="700" b="0" dirty="0">
                        <a:latin typeface="+mj-ea"/>
                        <a:ea typeface="+mj-ea"/>
                      </a:endParaRP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en-US" altLang="ja-JP" sz="700" b="0" dirty="0">
                          <a:latin typeface="+mj-ea"/>
                          <a:ea typeface="+mj-ea"/>
                        </a:rPr>
                        <a:t>24%</a:t>
                      </a:r>
                      <a:endParaRPr kumimoji="1" lang="ja-JP" altLang="en-US" sz="700" b="0" dirty="0">
                        <a:latin typeface="+mj-ea"/>
                        <a:ea typeface="+mj-ea"/>
                      </a:endParaRP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en-US" altLang="ja-JP" sz="700" b="0" dirty="0">
                          <a:latin typeface="+mj-ea"/>
                          <a:ea typeface="+mj-ea"/>
                        </a:rPr>
                        <a:t>49%</a:t>
                      </a:r>
                      <a:endParaRPr kumimoji="1" lang="ja-JP" altLang="en-US" sz="700" b="0" dirty="0">
                        <a:latin typeface="+mj-ea"/>
                        <a:ea typeface="+mj-ea"/>
                      </a:endParaRPr>
                    </a:p>
                  </a:txBody>
                  <a:tcPr marL="84406" marR="84406" marT="42203" marB="42203" anchor="ctr">
                    <a:lnT w="38100" cap="flat" cmpd="sng" algn="ctr">
                      <a:solidFill>
                        <a:schemeClr val="bg1"/>
                      </a:solidFill>
                      <a:prstDash val="solid"/>
                      <a:round/>
                      <a:headEnd type="none" w="med" len="med"/>
                      <a:tailEnd type="none" w="med" len="med"/>
                    </a:lnT>
                  </a:tcPr>
                </a:tc>
                <a:tc>
                  <a:txBody>
                    <a:bodyPr/>
                    <a:lstStyle/>
                    <a:p>
                      <a:pPr algn="ctr"/>
                      <a:r>
                        <a:rPr kumimoji="1" lang="en-US" altLang="ja-JP" sz="700" b="0" dirty="0">
                          <a:latin typeface="+mj-ea"/>
                          <a:ea typeface="+mj-ea"/>
                        </a:rPr>
                        <a:t>5%</a:t>
                      </a:r>
                      <a:endParaRPr kumimoji="1" lang="ja-JP" altLang="en-US" sz="700" b="0" dirty="0">
                        <a:latin typeface="+mj-ea"/>
                        <a:ea typeface="+mj-ea"/>
                      </a:endParaRPr>
                    </a:p>
                  </a:txBody>
                  <a:tcPr marL="84406" marR="84406" marT="42203" marB="42203"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22938114"/>
                  </a:ext>
                </a:extLst>
              </a:tr>
              <a:tr h="234834">
                <a:tc>
                  <a:txBody>
                    <a:bodyPr/>
                    <a:lstStyle/>
                    <a:p>
                      <a:pPr algn="ctr"/>
                      <a:r>
                        <a:rPr kumimoji="1" lang="ja-JP" altLang="en-US" sz="700" dirty="0">
                          <a:latin typeface="+mj-ea"/>
                          <a:ea typeface="+mj-ea"/>
                        </a:rPr>
                        <a:t>神奈川県</a:t>
                      </a:r>
                    </a:p>
                  </a:txBody>
                  <a:tcPr marL="84406" marR="84406" marT="42203" marB="42203" anchor="ctr"/>
                </a:tc>
                <a:tc>
                  <a:txBody>
                    <a:bodyPr/>
                    <a:lstStyle/>
                    <a:p>
                      <a:pPr algn="ctr"/>
                      <a:r>
                        <a:rPr kumimoji="1" lang="en-US" altLang="ja-JP" sz="700" b="0" dirty="0">
                          <a:latin typeface="+mj-ea"/>
                          <a:ea typeface="+mj-ea"/>
                        </a:rPr>
                        <a:t>21,689</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9%</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27%</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44%</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7%</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144300259"/>
                  </a:ext>
                </a:extLst>
              </a:tr>
              <a:tr h="234834">
                <a:tc>
                  <a:txBody>
                    <a:bodyPr/>
                    <a:lstStyle/>
                    <a:p>
                      <a:pPr algn="ctr"/>
                      <a:r>
                        <a:rPr kumimoji="1" lang="ja-JP" altLang="en-US" sz="700" dirty="0">
                          <a:latin typeface="+mj-ea"/>
                          <a:ea typeface="+mj-ea"/>
                        </a:rPr>
                        <a:t>北海道</a:t>
                      </a:r>
                    </a:p>
                  </a:txBody>
                  <a:tcPr marL="84406" marR="84406" marT="42203" marB="42203" anchor="ctr"/>
                </a:tc>
                <a:tc>
                  <a:txBody>
                    <a:bodyPr/>
                    <a:lstStyle/>
                    <a:p>
                      <a:pPr algn="ctr"/>
                      <a:r>
                        <a:rPr kumimoji="1" lang="en-US" altLang="ja-JP" sz="700" b="0" dirty="0">
                          <a:latin typeface="+mj-ea"/>
                          <a:ea typeface="+mj-ea"/>
                        </a:rPr>
                        <a:t>19,727</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7%</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16%</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38%</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4%</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334890125"/>
                  </a:ext>
                </a:extLst>
              </a:tr>
              <a:tr h="234834">
                <a:tc>
                  <a:txBody>
                    <a:bodyPr/>
                    <a:lstStyle/>
                    <a:p>
                      <a:pPr algn="ctr"/>
                      <a:r>
                        <a:rPr kumimoji="1" lang="ja-JP" altLang="en-US" sz="700" dirty="0">
                          <a:latin typeface="+mj-ea"/>
                          <a:ea typeface="+mj-ea"/>
                        </a:rPr>
                        <a:t>埼玉県</a:t>
                      </a:r>
                    </a:p>
                  </a:txBody>
                  <a:tcPr marL="84406" marR="84406" marT="42203" marB="42203" anchor="ctr"/>
                </a:tc>
                <a:tc>
                  <a:txBody>
                    <a:bodyPr/>
                    <a:lstStyle/>
                    <a:p>
                      <a:pPr algn="ctr"/>
                      <a:r>
                        <a:rPr kumimoji="1" lang="en-US" altLang="ja-JP" sz="700" b="0" dirty="0">
                          <a:latin typeface="+mj-ea"/>
                          <a:ea typeface="+mj-ea"/>
                        </a:rPr>
                        <a:t>17,643</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6%</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21%</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44%</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4%</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1667375629"/>
                  </a:ext>
                </a:extLst>
              </a:tr>
              <a:tr h="234834">
                <a:tc>
                  <a:txBody>
                    <a:bodyPr/>
                    <a:lstStyle/>
                    <a:p>
                      <a:pPr algn="ctr"/>
                      <a:r>
                        <a:rPr kumimoji="1" lang="ja-JP" altLang="en-US" sz="700" dirty="0">
                          <a:latin typeface="+mj-ea"/>
                          <a:ea typeface="+mj-ea"/>
                        </a:rPr>
                        <a:t>福岡県</a:t>
                      </a:r>
                    </a:p>
                  </a:txBody>
                  <a:tcPr marL="84406" marR="84406" marT="42203" marB="42203" anchor="ctr"/>
                </a:tc>
                <a:tc>
                  <a:txBody>
                    <a:bodyPr/>
                    <a:lstStyle/>
                    <a:p>
                      <a:pPr algn="ctr"/>
                      <a:r>
                        <a:rPr kumimoji="1" lang="en-US" altLang="ja-JP" sz="700" b="0" dirty="0">
                          <a:latin typeface="+mj-ea"/>
                          <a:ea typeface="+mj-ea"/>
                        </a:rPr>
                        <a:t>16,675</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15%</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22%</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47%</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8%</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4140729961"/>
                  </a:ext>
                </a:extLst>
              </a:tr>
              <a:tr h="234834">
                <a:tc>
                  <a:txBody>
                    <a:bodyPr/>
                    <a:lstStyle/>
                    <a:p>
                      <a:pPr algn="ctr"/>
                      <a:r>
                        <a:rPr kumimoji="1" lang="ja-JP" altLang="en-US" sz="700" dirty="0">
                          <a:latin typeface="+mj-ea"/>
                          <a:ea typeface="+mj-ea"/>
                        </a:rPr>
                        <a:t>兵庫県</a:t>
                      </a:r>
                    </a:p>
                  </a:txBody>
                  <a:tcPr marL="84406" marR="84406" marT="42203" marB="42203" anchor="ctr"/>
                </a:tc>
                <a:tc>
                  <a:txBody>
                    <a:bodyPr/>
                    <a:lstStyle/>
                    <a:p>
                      <a:pPr algn="ctr"/>
                      <a:r>
                        <a:rPr kumimoji="1" lang="en-US" altLang="ja-JP" sz="700" b="0" dirty="0">
                          <a:latin typeface="+mj-ea"/>
                          <a:ea typeface="+mj-ea"/>
                        </a:rPr>
                        <a:t>15,289</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11%</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20%</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51%</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8%</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3080973495"/>
                  </a:ext>
                </a:extLst>
              </a:tr>
              <a:tr h="234834">
                <a:tc>
                  <a:txBody>
                    <a:bodyPr/>
                    <a:lstStyle/>
                    <a:p>
                      <a:pPr algn="ctr"/>
                      <a:r>
                        <a:rPr kumimoji="1" lang="ja-JP" altLang="en-US" sz="700" dirty="0">
                          <a:latin typeface="+mj-ea"/>
                          <a:ea typeface="+mj-ea"/>
                        </a:rPr>
                        <a:t>静岡県</a:t>
                      </a:r>
                    </a:p>
                  </a:txBody>
                  <a:tcPr marL="84406" marR="84406" marT="42203" marB="42203" anchor="ctr"/>
                </a:tc>
                <a:tc>
                  <a:txBody>
                    <a:bodyPr/>
                    <a:lstStyle/>
                    <a:p>
                      <a:pPr algn="ctr"/>
                      <a:r>
                        <a:rPr kumimoji="1" lang="en-US" altLang="ja-JP" sz="700" b="0" dirty="0">
                          <a:latin typeface="+mj-ea"/>
                          <a:ea typeface="+mj-ea"/>
                        </a:rPr>
                        <a:t>14,096</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9%</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21%</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42%</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7%</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2989795103"/>
                  </a:ext>
                </a:extLst>
              </a:tr>
              <a:tr h="234834">
                <a:tc>
                  <a:txBody>
                    <a:bodyPr/>
                    <a:lstStyle/>
                    <a:p>
                      <a:pPr algn="ctr"/>
                      <a:r>
                        <a:rPr kumimoji="1" lang="ja-JP" altLang="en-US" sz="700" dirty="0">
                          <a:latin typeface="+mj-ea"/>
                          <a:ea typeface="+mj-ea"/>
                        </a:rPr>
                        <a:t>千葉県</a:t>
                      </a:r>
                    </a:p>
                  </a:txBody>
                  <a:tcPr marL="84406" marR="84406" marT="42203" marB="42203" anchor="ctr"/>
                </a:tc>
                <a:tc>
                  <a:txBody>
                    <a:bodyPr/>
                    <a:lstStyle/>
                    <a:p>
                      <a:pPr algn="ctr"/>
                      <a:r>
                        <a:rPr kumimoji="1" lang="en-US" altLang="ja-JP" sz="700" b="0" dirty="0">
                          <a:latin typeface="+mj-ea"/>
                          <a:ea typeface="+mj-ea"/>
                        </a:rPr>
                        <a:t>13,523</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3%</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16%</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52%</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3%</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1773688426"/>
                  </a:ext>
                </a:extLst>
              </a:tr>
              <a:tr h="234834">
                <a:tc>
                  <a:txBody>
                    <a:bodyPr/>
                    <a:lstStyle/>
                    <a:p>
                      <a:pPr algn="ctr"/>
                      <a:r>
                        <a:rPr kumimoji="1" lang="ja-JP" altLang="en-US" sz="700" dirty="0">
                          <a:latin typeface="+mj-ea"/>
                          <a:ea typeface="+mj-ea"/>
                        </a:rPr>
                        <a:t>広島県</a:t>
                      </a:r>
                    </a:p>
                  </a:txBody>
                  <a:tcPr marL="84406" marR="84406" marT="42203" marB="42203" anchor="ctr"/>
                </a:tc>
                <a:tc>
                  <a:txBody>
                    <a:bodyPr/>
                    <a:lstStyle/>
                    <a:p>
                      <a:pPr algn="ctr"/>
                      <a:r>
                        <a:rPr kumimoji="1" lang="en-US" altLang="ja-JP" sz="700" b="0" dirty="0">
                          <a:latin typeface="+mj-ea"/>
                          <a:ea typeface="+mj-ea"/>
                        </a:rPr>
                        <a:t>10,697</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13%</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27%</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48%</a:t>
                      </a:r>
                      <a:endParaRPr kumimoji="1" lang="ja-JP" altLang="en-US" sz="700" b="0" dirty="0">
                        <a:latin typeface="+mj-ea"/>
                        <a:ea typeface="+mj-ea"/>
                      </a:endParaRPr>
                    </a:p>
                  </a:txBody>
                  <a:tcPr marL="84406" marR="84406" marT="42203" marB="42203" anchor="ctr"/>
                </a:tc>
                <a:tc>
                  <a:txBody>
                    <a:bodyPr/>
                    <a:lstStyle/>
                    <a:p>
                      <a:pPr algn="ctr"/>
                      <a:r>
                        <a:rPr kumimoji="1" lang="en-US" altLang="ja-JP" sz="700" b="0" dirty="0">
                          <a:latin typeface="+mj-ea"/>
                          <a:ea typeface="+mj-ea"/>
                        </a:rPr>
                        <a:t>7%</a:t>
                      </a:r>
                      <a:endParaRPr kumimoji="1" lang="ja-JP" altLang="en-US" sz="700" b="0" dirty="0">
                        <a:latin typeface="+mj-ea"/>
                        <a:ea typeface="+mj-ea"/>
                      </a:endParaRPr>
                    </a:p>
                  </a:txBody>
                  <a:tcPr marL="84406" marR="84406" marT="42203" marB="42203" anchor="ctr"/>
                </a:tc>
                <a:extLst>
                  <a:ext uri="{0D108BD9-81ED-4DB2-BD59-A6C34878D82A}">
                    <a16:rowId xmlns:a16="http://schemas.microsoft.com/office/drawing/2014/main" val="1558955662"/>
                  </a:ext>
                </a:extLst>
              </a:tr>
            </a:tbl>
          </a:graphicData>
        </a:graphic>
      </p:graphicFrame>
      <p:sp>
        <p:nvSpPr>
          <p:cNvPr id="8" name="正方形/長方形 7"/>
          <p:cNvSpPr/>
          <p:nvPr/>
        </p:nvSpPr>
        <p:spPr>
          <a:xfrm>
            <a:off x="5136680" y="1527008"/>
            <a:ext cx="592842" cy="19940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9" name="正方形/長方形 8"/>
          <p:cNvSpPr/>
          <p:nvPr/>
        </p:nvSpPr>
        <p:spPr>
          <a:xfrm>
            <a:off x="5773727" y="1296342"/>
            <a:ext cx="592842" cy="19940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10" name="正方形/長方形 9"/>
          <p:cNvSpPr/>
          <p:nvPr/>
        </p:nvSpPr>
        <p:spPr>
          <a:xfrm>
            <a:off x="5113378" y="2721849"/>
            <a:ext cx="592842" cy="19940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11" name="正方形/長方形 10"/>
          <p:cNvSpPr/>
          <p:nvPr/>
        </p:nvSpPr>
        <p:spPr>
          <a:xfrm>
            <a:off x="5778883" y="1534063"/>
            <a:ext cx="592842" cy="19940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13" name="正方形/長方形 12">
            <a:extLst>
              <a:ext uri="{FF2B5EF4-FFF2-40B4-BE49-F238E27FC236}">
                <a16:creationId xmlns:a16="http://schemas.microsoft.com/office/drawing/2014/main" id="{43F6E87B-42C2-4ED4-84AC-96E50CC65178}"/>
              </a:ext>
            </a:extLst>
          </p:cNvPr>
          <p:cNvSpPr/>
          <p:nvPr/>
        </p:nvSpPr>
        <p:spPr>
          <a:xfrm>
            <a:off x="7463236" y="1642580"/>
            <a:ext cx="1510042" cy="583779"/>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b="1" dirty="0">
                <a:solidFill>
                  <a:schemeClr val="tx1"/>
                </a:solidFill>
              </a:rPr>
              <a:t>①</a:t>
            </a:r>
            <a:r>
              <a:rPr lang="zh-TW" altLang="en-US" sz="738" b="1" dirty="0">
                <a:solidFill>
                  <a:schemeClr val="tx1"/>
                </a:solidFill>
              </a:rPr>
              <a:t>ﾌﾟﾛﾀﾞｸﾄ･ｲﾉﾍﾞｰｼｮﾝ実現</a:t>
            </a:r>
            <a:r>
              <a:rPr lang="ja-JP" altLang="en-US" sz="738" b="1" dirty="0">
                <a:solidFill>
                  <a:schemeClr val="tx1"/>
                </a:solidFill>
              </a:rPr>
              <a:t>（％）</a:t>
            </a:r>
            <a:endParaRPr lang="en-US" altLang="zh-TW" sz="738" b="1" dirty="0">
              <a:solidFill>
                <a:schemeClr val="tx1"/>
              </a:solidFill>
            </a:endParaRPr>
          </a:p>
          <a:p>
            <a:r>
              <a:rPr lang="ja-JP" altLang="en-US" sz="738" dirty="0">
                <a:solidFill>
                  <a:schemeClr val="tx1"/>
                </a:solidFill>
              </a:rPr>
              <a:t>→市場に導入した新しい又は改善</a:t>
            </a:r>
            <a:endParaRPr lang="en-US" altLang="ja-JP" sz="738" dirty="0">
              <a:solidFill>
                <a:schemeClr val="tx1"/>
              </a:solidFill>
            </a:endParaRPr>
          </a:p>
          <a:p>
            <a:r>
              <a:rPr lang="ja-JP" altLang="en-US" sz="738" dirty="0">
                <a:solidFill>
                  <a:schemeClr val="tx1"/>
                </a:solidFill>
              </a:rPr>
              <a:t>　した製品又はｻｰﾋﾞｽを実現した</a:t>
            </a:r>
            <a:endParaRPr lang="en-US" altLang="ja-JP" sz="738" dirty="0">
              <a:solidFill>
                <a:schemeClr val="tx1"/>
              </a:solidFill>
            </a:endParaRPr>
          </a:p>
          <a:p>
            <a:r>
              <a:rPr lang="ja-JP" altLang="en-US" sz="738" dirty="0">
                <a:solidFill>
                  <a:schemeClr val="tx1"/>
                </a:solidFill>
              </a:rPr>
              <a:t>　企業の割合</a:t>
            </a:r>
            <a:endParaRPr lang="en-US" altLang="zh-TW" sz="738" dirty="0">
              <a:solidFill>
                <a:schemeClr val="tx1"/>
              </a:solidFill>
            </a:endParaRPr>
          </a:p>
        </p:txBody>
      </p:sp>
      <p:sp>
        <p:nvSpPr>
          <p:cNvPr id="14" name="正方形/長方形 13">
            <a:extLst>
              <a:ext uri="{FF2B5EF4-FFF2-40B4-BE49-F238E27FC236}">
                <a16:creationId xmlns:a16="http://schemas.microsoft.com/office/drawing/2014/main" id="{43F6E87B-42C2-4ED4-84AC-96E50CC65178}"/>
              </a:ext>
            </a:extLst>
          </p:cNvPr>
          <p:cNvSpPr/>
          <p:nvPr/>
        </p:nvSpPr>
        <p:spPr>
          <a:xfrm>
            <a:off x="7486057" y="2332420"/>
            <a:ext cx="1510042" cy="669882"/>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b="1" dirty="0">
                <a:solidFill>
                  <a:schemeClr val="tx1"/>
                </a:solidFill>
              </a:rPr>
              <a:t>②ﾋﾞｼﾞﾈｽ・ﾌﾟﾛｾｽ・</a:t>
            </a:r>
            <a:r>
              <a:rPr lang="zh-TW" altLang="en-US" sz="738" b="1" dirty="0">
                <a:solidFill>
                  <a:schemeClr val="tx1"/>
                </a:solidFill>
              </a:rPr>
              <a:t>ｲﾉﾍﾞｰｼｮﾝ実現</a:t>
            </a:r>
            <a:r>
              <a:rPr lang="ja-JP" altLang="en-US" sz="738" b="1" dirty="0">
                <a:solidFill>
                  <a:schemeClr val="tx1"/>
                </a:solidFill>
              </a:rPr>
              <a:t>（％）</a:t>
            </a:r>
            <a:endParaRPr lang="en-US" altLang="zh-TW" sz="738" b="1" dirty="0">
              <a:solidFill>
                <a:schemeClr val="tx1"/>
              </a:solidFill>
            </a:endParaRPr>
          </a:p>
          <a:p>
            <a:r>
              <a:rPr lang="ja-JP" altLang="en-US" sz="738" dirty="0">
                <a:solidFill>
                  <a:schemeClr val="tx1"/>
                </a:solidFill>
              </a:rPr>
              <a:t>→自社内に導入した新しい又は改</a:t>
            </a:r>
            <a:endParaRPr lang="en-US" altLang="ja-JP" sz="738" dirty="0">
              <a:solidFill>
                <a:schemeClr val="tx1"/>
              </a:solidFill>
            </a:endParaRPr>
          </a:p>
          <a:p>
            <a:r>
              <a:rPr lang="ja-JP" altLang="en-US" sz="738" dirty="0">
                <a:solidFill>
                  <a:schemeClr val="tx1"/>
                </a:solidFill>
              </a:rPr>
              <a:t>　</a:t>
            </a:r>
            <a:r>
              <a:rPr lang="ja-JP" altLang="en-US" sz="738" dirty="0" err="1">
                <a:solidFill>
                  <a:schemeClr val="tx1"/>
                </a:solidFill>
              </a:rPr>
              <a:t>善した</a:t>
            </a:r>
            <a:r>
              <a:rPr lang="ja-JP" altLang="en-US" sz="738" dirty="0">
                <a:solidFill>
                  <a:schemeClr val="tx1"/>
                </a:solidFill>
              </a:rPr>
              <a:t>ﾋﾞｼﾞﾈｽ・ﾌﾟﾛｾｽを実現した</a:t>
            </a:r>
            <a:endParaRPr lang="en-US" altLang="ja-JP" sz="738" dirty="0">
              <a:solidFill>
                <a:schemeClr val="tx1"/>
              </a:solidFill>
            </a:endParaRPr>
          </a:p>
          <a:p>
            <a:r>
              <a:rPr lang="ja-JP" altLang="en-US" sz="738" dirty="0">
                <a:solidFill>
                  <a:schemeClr val="tx1"/>
                </a:solidFill>
              </a:rPr>
              <a:t>　企業の割合</a:t>
            </a:r>
            <a:endParaRPr lang="en-US" altLang="zh-TW" sz="738" dirty="0">
              <a:solidFill>
                <a:schemeClr val="tx1"/>
              </a:solidFill>
            </a:endParaRPr>
          </a:p>
        </p:txBody>
      </p:sp>
      <p:sp>
        <p:nvSpPr>
          <p:cNvPr id="15" name="正方形/長方形 14">
            <a:extLst>
              <a:ext uri="{FF2B5EF4-FFF2-40B4-BE49-F238E27FC236}">
                <a16:creationId xmlns:a16="http://schemas.microsoft.com/office/drawing/2014/main" id="{43F6E87B-42C2-4ED4-84AC-96E50CC65178}"/>
              </a:ext>
            </a:extLst>
          </p:cNvPr>
          <p:cNvSpPr/>
          <p:nvPr/>
        </p:nvSpPr>
        <p:spPr>
          <a:xfrm>
            <a:off x="7501939" y="3106569"/>
            <a:ext cx="1510042" cy="729197"/>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b="1" dirty="0">
                <a:solidFill>
                  <a:schemeClr val="tx1"/>
                </a:solidFill>
              </a:rPr>
              <a:t>③</a:t>
            </a:r>
            <a:r>
              <a:rPr lang="zh-TW" altLang="en-US" sz="738" b="1" dirty="0">
                <a:solidFill>
                  <a:schemeClr val="tx1"/>
                </a:solidFill>
              </a:rPr>
              <a:t>ｲﾉﾍﾞｰｼｮﾝ</a:t>
            </a:r>
            <a:r>
              <a:rPr lang="ja-JP" altLang="en-US" sz="738" b="1" dirty="0">
                <a:solidFill>
                  <a:schemeClr val="tx1"/>
                </a:solidFill>
              </a:rPr>
              <a:t>活動実行（％）</a:t>
            </a:r>
            <a:endParaRPr lang="en-US" altLang="zh-TW" sz="738" b="1" dirty="0">
              <a:solidFill>
                <a:schemeClr val="tx1"/>
              </a:solidFill>
            </a:endParaRPr>
          </a:p>
          <a:p>
            <a:r>
              <a:rPr lang="ja-JP" altLang="en-US" sz="738" dirty="0">
                <a:solidFill>
                  <a:schemeClr val="tx1"/>
                </a:solidFill>
              </a:rPr>
              <a:t>→ｲﾉﾍﾞｰｼｮﾝの実現に向けて活動</a:t>
            </a:r>
            <a:endParaRPr lang="en-US" altLang="ja-JP" sz="738" dirty="0">
              <a:solidFill>
                <a:schemeClr val="tx1"/>
              </a:solidFill>
            </a:endParaRPr>
          </a:p>
          <a:p>
            <a:r>
              <a:rPr lang="ja-JP" altLang="en-US" sz="738" dirty="0">
                <a:solidFill>
                  <a:schemeClr val="tx1"/>
                </a:solidFill>
              </a:rPr>
              <a:t>　を起こした企業の割合（例：従業</a:t>
            </a:r>
            <a:endParaRPr lang="en-US" altLang="ja-JP" sz="738" dirty="0">
              <a:solidFill>
                <a:schemeClr val="tx1"/>
              </a:solidFill>
            </a:endParaRPr>
          </a:p>
          <a:p>
            <a:r>
              <a:rPr lang="ja-JP" altLang="en-US" sz="738" dirty="0">
                <a:solidFill>
                  <a:schemeClr val="tx1"/>
                </a:solidFill>
              </a:rPr>
              <a:t>　員への教育訓練、ソフトウェア開</a:t>
            </a:r>
            <a:endParaRPr lang="en-US" altLang="ja-JP" sz="738" dirty="0">
              <a:solidFill>
                <a:schemeClr val="tx1"/>
              </a:solidFill>
            </a:endParaRPr>
          </a:p>
          <a:p>
            <a:r>
              <a:rPr lang="ja-JP" altLang="en-US" sz="738" dirty="0">
                <a:solidFill>
                  <a:schemeClr val="tx1"/>
                </a:solidFill>
              </a:rPr>
              <a:t>　発又はデータベース活動、研究</a:t>
            </a:r>
            <a:endParaRPr lang="en-US" altLang="ja-JP" sz="738" dirty="0">
              <a:solidFill>
                <a:schemeClr val="tx1"/>
              </a:solidFill>
            </a:endParaRPr>
          </a:p>
          <a:p>
            <a:r>
              <a:rPr lang="ja-JP" altLang="en-US" sz="738" dirty="0">
                <a:solidFill>
                  <a:schemeClr val="tx1"/>
                </a:solidFill>
              </a:rPr>
              <a:t>　開発、知的財産関連活動など）</a:t>
            </a:r>
          </a:p>
        </p:txBody>
      </p:sp>
      <p:sp>
        <p:nvSpPr>
          <p:cNvPr id="19" name="正方形/長方形 18">
            <a:extLst>
              <a:ext uri="{FF2B5EF4-FFF2-40B4-BE49-F238E27FC236}">
                <a16:creationId xmlns:a16="http://schemas.microsoft.com/office/drawing/2014/main" id="{43F6E87B-42C2-4ED4-84AC-96E50CC65178}"/>
              </a:ext>
            </a:extLst>
          </p:cNvPr>
          <p:cNvSpPr/>
          <p:nvPr/>
        </p:nvSpPr>
        <p:spPr>
          <a:xfrm>
            <a:off x="7464607" y="709046"/>
            <a:ext cx="1487221" cy="878258"/>
          </a:xfrm>
          <a:prstGeom prst="rect">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dirty="0">
                <a:solidFill>
                  <a:schemeClr val="tx1"/>
                </a:solidFill>
              </a:rPr>
              <a:t>企業数の多い都道府県で比較すると、大阪では、東京と同等の割合でイノベーションが実現している。</a:t>
            </a:r>
          </a:p>
        </p:txBody>
      </p:sp>
      <p:sp>
        <p:nvSpPr>
          <p:cNvPr id="22" name="テキスト ボックス 21"/>
          <p:cNvSpPr txBox="1"/>
          <p:nvPr/>
        </p:nvSpPr>
        <p:spPr>
          <a:xfrm>
            <a:off x="5496527" y="4766427"/>
            <a:ext cx="731957" cy="220188"/>
          </a:xfrm>
          <a:prstGeom prst="rect">
            <a:avLst/>
          </a:prstGeom>
          <a:noFill/>
        </p:spPr>
        <p:txBody>
          <a:bodyPr wrap="squar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（事業所）</a:t>
            </a:r>
          </a:p>
        </p:txBody>
      </p:sp>
      <p:sp>
        <p:nvSpPr>
          <p:cNvPr id="23" name="テキスト ボックス 22"/>
          <p:cNvSpPr txBox="1"/>
          <p:nvPr/>
        </p:nvSpPr>
        <p:spPr>
          <a:xfrm>
            <a:off x="8186884" y="4786427"/>
            <a:ext cx="930565" cy="220188"/>
          </a:xfrm>
          <a:prstGeom prst="rect">
            <a:avLst/>
          </a:prstGeom>
          <a:noFill/>
        </p:spPr>
        <p:txBody>
          <a:bodyPr wrap="squar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（十億円）</a:t>
            </a:r>
          </a:p>
        </p:txBody>
      </p:sp>
      <p:sp>
        <p:nvSpPr>
          <p:cNvPr id="27" name="正方形/長方形 26"/>
          <p:cNvSpPr/>
          <p:nvPr/>
        </p:nvSpPr>
        <p:spPr>
          <a:xfrm>
            <a:off x="388938" y="1027061"/>
            <a:ext cx="1479263" cy="19831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28" name="テキスト ボックス 27"/>
          <p:cNvSpPr txBox="1"/>
          <p:nvPr/>
        </p:nvSpPr>
        <p:spPr>
          <a:xfrm>
            <a:off x="5496527" y="4269220"/>
            <a:ext cx="3715109" cy="234360"/>
          </a:xfrm>
          <a:prstGeom prst="rect">
            <a:avLst/>
          </a:prstGeom>
          <a:noFill/>
        </p:spPr>
        <p:txBody>
          <a:bodyPr wrap="squar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○都道府県別のものづくり中小事業所数</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、付加価値額</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(2018)</a:t>
            </a:r>
          </a:p>
        </p:txBody>
      </p:sp>
      <p:sp>
        <p:nvSpPr>
          <p:cNvPr id="30" name="正方形/長方形 29">
            <a:extLst>
              <a:ext uri="{FF2B5EF4-FFF2-40B4-BE49-F238E27FC236}">
                <a16:creationId xmlns:a16="http://schemas.microsoft.com/office/drawing/2014/main" id="{43F6E87B-42C2-4ED4-84AC-96E50CC65178}"/>
              </a:ext>
            </a:extLst>
          </p:cNvPr>
          <p:cNvSpPr/>
          <p:nvPr/>
        </p:nvSpPr>
        <p:spPr>
          <a:xfrm>
            <a:off x="5862507" y="4490693"/>
            <a:ext cx="2764098" cy="2693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大阪の製造業における中小企業の事業所数は全国最多だが、</a:t>
            </a:r>
            <a:endParaRPr lang="en-US" altLang="ja-JP" sz="738" dirty="0">
              <a:solidFill>
                <a:schemeClr val="tx1"/>
              </a:solidFill>
            </a:endParaRPr>
          </a:p>
          <a:p>
            <a:r>
              <a:rPr lang="ja-JP" altLang="en-US" sz="738" dirty="0">
                <a:solidFill>
                  <a:schemeClr val="tx1"/>
                </a:solidFill>
              </a:rPr>
              <a:t>付加価値額は愛知県に後れをとる状況。</a:t>
            </a:r>
          </a:p>
        </p:txBody>
      </p:sp>
      <p:sp>
        <p:nvSpPr>
          <p:cNvPr id="32" name="正方形/長方形 31">
            <a:extLst>
              <a:ext uri="{FF2B5EF4-FFF2-40B4-BE49-F238E27FC236}">
                <a16:creationId xmlns:a16="http://schemas.microsoft.com/office/drawing/2014/main" id="{43F6E87B-42C2-4ED4-84AC-96E50CC65178}"/>
              </a:ext>
            </a:extLst>
          </p:cNvPr>
          <p:cNvSpPr/>
          <p:nvPr/>
        </p:nvSpPr>
        <p:spPr>
          <a:xfrm>
            <a:off x="376022" y="578424"/>
            <a:ext cx="2944960" cy="209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世界のトップイノベーション都市にはまだなれていない。</a:t>
            </a:r>
          </a:p>
        </p:txBody>
      </p:sp>
      <p:sp>
        <p:nvSpPr>
          <p:cNvPr id="31" name="テキスト ボックス 30">
            <a:extLst>
              <a:ext uri="{FF2B5EF4-FFF2-40B4-BE49-F238E27FC236}">
                <a16:creationId xmlns:a16="http://schemas.microsoft.com/office/drawing/2014/main" id="{D3452B36-B89C-4095-88E0-BA4FF730773A}"/>
              </a:ext>
            </a:extLst>
          </p:cNvPr>
          <p:cNvSpPr txBox="1"/>
          <p:nvPr/>
        </p:nvSpPr>
        <p:spPr>
          <a:xfrm>
            <a:off x="429658" y="3882340"/>
            <a:ext cx="2497800" cy="220188"/>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 Innovation Cities™ Index 2021</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34" name="テキスト ボックス 33">
            <a:extLst>
              <a:ext uri="{FF2B5EF4-FFF2-40B4-BE49-F238E27FC236}">
                <a16:creationId xmlns:a16="http://schemas.microsoft.com/office/drawing/2014/main" id="{5E9684DA-AB0D-418D-839D-40B8A091535B}"/>
              </a:ext>
            </a:extLst>
          </p:cNvPr>
          <p:cNvSpPr txBox="1"/>
          <p:nvPr/>
        </p:nvSpPr>
        <p:spPr>
          <a:xfrm>
            <a:off x="3892338" y="3871096"/>
            <a:ext cx="3499676" cy="220188"/>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 </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文部科学省「全国イノベーション調査</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年調査統計報告」より作成</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2433A3F1-203D-41F8-97D2-2E0AEBBFB59F}"/>
              </a:ext>
            </a:extLst>
          </p:cNvPr>
          <p:cNvSpPr txBox="1"/>
          <p:nvPr/>
        </p:nvSpPr>
        <p:spPr>
          <a:xfrm>
            <a:off x="6135116" y="6386178"/>
            <a:ext cx="3842144" cy="220188"/>
          </a:xfrm>
          <a:prstGeom prst="rect">
            <a:avLst/>
          </a:prstGeom>
          <a:noFill/>
        </p:spPr>
        <p:txBody>
          <a:bodyPr wrap="squar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 </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大阪の再生・成長に向けた新戦略</a:t>
            </a:r>
          </a:p>
        </p:txBody>
      </p:sp>
      <p:sp>
        <p:nvSpPr>
          <p:cNvPr id="38" name="正方形/長方形 37">
            <a:extLst>
              <a:ext uri="{FF2B5EF4-FFF2-40B4-BE49-F238E27FC236}">
                <a16:creationId xmlns:a16="http://schemas.microsoft.com/office/drawing/2014/main" id="{07E3BA3A-BB5D-4E36-B2E8-B926A8D62F2D}"/>
              </a:ext>
            </a:extLst>
          </p:cNvPr>
          <p:cNvSpPr/>
          <p:nvPr/>
        </p:nvSpPr>
        <p:spPr>
          <a:xfrm>
            <a:off x="1946395" y="2881471"/>
            <a:ext cx="1666198" cy="987021"/>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b="1" dirty="0">
                <a:solidFill>
                  <a:schemeClr val="tx1"/>
                </a:solidFill>
              </a:rPr>
              <a:t>③ネットワーク化された市場におけるイノベーション</a:t>
            </a:r>
            <a:endParaRPr lang="en-US" altLang="ja-JP" sz="738" b="1" dirty="0">
              <a:solidFill>
                <a:schemeClr val="tx1"/>
              </a:solidFill>
            </a:endParaRPr>
          </a:p>
          <a:p>
            <a:endParaRPr lang="ja-JP" altLang="en-US" sz="738" dirty="0">
              <a:solidFill>
                <a:schemeClr val="tx1"/>
              </a:solidFill>
            </a:endParaRPr>
          </a:p>
          <a:p>
            <a:r>
              <a:rPr lang="ja-JP" altLang="en-US" sz="738" dirty="0">
                <a:solidFill>
                  <a:schemeClr val="tx1"/>
                </a:solidFill>
              </a:rPr>
              <a:t>都市のパワーと世界市場とのネットワークについて評価。地理、輸出入などの経済学、テクノロジー、市場規模、地政学、および外交などの観点から評価。</a:t>
            </a:r>
            <a:endParaRPr lang="en-US" altLang="ja-JP" sz="738" dirty="0">
              <a:solidFill>
                <a:schemeClr val="tx1"/>
              </a:solidFill>
            </a:endParaRPr>
          </a:p>
        </p:txBody>
      </p:sp>
      <p:graphicFrame>
        <p:nvGraphicFramePr>
          <p:cNvPr id="40" name="グラフ 39">
            <a:extLst>
              <a:ext uri="{FF2B5EF4-FFF2-40B4-BE49-F238E27FC236}">
                <a16:creationId xmlns:a16="http://schemas.microsoft.com/office/drawing/2014/main" id="{4C2E9950-0924-4F24-B888-10D144D2F38F}"/>
              </a:ext>
            </a:extLst>
          </p:cNvPr>
          <p:cNvGraphicFramePr>
            <a:graphicFrameLocks/>
          </p:cNvGraphicFramePr>
          <p:nvPr>
            <p:extLst/>
          </p:nvPr>
        </p:nvGraphicFramePr>
        <p:xfrm>
          <a:off x="5516309" y="4644985"/>
          <a:ext cx="3408725" cy="1822173"/>
        </p:xfrm>
        <a:graphic>
          <a:graphicData uri="http://schemas.openxmlformats.org/drawingml/2006/chart">
            <c:chart xmlns:c="http://schemas.openxmlformats.org/drawingml/2006/chart" xmlns:r="http://schemas.openxmlformats.org/officeDocument/2006/relationships" r:id="rId3"/>
          </a:graphicData>
        </a:graphic>
      </p:graphicFrame>
      <p:sp>
        <p:nvSpPr>
          <p:cNvPr id="41" name="正方形/長方形 40">
            <a:extLst>
              <a:ext uri="{FF2B5EF4-FFF2-40B4-BE49-F238E27FC236}">
                <a16:creationId xmlns:a16="http://schemas.microsoft.com/office/drawing/2014/main" id="{B40F1F05-AC24-4B00-8FC1-229B469D3EF0}"/>
              </a:ext>
            </a:extLst>
          </p:cNvPr>
          <p:cNvSpPr/>
          <p:nvPr/>
        </p:nvSpPr>
        <p:spPr>
          <a:xfrm>
            <a:off x="1950966" y="838210"/>
            <a:ext cx="1649931" cy="941730"/>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b="1" dirty="0">
                <a:solidFill>
                  <a:schemeClr val="tx1"/>
                </a:solidFill>
              </a:rPr>
              <a:t>①文化的なイノベーション</a:t>
            </a:r>
            <a:endParaRPr lang="en-US" altLang="ja-JP" sz="738" b="1" dirty="0">
              <a:solidFill>
                <a:schemeClr val="tx1"/>
              </a:solidFill>
            </a:endParaRPr>
          </a:p>
          <a:p>
            <a:endParaRPr lang="ja-JP" altLang="en-US" sz="738" dirty="0">
              <a:solidFill>
                <a:schemeClr val="tx1"/>
              </a:solidFill>
            </a:endParaRPr>
          </a:p>
          <a:p>
            <a:r>
              <a:rPr lang="ja-JP" altLang="en-US" sz="738" dirty="0">
                <a:solidFill>
                  <a:schemeClr val="tx1"/>
                </a:solidFill>
              </a:rPr>
              <a:t>都市文化について評価。アートコミュニティ、市民組織、美術館、音楽イベント、ギャラリー、政治的な抗議活動、本、メディア、情報の入手可能性、スポーツなどの観点から評価。</a:t>
            </a:r>
            <a:endParaRPr lang="en-US" altLang="ja-JP" sz="738" dirty="0">
              <a:solidFill>
                <a:schemeClr val="tx1"/>
              </a:solidFill>
            </a:endParaRPr>
          </a:p>
        </p:txBody>
      </p:sp>
      <p:sp>
        <p:nvSpPr>
          <p:cNvPr id="42" name="正方形/長方形 41">
            <a:extLst>
              <a:ext uri="{FF2B5EF4-FFF2-40B4-BE49-F238E27FC236}">
                <a16:creationId xmlns:a16="http://schemas.microsoft.com/office/drawing/2014/main" id="{58524665-3DC0-46DC-ACB1-0447B21C117D}"/>
              </a:ext>
            </a:extLst>
          </p:cNvPr>
          <p:cNvSpPr/>
          <p:nvPr/>
        </p:nvSpPr>
        <p:spPr>
          <a:xfrm>
            <a:off x="1962663" y="1859126"/>
            <a:ext cx="1649931" cy="941730"/>
          </a:xfrm>
          <a:prstGeom prst="rect">
            <a:avLst/>
          </a:prstGeom>
          <a:solidFill>
            <a:schemeClr val="accent6">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b="1" dirty="0">
                <a:solidFill>
                  <a:schemeClr val="tx1"/>
                </a:solidFill>
              </a:rPr>
              <a:t>②インフラにおけるイノベーション</a:t>
            </a:r>
            <a:endParaRPr lang="en-US" altLang="ja-JP" sz="738" b="1" dirty="0">
              <a:solidFill>
                <a:schemeClr val="tx1"/>
              </a:solidFill>
            </a:endParaRPr>
          </a:p>
          <a:p>
            <a:endParaRPr lang="ja-JP" altLang="en-US" sz="738" dirty="0">
              <a:solidFill>
                <a:schemeClr val="tx1"/>
              </a:solidFill>
            </a:endParaRPr>
          </a:p>
          <a:p>
            <a:r>
              <a:rPr lang="ja-JP" altLang="en-US" sz="738" dirty="0">
                <a:solidFill>
                  <a:schemeClr val="tx1"/>
                </a:solidFill>
              </a:rPr>
              <a:t>ソフト・ハードのインフラについて評価。大量輸送、財政、大学、病院、鉄道、道路、法律、商業、スタートアップ、医療、テレコミュニケーションなどの観点から評価。</a:t>
            </a:r>
            <a:endParaRPr lang="en-US" altLang="ja-JP" sz="738" dirty="0">
              <a:solidFill>
                <a:schemeClr val="tx1"/>
              </a:solidFill>
            </a:endParaRPr>
          </a:p>
        </p:txBody>
      </p:sp>
      <p:sp>
        <p:nvSpPr>
          <p:cNvPr id="43" name="テキスト ボックス 42">
            <a:extLst>
              <a:ext uri="{FF2B5EF4-FFF2-40B4-BE49-F238E27FC236}">
                <a16:creationId xmlns:a16="http://schemas.microsoft.com/office/drawing/2014/main" id="{6E34DB25-D31F-46EB-B510-D92D45E2D738}"/>
              </a:ext>
            </a:extLst>
          </p:cNvPr>
          <p:cNvSpPr txBox="1"/>
          <p:nvPr/>
        </p:nvSpPr>
        <p:spPr>
          <a:xfrm>
            <a:off x="33036" y="4281092"/>
            <a:ext cx="5483273" cy="234360"/>
          </a:xfrm>
          <a:prstGeom prst="rect">
            <a:avLst/>
          </a:prstGeom>
          <a:noFill/>
        </p:spPr>
        <p:txBody>
          <a:bodyPr wrap="squar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○企業規模別、産業別　プロダクトイノベーション実現率（うち右図は</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年のコロナ対応関連での実現率）</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C85F61E-F835-4F3B-AD02-20461A116BA4}"/>
              </a:ext>
            </a:extLst>
          </p:cNvPr>
          <p:cNvSpPr/>
          <p:nvPr/>
        </p:nvSpPr>
        <p:spPr>
          <a:xfrm>
            <a:off x="2176219" y="5089662"/>
            <a:ext cx="505499" cy="1983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31" dirty="0"/>
              <a:t>大規模</a:t>
            </a:r>
          </a:p>
        </p:txBody>
      </p:sp>
      <p:sp>
        <p:nvSpPr>
          <p:cNvPr id="45" name="正方形/長方形 44">
            <a:extLst>
              <a:ext uri="{FF2B5EF4-FFF2-40B4-BE49-F238E27FC236}">
                <a16:creationId xmlns:a16="http://schemas.microsoft.com/office/drawing/2014/main" id="{905B6207-CEBA-4074-BF2A-D212FD1DB3A0}"/>
              </a:ext>
            </a:extLst>
          </p:cNvPr>
          <p:cNvSpPr/>
          <p:nvPr/>
        </p:nvSpPr>
        <p:spPr>
          <a:xfrm>
            <a:off x="2176584" y="5623674"/>
            <a:ext cx="505499" cy="1983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31" dirty="0"/>
              <a:t>製造業</a:t>
            </a:r>
          </a:p>
        </p:txBody>
      </p:sp>
      <p:sp>
        <p:nvSpPr>
          <p:cNvPr id="46" name="正方形/長方形 45">
            <a:extLst>
              <a:ext uri="{FF2B5EF4-FFF2-40B4-BE49-F238E27FC236}">
                <a16:creationId xmlns:a16="http://schemas.microsoft.com/office/drawing/2014/main" id="{71691E48-E676-4E96-B2C0-4226B362AB9A}"/>
              </a:ext>
            </a:extLst>
          </p:cNvPr>
          <p:cNvSpPr/>
          <p:nvPr/>
        </p:nvSpPr>
        <p:spPr>
          <a:xfrm>
            <a:off x="2176219" y="5832320"/>
            <a:ext cx="505499" cy="1983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31" dirty="0"/>
              <a:t>中規模</a:t>
            </a:r>
          </a:p>
        </p:txBody>
      </p:sp>
      <p:sp>
        <p:nvSpPr>
          <p:cNvPr id="47" name="正方形/長方形 46">
            <a:extLst>
              <a:ext uri="{FF2B5EF4-FFF2-40B4-BE49-F238E27FC236}">
                <a16:creationId xmlns:a16="http://schemas.microsoft.com/office/drawing/2014/main" id="{D59A564B-5FC3-43D4-994F-4A9CE8498264}"/>
              </a:ext>
            </a:extLst>
          </p:cNvPr>
          <p:cNvSpPr/>
          <p:nvPr/>
        </p:nvSpPr>
        <p:spPr>
          <a:xfrm>
            <a:off x="1969947" y="5996072"/>
            <a:ext cx="670536" cy="1616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31" dirty="0"/>
              <a:t>サービス業</a:t>
            </a:r>
          </a:p>
        </p:txBody>
      </p:sp>
      <p:sp>
        <p:nvSpPr>
          <p:cNvPr id="48" name="正方形/長方形 47">
            <a:extLst>
              <a:ext uri="{FF2B5EF4-FFF2-40B4-BE49-F238E27FC236}">
                <a16:creationId xmlns:a16="http://schemas.microsoft.com/office/drawing/2014/main" id="{6F406E53-008D-4952-B646-810110570645}"/>
              </a:ext>
            </a:extLst>
          </p:cNvPr>
          <p:cNvSpPr/>
          <p:nvPr/>
        </p:nvSpPr>
        <p:spPr>
          <a:xfrm>
            <a:off x="2011182" y="6134623"/>
            <a:ext cx="670536" cy="1616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31" dirty="0"/>
              <a:t>小規模</a:t>
            </a:r>
          </a:p>
        </p:txBody>
      </p:sp>
      <p:sp>
        <p:nvSpPr>
          <p:cNvPr id="49" name="正方形/長方形 48">
            <a:extLst>
              <a:ext uri="{FF2B5EF4-FFF2-40B4-BE49-F238E27FC236}">
                <a16:creationId xmlns:a16="http://schemas.microsoft.com/office/drawing/2014/main" id="{760B1E0C-9522-4E26-99A2-9D5EDD7191D9}"/>
              </a:ext>
            </a:extLst>
          </p:cNvPr>
          <p:cNvSpPr/>
          <p:nvPr/>
        </p:nvSpPr>
        <p:spPr>
          <a:xfrm>
            <a:off x="263335" y="5720500"/>
            <a:ext cx="505499" cy="1983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31" dirty="0"/>
              <a:t>全体</a:t>
            </a:r>
          </a:p>
        </p:txBody>
      </p:sp>
      <p:pic>
        <p:nvPicPr>
          <p:cNvPr id="21" name="図 20">
            <a:extLst>
              <a:ext uri="{FF2B5EF4-FFF2-40B4-BE49-F238E27FC236}">
                <a16:creationId xmlns:a16="http://schemas.microsoft.com/office/drawing/2014/main" id="{56327602-3FED-4CBB-8B6B-3BE290DCB0A4}"/>
              </a:ext>
            </a:extLst>
          </p:cNvPr>
          <p:cNvPicPr>
            <a:picLocks noChangeAspect="1"/>
          </p:cNvPicPr>
          <p:nvPr/>
        </p:nvPicPr>
        <p:blipFill>
          <a:blip r:embed="rId4"/>
          <a:stretch>
            <a:fillRect/>
          </a:stretch>
        </p:blipFill>
        <p:spPr>
          <a:xfrm>
            <a:off x="2766861" y="4497460"/>
            <a:ext cx="2490427" cy="1917942"/>
          </a:xfrm>
          <a:prstGeom prst="rect">
            <a:avLst/>
          </a:prstGeom>
        </p:spPr>
      </p:pic>
      <p:pic>
        <p:nvPicPr>
          <p:cNvPr id="50" name="図 49">
            <a:extLst>
              <a:ext uri="{FF2B5EF4-FFF2-40B4-BE49-F238E27FC236}">
                <a16:creationId xmlns:a16="http://schemas.microsoft.com/office/drawing/2014/main" id="{F7D4DF9F-2FDD-456A-AD15-31BC307E63F8}"/>
              </a:ext>
            </a:extLst>
          </p:cNvPr>
          <p:cNvPicPr>
            <a:picLocks noChangeAspect="1"/>
          </p:cNvPicPr>
          <p:nvPr/>
        </p:nvPicPr>
        <p:blipFill>
          <a:blip r:embed="rId5"/>
          <a:stretch>
            <a:fillRect/>
          </a:stretch>
        </p:blipFill>
        <p:spPr>
          <a:xfrm>
            <a:off x="474027" y="6360426"/>
            <a:ext cx="2100418" cy="179304"/>
          </a:xfrm>
          <a:prstGeom prst="rect">
            <a:avLst/>
          </a:prstGeom>
        </p:spPr>
      </p:pic>
      <p:sp>
        <p:nvSpPr>
          <p:cNvPr id="55" name="正方形/長方形 54">
            <a:extLst>
              <a:ext uri="{FF2B5EF4-FFF2-40B4-BE49-F238E27FC236}">
                <a16:creationId xmlns:a16="http://schemas.microsoft.com/office/drawing/2014/main" id="{932618DD-A7EE-499A-9F12-B2AA6FE535D2}"/>
              </a:ext>
            </a:extLst>
          </p:cNvPr>
          <p:cNvSpPr/>
          <p:nvPr/>
        </p:nvSpPr>
        <p:spPr>
          <a:xfrm>
            <a:off x="263336" y="4537245"/>
            <a:ext cx="2764098" cy="2693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製品やサービスにおけるイノベーション実現率は製造業のほうが高いが、直近のコロナ対応関連では、サービス業が上回る</a:t>
            </a:r>
          </a:p>
        </p:txBody>
      </p:sp>
      <p:sp>
        <p:nvSpPr>
          <p:cNvPr id="56" name="テキスト ボックス 55">
            <a:extLst>
              <a:ext uri="{FF2B5EF4-FFF2-40B4-BE49-F238E27FC236}">
                <a16:creationId xmlns:a16="http://schemas.microsoft.com/office/drawing/2014/main" id="{5D43E13A-8691-44F6-980A-2B2695C3E77C}"/>
              </a:ext>
            </a:extLst>
          </p:cNvPr>
          <p:cNvSpPr txBox="1"/>
          <p:nvPr/>
        </p:nvSpPr>
        <p:spPr>
          <a:xfrm>
            <a:off x="2459036" y="6415402"/>
            <a:ext cx="3499676" cy="220188"/>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 </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文部科学省「全国イノベーション調査</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年調査統計報告」より作成</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3368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6174" y="622448"/>
            <a:ext cx="9107825" cy="5971783"/>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3" name="角丸四角形 2"/>
          <p:cNvSpPr/>
          <p:nvPr/>
        </p:nvSpPr>
        <p:spPr>
          <a:xfrm>
            <a:off x="185525" y="1023767"/>
            <a:ext cx="3307940"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4" name="角丸四角形 3"/>
          <p:cNvSpPr/>
          <p:nvPr/>
        </p:nvSpPr>
        <p:spPr>
          <a:xfrm>
            <a:off x="4820251" y="839562"/>
            <a:ext cx="1544052"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5" name="角丸四角形 19">
            <a:extLst>
              <a:ext uri="{FF2B5EF4-FFF2-40B4-BE49-F238E27FC236}">
                <a16:creationId xmlns:a16="http://schemas.microsoft.com/office/drawing/2014/main" id="{DCCE6D10-80C5-4583-A693-ECCAA6063E26}"/>
              </a:ext>
            </a:extLst>
          </p:cNvPr>
          <p:cNvSpPr/>
          <p:nvPr/>
        </p:nvSpPr>
        <p:spPr>
          <a:xfrm>
            <a:off x="4825833" y="3406022"/>
            <a:ext cx="1939641"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7" name="タイトル 1"/>
          <p:cNvSpPr txBox="1"/>
          <p:nvPr/>
        </p:nvSpPr>
        <p:spPr>
          <a:xfrm>
            <a:off x="166302" y="1490990"/>
            <a:ext cx="4017731" cy="2675683"/>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「機能面」の取組みにより副首都としての基盤を整えたうえで、一層のグローバル競争力の強化のため、世界の主要都市に匹敵する水準（世界水準）に高めていくことが必要。</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への人・モノの流れを活発化させるため、都市の顔となるまちづくりや域内交通ネットワークの強化を進めるとともに、国際交通インフラの充実や広域交通ネットワーク（リニア中央新幹線、北陸新幹線）の早期全線開業を促進し、広域的なネットワークの結節点として国内外の都市との連携強化をめざす。（ハードインフラ）</a:t>
            </a: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好調なインバウンドのもと、さらなる都市ブランドの向上を図り、世界への発信力を高める。（ソフトインフラ）</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タイトル 1"/>
          <p:cNvSpPr txBox="1">
            <a:spLocks/>
          </p:cNvSpPr>
          <p:nvPr/>
        </p:nvSpPr>
        <p:spPr>
          <a:xfrm>
            <a:off x="4735864" y="1121686"/>
            <a:ext cx="4311853" cy="2284775"/>
          </a:xfrm>
          <a:prstGeom prst="rect">
            <a:avLst/>
          </a:prstGeom>
          <a:noFill/>
          <a:ln>
            <a:noFill/>
          </a:ln>
        </p:spPr>
        <p:txBody>
          <a:bodyPr vert="horz" wrap="square" lIns="84406" tIns="42203" rIns="84406" bIns="42203" rtlCol="0" anchor="t">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大阪広域ベイエリアのまちづくりなど、広域的な視点で連携を進めることによる都市空間創造の動きとともに、うめきた</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期、大阪城東部、新大阪周辺地域など都心部エリアにおける新たなまちづくりが進行している。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月に「大阪都市計画局」を共同設置し、大阪の成長や発展を支える大都市のまちづくりについて、広域的な視点から府市一体で推進されている。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域内交通ネットワーク等の充実が図られている。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インバウンドについては、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年を境に飛躍的に増加しており、都市ブランドの向上が進められている。</a:t>
            </a:r>
          </a:p>
          <a:p>
            <a:pPr marL="263776" indent="-263776" algn="l">
              <a:lnSpc>
                <a:spcPts val="1477"/>
              </a:lnSpc>
              <a:spcBef>
                <a:spcPts val="831"/>
              </a:spcBef>
              <a:buFont typeface="Wingdings" panose="05000000000000000000" pitchFamily="2" charset="2"/>
              <a:buChar char="Ø"/>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右矢印 8"/>
          <p:cNvSpPr/>
          <p:nvPr/>
        </p:nvSpPr>
        <p:spPr>
          <a:xfrm>
            <a:off x="4295028" y="3230382"/>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 name="タイトル 1"/>
          <p:cNvSpPr txBox="1">
            <a:spLocks/>
          </p:cNvSpPr>
          <p:nvPr/>
        </p:nvSpPr>
        <p:spPr>
          <a:xfrm>
            <a:off x="4647096" y="3748640"/>
            <a:ext cx="4311853" cy="2604993"/>
          </a:xfrm>
          <a:prstGeom prst="rect">
            <a:avLst/>
          </a:prstGeom>
          <a:noFill/>
          <a:ln w="25400">
            <a:solidFill>
              <a:schemeClr val="tx1"/>
            </a:solid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都市の顔となるまちづくりに引き続き取り組むべきではないか。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今後、人口減少・高齢化が進む中で、どのような都市空間を創造していくべきか検討が必要ではないか。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コロナ禍による意識の変化も踏まえ、新たなテクノロジーも活用しながら身近な生活圏をどう充実させていくべきか検討が必要ではないか。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引き続き、域内交通ネットワーク等の充実・強化に取り組んでいく必要があるのではないか。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大阪・関西の強みである食やスポーツ、文化などを活かしたテーマで、京阪神で連携した体験型・交流型の要素を取り入れた付加価値が高いツーリズムの創出の検討が必要ではないか。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 y="-26327"/>
            <a:ext cx="9143999" cy="53232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27.</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②資本力（世界水準の都市ブランドの確立）</a:t>
            </a:r>
          </a:p>
        </p:txBody>
      </p:sp>
      <p:sp>
        <p:nvSpPr>
          <p:cNvPr id="13" name="正方形/長方形 12"/>
          <p:cNvSpPr/>
          <p:nvPr/>
        </p:nvSpPr>
        <p:spPr>
          <a:xfrm>
            <a:off x="7080228" y="160180"/>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a:t>
            </a:r>
            <a:r>
              <a:rPr lang="ja-JP" altLang="en-US" sz="831" dirty="0" smtClean="0">
                <a:solidFill>
                  <a:schemeClr val="tx1"/>
                </a:solidFill>
              </a:rPr>
              <a:t>資料３</a:t>
            </a:r>
            <a:endParaRPr lang="ja-JP" altLang="en-US" sz="831" dirty="0">
              <a:solidFill>
                <a:schemeClr val="tx1"/>
              </a:solidFill>
            </a:endParaRPr>
          </a:p>
        </p:txBody>
      </p:sp>
    </p:spTree>
    <p:extLst>
      <p:ext uri="{BB962C8B-B14F-4D97-AF65-F5344CB8AC3E}">
        <p14:creationId xmlns:p14="http://schemas.microsoft.com/office/powerpoint/2010/main" val="3090636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2058" y="263769"/>
            <a:ext cx="9131941" cy="6330462"/>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16" name="タイトル 1"/>
          <p:cNvSpPr txBox="1">
            <a:spLocks/>
          </p:cNvSpPr>
          <p:nvPr/>
        </p:nvSpPr>
        <p:spPr>
          <a:xfrm>
            <a:off x="46179" y="3736046"/>
            <a:ext cx="4109053" cy="306780"/>
          </a:xfrm>
          <a:prstGeom prst="rect">
            <a:avLst/>
          </a:prstGeom>
        </p:spPr>
        <p:txBody>
          <a:bodyPr vert="horz" lIns="77913" tIns="38957" rIns="77913" bIns="38957"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○都市空間についての意識（充実してほしい空間）</a:t>
            </a:r>
            <a:endParaRPr lang="en-US" altLang="ja-JP" sz="68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4896311" y="2531423"/>
            <a:ext cx="2926285" cy="306780"/>
          </a:xfrm>
          <a:prstGeom prst="rect">
            <a:avLst/>
          </a:prstGeom>
        </p:spPr>
        <p:txBody>
          <a:bodyPr vert="horz" lIns="77913" tIns="38957" rIns="77913" bIns="38957"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endParaRPr lang="en-US" altLang="ja-JP" sz="119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696671" y="3485591"/>
            <a:ext cx="3267911" cy="291105"/>
          </a:xfrm>
          <a:prstGeom prst="rect">
            <a:avLst/>
          </a:prstGeom>
          <a:noFill/>
        </p:spPr>
        <p:txBody>
          <a:bodyPr wrap="square" rtlCol="0">
            <a:spAutoFit/>
          </a:bodyPr>
          <a:lstStyle/>
          <a:p>
            <a:r>
              <a:rPr lang="ja-JP" altLang="en-US" sz="646" dirty="0">
                <a:latin typeface="Meiryo UI" panose="020B0604030504040204" pitchFamily="50" charset="-128"/>
                <a:ea typeface="Meiryo UI" panose="020B0604030504040204" pitchFamily="50" charset="-128"/>
                <a:cs typeface="Meiryo UI" panose="020B0604030504040204" pitchFamily="50" charset="-128"/>
              </a:rPr>
              <a:t>出典：観光庁　訪日外国人消費動向調査</a:t>
            </a:r>
            <a:r>
              <a:rPr lang="en-US" altLang="ja-JP" sz="646" dirty="0">
                <a:latin typeface="Meiryo UI" panose="020B0604030504040204" pitchFamily="50" charset="-128"/>
                <a:ea typeface="Meiryo UI" panose="020B0604030504040204" pitchFamily="50" charset="-128"/>
                <a:cs typeface="Meiryo UI" panose="020B0604030504040204" pitchFamily="50" charset="-128"/>
              </a:rPr>
              <a:t>【</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参考表</a:t>
            </a:r>
            <a:r>
              <a:rPr lang="en-US" altLang="ja-JP" sz="646" dirty="0">
                <a:latin typeface="Meiryo UI" panose="020B0604030504040204" pitchFamily="50" charset="-128"/>
                <a:ea typeface="Meiryo UI" panose="020B0604030504040204" pitchFamily="50" charset="-128"/>
                <a:cs typeface="Meiryo UI" panose="020B0604030504040204" pitchFamily="50" charset="-128"/>
              </a:rPr>
              <a:t>】</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都道府県別集計</a:t>
            </a:r>
            <a:r>
              <a:rPr lang="en-US" altLang="ja-JP" sz="646"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年暦年より作成</a:t>
            </a:r>
          </a:p>
        </p:txBody>
      </p:sp>
      <p:sp>
        <p:nvSpPr>
          <p:cNvPr id="41" name="正方形/長方形 40">
            <a:extLst>
              <a:ext uri="{FF2B5EF4-FFF2-40B4-BE49-F238E27FC236}">
                <a16:creationId xmlns:a16="http://schemas.microsoft.com/office/drawing/2014/main" id="{F41D3775-6423-4FF4-BF82-5E802AF80FED}"/>
              </a:ext>
            </a:extLst>
          </p:cNvPr>
          <p:cNvSpPr/>
          <p:nvPr/>
        </p:nvSpPr>
        <p:spPr>
          <a:xfrm>
            <a:off x="5758384" y="2577163"/>
            <a:ext cx="1981758" cy="1693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多くの訪日外国人が大阪・関西を訪れている</a:t>
            </a:r>
          </a:p>
        </p:txBody>
      </p:sp>
      <p:sp>
        <p:nvSpPr>
          <p:cNvPr id="42" name="正方形/長方形 41">
            <a:extLst>
              <a:ext uri="{FF2B5EF4-FFF2-40B4-BE49-F238E27FC236}">
                <a16:creationId xmlns:a16="http://schemas.microsoft.com/office/drawing/2014/main" id="{F41D3775-6423-4FF4-BF82-5E802AF80FED}"/>
              </a:ext>
            </a:extLst>
          </p:cNvPr>
          <p:cNvSpPr/>
          <p:nvPr/>
        </p:nvSpPr>
        <p:spPr>
          <a:xfrm>
            <a:off x="118516" y="664897"/>
            <a:ext cx="1528852" cy="1706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世界で高い評価を受けている</a:t>
            </a:r>
          </a:p>
        </p:txBody>
      </p:sp>
      <p:sp>
        <p:nvSpPr>
          <p:cNvPr id="32" name="タイトル 1">
            <a:extLst>
              <a:ext uri="{FF2B5EF4-FFF2-40B4-BE49-F238E27FC236}">
                <a16:creationId xmlns:a16="http://schemas.microsoft.com/office/drawing/2014/main" id="{F49C3A76-B35C-4261-8BE1-CC97A890862D}"/>
              </a:ext>
            </a:extLst>
          </p:cNvPr>
          <p:cNvSpPr txBox="1">
            <a:spLocks/>
          </p:cNvSpPr>
          <p:nvPr/>
        </p:nvSpPr>
        <p:spPr>
          <a:xfrm>
            <a:off x="83288" y="3077507"/>
            <a:ext cx="3541900" cy="27447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出典：英誌エコノミストの調査部門、エコノミスト・インテリジェンス・ユニット（</a:t>
            </a:r>
            <a:r>
              <a:rPr lang="en-US" altLang="ja-JP" sz="738" dirty="0">
                <a:latin typeface="+mn-ea"/>
                <a:ea typeface="+mn-ea"/>
                <a:cs typeface="Meiryo UI" panose="020B0604030504040204" pitchFamily="50" charset="-128"/>
              </a:rPr>
              <a:t>EIU)</a:t>
            </a:r>
            <a:r>
              <a:rPr lang="ja-JP" altLang="en-US" sz="738" dirty="0">
                <a:latin typeface="+mn-ea"/>
                <a:ea typeface="+mn-ea"/>
                <a:cs typeface="Meiryo UI" panose="020B0604030504040204" pitchFamily="50" charset="-128"/>
              </a:rPr>
              <a:t>の調査より作成</a:t>
            </a:r>
            <a:endParaRPr lang="en-US" altLang="ja-JP" sz="738" dirty="0">
              <a:latin typeface="+mn-ea"/>
              <a:ea typeface="+mn-ea"/>
              <a:cs typeface="Meiryo UI" panose="020B0604030504040204" pitchFamily="50" charset="-128"/>
            </a:endParaRPr>
          </a:p>
        </p:txBody>
      </p:sp>
      <p:sp>
        <p:nvSpPr>
          <p:cNvPr id="48" name="正方形/長方形 47">
            <a:extLst>
              <a:ext uri="{FF2B5EF4-FFF2-40B4-BE49-F238E27FC236}">
                <a16:creationId xmlns:a16="http://schemas.microsoft.com/office/drawing/2014/main" id="{43BC2425-F213-4CC1-A4A3-98965C7F4821}"/>
              </a:ext>
            </a:extLst>
          </p:cNvPr>
          <p:cNvSpPr/>
          <p:nvPr/>
        </p:nvSpPr>
        <p:spPr>
          <a:xfrm>
            <a:off x="5688694" y="2298169"/>
            <a:ext cx="1910178" cy="3310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○訪日外国人都道府県ランキング</a:t>
            </a:r>
            <a:endParaRPr lang="en-US" altLang="ja-JP" sz="923" b="1" dirty="0">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a:blip r:embed="rId3"/>
          <a:stretch>
            <a:fillRect/>
          </a:stretch>
        </p:blipFill>
        <p:spPr>
          <a:xfrm>
            <a:off x="172526" y="4328292"/>
            <a:ext cx="3677301" cy="1796502"/>
          </a:xfrm>
          <a:prstGeom prst="rect">
            <a:avLst/>
          </a:prstGeom>
        </p:spPr>
      </p:pic>
      <p:sp>
        <p:nvSpPr>
          <p:cNvPr id="69" name="正方形/長方形 68">
            <a:extLst>
              <a:ext uri="{FF2B5EF4-FFF2-40B4-BE49-F238E27FC236}">
                <a16:creationId xmlns:a16="http://schemas.microsoft.com/office/drawing/2014/main" id="{43BC2425-F213-4CC1-A4A3-98965C7F4821}"/>
              </a:ext>
            </a:extLst>
          </p:cNvPr>
          <p:cNvSpPr/>
          <p:nvPr/>
        </p:nvSpPr>
        <p:spPr>
          <a:xfrm>
            <a:off x="4172065" y="3725534"/>
            <a:ext cx="2104295" cy="2314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a:latin typeface="Meiryo UI" panose="020B0604030504040204" pitchFamily="50" charset="-128"/>
                <a:ea typeface="Meiryo UI" panose="020B0604030504040204" pitchFamily="50" charset="-128"/>
              </a:rPr>
              <a:t>○一人あたり</a:t>
            </a:r>
            <a:r>
              <a:rPr lang="ja-JP" altLang="en-US" sz="923" b="1" dirty="0">
                <a:latin typeface="Meiryo UI" panose="020B0604030504040204" pitchFamily="50" charset="-128"/>
                <a:ea typeface="Meiryo UI" panose="020B0604030504040204" pitchFamily="50" charset="-128"/>
              </a:rPr>
              <a:t>の公園面積　　　　　　　　　　　　　</a:t>
            </a:r>
            <a:endParaRPr lang="en-US" altLang="ja-JP" sz="923" b="1"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F41D3775-6423-4FF4-BF82-5E802AF80FED}"/>
              </a:ext>
            </a:extLst>
          </p:cNvPr>
          <p:cNvSpPr/>
          <p:nvPr/>
        </p:nvSpPr>
        <p:spPr>
          <a:xfrm>
            <a:off x="4221940" y="3965958"/>
            <a:ext cx="2469043" cy="3113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大阪府は一人当たりの公園面積が他の都道府県と比べて低い水準</a:t>
            </a:r>
          </a:p>
        </p:txBody>
      </p:sp>
      <p:sp>
        <p:nvSpPr>
          <p:cNvPr id="74" name="正方形/長方形 73">
            <a:extLst>
              <a:ext uri="{FF2B5EF4-FFF2-40B4-BE49-F238E27FC236}">
                <a16:creationId xmlns:a16="http://schemas.microsoft.com/office/drawing/2014/main" id="{43BC2425-F213-4CC1-A4A3-98965C7F4821}"/>
              </a:ext>
            </a:extLst>
          </p:cNvPr>
          <p:cNvSpPr/>
          <p:nvPr/>
        </p:nvSpPr>
        <p:spPr>
          <a:xfrm>
            <a:off x="6790448" y="3665359"/>
            <a:ext cx="1893333" cy="3310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a:t>
            </a:r>
            <a:r>
              <a:rPr lang="en-US" altLang="ja-JP" sz="923" b="1" dirty="0">
                <a:latin typeface="Meiryo UI" panose="020B0604030504040204" pitchFamily="50" charset="-128"/>
                <a:ea typeface="Meiryo UI" panose="020B0604030504040204" pitchFamily="50" charset="-128"/>
              </a:rPr>
              <a:t>2020</a:t>
            </a:r>
            <a:r>
              <a:rPr lang="ja-JP" altLang="en-US" sz="923" b="1" dirty="0">
                <a:latin typeface="Meiryo UI" panose="020B0604030504040204" pitchFamily="50" charset="-128"/>
                <a:ea typeface="Meiryo UI" panose="020B0604030504040204" pitchFamily="50" charset="-128"/>
              </a:rPr>
              <a:t>年世界の主要都市の</a:t>
            </a:r>
            <a:endParaRPr lang="en-US" altLang="ja-JP" sz="923" b="1" dirty="0">
              <a:latin typeface="Meiryo UI" panose="020B0604030504040204" pitchFamily="50" charset="-128"/>
              <a:ea typeface="Meiryo UI" panose="020B0604030504040204" pitchFamily="50" charset="-128"/>
            </a:endParaRPr>
          </a:p>
          <a:p>
            <a:r>
              <a:rPr lang="ja-JP" altLang="en-US" sz="923" b="1" dirty="0">
                <a:latin typeface="Meiryo UI" panose="020B0604030504040204" pitchFamily="50" charset="-128"/>
                <a:ea typeface="Meiryo UI" panose="020B0604030504040204" pitchFamily="50" charset="-128"/>
              </a:rPr>
              <a:t>　都心部の緑被状況</a:t>
            </a:r>
            <a:endParaRPr lang="en-US" altLang="ja-JP" sz="923" b="1" dirty="0">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F41D3775-6423-4FF4-BF82-5E802AF80FED}"/>
              </a:ext>
            </a:extLst>
          </p:cNvPr>
          <p:cNvSpPr/>
          <p:nvPr/>
        </p:nvSpPr>
        <p:spPr>
          <a:xfrm>
            <a:off x="6879001" y="3998963"/>
            <a:ext cx="1968643" cy="2346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大阪府（都心部）の緑被状況が世界主要都市と比べて低い水準</a:t>
            </a:r>
          </a:p>
        </p:txBody>
      </p:sp>
      <p:sp>
        <p:nvSpPr>
          <p:cNvPr id="79" name="タイトル 1"/>
          <p:cNvSpPr txBox="1">
            <a:spLocks/>
          </p:cNvSpPr>
          <p:nvPr/>
        </p:nvSpPr>
        <p:spPr>
          <a:xfrm>
            <a:off x="3031" y="396995"/>
            <a:ext cx="3528360" cy="306780"/>
          </a:xfrm>
          <a:prstGeom prst="rect">
            <a:avLst/>
          </a:prstGeom>
        </p:spPr>
        <p:txBody>
          <a:bodyPr vert="horz" lIns="77913" tIns="38957" rIns="77913" bIns="38957"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○世界で最も住みやすい都市ランキング</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193"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対象</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140</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68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a:extLst>
              <a:ext uri="{FF2B5EF4-FFF2-40B4-BE49-F238E27FC236}">
                <a16:creationId xmlns:a16="http://schemas.microsoft.com/office/drawing/2014/main" id="{F41D3775-6423-4FF4-BF82-5E802AF80FED}"/>
              </a:ext>
            </a:extLst>
          </p:cNvPr>
          <p:cNvSpPr/>
          <p:nvPr/>
        </p:nvSpPr>
        <p:spPr>
          <a:xfrm>
            <a:off x="171519" y="3938050"/>
            <a:ext cx="3678308" cy="3395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コロナ禍を経て、ゆとりある屋外空間の充実、自転車や徒歩で回遊できる空間の充実に対するニーズが高まっている</a:t>
            </a:r>
          </a:p>
        </p:txBody>
      </p:sp>
      <p:sp>
        <p:nvSpPr>
          <p:cNvPr id="81" name="テキスト ボックス 80"/>
          <p:cNvSpPr txBox="1"/>
          <p:nvPr/>
        </p:nvSpPr>
        <p:spPr>
          <a:xfrm>
            <a:off x="139498" y="6125874"/>
            <a:ext cx="4032568" cy="433004"/>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出典：第１回新しいまちづくりのグランドデザイン推進本部会議「まちづくりに関するデータ集」</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38" dirty="0">
                <a:latin typeface="Meiryo UI" panose="020B0604030504040204" pitchFamily="50" charset="-128"/>
                <a:ea typeface="Meiryo UI" panose="020B0604030504040204" pitchFamily="50" charset="-128"/>
                <a:cs typeface="Meiryo UI" panose="020B0604030504040204" pitchFamily="50" charset="-128"/>
              </a:rPr>
              <a:t>　　　　「全国の都市における生活・行動の変化」（調査時期：令和</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8</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3</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38" dirty="0">
                <a:latin typeface="Meiryo UI" panose="020B0604030504040204" pitchFamily="50" charset="-128"/>
                <a:ea typeface="Meiryo UI" panose="020B0604030504040204" pitchFamily="50" charset="-128"/>
                <a:cs typeface="Meiryo UI" panose="020B0604030504040204" pitchFamily="50" charset="-128"/>
              </a:rPr>
              <a:t>　　　　国土交通省都市局都市計画課都市計画調査室</a:t>
            </a:r>
          </a:p>
        </p:txBody>
      </p:sp>
      <p:pic>
        <p:nvPicPr>
          <p:cNvPr id="38" name="図 37">
            <a:extLst>
              <a:ext uri="{FF2B5EF4-FFF2-40B4-BE49-F238E27FC236}">
                <a16:creationId xmlns:a16="http://schemas.microsoft.com/office/drawing/2014/main" id="{536CB824-9CBF-4C34-ADB4-AE7B6318E872}"/>
              </a:ext>
            </a:extLst>
          </p:cNvPr>
          <p:cNvPicPr>
            <a:picLocks noChangeAspect="1"/>
          </p:cNvPicPr>
          <p:nvPr/>
        </p:nvPicPr>
        <p:blipFill rotWithShape="1">
          <a:blip r:embed="rId4"/>
          <a:srcRect l="56545" t="3332" r="28307" b="46873"/>
          <a:stretch/>
        </p:blipFill>
        <p:spPr>
          <a:xfrm>
            <a:off x="3594010" y="2561675"/>
            <a:ext cx="1079271" cy="888906"/>
          </a:xfrm>
          <a:prstGeom prst="rect">
            <a:avLst/>
          </a:prstGeom>
        </p:spPr>
      </p:pic>
      <p:sp>
        <p:nvSpPr>
          <p:cNvPr id="39" name="テキスト ボックス 114">
            <a:extLst>
              <a:ext uri="{FF2B5EF4-FFF2-40B4-BE49-F238E27FC236}">
                <a16:creationId xmlns:a16="http://schemas.microsoft.com/office/drawing/2014/main" id="{BE087EF7-D486-4F73-BA99-D0106801FDAD}"/>
              </a:ext>
            </a:extLst>
          </p:cNvPr>
          <p:cNvSpPr txBox="1">
            <a:spLocks noChangeArrowheads="1"/>
          </p:cNvSpPr>
          <p:nvPr/>
        </p:nvSpPr>
        <p:spPr bwMode="auto">
          <a:xfrm>
            <a:off x="3568960" y="3429000"/>
            <a:ext cx="1867136" cy="3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738" dirty="0">
                <a:latin typeface="Meiryo UI" pitchFamily="50" charset="-128"/>
                <a:ea typeface="Meiryo UI" pitchFamily="50" charset="-128"/>
              </a:rPr>
              <a:t>出典：</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「世界の都市総合力ランキング」</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（森記念財団都市戦略研究所）より作成</a:t>
            </a:r>
            <a:endParaRPr lang="en-US" altLang="ja-JP" sz="738" b="1" dirty="0">
              <a:latin typeface="Meiryo UI" pitchFamily="50" charset="-128"/>
              <a:ea typeface="Meiryo UI" pitchFamily="50" charset="-128"/>
            </a:endParaRPr>
          </a:p>
        </p:txBody>
      </p:sp>
      <p:sp>
        <p:nvSpPr>
          <p:cNvPr id="44" name="タイトル 1"/>
          <p:cNvSpPr txBox="1">
            <a:spLocks/>
          </p:cNvSpPr>
          <p:nvPr/>
        </p:nvSpPr>
        <p:spPr>
          <a:xfrm>
            <a:off x="3586642" y="2365498"/>
            <a:ext cx="1837299" cy="232280"/>
          </a:xfrm>
          <a:prstGeom prst="rect">
            <a:avLst/>
          </a:prstGeom>
        </p:spPr>
        <p:txBody>
          <a:bodyPr vert="horz" lIns="77913" tIns="38957" rIns="77913" bIns="38957"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○世界の都市総合ランキング</a:t>
            </a:r>
            <a:endParaRPr lang="en-US" altLang="ja-JP" sz="68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5"/>
          <a:stretch>
            <a:fillRect/>
          </a:stretch>
        </p:blipFill>
        <p:spPr>
          <a:xfrm>
            <a:off x="7439314" y="1071555"/>
            <a:ext cx="1621962" cy="1194499"/>
          </a:xfrm>
          <a:prstGeom prst="rect">
            <a:avLst/>
          </a:prstGeom>
        </p:spPr>
      </p:pic>
      <p:pic>
        <p:nvPicPr>
          <p:cNvPr id="4" name="図 3"/>
          <p:cNvPicPr>
            <a:picLocks noChangeAspect="1"/>
          </p:cNvPicPr>
          <p:nvPr/>
        </p:nvPicPr>
        <p:blipFill>
          <a:blip r:embed="rId6"/>
          <a:stretch>
            <a:fillRect/>
          </a:stretch>
        </p:blipFill>
        <p:spPr>
          <a:xfrm>
            <a:off x="118516" y="912613"/>
            <a:ext cx="3476290" cy="2163813"/>
          </a:xfrm>
          <a:prstGeom prst="rect">
            <a:avLst/>
          </a:prstGeom>
        </p:spPr>
      </p:pic>
      <p:sp>
        <p:nvSpPr>
          <p:cNvPr id="7" name="正方形/長方形 6"/>
          <p:cNvSpPr/>
          <p:nvPr/>
        </p:nvSpPr>
        <p:spPr>
          <a:xfrm>
            <a:off x="148899" y="1448211"/>
            <a:ext cx="3422769" cy="2047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7" name="タイトル 1"/>
          <p:cNvSpPr txBox="1">
            <a:spLocks/>
          </p:cNvSpPr>
          <p:nvPr/>
        </p:nvSpPr>
        <p:spPr>
          <a:xfrm>
            <a:off x="3646877" y="440132"/>
            <a:ext cx="2919192" cy="263472"/>
          </a:xfrm>
          <a:prstGeom prst="rect">
            <a:avLst/>
          </a:prstGeom>
        </p:spPr>
        <p:txBody>
          <a:bodyPr vert="horz" lIns="77913" tIns="38957" rIns="77913" bIns="38957"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○日本の都市特性評価</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（国内都市ランキング）</a:t>
            </a:r>
            <a:endParaRPr lang="en-US" altLang="ja-JP" sz="68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a:xfrm>
            <a:off x="6290279" y="412258"/>
            <a:ext cx="2853720" cy="387186"/>
          </a:xfrm>
          <a:prstGeom prst="rect">
            <a:avLst/>
          </a:prstGeom>
        </p:spPr>
        <p:txBody>
          <a:bodyPr vert="horz" lIns="77913" tIns="38957" rIns="77913" bIns="38957"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681" dirty="0">
                <a:latin typeface="Meiryo UI" panose="020B0604030504040204" pitchFamily="50" charset="-128"/>
                <a:ea typeface="Meiryo UI" panose="020B0604030504040204" pitchFamily="50" charset="-128"/>
                <a:cs typeface="Meiryo UI" panose="020B0604030504040204" pitchFamily="50" charset="-128"/>
              </a:rPr>
              <a:t>対象都市は、東京を除く国内</a:t>
            </a:r>
            <a:r>
              <a:rPr lang="en-US" altLang="ja-JP" sz="681" dirty="0">
                <a:latin typeface="Meiryo UI" panose="020B0604030504040204" pitchFamily="50" charset="-128"/>
                <a:ea typeface="Meiryo UI" panose="020B0604030504040204" pitchFamily="50" charset="-128"/>
                <a:cs typeface="Meiryo UI" panose="020B0604030504040204" pitchFamily="50" charset="-128"/>
              </a:rPr>
              <a:t>138</a:t>
            </a:r>
            <a:r>
              <a:rPr lang="ja-JP" altLang="en-US" sz="681" dirty="0">
                <a:latin typeface="Meiryo UI" panose="020B0604030504040204" pitchFamily="50" charset="-128"/>
                <a:ea typeface="Meiryo UI" panose="020B0604030504040204" pitchFamily="50" charset="-128"/>
                <a:cs typeface="Meiryo UI" panose="020B0604030504040204" pitchFamily="50" charset="-128"/>
              </a:rPr>
              <a:t>の主要都市。（対象都市：政令指定都市、県庁所在市、人口</a:t>
            </a:r>
            <a:r>
              <a:rPr lang="en-US" altLang="ja-JP" sz="681" dirty="0">
                <a:latin typeface="Meiryo UI" panose="020B0604030504040204" pitchFamily="50" charset="-128"/>
                <a:ea typeface="Meiryo UI" panose="020B0604030504040204" pitchFamily="50" charset="-128"/>
                <a:cs typeface="Meiryo UI" panose="020B0604030504040204" pitchFamily="50" charset="-128"/>
              </a:rPr>
              <a:t>17</a:t>
            </a:r>
            <a:r>
              <a:rPr lang="ja-JP" altLang="en-US" sz="681" dirty="0">
                <a:latin typeface="Meiryo UI" panose="020B0604030504040204" pitchFamily="50" charset="-128"/>
                <a:ea typeface="Meiryo UI" panose="020B0604030504040204" pitchFamily="50" charset="-128"/>
                <a:cs typeface="Meiryo UI" panose="020B0604030504040204" pitchFamily="50" charset="-128"/>
              </a:rPr>
              <a:t>万人以上の都市）</a:t>
            </a:r>
            <a:r>
              <a:rPr lang="en-US" altLang="ja-JP" sz="681" dirty="0">
                <a:latin typeface="Meiryo UI" panose="020B0604030504040204" pitchFamily="50" charset="-128"/>
                <a:ea typeface="Meiryo UI" panose="020B0604030504040204" pitchFamily="50" charset="-128"/>
                <a:cs typeface="Meiryo UI" panose="020B0604030504040204" pitchFamily="50" charset="-128"/>
              </a:rPr>
              <a:t>※</a:t>
            </a:r>
            <a:r>
              <a:rPr lang="ja-JP" altLang="en-US" sz="681" dirty="0">
                <a:latin typeface="Meiryo UI" panose="020B0604030504040204" pitchFamily="50" charset="-128"/>
                <a:ea typeface="Meiryo UI" panose="020B0604030504040204" pitchFamily="50" charset="-128"/>
                <a:cs typeface="Meiryo UI" panose="020B0604030504040204" pitchFamily="50" charset="-128"/>
              </a:rPr>
              <a:t>東京</a:t>
            </a:r>
            <a:r>
              <a:rPr lang="en-US" altLang="ja-JP" sz="681" dirty="0">
                <a:latin typeface="Meiryo UI" panose="020B0604030504040204" pitchFamily="50" charset="-128"/>
                <a:ea typeface="Meiryo UI" panose="020B0604030504040204" pitchFamily="50" charset="-128"/>
                <a:cs typeface="Meiryo UI" panose="020B0604030504040204" pitchFamily="50" charset="-128"/>
              </a:rPr>
              <a:t>23</a:t>
            </a:r>
            <a:r>
              <a:rPr lang="ja-JP" altLang="en-US" sz="681" dirty="0">
                <a:latin typeface="Meiryo UI" panose="020B0604030504040204" pitchFamily="50" charset="-128"/>
                <a:ea typeface="Meiryo UI" panose="020B0604030504040204" pitchFamily="50" charset="-128"/>
                <a:cs typeface="Meiryo UI" panose="020B0604030504040204" pitchFamily="50" charset="-128"/>
              </a:rPr>
              <a:t>区は別途評価</a:t>
            </a:r>
            <a:endParaRPr lang="en-US" altLang="ja-JP" sz="68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a:extLst>
              <a:ext uri="{FF2B5EF4-FFF2-40B4-BE49-F238E27FC236}">
                <a16:creationId xmlns:a16="http://schemas.microsoft.com/office/drawing/2014/main" id="{F41D3775-6423-4FF4-BF82-5E802AF80FED}"/>
              </a:ext>
            </a:extLst>
          </p:cNvPr>
          <p:cNvSpPr/>
          <p:nvPr/>
        </p:nvSpPr>
        <p:spPr>
          <a:xfrm>
            <a:off x="3692119" y="723366"/>
            <a:ext cx="4602141" cy="1892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latin typeface="+mn-ea"/>
              </a:rPr>
              <a:t>「交通・アクセス」については高い評価を得ているが、「生活・居住」は</a:t>
            </a:r>
            <a:r>
              <a:rPr lang="en-US" altLang="ja-JP" sz="738" dirty="0">
                <a:solidFill>
                  <a:schemeClr val="tx1"/>
                </a:solidFill>
                <a:latin typeface="+mn-ea"/>
              </a:rPr>
              <a:t>69</a:t>
            </a:r>
            <a:r>
              <a:rPr lang="ja-JP" altLang="en-US" sz="738" dirty="0">
                <a:solidFill>
                  <a:schemeClr val="tx1"/>
                </a:solidFill>
                <a:latin typeface="+mn-ea"/>
              </a:rPr>
              <a:t>位、「環境」は</a:t>
            </a:r>
            <a:r>
              <a:rPr lang="en-US" altLang="ja-JP" sz="738" dirty="0">
                <a:solidFill>
                  <a:schemeClr val="tx1"/>
                </a:solidFill>
                <a:latin typeface="+mn-ea"/>
              </a:rPr>
              <a:t>136</a:t>
            </a:r>
            <a:r>
              <a:rPr lang="ja-JP" altLang="en-US" sz="738" dirty="0">
                <a:solidFill>
                  <a:schemeClr val="tx1"/>
                </a:solidFill>
                <a:latin typeface="+mn-ea"/>
              </a:rPr>
              <a:t>位と低い。</a:t>
            </a:r>
          </a:p>
        </p:txBody>
      </p:sp>
      <p:sp>
        <p:nvSpPr>
          <p:cNvPr id="51" name="タイトル 1"/>
          <p:cNvSpPr txBox="1">
            <a:spLocks/>
          </p:cNvSpPr>
          <p:nvPr/>
        </p:nvSpPr>
        <p:spPr>
          <a:xfrm>
            <a:off x="7502250" y="917269"/>
            <a:ext cx="666406" cy="170903"/>
          </a:xfrm>
          <a:prstGeom prst="rect">
            <a:avLst/>
          </a:prstGeom>
        </p:spPr>
        <p:txBody>
          <a:bodyPr vert="horz" lIns="77913" tIns="38957" rIns="77913" bIns="38957"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681" dirty="0">
                <a:latin typeface="Meiryo UI" panose="020B0604030504040204" pitchFamily="50" charset="-128"/>
                <a:ea typeface="Meiryo UI" panose="020B0604030504040204" pitchFamily="50" charset="-128"/>
                <a:cs typeface="Meiryo UI" panose="020B0604030504040204" pitchFamily="50" charset="-128"/>
              </a:rPr>
              <a:t>【</a:t>
            </a:r>
            <a:r>
              <a:rPr lang="ja-JP" altLang="en-US" sz="681" dirty="0">
                <a:latin typeface="Meiryo UI" panose="020B0604030504040204" pitchFamily="50" charset="-128"/>
                <a:ea typeface="Meiryo UI" panose="020B0604030504040204" pitchFamily="50" charset="-128"/>
                <a:cs typeface="Meiryo UI" panose="020B0604030504040204" pitchFamily="50" charset="-128"/>
              </a:rPr>
              <a:t>大阪の評価</a:t>
            </a:r>
            <a:r>
              <a:rPr lang="en-US" altLang="ja-JP" sz="681"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45" name="図 44"/>
          <p:cNvPicPr>
            <a:picLocks noChangeAspect="1"/>
          </p:cNvPicPr>
          <p:nvPr/>
        </p:nvPicPr>
        <p:blipFill>
          <a:blip r:embed="rId7"/>
          <a:stretch>
            <a:fillRect/>
          </a:stretch>
        </p:blipFill>
        <p:spPr>
          <a:xfrm>
            <a:off x="3660587" y="918146"/>
            <a:ext cx="3812929" cy="1407152"/>
          </a:xfrm>
          <a:prstGeom prst="rect">
            <a:avLst/>
          </a:prstGeom>
        </p:spPr>
      </p:pic>
      <p:pic>
        <p:nvPicPr>
          <p:cNvPr id="5" name="図 4"/>
          <p:cNvPicPr>
            <a:picLocks noChangeAspect="1"/>
          </p:cNvPicPr>
          <p:nvPr/>
        </p:nvPicPr>
        <p:blipFill>
          <a:blip r:embed="rId8"/>
          <a:stretch>
            <a:fillRect/>
          </a:stretch>
        </p:blipFill>
        <p:spPr>
          <a:xfrm>
            <a:off x="5746207" y="2767483"/>
            <a:ext cx="3323077" cy="752627"/>
          </a:xfrm>
          <a:prstGeom prst="rect">
            <a:avLst/>
          </a:prstGeom>
        </p:spPr>
      </p:pic>
      <p:sp>
        <p:nvSpPr>
          <p:cNvPr id="54" name="正方形/長方形 53">
            <a:extLst>
              <a:ext uri="{FF2B5EF4-FFF2-40B4-BE49-F238E27FC236}">
                <a16:creationId xmlns:a16="http://schemas.microsoft.com/office/drawing/2014/main" id="{F41D3775-6423-4FF4-BF82-5E802AF80FED}"/>
              </a:ext>
            </a:extLst>
          </p:cNvPr>
          <p:cNvSpPr/>
          <p:nvPr/>
        </p:nvSpPr>
        <p:spPr>
          <a:xfrm>
            <a:off x="4730561" y="2584422"/>
            <a:ext cx="966110" cy="2537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近年、順位を下げつつある</a:t>
            </a:r>
          </a:p>
        </p:txBody>
      </p:sp>
      <p:sp>
        <p:nvSpPr>
          <p:cNvPr id="55" name="タイトル 1"/>
          <p:cNvSpPr txBox="1">
            <a:spLocks/>
          </p:cNvSpPr>
          <p:nvPr/>
        </p:nvSpPr>
        <p:spPr>
          <a:xfrm>
            <a:off x="4566840" y="3187755"/>
            <a:ext cx="1293550" cy="110210"/>
          </a:xfrm>
          <a:prstGeom prst="rect">
            <a:avLst/>
          </a:prstGeom>
        </p:spPr>
        <p:txBody>
          <a:bodyPr vert="horz" lIns="77913" tIns="38957" rIns="77913" bIns="38957"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681" dirty="0">
                <a:latin typeface="Meiryo UI" panose="020B0604030504040204" pitchFamily="50" charset="-128"/>
                <a:ea typeface="Meiryo UI" panose="020B0604030504040204" pitchFamily="50" charset="-128"/>
                <a:cs typeface="Meiryo UI" panose="020B0604030504040204" pitchFamily="50" charset="-128"/>
              </a:rPr>
              <a:t>左から順に</a:t>
            </a:r>
            <a:r>
              <a:rPr lang="en-US" altLang="ja-JP" sz="681"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68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68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68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68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6687938" y="2790957"/>
            <a:ext cx="398769" cy="7162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3" name="正方形/長方形 42"/>
          <p:cNvSpPr/>
          <p:nvPr/>
        </p:nvSpPr>
        <p:spPr>
          <a:xfrm>
            <a:off x="134531" y="1963770"/>
            <a:ext cx="3422769" cy="2047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6" name="正方形/長方形 45"/>
          <p:cNvSpPr/>
          <p:nvPr/>
        </p:nvSpPr>
        <p:spPr>
          <a:xfrm>
            <a:off x="6297078" y="2801294"/>
            <a:ext cx="398769" cy="7162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6" name="図 5"/>
          <p:cNvPicPr>
            <a:picLocks noChangeAspect="1"/>
          </p:cNvPicPr>
          <p:nvPr/>
        </p:nvPicPr>
        <p:blipFill rotWithShape="1">
          <a:blip r:embed="rId9"/>
          <a:srcRect l="52064" t="4549"/>
          <a:stretch/>
        </p:blipFill>
        <p:spPr>
          <a:xfrm>
            <a:off x="6744523" y="4240434"/>
            <a:ext cx="2135651" cy="2264915"/>
          </a:xfrm>
          <a:prstGeom prst="rect">
            <a:avLst/>
          </a:prstGeom>
        </p:spPr>
      </p:pic>
      <p:pic>
        <p:nvPicPr>
          <p:cNvPr id="52" name="図 51"/>
          <p:cNvPicPr>
            <a:picLocks noChangeAspect="1"/>
          </p:cNvPicPr>
          <p:nvPr/>
        </p:nvPicPr>
        <p:blipFill rotWithShape="1">
          <a:blip r:embed="rId9"/>
          <a:srcRect t="4549" r="48022"/>
          <a:stretch/>
        </p:blipFill>
        <p:spPr>
          <a:xfrm>
            <a:off x="4261458" y="4281289"/>
            <a:ext cx="2315704" cy="2264915"/>
          </a:xfrm>
          <a:prstGeom prst="rect">
            <a:avLst/>
          </a:prstGeom>
        </p:spPr>
      </p:pic>
      <p:sp>
        <p:nvSpPr>
          <p:cNvPr id="78" name="正方形/長方形 77"/>
          <p:cNvSpPr/>
          <p:nvPr/>
        </p:nvSpPr>
        <p:spPr>
          <a:xfrm>
            <a:off x="6903277" y="5510213"/>
            <a:ext cx="1796712" cy="2227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7" name="正方形/長方形 76"/>
          <p:cNvSpPr/>
          <p:nvPr/>
        </p:nvSpPr>
        <p:spPr>
          <a:xfrm>
            <a:off x="6903277" y="5945942"/>
            <a:ext cx="1796712" cy="211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Tree>
    <p:extLst>
      <p:ext uri="{BB962C8B-B14F-4D97-AF65-F5344CB8AC3E}">
        <p14:creationId xmlns:p14="http://schemas.microsoft.com/office/powerpoint/2010/main" val="905265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タイトル 1">
            <a:extLst>
              <a:ext uri="{FF2B5EF4-FFF2-40B4-BE49-F238E27FC236}">
                <a16:creationId xmlns:a16="http://schemas.microsoft.com/office/drawing/2014/main" id="{5A90E2E7-5CEA-4D49-AC2F-25F46D2AD875}"/>
              </a:ext>
            </a:extLst>
          </p:cNvPr>
          <p:cNvSpPr txBox="1">
            <a:spLocks/>
          </p:cNvSpPr>
          <p:nvPr/>
        </p:nvSpPr>
        <p:spPr>
          <a:xfrm>
            <a:off x="118737" y="814378"/>
            <a:ext cx="5450298" cy="1315986"/>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人・モノ・情報・投資を呼び込める魅力を備えた都市空間の創造をめざし、大阪の顔となるまちづくりなどに取り組む。</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府内市町村や近隣府県も含めた広域的な視点に立って都市空間の創造に取り組む。</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リニア中央新幹線や北陸新幹線の早期全線開業を促進し、広域的なネットワークによる連携を強化。</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関西国際空港の国際拠点空港としての機能強化を図るとともに、国際コンテナ戦略港湾阪神港の強化・利便性向上をめざす。</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交通ネットワークの充実・強化に向けた高速道路・鉄道網の整備を進めるとともに、高速道路の戦略的かつシームレスな料金体系の実現や、乗継改善などによる公共交通の利便性向上等に取り組む。</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258811" y="3347486"/>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96005" y="3353643"/>
            <a:ext cx="2091192"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sp>
        <p:nvSpPr>
          <p:cNvPr id="59" name="タイトル 1"/>
          <p:cNvSpPr txBox="1">
            <a:spLocks/>
          </p:cNvSpPr>
          <p:nvPr/>
        </p:nvSpPr>
        <p:spPr>
          <a:xfrm>
            <a:off x="5558218" y="903682"/>
            <a:ext cx="3558353" cy="469951"/>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大阪都心における拠点形成や地域資源を活かした広域連携によるまちづくり等が進められている。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5439821" y="3435826"/>
            <a:ext cx="3436442" cy="1730718"/>
          </a:xfrm>
          <a:prstGeom prst="rect">
            <a:avLst/>
          </a:prstGeom>
        </p:spPr>
      </p:pic>
      <p:pic>
        <p:nvPicPr>
          <p:cNvPr id="25" name="図 24"/>
          <p:cNvPicPr>
            <a:picLocks noChangeAspect="1"/>
          </p:cNvPicPr>
          <p:nvPr/>
        </p:nvPicPr>
        <p:blipFill rotWithShape="1">
          <a:blip r:embed="rId4"/>
          <a:srcRect t="10757"/>
          <a:stretch/>
        </p:blipFill>
        <p:spPr>
          <a:xfrm>
            <a:off x="5878345" y="5195706"/>
            <a:ext cx="3051731" cy="1206097"/>
          </a:xfrm>
          <a:prstGeom prst="rect">
            <a:avLst/>
          </a:prstGeom>
        </p:spPr>
      </p:pic>
      <p:sp>
        <p:nvSpPr>
          <p:cNvPr id="26" name="タイトル 1">
            <a:extLst>
              <a:ext uri="{FF2B5EF4-FFF2-40B4-BE49-F238E27FC236}">
                <a16:creationId xmlns:a16="http://schemas.microsoft.com/office/drawing/2014/main" id="{F49C3A76-B35C-4261-8BE1-CC97A890862D}"/>
              </a:ext>
            </a:extLst>
          </p:cNvPr>
          <p:cNvSpPr txBox="1">
            <a:spLocks/>
          </p:cNvSpPr>
          <p:nvPr/>
        </p:nvSpPr>
        <p:spPr>
          <a:xfrm>
            <a:off x="4815374" y="6368437"/>
            <a:ext cx="4357602" cy="21082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出典：大阪の再生・成長に向けた新戦略データ集②（大阪経済や成長に向けた５つの重点分野関係）</a:t>
            </a:r>
          </a:p>
        </p:txBody>
      </p:sp>
      <p:sp>
        <p:nvSpPr>
          <p:cNvPr id="27" name="タイトル 1">
            <a:extLst>
              <a:ext uri="{FF2B5EF4-FFF2-40B4-BE49-F238E27FC236}">
                <a16:creationId xmlns:a16="http://schemas.microsoft.com/office/drawing/2014/main" id="{BA8EEC65-B27C-4504-80F1-FACACAE039C8}"/>
              </a:ext>
            </a:extLst>
          </p:cNvPr>
          <p:cNvSpPr txBox="1">
            <a:spLocks/>
          </p:cNvSpPr>
          <p:nvPr/>
        </p:nvSpPr>
        <p:spPr>
          <a:xfrm>
            <a:off x="4397429" y="3464852"/>
            <a:ext cx="1413365" cy="220350"/>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期</a:t>
            </a:r>
          </a:p>
        </p:txBody>
      </p:sp>
      <p:sp>
        <p:nvSpPr>
          <p:cNvPr id="29" name="タイトル 1">
            <a:extLst>
              <a:ext uri="{FF2B5EF4-FFF2-40B4-BE49-F238E27FC236}">
                <a16:creationId xmlns:a16="http://schemas.microsoft.com/office/drawing/2014/main" id="{BA8EEC65-B27C-4504-80F1-FACACAE039C8}"/>
              </a:ext>
            </a:extLst>
          </p:cNvPr>
          <p:cNvSpPr txBox="1">
            <a:spLocks/>
          </p:cNvSpPr>
          <p:nvPr/>
        </p:nvSpPr>
        <p:spPr>
          <a:xfrm>
            <a:off x="4397429" y="5301393"/>
            <a:ext cx="1570419" cy="54284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○うめきた先行開発地区「グランフロント大阪」開業後の実績（</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開業）</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5635115" y="635335"/>
            <a:ext cx="1093474" cy="2224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33" name="角丸四角形 32"/>
          <p:cNvSpPr/>
          <p:nvPr/>
        </p:nvSpPr>
        <p:spPr>
          <a:xfrm>
            <a:off x="209057" y="617201"/>
            <a:ext cx="2967096" cy="19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35" name="角丸四角形 31">
            <a:extLst>
              <a:ext uri="{FF2B5EF4-FFF2-40B4-BE49-F238E27FC236}">
                <a16:creationId xmlns:a16="http://schemas.microsoft.com/office/drawing/2014/main" id="{A35DC205-4EE4-4201-9A9B-F94A5B8C0108}"/>
              </a:ext>
            </a:extLst>
          </p:cNvPr>
          <p:cNvSpPr/>
          <p:nvPr/>
        </p:nvSpPr>
        <p:spPr>
          <a:xfrm>
            <a:off x="5617266" y="1384847"/>
            <a:ext cx="2078773" cy="2840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40" name="タイトル 1">
            <a:extLst>
              <a:ext uri="{FF2B5EF4-FFF2-40B4-BE49-F238E27FC236}">
                <a16:creationId xmlns:a16="http://schemas.microsoft.com/office/drawing/2014/main" id="{566BF1A1-2EB6-418F-85CB-1BBBE9A8E604}"/>
              </a:ext>
            </a:extLst>
          </p:cNvPr>
          <p:cNvSpPr txBox="1">
            <a:spLocks/>
          </p:cNvSpPr>
          <p:nvPr/>
        </p:nvSpPr>
        <p:spPr>
          <a:xfrm>
            <a:off x="5596875" y="1683817"/>
            <a:ext cx="3404561" cy="1534345"/>
          </a:xfrm>
          <a:prstGeom prst="rect">
            <a:avLst/>
          </a:prstGeom>
          <a:no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都心部とともに、府域の中核となる拠点や、地域の個性・ポテンシャルを活かした特色ある生活圏等が形成され、連携する都市構造を形成すべきでないか。</a:t>
            </a: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大都市近郊の立地ポテンシャルを活かした、大阪ならではの新しい郊外の姿を描くべきでないか。</a:t>
            </a:r>
          </a:p>
        </p:txBody>
      </p:sp>
      <p:sp>
        <p:nvSpPr>
          <p:cNvPr id="42" name="正方形/長方形 41">
            <a:extLst>
              <a:ext uri="{FF2B5EF4-FFF2-40B4-BE49-F238E27FC236}">
                <a16:creationId xmlns:a16="http://schemas.microsoft.com/office/drawing/2014/main" id="{DD0213B9-DF74-4A0A-9B8C-B0ECE5BB2F46}"/>
              </a:ext>
            </a:extLst>
          </p:cNvPr>
          <p:cNvSpPr/>
          <p:nvPr/>
        </p:nvSpPr>
        <p:spPr>
          <a:xfrm>
            <a:off x="4515465" y="3700149"/>
            <a:ext cx="896515" cy="3741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うめきた２期完成予定イメージ</a:t>
            </a:r>
          </a:p>
        </p:txBody>
      </p:sp>
      <p:sp>
        <p:nvSpPr>
          <p:cNvPr id="43" name="正方形/長方形 42">
            <a:extLst>
              <a:ext uri="{FF2B5EF4-FFF2-40B4-BE49-F238E27FC236}">
                <a16:creationId xmlns:a16="http://schemas.microsoft.com/office/drawing/2014/main" id="{F19ED50A-88F3-4D5C-9889-9CF3FAE84D74}"/>
              </a:ext>
            </a:extLst>
          </p:cNvPr>
          <p:cNvSpPr/>
          <p:nvPr/>
        </p:nvSpPr>
        <p:spPr>
          <a:xfrm>
            <a:off x="4466417" y="6021696"/>
            <a:ext cx="1411929" cy="2942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先行開発地区においては開業以来、来場者数等が増加</a:t>
            </a:r>
          </a:p>
        </p:txBody>
      </p:sp>
      <p:graphicFrame>
        <p:nvGraphicFramePr>
          <p:cNvPr id="44" name="表 43"/>
          <p:cNvGraphicFramePr>
            <a:graphicFrameLocks noGrp="1"/>
          </p:cNvGraphicFramePr>
          <p:nvPr/>
        </p:nvGraphicFramePr>
        <p:xfrm>
          <a:off x="108564" y="3644354"/>
          <a:ext cx="4323403" cy="2981426"/>
        </p:xfrm>
        <a:graphic>
          <a:graphicData uri="http://schemas.openxmlformats.org/drawingml/2006/table">
            <a:tbl>
              <a:tblPr bandRow="1">
                <a:tableStyleId>{5C22544A-7EE6-4342-B048-85BDC9FD1C3A}</a:tableStyleId>
              </a:tblPr>
              <a:tblGrid>
                <a:gridCol w="950900">
                  <a:extLst>
                    <a:ext uri="{9D8B030D-6E8A-4147-A177-3AD203B41FA5}">
                      <a16:colId xmlns:a16="http://schemas.microsoft.com/office/drawing/2014/main" val="1520910211"/>
                    </a:ext>
                  </a:extLst>
                </a:gridCol>
                <a:gridCol w="3372503">
                  <a:extLst>
                    <a:ext uri="{9D8B030D-6E8A-4147-A177-3AD203B41FA5}">
                      <a16:colId xmlns:a16="http://schemas.microsoft.com/office/drawing/2014/main" val="3228948102"/>
                    </a:ext>
                  </a:extLst>
                </a:gridCol>
              </a:tblGrid>
              <a:tr h="37007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うめきた</a:t>
                      </a:r>
                      <a:r>
                        <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期地区開発事業者募集開始</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618110722"/>
                  </a:ext>
                </a:extLst>
              </a:tr>
              <a:tr h="565521">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うめきた</a:t>
                      </a:r>
                      <a:r>
                        <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期地区開発事業者決定</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新大阪周辺地域都市再生緊急整備地域検討協議会設置</a:t>
                      </a:r>
                      <a:endPar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4160790156"/>
                  </a:ext>
                </a:extLst>
              </a:tr>
              <a:tr h="778936">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新大阪駅周辺地域都市再生緊急整備地域まちづくり方針の骨格とりまとめ</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大阪広域ベイエリアまちづくり推進本部設置</a:t>
                      </a:r>
                      <a:endParaRPr lang="en-US" altLang="ja-JP" sz="11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大阪城東部地区まちづくり検討会設置</a:t>
                      </a:r>
                    </a:p>
                  </a:txBody>
                  <a:tcPr marL="84406" marR="84406" marT="42203" marB="42203" anchor="ctr"/>
                </a:tc>
                <a:extLst>
                  <a:ext uri="{0D108BD9-81ED-4DB2-BD59-A6C34878D82A}">
                    <a16:rowId xmlns:a16="http://schemas.microsoft.com/office/drawing/2014/main" val="451925296"/>
                  </a:ext>
                </a:extLst>
              </a:tr>
              <a:tr h="74277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うめきた</a:t>
                      </a:r>
                      <a:r>
                        <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期地区開発事業者による民間工事着手</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大阪城東部地区のまちづくりの方向性策定</a:t>
                      </a:r>
                      <a:endParaRPr lang="en-US" altLang="ja-JP" sz="11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森之宮周辺地区の都市再生緊急整備地域への追加指定</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3519866210"/>
                  </a:ext>
                </a:extLst>
              </a:tr>
              <a:tr h="52412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marR="0" lvl="1" indent="-171450" algn="l" defTabSz="666750" rtl="0" eaLnBrk="1" fontAlgn="auto" latinLnBrk="0" hangingPunct="1">
                        <a:lnSpc>
                          <a:spcPct val="90000"/>
                        </a:lnSpc>
                        <a:spcBef>
                          <a:spcPct val="0"/>
                        </a:spcBef>
                        <a:spcAft>
                          <a:spcPct val="15000"/>
                        </a:spcAft>
                        <a:buClrTx/>
                        <a:buSzPct val="60000"/>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大阪広域ベイエリアまちづくりビジョン（案）とりまとめ</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71450" marR="0" lvl="1" indent="-171450" algn="l" defTabSz="666750" rtl="0" eaLnBrk="1" fontAlgn="auto" latinLnBrk="0" hangingPunct="1">
                        <a:lnSpc>
                          <a:spcPct val="90000"/>
                        </a:lnSpc>
                        <a:spcBef>
                          <a:spcPct val="0"/>
                        </a:spcBef>
                        <a:spcAft>
                          <a:spcPct val="15000"/>
                        </a:spcAft>
                        <a:buClrTx/>
                        <a:buSzPct val="60000"/>
                        <a:buFont typeface="Wingdings" panose="05000000000000000000" pitchFamily="2" charset="2"/>
                        <a:buChar char="l"/>
                        <a:tabLst/>
                        <a:defRPr/>
                      </a:pPr>
                      <a:r>
                        <a:rPr lang="ja-JP" altLang="en-US" sz="1100" noProof="0" dirty="0">
                          <a:solidFill>
                            <a:prstClr val="black">
                              <a:hueOff val="0"/>
                              <a:satOff val="0"/>
                              <a:lumOff val="0"/>
                              <a:alphaOff val="0"/>
                            </a:prstClr>
                          </a:solidFill>
                          <a:latin typeface="Meiryo UI" panose="020B0604030504040204" pitchFamily="50" charset="-128"/>
                          <a:ea typeface="Meiryo UI" panose="020B0604030504040204" pitchFamily="50" charset="-128"/>
                        </a:rPr>
                        <a:t>森之宮北地区地区計画決定</a:t>
                      </a:r>
                      <a:endPar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20" name="正方形/長方形 19"/>
          <p:cNvSpPr/>
          <p:nvPr/>
        </p:nvSpPr>
        <p:spPr>
          <a:xfrm>
            <a:off x="1" y="-26327"/>
            <a:ext cx="9143999" cy="53232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28.</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②資本力</a:t>
            </a:r>
            <a:endPar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ⅰ</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）世界に誇れる都市空間の創造</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p>
        </p:txBody>
      </p:sp>
      <p:sp>
        <p:nvSpPr>
          <p:cNvPr id="21" name="正方形/長方形 20"/>
          <p:cNvSpPr/>
          <p:nvPr/>
        </p:nvSpPr>
        <p:spPr>
          <a:xfrm>
            <a:off x="7080228" y="160180"/>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a:t>
            </a:r>
            <a:r>
              <a:rPr lang="ja-JP" altLang="en-US" sz="831" dirty="0" smtClean="0">
                <a:solidFill>
                  <a:schemeClr val="tx1"/>
                </a:solidFill>
              </a:rPr>
              <a:t>資料３</a:t>
            </a:r>
            <a:endParaRPr lang="ja-JP" altLang="en-US" sz="831" dirty="0">
              <a:solidFill>
                <a:schemeClr val="tx1"/>
              </a:solidFill>
            </a:endParaRPr>
          </a:p>
        </p:txBody>
      </p:sp>
    </p:spTree>
    <p:extLst>
      <p:ext uri="{BB962C8B-B14F-4D97-AF65-F5344CB8AC3E}">
        <p14:creationId xmlns:p14="http://schemas.microsoft.com/office/powerpoint/2010/main" val="269962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87471" y="338245"/>
            <a:ext cx="8972308" cy="6180923"/>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pic>
        <p:nvPicPr>
          <p:cNvPr id="14" name="図 13"/>
          <p:cNvPicPr>
            <a:picLocks noChangeAspect="1"/>
          </p:cNvPicPr>
          <p:nvPr/>
        </p:nvPicPr>
        <p:blipFill>
          <a:blip r:embed="rId3"/>
          <a:stretch>
            <a:fillRect/>
          </a:stretch>
        </p:blipFill>
        <p:spPr>
          <a:xfrm>
            <a:off x="188335" y="4574411"/>
            <a:ext cx="3867975" cy="1691833"/>
          </a:xfrm>
          <a:prstGeom prst="rect">
            <a:avLst/>
          </a:prstGeom>
        </p:spPr>
      </p:pic>
      <p:graphicFrame>
        <p:nvGraphicFramePr>
          <p:cNvPr id="18" name="表 17"/>
          <p:cNvGraphicFramePr>
            <a:graphicFrameLocks noGrp="1"/>
          </p:cNvGraphicFramePr>
          <p:nvPr/>
        </p:nvGraphicFramePr>
        <p:xfrm>
          <a:off x="522090" y="1777834"/>
          <a:ext cx="2730398" cy="1495383"/>
        </p:xfrm>
        <a:graphic>
          <a:graphicData uri="http://schemas.openxmlformats.org/drawingml/2006/table">
            <a:tbl>
              <a:tblPr firstRow="1" bandRow="1">
                <a:tableStyleId>{5C22544A-7EE6-4342-B048-85BDC9FD1C3A}</a:tableStyleId>
              </a:tblPr>
              <a:tblGrid>
                <a:gridCol w="979124">
                  <a:extLst>
                    <a:ext uri="{9D8B030D-6E8A-4147-A177-3AD203B41FA5}">
                      <a16:colId xmlns:a16="http://schemas.microsoft.com/office/drawing/2014/main" val="294688490"/>
                    </a:ext>
                  </a:extLst>
                </a:gridCol>
                <a:gridCol w="583758">
                  <a:extLst>
                    <a:ext uri="{9D8B030D-6E8A-4147-A177-3AD203B41FA5}">
                      <a16:colId xmlns:a16="http://schemas.microsoft.com/office/drawing/2014/main" val="2582474313"/>
                    </a:ext>
                  </a:extLst>
                </a:gridCol>
                <a:gridCol w="583758">
                  <a:extLst>
                    <a:ext uri="{9D8B030D-6E8A-4147-A177-3AD203B41FA5}">
                      <a16:colId xmlns:a16="http://schemas.microsoft.com/office/drawing/2014/main" val="3602904768"/>
                    </a:ext>
                  </a:extLst>
                </a:gridCol>
                <a:gridCol w="583758">
                  <a:extLst>
                    <a:ext uri="{9D8B030D-6E8A-4147-A177-3AD203B41FA5}">
                      <a16:colId xmlns:a16="http://schemas.microsoft.com/office/drawing/2014/main" val="186512972"/>
                    </a:ext>
                  </a:extLst>
                </a:gridCol>
              </a:tblGrid>
              <a:tr h="253785">
                <a:tc>
                  <a:txBody>
                    <a:bodyPr/>
                    <a:lstStyle/>
                    <a:p>
                      <a:pPr algn="ctr"/>
                      <a:r>
                        <a:rPr kumimoji="1" lang="ja-JP" altLang="en-US" sz="1000" dirty="0">
                          <a:latin typeface="Meiryo UI" panose="020B0604030504040204" pitchFamily="50" charset="-128"/>
                          <a:ea typeface="Meiryo UI" panose="020B0604030504040204" pitchFamily="50" charset="-128"/>
                        </a:rPr>
                        <a:t>項目</a:t>
                      </a:r>
                    </a:p>
                  </a:txBody>
                  <a:tcPr marL="90583" marR="90583" marT="45291" marB="45291"/>
                </a:tc>
                <a:tc>
                  <a:txBody>
                    <a:bodyPr/>
                    <a:lstStyle/>
                    <a:p>
                      <a:pPr algn="ctr"/>
                      <a:r>
                        <a:rPr kumimoji="1" lang="en-US" altLang="ja-JP" sz="1000" dirty="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2019</a:t>
                      </a:r>
                      <a:endParaRPr kumimoji="1" lang="ja-JP" altLang="en-US" sz="1000" dirty="0">
                        <a:latin typeface="Meiryo UI" panose="020B0604030504040204" pitchFamily="50" charset="-128"/>
                        <a:ea typeface="Meiryo UI" panose="020B0604030504040204" pitchFamily="50" charset="-128"/>
                      </a:endParaRP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2020</a:t>
                      </a:r>
                      <a:endParaRPr kumimoji="1" lang="ja-JP" altLang="en-US" sz="1000" dirty="0">
                        <a:latin typeface="Meiryo UI" panose="020B0604030504040204" pitchFamily="50" charset="-128"/>
                        <a:ea typeface="Meiryo UI" panose="020B0604030504040204" pitchFamily="50" charset="-128"/>
                      </a:endParaRPr>
                    </a:p>
                  </a:txBody>
                  <a:tcPr marL="90583" marR="90583" marT="45291" marB="45291" anchor="ctr"/>
                </a:tc>
                <a:extLst>
                  <a:ext uri="{0D108BD9-81ED-4DB2-BD59-A6C34878D82A}">
                    <a16:rowId xmlns:a16="http://schemas.microsoft.com/office/drawing/2014/main" val="465621274"/>
                  </a:ext>
                </a:extLst>
              </a:tr>
              <a:tr h="407624">
                <a:tc>
                  <a:txBody>
                    <a:bodyPr/>
                    <a:lstStyle/>
                    <a:p>
                      <a:pPr algn="ctr"/>
                      <a:r>
                        <a:rPr kumimoji="1" lang="ja-JP" altLang="en-US" sz="1000" dirty="0">
                          <a:latin typeface="Meiryo UI" panose="020B0604030504040204" pitchFamily="50" charset="-128"/>
                          <a:ea typeface="Meiryo UI" panose="020B0604030504040204" pitchFamily="50" charset="-128"/>
                        </a:rPr>
                        <a:t>学力の高さ</a:t>
                      </a:r>
                      <a:endParaRPr kumimoji="1" lang="en-US" altLang="ja-JP" sz="1000" dirty="0">
                        <a:latin typeface="Meiryo UI" panose="020B0604030504040204" pitchFamily="50" charset="-128"/>
                        <a:ea typeface="Meiryo UI" panose="020B0604030504040204" pitchFamily="50" charset="-128"/>
                      </a:endParaRPr>
                    </a:p>
                  </a:txBody>
                  <a:tcPr marL="90583" marR="90583" marT="45291" marB="45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4</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5</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extLst>
                  <a:ext uri="{0D108BD9-81ED-4DB2-BD59-A6C34878D82A}">
                    <a16:rowId xmlns:a16="http://schemas.microsoft.com/office/drawing/2014/main" val="365303024"/>
                  </a:ext>
                </a:extLst>
              </a:tr>
              <a:tr h="416987">
                <a:tc>
                  <a:txBody>
                    <a:bodyPr/>
                    <a:lstStyle/>
                    <a:p>
                      <a:pPr algn="ctr"/>
                      <a:r>
                        <a:rPr kumimoji="1" lang="ja-JP" altLang="en-US" sz="1000" dirty="0">
                          <a:latin typeface="Meiryo UI" panose="020B0604030504040204" pitchFamily="50" charset="-128"/>
                          <a:ea typeface="Meiryo UI" panose="020B0604030504040204" pitchFamily="50" charset="-128"/>
                        </a:rPr>
                        <a:t>世界トップ大学</a:t>
                      </a:r>
                      <a:endParaRPr kumimoji="1" lang="en-US" altLang="ja-JP" sz="1000" dirty="0">
                        <a:latin typeface="Meiryo UI" panose="020B0604030504040204" pitchFamily="50" charset="-128"/>
                        <a:ea typeface="Meiryo UI" panose="020B0604030504040204" pitchFamily="50" charset="-128"/>
                      </a:endParaRP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24</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24</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24</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extLst>
                  <a:ext uri="{0D108BD9-81ED-4DB2-BD59-A6C34878D82A}">
                    <a16:rowId xmlns:a16="http://schemas.microsoft.com/office/drawing/2014/main" val="964797382"/>
                  </a:ext>
                </a:extLst>
              </a:tr>
              <a:tr h="416987">
                <a:tc>
                  <a:txBody>
                    <a:bodyPr/>
                    <a:lstStyle/>
                    <a:p>
                      <a:pPr algn="ctr"/>
                      <a:r>
                        <a:rPr kumimoji="1" lang="ja-JP" altLang="en-US" sz="1000" dirty="0">
                          <a:latin typeface="Meiryo UI" panose="020B0604030504040204" pitchFamily="50" charset="-128"/>
                          <a:ea typeface="Meiryo UI" panose="020B0604030504040204" pitchFamily="50" charset="-128"/>
                        </a:rPr>
                        <a:t>優秀な人材確保の容易性</a:t>
                      </a: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29</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32</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tc>
                  <a:txBody>
                    <a:bodyPr/>
                    <a:lstStyle/>
                    <a:p>
                      <a:pPr algn="ctr"/>
                      <a:r>
                        <a:rPr kumimoji="1" lang="en-US" altLang="ja-JP" sz="1000" dirty="0">
                          <a:latin typeface="Meiryo UI" panose="020B0604030504040204" pitchFamily="50" charset="-128"/>
                          <a:ea typeface="Meiryo UI" panose="020B0604030504040204" pitchFamily="50" charset="-128"/>
                        </a:rPr>
                        <a:t>37</a:t>
                      </a:r>
                      <a:r>
                        <a:rPr kumimoji="1" lang="ja-JP" altLang="en-US" sz="1000" dirty="0">
                          <a:latin typeface="Meiryo UI" panose="020B0604030504040204" pitchFamily="50" charset="-128"/>
                          <a:ea typeface="Meiryo UI" panose="020B0604030504040204" pitchFamily="50" charset="-128"/>
                        </a:rPr>
                        <a:t>位</a:t>
                      </a:r>
                    </a:p>
                  </a:txBody>
                  <a:tcPr marL="90583" marR="90583" marT="45291" marB="45291" anchor="ctr"/>
                </a:tc>
                <a:extLst>
                  <a:ext uri="{0D108BD9-81ED-4DB2-BD59-A6C34878D82A}">
                    <a16:rowId xmlns:a16="http://schemas.microsoft.com/office/drawing/2014/main" val="3388884015"/>
                  </a:ext>
                </a:extLst>
              </a:tr>
            </a:tbl>
          </a:graphicData>
        </a:graphic>
      </p:graphicFrame>
      <p:sp>
        <p:nvSpPr>
          <p:cNvPr id="19" name="正方形/長方形 18">
            <a:extLst>
              <a:ext uri="{FF2B5EF4-FFF2-40B4-BE49-F238E27FC236}">
                <a16:creationId xmlns:a16="http://schemas.microsoft.com/office/drawing/2014/main" id="{12BB05C3-F234-484D-B626-034276DF8214}"/>
              </a:ext>
            </a:extLst>
          </p:cNvPr>
          <p:cNvSpPr/>
          <p:nvPr/>
        </p:nvSpPr>
        <p:spPr>
          <a:xfrm>
            <a:off x="434258" y="685396"/>
            <a:ext cx="2364750" cy="2628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1108" b="1" dirty="0"/>
              <a:t>○学力・人材等に関する大阪の評価</a:t>
            </a:r>
            <a:endParaRPr lang="en-US" altLang="ja-JP" sz="1108" b="1" dirty="0"/>
          </a:p>
        </p:txBody>
      </p:sp>
      <p:sp>
        <p:nvSpPr>
          <p:cNvPr id="23" name="正方形/長方形 22">
            <a:extLst>
              <a:ext uri="{FF2B5EF4-FFF2-40B4-BE49-F238E27FC236}">
                <a16:creationId xmlns:a16="http://schemas.microsoft.com/office/drawing/2014/main" id="{12BB05C3-F234-484D-B626-034276DF8214}"/>
              </a:ext>
            </a:extLst>
          </p:cNvPr>
          <p:cNvSpPr/>
          <p:nvPr/>
        </p:nvSpPr>
        <p:spPr>
          <a:xfrm>
            <a:off x="108767" y="3886436"/>
            <a:ext cx="4213064" cy="4333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1108" b="1" dirty="0"/>
              <a:t>○主な先進国の労働生産性と仕事関連の再教育への参加率の比較</a:t>
            </a:r>
            <a:endParaRPr lang="en-US" altLang="ja-JP" sz="831" dirty="0">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12BB05C3-F234-484D-B626-034276DF8214}"/>
              </a:ext>
            </a:extLst>
          </p:cNvPr>
          <p:cNvSpPr/>
          <p:nvPr/>
        </p:nvSpPr>
        <p:spPr>
          <a:xfrm>
            <a:off x="4178464" y="550816"/>
            <a:ext cx="2623216" cy="2628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1108" b="1" dirty="0"/>
              <a:t>○今後需要が増す仕事と、なくなる仕事</a:t>
            </a:r>
            <a:endParaRPr lang="ja-JP" altLang="en-US" sz="969"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stretch>
            <a:fillRect/>
          </a:stretch>
        </p:blipFill>
        <p:spPr>
          <a:xfrm>
            <a:off x="4301167" y="1305122"/>
            <a:ext cx="4704643" cy="2864474"/>
          </a:xfrm>
          <a:prstGeom prst="rect">
            <a:avLst/>
          </a:prstGeom>
        </p:spPr>
      </p:pic>
      <p:sp>
        <p:nvSpPr>
          <p:cNvPr id="33" name="正方形/長方形 32">
            <a:extLst>
              <a:ext uri="{FF2B5EF4-FFF2-40B4-BE49-F238E27FC236}">
                <a16:creationId xmlns:a16="http://schemas.microsoft.com/office/drawing/2014/main" id="{12BB05C3-F234-484D-B626-034276DF8214}"/>
              </a:ext>
            </a:extLst>
          </p:cNvPr>
          <p:cNvSpPr/>
          <p:nvPr/>
        </p:nvSpPr>
        <p:spPr>
          <a:xfrm>
            <a:off x="383907" y="3261429"/>
            <a:ext cx="3124590" cy="2201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831" b="1" dirty="0">
                <a:latin typeface="Meiryo UI" panose="020B0604030504040204" pitchFamily="50" charset="-128"/>
                <a:ea typeface="Meiryo UI" panose="020B0604030504040204" pitchFamily="50" charset="-128"/>
              </a:rPr>
              <a:t>　</a:t>
            </a:r>
            <a:r>
              <a:rPr lang="ja-JP" altLang="en-US" sz="831" dirty="0">
                <a:latin typeface="Meiryo UI" panose="020B0604030504040204" pitchFamily="50" charset="-128"/>
                <a:ea typeface="Meiryo UI" panose="020B0604030504040204" pitchFamily="50" charset="-128"/>
              </a:rPr>
              <a:t>出典：森記念財団都市戦略研究所「世界の都市総合ランキング」</a:t>
            </a:r>
            <a:endParaRPr lang="en-US" altLang="ja-JP" sz="831"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12BB05C3-F234-484D-B626-034276DF8214}"/>
              </a:ext>
            </a:extLst>
          </p:cNvPr>
          <p:cNvSpPr/>
          <p:nvPr/>
        </p:nvSpPr>
        <p:spPr>
          <a:xfrm>
            <a:off x="2082989" y="6262687"/>
            <a:ext cx="2045126" cy="2201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831" dirty="0">
                <a:latin typeface="Meiryo UI" panose="020B0604030504040204" pitchFamily="50" charset="-128"/>
                <a:ea typeface="Meiryo UI" panose="020B0604030504040204" pitchFamily="50" charset="-128"/>
              </a:rPr>
              <a:t>出典：</a:t>
            </a:r>
            <a:r>
              <a:rPr lang="en-US" altLang="ja-JP" sz="831" dirty="0">
                <a:latin typeface="Meiryo UI" panose="020B0604030504040204" pitchFamily="50" charset="-128"/>
                <a:ea typeface="Meiryo UI" panose="020B0604030504040204" pitchFamily="50" charset="-128"/>
              </a:rPr>
              <a:t>OECD</a:t>
            </a:r>
            <a:r>
              <a:rPr lang="ja-JP" altLang="en-US" sz="831" dirty="0">
                <a:latin typeface="Meiryo UI" panose="020B0604030504040204" pitchFamily="50" charset="-128"/>
                <a:ea typeface="Meiryo UI" panose="020B0604030504040204" pitchFamily="50" charset="-128"/>
              </a:rPr>
              <a:t>データより日本経済新聞作成</a:t>
            </a:r>
            <a:endParaRPr lang="en-US" altLang="ja-JP" sz="646" dirty="0">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12BB05C3-F234-484D-B626-034276DF8214}"/>
              </a:ext>
            </a:extLst>
          </p:cNvPr>
          <p:cNvSpPr/>
          <p:nvPr/>
        </p:nvSpPr>
        <p:spPr>
          <a:xfrm>
            <a:off x="6340523" y="4167348"/>
            <a:ext cx="3030956" cy="2201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831" dirty="0">
                <a:latin typeface="Meiryo UI" panose="020B0604030504040204" pitchFamily="50" charset="-128"/>
                <a:ea typeface="Meiryo UI" panose="020B0604030504040204" pitchFamily="50" charset="-128"/>
              </a:rPr>
              <a:t>出典：世界経済フォーラム「</a:t>
            </a:r>
            <a:r>
              <a:rPr lang="en-US" altLang="ja-JP" sz="831" dirty="0">
                <a:latin typeface="Meiryo UI" panose="020B0604030504040204" pitchFamily="50" charset="-128"/>
                <a:ea typeface="Meiryo UI" panose="020B0604030504040204" pitchFamily="50" charset="-128"/>
              </a:rPr>
              <a:t>The Future of Jobs</a:t>
            </a:r>
            <a:r>
              <a:rPr lang="ja-JP" altLang="en-US" sz="831" dirty="0">
                <a:latin typeface="Meiryo UI" panose="020B0604030504040204" pitchFamily="50" charset="-128"/>
                <a:ea typeface="Meiryo UI" panose="020B0604030504040204" pitchFamily="50" charset="-128"/>
              </a:rPr>
              <a:t>」レポート</a:t>
            </a:r>
          </a:p>
        </p:txBody>
      </p:sp>
      <p:sp>
        <p:nvSpPr>
          <p:cNvPr id="36" name="正方形/長方形 35">
            <a:extLst>
              <a:ext uri="{FF2B5EF4-FFF2-40B4-BE49-F238E27FC236}">
                <a16:creationId xmlns:a16="http://schemas.microsoft.com/office/drawing/2014/main" id="{43F6E87B-42C2-4ED4-84AC-96E50CC65178}"/>
              </a:ext>
            </a:extLst>
          </p:cNvPr>
          <p:cNvSpPr/>
          <p:nvPr/>
        </p:nvSpPr>
        <p:spPr>
          <a:xfrm>
            <a:off x="522091" y="975451"/>
            <a:ext cx="2739609" cy="6805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世界の都市ランキングでは、大阪の学力の高さは、５位（</a:t>
            </a:r>
            <a:r>
              <a:rPr lang="en-US" altLang="ja-JP" sz="923" dirty="0">
                <a:solidFill>
                  <a:schemeClr val="tx1"/>
                </a:solidFill>
              </a:rPr>
              <a:t>2020</a:t>
            </a:r>
            <a:r>
              <a:rPr lang="ja-JP" altLang="en-US" sz="923" dirty="0">
                <a:solidFill>
                  <a:schemeClr val="tx1"/>
                </a:solidFill>
              </a:rPr>
              <a:t>年）と評価が高いが、世界トップ大学</a:t>
            </a:r>
            <a:r>
              <a:rPr lang="en-US" altLang="ja-JP" sz="923" dirty="0">
                <a:solidFill>
                  <a:schemeClr val="tx1"/>
                </a:solidFill>
              </a:rPr>
              <a:t>24</a:t>
            </a:r>
            <a:r>
              <a:rPr lang="ja-JP" altLang="en-US" sz="923" dirty="0">
                <a:solidFill>
                  <a:schemeClr val="tx1"/>
                </a:solidFill>
              </a:rPr>
              <a:t>位、優秀な人材確保の容易性</a:t>
            </a:r>
            <a:r>
              <a:rPr lang="en-US" altLang="ja-JP" sz="923" dirty="0">
                <a:solidFill>
                  <a:schemeClr val="tx1"/>
                </a:solidFill>
              </a:rPr>
              <a:t>37</a:t>
            </a:r>
            <a:r>
              <a:rPr lang="ja-JP" altLang="en-US" sz="923" dirty="0">
                <a:solidFill>
                  <a:schemeClr val="tx1"/>
                </a:solidFill>
              </a:rPr>
              <a:t>位と低い評価に留まっている。</a:t>
            </a:r>
          </a:p>
        </p:txBody>
      </p:sp>
      <p:sp>
        <p:nvSpPr>
          <p:cNvPr id="37" name="正方形/長方形 36">
            <a:extLst>
              <a:ext uri="{FF2B5EF4-FFF2-40B4-BE49-F238E27FC236}">
                <a16:creationId xmlns:a16="http://schemas.microsoft.com/office/drawing/2014/main" id="{43F6E87B-42C2-4ED4-84AC-96E50CC65178}"/>
              </a:ext>
            </a:extLst>
          </p:cNvPr>
          <p:cNvSpPr/>
          <p:nvPr/>
        </p:nvSpPr>
        <p:spPr>
          <a:xfrm>
            <a:off x="4301166" y="835317"/>
            <a:ext cx="4704644" cy="3696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23" dirty="0">
                <a:solidFill>
                  <a:schemeClr val="tx1"/>
                </a:solidFill>
              </a:rPr>
              <a:t>AI</a:t>
            </a:r>
            <a:r>
              <a:rPr lang="ja-JP" altLang="en-US" sz="923" dirty="0">
                <a:solidFill>
                  <a:schemeClr val="tx1"/>
                </a:solidFill>
              </a:rPr>
              <a:t>・ロボット・デジタル化の進展により、必要とされる仕事が大きくシフトしていくと予想されており、専門分野において高い知識・スキルを有する人材の育成が求められる。</a:t>
            </a:r>
            <a:endParaRPr lang="en-US" altLang="ja-JP" sz="923" dirty="0">
              <a:solidFill>
                <a:schemeClr val="tx1"/>
              </a:solidFill>
            </a:endParaRPr>
          </a:p>
        </p:txBody>
      </p:sp>
      <p:sp>
        <p:nvSpPr>
          <p:cNvPr id="38" name="正方形/長方形 37">
            <a:extLst>
              <a:ext uri="{FF2B5EF4-FFF2-40B4-BE49-F238E27FC236}">
                <a16:creationId xmlns:a16="http://schemas.microsoft.com/office/drawing/2014/main" id="{43F6E87B-42C2-4ED4-84AC-96E50CC65178}"/>
              </a:ext>
            </a:extLst>
          </p:cNvPr>
          <p:cNvSpPr/>
          <p:nvPr/>
        </p:nvSpPr>
        <p:spPr>
          <a:xfrm>
            <a:off x="188335" y="4230372"/>
            <a:ext cx="3779843" cy="2621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学びなおしが盛んな国ほど労働生産性が高いといった傾向がみられる。</a:t>
            </a:r>
          </a:p>
        </p:txBody>
      </p:sp>
    </p:spTree>
    <p:extLst>
      <p:ext uri="{BB962C8B-B14F-4D97-AF65-F5344CB8AC3E}">
        <p14:creationId xmlns:p14="http://schemas.microsoft.com/office/powerpoint/2010/main" val="1773739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70126" y="-592372"/>
            <a:ext cx="3961137" cy="451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altLang="ja-JP" sz="923" dirty="0">
              <a:solidFill>
                <a:prstClr val="black"/>
              </a:solidFill>
            </a:endParaRPr>
          </a:p>
        </p:txBody>
      </p:sp>
      <p:sp>
        <p:nvSpPr>
          <p:cNvPr id="10" name="タイトル 1">
            <a:extLst>
              <a:ext uri="{FF2B5EF4-FFF2-40B4-BE49-F238E27FC236}">
                <a16:creationId xmlns:a16="http://schemas.microsoft.com/office/drawing/2014/main" id="{BA8EEC65-B27C-4504-80F1-FACACAE039C8}"/>
              </a:ext>
            </a:extLst>
          </p:cNvPr>
          <p:cNvSpPr txBox="1">
            <a:spLocks/>
          </p:cNvSpPr>
          <p:nvPr/>
        </p:nvSpPr>
        <p:spPr>
          <a:xfrm>
            <a:off x="5201058" y="3197871"/>
            <a:ext cx="1846168" cy="19444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○大阪広域ベイエリアまちづくり</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a:extLst>
              <a:ext uri="{FF2B5EF4-FFF2-40B4-BE49-F238E27FC236}">
                <a16:creationId xmlns:a16="http://schemas.microsoft.com/office/drawing/2014/main" id="{F49C3A76-B35C-4261-8BE1-CC97A890862D}"/>
              </a:ext>
            </a:extLst>
          </p:cNvPr>
          <p:cNvSpPr txBox="1">
            <a:spLocks/>
          </p:cNvSpPr>
          <p:nvPr/>
        </p:nvSpPr>
        <p:spPr>
          <a:xfrm>
            <a:off x="5619733" y="6366894"/>
            <a:ext cx="3046650" cy="138336"/>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出典：大阪広域ベイエリアまちづくりビジョン（案）要約版より作成</a:t>
            </a:r>
          </a:p>
        </p:txBody>
      </p:sp>
      <p:grpSp>
        <p:nvGrpSpPr>
          <p:cNvPr id="4" name="グループ化 3">
            <a:extLst>
              <a:ext uri="{FF2B5EF4-FFF2-40B4-BE49-F238E27FC236}">
                <a16:creationId xmlns:a16="http://schemas.microsoft.com/office/drawing/2014/main" id="{DDD3BFD3-E327-4BA7-AE37-C9884A4ABAF3}"/>
              </a:ext>
            </a:extLst>
          </p:cNvPr>
          <p:cNvGrpSpPr/>
          <p:nvPr/>
        </p:nvGrpSpPr>
        <p:grpSpPr>
          <a:xfrm>
            <a:off x="5101953" y="360342"/>
            <a:ext cx="3967513" cy="2811486"/>
            <a:chOff x="28853" y="3750801"/>
            <a:chExt cx="4298139" cy="3045777"/>
          </a:xfrm>
        </p:grpSpPr>
        <p:sp>
          <p:nvSpPr>
            <p:cNvPr id="23" name="タイトル 1">
              <a:extLst>
                <a:ext uri="{FF2B5EF4-FFF2-40B4-BE49-F238E27FC236}">
                  <a16:creationId xmlns:a16="http://schemas.microsoft.com/office/drawing/2014/main" id="{F49C3A76-B35C-4261-8BE1-CC97A890862D}"/>
                </a:ext>
              </a:extLst>
            </p:cNvPr>
            <p:cNvSpPr txBox="1">
              <a:spLocks/>
            </p:cNvSpPr>
            <p:nvPr/>
          </p:nvSpPr>
          <p:spPr>
            <a:xfrm>
              <a:off x="97204" y="6597183"/>
              <a:ext cx="3820997" cy="19939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出典：大阪城東部地区のまちづくりの方向性</a:t>
              </a:r>
              <a:r>
                <a:rPr lang="en-US" altLang="ja-JP" sz="738" dirty="0">
                  <a:latin typeface="+mn-ea"/>
                  <a:ea typeface="+mn-ea"/>
                  <a:cs typeface="Meiryo UI" panose="020B0604030504040204" pitchFamily="50" charset="-128"/>
                </a:rPr>
                <a:t>【</a:t>
              </a:r>
              <a:r>
                <a:rPr lang="ja-JP" altLang="en-US" sz="738" dirty="0">
                  <a:latin typeface="+mn-ea"/>
                  <a:ea typeface="+mn-ea"/>
                  <a:cs typeface="Meiryo UI" panose="020B0604030504040204" pitchFamily="50" charset="-128"/>
                </a:rPr>
                <a:t>概要</a:t>
              </a:r>
              <a:r>
                <a:rPr lang="en-US" altLang="ja-JP" sz="738" dirty="0">
                  <a:latin typeface="+mn-ea"/>
                  <a:ea typeface="+mn-ea"/>
                  <a:cs typeface="Meiryo UI" panose="020B0604030504040204" pitchFamily="50" charset="-128"/>
                </a:rPr>
                <a:t>】</a:t>
              </a:r>
              <a:endParaRPr lang="ja-JP" altLang="en-US" sz="738" dirty="0">
                <a:latin typeface="+mn-ea"/>
                <a:ea typeface="+mn-ea"/>
                <a:cs typeface="Meiryo UI" panose="020B0604030504040204" pitchFamily="50" charset="-128"/>
              </a:endParaRPr>
            </a:p>
          </p:txBody>
        </p:sp>
        <p:sp>
          <p:nvSpPr>
            <p:cNvPr id="21" name="タイトル 1">
              <a:extLst>
                <a:ext uri="{FF2B5EF4-FFF2-40B4-BE49-F238E27FC236}">
                  <a16:creationId xmlns:a16="http://schemas.microsoft.com/office/drawing/2014/main" id="{BA8EEC65-B27C-4504-80F1-FACACAE039C8}"/>
                </a:ext>
              </a:extLst>
            </p:cNvPr>
            <p:cNvSpPr txBox="1">
              <a:spLocks/>
            </p:cNvSpPr>
            <p:nvPr/>
          </p:nvSpPr>
          <p:spPr>
            <a:xfrm>
              <a:off x="28853" y="3750801"/>
              <a:ext cx="2078101" cy="19939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○大阪城東部地区のまちづくり</a:t>
              </a:r>
            </a:p>
          </p:txBody>
        </p:sp>
        <p:sp>
          <p:nvSpPr>
            <p:cNvPr id="29" name="正方形/長方形 28">
              <a:extLst>
                <a:ext uri="{FF2B5EF4-FFF2-40B4-BE49-F238E27FC236}">
                  <a16:creationId xmlns:a16="http://schemas.microsoft.com/office/drawing/2014/main" id="{F41D3775-6423-4FF4-BF82-5E802AF80FED}"/>
                </a:ext>
              </a:extLst>
            </p:cNvPr>
            <p:cNvSpPr/>
            <p:nvPr/>
          </p:nvSpPr>
          <p:spPr>
            <a:xfrm>
              <a:off x="139186" y="3994846"/>
              <a:ext cx="2076931" cy="2178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まちづくりコンセプト及び戦略</a:t>
              </a:r>
            </a:p>
          </p:txBody>
        </p:sp>
        <p:grpSp>
          <p:nvGrpSpPr>
            <p:cNvPr id="36" name="グループ化 35">
              <a:extLst>
                <a:ext uri="{FF2B5EF4-FFF2-40B4-BE49-F238E27FC236}">
                  <a16:creationId xmlns:a16="http://schemas.microsoft.com/office/drawing/2014/main" id="{CF115D96-4DD0-4DED-A9EF-97E0712C1F4B}"/>
                </a:ext>
              </a:extLst>
            </p:cNvPr>
            <p:cNvGrpSpPr/>
            <p:nvPr/>
          </p:nvGrpSpPr>
          <p:grpSpPr>
            <a:xfrm>
              <a:off x="162968" y="4212662"/>
              <a:ext cx="3947604" cy="2380500"/>
              <a:chOff x="28853" y="4405640"/>
              <a:chExt cx="4081719" cy="2187521"/>
            </a:xfrm>
          </p:grpSpPr>
          <p:pic>
            <p:nvPicPr>
              <p:cNvPr id="12" name="図 11"/>
              <p:cNvPicPr>
                <a:picLocks noChangeAspect="1"/>
              </p:cNvPicPr>
              <p:nvPr/>
            </p:nvPicPr>
            <p:blipFill>
              <a:blip r:embed="rId2"/>
              <a:stretch>
                <a:fillRect/>
              </a:stretch>
            </p:blipFill>
            <p:spPr>
              <a:xfrm>
                <a:off x="28853" y="4418621"/>
                <a:ext cx="4036268" cy="2174540"/>
              </a:xfrm>
              <a:prstGeom prst="rect">
                <a:avLst/>
              </a:prstGeom>
            </p:spPr>
          </p:pic>
          <p:sp>
            <p:nvSpPr>
              <p:cNvPr id="13" name="正方形/長方形 12">
                <a:extLst>
                  <a:ext uri="{FF2B5EF4-FFF2-40B4-BE49-F238E27FC236}">
                    <a16:creationId xmlns:a16="http://schemas.microsoft.com/office/drawing/2014/main" id="{F3A4AF1A-A3AE-4104-AC9E-F484B43A756F}"/>
                  </a:ext>
                </a:extLst>
              </p:cNvPr>
              <p:cNvSpPr/>
              <p:nvPr/>
            </p:nvSpPr>
            <p:spPr>
              <a:xfrm>
                <a:off x="2830514" y="4405640"/>
                <a:ext cx="1280058" cy="1412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pic>
          <p:nvPicPr>
            <p:cNvPr id="11" name="図 10">
              <a:extLst>
                <a:ext uri="{FF2B5EF4-FFF2-40B4-BE49-F238E27FC236}">
                  <a16:creationId xmlns:a16="http://schemas.microsoft.com/office/drawing/2014/main" id="{3B36EC2C-A573-4650-8529-1C7804352E34}"/>
                </a:ext>
              </a:extLst>
            </p:cNvPr>
            <p:cNvPicPr>
              <a:picLocks noChangeAspect="1"/>
            </p:cNvPicPr>
            <p:nvPr/>
          </p:nvPicPr>
          <p:blipFill>
            <a:blip r:embed="rId3"/>
            <a:stretch>
              <a:fillRect/>
            </a:stretch>
          </p:blipFill>
          <p:spPr>
            <a:xfrm>
              <a:off x="2813154" y="4189428"/>
              <a:ext cx="1513838" cy="1621710"/>
            </a:xfrm>
            <a:prstGeom prst="rect">
              <a:avLst/>
            </a:prstGeom>
          </p:spPr>
        </p:pic>
      </p:grpSp>
      <p:grpSp>
        <p:nvGrpSpPr>
          <p:cNvPr id="3" name="グループ化 2">
            <a:extLst>
              <a:ext uri="{FF2B5EF4-FFF2-40B4-BE49-F238E27FC236}">
                <a16:creationId xmlns:a16="http://schemas.microsoft.com/office/drawing/2014/main" id="{F4137A71-AD72-4060-8863-EC2DF7E0904E}"/>
              </a:ext>
            </a:extLst>
          </p:cNvPr>
          <p:cNvGrpSpPr/>
          <p:nvPr/>
        </p:nvGrpSpPr>
        <p:grpSpPr>
          <a:xfrm>
            <a:off x="66450" y="356420"/>
            <a:ext cx="5100937" cy="3123253"/>
            <a:chOff x="4170250" y="149634"/>
            <a:chExt cx="5526015" cy="3383524"/>
          </a:xfrm>
        </p:grpSpPr>
        <p:pic>
          <p:nvPicPr>
            <p:cNvPr id="5" name="図 4">
              <a:extLst>
                <a:ext uri="{FF2B5EF4-FFF2-40B4-BE49-F238E27FC236}">
                  <a16:creationId xmlns:a16="http://schemas.microsoft.com/office/drawing/2014/main" id="{739AA789-D6F2-4F28-AE24-1B07C833348C}"/>
                </a:ext>
              </a:extLst>
            </p:cNvPr>
            <p:cNvPicPr>
              <a:picLocks noChangeAspect="1"/>
            </p:cNvPicPr>
            <p:nvPr/>
          </p:nvPicPr>
          <p:blipFill>
            <a:blip r:embed="rId4"/>
            <a:stretch>
              <a:fillRect/>
            </a:stretch>
          </p:blipFill>
          <p:spPr>
            <a:xfrm>
              <a:off x="4172287" y="589800"/>
              <a:ext cx="5523978" cy="2795002"/>
            </a:xfrm>
            <a:prstGeom prst="rect">
              <a:avLst/>
            </a:prstGeom>
          </p:spPr>
        </p:pic>
        <p:sp>
          <p:nvSpPr>
            <p:cNvPr id="31" name="タイトル 1">
              <a:extLst>
                <a:ext uri="{FF2B5EF4-FFF2-40B4-BE49-F238E27FC236}">
                  <a16:creationId xmlns:a16="http://schemas.microsoft.com/office/drawing/2014/main" id="{6208E697-5EDB-484D-A2D6-06D59E286BA0}"/>
                </a:ext>
              </a:extLst>
            </p:cNvPr>
            <p:cNvSpPr txBox="1">
              <a:spLocks/>
            </p:cNvSpPr>
            <p:nvPr/>
          </p:nvSpPr>
          <p:spPr>
            <a:xfrm>
              <a:off x="4170250" y="149634"/>
              <a:ext cx="3089993" cy="178210"/>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○国際的な大都市にふさわしい拠点エリアと魅力形成</a:t>
              </a:r>
            </a:p>
          </p:txBody>
        </p:sp>
        <p:sp>
          <p:nvSpPr>
            <p:cNvPr id="32" name="正方形/長方形 31">
              <a:extLst>
                <a:ext uri="{FF2B5EF4-FFF2-40B4-BE49-F238E27FC236}">
                  <a16:creationId xmlns:a16="http://schemas.microsoft.com/office/drawing/2014/main" id="{60461467-DBAC-4B89-9EA0-A3617279CF65}"/>
                </a:ext>
              </a:extLst>
            </p:cNvPr>
            <p:cNvSpPr/>
            <p:nvPr/>
          </p:nvSpPr>
          <p:spPr>
            <a:xfrm>
              <a:off x="4261855" y="372006"/>
              <a:ext cx="4614929" cy="212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大阪市内の６エリアにおいて、拠点形成やストック・ポテンシャルを活かしたまちづくりが進められている</a:t>
              </a:r>
            </a:p>
          </p:txBody>
        </p:sp>
        <p:sp>
          <p:nvSpPr>
            <p:cNvPr id="33" name="タイトル 1">
              <a:extLst>
                <a:ext uri="{FF2B5EF4-FFF2-40B4-BE49-F238E27FC236}">
                  <a16:creationId xmlns:a16="http://schemas.microsoft.com/office/drawing/2014/main" id="{8042B87B-B033-4BFC-A875-0A79290A75F9}"/>
                </a:ext>
              </a:extLst>
            </p:cNvPr>
            <p:cNvSpPr txBox="1">
              <a:spLocks/>
            </p:cNvSpPr>
            <p:nvPr/>
          </p:nvSpPr>
          <p:spPr>
            <a:xfrm>
              <a:off x="4210291" y="3324163"/>
              <a:ext cx="5485974" cy="20899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出典：第１回新しいまちづくりのグランドデザイン推進本部会議「新しいまちづくりのグランドデザインの策定に向けて」</a:t>
              </a:r>
            </a:p>
          </p:txBody>
        </p:sp>
      </p:grpSp>
      <p:grpSp>
        <p:nvGrpSpPr>
          <p:cNvPr id="9" name="グループ化 8">
            <a:extLst>
              <a:ext uri="{FF2B5EF4-FFF2-40B4-BE49-F238E27FC236}">
                <a16:creationId xmlns:a16="http://schemas.microsoft.com/office/drawing/2014/main" id="{47AAAE0F-3B96-4143-B1BE-12DF673956F3}"/>
              </a:ext>
            </a:extLst>
          </p:cNvPr>
          <p:cNvGrpSpPr/>
          <p:nvPr/>
        </p:nvGrpSpPr>
        <p:grpSpPr>
          <a:xfrm>
            <a:off x="29088" y="3530647"/>
            <a:ext cx="5149485" cy="2894182"/>
            <a:chOff x="4126461" y="3688132"/>
            <a:chExt cx="5578609" cy="3135364"/>
          </a:xfrm>
        </p:grpSpPr>
        <p:pic>
          <p:nvPicPr>
            <p:cNvPr id="16" name="図 15">
              <a:extLst>
                <a:ext uri="{FF2B5EF4-FFF2-40B4-BE49-F238E27FC236}">
                  <a16:creationId xmlns:a16="http://schemas.microsoft.com/office/drawing/2014/main" id="{2A53FED1-C6D0-4262-A168-2F8F2F47AD8B}"/>
                </a:ext>
              </a:extLst>
            </p:cNvPr>
            <p:cNvPicPr>
              <a:picLocks noChangeAspect="1"/>
            </p:cNvPicPr>
            <p:nvPr/>
          </p:nvPicPr>
          <p:blipFill>
            <a:blip r:embed="rId5"/>
            <a:stretch>
              <a:fillRect/>
            </a:stretch>
          </p:blipFill>
          <p:spPr>
            <a:xfrm>
              <a:off x="4304928" y="4030352"/>
              <a:ext cx="5400142" cy="2588908"/>
            </a:xfrm>
            <a:prstGeom prst="rect">
              <a:avLst/>
            </a:prstGeom>
          </p:spPr>
        </p:pic>
        <p:sp>
          <p:nvSpPr>
            <p:cNvPr id="30" name="タイトル 1">
              <a:extLst>
                <a:ext uri="{FF2B5EF4-FFF2-40B4-BE49-F238E27FC236}">
                  <a16:creationId xmlns:a16="http://schemas.microsoft.com/office/drawing/2014/main" id="{D90C5E36-F309-4461-AED2-8D0E69957F2E}"/>
                </a:ext>
              </a:extLst>
            </p:cNvPr>
            <p:cNvSpPr txBox="1">
              <a:spLocks/>
            </p:cNvSpPr>
            <p:nvPr/>
          </p:nvSpPr>
          <p:spPr>
            <a:xfrm>
              <a:off x="4215829" y="6614501"/>
              <a:ext cx="5485974" cy="20899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出典：第１回新しいまちづくりのグランドデザイン推進本部会議「新しいまちづくりのグランドデザインの策定に向けて」</a:t>
              </a:r>
            </a:p>
          </p:txBody>
        </p:sp>
        <p:sp>
          <p:nvSpPr>
            <p:cNvPr id="34" name="タイトル 1">
              <a:extLst>
                <a:ext uri="{FF2B5EF4-FFF2-40B4-BE49-F238E27FC236}">
                  <a16:creationId xmlns:a16="http://schemas.microsoft.com/office/drawing/2014/main" id="{E528522D-D9D2-48B2-8D15-C6BB6A4C8AE5}"/>
                </a:ext>
              </a:extLst>
            </p:cNvPr>
            <p:cNvSpPr txBox="1">
              <a:spLocks/>
            </p:cNvSpPr>
            <p:nvPr/>
          </p:nvSpPr>
          <p:spPr>
            <a:xfrm>
              <a:off x="4126461" y="3688132"/>
              <a:ext cx="3089993" cy="178210"/>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○広域連携による地域活性化</a:t>
              </a:r>
            </a:p>
          </p:txBody>
        </p:sp>
        <p:sp>
          <p:nvSpPr>
            <p:cNvPr id="35" name="正方形/長方形 34">
              <a:extLst>
                <a:ext uri="{FF2B5EF4-FFF2-40B4-BE49-F238E27FC236}">
                  <a16:creationId xmlns:a16="http://schemas.microsoft.com/office/drawing/2014/main" id="{3CFAB00E-B0DC-449B-BE29-A5C646ABCB4E}"/>
                </a:ext>
              </a:extLst>
            </p:cNvPr>
            <p:cNvSpPr/>
            <p:nvPr/>
          </p:nvSpPr>
          <p:spPr>
            <a:xfrm>
              <a:off x="4304928" y="3889386"/>
              <a:ext cx="4266676" cy="1805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豊かな資源環境や歴史・文化・景観資源等を活かした広域連携の取組みについて検討を進める</a:t>
              </a:r>
            </a:p>
          </p:txBody>
        </p:sp>
      </p:grpSp>
      <p:pic>
        <p:nvPicPr>
          <p:cNvPr id="27" name="図 26">
            <a:extLst>
              <a:ext uri="{FF2B5EF4-FFF2-40B4-BE49-F238E27FC236}">
                <a16:creationId xmlns:a16="http://schemas.microsoft.com/office/drawing/2014/main" id="{EDF75ADA-1F1F-4508-B7D3-C411974E0A3E}"/>
              </a:ext>
            </a:extLst>
          </p:cNvPr>
          <p:cNvPicPr>
            <a:picLocks noChangeAspect="1"/>
          </p:cNvPicPr>
          <p:nvPr/>
        </p:nvPicPr>
        <p:blipFill>
          <a:blip r:embed="rId6"/>
          <a:stretch>
            <a:fillRect/>
          </a:stretch>
        </p:blipFill>
        <p:spPr>
          <a:xfrm>
            <a:off x="5591806" y="3196545"/>
            <a:ext cx="3384579" cy="3209082"/>
          </a:xfrm>
          <a:prstGeom prst="rect">
            <a:avLst/>
          </a:prstGeom>
        </p:spPr>
      </p:pic>
      <p:sp>
        <p:nvSpPr>
          <p:cNvPr id="28" name="正方形/長方形 27">
            <a:extLst>
              <a:ext uri="{FF2B5EF4-FFF2-40B4-BE49-F238E27FC236}">
                <a16:creationId xmlns:a16="http://schemas.microsoft.com/office/drawing/2014/main" id="{467F83B2-028A-457A-A7CC-61953DC488B8}"/>
              </a:ext>
            </a:extLst>
          </p:cNvPr>
          <p:cNvSpPr/>
          <p:nvPr/>
        </p:nvSpPr>
        <p:spPr>
          <a:xfrm>
            <a:off x="5237575" y="3394969"/>
            <a:ext cx="929679" cy="4515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取組みのイメージ（みがく、つなぐ、広げる、育てる）</a:t>
            </a:r>
          </a:p>
        </p:txBody>
      </p:sp>
      <p:sp>
        <p:nvSpPr>
          <p:cNvPr id="6" name="正方形/長方形 5"/>
          <p:cNvSpPr/>
          <p:nvPr/>
        </p:nvSpPr>
        <p:spPr>
          <a:xfrm flipH="1">
            <a:off x="800415" y="1858652"/>
            <a:ext cx="42202" cy="66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77" b="1" dirty="0">
                <a:solidFill>
                  <a:srgbClr val="00B050"/>
                </a:solidFill>
              </a:rPr>
              <a:t>北</a:t>
            </a:r>
            <a:endParaRPr lang="ja-JP" altLang="en-US" sz="923" b="1" dirty="0">
              <a:solidFill>
                <a:srgbClr val="00B050"/>
              </a:solidFill>
            </a:endParaRPr>
          </a:p>
        </p:txBody>
      </p:sp>
      <p:sp>
        <p:nvSpPr>
          <p:cNvPr id="37" name="正方形/長方形 36"/>
          <p:cNvSpPr/>
          <p:nvPr/>
        </p:nvSpPr>
        <p:spPr>
          <a:xfrm flipH="1">
            <a:off x="841436" y="1858652"/>
            <a:ext cx="42202" cy="66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77" b="1" dirty="0">
                <a:solidFill>
                  <a:srgbClr val="00B050"/>
                </a:solidFill>
              </a:rPr>
              <a:t>陸</a:t>
            </a:r>
            <a:endParaRPr lang="ja-JP" altLang="en-US" sz="923" b="1" dirty="0">
              <a:solidFill>
                <a:srgbClr val="00B050"/>
              </a:solidFill>
            </a:endParaRPr>
          </a:p>
        </p:txBody>
      </p:sp>
    </p:spTree>
    <p:extLst>
      <p:ext uri="{BB962C8B-B14F-4D97-AF65-F5344CB8AC3E}">
        <p14:creationId xmlns:p14="http://schemas.microsoft.com/office/powerpoint/2010/main" val="4214412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70872" y="3439589"/>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119701" y="854916"/>
            <a:ext cx="5116989" cy="2624387"/>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都市魅力の発展・進化・発信や、観光客受入環境の充実により、観光拠点としての機能強化を図るとともに、インバウンド客を関西のみならず国内各地へつなぐ「観光」ハブとしての機能を高める。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機能や国際的なエンターテイメント機能等を備えた統合型リゾート（</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）の誘致など、国際観光拠点の形成を促進する。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大阪が誇る文化や歴史、伝統芸能、スポーツ、芸術、食などの都市魅力を最大限活用し、国内外にアピールするとともに、大阪の都市魅力創造の好循環につながるよう取組みを進める。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文化・観光基盤を背景に、万博や</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のインパクトも活かしながら、大阪・関西において情報が生まれるとともに、広く情報が集まり、全国・世界へ発信する機能強化を図る。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0" y="263769"/>
            <a:ext cx="9144000" cy="26584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a:defRPr/>
            </a:pPr>
            <a:r>
              <a:rPr lang="ja-JP" altLang="en-US" sz="1662" b="1" dirty="0">
                <a:solidFill>
                  <a:prstClr val="white"/>
                </a:solidFill>
                <a:latin typeface="Meiryo UI" panose="020B0604030504040204" pitchFamily="50" charset="-128"/>
                <a:ea typeface="Meiryo UI" panose="020B0604030504040204" pitchFamily="50" charset="-128"/>
              </a:rPr>
              <a:t>　到達点分析 </a:t>
            </a:r>
            <a:r>
              <a:rPr lang="en-US" altLang="ja-JP" sz="1662" b="1" dirty="0">
                <a:solidFill>
                  <a:prstClr val="white"/>
                </a:solidFill>
                <a:latin typeface="Meiryo UI" panose="020B0604030504040204" pitchFamily="50" charset="-128"/>
                <a:ea typeface="Meiryo UI" panose="020B0604030504040204" pitchFamily="50" charset="-128"/>
              </a:rPr>
              <a:t>– </a:t>
            </a:r>
            <a:r>
              <a:rPr lang="ja-JP" altLang="en-US" sz="1662" b="1" dirty="0">
                <a:solidFill>
                  <a:prstClr val="white"/>
                </a:solidFill>
                <a:latin typeface="Meiryo UI" panose="020B0604030504040204" pitchFamily="50" charset="-128"/>
                <a:ea typeface="Meiryo UI" panose="020B0604030504040204" pitchFamily="50" charset="-128"/>
              </a:rPr>
              <a:t>経済成長面 </a:t>
            </a:r>
            <a:r>
              <a:rPr lang="en-US" altLang="ja-JP" sz="1662" b="1" dirty="0">
                <a:solidFill>
                  <a:prstClr val="white"/>
                </a:solidFill>
                <a:latin typeface="Meiryo UI" panose="020B0604030504040204" pitchFamily="50" charset="-128"/>
                <a:ea typeface="Meiryo UI" panose="020B0604030504040204" pitchFamily="50" charset="-128"/>
              </a:rPr>
              <a:t>-</a:t>
            </a:r>
            <a:r>
              <a:rPr lang="ja-JP" altLang="en-US" sz="1477" b="1" dirty="0">
                <a:solidFill>
                  <a:prstClr val="white"/>
                </a:solidFill>
                <a:latin typeface="Meiryo UI" panose="020B0604030504040204" pitchFamily="50" charset="-128"/>
                <a:ea typeface="Meiryo UI" panose="020B0604030504040204" pitchFamily="50" charset="-128"/>
              </a:rPr>
              <a:t>資本力②</a:t>
            </a:r>
            <a:r>
              <a:rPr lang="ja-JP" altLang="en-US" sz="1292" b="1" dirty="0">
                <a:solidFill>
                  <a:prstClr val="white"/>
                </a:solidFill>
                <a:latin typeface="Meiryo UI" panose="020B0604030504040204" pitchFamily="50" charset="-128"/>
                <a:ea typeface="Meiryo UI" panose="020B0604030504040204" pitchFamily="50" charset="-128"/>
              </a:rPr>
              <a:t>（</a:t>
            </a:r>
            <a:r>
              <a:rPr lang="en-US" altLang="ja-JP" sz="1292" b="1" dirty="0">
                <a:solidFill>
                  <a:prstClr val="white"/>
                </a:solidFill>
                <a:latin typeface="Meiryo UI" panose="020B0604030504040204" pitchFamily="50" charset="-128"/>
                <a:ea typeface="Meiryo UI" panose="020B0604030504040204" pitchFamily="50" charset="-128"/>
              </a:rPr>
              <a:t>ⅱ</a:t>
            </a:r>
            <a:r>
              <a:rPr lang="ja-JP" altLang="en-US" sz="1292" b="1" dirty="0">
                <a:solidFill>
                  <a:prstClr val="white"/>
                </a:solidFill>
                <a:latin typeface="Meiryo UI" panose="020B0604030504040204" pitchFamily="50" charset="-128"/>
                <a:ea typeface="Meiryo UI" panose="020B0604030504040204" pitchFamily="50" charset="-128"/>
              </a:rPr>
              <a:t>）世界的な創造都市、国際エンターテイメント都市の確立</a:t>
            </a:r>
            <a:r>
              <a:rPr lang="en-US" altLang="ja-JP" sz="1292" b="1" dirty="0">
                <a:solidFill>
                  <a:prstClr val="white"/>
                </a:solidFill>
                <a:latin typeface="Meiryo UI" panose="020B0604030504040204" pitchFamily="50" charset="-128"/>
                <a:ea typeface="Meiryo UI" panose="020B0604030504040204" pitchFamily="50" charset="-128"/>
              </a:rPr>
              <a:t>【</a:t>
            </a:r>
            <a:r>
              <a:rPr lang="ja-JP" altLang="en-US" sz="1292" b="1" dirty="0">
                <a:solidFill>
                  <a:prstClr val="white"/>
                </a:solidFill>
                <a:latin typeface="Meiryo UI" panose="020B0604030504040204" pitchFamily="50" charset="-128"/>
                <a:ea typeface="Meiryo UI" panose="020B0604030504040204" pitchFamily="50" charset="-128"/>
              </a:rPr>
              <a:t>個別個票</a:t>
            </a:r>
            <a:r>
              <a:rPr lang="en-US" altLang="ja-JP" sz="1292" b="1" dirty="0">
                <a:solidFill>
                  <a:prstClr val="white"/>
                </a:solidFill>
                <a:latin typeface="Meiryo UI" panose="020B0604030504040204" pitchFamily="50" charset="-128"/>
                <a:ea typeface="Meiryo UI" panose="020B0604030504040204" pitchFamily="50" charset="-128"/>
              </a:rPr>
              <a:t>】</a:t>
            </a:r>
            <a:endParaRPr lang="ja-JP" altLang="en-US" sz="1292" b="1" dirty="0">
              <a:solidFill>
                <a:prstClr val="white"/>
              </a:solidFill>
              <a:latin typeface="Meiryo UI" panose="020B0604030504040204" pitchFamily="50" charset="-128"/>
              <a:ea typeface="Meiryo UI" panose="020B0604030504040204" pitchFamily="50" charset="-128"/>
            </a:endParaRPr>
          </a:p>
        </p:txBody>
      </p:sp>
      <p:sp>
        <p:nvSpPr>
          <p:cNvPr id="37" name="タイトル 1"/>
          <p:cNvSpPr txBox="1">
            <a:spLocks/>
          </p:cNvSpPr>
          <p:nvPr/>
        </p:nvSpPr>
        <p:spPr>
          <a:xfrm>
            <a:off x="270872" y="3447227"/>
            <a:ext cx="2091192"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sp>
        <p:nvSpPr>
          <p:cNvPr id="35" name="角丸四角形 31">
            <a:extLst>
              <a:ext uri="{FF2B5EF4-FFF2-40B4-BE49-F238E27FC236}">
                <a16:creationId xmlns:a16="http://schemas.microsoft.com/office/drawing/2014/main" id="{0C7F9946-401D-48BA-A851-87A0195B4518}"/>
              </a:ext>
            </a:extLst>
          </p:cNvPr>
          <p:cNvSpPr/>
          <p:nvPr/>
        </p:nvSpPr>
        <p:spPr>
          <a:xfrm>
            <a:off x="5271297" y="564584"/>
            <a:ext cx="1095364" cy="1960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38" name="角丸四角形 32">
            <a:extLst>
              <a:ext uri="{FF2B5EF4-FFF2-40B4-BE49-F238E27FC236}">
                <a16:creationId xmlns:a16="http://schemas.microsoft.com/office/drawing/2014/main" id="{5CB7D161-5660-459E-9818-B74A94FEDAA7}"/>
              </a:ext>
            </a:extLst>
          </p:cNvPr>
          <p:cNvSpPr/>
          <p:nvPr/>
        </p:nvSpPr>
        <p:spPr>
          <a:xfrm>
            <a:off x="246973" y="607881"/>
            <a:ext cx="2967096" cy="19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39" name="角丸四角形 31">
            <a:extLst>
              <a:ext uri="{FF2B5EF4-FFF2-40B4-BE49-F238E27FC236}">
                <a16:creationId xmlns:a16="http://schemas.microsoft.com/office/drawing/2014/main" id="{CF534A04-6E14-466F-8015-152A9640364B}"/>
              </a:ext>
            </a:extLst>
          </p:cNvPr>
          <p:cNvSpPr/>
          <p:nvPr/>
        </p:nvSpPr>
        <p:spPr>
          <a:xfrm>
            <a:off x="5369627" y="1395451"/>
            <a:ext cx="2127006" cy="2148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41" name="タイトル 1">
            <a:extLst>
              <a:ext uri="{FF2B5EF4-FFF2-40B4-BE49-F238E27FC236}">
                <a16:creationId xmlns:a16="http://schemas.microsoft.com/office/drawing/2014/main" id="{4DA64C9E-0979-4BB0-8D4F-F81B1C2BA83F}"/>
              </a:ext>
            </a:extLst>
          </p:cNvPr>
          <p:cNvSpPr txBox="1">
            <a:spLocks/>
          </p:cNvSpPr>
          <p:nvPr/>
        </p:nvSpPr>
        <p:spPr>
          <a:xfrm>
            <a:off x="5304509" y="1591253"/>
            <a:ext cx="3584528" cy="1829297"/>
          </a:xfrm>
          <a:prstGeom prst="rect">
            <a:avLst/>
          </a:prstGeom>
          <a:no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アフターコロナ後の基盤を整えるなかで、ナイトカルチャーなどのおもてなし都市をどのように再スタートさせるか検討が必要ではないか。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体験型・交流型の要素を取り入れた付加価値が高いニューツーリズムの創出の検討が必要ではないか。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立地に伴う集客効果を各地に相乗的に波及させる必要があるのではないか。</a:t>
            </a:r>
          </a:p>
        </p:txBody>
      </p:sp>
      <p:sp>
        <p:nvSpPr>
          <p:cNvPr id="49" name="タイトル 1">
            <a:extLst>
              <a:ext uri="{FF2B5EF4-FFF2-40B4-BE49-F238E27FC236}">
                <a16:creationId xmlns:a16="http://schemas.microsoft.com/office/drawing/2014/main" id="{68A73932-C6F0-4D05-A158-AC7D68CEB722}"/>
              </a:ext>
            </a:extLst>
          </p:cNvPr>
          <p:cNvSpPr txBox="1">
            <a:spLocks/>
          </p:cNvSpPr>
          <p:nvPr/>
        </p:nvSpPr>
        <p:spPr>
          <a:xfrm>
            <a:off x="5236690" y="771761"/>
            <a:ext cx="3628602" cy="662311"/>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都市魅力の発展・進化や観光客受入環境の充実により、観光拠点としての機能強化が進められている。</a:t>
            </a:r>
          </a:p>
        </p:txBody>
      </p:sp>
      <p:sp>
        <p:nvSpPr>
          <p:cNvPr id="50" name="正方形/長方形 49">
            <a:extLst>
              <a:ext uri="{FF2B5EF4-FFF2-40B4-BE49-F238E27FC236}">
                <a16:creationId xmlns:a16="http://schemas.microsoft.com/office/drawing/2014/main" id="{12BB05C3-F234-484D-B626-034276DF8214}"/>
              </a:ext>
            </a:extLst>
          </p:cNvPr>
          <p:cNvSpPr/>
          <p:nvPr/>
        </p:nvSpPr>
        <p:spPr>
          <a:xfrm>
            <a:off x="4424240" y="3479290"/>
            <a:ext cx="1993732" cy="34871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nchor="ctr">
            <a:normAutofit lnSpcReduction="10000"/>
          </a:bodyPr>
          <a:lstStyle/>
          <a:p>
            <a:r>
              <a:rPr lang="ja-JP" altLang="en-US" sz="923" b="1" dirty="0">
                <a:latin typeface="Meiryo UI" panose="020B0604030504040204" pitchFamily="50" charset="-128"/>
                <a:ea typeface="Meiryo UI" panose="020B0604030504040204" pitchFamily="50" charset="-128"/>
              </a:rPr>
              <a:t>○夢洲における国際観光拠点の形成</a:t>
            </a:r>
            <a:endParaRPr lang="en-US" altLang="ja-JP" sz="923" b="1" dirty="0">
              <a:latin typeface="Meiryo UI" panose="020B0604030504040204" pitchFamily="50" charset="-128"/>
              <a:ea typeface="Meiryo UI" panose="020B0604030504040204" pitchFamily="50" charset="-128"/>
            </a:endParaRPr>
          </a:p>
          <a:p>
            <a:r>
              <a:rPr lang="ja-JP" altLang="en-US" sz="923" b="1" dirty="0">
                <a:latin typeface="Meiryo UI" panose="020B0604030504040204" pitchFamily="50" charset="-128"/>
                <a:ea typeface="Meiryo UI" panose="020B0604030504040204" pitchFamily="50" charset="-128"/>
              </a:rPr>
              <a:t>　</a:t>
            </a:r>
            <a:endParaRPr lang="en-US" altLang="ja-JP" sz="923" dirty="0">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92BFCBF8-C684-4716-9A5A-CCFD047F8F85}"/>
              </a:ext>
            </a:extLst>
          </p:cNvPr>
          <p:cNvSpPr/>
          <p:nvPr/>
        </p:nvSpPr>
        <p:spPr>
          <a:xfrm>
            <a:off x="6535032" y="3505209"/>
            <a:ext cx="1214820" cy="2013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夢洲まちづくりのイメージ</a:t>
            </a:r>
          </a:p>
        </p:txBody>
      </p:sp>
      <p:sp>
        <p:nvSpPr>
          <p:cNvPr id="58" name="タイトル 1">
            <a:extLst>
              <a:ext uri="{FF2B5EF4-FFF2-40B4-BE49-F238E27FC236}">
                <a16:creationId xmlns:a16="http://schemas.microsoft.com/office/drawing/2014/main" id="{F49C3A76-B35C-4261-8BE1-CC97A890862D}"/>
              </a:ext>
            </a:extLst>
          </p:cNvPr>
          <p:cNvSpPr txBox="1">
            <a:spLocks/>
          </p:cNvSpPr>
          <p:nvPr/>
        </p:nvSpPr>
        <p:spPr>
          <a:xfrm>
            <a:off x="7164288" y="6353466"/>
            <a:ext cx="1766276" cy="218958"/>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出典：夢洲まちづくり基本方針より作成</a:t>
            </a:r>
          </a:p>
        </p:txBody>
      </p:sp>
      <p:grpSp>
        <p:nvGrpSpPr>
          <p:cNvPr id="6" name="グループ化 5"/>
          <p:cNvGrpSpPr/>
          <p:nvPr/>
        </p:nvGrpSpPr>
        <p:grpSpPr>
          <a:xfrm>
            <a:off x="4424241" y="3690303"/>
            <a:ext cx="4603999" cy="2673051"/>
            <a:chOff x="3870274" y="2857649"/>
            <a:chExt cx="4513881" cy="2797289"/>
          </a:xfrm>
        </p:grpSpPr>
        <p:sp>
          <p:nvSpPr>
            <p:cNvPr id="51" name="角丸四角形 50"/>
            <p:cNvSpPr/>
            <p:nvPr/>
          </p:nvSpPr>
          <p:spPr>
            <a:xfrm>
              <a:off x="3870274" y="3025765"/>
              <a:ext cx="2153773" cy="1166857"/>
            </a:xfrm>
            <a:prstGeom prst="roundRect">
              <a:avLst>
                <a:gd name="adj" fmla="val 4270"/>
              </a:avLst>
            </a:prstGeom>
            <a:solidFill>
              <a:srgbClr val="CCFFFF">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662" dirty="0"/>
            </a:p>
          </p:txBody>
        </p:sp>
        <p:sp>
          <p:nvSpPr>
            <p:cNvPr id="52" name="object 8"/>
            <p:cNvSpPr txBox="1"/>
            <p:nvPr/>
          </p:nvSpPr>
          <p:spPr>
            <a:xfrm>
              <a:off x="3910716" y="3080827"/>
              <a:ext cx="2060583" cy="1004425"/>
            </a:xfrm>
            <a:prstGeom prst="rect">
              <a:avLst/>
            </a:prstGeom>
          </p:spPr>
          <p:txBody>
            <a:bodyPr vert="horz" wrap="square" lIns="0" tIns="30480" rIns="0" bIns="0" rtlCol="0">
              <a:spAutoFit/>
            </a:bodyPr>
            <a:lstStyle/>
            <a:p>
              <a:pPr marL="11723">
                <a:spcBef>
                  <a:spcPts val="554"/>
                </a:spcBef>
                <a:spcAft>
                  <a:spcPts val="554"/>
                </a:spcAft>
              </a:pPr>
              <a:r>
                <a:rPr lang="en-US" altLang="ja-JP" sz="831" b="1" dirty="0">
                  <a:latin typeface="メイリオ" panose="020B0604030504040204" pitchFamily="50" charset="-128"/>
                  <a:ea typeface="メイリオ" panose="020B0604030504040204" pitchFamily="50" charset="-128"/>
                  <a:cs typeface="メイリオ"/>
                </a:rPr>
                <a:t>【</a:t>
              </a:r>
              <a:r>
                <a:rPr lang="ja-JP" altLang="en-US" sz="831" b="1" dirty="0">
                  <a:latin typeface="メイリオ" panose="020B0604030504040204" pitchFamily="50" charset="-128"/>
                  <a:ea typeface="メイリオ" panose="020B0604030504040204" pitchFamily="50" charset="-128"/>
                  <a:cs typeface="メイリオ"/>
                </a:rPr>
                <a:t>第１期</a:t>
              </a:r>
              <a:r>
                <a:rPr lang="en-US" altLang="ja-JP" sz="831" b="1" dirty="0">
                  <a:latin typeface="メイリオ" panose="020B0604030504040204" pitchFamily="50" charset="-128"/>
                  <a:ea typeface="メイリオ" panose="020B0604030504040204" pitchFamily="50" charset="-128"/>
                  <a:cs typeface="メイリオ"/>
                </a:rPr>
                <a:t>(70ha) 】 </a:t>
              </a:r>
            </a:p>
            <a:p>
              <a:pPr marL="11723"/>
              <a:r>
                <a:rPr lang="ja-JP" altLang="en-US" sz="831" b="1" u="sng" dirty="0">
                  <a:latin typeface="メイリオ" panose="020B0604030504040204" pitchFamily="50" charset="-128"/>
                  <a:ea typeface="メイリオ" panose="020B0604030504040204" pitchFamily="50" charset="-128"/>
                  <a:cs typeface="メイリオ"/>
                </a:rPr>
                <a:t>統合型リゾート（</a:t>
              </a:r>
              <a:r>
                <a:rPr lang="en-US" altLang="ja-JP" sz="831" b="1" u="sng" dirty="0">
                  <a:latin typeface="メイリオ" panose="020B0604030504040204" pitchFamily="50" charset="-128"/>
                  <a:ea typeface="メイリオ" panose="020B0604030504040204" pitchFamily="50" charset="-128"/>
                  <a:cs typeface="メイリオ"/>
                </a:rPr>
                <a:t>IR</a:t>
              </a:r>
              <a:r>
                <a:rPr lang="ja-JP" altLang="en-US" sz="831" b="1" u="sng" dirty="0">
                  <a:latin typeface="メイリオ" panose="020B0604030504040204" pitchFamily="50" charset="-128"/>
                  <a:ea typeface="メイリオ" panose="020B0604030504040204" pitchFamily="50" charset="-128"/>
                  <a:cs typeface="メイリオ"/>
                </a:rPr>
                <a:t>）を中心とした</a:t>
              </a:r>
              <a:endParaRPr lang="en-US" altLang="ja-JP" sz="831" b="1" u="sng" dirty="0">
                <a:latin typeface="メイリオ" panose="020B0604030504040204" pitchFamily="50" charset="-128"/>
                <a:ea typeface="メイリオ" panose="020B0604030504040204" pitchFamily="50" charset="-128"/>
                <a:cs typeface="メイリオ"/>
              </a:endParaRPr>
            </a:p>
            <a:p>
              <a:pPr marL="11723"/>
              <a:r>
                <a:rPr lang="ja-JP" altLang="en-US" sz="831" b="1" u="sng" dirty="0">
                  <a:latin typeface="メイリオ" panose="020B0604030504040204" pitchFamily="50" charset="-128"/>
                  <a:ea typeface="メイリオ" panose="020B0604030504040204" pitchFamily="50" charset="-128"/>
                  <a:cs typeface="メイリオ"/>
                </a:rPr>
                <a:t>まちづくり</a:t>
              </a:r>
              <a:endParaRPr lang="en-US" altLang="ja-JP" sz="831" b="1" u="sng" dirty="0">
                <a:latin typeface="メイリオ" panose="020B0604030504040204" pitchFamily="50" charset="-128"/>
                <a:ea typeface="メイリオ" panose="020B0604030504040204" pitchFamily="50" charset="-128"/>
                <a:cs typeface="メイリオ"/>
              </a:endParaRPr>
            </a:p>
            <a:p>
              <a:pPr marL="11723"/>
              <a:r>
                <a:rPr lang="en-US" altLang="ja-JP" sz="831" dirty="0">
                  <a:latin typeface="メイリオ" panose="020B0604030504040204" pitchFamily="50" charset="-128"/>
                  <a:ea typeface="メイリオ" panose="020B0604030504040204" pitchFamily="50" charset="-128"/>
                  <a:cs typeface="メイリオ"/>
                </a:rPr>
                <a:t>  </a:t>
              </a:r>
              <a:r>
                <a:rPr lang="ja-JP" altLang="en-US" sz="738" dirty="0">
                  <a:latin typeface="メイリオ" panose="020B0604030504040204" pitchFamily="50" charset="-128"/>
                  <a:ea typeface="メイリオ" panose="020B0604030504040204" pitchFamily="50" charset="-128"/>
                  <a:cs typeface="メイリオ"/>
                </a:rPr>
                <a:t>魅力的なエンターテイメントの集積、国際競争力を有する</a:t>
              </a:r>
              <a:r>
                <a:rPr lang="en-US" altLang="ja-JP" sz="738" dirty="0">
                  <a:latin typeface="メイリオ" panose="020B0604030504040204" pitchFamily="50" charset="-128"/>
                  <a:ea typeface="メイリオ" panose="020B0604030504040204" pitchFamily="50" charset="-128"/>
                  <a:cs typeface="メイリオ"/>
                </a:rPr>
                <a:t>MICE</a:t>
              </a:r>
              <a:r>
                <a:rPr lang="ja-JP" altLang="en-US" sz="738" dirty="0">
                  <a:latin typeface="メイリオ" panose="020B0604030504040204" pitchFamily="50" charset="-128"/>
                  <a:ea typeface="メイリオ" panose="020B0604030504040204" pitchFamily="50" charset="-128"/>
                  <a:cs typeface="メイリオ"/>
                </a:rPr>
                <a:t>施設の整備や</a:t>
              </a:r>
              <a:r>
                <a:rPr lang="en-US" altLang="ja-JP" sz="738" dirty="0">
                  <a:latin typeface="メイリオ" panose="020B0604030504040204" pitchFamily="50" charset="-128"/>
                  <a:ea typeface="メイリオ" panose="020B0604030504040204" pitchFamily="50" charset="-128"/>
                  <a:cs typeface="メイリオ"/>
                </a:rPr>
                <a:t>ICT</a:t>
              </a:r>
              <a:r>
                <a:rPr lang="ja-JP" altLang="en-US" sz="738" dirty="0">
                  <a:latin typeface="メイリオ" panose="020B0604030504040204" pitchFamily="50" charset="-128"/>
                  <a:ea typeface="メイリオ" panose="020B0604030504040204" pitchFamily="50" charset="-128"/>
                  <a:cs typeface="メイリオ"/>
                </a:rPr>
                <a:t>等最先端技術を 活用したスマートなまちづくりによる国際観光拠点を形成する。</a:t>
              </a:r>
            </a:p>
          </p:txBody>
        </p:sp>
        <p:pic>
          <p:nvPicPr>
            <p:cNvPr id="54" name="図 53"/>
            <p:cNvPicPr>
              <a:picLocks noChangeAspect="1"/>
            </p:cNvPicPr>
            <p:nvPr/>
          </p:nvPicPr>
          <p:blipFill>
            <a:blip r:embed="rId3"/>
            <a:stretch>
              <a:fillRect/>
            </a:stretch>
          </p:blipFill>
          <p:spPr>
            <a:xfrm>
              <a:off x="6124778" y="2857649"/>
              <a:ext cx="2259377" cy="1622117"/>
            </a:xfrm>
            <a:prstGeom prst="rect">
              <a:avLst/>
            </a:prstGeom>
          </p:spPr>
        </p:pic>
        <p:sp>
          <p:nvSpPr>
            <p:cNvPr id="59" name="角丸四角形 58"/>
            <p:cNvSpPr/>
            <p:nvPr/>
          </p:nvSpPr>
          <p:spPr>
            <a:xfrm>
              <a:off x="3870274" y="4438133"/>
              <a:ext cx="2153773" cy="1216805"/>
            </a:xfrm>
            <a:prstGeom prst="roundRect">
              <a:avLst>
                <a:gd name="adj" fmla="val 4270"/>
              </a:avLst>
            </a:prstGeom>
            <a:solidFill>
              <a:srgbClr val="FFFF99">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662" dirty="0"/>
            </a:p>
          </p:txBody>
        </p:sp>
        <p:sp>
          <p:nvSpPr>
            <p:cNvPr id="60" name="角丸四角形 59"/>
            <p:cNvSpPr/>
            <p:nvPr/>
          </p:nvSpPr>
          <p:spPr>
            <a:xfrm>
              <a:off x="6147514" y="4438134"/>
              <a:ext cx="2100527" cy="1216804"/>
            </a:xfrm>
            <a:prstGeom prst="roundRect">
              <a:avLst>
                <a:gd name="adj" fmla="val 4270"/>
              </a:avLst>
            </a:prstGeom>
            <a:solidFill>
              <a:srgbClr val="FFCCCC">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662" dirty="0"/>
            </a:p>
          </p:txBody>
        </p:sp>
        <p:sp>
          <p:nvSpPr>
            <p:cNvPr id="61" name="object 8"/>
            <p:cNvSpPr txBox="1"/>
            <p:nvPr/>
          </p:nvSpPr>
          <p:spPr>
            <a:xfrm>
              <a:off x="3910717" y="4484603"/>
              <a:ext cx="2113330" cy="989461"/>
            </a:xfrm>
            <a:prstGeom prst="rect">
              <a:avLst/>
            </a:prstGeom>
          </p:spPr>
          <p:txBody>
            <a:bodyPr vert="horz" wrap="square" lIns="0" tIns="30480" rIns="0" bIns="0" rtlCol="0">
              <a:spAutoFit/>
            </a:bodyPr>
            <a:lstStyle/>
            <a:p>
              <a:pPr marL="11723">
                <a:spcAft>
                  <a:spcPts val="554"/>
                </a:spcAft>
              </a:pPr>
              <a:r>
                <a:rPr lang="en-US" altLang="ja-JP" sz="831" b="1" dirty="0">
                  <a:latin typeface="メイリオ" panose="020B0604030504040204" pitchFamily="50" charset="-128"/>
                  <a:ea typeface="メイリオ" panose="020B0604030504040204" pitchFamily="50" charset="-128"/>
                  <a:cs typeface="メイリオ"/>
                </a:rPr>
                <a:t>【</a:t>
              </a:r>
              <a:r>
                <a:rPr lang="ja-JP" altLang="en-US" sz="831" b="1" dirty="0">
                  <a:latin typeface="メイリオ" panose="020B0604030504040204" pitchFamily="50" charset="-128"/>
                  <a:ea typeface="メイリオ" panose="020B0604030504040204" pitchFamily="50" charset="-128"/>
                  <a:cs typeface="メイリオ"/>
                </a:rPr>
                <a:t>第２期</a:t>
              </a:r>
              <a:r>
                <a:rPr lang="en-US" altLang="ja-JP" sz="831" b="1" dirty="0">
                  <a:latin typeface="メイリオ" panose="020B0604030504040204" pitchFamily="50" charset="-128"/>
                  <a:ea typeface="メイリオ" panose="020B0604030504040204" pitchFamily="50" charset="-128"/>
                  <a:cs typeface="メイリオ"/>
                </a:rPr>
                <a:t>(60ha) 】</a:t>
              </a:r>
            </a:p>
            <a:p>
              <a:pPr marL="11723"/>
              <a:r>
                <a:rPr lang="ja-JP" altLang="en-US" sz="831" b="1" u="sng" dirty="0">
                  <a:latin typeface="メイリオ" panose="020B0604030504040204" pitchFamily="50" charset="-128"/>
                  <a:ea typeface="メイリオ" panose="020B0604030504040204" pitchFamily="50" charset="-128"/>
                  <a:cs typeface="メイリオ"/>
                </a:rPr>
                <a:t>万博の理念を継承したまちづくり</a:t>
              </a:r>
              <a:endParaRPr lang="en-US" altLang="ja-JP" sz="831" b="1" u="sng" dirty="0">
                <a:latin typeface="メイリオ" panose="020B0604030504040204" pitchFamily="50" charset="-128"/>
                <a:ea typeface="メイリオ" panose="020B0604030504040204" pitchFamily="50" charset="-128"/>
                <a:cs typeface="メイリオ"/>
              </a:endParaRPr>
            </a:p>
            <a:p>
              <a:pPr marL="11723">
                <a:spcAft>
                  <a:spcPts val="554"/>
                </a:spcAft>
              </a:pPr>
              <a:r>
                <a:rPr lang="en-US" altLang="ja-JP" sz="831" dirty="0">
                  <a:latin typeface="メイリオ" panose="020B0604030504040204" pitchFamily="50" charset="-128"/>
                  <a:ea typeface="メイリオ" panose="020B0604030504040204" pitchFamily="50" charset="-128"/>
                  <a:cs typeface="メイリオ"/>
                </a:rPr>
                <a:t>  </a:t>
              </a:r>
              <a:r>
                <a:rPr lang="ja-JP" altLang="en-US" sz="738" dirty="0">
                  <a:latin typeface="メイリオ" panose="020B0604030504040204" pitchFamily="50" charset="-128"/>
                  <a:ea typeface="メイリオ" panose="020B0604030504040204" pitchFamily="50" charset="-128"/>
                  <a:cs typeface="メイリオ"/>
                </a:rPr>
                <a:t>大規模なエンターテイメント・レクリエーション機能や</a:t>
              </a:r>
              <a:r>
                <a:rPr lang="ja-JP" altLang="en-US" sz="738" u="sng" dirty="0">
                  <a:latin typeface="メイリオ" panose="020B0604030504040204" pitchFamily="50" charset="-128"/>
                  <a:ea typeface="メイリオ" panose="020B0604030504040204" pitchFamily="50" charset="-128"/>
                  <a:cs typeface="メイリオ"/>
                </a:rPr>
                <a:t>万博の理念、最先端の取り組み及び第１期において創出されたにぎわいを継承したまちづくりを進める</a:t>
              </a:r>
              <a:r>
                <a:rPr lang="ja-JP" altLang="en-US" sz="738" dirty="0">
                  <a:latin typeface="メイリオ" panose="020B0604030504040204" pitchFamily="50" charset="-128"/>
                  <a:ea typeface="メイリオ" panose="020B0604030504040204" pitchFamily="50" charset="-128"/>
                  <a:cs typeface="メイリオ"/>
                </a:rPr>
                <a:t>ことで、第１期のまちづくりと合わせて国際観光拠点機能の更なる強化を図る。</a:t>
              </a:r>
              <a:endParaRPr lang="en-US" altLang="ja-JP" sz="831" spc="14" dirty="0">
                <a:latin typeface="メイリオ" panose="020B0604030504040204" pitchFamily="50" charset="-128"/>
                <a:ea typeface="メイリオ" panose="020B0604030504040204" pitchFamily="50" charset="-128"/>
                <a:cs typeface="メイリオ"/>
              </a:endParaRPr>
            </a:p>
          </p:txBody>
        </p:sp>
        <p:sp>
          <p:nvSpPr>
            <p:cNvPr id="62" name="object 8"/>
            <p:cNvSpPr txBox="1"/>
            <p:nvPr/>
          </p:nvSpPr>
          <p:spPr>
            <a:xfrm>
              <a:off x="6184409" y="4517237"/>
              <a:ext cx="2025748" cy="1004425"/>
            </a:xfrm>
            <a:prstGeom prst="rect">
              <a:avLst/>
            </a:prstGeom>
          </p:spPr>
          <p:txBody>
            <a:bodyPr vert="horz" wrap="square" lIns="0" tIns="30480" rIns="0" bIns="0" rtlCol="0">
              <a:spAutoFit/>
            </a:bodyPr>
            <a:lstStyle/>
            <a:p>
              <a:pPr marL="11723">
                <a:spcAft>
                  <a:spcPts val="554"/>
                </a:spcAft>
              </a:pPr>
              <a:r>
                <a:rPr lang="en-US" altLang="ja-JP" sz="831" b="1" dirty="0">
                  <a:latin typeface="メイリオ" panose="020B0604030504040204" pitchFamily="50" charset="-128"/>
                  <a:ea typeface="メイリオ" panose="020B0604030504040204" pitchFamily="50" charset="-128"/>
                  <a:cs typeface="メイリオ"/>
                </a:rPr>
                <a:t>【</a:t>
              </a:r>
              <a:r>
                <a:rPr lang="ja-JP" altLang="en-US" sz="831" b="1" dirty="0">
                  <a:latin typeface="メイリオ" panose="020B0604030504040204" pitchFamily="50" charset="-128"/>
                  <a:ea typeface="メイリオ" panose="020B0604030504040204" pitchFamily="50" charset="-128"/>
                  <a:cs typeface="メイリオ"/>
                </a:rPr>
                <a:t>第３期（</a:t>
              </a:r>
              <a:r>
                <a:rPr lang="en-US" altLang="ja-JP" sz="831" b="1" dirty="0">
                  <a:latin typeface="メイリオ" panose="020B0604030504040204" pitchFamily="50" charset="-128"/>
                  <a:ea typeface="メイリオ" panose="020B0604030504040204" pitchFamily="50" charset="-128"/>
                  <a:cs typeface="メイリオ"/>
                </a:rPr>
                <a:t>40ha) 】 </a:t>
              </a:r>
            </a:p>
            <a:p>
              <a:pPr marL="11723"/>
              <a:r>
                <a:rPr lang="ja-JP" altLang="en-US" sz="831" b="1" u="sng" dirty="0">
                  <a:latin typeface="メイリオ" panose="020B0604030504040204" pitchFamily="50" charset="-128"/>
                  <a:ea typeface="メイリオ" panose="020B0604030504040204" pitchFamily="50" charset="-128"/>
                  <a:cs typeface="メイリオ"/>
                </a:rPr>
                <a:t>第１・２期の取り組みを活かした</a:t>
              </a:r>
              <a:endParaRPr lang="en-US" altLang="ja-JP" sz="831" b="1" u="sng" dirty="0">
                <a:latin typeface="メイリオ" panose="020B0604030504040204" pitchFamily="50" charset="-128"/>
                <a:ea typeface="メイリオ" panose="020B0604030504040204" pitchFamily="50" charset="-128"/>
                <a:cs typeface="メイリオ"/>
              </a:endParaRPr>
            </a:p>
            <a:p>
              <a:pPr marL="11723"/>
              <a:r>
                <a:rPr lang="ja-JP" altLang="en-US" sz="831" b="1" u="sng" dirty="0">
                  <a:latin typeface="メイリオ" panose="020B0604030504040204" pitchFamily="50" charset="-128"/>
                  <a:ea typeface="メイリオ" panose="020B0604030504040204" pitchFamily="50" charset="-128"/>
                  <a:cs typeface="メイリオ"/>
                </a:rPr>
                <a:t>長期滞在型のまちづくり</a:t>
              </a:r>
              <a:endParaRPr lang="en-US" altLang="ja-JP" sz="831" b="1" u="sng" dirty="0">
                <a:latin typeface="メイリオ" panose="020B0604030504040204" pitchFamily="50" charset="-128"/>
                <a:ea typeface="メイリオ" panose="020B0604030504040204" pitchFamily="50" charset="-128"/>
                <a:cs typeface="メイリオ"/>
              </a:endParaRPr>
            </a:p>
            <a:p>
              <a:pPr marL="11723">
                <a:spcAft>
                  <a:spcPts val="554"/>
                </a:spcAft>
              </a:pPr>
              <a:r>
                <a:rPr lang="ja-JP" altLang="en-US" sz="831" b="1" dirty="0">
                  <a:latin typeface="メイリオ" panose="020B0604030504040204" pitchFamily="50" charset="-128"/>
                  <a:ea typeface="メイリオ" panose="020B0604030504040204" pitchFamily="50" charset="-128"/>
                  <a:cs typeface="メイリオ"/>
                </a:rPr>
                <a:t>　</a:t>
              </a:r>
              <a:r>
                <a:rPr lang="ja-JP" altLang="en-US" sz="738" dirty="0">
                  <a:latin typeface="メイリオ" panose="020B0604030504040204" pitchFamily="50" charset="-128"/>
                  <a:ea typeface="メイリオ" panose="020B0604030504040204" pitchFamily="50" charset="-128"/>
                  <a:cs typeface="メイリオ"/>
                </a:rPr>
                <a:t>第１、２期で創出・醸成されたエンターテイメントや最先端技術等により、健康や長寿につながる長期滞在型の上質なリゾート空間を形成する。</a:t>
              </a:r>
            </a:p>
          </p:txBody>
        </p:sp>
      </p:grpSp>
      <p:graphicFrame>
        <p:nvGraphicFramePr>
          <p:cNvPr id="42" name="表 41"/>
          <p:cNvGraphicFramePr>
            <a:graphicFrameLocks noGrp="1"/>
          </p:cNvGraphicFramePr>
          <p:nvPr/>
        </p:nvGraphicFramePr>
        <p:xfrm>
          <a:off x="246236" y="3760233"/>
          <a:ext cx="4059888" cy="2702710"/>
        </p:xfrm>
        <a:graphic>
          <a:graphicData uri="http://schemas.openxmlformats.org/drawingml/2006/table">
            <a:tbl>
              <a:tblPr bandRow="1">
                <a:tableStyleId>{5C22544A-7EE6-4342-B048-85BDC9FD1C3A}</a:tableStyleId>
              </a:tblPr>
              <a:tblGrid>
                <a:gridCol w="802911">
                  <a:extLst>
                    <a:ext uri="{9D8B030D-6E8A-4147-A177-3AD203B41FA5}">
                      <a16:colId xmlns:a16="http://schemas.microsoft.com/office/drawing/2014/main" val="1520910211"/>
                    </a:ext>
                  </a:extLst>
                </a:gridCol>
                <a:gridCol w="3256977">
                  <a:extLst>
                    <a:ext uri="{9D8B030D-6E8A-4147-A177-3AD203B41FA5}">
                      <a16:colId xmlns:a16="http://schemas.microsoft.com/office/drawing/2014/main" val="3228948102"/>
                    </a:ext>
                  </a:extLst>
                </a:gridCol>
              </a:tblGrid>
              <a:tr h="500037">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夢洲</a:t>
                      </a:r>
                      <a:r>
                        <a:rPr lang="ja-JP"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まちづくり構想策定</a:t>
                      </a:r>
                      <a:endParaRPr lang="en-US" altLang="ja-JP" sz="11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ナイトカルチャー発掘・創出事業開始</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618110722"/>
                  </a:ext>
                </a:extLst>
              </a:tr>
              <a:tr h="45431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夢洲まちづくり基本方針検討会設置</a:t>
                      </a:r>
                      <a:endParaRPr lang="en-US" altLang="ja-JP" sz="11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御堂筋将来ビジョンの策定</a:t>
                      </a:r>
                    </a:p>
                  </a:txBody>
                  <a:tcPr marL="84406" marR="84406" marT="42203" marB="42203" anchor="ctr"/>
                </a:tc>
                <a:extLst>
                  <a:ext uri="{0D108BD9-81ED-4DB2-BD59-A6C34878D82A}">
                    <a16:rowId xmlns:a16="http://schemas.microsoft.com/office/drawing/2014/main" val="4160790156"/>
                  </a:ext>
                </a:extLst>
              </a:tr>
              <a:tr h="1040827">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夢洲まちづくり基本方針策定</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lang="ja-JP"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大阪府、大阪市、堺市観光施策の連携について検討開始</a:t>
                      </a:r>
                      <a:endParaRPr lang="en-US" altLang="ja-JP" sz="11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百舌鳥・古市古墳群の世界遺産登録</a:t>
                      </a:r>
                    </a:p>
                  </a:txBody>
                  <a:tcPr marL="84406" marR="84406" marT="42203" marB="42203" anchor="ctr"/>
                </a:tc>
                <a:extLst>
                  <a:ext uri="{0D108BD9-81ED-4DB2-BD59-A6C34878D82A}">
                    <a16:rowId xmlns:a16="http://schemas.microsoft.com/office/drawing/2014/main" val="451925296"/>
                  </a:ext>
                </a:extLst>
              </a:tr>
              <a:tr h="25321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r h="45431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lvl="1" indent="-171450" defTabSz="666750">
                        <a:lnSpc>
                          <a:spcPct val="90000"/>
                        </a:lnSpc>
                        <a:spcBef>
                          <a:spcPct val="0"/>
                        </a:spcBef>
                        <a:spcAft>
                          <a:spcPct val="15000"/>
                        </a:spcAft>
                        <a:buSzPct val="60000"/>
                        <a:buFont typeface="Wingdings" panose="05000000000000000000" pitchFamily="2" charset="2"/>
                        <a:buChar char="l"/>
                        <a:defRPr/>
                      </a:pPr>
                      <a:r>
                        <a:rPr lang="ja-JP" altLang="en-US" sz="1100" dirty="0">
                          <a:solidFill>
                            <a:prstClr val="black">
                              <a:hueOff val="0"/>
                              <a:satOff val="0"/>
                              <a:lumOff val="0"/>
                              <a:alphaOff val="0"/>
                            </a:prstClr>
                          </a:solidFill>
                          <a:latin typeface="Meiryo UI" panose="020B0604030504040204" pitchFamily="50" charset="-128"/>
                          <a:ea typeface="Meiryo UI" panose="020B0604030504040204" pitchFamily="50" charset="-128"/>
                        </a:rPr>
                        <a:t>万博記念公園駅前周辺地区活性化事業の事業予定者の決定</a:t>
                      </a:r>
                      <a:endPar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24" name="正方形/長方形 23"/>
          <p:cNvSpPr/>
          <p:nvPr/>
        </p:nvSpPr>
        <p:spPr>
          <a:xfrm>
            <a:off x="1" y="-15784"/>
            <a:ext cx="9143999" cy="53232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29.</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②資本力</a:t>
            </a:r>
            <a:endPar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ⅱ</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）世界的な創造都市、国際エンターテイメント都市の確立</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p>
        </p:txBody>
      </p:sp>
      <p:sp>
        <p:nvSpPr>
          <p:cNvPr id="25" name="正方形/長方形 24"/>
          <p:cNvSpPr/>
          <p:nvPr/>
        </p:nvSpPr>
        <p:spPr>
          <a:xfrm>
            <a:off x="7074937" y="131346"/>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a:t>
            </a:r>
            <a:r>
              <a:rPr lang="ja-JP" altLang="en-US" sz="831" dirty="0" smtClean="0">
                <a:solidFill>
                  <a:schemeClr val="tx1"/>
                </a:solidFill>
              </a:rPr>
              <a:t>資料３</a:t>
            </a:r>
            <a:endParaRPr lang="ja-JP" altLang="en-US" sz="831" dirty="0">
              <a:solidFill>
                <a:schemeClr val="tx1"/>
              </a:solidFill>
            </a:endParaRPr>
          </a:p>
        </p:txBody>
      </p:sp>
    </p:spTree>
    <p:extLst>
      <p:ext uri="{BB962C8B-B14F-4D97-AF65-F5344CB8AC3E}">
        <p14:creationId xmlns:p14="http://schemas.microsoft.com/office/powerpoint/2010/main" val="1897541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12BB05C3-F234-484D-B626-034276DF8214}"/>
              </a:ext>
            </a:extLst>
          </p:cNvPr>
          <p:cNvSpPr/>
          <p:nvPr/>
        </p:nvSpPr>
        <p:spPr>
          <a:xfrm>
            <a:off x="50241" y="383342"/>
            <a:ext cx="1194061" cy="278256"/>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○御堂筋の魅力向上</a:t>
            </a:r>
            <a:endParaRPr lang="en-US" altLang="ja-JP" sz="923"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12BB05C3-F234-484D-B626-034276DF8214}"/>
              </a:ext>
            </a:extLst>
          </p:cNvPr>
          <p:cNvSpPr/>
          <p:nvPr/>
        </p:nvSpPr>
        <p:spPr>
          <a:xfrm>
            <a:off x="5427" y="3429148"/>
            <a:ext cx="2955478" cy="299507"/>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○大阪城公園の世界的観光拠点化</a:t>
            </a:r>
            <a:endParaRPr lang="en-US" altLang="ja-JP" sz="923" dirty="0">
              <a:latin typeface="Meiryo UI" panose="020B0604030504040204" pitchFamily="50" charset="-128"/>
              <a:ea typeface="Meiryo UI" panose="020B0604030504040204" pitchFamily="50" charset="-128"/>
            </a:endParaRPr>
          </a:p>
        </p:txBody>
      </p:sp>
      <p:sp>
        <p:nvSpPr>
          <p:cNvPr id="33" name="タイトル 1">
            <a:extLst>
              <a:ext uri="{FF2B5EF4-FFF2-40B4-BE49-F238E27FC236}">
                <a16:creationId xmlns:a16="http://schemas.microsoft.com/office/drawing/2014/main" id="{F49C3A76-B35C-4261-8BE1-CC97A890862D}"/>
              </a:ext>
            </a:extLst>
          </p:cNvPr>
          <p:cNvSpPr txBox="1">
            <a:spLocks/>
          </p:cNvSpPr>
          <p:nvPr/>
        </p:nvSpPr>
        <p:spPr>
          <a:xfrm>
            <a:off x="147473" y="3139767"/>
            <a:ext cx="3507318" cy="29566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出典：御堂筋将来ビジョン</a:t>
            </a:r>
            <a:r>
              <a:rPr lang="en-US" altLang="ja-JP" sz="738" dirty="0">
                <a:latin typeface="+mn-ea"/>
                <a:ea typeface="+mn-ea"/>
                <a:cs typeface="Meiryo UI" panose="020B0604030504040204" pitchFamily="50" charset="-128"/>
              </a:rPr>
              <a:t>【</a:t>
            </a:r>
            <a:r>
              <a:rPr lang="ja-JP" altLang="en-US" sz="738" dirty="0">
                <a:latin typeface="+mn-ea"/>
                <a:ea typeface="+mn-ea"/>
                <a:cs typeface="Meiryo UI" panose="020B0604030504040204" pitchFamily="50" charset="-128"/>
              </a:rPr>
              <a:t>概要版</a:t>
            </a:r>
            <a:r>
              <a:rPr lang="en-US" altLang="ja-JP" sz="738" dirty="0">
                <a:latin typeface="+mn-ea"/>
                <a:ea typeface="+mn-ea"/>
                <a:cs typeface="Meiryo UI" panose="020B0604030504040204" pitchFamily="50" charset="-128"/>
              </a:rPr>
              <a:t>】</a:t>
            </a:r>
            <a:endParaRPr lang="ja-JP" altLang="en-US" sz="738" dirty="0">
              <a:latin typeface="+mn-ea"/>
              <a:ea typeface="+mn-ea"/>
              <a:cs typeface="Meiryo UI" panose="020B0604030504040204" pitchFamily="50" charset="-128"/>
            </a:endParaRPr>
          </a:p>
        </p:txBody>
      </p:sp>
      <p:pic>
        <p:nvPicPr>
          <p:cNvPr id="6" name="図 5"/>
          <p:cNvPicPr>
            <a:picLocks noChangeAspect="1"/>
          </p:cNvPicPr>
          <p:nvPr/>
        </p:nvPicPr>
        <p:blipFill rotWithShape="1">
          <a:blip r:embed="rId2"/>
          <a:srcRect b="1047"/>
          <a:stretch/>
        </p:blipFill>
        <p:spPr>
          <a:xfrm>
            <a:off x="4795987" y="3882464"/>
            <a:ext cx="4134499" cy="2477509"/>
          </a:xfrm>
          <a:prstGeom prst="rect">
            <a:avLst/>
          </a:prstGeom>
        </p:spPr>
      </p:pic>
      <p:sp>
        <p:nvSpPr>
          <p:cNvPr id="48" name="タイトル 1">
            <a:extLst>
              <a:ext uri="{FF2B5EF4-FFF2-40B4-BE49-F238E27FC236}">
                <a16:creationId xmlns:a16="http://schemas.microsoft.com/office/drawing/2014/main" id="{F49C3A76-B35C-4261-8BE1-CC97A890862D}"/>
              </a:ext>
            </a:extLst>
          </p:cNvPr>
          <p:cNvSpPr txBox="1">
            <a:spLocks/>
          </p:cNvSpPr>
          <p:nvPr/>
        </p:nvSpPr>
        <p:spPr>
          <a:xfrm>
            <a:off x="4883173" y="6359974"/>
            <a:ext cx="3507318" cy="29566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出典：大阪府</a:t>
            </a:r>
            <a:r>
              <a:rPr lang="en-US" altLang="ja-JP" sz="738" dirty="0">
                <a:latin typeface="+mn-ea"/>
                <a:ea typeface="+mn-ea"/>
                <a:cs typeface="Meiryo UI" panose="020B0604030504040204" pitchFamily="50" charset="-128"/>
              </a:rPr>
              <a:t>HP</a:t>
            </a:r>
            <a:r>
              <a:rPr lang="ja-JP" altLang="en-US" sz="738" dirty="0">
                <a:latin typeface="+mn-ea"/>
                <a:ea typeface="+mn-ea"/>
                <a:cs typeface="Meiryo UI" panose="020B0604030504040204" pitchFamily="50" charset="-128"/>
              </a:rPr>
              <a:t>「最優秀提案者の提案概要」</a:t>
            </a:r>
          </a:p>
        </p:txBody>
      </p:sp>
      <p:grpSp>
        <p:nvGrpSpPr>
          <p:cNvPr id="13" name="グループ化 12"/>
          <p:cNvGrpSpPr/>
          <p:nvPr/>
        </p:nvGrpSpPr>
        <p:grpSpPr>
          <a:xfrm>
            <a:off x="185051" y="855087"/>
            <a:ext cx="4453418" cy="2261531"/>
            <a:chOff x="2066588" y="1457021"/>
            <a:chExt cx="8248650" cy="4457700"/>
          </a:xfrm>
        </p:grpSpPr>
        <p:pic>
          <p:nvPicPr>
            <p:cNvPr id="9" name="図 8"/>
            <p:cNvPicPr>
              <a:picLocks noChangeAspect="1"/>
            </p:cNvPicPr>
            <p:nvPr/>
          </p:nvPicPr>
          <p:blipFill>
            <a:blip r:embed="rId3"/>
            <a:stretch>
              <a:fillRect/>
            </a:stretch>
          </p:blipFill>
          <p:spPr>
            <a:xfrm>
              <a:off x="2066588" y="1457021"/>
              <a:ext cx="8248650" cy="4457700"/>
            </a:xfrm>
            <a:prstGeom prst="rect">
              <a:avLst/>
            </a:prstGeom>
          </p:spPr>
        </p:pic>
        <p:sp>
          <p:nvSpPr>
            <p:cNvPr id="10" name="正方形/長方形 9"/>
            <p:cNvSpPr/>
            <p:nvPr/>
          </p:nvSpPr>
          <p:spPr>
            <a:xfrm>
              <a:off x="2093393" y="1461926"/>
              <a:ext cx="4919308" cy="608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正方形/長方形 10"/>
            <p:cNvSpPr/>
            <p:nvPr/>
          </p:nvSpPr>
          <p:spPr>
            <a:xfrm>
              <a:off x="2093576" y="2042546"/>
              <a:ext cx="2503303" cy="168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49" name="正方形/長方形 48">
            <a:extLst>
              <a:ext uri="{FF2B5EF4-FFF2-40B4-BE49-F238E27FC236}">
                <a16:creationId xmlns:a16="http://schemas.microsoft.com/office/drawing/2014/main" id="{8A97059A-9533-4C10-9AE2-FD5D7859D18E}"/>
              </a:ext>
            </a:extLst>
          </p:cNvPr>
          <p:cNvSpPr/>
          <p:nvPr/>
        </p:nvSpPr>
        <p:spPr>
          <a:xfrm>
            <a:off x="101341" y="687840"/>
            <a:ext cx="3133269" cy="4131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車中心から人中心のみちへと空間再編をめざす今後の御堂筋のあり方や公民連携のまちづくりのあり方など、今後の御堂筋がめざすべき姿を示した「御堂筋将来ビジョン」を策定</a:t>
            </a:r>
          </a:p>
        </p:txBody>
      </p:sp>
      <p:sp>
        <p:nvSpPr>
          <p:cNvPr id="51" name="正方形/長方形 50">
            <a:extLst>
              <a:ext uri="{FF2B5EF4-FFF2-40B4-BE49-F238E27FC236}">
                <a16:creationId xmlns:a16="http://schemas.microsoft.com/office/drawing/2014/main" id="{38B4D28D-13E3-4270-AF14-16098E768828}"/>
              </a:ext>
            </a:extLst>
          </p:cNvPr>
          <p:cNvSpPr/>
          <p:nvPr/>
        </p:nvSpPr>
        <p:spPr>
          <a:xfrm>
            <a:off x="4795986" y="3629122"/>
            <a:ext cx="3914577" cy="146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「大規模アリーナを中核とした大阪・関西を代表する新たなスポーツ・文化の拠点づくり」を推進</a:t>
            </a:r>
          </a:p>
        </p:txBody>
      </p:sp>
      <p:sp>
        <p:nvSpPr>
          <p:cNvPr id="61" name="正方形/長方形 60">
            <a:extLst>
              <a:ext uri="{FF2B5EF4-FFF2-40B4-BE49-F238E27FC236}">
                <a16:creationId xmlns:a16="http://schemas.microsoft.com/office/drawing/2014/main" id="{38B4D28D-13E3-4270-AF14-16098E768828}"/>
              </a:ext>
            </a:extLst>
          </p:cNvPr>
          <p:cNvSpPr/>
          <p:nvPr/>
        </p:nvSpPr>
        <p:spPr>
          <a:xfrm>
            <a:off x="159782" y="3668224"/>
            <a:ext cx="4100909" cy="2303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⺠間主体の事業者が公園全体を総合的かつ戦略的に⼀体管理するパークマネジメント事業の導入により、入場者数が増加</a:t>
            </a:r>
          </a:p>
        </p:txBody>
      </p:sp>
      <p:sp>
        <p:nvSpPr>
          <p:cNvPr id="62" name="正方形/長方形 61">
            <a:extLst>
              <a:ext uri="{FF2B5EF4-FFF2-40B4-BE49-F238E27FC236}">
                <a16:creationId xmlns:a16="http://schemas.microsoft.com/office/drawing/2014/main" id="{12BB05C3-F234-484D-B626-034276DF8214}"/>
              </a:ext>
            </a:extLst>
          </p:cNvPr>
          <p:cNvSpPr/>
          <p:nvPr/>
        </p:nvSpPr>
        <p:spPr>
          <a:xfrm>
            <a:off x="4704938" y="3376256"/>
            <a:ext cx="2955478" cy="2995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○万博記念公園の世界的観光拠点化</a:t>
            </a:r>
            <a:endParaRPr lang="en-US" altLang="ja-JP" sz="923"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162129" y="3947948"/>
            <a:ext cx="4399758" cy="2366788"/>
            <a:chOff x="88344" y="3915879"/>
            <a:chExt cx="4766404" cy="2473878"/>
          </a:xfrm>
        </p:grpSpPr>
        <p:pic>
          <p:nvPicPr>
            <p:cNvPr id="14" name="図 13"/>
            <p:cNvPicPr>
              <a:picLocks noChangeAspect="1"/>
            </p:cNvPicPr>
            <p:nvPr/>
          </p:nvPicPr>
          <p:blipFill>
            <a:blip r:embed="rId4"/>
            <a:stretch>
              <a:fillRect/>
            </a:stretch>
          </p:blipFill>
          <p:spPr>
            <a:xfrm>
              <a:off x="88344" y="3915879"/>
              <a:ext cx="4693174" cy="2473878"/>
            </a:xfrm>
            <a:prstGeom prst="rect">
              <a:avLst/>
            </a:prstGeom>
          </p:spPr>
        </p:pic>
        <p:sp>
          <p:nvSpPr>
            <p:cNvPr id="8" name="正方形/長方形 7"/>
            <p:cNvSpPr/>
            <p:nvPr/>
          </p:nvSpPr>
          <p:spPr>
            <a:xfrm>
              <a:off x="4615748" y="6166634"/>
              <a:ext cx="239000" cy="223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47" name="タイトル 1">
            <a:extLst>
              <a:ext uri="{FF2B5EF4-FFF2-40B4-BE49-F238E27FC236}">
                <a16:creationId xmlns:a16="http://schemas.microsoft.com/office/drawing/2014/main" id="{F49C3A76-B35C-4261-8BE1-CC97A890862D}"/>
              </a:ext>
            </a:extLst>
          </p:cNvPr>
          <p:cNvSpPr txBox="1">
            <a:spLocks/>
          </p:cNvSpPr>
          <p:nvPr/>
        </p:nvSpPr>
        <p:spPr>
          <a:xfrm>
            <a:off x="71516" y="6344080"/>
            <a:ext cx="3507318" cy="29566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出典：「豊かな大阪をめざした政策推進」平成</a:t>
            </a:r>
            <a:r>
              <a:rPr lang="en-US" altLang="ja-JP" sz="738" dirty="0">
                <a:latin typeface="+mn-ea"/>
                <a:ea typeface="+mn-ea"/>
                <a:cs typeface="Meiryo UI" panose="020B0604030504040204" pitchFamily="50" charset="-128"/>
              </a:rPr>
              <a:t>30</a:t>
            </a:r>
            <a:r>
              <a:rPr lang="ja-JP" altLang="en-US" sz="738" dirty="0">
                <a:latin typeface="+mn-ea"/>
                <a:ea typeface="+mn-ea"/>
                <a:cs typeface="Meiryo UI" panose="020B0604030504040204" pitchFamily="50" charset="-128"/>
              </a:rPr>
              <a:t>年</a:t>
            </a:r>
            <a:r>
              <a:rPr lang="en-US" altLang="ja-JP" sz="738" dirty="0">
                <a:latin typeface="+mn-ea"/>
                <a:ea typeface="+mn-ea"/>
                <a:cs typeface="Meiryo UI" panose="020B0604030504040204" pitchFamily="50" charset="-128"/>
              </a:rPr>
              <a:t>6</a:t>
            </a:r>
            <a:r>
              <a:rPr lang="ja-JP" altLang="en-US" sz="738" dirty="0">
                <a:latin typeface="+mn-ea"/>
                <a:ea typeface="+mn-ea"/>
                <a:cs typeface="Meiryo UI" panose="020B0604030504040204" pitchFamily="50" charset="-128"/>
              </a:rPr>
              <a:t>月</a:t>
            </a:r>
          </a:p>
        </p:txBody>
      </p:sp>
      <p:pic>
        <p:nvPicPr>
          <p:cNvPr id="25" name="図 24"/>
          <p:cNvPicPr>
            <a:picLocks noChangeAspect="1"/>
          </p:cNvPicPr>
          <p:nvPr/>
        </p:nvPicPr>
        <p:blipFill rotWithShape="1">
          <a:blip r:embed="rId5"/>
          <a:srcRect b="3102"/>
          <a:stretch/>
        </p:blipFill>
        <p:spPr>
          <a:xfrm>
            <a:off x="6374211" y="440953"/>
            <a:ext cx="2707071" cy="1683578"/>
          </a:xfrm>
          <a:prstGeom prst="rect">
            <a:avLst/>
          </a:prstGeom>
        </p:spPr>
      </p:pic>
      <p:sp>
        <p:nvSpPr>
          <p:cNvPr id="27" name="タイトル 1">
            <a:extLst>
              <a:ext uri="{FF2B5EF4-FFF2-40B4-BE49-F238E27FC236}">
                <a16:creationId xmlns:a16="http://schemas.microsoft.com/office/drawing/2014/main" id="{F49C3A76-B35C-4261-8BE1-CC97A890862D}"/>
              </a:ext>
            </a:extLst>
          </p:cNvPr>
          <p:cNvSpPr txBox="1">
            <a:spLocks/>
          </p:cNvSpPr>
          <p:nvPr/>
        </p:nvSpPr>
        <p:spPr>
          <a:xfrm>
            <a:off x="6879194" y="2091854"/>
            <a:ext cx="2264806" cy="29566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n-ea"/>
                <a:ea typeface="+mn-ea"/>
                <a:cs typeface="Meiryo UI" panose="020B0604030504040204" pitchFamily="50" charset="-128"/>
              </a:rPr>
              <a:t>出典：大阪府、大阪市及び堺市における観光施策の</a:t>
            </a:r>
            <a:endParaRPr lang="en-US" altLang="ja-JP" sz="738" dirty="0">
              <a:latin typeface="+mn-ea"/>
              <a:ea typeface="+mn-ea"/>
              <a:cs typeface="Meiryo UI" panose="020B0604030504040204" pitchFamily="50" charset="-128"/>
            </a:endParaRPr>
          </a:p>
          <a:p>
            <a:pPr algn="l">
              <a:spcBef>
                <a:spcPts val="0"/>
              </a:spcBef>
            </a:pPr>
            <a:r>
              <a:rPr lang="ja-JP" altLang="en-US" sz="738" dirty="0">
                <a:latin typeface="+mn-ea"/>
                <a:ea typeface="+mn-ea"/>
                <a:cs typeface="Meiryo UI" panose="020B0604030504040204" pitchFamily="50" charset="-128"/>
              </a:rPr>
              <a:t>　　　　連携について</a:t>
            </a:r>
            <a:r>
              <a:rPr lang="en-US" altLang="ja-JP" sz="738" dirty="0">
                <a:latin typeface="+mn-ea"/>
                <a:ea typeface="+mn-ea"/>
                <a:cs typeface="Meiryo UI" panose="020B0604030504040204" pitchFamily="50" charset="-128"/>
              </a:rPr>
              <a:t>【</a:t>
            </a:r>
            <a:r>
              <a:rPr lang="ja-JP" altLang="en-US" sz="738" dirty="0">
                <a:latin typeface="+mn-ea"/>
                <a:ea typeface="+mn-ea"/>
                <a:cs typeface="Meiryo UI" panose="020B0604030504040204" pitchFamily="50" charset="-128"/>
              </a:rPr>
              <a:t>報告</a:t>
            </a:r>
            <a:r>
              <a:rPr lang="en-US" altLang="ja-JP" sz="738" dirty="0">
                <a:latin typeface="+mn-ea"/>
                <a:ea typeface="+mn-ea"/>
                <a:cs typeface="Meiryo UI" panose="020B0604030504040204" pitchFamily="50" charset="-128"/>
              </a:rPr>
              <a:t>】</a:t>
            </a:r>
            <a:r>
              <a:rPr lang="ja-JP" altLang="en-US" sz="738" dirty="0">
                <a:latin typeface="+mn-ea"/>
                <a:ea typeface="+mn-ea"/>
                <a:cs typeface="Meiryo UI" panose="020B0604030504040204" pitchFamily="50" charset="-128"/>
              </a:rPr>
              <a:t>令和２年</a:t>
            </a:r>
            <a:r>
              <a:rPr lang="en-US" altLang="ja-JP" sz="738" dirty="0">
                <a:latin typeface="+mn-ea"/>
                <a:ea typeface="+mn-ea"/>
                <a:cs typeface="Meiryo UI" panose="020B0604030504040204" pitchFamily="50" charset="-128"/>
              </a:rPr>
              <a:t>1</a:t>
            </a:r>
            <a:r>
              <a:rPr lang="ja-JP" altLang="en-US" sz="738" dirty="0">
                <a:latin typeface="+mn-ea"/>
                <a:ea typeface="+mn-ea"/>
                <a:cs typeface="Meiryo UI" panose="020B0604030504040204" pitchFamily="50" charset="-128"/>
              </a:rPr>
              <a:t>月</a:t>
            </a:r>
          </a:p>
        </p:txBody>
      </p:sp>
      <p:sp>
        <p:nvSpPr>
          <p:cNvPr id="28" name="正方形/長方形 27">
            <a:extLst>
              <a:ext uri="{FF2B5EF4-FFF2-40B4-BE49-F238E27FC236}">
                <a16:creationId xmlns:a16="http://schemas.microsoft.com/office/drawing/2014/main" id="{B5C72DF7-B3D2-48BF-A10B-D53DE9F0FC57}"/>
              </a:ext>
            </a:extLst>
          </p:cNvPr>
          <p:cNvSpPr/>
          <p:nvPr/>
        </p:nvSpPr>
        <p:spPr>
          <a:xfrm>
            <a:off x="4810585" y="624007"/>
            <a:ext cx="1463178" cy="8773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百舌鳥古墳群の価値を理解してもらい、保護意識の醸成に取り組むとともに、堺の魅力として広く情報を発信</a:t>
            </a:r>
            <a:endParaRPr lang="en-US" altLang="ja-JP" sz="738" dirty="0">
              <a:solidFill>
                <a:schemeClr val="tx1"/>
              </a:solidFill>
            </a:endParaRPr>
          </a:p>
          <a:p>
            <a:r>
              <a:rPr lang="en-US" altLang="ja-JP" sz="738" dirty="0">
                <a:solidFill>
                  <a:schemeClr val="tx1"/>
                </a:solidFill>
              </a:rPr>
              <a:t>2019</a:t>
            </a:r>
            <a:r>
              <a:rPr lang="ja-JP" altLang="en-US" sz="738" dirty="0">
                <a:solidFill>
                  <a:schemeClr val="tx1"/>
                </a:solidFill>
              </a:rPr>
              <a:t>年の世界遺産登録により、</a:t>
            </a:r>
            <a:r>
              <a:rPr lang="en-US" altLang="ja-JP" sz="738" dirty="0">
                <a:solidFill>
                  <a:schemeClr val="tx1"/>
                </a:solidFill>
              </a:rPr>
              <a:t>2018</a:t>
            </a:r>
            <a:r>
              <a:rPr lang="ja-JP" altLang="en-US" sz="738" dirty="0">
                <a:solidFill>
                  <a:schemeClr val="tx1"/>
                </a:solidFill>
              </a:rPr>
              <a:t>年と比較すると観光客が大幅に増加</a:t>
            </a:r>
          </a:p>
        </p:txBody>
      </p:sp>
      <p:sp>
        <p:nvSpPr>
          <p:cNvPr id="29" name="タイトル 1">
            <a:extLst>
              <a:ext uri="{FF2B5EF4-FFF2-40B4-BE49-F238E27FC236}">
                <a16:creationId xmlns:a16="http://schemas.microsoft.com/office/drawing/2014/main" id="{B11B479E-DA87-415B-BDB7-E2114563D168}"/>
              </a:ext>
            </a:extLst>
          </p:cNvPr>
          <p:cNvSpPr txBox="1">
            <a:spLocks/>
          </p:cNvSpPr>
          <p:nvPr/>
        </p:nvSpPr>
        <p:spPr>
          <a:xfrm>
            <a:off x="7474125" y="2620777"/>
            <a:ext cx="1543985" cy="81878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t>令和</a:t>
            </a:r>
            <a:r>
              <a:rPr lang="en-US" altLang="ja-JP" sz="738" dirty="0"/>
              <a:t>3</a:t>
            </a:r>
            <a:r>
              <a:rPr lang="ja-JP" altLang="en-US" sz="738" dirty="0"/>
              <a:t>年</a:t>
            </a:r>
            <a:r>
              <a:rPr lang="en-US" altLang="ja-JP" sz="738" dirty="0"/>
              <a:t>3</a:t>
            </a:r>
            <a:r>
              <a:rPr lang="ja-JP" altLang="en-US" sz="738" dirty="0"/>
              <a:t>月には、来訪するすべての方のゲートウェイとして、世界遺産「百舌鳥・古市古墳群」の価値や魅力を伝えるガイダンス機能等を備えた「百舌鳥古墳群ビジターセンター」がオープン</a:t>
            </a:r>
            <a:endParaRPr lang="ja-JP" altLang="en-US" sz="738" dirty="0">
              <a:latin typeface="+mn-ea"/>
              <a:ea typeface="+mn-ea"/>
              <a:cs typeface="Meiryo UI" panose="020B0604030504040204" pitchFamily="50" charset="-128"/>
            </a:endParaRPr>
          </a:p>
        </p:txBody>
      </p:sp>
      <p:pic>
        <p:nvPicPr>
          <p:cNvPr id="30" name="図 29">
            <a:extLst>
              <a:ext uri="{FF2B5EF4-FFF2-40B4-BE49-F238E27FC236}">
                <a16:creationId xmlns:a16="http://schemas.microsoft.com/office/drawing/2014/main" id="{A3F2929D-AC3C-4EC4-8F8E-C7FFFF3FC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8918" y="2109548"/>
            <a:ext cx="2186892" cy="1009615"/>
          </a:xfrm>
          <a:prstGeom prst="rect">
            <a:avLst/>
          </a:prstGeom>
        </p:spPr>
      </p:pic>
      <p:pic>
        <p:nvPicPr>
          <p:cNvPr id="31" name="図 30">
            <a:extLst>
              <a:ext uri="{FF2B5EF4-FFF2-40B4-BE49-F238E27FC236}">
                <a16:creationId xmlns:a16="http://schemas.microsoft.com/office/drawing/2014/main" id="{99A5C065-1DD4-4F06-9A3F-3E0A479236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282903" y="2832334"/>
            <a:ext cx="1202539" cy="607447"/>
          </a:xfrm>
          <a:prstGeom prst="rect">
            <a:avLst/>
          </a:prstGeom>
        </p:spPr>
      </p:pic>
      <p:sp>
        <p:nvSpPr>
          <p:cNvPr id="24" name="正方形/長方形 23">
            <a:extLst>
              <a:ext uri="{FF2B5EF4-FFF2-40B4-BE49-F238E27FC236}">
                <a16:creationId xmlns:a16="http://schemas.microsoft.com/office/drawing/2014/main" id="{12BB05C3-F234-484D-B626-034276DF8214}"/>
              </a:ext>
            </a:extLst>
          </p:cNvPr>
          <p:cNvSpPr/>
          <p:nvPr/>
        </p:nvSpPr>
        <p:spPr>
          <a:xfrm>
            <a:off x="4649447" y="350882"/>
            <a:ext cx="2448373" cy="23947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○百舌鳥・古市古墳群の世界遺産登録の効果</a:t>
            </a:r>
            <a:endParaRPr lang="en-US" altLang="ja-JP" sz="923"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878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24117" y="622447"/>
            <a:ext cx="9079690" cy="5947667"/>
          </a:xfrm>
          <a:prstGeom prst="rect">
            <a:avLst/>
          </a:prstGeom>
          <a:solidFill>
            <a:schemeClr val="bg1"/>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40" name="タイトル 1"/>
          <p:cNvSpPr txBox="1">
            <a:spLocks/>
          </p:cNvSpPr>
          <p:nvPr/>
        </p:nvSpPr>
        <p:spPr>
          <a:xfrm>
            <a:off x="4284709" y="1289895"/>
            <a:ext cx="4408365" cy="555951"/>
          </a:xfrm>
          <a:prstGeom prst="rect">
            <a:avLst/>
          </a:prstGeom>
          <a:noFill/>
          <a:ln>
            <a:noFill/>
          </a:ln>
        </p:spPr>
        <p:txBody>
          <a:bodyPr vert="horz" wrap="square"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多様な人々の新たなチャレンジを支援する取組みやビジネス環境の整備、公民連携の取組みなどが進められている。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右矢印 40"/>
          <p:cNvSpPr/>
          <p:nvPr/>
        </p:nvSpPr>
        <p:spPr>
          <a:xfrm>
            <a:off x="3590075" y="2365498"/>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9" name="角丸四角形 18">
            <a:extLst>
              <a:ext uri="{FF2B5EF4-FFF2-40B4-BE49-F238E27FC236}">
                <a16:creationId xmlns:a16="http://schemas.microsoft.com/office/drawing/2014/main" id="{D0FE0995-ABA6-41F4-949F-DE3BF787E276}"/>
              </a:ext>
            </a:extLst>
          </p:cNvPr>
          <p:cNvSpPr/>
          <p:nvPr/>
        </p:nvSpPr>
        <p:spPr>
          <a:xfrm>
            <a:off x="185051" y="1021217"/>
            <a:ext cx="3307940"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35" name="角丸四角形 19">
            <a:extLst>
              <a:ext uri="{FF2B5EF4-FFF2-40B4-BE49-F238E27FC236}">
                <a16:creationId xmlns:a16="http://schemas.microsoft.com/office/drawing/2014/main" id="{309A4DA9-ACA2-4A8F-9FB6-C928AD357A87}"/>
              </a:ext>
            </a:extLst>
          </p:cNvPr>
          <p:cNvSpPr/>
          <p:nvPr/>
        </p:nvSpPr>
        <p:spPr>
          <a:xfrm>
            <a:off x="4187626" y="1021217"/>
            <a:ext cx="1544052"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38" name="タイトル 1">
            <a:extLst>
              <a:ext uri="{FF2B5EF4-FFF2-40B4-BE49-F238E27FC236}">
                <a16:creationId xmlns:a16="http://schemas.microsoft.com/office/drawing/2014/main" id="{99C41635-88CC-423F-A83D-0048FF65E4E9}"/>
              </a:ext>
            </a:extLst>
          </p:cNvPr>
          <p:cNvSpPr txBox="1">
            <a:spLocks/>
          </p:cNvSpPr>
          <p:nvPr/>
        </p:nvSpPr>
        <p:spPr>
          <a:xfrm>
            <a:off x="4201850" y="2204524"/>
            <a:ext cx="4757099" cy="4028552"/>
          </a:xfrm>
          <a:prstGeom prst="rect">
            <a:avLst/>
          </a:prstGeom>
          <a:noFill/>
          <a:ln w="25400">
            <a:solidFill>
              <a:schemeClr val="tx1"/>
            </a:solidFill>
          </a:ln>
        </p:spPr>
        <p:txBody>
          <a:bodyPr vert="horz" wrap="square"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大阪は、多様な人材を内外から惹きつける都市としては、</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世界トップレベルや東京には及んでいない</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現状。</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多様性や労働の流動性が高いと生産性も高くなるという相関の可能性は数多く指摘されているが、大阪は、</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潜在労働力が活かしきれていない</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うえ、</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労働の流動性は関東圏よりも低く、時間あたり賃金も東京とは差があり</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、魅力的なビジネス環境が整備されているとは言い難い。</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世界では、第四次産業革命や人手不足を背景として、</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付加価値の源泉が資本から人材へ移行</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しつつある。</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イノベーションを生み出す人材の育成・集積という観点から</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、従来の雇用施策の側面を超え、</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都市の成長戦略として人材力を強化していく必要がある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831"/>
              </a:spcBef>
              <a:buFont typeface="Wingdings" panose="05000000000000000000" pitchFamily="2" charset="2"/>
              <a:buChar char="Ø"/>
            </a:pP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潜在労働力の存在も、伸びしろとして武器に変えながら</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転職・再チャレンジ、リスキリング、スタートアップ支援</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を含むビジネスがしやすい環境整備を加速させ、</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内外から多様なプレーヤーが集い、失敗を恐れず何度でもチャレンジできる仕組みづくり</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を行っていくことが重要ではないか。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また、現時点においても「民都・大阪」として、民の力を最大限に活かすための好循環が生まれていないため、</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フィランソロピーの促進</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をどのように図るか、さらなる検討が必要ではないか。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タイトル 1">
            <a:extLst>
              <a:ext uri="{FF2B5EF4-FFF2-40B4-BE49-F238E27FC236}">
                <a16:creationId xmlns:a16="http://schemas.microsoft.com/office/drawing/2014/main" id="{2732622D-B54D-4764-9250-7B9FDB316AEB}"/>
              </a:ext>
            </a:extLst>
          </p:cNvPr>
          <p:cNvSpPr txBox="1"/>
          <p:nvPr/>
        </p:nvSpPr>
        <p:spPr>
          <a:xfrm>
            <a:off x="282134" y="1567870"/>
            <a:ext cx="3307941" cy="2432027"/>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世界で、⾼度⼈材及び留学⽣を中⼼に「人材獲得競争」の様相を呈している中、多様な人材の育成や呼込みが必要。</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⼤阪・関⻄に集積する⼤学（アカデミア）や研究機関の強みを活かしながら、多様な人材が活躍できるオープンでチャレンジングな環境づくりを進める。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営利・⾮営利問わず⺠間活動の促進に向けた取組みを進める。</a:t>
            </a:r>
          </a:p>
          <a:p>
            <a:pPr marL="263776" indent="-263776" algn="l">
              <a:lnSpc>
                <a:spcPts val="1477"/>
              </a:lnSpc>
              <a:spcBef>
                <a:spcPts val="1108"/>
              </a:spcBef>
              <a:buFont typeface="Wingdings" panose="05000000000000000000" pitchFamily="2" charset="2"/>
              <a:buChar char="p"/>
              <a:defRPr/>
            </a:pP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19">
            <a:extLst>
              <a:ext uri="{FF2B5EF4-FFF2-40B4-BE49-F238E27FC236}">
                <a16:creationId xmlns:a16="http://schemas.microsoft.com/office/drawing/2014/main" id="{DCCE6D10-80C5-4583-A693-ECCAA6063E26}"/>
              </a:ext>
            </a:extLst>
          </p:cNvPr>
          <p:cNvSpPr/>
          <p:nvPr/>
        </p:nvSpPr>
        <p:spPr>
          <a:xfrm>
            <a:off x="4147507" y="1853563"/>
            <a:ext cx="2212699"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pic>
        <p:nvPicPr>
          <p:cNvPr id="12" name="図 11">
            <a:extLst>
              <a:ext uri="{FF2B5EF4-FFF2-40B4-BE49-F238E27FC236}">
                <a16:creationId xmlns:a16="http://schemas.microsoft.com/office/drawing/2014/main" id="{E1E0FF81-52F3-4B88-930C-92990093BC8E}"/>
              </a:ext>
            </a:extLst>
          </p:cNvPr>
          <p:cNvPicPr>
            <a:picLocks noChangeAspect="1"/>
          </p:cNvPicPr>
          <p:nvPr/>
        </p:nvPicPr>
        <p:blipFill>
          <a:blip r:embed="rId3"/>
          <a:stretch>
            <a:fillRect/>
          </a:stretch>
        </p:blipFill>
        <p:spPr>
          <a:xfrm>
            <a:off x="617816" y="4610842"/>
            <a:ext cx="2831838" cy="1846288"/>
          </a:xfrm>
          <a:prstGeom prst="rect">
            <a:avLst/>
          </a:prstGeom>
        </p:spPr>
      </p:pic>
      <p:sp>
        <p:nvSpPr>
          <p:cNvPr id="13" name="正方形/長方形 12">
            <a:extLst>
              <a:ext uri="{FF2B5EF4-FFF2-40B4-BE49-F238E27FC236}">
                <a16:creationId xmlns:a16="http://schemas.microsoft.com/office/drawing/2014/main" id="{61F08554-0393-498C-B8F6-4F5F97F9C830}"/>
              </a:ext>
            </a:extLst>
          </p:cNvPr>
          <p:cNvSpPr/>
          <p:nvPr/>
        </p:nvSpPr>
        <p:spPr>
          <a:xfrm>
            <a:off x="588288" y="4078447"/>
            <a:ext cx="2869714" cy="2178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dirty="0">
                <a:solidFill>
                  <a:schemeClr val="tx1"/>
                </a:solidFill>
              </a:rPr>
              <a:t>多様性と生産性の相関関係は多く指摘されている</a:t>
            </a:r>
          </a:p>
        </p:txBody>
      </p:sp>
      <p:sp>
        <p:nvSpPr>
          <p:cNvPr id="14" name="正方形/長方形 13">
            <a:extLst>
              <a:ext uri="{FF2B5EF4-FFF2-40B4-BE49-F238E27FC236}">
                <a16:creationId xmlns:a16="http://schemas.microsoft.com/office/drawing/2014/main" id="{F499C41E-55D2-4CDA-9FDA-67E8CCEA7A27}"/>
              </a:ext>
            </a:extLst>
          </p:cNvPr>
          <p:cNvSpPr/>
          <p:nvPr/>
        </p:nvSpPr>
        <p:spPr>
          <a:xfrm>
            <a:off x="3146738" y="4701950"/>
            <a:ext cx="403504" cy="291170"/>
          </a:xfrm>
          <a:prstGeom prst="rect">
            <a:avLst/>
          </a:prstGeom>
        </p:spPr>
        <p:txBody>
          <a:bodyPr wrap="square">
            <a:spAutoFit/>
          </a:bodyPr>
          <a:lstStyle/>
          <a:p>
            <a:r>
              <a:rPr lang="ja-JP" altLang="en-US" sz="1292" b="1" dirty="0"/>
              <a:t>高</a:t>
            </a:r>
            <a:endParaRPr lang="en-US" altLang="ja-JP" sz="1292" b="1" dirty="0"/>
          </a:p>
        </p:txBody>
      </p:sp>
      <p:sp>
        <p:nvSpPr>
          <p:cNvPr id="15" name="正方形/長方形 14">
            <a:extLst>
              <a:ext uri="{FF2B5EF4-FFF2-40B4-BE49-F238E27FC236}">
                <a16:creationId xmlns:a16="http://schemas.microsoft.com/office/drawing/2014/main" id="{745C8FEB-B120-481E-AF3E-97AB0A774453}"/>
              </a:ext>
            </a:extLst>
          </p:cNvPr>
          <p:cNvSpPr/>
          <p:nvPr/>
        </p:nvSpPr>
        <p:spPr>
          <a:xfrm>
            <a:off x="3128831" y="5860644"/>
            <a:ext cx="403504" cy="291170"/>
          </a:xfrm>
          <a:prstGeom prst="rect">
            <a:avLst/>
          </a:prstGeom>
        </p:spPr>
        <p:txBody>
          <a:bodyPr wrap="square">
            <a:spAutoFit/>
          </a:bodyPr>
          <a:lstStyle/>
          <a:p>
            <a:r>
              <a:rPr lang="ja-JP" altLang="en-US" sz="1292" b="1" dirty="0"/>
              <a:t>低</a:t>
            </a:r>
            <a:endParaRPr lang="en-US" altLang="ja-JP" sz="1292" b="1" dirty="0"/>
          </a:p>
        </p:txBody>
      </p:sp>
      <p:sp>
        <p:nvSpPr>
          <p:cNvPr id="16" name="矢印: 上 15">
            <a:extLst>
              <a:ext uri="{FF2B5EF4-FFF2-40B4-BE49-F238E27FC236}">
                <a16:creationId xmlns:a16="http://schemas.microsoft.com/office/drawing/2014/main" id="{AE306FDF-9011-47A7-9DDF-0712C1CDF7B3}"/>
              </a:ext>
            </a:extLst>
          </p:cNvPr>
          <p:cNvSpPr/>
          <p:nvPr/>
        </p:nvSpPr>
        <p:spPr>
          <a:xfrm>
            <a:off x="3117120" y="4952893"/>
            <a:ext cx="403505" cy="897041"/>
          </a:xfrm>
          <a:prstGeom prst="upArrow">
            <a:avLst>
              <a:gd name="adj1" fmla="val 50000"/>
              <a:gd name="adj2" fmla="val 62401"/>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92" b="1" dirty="0"/>
              <a:t>生産性</a:t>
            </a:r>
          </a:p>
        </p:txBody>
      </p:sp>
      <p:sp>
        <p:nvSpPr>
          <p:cNvPr id="17" name="右中かっこ 16">
            <a:extLst>
              <a:ext uri="{FF2B5EF4-FFF2-40B4-BE49-F238E27FC236}">
                <a16:creationId xmlns:a16="http://schemas.microsoft.com/office/drawing/2014/main" id="{0A958CBC-9F38-4110-9B42-D28FF61F862E}"/>
              </a:ext>
            </a:extLst>
          </p:cNvPr>
          <p:cNvSpPr/>
          <p:nvPr/>
        </p:nvSpPr>
        <p:spPr>
          <a:xfrm rot="5400000">
            <a:off x="1617603" y="4936798"/>
            <a:ext cx="99692" cy="1462316"/>
          </a:xfrm>
          <a:prstGeom prst="rightBrace">
            <a:avLst>
              <a:gd name="adj1" fmla="val 141325"/>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662"/>
          </a:p>
        </p:txBody>
      </p:sp>
      <p:sp>
        <p:nvSpPr>
          <p:cNvPr id="18" name="正方形/長方形 17">
            <a:extLst>
              <a:ext uri="{FF2B5EF4-FFF2-40B4-BE49-F238E27FC236}">
                <a16:creationId xmlns:a16="http://schemas.microsoft.com/office/drawing/2014/main" id="{F0F1E1B5-73CD-4947-A4DF-DAE59366E2F3}"/>
              </a:ext>
            </a:extLst>
          </p:cNvPr>
          <p:cNvSpPr/>
          <p:nvPr/>
        </p:nvSpPr>
        <p:spPr>
          <a:xfrm>
            <a:off x="988196" y="5750550"/>
            <a:ext cx="1506338" cy="241476"/>
          </a:xfrm>
          <a:prstGeom prst="rect">
            <a:avLst/>
          </a:prstGeom>
        </p:spPr>
        <p:txBody>
          <a:bodyPr wrap="square">
            <a:spAutoFit/>
          </a:bodyPr>
          <a:lstStyle/>
          <a:p>
            <a:r>
              <a:rPr lang="ja-JP" altLang="en-US" sz="969" dirty="0"/>
              <a:t>多様性に取り組む企業</a:t>
            </a:r>
            <a:endParaRPr lang="en-US" altLang="ja-JP" sz="969" dirty="0"/>
          </a:p>
        </p:txBody>
      </p:sp>
      <p:sp>
        <p:nvSpPr>
          <p:cNvPr id="19" name="正方形/長方形 18">
            <a:extLst>
              <a:ext uri="{FF2B5EF4-FFF2-40B4-BE49-F238E27FC236}">
                <a16:creationId xmlns:a16="http://schemas.microsoft.com/office/drawing/2014/main" id="{EFA561B2-B15E-4ACF-9574-80BAA8390A01}"/>
              </a:ext>
            </a:extLst>
          </p:cNvPr>
          <p:cNvSpPr/>
          <p:nvPr/>
        </p:nvSpPr>
        <p:spPr>
          <a:xfrm>
            <a:off x="2163849" y="4340544"/>
            <a:ext cx="1294153" cy="2337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t>２つの推計方法のいずれも同様の値になる</a:t>
            </a:r>
          </a:p>
        </p:txBody>
      </p:sp>
      <p:cxnSp>
        <p:nvCxnSpPr>
          <p:cNvPr id="20" name="直線矢印コネクタ 19">
            <a:extLst>
              <a:ext uri="{FF2B5EF4-FFF2-40B4-BE49-F238E27FC236}">
                <a16:creationId xmlns:a16="http://schemas.microsoft.com/office/drawing/2014/main" id="{945B411F-3F48-4CFE-8622-AECD3FF70831}"/>
              </a:ext>
            </a:extLst>
          </p:cNvPr>
          <p:cNvCxnSpPr>
            <a:cxnSpLocks/>
          </p:cNvCxnSpPr>
          <p:nvPr/>
        </p:nvCxnSpPr>
        <p:spPr>
          <a:xfrm flipH="1">
            <a:off x="2190362" y="4571052"/>
            <a:ext cx="1" cy="466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5A4287EE-D5D1-41D5-9925-7E623C2826CC}"/>
              </a:ext>
            </a:extLst>
          </p:cNvPr>
          <p:cNvCxnSpPr>
            <a:cxnSpLocks/>
          </p:cNvCxnSpPr>
          <p:nvPr/>
        </p:nvCxnSpPr>
        <p:spPr>
          <a:xfrm>
            <a:off x="2194433" y="4571820"/>
            <a:ext cx="204174" cy="453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右中かっこ 21">
            <a:extLst>
              <a:ext uri="{FF2B5EF4-FFF2-40B4-BE49-F238E27FC236}">
                <a16:creationId xmlns:a16="http://schemas.microsoft.com/office/drawing/2014/main" id="{9744BF24-4281-45B8-9356-A521757D462F}"/>
              </a:ext>
            </a:extLst>
          </p:cNvPr>
          <p:cNvSpPr/>
          <p:nvPr/>
        </p:nvSpPr>
        <p:spPr>
          <a:xfrm rot="5400000" flipH="1">
            <a:off x="2781189" y="5264436"/>
            <a:ext cx="156042" cy="403504"/>
          </a:xfrm>
          <a:prstGeom prst="rightBrace">
            <a:avLst>
              <a:gd name="adj1" fmla="val 141325"/>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662"/>
          </a:p>
        </p:txBody>
      </p:sp>
      <p:sp>
        <p:nvSpPr>
          <p:cNvPr id="23" name="正方形/長方形 22">
            <a:extLst>
              <a:ext uri="{FF2B5EF4-FFF2-40B4-BE49-F238E27FC236}">
                <a16:creationId xmlns:a16="http://schemas.microsoft.com/office/drawing/2014/main" id="{D0AA5719-67EB-4CFC-8AC4-E8F0412797CC}"/>
              </a:ext>
            </a:extLst>
          </p:cNvPr>
          <p:cNvSpPr/>
          <p:nvPr/>
        </p:nvSpPr>
        <p:spPr>
          <a:xfrm>
            <a:off x="2423567" y="5209858"/>
            <a:ext cx="871285" cy="241476"/>
          </a:xfrm>
          <a:prstGeom prst="rect">
            <a:avLst/>
          </a:prstGeom>
        </p:spPr>
        <p:txBody>
          <a:bodyPr wrap="square">
            <a:spAutoFit/>
          </a:bodyPr>
          <a:lstStyle/>
          <a:p>
            <a:r>
              <a:rPr lang="ja-JP" altLang="en-US" sz="969" dirty="0"/>
              <a:t>取り組みなし</a:t>
            </a:r>
            <a:endParaRPr lang="en-US" altLang="ja-JP" sz="969" dirty="0"/>
          </a:p>
        </p:txBody>
      </p:sp>
      <p:sp>
        <p:nvSpPr>
          <p:cNvPr id="24" name="テキスト ボックス 23">
            <a:extLst>
              <a:ext uri="{FF2B5EF4-FFF2-40B4-BE49-F238E27FC236}">
                <a16:creationId xmlns:a16="http://schemas.microsoft.com/office/drawing/2014/main" id="{9495910E-A2CD-4630-9EC9-076D0287385C}"/>
              </a:ext>
            </a:extLst>
          </p:cNvPr>
          <p:cNvSpPr txBox="1"/>
          <p:nvPr/>
        </p:nvSpPr>
        <p:spPr>
          <a:xfrm>
            <a:off x="346486" y="3824125"/>
            <a:ext cx="1837362" cy="241476"/>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○多様な人材と生産性との関係</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01071F08-BA6D-4F55-B60E-2460D51A891E}"/>
              </a:ext>
            </a:extLst>
          </p:cNvPr>
          <p:cNvSpPr txBox="1"/>
          <p:nvPr/>
        </p:nvSpPr>
        <p:spPr>
          <a:xfrm>
            <a:off x="1770398" y="6415298"/>
            <a:ext cx="2201092" cy="205890"/>
          </a:xfrm>
          <a:prstGeom prst="rect">
            <a:avLst/>
          </a:prstGeom>
          <a:noFill/>
        </p:spPr>
        <p:txBody>
          <a:bodyPr wrap="square" rtlCol="0">
            <a:spAutoFit/>
          </a:bodyPr>
          <a:lstStyle/>
          <a:p>
            <a:r>
              <a:rPr lang="ja-JP" altLang="en-US" sz="738" dirty="0"/>
              <a:t>出典：内閣府　令和元年度年次経済財政報告</a:t>
            </a:r>
          </a:p>
        </p:txBody>
      </p:sp>
      <p:cxnSp>
        <p:nvCxnSpPr>
          <p:cNvPr id="26" name="直線コネクタ 25"/>
          <p:cNvCxnSpPr/>
          <p:nvPr/>
        </p:nvCxnSpPr>
        <p:spPr>
          <a:xfrm>
            <a:off x="234397" y="3694876"/>
            <a:ext cx="3737093"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1" y="-15784"/>
            <a:ext cx="9143999" cy="53232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30.</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③人材力</a:t>
            </a:r>
            <a:endPar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（内外</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から多様なプレーヤーが集い、活躍する場の創出）</a:t>
            </a:r>
          </a:p>
        </p:txBody>
      </p:sp>
      <p:sp>
        <p:nvSpPr>
          <p:cNvPr id="28" name="正方形/長方形 27"/>
          <p:cNvSpPr/>
          <p:nvPr/>
        </p:nvSpPr>
        <p:spPr>
          <a:xfrm>
            <a:off x="7074937" y="131346"/>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a:t>
            </a:r>
            <a:r>
              <a:rPr lang="ja-JP" altLang="en-US" sz="831" dirty="0" smtClean="0">
                <a:solidFill>
                  <a:schemeClr val="tx1"/>
                </a:solidFill>
              </a:rPr>
              <a:t>資料３</a:t>
            </a:r>
            <a:endParaRPr lang="ja-JP" altLang="en-US" sz="831" dirty="0">
              <a:solidFill>
                <a:schemeClr val="tx1"/>
              </a:solidFill>
            </a:endParaRPr>
          </a:p>
        </p:txBody>
      </p:sp>
    </p:spTree>
    <p:extLst>
      <p:ext uri="{BB962C8B-B14F-4D97-AF65-F5344CB8AC3E}">
        <p14:creationId xmlns:p14="http://schemas.microsoft.com/office/powerpoint/2010/main" val="613068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24117" y="263769"/>
            <a:ext cx="9103806" cy="6306345"/>
          </a:xfrm>
          <a:prstGeom prst="rect">
            <a:avLst/>
          </a:prstGeom>
          <a:solidFill>
            <a:schemeClr val="bg1"/>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15" name="角丸四角形 14"/>
          <p:cNvSpPr/>
          <p:nvPr/>
        </p:nvSpPr>
        <p:spPr>
          <a:xfrm>
            <a:off x="277685" y="2623295"/>
            <a:ext cx="4944850" cy="550837"/>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t>世界の都市総合力ランキング</a:t>
            </a:r>
            <a:r>
              <a:rPr lang="en-US" altLang="ja-JP" sz="738" dirty="0"/>
              <a:t>2021</a:t>
            </a:r>
            <a:r>
              <a:rPr lang="ja-JP" altLang="en-US" sz="738" dirty="0"/>
              <a:t>（森記念財団による世界</a:t>
            </a:r>
            <a:r>
              <a:rPr lang="en-US" altLang="ja-JP" sz="738" dirty="0"/>
              <a:t>48</a:t>
            </a:r>
            <a:r>
              <a:rPr lang="ja-JP" altLang="en-US" sz="738" dirty="0"/>
              <a:t>都市比較）では、分野別の評価に加えて、</a:t>
            </a:r>
            <a:endParaRPr lang="en-US" altLang="ja-JP" sz="738" dirty="0"/>
          </a:p>
          <a:p>
            <a:r>
              <a:rPr lang="ja-JP" altLang="en-US" sz="738" dirty="0"/>
              <a:t>世界の主要都市において会社を経営し、働き、観光し、暮らす人々の視点での評価も行っている。</a:t>
            </a:r>
            <a:endParaRPr lang="en-US" altLang="ja-JP" sz="738" dirty="0"/>
          </a:p>
          <a:p>
            <a:r>
              <a:rPr lang="ja-JP" altLang="en-US" sz="738" dirty="0"/>
              <a:t>評価にあたっては、経営者、高度人材、観光客、居住者を設定し、それぞれが重視する指標を抽出し、</a:t>
            </a:r>
            <a:endParaRPr lang="en-US" altLang="ja-JP" sz="738" dirty="0"/>
          </a:p>
          <a:p>
            <a:r>
              <a:rPr lang="ja-JP" altLang="en-US" sz="738" dirty="0"/>
              <a:t>抽出された指標のスコアを平均し、順位付けを行っている。</a:t>
            </a:r>
          </a:p>
        </p:txBody>
      </p:sp>
      <p:graphicFrame>
        <p:nvGraphicFramePr>
          <p:cNvPr id="3" name="表 2"/>
          <p:cNvGraphicFramePr>
            <a:graphicFrameLocks noGrp="1"/>
          </p:cNvGraphicFramePr>
          <p:nvPr>
            <p:extLst/>
          </p:nvPr>
        </p:nvGraphicFramePr>
        <p:xfrm>
          <a:off x="211337" y="1263478"/>
          <a:ext cx="1312085" cy="1266090"/>
        </p:xfrm>
        <a:graphic>
          <a:graphicData uri="http://schemas.openxmlformats.org/drawingml/2006/table">
            <a:tbl>
              <a:tblPr firstRow="1" bandRow="1">
                <a:tableStyleId>{5C22544A-7EE6-4342-B048-85BDC9FD1C3A}</a:tableStyleId>
              </a:tblPr>
              <a:tblGrid>
                <a:gridCol w="461504">
                  <a:extLst>
                    <a:ext uri="{9D8B030D-6E8A-4147-A177-3AD203B41FA5}">
                      <a16:colId xmlns:a16="http://schemas.microsoft.com/office/drawing/2014/main" val="799159214"/>
                    </a:ext>
                  </a:extLst>
                </a:gridCol>
                <a:gridCol w="850581">
                  <a:extLst>
                    <a:ext uri="{9D8B030D-6E8A-4147-A177-3AD203B41FA5}">
                      <a16:colId xmlns:a16="http://schemas.microsoft.com/office/drawing/2014/main" val="3313133587"/>
                    </a:ext>
                  </a:extLst>
                </a:gridCol>
              </a:tblGrid>
              <a:tr h="211015">
                <a:tc>
                  <a:txBody>
                    <a:bodyPr/>
                    <a:lstStyle/>
                    <a:p>
                      <a:pPr algn="l"/>
                      <a:r>
                        <a:rPr kumimoji="1" lang="ja-JP" altLang="en-US" sz="800" dirty="0"/>
                        <a:t>順位</a:t>
                      </a:r>
                    </a:p>
                  </a:txBody>
                  <a:tcPr marL="84406" marR="84406" marT="42203" marB="42203"/>
                </a:tc>
                <a:tc>
                  <a:txBody>
                    <a:bodyPr/>
                    <a:lstStyle/>
                    <a:p>
                      <a:pPr algn="l"/>
                      <a:r>
                        <a:rPr kumimoji="1" lang="ja-JP" altLang="en-US" sz="800" dirty="0"/>
                        <a:t>都市</a:t>
                      </a:r>
                    </a:p>
                  </a:txBody>
                  <a:tcPr marL="84406" marR="84406" marT="42203" marB="42203"/>
                </a:tc>
                <a:extLst>
                  <a:ext uri="{0D108BD9-81ED-4DB2-BD59-A6C34878D82A}">
                    <a16:rowId xmlns:a16="http://schemas.microsoft.com/office/drawing/2014/main" val="2292313660"/>
                  </a:ext>
                </a:extLst>
              </a:tr>
              <a:tr h="211015">
                <a:tc>
                  <a:txBody>
                    <a:bodyPr/>
                    <a:lstStyle/>
                    <a:p>
                      <a:r>
                        <a:rPr kumimoji="1" lang="en-US" altLang="ja-JP" sz="800" dirty="0"/>
                        <a:t>1</a:t>
                      </a:r>
                      <a:r>
                        <a:rPr kumimoji="1" lang="ja-JP" altLang="en-US" sz="800" dirty="0"/>
                        <a:t>位</a:t>
                      </a:r>
                    </a:p>
                  </a:txBody>
                  <a:tcPr marL="84406" marR="84406" marT="42203" marB="42203"/>
                </a:tc>
                <a:tc>
                  <a:txBody>
                    <a:bodyPr/>
                    <a:lstStyle/>
                    <a:p>
                      <a:r>
                        <a:rPr kumimoji="1" lang="ja-JP" altLang="en-US" sz="800" dirty="0"/>
                        <a:t>ロンドン</a:t>
                      </a:r>
                    </a:p>
                  </a:txBody>
                  <a:tcPr marL="84406" marR="84406" marT="42203" marB="42203"/>
                </a:tc>
                <a:extLst>
                  <a:ext uri="{0D108BD9-81ED-4DB2-BD59-A6C34878D82A}">
                    <a16:rowId xmlns:a16="http://schemas.microsoft.com/office/drawing/2014/main" val="2899451683"/>
                  </a:ext>
                </a:extLst>
              </a:tr>
              <a:tr h="211015">
                <a:tc>
                  <a:txBody>
                    <a:bodyPr/>
                    <a:lstStyle/>
                    <a:p>
                      <a:r>
                        <a:rPr kumimoji="1" lang="en-US" altLang="ja-JP" sz="800" dirty="0"/>
                        <a:t>2</a:t>
                      </a:r>
                      <a:r>
                        <a:rPr kumimoji="1" lang="ja-JP" altLang="en-US" sz="800" dirty="0"/>
                        <a:t>位</a:t>
                      </a:r>
                    </a:p>
                  </a:txBody>
                  <a:tcPr marL="84406" marR="84406" marT="42203" marB="42203"/>
                </a:tc>
                <a:tc>
                  <a:txBody>
                    <a:bodyPr/>
                    <a:lstStyle/>
                    <a:p>
                      <a:r>
                        <a:rPr kumimoji="1" lang="ja-JP" altLang="en-US" sz="800" dirty="0"/>
                        <a:t>ニューヨーク</a:t>
                      </a:r>
                    </a:p>
                  </a:txBody>
                  <a:tcPr marL="84406" marR="84406" marT="42203" marB="42203"/>
                </a:tc>
                <a:extLst>
                  <a:ext uri="{0D108BD9-81ED-4DB2-BD59-A6C34878D82A}">
                    <a16:rowId xmlns:a16="http://schemas.microsoft.com/office/drawing/2014/main" val="1858565197"/>
                  </a:ext>
                </a:extLst>
              </a:tr>
              <a:tr h="211015">
                <a:tc>
                  <a:txBody>
                    <a:bodyPr/>
                    <a:lstStyle/>
                    <a:p>
                      <a:r>
                        <a:rPr kumimoji="1" lang="en-US" altLang="ja-JP" sz="800" dirty="0"/>
                        <a:t>3</a:t>
                      </a:r>
                      <a:r>
                        <a:rPr kumimoji="1" lang="ja-JP" altLang="en-US" sz="800" dirty="0"/>
                        <a:t>位</a:t>
                      </a:r>
                    </a:p>
                  </a:txBody>
                  <a:tcPr marL="84406" marR="84406" marT="42203" marB="42203"/>
                </a:tc>
                <a:tc>
                  <a:txBody>
                    <a:bodyPr/>
                    <a:lstStyle/>
                    <a:p>
                      <a:r>
                        <a:rPr kumimoji="1" lang="ja-JP" altLang="en-US" sz="800" dirty="0"/>
                        <a:t>シンガポール</a:t>
                      </a:r>
                    </a:p>
                  </a:txBody>
                  <a:tcPr marL="84406" marR="84406" marT="42203" marB="42203"/>
                </a:tc>
                <a:extLst>
                  <a:ext uri="{0D108BD9-81ED-4DB2-BD59-A6C34878D82A}">
                    <a16:rowId xmlns:a16="http://schemas.microsoft.com/office/drawing/2014/main" val="1485318269"/>
                  </a:ext>
                </a:extLst>
              </a:tr>
              <a:tr h="211015">
                <a:tc>
                  <a:txBody>
                    <a:bodyPr/>
                    <a:lstStyle/>
                    <a:p>
                      <a:r>
                        <a:rPr kumimoji="1" lang="en-US" altLang="ja-JP" sz="800" dirty="0"/>
                        <a:t>8</a:t>
                      </a:r>
                      <a:r>
                        <a:rPr kumimoji="1" lang="ja-JP" altLang="en-US" sz="800" dirty="0"/>
                        <a:t>位</a:t>
                      </a:r>
                    </a:p>
                  </a:txBody>
                  <a:tcPr marL="84406" marR="84406" marT="42203" marB="42203"/>
                </a:tc>
                <a:tc>
                  <a:txBody>
                    <a:bodyPr/>
                    <a:lstStyle/>
                    <a:p>
                      <a:r>
                        <a:rPr kumimoji="1" lang="ja-JP" altLang="en-US" sz="800" dirty="0"/>
                        <a:t>東京</a:t>
                      </a:r>
                    </a:p>
                  </a:txBody>
                  <a:tcPr marL="84406" marR="84406" marT="42203" marB="42203"/>
                </a:tc>
                <a:extLst>
                  <a:ext uri="{0D108BD9-81ED-4DB2-BD59-A6C34878D82A}">
                    <a16:rowId xmlns:a16="http://schemas.microsoft.com/office/drawing/2014/main" val="979020366"/>
                  </a:ext>
                </a:extLst>
              </a:tr>
              <a:tr h="211015">
                <a:tc>
                  <a:txBody>
                    <a:bodyPr/>
                    <a:lstStyle/>
                    <a:p>
                      <a:r>
                        <a:rPr kumimoji="1" lang="en-US" altLang="ja-JP" sz="800" dirty="0"/>
                        <a:t>38</a:t>
                      </a:r>
                      <a:r>
                        <a:rPr kumimoji="1" lang="ja-JP" altLang="en-US" sz="800" dirty="0"/>
                        <a:t>位</a:t>
                      </a:r>
                    </a:p>
                  </a:txBody>
                  <a:tcPr marL="84406" marR="84406" marT="42203" marB="42203"/>
                </a:tc>
                <a:tc>
                  <a:txBody>
                    <a:bodyPr/>
                    <a:lstStyle/>
                    <a:p>
                      <a:r>
                        <a:rPr kumimoji="1" lang="ja-JP" altLang="en-US" sz="800" dirty="0"/>
                        <a:t>大阪</a:t>
                      </a:r>
                    </a:p>
                  </a:txBody>
                  <a:tcPr marL="84406" marR="84406" marT="42203" marB="42203"/>
                </a:tc>
                <a:extLst>
                  <a:ext uri="{0D108BD9-81ED-4DB2-BD59-A6C34878D82A}">
                    <a16:rowId xmlns:a16="http://schemas.microsoft.com/office/drawing/2014/main" val="3973433657"/>
                  </a:ext>
                </a:extLst>
              </a:tr>
            </a:tbl>
          </a:graphicData>
        </a:graphic>
      </p:graphicFrame>
      <p:sp>
        <p:nvSpPr>
          <p:cNvPr id="17" name="角丸四角形 16"/>
          <p:cNvSpPr/>
          <p:nvPr/>
        </p:nvSpPr>
        <p:spPr>
          <a:xfrm>
            <a:off x="74673" y="1023556"/>
            <a:ext cx="2067823" cy="233344"/>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108" b="1" dirty="0"/>
              <a:t>経営者を惹きつける都市</a:t>
            </a:r>
          </a:p>
        </p:txBody>
      </p:sp>
      <p:sp>
        <p:nvSpPr>
          <p:cNvPr id="18" name="角丸四角形 17"/>
          <p:cNvSpPr/>
          <p:nvPr/>
        </p:nvSpPr>
        <p:spPr>
          <a:xfrm>
            <a:off x="1725661" y="1021793"/>
            <a:ext cx="2079558" cy="248934"/>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108" b="1" dirty="0"/>
              <a:t>高度人材を惹きつける都市</a:t>
            </a:r>
          </a:p>
        </p:txBody>
      </p:sp>
      <p:sp>
        <p:nvSpPr>
          <p:cNvPr id="20" name="角丸四角形 19"/>
          <p:cNvSpPr/>
          <p:nvPr/>
        </p:nvSpPr>
        <p:spPr>
          <a:xfrm>
            <a:off x="3482359" y="1023778"/>
            <a:ext cx="1705411" cy="206268"/>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108" b="1" dirty="0"/>
              <a:t>居住者を惹きつける都市</a:t>
            </a:r>
          </a:p>
        </p:txBody>
      </p:sp>
      <p:graphicFrame>
        <p:nvGraphicFramePr>
          <p:cNvPr id="21" name="表 20"/>
          <p:cNvGraphicFramePr>
            <a:graphicFrameLocks noGrp="1"/>
          </p:cNvGraphicFramePr>
          <p:nvPr>
            <p:extLst/>
          </p:nvPr>
        </p:nvGraphicFramePr>
        <p:xfrm>
          <a:off x="1869035" y="1268294"/>
          <a:ext cx="1285842" cy="1383321"/>
        </p:xfrm>
        <a:graphic>
          <a:graphicData uri="http://schemas.openxmlformats.org/drawingml/2006/table">
            <a:tbl>
              <a:tblPr firstRow="1" bandRow="1">
                <a:tableStyleId>{5C22544A-7EE6-4342-B048-85BDC9FD1C3A}</a:tableStyleId>
              </a:tblPr>
              <a:tblGrid>
                <a:gridCol w="393830">
                  <a:extLst>
                    <a:ext uri="{9D8B030D-6E8A-4147-A177-3AD203B41FA5}">
                      <a16:colId xmlns:a16="http://schemas.microsoft.com/office/drawing/2014/main" val="799159214"/>
                    </a:ext>
                  </a:extLst>
                </a:gridCol>
                <a:gridCol w="892012">
                  <a:extLst>
                    <a:ext uri="{9D8B030D-6E8A-4147-A177-3AD203B41FA5}">
                      <a16:colId xmlns:a16="http://schemas.microsoft.com/office/drawing/2014/main" val="3313133587"/>
                    </a:ext>
                  </a:extLst>
                </a:gridCol>
              </a:tblGrid>
              <a:tr h="211015">
                <a:tc>
                  <a:txBody>
                    <a:bodyPr/>
                    <a:lstStyle/>
                    <a:p>
                      <a:pPr algn="l"/>
                      <a:r>
                        <a:rPr kumimoji="1" lang="ja-JP" altLang="en-US" sz="800" dirty="0"/>
                        <a:t>順位</a:t>
                      </a:r>
                    </a:p>
                  </a:txBody>
                  <a:tcPr marL="84406" marR="84406" marT="42203" marB="42203"/>
                </a:tc>
                <a:tc>
                  <a:txBody>
                    <a:bodyPr/>
                    <a:lstStyle/>
                    <a:p>
                      <a:pPr algn="l"/>
                      <a:r>
                        <a:rPr kumimoji="1" lang="ja-JP" altLang="en-US" sz="800" dirty="0"/>
                        <a:t>都市</a:t>
                      </a:r>
                    </a:p>
                  </a:txBody>
                  <a:tcPr marL="84406" marR="84406" marT="42203" marB="42203"/>
                </a:tc>
                <a:extLst>
                  <a:ext uri="{0D108BD9-81ED-4DB2-BD59-A6C34878D82A}">
                    <a16:rowId xmlns:a16="http://schemas.microsoft.com/office/drawing/2014/main" val="2292313660"/>
                  </a:ext>
                </a:extLst>
              </a:tr>
              <a:tr h="211015">
                <a:tc>
                  <a:txBody>
                    <a:bodyPr/>
                    <a:lstStyle/>
                    <a:p>
                      <a:r>
                        <a:rPr kumimoji="1" lang="en-US" altLang="ja-JP" sz="800" dirty="0"/>
                        <a:t>1</a:t>
                      </a:r>
                      <a:r>
                        <a:rPr kumimoji="1" lang="ja-JP" altLang="en-US" sz="800" dirty="0"/>
                        <a:t>位</a:t>
                      </a:r>
                    </a:p>
                  </a:txBody>
                  <a:tcPr marL="84406" marR="84406" marT="42203" marB="42203"/>
                </a:tc>
                <a:tc>
                  <a:txBody>
                    <a:bodyPr/>
                    <a:lstStyle/>
                    <a:p>
                      <a:r>
                        <a:rPr kumimoji="1" lang="ja-JP" altLang="en-US" sz="800" dirty="0"/>
                        <a:t>ロンドン</a:t>
                      </a:r>
                    </a:p>
                  </a:txBody>
                  <a:tcPr marL="84406" marR="84406" marT="42203" marB="42203"/>
                </a:tc>
                <a:extLst>
                  <a:ext uri="{0D108BD9-81ED-4DB2-BD59-A6C34878D82A}">
                    <a16:rowId xmlns:a16="http://schemas.microsoft.com/office/drawing/2014/main" val="2899451683"/>
                  </a:ext>
                </a:extLst>
              </a:tr>
              <a:tr h="211015">
                <a:tc>
                  <a:txBody>
                    <a:bodyPr/>
                    <a:lstStyle/>
                    <a:p>
                      <a:r>
                        <a:rPr kumimoji="1" lang="en-US" altLang="ja-JP" sz="800" dirty="0"/>
                        <a:t>2</a:t>
                      </a:r>
                      <a:r>
                        <a:rPr kumimoji="1" lang="ja-JP" altLang="en-US" sz="800" dirty="0"/>
                        <a:t>位</a:t>
                      </a:r>
                    </a:p>
                  </a:txBody>
                  <a:tcPr marL="84406" marR="84406" marT="42203" marB="42203"/>
                </a:tc>
                <a:tc>
                  <a:txBody>
                    <a:bodyPr/>
                    <a:lstStyle/>
                    <a:p>
                      <a:r>
                        <a:rPr kumimoji="1" lang="ja-JP" altLang="en-US" sz="800" dirty="0"/>
                        <a:t>パリ</a:t>
                      </a:r>
                    </a:p>
                  </a:txBody>
                  <a:tcPr marL="84406" marR="84406" marT="42203" marB="42203"/>
                </a:tc>
                <a:extLst>
                  <a:ext uri="{0D108BD9-81ED-4DB2-BD59-A6C34878D82A}">
                    <a16:rowId xmlns:a16="http://schemas.microsoft.com/office/drawing/2014/main" val="1858565197"/>
                  </a:ext>
                </a:extLst>
              </a:tr>
              <a:tr h="211015">
                <a:tc>
                  <a:txBody>
                    <a:bodyPr/>
                    <a:lstStyle/>
                    <a:p>
                      <a:r>
                        <a:rPr kumimoji="1" lang="en-US" altLang="ja-JP" sz="800" dirty="0"/>
                        <a:t>3</a:t>
                      </a:r>
                      <a:r>
                        <a:rPr kumimoji="1" lang="ja-JP" altLang="en-US" sz="800" dirty="0"/>
                        <a:t>位</a:t>
                      </a:r>
                    </a:p>
                  </a:txBody>
                  <a:tcPr marL="84406" marR="84406" marT="42203" marB="42203"/>
                </a:tc>
                <a:tc>
                  <a:txBody>
                    <a:bodyPr/>
                    <a:lstStyle/>
                    <a:p>
                      <a:r>
                        <a:rPr kumimoji="1" lang="ja-JP" altLang="en-US" sz="800" dirty="0"/>
                        <a:t>ニューヨーク</a:t>
                      </a:r>
                    </a:p>
                  </a:txBody>
                  <a:tcPr marL="84406" marR="84406" marT="42203" marB="42203"/>
                </a:tc>
                <a:extLst>
                  <a:ext uri="{0D108BD9-81ED-4DB2-BD59-A6C34878D82A}">
                    <a16:rowId xmlns:a16="http://schemas.microsoft.com/office/drawing/2014/main" val="1485318269"/>
                  </a:ext>
                </a:extLst>
              </a:tr>
              <a:tr h="211015">
                <a:tc>
                  <a:txBody>
                    <a:bodyPr/>
                    <a:lstStyle/>
                    <a:p>
                      <a:r>
                        <a:rPr kumimoji="1" lang="en-US" altLang="ja-JP" sz="800" dirty="0"/>
                        <a:t>4</a:t>
                      </a:r>
                      <a:r>
                        <a:rPr kumimoji="1" lang="ja-JP" altLang="en-US" sz="800" dirty="0"/>
                        <a:t>位</a:t>
                      </a:r>
                    </a:p>
                  </a:txBody>
                  <a:tcPr marL="84406" marR="84406" marT="42203" marB="42203"/>
                </a:tc>
                <a:tc>
                  <a:txBody>
                    <a:bodyPr/>
                    <a:lstStyle/>
                    <a:p>
                      <a:r>
                        <a:rPr kumimoji="1" lang="ja-JP" altLang="en-US" sz="800" dirty="0"/>
                        <a:t>東京</a:t>
                      </a:r>
                    </a:p>
                  </a:txBody>
                  <a:tcPr marL="84406" marR="84406" marT="42203" marB="42203"/>
                </a:tc>
                <a:extLst>
                  <a:ext uri="{0D108BD9-81ED-4DB2-BD59-A6C34878D82A}">
                    <a16:rowId xmlns:a16="http://schemas.microsoft.com/office/drawing/2014/main" val="979020366"/>
                  </a:ext>
                </a:extLst>
              </a:tr>
              <a:tr h="211015">
                <a:tc>
                  <a:txBody>
                    <a:bodyPr/>
                    <a:lstStyle/>
                    <a:p>
                      <a:r>
                        <a:rPr kumimoji="1" lang="en-US" altLang="ja-JP" sz="800" dirty="0"/>
                        <a:t>33</a:t>
                      </a:r>
                      <a:r>
                        <a:rPr kumimoji="1" lang="ja-JP" altLang="en-US" sz="800" dirty="0"/>
                        <a:t>位</a:t>
                      </a:r>
                    </a:p>
                  </a:txBody>
                  <a:tcPr marL="84406" marR="84406" marT="42203" marB="42203"/>
                </a:tc>
                <a:tc>
                  <a:txBody>
                    <a:bodyPr/>
                    <a:lstStyle/>
                    <a:p>
                      <a:r>
                        <a:rPr kumimoji="1" lang="ja-JP" altLang="en-US" sz="800" dirty="0"/>
                        <a:t>大阪</a:t>
                      </a:r>
                    </a:p>
                  </a:txBody>
                  <a:tcPr marL="84406" marR="84406" marT="42203" marB="42203"/>
                </a:tc>
                <a:extLst>
                  <a:ext uri="{0D108BD9-81ED-4DB2-BD59-A6C34878D82A}">
                    <a16:rowId xmlns:a16="http://schemas.microsoft.com/office/drawing/2014/main" val="3973433657"/>
                  </a:ext>
                </a:extLst>
              </a:tr>
            </a:tbl>
          </a:graphicData>
        </a:graphic>
      </p:graphicFrame>
      <p:graphicFrame>
        <p:nvGraphicFramePr>
          <p:cNvPr id="22" name="表 21"/>
          <p:cNvGraphicFramePr>
            <a:graphicFrameLocks noGrp="1"/>
          </p:cNvGraphicFramePr>
          <p:nvPr>
            <p:extLst/>
          </p:nvPr>
        </p:nvGraphicFramePr>
        <p:xfrm>
          <a:off x="3447000" y="1291106"/>
          <a:ext cx="1280634" cy="1383321"/>
        </p:xfrm>
        <a:graphic>
          <a:graphicData uri="http://schemas.openxmlformats.org/drawingml/2006/table">
            <a:tbl>
              <a:tblPr firstRow="1" bandRow="1">
                <a:tableStyleId>{5C22544A-7EE6-4342-B048-85BDC9FD1C3A}</a:tableStyleId>
              </a:tblPr>
              <a:tblGrid>
                <a:gridCol w="383376">
                  <a:extLst>
                    <a:ext uri="{9D8B030D-6E8A-4147-A177-3AD203B41FA5}">
                      <a16:colId xmlns:a16="http://schemas.microsoft.com/office/drawing/2014/main" val="799159214"/>
                    </a:ext>
                  </a:extLst>
                </a:gridCol>
                <a:gridCol w="897258">
                  <a:extLst>
                    <a:ext uri="{9D8B030D-6E8A-4147-A177-3AD203B41FA5}">
                      <a16:colId xmlns:a16="http://schemas.microsoft.com/office/drawing/2014/main" val="3313133587"/>
                    </a:ext>
                  </a:extLst>
                </a:gridCol>
              </a:tblGrid>
              <a:tr h="211015">
                <a:tc>
                  <a:txBody>
                    <a:bodyPr/>
                    <a:lstStyle/>
                    <a:p>
                      <a:pPr algn="l"/>
                      <a:r>
                        <a:rPr kumimoji="1" lang="ja-JP" altLang="en-US" sz="800" dirty="0"/>
                        <a:t>順位</a:t>
                      </a:r>
                    </a:p>
                  </a:txBody>
                  <a:tcPr marL="84406" marR="84406" marT="42203" marB="42203"/>
                </a:tc>
                <a:tc>
                  <a:txBody>
                    <a:bodyPr/>
                    <a:lstStyle/>
                    <a:p>
                      <a:pPr algn="l"/>
                      <a:r>
                        <a:rPr kumimoji="1" lang="ja-JP" altLang="en-US" sz="800" dirty="0"/>
                        <a:t>都市</a:t>
                      </a:r>
                    </a:p>
                  </a:txBody>
                  <a:tcPr marL="84406" marR="84406" marT="42203" marB="42203"/>
                </a:tc>
                <a:extLst>
                  <a:ext uri="{0D108BD9-81ED-4DB2-BD59-A6C34878D82A}">
                    <a16:rowId xmlns:a16="http://schemas.microsoft.com/office/drawing/2014/main" val="2292313660"/>
                  </a:ext>
                </a:extLst>
              </a:tr>
              <a:tr h="211015">
                <a:tc>
                  <a:txBody>
                    <a:bodyPr/>
                    <a:lstStyle/>
                    <a:p>
                      <a:r>
                        <a:rPr kumimoji="1" lang="en-US" altLang="ja-JP" sz="800" dirty="0"/>
                        <a:t>1</a:t>
                      </a:r>
                      <a:r>
                        <a:rPr kumimoji="1" lang="ja-JP" altLang="en-US" sz="800" dirty="0"/>
                        <a:t>位</a:t>
                      </a:r>
                    </a:p>
                  </a:txBody>
                  <a:tcPr marL="84406" marR="84406" marT="42203" marB="42203"/>
                </a:tc>
                <a:tc>
                  <a:txBody>
                    <a:bodyPr/>
                    <a:lstStyle/>
                    <a:p>
                      <a:r>
                        <a:rPr kumimoji="1" lang="ja-JP" altLang="en-US" sz="800" dirty="0"/>
                        <a:t>メルボルン</a:t>
                      </a:r>
                    </a:p>
                  </a:txBody>
                  <a:tcPr marL="84406" marR="84406" marT="42203" marB="42203"/>
                </a:tc>
                <a:extLst>
                  <a:ext uri="{0D108BD9-81ED-4DB2-BD59-A6C34878D82A}">
                    <a16:rowId xmlns:a16="http://schemas.microsoft.com/office/drawing/2014/main" val="2899451683"/>
                  </a:ext>
                </a:extLst>
              </a:tr>
              <a:tr h="211015">
                <a:tc>
                  <a:txBody>
                    <a:bodyPr/>
                    <a:lstStyle/>
                    <a:p>
                      <a:r>
                        <a:rPr kumimoji="1" lang="en-US" altLang="ja-JP" sz="800" dirty="0"/>
                        <a:t>2</a:t>
                      </a:r>
                      <a:r>
                        <a:rPr kumimoji="1" lang="ja-JP" altLang="en-US" sz="800" dirty="0"/>
                        <a:t>位</a:t>
                      </a:r>
                    </a:p>
                  </a:txBody>
                  <a:tcPr marL="84406" marR="84406" marT="42203" marB="42203"/>
                </a:tc>
                <a:tc>
                  <a:txBody>
                    <a:bodyPr/>
                    <a:lstStyle/>
                    <a:p>
                      <a:r>
                        <a:rPr kumimoji="1" lang="ja-JP" altLang="en-US" sz="800" dirty="0"/>
                        <a:t>ベルリン</a:t>
                      </a:r>
                    </a:p>
                  </a:txBody>
                  <a:tcPr marL="84406" marR="84406" marT="42203" marB="42203"/>
                </a:tc>
                <a:extLst>
                  <a:ext uri="{0D108BD9-81ED-4DB2-BD59-A6C34878D82A}">
                    <a16:rowId xmlns:a16="http://schemas.microsoft.com/office/drawing/2014/main" val="1858565197"/>
                  </a:ext>
                </a:extLst>
              </a:tr>
              <a:tr h="211015">
                <a:tc>
                  <a:txBody>
                    <a:bodyPr/>
                    <a:lstStyle/>
                    <a:p>
                      <a:r>
                        <a:rPr kumimoji="1" lang="en-US" altLang="ja-JP" sz="800" dirty="0"/>
                        <a:t>3</a:t>
                      </a:r>
                      <a:r>
                        <a:rPr kumimoji="1" lang="ja-JP" altLang="en-US" sz="800" dirty="0"/>
                        <a:t>位</a:t>
                      </a:r>
                    </a:p>
                  </a:txBody>
                  <a:tcPr marL="84406" marR="84406" marT="42203" marB="42203"/>
                </a:tc>
                <a:tc>
                  <a:txBody>
                    <a:bodyPr/>
                    <a:lstStyle/>
                    <a:p>
                      <a:r>
                        <a:rPr kumimoji="1" lang="ja-JP" altLang="en-US" sz="800" dirty="0"/>
                        <a:t>ウィーン</a:t>
                      </a:r>
                    </a:p>
                  </a:txBody>
                  <a:tcPr marL="84406" marR="84406" marT="42203" marB="42203"/>
                </a:tc>
                <a:extLst>
                  <a:ext uri="{0D108BD9-81ED-4DB2-BD59-A6C34878D82A}">
                    <a16:rowId xmlns:a16="http://schemas.microsoft.com/office/drawing/2014/main" val="1485318269"/>
                  </a:ext>
                </a:extLst>
              </a:tr>
              <a:tr h="211015">
                <a:tc>
                  <a:txBody>
                    <a:bodyPr/>
                    <a:lstStyle/>
                    <a:p>
                      <a:r>
                        <a:rPr kumimoji="1" lang="en-US" altLang="ja-JP" sz="800" dirty="0"/>
                        <a:t>7</a:t>
                      </a:r>
                      <a:r>
                        <a:rPr kumimoji="1" lang="ja-JP" altLang="en-US" sz="800" dirty="0"/>
                        <a:t>位</a:t>
                      </a:r>
                    </a:p>
                  </a:txBody>
                  <a:tcPr marL="84406" marR="84406" marT="42203" marB="42203"/>
                </a:tc>
                <a:tc>
                  <a:txBody>
                    <a:bodyPr/>
                    <a:lstStyle/>
                    <a:p>
                      <a:r>
                        <a:rPr kumimoji="1" lang="ja-JP" altLang="en-US" sz="800" dirty="0"/>
                        <a:t>東京</a:t>
                      </a:r>
                    </a:p>
                  </a:txBody>
                  <a:tcPr marL="84406" marR="84406" marT="42203" marB="42203"/>
                </a:tc>
                <a:extLst>
                  <a:ext uri="{0D108BD9-81ED-4DB2-BD59-A6C34878D82A}">
                    <a16:rowId xmlns:a16="http://schemas.microsoft.com/office/drawing/2014/main" val="979020366"/>
                  </a:ext>
                </a:extLst>
              </a:tr>
              <a:tr h="211015">
                <a:tc>
                  <a:txBody>
                    <a:bodyPr/>
                    <a:lstStyle/>
                    <a:p>
                      <a:r>
                        <a:rPr kumimoji="1" lang="en-US" altLang="ja-JP" sz="800" dirty="0"/>
                        <a:t>25</a:t>
                      </a:r>
                      <a:r>
                        <a:rPr kumimoji="1" lang="ja-JP" altLang="en-US" sz="800" dirty="0"/>
                        <a:t>位</a:t>
                      </a:r>
                    </a:p>
                  </a:txBody>
                  <a:tcPr marL="84406" marR="84406" marT="42203" marB="42203"/>
                </a:tc>
                <a:tc>
                  <a:txBody>
                    <a:bodyPr/>
                    <a:lstStyle/>
                    <a:p>
                      <a:r>
                        <a:rPr kumimoji="1" lang="ja-JP" altLang="en-US" sz="800" dirty="0"/>
                        <a:t>大阪</a:t>
                      </a:r>
                    </a:p>
                  </a:txBody>
                  <a:tcPr marL="84406" marR="84406" marT="42203" marB="42203"/>
                </a:tc>
                <a:extLst>
                  <a:ext uri="{0D108BD9-81ED-4DB2-BD59-A6C34878D82A}">
                    <a16:rowId xmlns:a16="http://schemas.microsoft.com/office/drawing/2014/main" val="3973433657"/>
                  </a:ext>
                </a:extLst>
              </a:tr>
            </a:tbl>
          </a:graphicData>
        </a:graphic>
      </p:graphicFrame>
      <p:sp>
        <p:nvSpPr>
          <p:cNvPr id="4" name="大かっこ 3"/>
          <p:cNvSpPr/>
          <p:nvPr/>
        </p:nvSpPr>
        <p:spPr>
          <a:xfrm>
            <a:off x="208879" y="2688319"/>
            <a:ext cx="4363121" cy="43282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a:p>
        </p:txBody>
      </p:sp>
      <p:sp>
        <p:nvSpPr>
          <p:cNvPr id="24" name="角丸四角形 23"/>
          <p:cNvSpPr/>
          <p:nvPr/>
        </p:nvSpPr>
        <p:spPr>
          <a:xfrm>
            <a:off x="2179410" y="3188562"/>
            <a:ext cx="2933268" cy="169660"/>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t>出典：森記念財団　世界の都市総合力ランキング</a:t>
            </a:r>
            <a:r>
              <a:rPr lang="en-US" altLang="ja-JP" sz="738" dirty="0"/>
              <a:t>2021</a:t>
            </a:r>
            <a:r>
              <a:rPr lang="ja-JP" altLang="en-US" sz="738" dirty="0"/>
              <a:t>より作成</a:t>
            </a:r>
          </a:p>
        </p:txBody>
      </p:sp>
      <p:sp>
        <p:nvSpPr>
          <p:cNvPr id="42" name="正方形/長方形 41">
            <a:extLst>
              <a:ext uri="{FF2B5EF4-FFF2-40B4-BE49-F238E27FC236}">
                <a16:creationId xmlns:a16="http://schemas.microsoft.com/office/drawing/2014/main" id="{1D7637C8-D5F6-4E0C-8997-482C09B30BD9}"/>
              </a:ext>
            </a:extLst>
          </p:cNvPr>
          <p:cNvSpPr/>
          <p:nvPr/>
        </p:nvSpPr>
        <p:spPr>
          <a:xfrm>
            <a:off x="179795" y="660901"/>
            <a:ext cx="4897798" cy="2648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dirty="0">
                <a:solidFill>
                  <a:schemeClr val="tx1"/>
                </a:solidFill>
              </a:rPr>
              <a:t>多様な人材を惹きつける都市として、大阪は世界トップレベルや東京には及んでいない</a:t>
            </a:r>
          </a:p>
        </p:txBody>
      </p:sp>
      <p:sp>
        <p:nvSpPr>
          <p:cNvPr id="5" name="正方形/長方形 4">
            <a:extLst>
              <a:ext uri="{FF2B5EF4-FFF2-40B4-BE49-F238E27FC236}">
                <a16:creationId xmlns:a16="http://schemas.microsoft.com/office/drawing/2014/main" id="{0D6CE1EB-A4AD-4002-BC7C-5A8A970DEBFE}"/>
              </a:ext>
            </a:extLst>
          </p:cNvPr>
          <p:cNvSpPr/>
          <p:nvPr/>
        </p:nvSpPr>
        <p:spPr>
          <a:xfrm>
            <a:off x="138262" y="2329771"/>
            <a:ext cx="1376717" cy="20906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4" name="正方形/長方形 43">
            <a:extLst>
              <a:ext uri="{FF2B5EF4-FFF2-40B4-BE49-F238E27FC236}">
                <a16:creationId xmlns:a16="http://schemas.microsoft.com/office/drawing/2014/main" id="{114E847E-2439-4AB7-81D3-717E0A5F3082}"/>
              </a:ext>
            </a:extLst>
          </p:cNvPr>
          <p:cNvSpPr/>
          <p:nvPr/>
        </p:nvSpPr>
        <p:spPr>
          <a:xfrm>
            <a:off x="1878632" y="2336315"/>
            <a:ext cx="1274702" cy="17711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5" name="正方形/長方形 44">
            <a:extLst>
              <a:ext uri="{FF2B5EF4-FFF2-40B4-BE49-F238E27FC236}">
                <a16:creationId xmlns:a16="http://schemas.microsoft.com/office/drawing/2014/main" id="{08AB1A16-1506-43C2-8AA7-F521ACAC6530}"/>
              </a:ext>
            </a:extLst>
          </p:cNvPr>
          <p:cNvSpPr/>
          <p:nvPr/>
        </p:nvSpPr>
        <p:spPr>
          <a:xfrm>
            <a:off x="3426257" y="2343161"/>
            <a:ext cx="1291182" cy="17711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6" name="テキスト ボックス 35">
            <a:extLst>
              <a:ext uri="{FF2B5EF4-FFF2-40B4-BE49-F238E27FC236}">
                <a16:creationId xmlns:a16="http://schemas.microsoft.com/office/drawing/2014/main" id="{45FF3F70-AB64-4AAE-AFA0-B9C1025E68EE}"/>
              </a:ext>
            </a:extLst>
          </p:cNvPr>
          <p:cNvSpPr txBox="1"/>
          <p:nvPr/>
        </p:nvSpPr>
        <p:spPr>
          <a:xfrm>
            <a:off x="93117" y="339319"/>
            <a:ext cx="2300630" cy="241476"/>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○様々な人材を惹きつける都市ランキング</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a:extLst>
              <a:ext uri="{FF2B5EF4-FFF2-40B4-BE49-F238E27FC236}">
                <a16:creationId xmlns:a16="http://schemas.microsoft.com/office/drawing/2014/main" id="{45FF3F70-AB64-4AAE-AFA0-B9C1025E68EE}"/>
              </a:ext>
            </a:extLst>
          </p:cNvPr>
          <p:cNvSpPr txBox="1"/>
          <p:nvPr/>
        </p:nvSpPr>
        <p:spPr>
          <a:xfrm>
            <a:off x="22491" y="3432442"/>
            <a:ext cx="4661365" cy="241476"/>
          </a:xfrm>
          <a:prstGeom prst="rect">
            <a:avLst/>
          </a:prstGeom>
          <a:noFill/>
        </p:spPr>
        <p:txBody>
          <a:bodyPr wrap="squar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○都道府県別外国人労働者数</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54"/>
          <p:cNvSpPr/>
          <p:nvPr/>
        </p:nvSpPr>
        <p:spPr>
          <a:xfrm>
            <a:off x="3001418" y="6374162"/>
            <a:ext cx="3452431" cy="194954"/>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t>出典：厚生労働省「外国人雇用状況の届出状況（令和２年</a:t>
            </a:r>
            <a:r>
              <a:rPr lang="en-US" altLang="ja-JP" sz="738" dirty="0"/>
              <a:t>10</a:t>
            </a:r>
            <a:r>
              <a:rPr lang="ja-JP" altLang="en-US" sz="738" dirty="0"/>
              <a:t>月末現在）」</a:t>
            </a:r>
          </a:p>
        </p:txBody>
      </p:sp>
      <p:pic>
        <p:nvPicPr>
          <p:cNvPr id="16" name="図 15">
            <a:extLst>
              <a:ext uri="{FF2B5EF4-FFF2-40B4-BE49-F238E27FC236}">
                <a16:creationId xmlns:a16="http://schemas.microsoft.com/office/drawing/2014/main" id="{C1D5630F-365D-4388-B037-96633DE84159}"/>
              </a:ext>
            </a:extLst>
          </p:cNvPr>
          <p:cNvPicPr>
            <a:picLocks noChangeAspect="1"/>
          </p:cNvPicPr>
          <p:nvPr/>
        </p:nvPicPr>
        <p:blipFill>
          <a:blip r:embed="rId3"/>
          <a:stretch>
            <a:fillRect/>
          </a:stretch>
        </p:blipFill>
        <p:spPr>
          <a:xfrm>
            <a:off x="168022" y="3922820"/>
            <a:ext cx="3511578" cy="2382646"/>
          </a:xfrm>
          <a:prstGeom prst="rect">
            <a:avLst/>
          </a:prstGeom>
        </p:spPr>
      </p:pic>
      <p:sp>
        <p:nvSpPr>
          <p:cNvPr id="60" name="正方形/長方形 59">
            <a:extLst>
              <a:ext uri="{FF2B5EF4-FFF2-40B4-BE49-F238E27FC236}">
                <a16:creationId xmlns:a16="http://schemas.microsoft.com/office/drawing/2014/main" id="{04A41079-4E5D-4AE6-A648-0510ABF2673E}"/>
              </a:ext>
            </a:extLst>
          </p:cNvPr>
          <p:cNvSpPr/>
          <p:nvPr/>
        </p:nvSpPr>
        <p:spPr>
          <a:xfrm>
            <a:off x="2048948" y="4689492"/>
            <a:ext cx="729781" cy="35234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dirty="0">
                <a:solidFill>
                  <a:schemeClr val="tx1"/>
                </a:solidFill>
              </a:rPr>
              <a:t>大阪</a:t>
            </a:r>
            <a:r>
              <a:rPr lang="en-US" altLang="ja-JP" sz="923" dirty="0">
                <a:solidFill>
                  <a:schemeClr val="tx1"/>
                </a:solidFill>
              </a:rPr>
              <a:t>117,596</a:t>
            </a:r>
            <a:r>
              <a:rPr lang="ja-JP" altLang="en-US" sz="923" dirty="0">
                <a:solidFill>
                  <a:schemeClr val="tx1"/>
                </a:solidFill>
              </a:rPr>
              <a:t>人</a:t>
            </a:r>
          </a:p>
        </p:txBody>
      </p:sp>
      <p:sp>
        <p:nvSpPr>
          <p:cNvPr id="61" name="正方形/長方形 60">
            <a:extLst>
              <a:ext uri="{FF2B5EF4-FFF2-40B4-BE49-F238E27FC236}">
                <a16:creationId xmlns:a16="http://schemas.microsoft.com/office/drawing/2014/main" id="{04128CEB-FD38-4FAD-8377-055F2E72976C}"/>
              </a:ext>
            </a:extLst>
          </p:cNvPr>
          <p:cNvSpPr/>
          <p:nvPr/>
        </p:nvSpPr>
        <p:spPr>
          <a:xfrm>
            <a:off x="1684774" y="4210966"/>
            <a:ext cx="729781" cy="35234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dirty="0">
                <a:solidFill>
                  <a:schemeClr val="tx1"/>
                </a:solidFill>
              </a:rPr>
              <a:t>愛知</a:t>
            </a:r>
            <a:r>
              <a:rPr lang="en-US" altLang="ja-JP" sz="923" dirty="0">
                <a:solidFill>
                  <a:schemeClr val="tx1"/>
                </a:solidFill>
              </a:rPr>
              <a:t>175,114</a:t>
            </a:r>
            <a:r>
              <a:rPr lang="ja-JP" altLang="en-US" sz="923" dirty="0">
                <a:solidFill>
                  <a:schemeClr val="tx1"/>
                </a:solidFill>
              </a:rPr>
              <a:t>人</a:t>
            </a:r>
          </a:p>
        </p:txBody>
      </p:sp>
      <p:sp>
        <p:nvSpPr>
          <p:cNvPr id="62" name="正方形/長方形 61">
            <a:extLst>
              <a:ext uri="{FF2B5EF4-FFF2-40B4-BE49-F238E27FC236}">
                <a16:creationId xmlns:a16="http://schemas.microsoft.com/office/drawing/2014/main" id="{4BEA413B-B051-4A09-9858-4DE3B4310601}"/>
              </a:ext>
            </a:extLst>
          </p:cNvPr>
          <p:cNvSpPr/>
          <p:nvPr/>
        </p:nvSpPr>
        <p:spPr>
          <a:xfrm>
            <a:off x="973687" y="3918262"/>
            <a:ext cx="729781" cy="35234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dirty="0">
                <a:solidFill>
                  <a:schemeClr val="tx1"/>
                </a:solidFill>
              </a:rPr>
              <a:t>東京</a:t>
            </a:r>
            <a:r>
              <a:rPr lang="en-US" altLang="ja-JP" sz="923" dirty="0">
                <a:solidFill>
                  <a:schemeClr val="tx1"/>
                </a:solidFill>
              </a:rPr>
              <a:t>496,954</a:t>
            </a:r>
            <a:r>
              <a:rPr lang="ja-JP" altLang="en-US" sz="923" dirty="0">
                <a:solidFill>
                  <a:schemeClr val="tx1"/>
                </a:solidFill>
              </a:rPr>
              <a:t>人</a:t>
            </a:r>
          </a:p>
        </p:txBody>
      </p:sp>
      <p:pic>
        <p:nvPicPr>
          <p:cNvPr id="23" name="図 22">
            <a:extLst>
              <a:ext uri="{FF2B5EF4-FFF2-40B4-BE49-F238E27FC236}">
                <a16:creationId xmlns:a16="http://schemas.microsoft.com/office/drawing/2014/main" id="{4DA036A6-108E-4EE9-9709-3869A1C9B105}"/>
              </a:ext>
            </a:extLst>
          </p:cNvPr>
          <p:cNvPicPr>
            <a:picLocks noChangeAspect="1"/>
          </p:cNvPicPr>
          <p:nvPr/>
        </p:nvPicPr>
        <p:blipFill>
          <a:blip r:embed="rId4"/>
          <a:stretch>
            <a:fillRect/>
          </a:stretch>
        </p:blipFill>
        <p:spPr>
          <a:xfrm>
            <a:off x="3739965" y="3921184"/>
            <a:ext cx="2279033" cy="1326988"/>
          </a:xfrm>
          <a:prstGeom prst="rect">
            <a:avLst/>
          </a:prstGeom>
        </p:spPr>
      </p:pic>
      <p:sp>
        <p:nvSpPr>
          <p:cNvPr id="25" name="矢印: 上 24">
            <a:extLst>
              <a:ext uri="{FF2B5EF4-FFF2-40B4-BE49-F238E27FC236}">
                <a16:creationId xmlns:a16="http://schemas.microsoft.com/office/drawing/2014/main" id="{D85304C6-0149-4800-9182-731A5CE1AC34}"/>
              </a:ext>
            </a:extLst>
          </p:cNvPr>
          <p:cNvSpPr/>
          <p:nvPr/>
        </p:nvSpPr>
        <p:spPr>
          <a:xfrm rot="4073989">
            <a:off x="3136061" y="4077713"/>
            <a:ext cx="243163" cy="11227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aphicFrame>
        <p:nvGraphicFramePr>
          <p:cNvPr id="63" name="表 62">
            <a:extLst>
              <a:ext uri="{FF2B5EF4-FFF2-40B4-BE49-F238E27FC236}">
                <a16:creationId xmlns:a16="http://schemas.microsoft.com/office/drawing/2014/main" id="{5E2B0824-BD11-4474-8307-D3F4F3444469}"/>
              </a:ext>
            </a:extLst>
          </p:cNvPr>
          <p:cNvGraphicFramePr>
            <a:graphicFrameLocks noGrp="1"/>
          </p:cNvGraphicFramePr>
          <p:nvPr>
            <p:extLst/>
          </p:nvPr>
        </p:nvGraphicFramePr>
        <p:xfrm>
          <a:off x="3773457" y="5264667"/>
          <a:ext cx="2175346" cy="1523999"/>
        </p:xfrm>
        <a:graphic>
          <a:graphicData uri="http://schemas.openxmlformats.org/drawingml/2006/table">
            <a:tbl>
              <a:tblPr firstRow="1" bandRow="1">
                <a:tableStyleId>{5C22544A-7EE6-4342-B048-85BDC9FD1C3A}</a:tableStyleId>
              </a:tblPr>
              <a:tblGrid>
                <a:gridCol w="410682">
                  <a:extLst>
                    <a:ext uri="{9D8B030D-6E8A-4147-A177-3AD203B41FA5}">
                      <a16:colId xmlns:a16="http://schemas.microsoft.com/office/drawing/2014/main" val="799159214"/>
                    </a:ext>
                  </a:extLst>
                </a:gridCol>
                <a:gridCol w="1764664">
                  <a:extLst>
                    <a:ext uri="{9D8B030D-6E8A-4147-A177-3AD203B41FA5}">
                      <a16:colId xmlns:a16="http://schemas.microsoft.com/office/drawing/2014/main" val="3313133587"/>
                    </a:ext>
                  </a:extLst>
                </a:gridCol>
              </a:tblGrid>
              <a:tr h="211015">
                <a:tc>
                  <a:txBody>
                    <a:bodyPr/>
                    <a:lstStyle/>
                    <a:p>
                      <a:pPr algn="l"/>
                      <a:r>
                        <a:rPr kumimoji="1" lang="ja-JP" altLang="en-US" sz="800" dirty="0"/>
                        <a:t>順位</a:t>
                      </a:r>
                    </a:p>
                  </a:txBody>
                  <a:tcPr marL="84406" marR="84406" marT="42203" marB="42203"/>
                </a:tc>
                <a:tc>
                  <a:txBody>
                    <a:bodyPr/>
                    <a:lstStyle/>
                    <a:p>
                      <a:pPr algn="l"/>
                      <a:r>
                        <a:rPr kumimoji="1" lang="ja-JP" altLang="en-US" sz="800" dirty="0"/>
                        <a:t>専門的・技術的分野の在留資格数</a:t>
                      </a:r>
                    </a:p>
                  </a:txBody>
                  <a:tcPr marL="84406" marR="84406" marT="42203" marB="42203"/>
                </a:tc>
                <a:extLst>
                  <a:ext uri="{0D108BD9-81ED-4DB2-BD59-A6C34878D82A}">
                    <a16:rowId xmlns:a16="http://schemas.microsoft.com/office/drawing/2014/main" val="2292313660"/>
                  </a:ext>
                </a:extLst>
              </a:tr>
              <a:tr h="211015">
                <a:tc>
                  <a:txBody>
                    <a:bodyPr/>
                    <a:lstStyle/>
                    <a:p>
                      <a:r>
                        <a:rPr kumimoji="1" lang="en-US" altLang="ja-JP" sz="800" dirty="0"/>
                        <a:t>1</a:t>
                      </a:r>
                      <a:r>
                        <a:rPr kumimoji="1" lang="ja-JP" altLang="en-US" sz="800" dirty="0"/>
                        <a:t>位</a:t>
                      </a:r>
                    </a:p>
                  </a:txBody>
                  <a:tcPr marL="84406" marR="84406" marT="42203" marB="42203"/>
                </a:tc>
                <a:tc>
                  <a:txBody>
                    <a:bodyPr/>
                    <a:lstStyle/>
                    <a:p>
                      <a:r>
                        <a:rPr kumimoji="1" lang="ja-JP" altLang="en-US" sz="800" dirty="0"/>
                        <a:t>東京都　　（</a:t>
                      </a:r>
                      <a:r>
                        <a:rPr kumimoji="1" lang="en-US" altLang="ja-JP" sz="800" dirty="0"/>
                        <a:t>167,805</a:t>
                      </a:r>
                      <a:r>
                        <a:rPr kumimoji="1" lang="ja-JP" altLang="en-US" sz="800" dirty="0"/>
                        <a:t>人   </a:t>
                      </a:r>
                      <a:r>
                        <a:rPr kumimoji="1" lang="en-US" altLang="ja-JP" sz="800" dirty="0"/>
                        <a:t>46.7%</a:t>
                      </a:r>
                      <a:r>
                        <a:rPr kumimoji="1" lang="ja-JP" altLang="en-US" sz="800" dirty="0"/>
                        <a:t>）</a:t>
                      </a:r>
                    </a:p>
                  </a:txBody>
                  <a:tcPr marL="84406" marR="84406" marT="42203" marB="42203"/>
                </a:tc>
                <a:extLst>
                  <a:ext uri="{0D108BD9-81ED-4DB2-BD59-A6C34878D82A}">
                    <a16:rowId xmlns:a16="http://schemas.microsoft.com/office/drawing/2014/main" val="2899451683"/>
                  </a:ext>
                </a:extLst>
              </a:tr>
              <a:tr h="211015">
                <a:tc>
                  <a:txBody>
                    <a:bodyPr/>
                    <a:lstStyle/>
                    <a:p>
                      <a:r>
                        <a:rPr kumimoji="1" lang="en-US" altLang="ja-JP" sz="800" dirty="0"/>
                        <a:t>2</a:t>
                      </a:r>
                      <a:r>
                        <a:rPr kumimoji="1" lang="ja-JP" altLang="en-US" sz="800" dirty="0"/>
                        <a:t>位</a:t>
                      </a:r>
                    </a:p>
                  </a:txBody>
                  <a:tcPr marL="84406" marR="84406" marT="42203" marB="42203"/>
                </a:tc>
                <a:tc>
                  <a:txBody>
                    <a:bodyPr/>
                    <a:lstStyle/>
                    <a:p>
                      <a:r>
                        <a:rPr kumimoji="1" lang="ja-JP" altLang="en-US" sz="800" dirty="0"/>
                        <a:t>大阪府　　（  </a:t>
                      </a:r>
                      <a:r>
                        <a:rPr kumimoji="1" lang="en-US" altLang="ja-JP" sz="800" dirty="0"/>
                        <a:t>28,768</a:t>
                      </a:r>
                      <a:r>
                        <a:rPr kumimoji="1" lang="ja-JP" altLang="en-US" sz="800" dirty="0"/>
                        <a:t>人     </a:t>
                      </a:r>
                      <a:r>
                        <a:rPr kumimoji="1" lang="en-US" altLang="ja-JP" sz="800" dirty="0"/>
                        <a:t>8.0%</a:t>
                      </a:r>
                      <a:r>
                        <a:rPr kumimoji="1" lang="ja-JP" altLang="en-US" sz="800" dirty="0"/>
                        <a:t>）  </a:t>
                      </a:r>
                    </a:p>
                  </a:txBody>
                  <a:tcPr marL="84406" marR="84406" marT="42203" marB="42203"/>
                </a:tc>
                <a:extLst>
                  <a:ext uri="{0D108BD9-81ED-4DB2-BD59-A6C34878D82A}">
                    <a16:rowId xmlns:a16="http://schemas.microsoft.com/office/drawing/2014/main" val="1858565197"/>
                  </a:ext>
                </a:extLst>
              </a:tr>
              <a:tr h="211015">
                <a:tc>
                  <a:txBody>
                    <a:bodyPr/>
                    <a:lstStyle/>
                    <a:p>
                      <a:r>
                        <a:rPr kumimoji="1" lang="en-US" altLang="ja-JP" sz="800" dirty="0"/>
                        <a:t>3</a:t>
                      </a:r>
                      <a:r>
                        <a:rPr kumimoji="1" lang="ja-JP" altLang="en-US" sz="800" dirty="0"/>
                        <a:t>位</a:t>
                      </a:r>
                    </a:p>
                  </a:txBody>
                  <a:tcPr marL="84406" marR="84406" marT="42203" marB="42203"/>
                </a:tc>
                <a:tc>
                  <a:txBody>
                    <a:bodyPr/>
                    <a:lstStyle/>
                    <a:p>
                      <a:r>
                        <a:rPr kumimoji="1" lang="ja-JP" altLang="en-US" sz="800" dirty="0"/>
                        <a:t>愛知県　　（  </a:t>
                      </a:r>
                      <a:r>
                        <a:rPr kumimoji="1" lang="en-US" altLang="ja-JP" sz="800" dirty="0"/>
                        <a:t>25,042</a:t>
                      </a:r>
                      <a:r>
                        <a:rPr kumimoji="1" lang="ja-JP" altLang="en-US" sz="800" dirty="0"/>
                        <a:t>人     </a:t>
                      </a:r>
                      <a:r>
                        <a:rPr kumimoji="1" lang="en-US" altLang="ja-JP" sz="800" dirty="0"/>
                        <a:t>7.0%</a:t>
                      </a:r>
                      <a:r>
                        <a:rPr kumimoji="1" lang="ja-JP" altLang="en-US" sz="800" dirty="0"/>
                        <a:t>）</a:t>
                      </a:r>
                    </a:p>
                  </a:txBody>
                  <a:tcPr marL="84406" marR="84406" marT="42203" marB="42203"/>
                </a:tc>
                <a:extLst>
                  <a:ext uri="{0D108BD9-81ED-4DB2-BD59-A6C34878D82A}">
                    <a16:rowId xmlns:a16="http://schemas.microsoft.com/office/drawing/2014/main" val="1485318269"/>
                  </a:ext>
                </a:extLst>
              </a:tr>
              <a:tr h="211015">
                <a:tc>
                  <a:txBody>
                    <a:bodyPr/>
                    <a:lstStyle/>
                    <a:p>
                      <a:r>
                        <a:rPr kumimoji="1" lang="ja-JP" altLang="en-US" sz="800" dirty="0"/>
                        <a:t>全国</a:t>
                      </a:r>
                    </a:p>
                  </a:txBody>
                  <a:tcPr marL="84406" marR="84406" marT="42203" marB="42203"/>
                </a:tc>
                <a:tc>
                  <a:txBody>
                    <a:bodyPr/>
                    <a:lstStyle/>
                    <a:p>
                      <a:r>
                        <a:rPr kumimoji="1" lang="ja-JP" altLang="en-US" sz="800" dirty="0"/>
                        <a:t>　　　　　 　（ </a:t>
                      </a:r>
                      <a:r>
                        <a:rPr kumimoji="1" lang="en-US" altLang="ja-JP" sz="800" dirty="0"/>
                        <a:t>359,520</a:t>
                      </a:r>
                      <a:r>
                        <a:rPr kumimoji="1" lang="ja-JP" altLang="en-US" sz="800" dirty="0"/>
                        <a:t>人 </a:t>
                      </a:r>
                      <a:r>
                        <a:rPr kumimoji="1" lang="en-US" altLang="ja-JP" sz="800" dirty="0"/>
                        <a:t>100.0%</a:t>
                      </a:r>
                      <a:r>
                        <a:rPr kumimoji="1" lang="ja-JP" altLang="en-US" sz="800" dirty="0"/>
                        <a:t>）</a:t>
                      </a:r>
                    </a:p>
                  </a:txBody>
                  <a:tcPr marL="84406" marR="84406" marT="42203" marB="42203"/>
                </a:tc>
                <a:extLst>
                  <a:ext uri="{0D108BD9-81ED-4DB2-BD59-A6C34878D82A}">
                    <a16:rowId xmlns:a16="http://schemas.microsoft.com/office/drawing/2014/main" val="3973433657"/>
                  </a:ext>
                </a:extLst>
              </a:tr>
            </a:tbl>
          </a:graphicData>
        </a:graphic>
      </p:graphicFrame>
      <p:sp>
        <p:nvSpPr>
          <p:cNvPr id="64" name="正方形/長方形 63">
            <a:extLst>
              <a:ext uri="{FF2B5EF4-FFF2-40B4-BE49-F238E27FC236}">
                <a16:creationId xmlns:a16="http://schemas.microsoft.com/office/drawing/2014/main" id="{EDD15609-EC70-4AB4-B6BB-AD8BDEA4E6E2}"/>
              </a:ext>
            </a:extLst>
          </p:cNvPr>
          <p:cNvSpPr/>
          <p:nvPr/>
        </p:nvSpPr>
        <p:spPr>
          <a:xfrm>
            <a:off x="3768238" y="5702797"/>
            <a:ext cx="2193264" cy="17711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5" name="角丸四角形 23">
            <a:extLst>
              <a:ext uri="{FF2B5EF4-FFF2-40B4-BE49-F238E27FC236}">
                <a16:creationId xmlns:a16="http://schemas.microsoft.com/office/drawing/2014/main" id="{43605C0B-4ED6-4F98-A7E3-77A6E9635427}"/>
              </a:ext>
            </a:extLst>
          </p:cNvPr>
          <p:cNvSpPr/>
          <p:nvPr/>
        </p:nvSpPr>
        <p:spPr>
          <a:xfrm>
            <a:off x="2504482" y="4103476"/>
            <a:ext cx="2212958" cy="204919"/>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en-US" altLang="ja-JP" sz="554" dirty="0"/>
              <a:t>※</a:t>
            </a:r>
            <a:r>
              <a:rPr lang="ja-JP" altLang="en-US" sz="554" dirty="0"/>
              <a:t>愛知県は、技能実習が全国１位</a:t>
            </a:r>
            <a:endParaRPr lang="en-US" altLang="ja-JP" sz="554" dirty="0"/>
          </a:p>
          <a:p>
            <a:r>
              <a:rPr lang="ja-JP" altLang="en-US" sz="554" dirty="0"/>
              <a:t>　身分に基づく在留資格も全国２位</a:t>
            </a:r>
          </a:p>
        </p:txBody>
      </p:sp>
      <p:pic>
        <p:nvPicPr>
          <p:cNvPr id="27" name="図 26">
            <a:extLst>
              <a:ext uri="{FF2B5EF4-FFF2-40B4-BE49-F238E27FC236}">
                <a16:creationId xmlns:a16="http://schemas.microsoft.com/office/drawing/2014/main" id="{5C66FA1E-E843-45A3-A053-000D214886DE}"/>
              </a:ext>
            </a:extLst>
          </p:cNvPr>
          <p:cNvPicPr>
            <a:picLocks noChangeAspect="1"/>
          </p:cNvPicPr>
          <p:nvPr/>
        </p:nvPicPr>
        <p:blipFill>
          <a:blip r:embed="rId5"/>
          <a:stretch>
            <a:fillRect/>
          </a:stretch>
        </p:blipFill>
        <p:spPr>
          <a:xfrm>
            <a:off x="5212078" y="1046157"/>
            <a:ext cx="3857249" cy="2113601"/>
          </a:xfrm>
          <a:prstGeom prst="rect">
            <a:avLst/>
          </a:prstGeom>
        </p:spPr>
      </p:pic>
      <p:sp>
        <p:nvSpPr>
          <p:cNvPr id="66" name="角丸四角形 23">
            <a:extLst>
              <a:ext uri="{FF2B5EF4-FFF2-40B4-BE49-F238E27FC236}">
                <a16:creationId xmlns:a16="http://schemas.microsoft.com/office/drawing/2014/main" id="{6E219721-6C77-40E4-9F21-0A1414B1342F}"/>
              </a:ext>
            </a:extLst>
          </p:cNvPr>
          <p:cNvSpPr/>
          <p:nvPr/>
        </p:nvSpPr>
        <p:spPr>
          <a:xfrm>
            <a:off x="5077593" y="3212051"/>
            <a:ext cx="4207050" cy="169660"/>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t>出典：事業構想（内閣府「県民経済計算」、厚生労働省「賃金構造基本統計調査」より大和総研作成）</a:t>
            </a:r>
          </a:p>
        </p:txBody>
      </p:sp>
      <p:sp>
        <p:nvSpPr>
          <p:cNvPr id="67" name="正方形/長方形 66">
            <a:extLst>
              <a:ext uri="{FF2B5EF4-FFF2-40B4-BE49-F238E27FC236}">
                <a16:creationId xmlns:a16="http://schemas.microsoft.com/office/drawing/2014/main" id="{4E79DA0B-B4B9-49E7-B5E9-12B79A47F64F}"/>
              </a:ext>
            </a:extLst>
          </p:cNvPr>
          <p:cNvSpPr/>
          <p:nvPr/>
        </p:nvSpPr>
        <p:spPr>
          <a:xfrm>
            <a:off x="5199357" y="672451"/>
            <a:ext cx="3845220" cy="2731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15" dirty="0">
                <a:solidFill>
                  <a:schemeClr val="tx1"/>
                </a:solidFill>
              </a:rPr>
              <a:t>1</a:t>
            </a:r>
            <a:r>
              <a:rPr lang="ja-JP" altLang="en-US" sz="1015" dirty="0">
                <a:solidFill>
                  <a:schemeClr val="tx1"/>
                </a:solidFill>
              </a:rPr>
              <a:t>人</a:t>
            </a:r>
            <a:r>
              <a:rPr lang="en-US" altLang="ja-JP" sz="1015" dirty="0">
                <a:solidFill>
                  <a:schemeClr val="tx1"/>
                </a:solidFill>
              </a:rPr>
              <a:t>1</a:t>
            </a:r>
            <a:r>
              <a:rPr lang="ja-JP" altLang="en-US" sz="1015" dirty="0">
                <a:solidFill>
                  <a:schemeClr val="tx1"/>
                </a:solidFill>
              </a:rPr>
              <a:t>時間当たり労働生産性や時間当たり賃金は東京と差がある</a:t>
            </a:r>
          </a:p>
        </p:txBody>
      </p:sp>
      <p:sp>
        <p:nvSpPr>
          <p:cNvPr id="68" name="テキスト ボックス 67">
            <a:extLst>
              <a:ext uri="{FF2B5EF4-FFF2-40B4-BE49-F238E27FC236}">
                <a16:creationId xmlns:a16="http://schemas.microsoft.com/office/drawing/2014/main" id="{54548EA9-1524-489A-A684-0B41B84ADFBB}"/>
              </a:ext>
            </a:extLst>
          </p:cNvPr>
          <p:cNvSpPr txBox="1"/>
          <p:nvPr/>
        </p:nvSpPr>
        <p:spPr>
          <a:xfrm>
            <a:off x="5112678" y="350870"/>
            <a:ext cx="3379451" cy="241476"/>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○都道府県別労働生産性と時間当たり賃金（平成</a:t>
            </a:r>
            <a:r>
              <a:rPr lang="en-US" altLang="ja-JP" sz="969" b="1" dirty="0">
                <a:latin typeface="Meiryo UI" panose="020B0604030504040204" pitchFamily="50" charset="-128"/>
                <a:ea typeface="Meiryo UI" panose="020B0604030504040204" pitchFamily="50" charset="-128"/>
                <a:cs typeface="Meiryo UI" panose="020B0604030504040204" pitchFamily="50" charset="-128"/>
              </a:rPr>
              <a:t>26</a:t>
            </a: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 name="直線矢印コネクタ 29">
            <a:extLst>
              <a:ext uri="{FF2B5EF4-FFF2-40B4-BE49-F238E27FC236}">
                <a16:creationId xmlns:a16="http://schemas.microsoft.com/office/drawing/2014/main" id="{F903E61B-3511-4C40-8A86-EB8C9762A94A}"/>
              </a:ext>
            </a:extLst>
          </p:cNvPr>
          <p:cNvCxnSpPr>
            <a:cxnSpLocks/>
          </p:cNvCxnSpPr>
          <p:nvPr/>
        </p:nvCxnSpPr>
        <p:spPr>
          <a:xfrm>
            <a:off x="7363695" y="1345792"/>
            <a:ext cx="132938" cy="304964"/>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sp>
        <p:nvSpPr>
          <p:cNvPr id="69" name="正方形/長方形 68">
            <a:extLst>
              <a:ext uri="{FF2B5EF4-FFF2-40B4-BE49-F238E27FC236}">
                <a16:creationId xmlns:a16="http://schemas.microsoft.com/office/drawing/2014/main" id="{B9650C9D-2151-4E60-B158-054D8B0C2411}"/>
              </a:ext>
            </a:extLst>
          </p:cNvPr>
          <p:cNvSpPr/>
          <p:nvPr/>
        </p:nvSpPr>
        <p:spPr>
          <a:xfrm>
            <a:off x="7031350" y="1133463"/>
            <a:ext cx="420324" cy="21233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dirty="0">
                <a:solidFill>
                  <a:schemeClr val="tx1"/>
                </a:solidFill>
              </a:rPr>
              <a:t>大阪</a:t>
            </a:r>
          </a:p>
        </p:txBody>
      </p:sp>
      <p:sp>
        <p:nvSpPr>
          <p:cNvPr id="70" name="正方形/長方形 69">
            <a:extLst>
              <a:ext uri="{FF2B5EF4-FFF2-40B4-BE49-F238E27FC236}">
                <a16:creationId xmlns:a16="http://schemas.microsoft.com/office/drawing/2014/main" id="{17DB7478-68E5-4D98-970C-39916FCD1366}"/>
              </a:ext>
            </a:extLst>
          </p:cNvPr>
          <p:cNvSpPr/>
          <p:nvPr/>
        </p:nvSpPr>
        <p:spPr>
          <a:xfrm>
            <a:off x="7449448" y="1653309"/>
            <a:ext cx="99104" cy="1467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aphicFrame>
        <p:nvGraphicFramePr>
          <p:cNvPr id="73" name="表 72">
            <a:extLst>
              <a:ext uri="{FF2B5EF4-FFF2-40B4-BE49-F238E27FC236}">
                <a16:creationId xmlns:a16="http://schemas.microsoft.com/office/drawing/2014/main" id="{DD55C90C-E441-42E5-851C-99131AF73A49}"/>
              </a:ext>
            </a:extLst>
          </p:cNvPr>
          <p:cNvGraphicFramePr>
            <a:graphicFrameLocks noGrp="1"/>
          </p:cNvGraphicFramePr>
          <p:nvPr>
            <p:extLst/>
          </p:nvPr>
        </p:nvGraphicFramePr>
        <p:xfrm>
          <a:off x="6407899" y="4023562"/>
          <a:ext cx="2124001" cy="2321165"/>
        </p:xfrm>
        <a:graphic>
          <a:graphicData uri="http://schemas.openxmlformats.org/drawingml/2006/table">
            <a:tbl>
              <a:tblPr firstRow="1" bandRow="1">
                <a:tableStyleId>{5C22544A-7EE6-4342-B048-85BDC9FD1C3A}</a:tableStyleId>
              </a:tblPr>
              <a:tblGrid>
                <a:gridCol w="506651">
                  <a:extLst>
                    <a:ext uri="{9D8B030D-6E8A-4147-A177-3AD203B41FA5}">
                      <a16:colId xmlns:a16="http://schemas.microsoft.com/office/drawing/2014/main" val="799159214"/>
                    </a:ext>
                  </a:extLst>
                </a:gridCol>
                <a:gridCol w="854528">
                  <a:extLst>
                    <a:ext uri="{9D8B030D-6E8A-4147-A177-3AD203B41FA5}">
                      <a16:colId xmlns:a16="http://schemas.microsoft.com/office/drawing/2014/main" val="3313133587"/>
                    </a:ext>
                  </a:extLst>
                </a:gridCol>
                <a:gridCol w="762822">
                  <a:extLst>
                    <a:ext uri="{9D8B030D-6E8A-4147-A177-3AD203B41FA5}">
                      <a16:colId xmlns:a16="http://schemas.microsoft.com/office/drawing/2014/main" val="2083760942"/>
                    </a:ext>
                  </a:extLst>
                </a:gridCol>
              </a:tblGrid>
              <a:tr h="211015">
                <a:tc>
                  <a:txBody>
                    <a:bodyPr/>
                    <a:lstStyle/>
                    <a:p>
                      <a:pPr algn="ctr"/>
                      <a:r>
                        <a:rPr kumimoji="1" lang="ja-JP" altLang="en-US" sz="800" dirty="0"/>
                        <a:t>順位</a:t>
                      </a:r>
                    </a:p>
                  </a:txBody>
                  <a:tcPr marL="84406" marR="84406" marT="42203" marB="42203"/>
                </a:tc>
                <a:tc>
                  <a:txBody>
                    <a:bodyPr/>
                    <a:lstStyle/>
                    <a:p>
                      <a:pPr algn="ctr"/>
                      <a:r>
                        <a:rPr kumimoji="1" lang="ja-JP" altLang="en-US" sz="800" dirty="0"/>
                        <a:t>都道府県</a:t>
                      </a:r>
                    </a:p>
                  </a:txBody>
                  <a:tcPr marL="84406" marR="84406" marT="42203" marB="42203"/>
                </a:tc>
                <a:tc>
                  <a:txBody>
                    <a:bodyPr/>
                    <a:lstStyle/>
                    <a:p>
                      <a:pPr algn="ctr"/>
                      <a:r>
                        <a:rPr kumimoji="1" lang="ja-JP" altLang="en-US" sz="800" dirty="0"/>
                        <a:t>転職率</a:t>
                      </a:r>
                    </a:p>
                  </a:txBody>
                  <a:tcPr marL="84406" marR="84406" marT="42203" marB="42203"/>
                </a:tc>
                <a:extLst>
                  <a:ext uri="{0D108BD9-81ED-4DB2-BD59-A6C34878D82A}">
                    <a16:rowId xmlns:a16="http://schemas.microsoft.com/office/drawing/2014/main" val="2292313660"/>
                  </a:ext>
                </a:extLst>
              </a:tr>
              <a:tr h="211015">
                <a:tc>
                  <a:txBody>
                    <a:bodyPr/>
                    <a:lstStyle/>
                    <a:p>
                      <a:pPr algn="ctr"/>
                      <a:r>
                        <a:rPr kumimoji="1" lang="en-US" altLang="ja-JP" sz="800" dirty="0"/>
                        <a:t>1</a:t>
                      </a:r>
                      <a:r>
                        <a:rPr kumimoji="1" lang="ja-JP" altLang="en-US" sz="800" dirty="0"/>
                        <a:t>位</a:t>
                      </a:r>
                    </a:p>
                  </a:txBody>
                  <a:tcPr marL="84406" marR="84406" marT="42203" marB="42203"/>
                </a:tc>
                <a:tc>
                  <a:txBody>
                    <a:bodyPr/>
                    <a:lstStyle/>
                    <a:p>
                      <a:pPr algn="ctr"/>
                      <a:r>
                        <a:rPr kumimoji="1" lang="ja-JP" altLang="en-US" sz="800" dirty="0"/>
                        <a:t>沖縄県</a:t>
                      </a:r>
                    </a:p>
                  </a:txBody>
                  <a:tcPr marL="84406" marR="84406" marT="42203" marB="42203"/>
                </a:tc>
                <a:tc>
                  <a:txBody>
                    <a:bodyPr/>
                    <a:lstStyle/>
                    <a:p>
                      <a:pPr algn="ctr"/>
                      <a:r>
                        <a:rPr kumimoji="1" lang="en-US" altLang="ja-JP" sz="800" dirty="0"/>
                        <a:t>6.7%</a:t>
                      </a:r>
                      <a:endParaRPr kumimoji="1" lang="ja-JP" altLang="en-US" sz="800" dirty="0"/>
                    </a:p>
                  </a:txBody>
                  <a:tcPr marL="84406" marR="84406" marT="42203" marB="42203"/>
                </a:tc>
                <a:extLst>
                  <a:ext uri="{0D108BD9-81ED-4DB2-BD59-A6C34878D82A}">
                    <a16:rowId xmlns:a16="http://schemas.microsoft.com/office/drawing/2014/main" val="2899451683"/>
                  </a:ext>
                </a:extLst>
              </a:tr>
              <a:tr h="211015">
                <a:tc>
                  <a:txBody>
                    <a:bodyPr/>
                    <a:lstStyle/>
                    <a:p>
                      <a:pPr algn="ctr"/>
                      <a:r>
                        <a:rPr kumimoji="1" lang="en-US" altLang="ja-JP" sz="800" dirty="0"/>
                        <a:t>2</a:t>
                      </a:r>
                      <a:r>
                        <a:rPr kumimoji="1" lang="ja-JP" altLang="en-US" sz="800" dirty="0"/>
                        <a:t>位</a:t>
                      </a:r>
                    </a:p>
                  </a:txBody>
                  <a:tcPr marL="84406" marR="84406" marT="42203" marB="42203"/>
                </a:tc>
                <a:tc>
                  <a:txBody>
                    <a:bodyPr/>
                    <a:lstStyle/>
                    <a:p>
                      <a:pPr algn="ctr"/>
                      <a:r>
                        <a:rPr kumimoji="1" lang="ja-JP" altLang="en-US" sz="800" dirty="0"/>
                        <a:t>千葉県</a:t>
                      </a:r>
                    </a:p>
                  </a:txBody>
                  <a:tcPr marL="84406" marR="84406" marT="42203" marB="42203"/>
                </a:tc>
                <a:tc>
                  <a:txBody>
                    <a:bodyPr/>
                    <a:lstStyle/>
                    <a:p>
                      <a:pPr algn="ctr"/>
                      <a:r>
                        <a:rPr kumimoji="1" lang="en-US" altLang="ja-JP" sz="800" dirty="0"/>
                        <a:t>5.8%</a:t>
                      </a:r>
                      <a:endParaRPr kumimoji="1" lang="ja-JP" altLang="en-US" sz="800" dirty="0"/>
                    </a:p>
                  </a:txBody>
                  <a:tcPr marL="84406" marR="84406" marT="42203" marB="42203"/>
                </a:tc>
                <a:extLst>
                  <a:ext uri="{0D108BD9-81ED-4DB2-BD59-A6C34878D82A}">
                    <a16:rowId xmlns:a16="http://schemas.microsoft.com/office/drawing/2014/main" val="1858565197"/>
                  </a:ext>
                </a:extLst>
              </a:tr>
              <a:tr h="211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t>3</a:t>
                      </a:r>
                      <a:r>
                        <a:rPr kumimoji="1" lang="ja-JP" altLang="en-US" sz="800" dirty="0"/>
                        <a:t>位</a:t>
                      </a:r>
                    </a:p>
                  </a:txBody>
                  <a:tcPr marL="84406" marR="84406" marT="42203" marB="42203"/>
                </a:tc>
                <a:tc>
                  <a:txBody>
                    <a:bodyPr/>
                    <a:lstStyle/>
                    <a:p>
                      <a:pPr algn="ctr"/>
                      <a:r>
                        <a:rPr kumimoji="1" lang="ja-JP" altLang="en-US" sz="800" dirty="0"/>
                        <a:t>東京都</a:t>
                      </a:r>
                    </a:p>
                  </a:txBody>
                  <a:tcPr marL="84406" marR="84406" marT="42203" marB="42203"/>
                </a:tc>
                <a:tc>
                  <a:txBody>
                    <a:bodyPr/>
                    <a:lstStyle/>
                    <a:p>
                      <a:pPr algn="ctr"/>
                      <a:r>
                        <a:rPr kumimoji="1" lang="en-US" altLang="ja-JP" sz="800" dirty="0"/>
                        <a:t>5.7%</a:t>
                      </a:r>
                      <a:endParaRPr kumimoji="1" lang="ja-JP" altLang="en-US" sz="800" dirty="0"/>
                    </a:p>
                  </a:txBody>
                  <a:tcPr marL="84406" marR="84406" marT="42203" marB="42203"/>
                </a:tc>
                <a:extLst>
                  <a:ext uri="{0D108BD9-81ED-4DB2-BD59-A6C34878D82A}">
                    <a16:rowId xmlns:a16="http://schemas.microsoft.com/office/drawing/2014/main" val="698009539"/>
                  </a:ext>
                </a:extLst>
              </a:tr>
              <a:tr h="211015">
                <a:tc>
                  <a:txBody>
                    <a:bodyPr/>
                    <a:lstStyle/>
                    <a:p>
                      <a:pPr algn="ctr"/>
                      <a:r>
                        <a:rPr kumimoji="1" lang="en-US" altLang="ja-JP" sz="800" dirty="0"/>
                        <a:t>4</a:t>
                      </a:r>
                      <a:r>
                        <a:rPr kumimoji="1" lang="ja-JP" altLang="en-US" sz="800" dirty="0"/>
                        <a:t>位</a:t>
                      </a:r>
                    </a:p>
                  </a:txBody>
                  <a:tcPr marL="84406" marR="84406" marT="42203" marB="42203"/>
                </a:tc>
                <a:tc>
                  <a:txBody>
                    <a:bodyPr/>
                    <a:lstStyle/>
                    <a:p>
                      <a:pPr algn="ctr"/>
                      <a:r>
                        <a:rPr kumimoji="1" lang="ja-JP" altLang="en-US" sz="800" dirty="0"/>
                        <a:t>埼玉県</a:t>
                      </a:r>
                    </a:p>
                  </a:txBody>
                  <a:tcPr marL="84406" marR="84406" marT="42203" marB="42203"/>
                </a:tc>
                <a:tc>
                  <a:txBody>
                    <a:bodyPr/>
                    <a:lstStyle/>
                    <a:p>
                      <a:pPr algn="ctr"/>
                      <a:r>
                        <a:rPr kumimoji="1" lang="en-US" altLang="ja-JP" sz="800" dirty="0"/>
                        <a:t>5.6%</a:t>
                      </a:r>
                      <a:endParaRPr kumimoji="1" lang="ja-JP" altLang="en-US" sz="800" dirty="0"/>
                    </a:p>
                  </a:txBody>
                  <a:tcPr marL="84406" marR="84406" marT="42203" marB="42203"/>
                </a:tc>
                <a:extLst>
                  <a:ext uri="{0D108BD9-81ED-4DB2-BD59-A6C34878D82A}">
                    <a16:rowId xmlns:a16="http://schemas.microsoft.com/office/drawing/2014/main" val="403741556"/>
                  </a:ext>
                </a:extLst>
              </a:tr>
              <a:tr h="211015">
                <a:tc>
                  <a:txBody>
                    <a:bodyPr/>
                    <a:lstStyle/>
                    <a:p>
                      <a:pPr algn="ctr"/>
                      <a:r>
                        <a:rPr kumimoji="1" lang="en-US" altLang="ja-JP" sz="800" dirty="0"/>
                        <a:t>5</a:t>
                      </a:r>
                      <a:r>
                        <a:rPr kumimoji="1" lang="ja-JP" altLang="en-US" sz="800" dirty="0"/>
                        <a:t>位</a:t>
                      </a:r>
                    </a:p>
                  </a:txBody>
                  <a:tcPr marL="84406" marR="84406" marT="42203" marB="42203"/>
                </a:tc>
                <a:tc>
                  <a:txBody>
                    <a:bodyPr/>
                    <a:lstStyle/>
                    <a:p>
                      <a:pPr algn="ctr"/>
                      <a:r>
                        <a:rPr kumimoji="1" lang="ja-JP" altLang="en-US" sz="800" dirty="0"/>
                        <a:t>福岡県</a:t>
                      </a:r>
                    </a:p>
                  </a:txBody>
                  <a:tcPr marL="84406" marR="84406" marT="42203" marB="42203"/>
                </a:tc>
                <a:tc>
                  <a:txBody>
                    <a:bodyPr/>
                    <a:lstStyle/>
                    <a:p>
                      <a:pPr algn="ctr"/>
                      <a:r>
                        <a:rPr kumimoji="1" lang="en-US" altLang="ja-JP" sz="800" dirty="0"/>
                        <a:t>5.5%</a:t>
                      </a:r>
                      <a:endParaRPr kumimoji="1" lang="ja-JP" altLang="en-US" sz="800" dirty="0"/>
                    </a:p>
                  </a:txBody>
                  <a:tcPr marL="84406" marR="84406" marT="42203" marB="42203"/>
                </a:tc>
                <a:extLst>
                  <a:ext uri="{0D108BD9-81ED-4DB2-BD59-A6C34878D82A}">
                    <a16:rowId xmlns:a16="http://schemas.microsoft.com/office/drawing/2014/main" val="1897079914"/>
                  </a:ext>
                </a:extLst>
              </a:tr>
              <a:tr h="211015">
                <a:tc>
                  <a:txBody>
                    <a:bodyPr/>
                    <a:lstStyle/>
                    <a:p>
                      <a:pPr algn="ctr"/>
                      <a:r>
                        <a:rPr kumimoji="1" lang="en-US" altLang="ja-JP" sz="800" dirty="0"/>
                        <a:t>6</a:t>
                      </a:r>
                      <a:r>
                        <a:rPr kumimoji="1" lang="ja-JP" altLang="en-US" sz="800" dirty="0"/>
                        <a:t>位</a:t>
                      </a:r>
                    </a:p>
                  </a:txBody>
                  <a:tcPr marL="84406" marR="84406" marT="42203" marB="42203"/>
                </a:tc>
                <a:tc>
                  <a:txBody>
                    <a:bodyPr/>
                    <a:lstStyle/>
                    <a:p>
                      <a:pPr algn="ctr"/>
                      <a:r>
                        <a:rPr kumimoji="1" lang="ja-JP" altLang="en-US" sz="800" dirty="0"/>
                        <a:t>神奈川県</a:t>
                      </a:r>
                    </a:p>
                  </a:txBody>
                  <a:tcPr marL="84406" marR="84406" marT="42203" marB="42203"/>
                </a:tc>
                <a:tc>
                  <a:txBody>
                    <a:bodyPr/>
                    <a:lstStyle/>
                    <a:p>
                      <a:pPr algn="ctr"/>
                      <a:r>
                        <a:rPr kumimoji="1" lang="en-US" altLang="ja-JP" sz="800" dirty="0"/>
                        <a:t>5.3%</a:t>
                      </a:r>
                      <a:endParaRPr kumimoji="1" lang="ja-JP" altLang="en-US" sz="800" dirty="0"/>
                    </a:p>
                  </a:txBody>
                  <a:tcPr marL="84406" marR="84406" marT="42203" marB="42203"/>
                </a:tc>
                <a:extLst>
                  <a:ext uri="{0D108BD9-81ED-4DB2-BD59-A6C34878D82A}">
                    <a16:rowId xmlns:a16="http://schemas.microsoft.com/office/drawing/2014/main" val="2860116428"/>
                  </a:ext>
                </a:extLst>
              </a:tr>
              <a:tr h="211015">
                <a:tc>
                  <a:txBody>
                    <a:bodyPr/>
                    <a:lstStyle/>
                    <a:p>
                      <a:pPr algn="ctr"/>
                      <a:endParaRPr kumimoji="1" lang="ja-JP" altLang="en-US" sz="800" dirty="0"/>
                    </a:p>
                  </a:txBody>
                  <a:tcPr marL="84406" marR="84406" marT="42203" marB="42203"/>
                </a:tc>
                <a:tc>
                  <a:txBody>
                    <a:bodyPr/>
                    <a:lstStyle/>
                    <a:p>
                      <a:pPr algn="ctr"/>
                      <a:endParaRPr kumimoji="1" lang="ja-JP" altLang="en-US" sz="800" dirty="0"/>
                    </a:p>
                  </a:txBody>
                  <a:tcPr marL="84406" marR="84406" marT="42203" marB="42203"/>
                </a:tc>
                <a:tc>
                  <a:txBody>
                    <a:bodyPr/>
                    <a:lstStyle/>
                    <a:p>
                      <a:pPr algn="ctr"/>
                      <a:endParaRPr kumimoji="1" lang="ja-JP" altLang="en-US" sz="800" dirty="0"/>
                    </a:p>
                  </a:txBody>
                  <a:tcPr marL="84406" marR="84406" marT="42203" marB="42203"/>
                </a:tc>
                <a:extLst>
                  <a:ext uri="{0D108BD9-81ED-4DB2-BD59-A6C34878D82A}">
                    <a16:rowId xmlns:a16="http://schemas.microsoft.com/office/drawing/2014/main" val="676358960"/>
                  </a:ext>
                </a:extLst>
              </a:tr>
              <a:tr h="211015">
                <a:tc>
                  <a:txBody>
                    <a:bodyPr/>
                    <a:lstStyle/>
                    <a:p>
                      <a:pPr algn="ctr"/>
                      <a:r>
                        <a:rPr kumimoji="1" lang="en-US" altLang="ja-JP" sz="800" dirty="0"/>
                        <a:t>12</a:t>
                      </a:r>
                      <a:r>
                        <a:rPr kumimoji="1" lang="ja-JP" altLang="en-US" sz="800" dirty="0"/>
                        <a:t>位</a:t>
                      </a:r>
                    </a:p>
                  </a:txBody>
                  <a:tcPr marL="84406" marR="84406" marT="42203" marB="42203"/>
                </a:tc>
                <a:tc>
                  <a:txBody>
                    <a:bodyPr/>
                    <a:lstStyle/>
                    <a:p>
                      <a:pPr algn="ctr"/>
                      <a:r>
                        <a:rPr kumimoji="1" lang="ja-JP" altLang="en-US" sz="800" dirty="0"/>
                        <a:t>大阪府</a:t>
                      </a:r>
                    </a:p>
                  </a:txBody>
                  <a:tcPr marL="84406" marR="84406" marT="42203" marB="42203"/>
                </a:tc>
                <a:tc>
                  <a:txBody>
                    <a:bodyPr/>
                    <a:lstStyle/>
                    <a:p>
                      <a:pPr algn="ctr"/>
                      <a:r>
                        <a:rPr kumimoji="1" lang="en-US" altLang="ja-JP" sz="800" dirty="0"/>
                        <a:t>5.1%</a:t>
                      </a:r>
                      <a:endParaRPr kumimoji="1" lang="ja-JP" altLang="en-US" sz="800" dirty="0"/>
                    </a:p>
                  </a:txBody>
                  <a:tcPr marL="84406" marR="84406" marT="42203" marB="42203"/>
                </a:tc>
                <a:extLst>
                  <a:ext uri="{0D108BD9-81ED-4DB2-BD59-A6C34878D82A}">
                    <a16:rowId xmlns:a16="http://schemas.microsoft.com/office/drawing/2014/main" val="1485318269"/>
                  </a:ext>
                </a:extLst>
              </a:tr>
              <a:tr h="211015">
                <a:tc>
                  <a:txBody>
                    <a:bodyPr/>
                    <a:lstStyle/>
                    <a:p>
                      <a:pPr algn="ctr"/>
                      <a:r>
                        <a:rPr kumimoji="1" lang="en-US" altLang="ja-JP" sz="800" dirty="0"/>
                        <a:t>―</a:t>
                      </a:r>
                      <a:endParaRPr kumimoji="1" lang="ja-JP" altLang="en-US" sz="800" dirty="0"/>
                    </a:p>
                  </a:txBody>
                  <a:tcPr marL="84406" marR="84406" marT="42203" marB="42203"/>
                </a:tc>
                <a:tc>
                  <a:txBody>
                    <a:bodyPr/>
                    <a:lstStyle/>
                    <a:p>
                      <a:pPr algn="ctr"/>
                      <a:r>
                        <a:rPr kumimoji="1" lang="ja-JP" altLang="en-US" sz="800" dirty="0"/>
                        <a:t>全国</a:t>
                      </a:r>
                    </a:p>
                  </a:txBody>
                  <a:tcPr marL="84406" marR="84406" marT="42203" marB="42203"/>
                </a:tc>
                <a:tc>
                  <a:txBody>
                    <a:bodyPr/>
                    <a:lstStyle/>
                    <a:p>
                      <a:pPr algn="ctr"/>
                      <a:r>
                        <a:rPr kumimoji="1" lang="en-US" altLang="ja-JP" sz="800" dirty="0"/>
                        <a:t>5.0%</a:t>
                      </a:r>
                      <a:endParaRPr kumimoji="1" lang="ja-JP" altLang="en-US" sz="800" dirty="0"/>
                    </a:p>
                  </a:txBody>
                  <a:tcPr marL="84406" marR="84406" marT="42203" marB="42203"/>
                </a:tc>
                <a:extLst>
                  <a:ext uri="{0D108BD9-81ED-4DB2-BD59-A6C34878D82A}">
                    <a16:rowId xmlns:a16="http://schemas.microsoft.com/office/drawing/2014/main" val="979020366"/>
                  </a:ext>
                </a:extLst>
              </a:tr>
              <a:tr h="211015">
                <a:tc>
                  <a:txBody>
                    <a:bodyPr/>
                    <a:lstStyle/>
                    <a:p>
                      <a:pPr algn="ctr"/>
                      <a:r>
                        <a:rPr kumimoji="1" lang="en-US" altLang="ja-JP" sz="800" dirty="0"/>
                        <a:t>23</a:t>
                      </a:r>
                      <a:r>
                        <a:rPr kumimoji="1" lang="ja-JP" altLang="en-US" sz="800" dirty="0"/>
                        <a:t>位</a:t>
                      </a:r>
                    </a:p>
                  </a:txBody>
                  <a:tcPr marL="84406" marR="84406" marT="42203" marB="42203"/>
                </a:tc>
                <a:tc>
                  <a:txBody>
                    <a:bodyPr/>
                    <a:lstStyle/>
                    <a:p>
                      <a:pPr algn="ctr"/>
                      <a:r>
                        <a:rPr kumimoji="1" lang="ja-JP" altLang="en-US" sz="800" dirty="0"/>
                        <a:t>愛知県</a:t>
                      </a:r>
                    </a:p>
                  </a:txBody>
                  <a:tcPr marL="84406" marR="84406" marT="42203" marB="42203"/>
                </a:tc>
                <a:tc>
                  <a:txBody>
                    <a:bodyPr/>
                    <a:lstStyle/>
                    <a:p>
                      <a:pPr algn="ctr"/>
                      <a:r>
                        <a:rPr kumimoji="1" lang="en-US" altLang="ja-JP" sz="800" dirty="0"/>
                        <a:t>4.7%</a:t>
                      </a:r>
                      <a:endParaRPr kumimoji="1" lang="ja-JP" altLang="en-US" sz="800" dirty="0"/>
                    </a:p>
                  </a:txBody>
                  <a:tcPr marL="84406" marR="84406" marT="42203" marB="42203"/>
                </a:tc>
                <a:extLst>
                  <a:ext uri="{0D108BD9-81ED-4DB2-BD59-A6C34878D82A}">
                    <a16:rowId xmlns:a16="http://schemas.microsoft.com/office/drawing/2014/main" val="3973433657"/>
                  </a:ext>
                </a:extLst>
              </a:tr>
            </a:tbl>
          </a:graphicData>
        </a:graphic>
      </p:graphicFrame>
      <p:sp>
        <p:nvSpPr>
          <p:cNvPr id="74" name="正方形/長方形 73">
            <a:extLst>
              <a:ext uri="{FF2B5EF4-FFF2-40B4-BE49-F238E27FC236}">
                <a16:creationId xmlns:a16="http://schemas.microsoft.com/office/drawing/2014/main" id="{92EE03C5-20FB-4142-83C2-55218F114EB1}"/>
              </a:ext>
            </a:extLst>
          </p:cNvPr>
          <p:cNvSpPr/>
          <p:nvPr/>
        </p:nvSpPr>
        <p:spPr>
          <a:xfrm>
            <a:off x="6389142" y="3682346"/>
            <a:ext cx="2161517" cy="2648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dirty="0">
                <a:solidFill>
                  <a:schemeClr val="tx1"/>
                </a:solidFill>
              </a:rPr>
              <a:t>転職率は関東圏や福岡県より低い</a:t>
            </a:r>
          </a:p>
        </p:txBody>
      </p:sp>
      <p:sp>
        <p:nvSpPr>
          <p:cNvPr id="75" name="正方形/長方形 74">
            <a:extLst>
              <a:ext uri="{FF2B5EF4-FFF2-40B4-BE49-F238E27FC236}">
                <a16:creationId xmlns:a16="http://schemas.microsoft.com/office/drawing/2014/main" id="{DD16CC1B-33BD-4AD6-A43F-503A9E69ED17}"/>
              </a:ext>
            </a:extLst>
          </p:cNvPr>
          <p:cNvSpPr/>
          <p:nvPr/>
        </p:nvSpPr>
        <p:spPr>
          <a:xfrm>
            <a:off x="6361775" y="5718852"/>
            <a:ext cx="2175345" cy="17711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6" name="テキスト ボックス 75">
            <a:extLst>
              <a:ext uri="{FF2B5EF4-FFF2-40B4-BE49-F238E27FC236}">
                <a16:creationId xmlns:a16="http://schemas.microsoft.com/office/drawing/2014/main" id="{CD7FE5FB-2089-475D-8D05-E9FAEDD033DE}"/>
              </a:ext>
            </a:extLst>
          </p:cNvPr>
          <p:cNvSpPr txBox="1"/>
          <p:nvPr/>
        </p:nvSpPr>
        <p:spPr>
          <a:xfrm>
            <a:off x="6124406" y="3434004"/>
            <a:ext cx="2173993" cy="241476"/>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○雇用の流動性／都道府県別転職率</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角丸四角形 23">
            <a:extLst>
              <a:ext uri="{FF2B5EF4-FFF2-40B4-BE49-F238E27FC236}">
                <a16:creationId xmlns:a16="http://schemas.microsoft.com/office/drawing/2014/main" id="{7BD74A5D-04A2-47FE-B359-4884287E861D}"/>
              </a:ext>
            </a:extLst>
          </p:cNvPr>
          <p:cNvSpPr/>
          <p:nvPr/>
        </p:nvSpPr>
        <p:spPr>
          <a:xfrm>
            <a:off x="6407900" y="6374162"/>
            <a:ext cx="2460981" cy="194954"/>
          </a:xfrm>
          <a:prstGeom prst="roundRect">
            <a:avLst/>
          </a:prstGeom>
          <a:noFill/>
          <a:ln w="3175">
            <a:noFill/>
            <a:prstDash val="solid"/>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t>出典：総務省「統計でみる都道府県のすがた</a:t>
            </a:r>
            <a:r>
              <a:rPr lang="en-US" altLang="ja-JP" sz="738" dirty="0"/>
              <a:t>2021</a:t>
            </a:r>
            <a:r>
              <a:rPr lang="ja-JP" altLang="en-US" sz="738" dirty="0"/>
              <a:t>年」</a:t>
            </a:r>
          </a:p>
        </p:txBody>
      </p:sp>
      <p:cxnSp>
        <p:nvCxnSpPr>
          <p:cNvPr id="79" name="直線コネクタ 78">
            <a:extLst>
              <a:ext uri="{FF2B5EF4-FFF2-40B4-BE49-F238E27FC236}">
                <a16:creationId xmlns:a16="http://schemas.microsoft.com/office/drawing/2014/main" id="{1FFE3B37-025A-4ADE-A6BE-14726310DF5A}"/>
              </a:ext>
            </a:extLst>
          </p:cNvPr>
          <p:cNvCxnSpPr/>
          <p:nvPr/>
        </p:nvCxnSpPr>
        <p:spPr>
          <a:xfrm>
            <a:off x="6204669" y="5656428"/>
            <a:ext cx="2658757"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81" name="正方形/長方形 80">
            <a:extLst>
              <a:ext uri="{FF2B5EF4-FFF2-40B4-BE49-F238E27FC236}">
                <a16:creationId xmlns:a16="http://schemas.microsoft.com/office/drawing/2014/main" id="{4B52E26A-BF6B-47D3-B0A0-10B795EC2246}"/>
              </a:ext>
            </a:extLst>
          </p:cNvPr>
          <p:cNvSpPr/>
          <p:nvPr/>
        </p:nvSpPr>
        <p:spPr>
          <a:xfrm>
            <a:off x="179795" y="3631814"/>
            <a:ext cx="5839203" cy="2503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dirty="0">
                <a:solidFill>
                  <a:schemeClr val="tx1"/>
                </a:solidFill>
              </a:rPr>
              <a:t>大阪の外国人労働者数は東京や愛知に及ばないが、専門的・技術的分野の在留資格者数は全国２位</a:t>
            </a:r>
          </a:p>
        </p:txBody>
      </p:sp>
      <p:sp>
        <p:nvSpPr>
          <p:cNvPr id="43" name="正方形/長方形 42">
            <a:extLst>
              <a:ext uri="{FF2B5EF4-FFF2-40B4-BE49-F238E27FC236}">
                <a16:creationId xmlns:a16="http://schemas.microsoft.com/office/drawing/2014/main" id="{04A41079-4E5D-4AE6-A648-0510ABF2673E}"/>
              </a:ext>
            </a:extLst>
          </p:cNvPr>
          <p:cNvSpPr/>
          <p:nvPr/>
        </p:nvSpPr>
        <p:spPr>
          <a:xfrm>
            <a:off x="5436095" y="3859911"/>
            <a:ext cx="582902" cy="221600"/>
          </a:xfrm>
          <a:prstGeom prst="rect">
            <a:avLst/>
          </a:prstGeom>
          <a:solidFill>
            <a:schemeClr val="bg1">
              <a:lumMod val="95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38" dirty="0">
                <a:solidFill>
                  <a:schemeClr val="tx1"/>
                </a:solidFill>
              </a:rPr>
              <a:t>大阪府内</a:t>
            </a:r>
          </a:p>
        </p:txBody>
      </p:sp>
    </p:spTree>
    <p:extLst>
      <p:ext uri="{BB962C8B-B14F-4D97-AF65-F5344CB8AC3E}">
        <p14:creationId xmlns:p14="http://schemas.microsoft.com/office/powerpoint/2010/main" val="3468246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46236" y="3003902"/>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49821" y="3004299"/>
            <a:ext cx="2262235"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graphicFrame>
        <p:nvGraphicFramePr>
          <p:cNvPr id="2" name="表 1"/>
          <p:cNvGraphicFramePr>
            <a:graphicFrameLocks noGrp="1"/>
          </p:cNvGraphicFramePr>
          <p:nvPr>
            <p:extLst/>
          </p:nvPr>
        </p:nvGraphicFramePr>
        <p:xfrm>
          <a:off x="84767" y="3295488"/>
          <a:ext cx="4094270" cy="3126121"/>
        </p:xfrm>
        <a:graphic>
          <a:graphicData uri="http://schemas.openxmlformats.org/drawingml/2006/table">
            <a:tbl>
              <a:tblPr bandRow="1">
                <a:tableStyleId>{5C22544A-7EE6-4342-B048-85BDC9FD1C3A}</a:tableStyleId>
              </a:tblPr>
              <a:tblGrid>
                <a:gridCol w="1186085">
                  <a:extLst>
                    <a:ext uri="{9D8B030D-6E8A-4147-A177-3AD203B41FA5}">
                      <a16:colId xmlns:a16="http://schemas.microsoft.com/office/drawing/2014/main" val="1520910211"/>
                    </a:ext>
                  </a:extLst>
                </a:gridCol>
                <a:gridCol w="2908185">
                  <a:extLst>
                    <a:ext uri="{9D8B030D-6E8A-4147-A177-3AD203B41FA5}">
                      <a16:colId xmlns:a16="http://schemas.microsoft.com/office/drawing/2014/main" val="3228948102"/>
                    </a:ext>
                  </a:extLst>
                </a:gridCol>
              </a:tblGrid>
              <a:tr h="1181964">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大阪イノベーションハブ（</a:t>
                      </a:r>
                      <a:r>
                        <a:rPr kumimoji="1" lang="en-US" altLang="ja-JP" sz="1000" dirty="0">
                          <a:latin typeface="Meiryo UI" panose="020B0604030504040204" pitchFamily="50" charset="-128"/>
                          <a:ea typeface="Meiryo UI" panose="020B0604030504040204" pitchFamily="50" charset="-128"/>
                        </a:rPr>
                        <a:t>OIH</a:t>
                      </a:r>
                      <a:r>
                        <a:rPr kumimoji="1" lang="ja-JP" altLang="en-US" sz="1000" dirty="0">
                          <a:latin typeface="Meiryo UI" panose="020B0604030504040204" pitchFamily="50" charset="-128"/>
                          <a:ea typeface="Meiryo UI" panose="020B0604030504040204" pitchFamily="50" charset="-128"/>
                        </a:rPr>
                        <a:t>）の開設</a:t>
                      </a:r>
                      <a:endParaRPr kumimoji="1" lang="en-US" altLang="ja-JP" sz="1000" dirty="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大阪外国企業誘致センター（</a:t>
                      </a:r>
                      <a:r>
                        <a:rPr kumimoji="1" lang="en-US" altLang="ja-JP" sz="1000" dirty="0">
                          <a:latin typeface="Meiryo UI" panose="020B0604030504040204" pitchFamily="50" charset="-128"/>
                          <a:ea typeface="Meiryo UI" panose="020B0604030504040204" pitchFamily="50" charset="-128"/>
                        </a:rPr>
                        <a:t>O-BIC</a:t>
                      </a:r>
                      <a:r>
                        <a:rPr kumimoji="1" lang="ja-JP" altLang="en-US" sz="1000" dirty="0">
                          <a:latin typeface="Meiryo UI" panose="020B0604030504040204" pitchFamily="50" charset="-128"/>
                          <a:ea typeface="Meiryo UI" panose="020B0604030504040204" pitchFamily="50" charset="-128"/>
                        </a:rPr>
                        <a:t>）による支援開始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関西圏国家戦略特区雇用労働相談センターによる支援開始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dirty="0">
                          <a:latin typeface="Meiryo UI" panose="020B0604030504040204" pitchFamily="50" charset="-128"/>
                          <a:ea typeface="Meiryo UI" panose="020B0604030504040204" pitchFamily="50" charset="-128"/>
                        </a:rPr>
                        <a:t>OSAKA</a:t>
                      </a:r>
                      <a:r>
                        <a:rPr kumimoji="1" lang="ja-JP" altLang="en-US" sz="1000" dirty="0">
                          <a:latin typeface="Meiryo UI" panose="020B0604030504040204" pitchFamily="50" charset="-128"/>
                          <a:ea typeface="Meiryo UI" panose="020B0604030504040204" pitchFamily="50" charset="-128"/>
                        </a:rPr>
                        <a:t>しごとフィールドによる就職支援や人材確保支援</a:t>
                      </a:r>
                    </a:p>
                  </a:txBody>
                  <a:tcPr marL="84406" marR="84406" marT="42203" marB="42203" anchor="ctr"/>
                </a:tc>
                <a:extLst>
                  <a:ext uri="{0D108BD9-81ED-4DB2-BD59-A6C34878D82A}">
                    <a16:rowId xmlns:a16="http://schemas.microsoft.com/office/drawing/2014/main" val="618110722"/>
                  </a:ext>
                </a:extLst>
              </a:tr>
              <a:tr h="28575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64629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a:latin typeface="Meiryo UI" panose="020B0604030504040204" pitchFamily="50" charset="-128"/>
                          <a:ea typeface="Meiryo UI" panose="020B0604030504040204" pitchFamily="50" charset="-128"/>
                        </a:rPr>
                        <a:t>大阪スタートアップ・エコシステム推進会議設置</a:t>
                      </a:r>
                      <a:endParaRPr kumimoji="1" lang="en-US" altLang="ja-JP" sz="1000">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a:latin typeface="Meiryo UI" panose="020B0604030504040204" pitchFamily="50" charset="-128"/>
                          <a:ea typeface="Meiryo UI" panose="020B0604030504040204" pitchFamily="50" charset="-128"/>
                        </a:rPr>
                        <a:t>大阪スタートアップ・エコシステムコンソーシアム設立</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51925296"/>
                  </a:ext>
                </a:extLst>
              </a:tr>
              <a:tr h="50491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京阪神連携により、国の「スタートアップ・エコシステムグローバル拠点都市」に選定</a:t>
                      </a:r>
                    </a:p>
                  </a:txBody>
                  <a:tcPr marL="84406" marR="84406" marT="42203" marB="42203" anchor="ctr"/>
                </a:tc>
                <a:extLst>
                  <a:ext uri="{0D108BD9-81ED-4DB2-BD59-A6C34878D82A}">
                    <a16:rowId xmlns:a16="http://schemas.microsoft.com/office/drawing/2014/main" val="3519866210"/>
                  </a:ext>
                </a:extLst>
              </a:tr>
              <a:tr h="50719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17" name="タイトル 1"/>
          <p:cNvSpPr txBox="1">
            <a:spLocks/>
          </p:cNvSpPr>
          <p:nvPr/>
        </p:nvSpPr>
        <p:spPr>
          <a:xfrm>
            <a:off x="3688311" y="858568"/>
            <a:ext cx="5175906" cy="469951"/>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477"/>
              </a:lnSpc>
              <a:spcBef>
                <a:spcPts val="831"/>
              </a:spcBef>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　国の「スタートアップ・エコシステムグローバル拠点都市」に選定されるなど、新たな</a:t>
            </a:r>
            <a:r>
              <a:rPr lang="en-US" altLang="ja-JP" sz="1108"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dirty="0">
                <a:latin typeface="Meiryo UI" panose="020B0604030504040204" pitchFamily="50" charset="-128"/>
                <a:ea typeface="Meiryo UI" panose="020B0604030504040204" pitchFamily="50" charset="-128"/>
                <a:cs typeface="Meiryo UI" panose="020B0604030504040204" pitchFamily="50" charset="-128"/>
              </a:rPr>
            </a:br>
            <a:r>
              <a:rPr lang="ja-JP" altLang="en-US" sz="1108" dirty="0">
                <a:latin typeface="Meiryo UI" panose="020B0604030504040204" pitchFamily="50" charset="-128"/>
                <a:ea typeface="Meiryo UI" panose="020B0604030504040204" pitchFamily="50" charset="-128"/>
                <a:cs typeface="Meiryo UI" panose="020B0604030504040204" pitchFamily="50" charset="-128"/>
              </a:rPr>
              <a:t>　　チャレンジを支援する取組みが進められている。</a:t>
            </a:r>
          </a:p>
        </p:txBody>
      </p:sp>
      <p:sp>
        <p:nvSpPr>
          <p:cNvPr id="28" name="テキスト ボックス 27"/>
          <p:cNvSpPr txBox="1"/>
          <p:nvPr/>
        </p:nvSpPr>
        <p:spPr>
          <a:xfrm>
            <a:off x="4386732" y="3070299"/>
            <a:ext cx="4433654" cy="539763"/>
          </a:xfrm>
          <a:prstGeom prst="rect">
            <a:avLst/>
          </a:prstGeom>
          <a:noFill/>
        </p:spPr>
        <p:txBody>
          <a:bodyPr wrap="square" rtlCol="0">
            <a:spAutoFit/>
          </a:bodyPr>
          <a:lstStyle/>
          <a:p>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○多様な人材が活躍できるオープンでチャレンジングな環境に関する各指標</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（「大阪府」及び「大阪府＋京都府＋兵庫県の合計件数」を</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都道府県比較でみた場合の位置づけ）</a:t>
            </a:r>
          </a:p>
        </p:txBody>
      </p:sp>
      <p:sp>
        <p:nvSpPr>
          <p:cNvPr id="29" name="テキスト ボックス 28"/>
          <p:cNvSpPr txBox="1"/>
          <p:nvPr/>
        </p:nvSpPr>
        <p:spPr>
          <a:xfrm>
            <a:off x="4502889" y="6278028"/>
            <a:ext cx="5028508" cy="348044"/>
          </a:xfrm>
          <a:prstGeom prst="rect">
            <a:avLst/>
          </a:prstGeom>
          <a:noFill/>
        </p:spPr>
        <p:txBody>
          <a:bodyPr wrap="square" rtlCol="0">
            <a:spAutoFit/>
          </a:bodyPr>
          <a:lstStyle/>
          <a:p>
            <a:r>
              <a:rPr lang="ja-JP" altLang="en-US" sz="831"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出典：内閣府「</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Beyond Limits. Unlock Our Potential.</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世界に伍するスタートアップ・エコシステム</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　　　　　　拠点形成計画（追加修正版）　大阪・京都・神戸の連携</a:t>
            </a:r>
            <a:r>
              <a:rPr lang="ja-JP" altLang="en-US" sz="831">
                <a:latin typeface="Meiryo UI" panose="020B0604030504040204" pitchFamily="50" charset="-128"/>
                <a:ea typeface="Meiryo UI" panose="020B0604030504040204" pitchFamily="50" charset="-128"/>
                <a:cs typeface="Meiryo UI" panose="020B0604030504040204" pitchFamily="50" charset="-128"/>
              </a:rPr>
              <a:t>の概要」</a:t>
            </a:r>
            <a:endParaRPr lang="ja-JP" altLang="en-US" sz="83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4597421" y="4200920"/>
            <a:ext cx="4496758" cy="2077936"/>
          </a:xfrm>
          <a:prstGeom prst="rect">
            <a:avLst/>
          </a:prstGeom>
        </p:spPr>
      </p:pic>
      <p:sp>
        <p:nvSpPr>
          <p:cNvPr id="5" name="正方形/長方形 4"/>
          <p:cNvSpPr/>
          <p:nvPr/>
        </p:nvSpPr>
        <p:spPr>
          <a:xfrm>
            <a:off x="8028384" y="4214403"/>
            <a:ext cx="1026793" cy="150172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36" name="正方形/長方形 35"/>
          <p:cNvSpPr/>
          <p:nvPr/>
        </p:nvSpPr>
        <p:spPr>
          <a:xfrm>
            <a:off x="4597421" y="4196158"/>
            <a:ext cx="4476991" cy="1710743"/>
          </a:xfrm>
          <a:prstGeom prst="rect">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662"/>
          </a:p>
        </p:txBody>
      </p:sp>
      <p:sp>
        <p:nvSpPr>
          <p:cNvPr id="6" name="吹き出し: 四角形 5">
            <a:extLst>
              <a:ext uri="{FF2B5EF4-FFF2-40B4-BE49-F238E27FC236}">
                <a16:creationId xmlns:a16="http://schemas.microsoft.com/office/drawing/2014/main" id="{EBEE2374-9D70-413D-ACD1-155804FA794B}"/>
              </a:ext>
            </a:extLst>
          </p:cNvPr>
          <p:cNvSpPr/>
          <p:nvPr/>
        </p:nvSpPr>
        <p:spPr>
          <a:xfrm>
            <a:off x="1172493" y="5906901"/>
            <a:ext cx="3298026" cy="514709"/>
          </a:xfrm>
          <a:prstGeom prst="wedgeRectCallout">
            <a:avLst>
              <a:gd name="adj1" fmla="val -20863"/>
              <a:gd name="adj2" fmla="val -65012"/>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t>●東京コンソーシアム（東京都、川崎市、横浜市、和光市、つくば市、茨城県等）</a:t>
            </a:r>
            <a:endParaRPr lang="en-US" altLang="ja-JP" sz="738" dirty="0"/>
          </a:p>
          <a:p>
            <a:r>
              <a:rPr lang="ja-JP" altLang="en-US" sz="738" dirty="0"/>
              <a:t>●</a:t>
            </a:r>
            <a:r>
              <a:rPr lang="en-US" altLang="ja-JP" sz="738" dirty="0"/>
              <a:t>Central Japan Startup Ecosystem Consortium</a:t>
            </a:r>
            <a:r>
              <a:rPr lang="ja-JP" altLang="en-US" sz="738" dirty="0"/>
              <a:t>（愛知県、名古屋市、浜松市等）</a:t>
            </a:r>
            <a:endParaRPr lang="en-US" altLang="ja-JP" sz="738" dirty="0"/>
          </a:p>
          <a:p>
            <a:r>
              <a:rPr lang="ja-JP" altLang="en-US" sz="738" dirty="0"/>
              <a:t>●大阪・京都・ひょうご神戸コンソーシアム （大阪市、京都市、神戸市等）</a:t>
            </a:r>
            <a:endParaRPr lang="en-US" altLang="ja-JP" sz="738" dirty="0"/>
          </a:p>
          <a:p>
            <a:r>
              <a:rPr lang="ja-JP" altLang="en-US" sz="738" dirty="0"/>
              <a:t>●福岡スタートアップ・コンソーシアム （福岡市等）</a:t>
            </a:r>
          </a:p>
        </p:txBody>
      </p:sp>
      <p:sp>
        <p:nvSpPr>
          <p:cNvPr id="19" name="正方形/長方形 18">
            <a:extLst>
              <a:ext uri="{FF2B5EF4-FFF2-40B4-BE49-F238E27FC236}">
                <a16:creationId xmlns:a16="http://schemas.microsoft.com/office/drawing/2014/main" id="{B55EC9AB-DD5F-4831-976E-87CBCAE3B100}"/>
              </a:ext>
            </a:extLst>
          </p:cNvPr>
          <p:cNvSpPr/>
          <p:nvPr/>
        </p:nvSpPr>
        <p:spPr>
          <a:xfrm>
            <a:off x="4594407" y="3570099"/>
            <a:ext cx="4434241" cy="5326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69" dirty="0">
                <a:solidFill>
                  <a:schemeClr val="tx1"/>
                </a:solidFill>
              </a:rPr>
              <a:t>スタートアップの数、資金調達、支援層、担い手、いずれも、大阪府は東京に次ぐレベルであるが、その差は大きく、京阪神として束ねてみた場合でも大きな差が開いている。</a:t>
            </a:r>
          </a:p>
        </p:txBody>
      </p:sp>
      <p:sp>
        <p:nvSpPr>
          <p:cNvPr id="21" name="タイトル 1">
            <a:extLst>
              <a:ext uri="{FF2B5EF4-FFF2-40B4-BE49-F238E27FC236}">
                <a16:creationId xmlns:a16="http://schemas.microsoft.com/office/drawing/2014/main" id="{852FAD5E-2EE4-46F4-840B-432BE1A471F2}"/>
              </a:ext>
            </a:extLst>
          </p:cNvPr>
          <p:cNvSpPr txBox="1"/>
          <p:nvPr/>
        </p:nvSpPr>
        <p:spPr>
          <a:xfrm>
            <a:off x="246237" y="935856"/>
            <a:ext cx="3106770" cy="2098602"/>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特区等を活用したビジネス環境の整備や創業など新たなチャレンジを⽀援する取組みや出会い・交流の場の創出を積極的に進める。</a:t>
            </a: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⾼度⼈材などの育成や確保、⼤阪での定着に努める。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ダイバーシティの考え⽅に⽴ち、⼥性や外国人⾼度専⾨⼈材など多様な⼈材が社会で活躍できる環境づくりに取り組む。　</a:t>
            </a:r>
          </a:p>
        </p:txBody>
      </p:sp>
      <p:sp>
        <p:nvSpPr>
          <p:cNvPr id="22" name="角丸四角形 18">
            <a:extLst>
              <a:ext uri="{FF2B5EF4-FFF2-40B4-BE49-F238E27FC236}">
                <a16:creationId xmlns:a16="http://schemas.microsoft.com/office/drawing/2014/main" id="{329302DD-E062-435C-A9C2-78BDFD001E75}"/>
              </a:ext>
            </a:extLst>
          </p:cNvPr>
          <p:cNvSpPr/>
          <p:nvPr/>
        </p:nvSpPr>
        <p:spPr>
          <a:xfrm>
            <a:off x="139604" y="607500"/>
            <a:ext cx="3307940"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3" name="角丸四角形 19">
            <a:extLst>
              <a:ext uri="{FF2B5EF4-FFF2-40B4-BE49-F238E27FC236}">
                <a16:creationId xmlns:a16="http://schemas.microsoft.com/office/drawing/2014/main" id="{32E2D5B5-3FAC-4E6F-B68C-570585CA5A8A}"/>
              </a:ext>
            </a:extLst>
          </p:cNvPr>
          <p:cNvSpPr/>
          <p:nvPr/>
        </p:nvSpPr>
        <p:spPr>
          <a:xfrm>
            <a:off x="3697032" y="567252"/>
            <a:ext cx="1544052"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6" name="タイトル 1">
            <a:extLst>
              <a:ext uri="{FF2B5EF4-FFF2-40B4-BE49-F238E27FC236}">
                <a16:creationId xmlns:a16="http://schemas.microsoft.com/office/drawing/2014/main" id="{ECA842DF-9464-498B-9721-088617C8EEDC}"/>
              </a:ext>
            </a:extLst>
          </p:cNvPr>
          <p:cNvSpPr txBox="1">
            <a:spLocks/>
          </p:cNvSpPr>
          <p:nvPr/>
        </p:nvSpPr>
        <p:spPr>
          <a:xfrm>
            <a:off x="3652823" y="1616527"/>
            <a:ext cx="5421589" cy="1341985"/>
          </a:xfrm>
          <a:prstGeom prst="rect">
            <a:avLst/>
          </a:prstGeom>
          <a:solidFill>
            <a:schemeClr val="bg1"/>
          </a:solid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477"/>
              </a:lnSpc>
              <a:spcBef>
                <a:spcPts val="831"/>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現状はスタートアップに関しては東京一極集中状態。スタートアップのさらなる支援を</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b="1" dirty="0">
                <a:latin typeface="Meiryo UI" panose="020B0604030504040204" pitchFamily="50" charset="-128"/>
                <a:ea typeface="Meiryo UI" panose="020B0604030504040204" pitchFamily="50" charset="-128"/>
                <a:cs typeface="Meiryo UI" panose="020B0604030504040204" pitchFamily="50" charset="-128"/>
              </a:rPr>
            </a:b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通じ、多様な人材の活躍を促し、経済活性化だけでなく、若年人口の定着・流出阻止、</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b="1" dirty="0">
                <a:latin typeface="Meiryo UI" panose="020B0604030504040204" pitchFamily="50" charset="-128"/>
                <a:ea typeface="Meiryo UI" panose="020B0604030504040204" pitchFamily="50" charset="-128"/>
                <a:cs typeface="Meiryo UI" panose="020B0604030504040204" pitchFamily="50" charset="-128"/>
              </a:rPr>
            </a:b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事業環境の変化への対応、社会課題解決などにもつなげていくべきではないか。</a:t>
            </a:r>
          </a:p>
          <a:p>
            <a:pPr algn="l">
              <a:lnSpc>
                <a:spcPts val="1477"/>
              </a:lnSpc>
              <a:spcBef>
                <a:spcPts val="831"/>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女性・高齢者の就業率、</a:t>
            </a:r>
            <a:r>
              <a:rPr lang="ja-JP" altLang="en-US" sz="1108"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者の実雇用率は、依然、全国を下回る。外国人労働</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b="1" dirty="0">
                <a:latin typeface="Meiryo UI" panose="020B0604030504040204" pitchFamily="50" charset="-128"/>
                <a:ea typeface="Meiryo UI" panose="020B0604030504040204" pitchFamily="50" charset="-128"/>
                <a:cs typeface="Meiryo UI" panose="020B0604030504040204" pitchFamily="50" charset="-128"/>
              </a:rPr>
            </a:b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者の呼び込みも東京とは差がある。潜在労働力を活かす支援策や魅力ある職場環境整</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b="1" dirty="0">
                <a:latin typeface="Meiryo UI" panose="020B0604030504040204" pitchFamily="50" charset="-128"/>
                <a:ea typeface="Meiryo UI" panose="020B0604030504040204" pitchFamily="50" charset="-128"/>
                <a:cs typeface="Meiryo UI" panose="020B0604030504040204" pitchFamily="50" charset="-128"/>
              </a:rPr>
            </a:b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備により、内外から多様なプレーヤーが集い、活躍できる場を増やしていくべきではないか。</a:t>
            </a:r>
          </a:p>
        </p:txBody>
      </p:sp>
      <p:sp>
        <p:nvSpPr>
          <p:cNvPr id="27" name="角丸四角形 19">
            <a:extLst>
              <a:ext uri="{FF2B5EF4-FFF2-40B4-BE49-F238E27FC236}">
                <a16:creationId xmlns:a16="http://schemas.microsoft.com/office/drawing/2014/main" id="{DCCE6D10-80C5-4583-A693-ECCAA6063E26}"/>
              </a:ext>
            </a:extLst>
          </p:cNvPr>
          <p:cNvSpPr/>
          <p:nvPr/>
        </p:nvSpPr>
        <p:spPr>
          <a:xfrm>
            <a:off x="3688311" y="1305445"/>
            <a:ext cx="2094347" cy="300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4" name="正方形/長方形 23"/>
          <p:cNvSpPr/>
          <p:nvPr/>
        </p:nvSpPr>
        <p:spPr>
          <a:xfrm>
            <a:off x="0" y="-15914"/>
            <a:ext cx="9143999" cy="53232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31.</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③人材力</a:t>
            </a:r>
            <a:endPar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ⅰ</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）多様な人材が活躍できるオープンでチャレンジングな環境整備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62" kern="0" dirty="0" smtClean="0">
                <a:solidFill>
                  <a:srgbClr val="000000"/>
                </a:solidFill>
                <a:ea typeface="Meiryo UI" pitchFamily="50" charset="-128"/>
                <a:cs typeface="Meiryo UI" pitchFamily="50" charset="-128"/>
              </a:rPr>
              <a:t>　</a:t>
            </a:r>
            <a:endParaRPr lang="ja-JP" altLang="en-US" sz="1662" kern="0" dirty="0">
              <a:solidFill>
                <a:srgbClr val="000000"/>
              </a:solidFill>
              <a:ea typeface="Meiryo UI" pitchFamily="50" charset="-128"/>
              <a:cs typeface="Meiryo UI" pitchFamily="50" charset="-128"/>
            </a:endParaRPr>
          </a:p>
        </p:txBody>
      </p:sp>
      <p:sp>
        <p:nvSpPr>
          <p:cNvPr id="20" name="正方形/長方形 19"/>
          <p:cNvSpPr/>
          <p:nvPr/>
        </p:nvSpPr>
        <p:spPr>
          <a:xfrm>
            <a:off x="7596336" y="131346"/>
            <a:ext cx="1334228" cy="312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a:t>
            </a:r>
            <a:endParaRPr lang="en-US" altLang="ja-JP" sz="831" dirty="0" smtClean="0">
              <a:solidFill>
                <a:schemeClr val="tx1"/>
              </a:solidFill>
            </a:endParaRPr>
          </a:p>
          <a:p>
            <a:pPr algn="ctr"/>
            <a:r>
              <a:rPr lang="ja-JP" altLang="en-US" sz="831" dirty="0" smtClean="0">
                <a:solidFill>
                  <a:schemeClr val="tx1"/>
                </a:solidFill>
              </a:rPr>
              <a:t>参考資料３</a:t>
            </a:r>
            <a:endParaRPr lang="ja-JP" altLang="en-US" sz="831" dirty="0">
              <a:solidFill>
                <a:schemeClr val="tx1"/>
              </a:solidFill>
            </a:endParaRPr>
          </a:p>
        </p:txBody>
      </p:sp>
    </p:spTree>
    <p:extLst>
      <p:ext uri="{BB962C8B-B14F-4D97-AF65-F5344CB8AC3E}">
        <p14:creationId xmlns:p14="http://schemas.microsoft.com/office/powerpoint/2010/main" val="2724876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グラフ 44">
            <a:extLst>
              <a:ext uri="{FF2B5EF4-FFF2-40B4-BE49-F238E27FC236}">
                <a16:creationId xmlns:a16="http://schemas.microsoft.com/office/drawing/2014/main" id="{5C1DB40A-4444-4CE9-88CB-10E0A69405F2}"/>
              </a:ext>
            </a:extLst>
          </p:cNvPr>
          <p:cNvGraphicFramePr>
            <a:graphicFrameLocks/>
          </p:cNvGraphicFramePr>
          <p:nvPr>
            <p:extLst/>
          </p:nvPr>
        </p:nvGraphicFramePr>
        <p:xfrm>
          <a:off x="5188754" y="822989"/>
          <a:ext cx="3570732" cy="2613596"/>
        </p:xfrm>
        <a:graphic>
          <a:graphicData uri="http://schemas.openxmlformats.org/drawingml/2006/chart">
            <c:chart xmlns:c="http://schemas.openxmlformats.org/drawingml/2006/chart" xmlns:r="http://schemas.openxmlformats.org/officeDocument/2006/relationships" r:id="rId2"/>
          </a:graphicData>
        </a:graphic>
      </p:graphicFrame>
      <p:sp>
        <p:nvSpPr>
          <p:cNvPr id="16" name="テキスト ボックス 15"/>
          <p:cNvSpPr txBox="1"/>
          <p:nvPr/>
        </p:nvSpPr>
        <p:spPr>
          <a:xfrm>
            <a:off x="200477" y="332790"/>
            <a:ext cx="3760966"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○スタートアップ・エコシステムランキング</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か国</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1000</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地域中）</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a:extLst>
              <a:ext uri="{FF2B5EF4-FFF2-40B4-BE49-F238E27FC236}">
                <a16:creationId xmlns:a16="http://schemas.microsoft.com/office/drawing/2014/main" id="{BB910CAD-065C-4D16-8CE9-8E891A1A1A05}"/>
              </a:ext>
            </a:extLst>
          </p:cNvPr>
          <p:cNvPicPr>
            <a:picLocks noChangeAspect="1"/>
          </p:cNvPicPr>
          <p:nvPr/>
        </p:nvPicPr>
        <p:blipFill>
          <a:blip r:embed="rId3"/>
          <a:stretch>
            <a:fillRect/>
          </a:stretch>
        </p:blipFill>
        <p:spPr>
          <a:xfrm>
            <a:off x="5716982" y="3902444"/>
            <a:ext cx="2837214" cy="2206203"/>
          </a:xfrm>
          <a:prstGeom prst="rect">
            <a:avLst/>
          </a:prstGeom>
        </p:spPr>
      </p:pic>
      <p:sp>
        <p:nvSpPr>
          <p:cNvPr id="47" name="正方形/長方形 46">
            <a:extLst>
              <a:ext uri="{FF2B5EF4-FFF2-40B4-BE49-F238E27FC236}">
                <a16:creationId xmlns:a16="http://schemas.microsoft.com/office/drawing/2014/main" id="{43F6E87B-42C2-4ED4-84AC-96E50CC65178}"/>
              </a:ext>
            </a:extLst>
          </p:cNvPr>
          <p:cNvSpPr/>
          <p:nvPr/>
        </p:nvSpPr>
        <p:spPr>
          <a:xfrm>
            <a:off x="332680" y="1026995"/>
            <a:ext cx="555560" cy="29040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国内順位</a:t>
            </a:r>
          </a:p>
        </p:txBody>
      </p:sp>
      <p:pic>
        <p:nvPicPr>
          <p:cNvPr id="48" name="図 47"/>
          <p:cNvPicPr>
            <a:picLocks noChangeAspect="1"/>
          </p:cNvPicPr>
          <p:nvPr/>
        </p:nvPicPr>
        <p:blipFill>
          <a:blip r:embed="rId4"/>
          <a:stretch>
            <a:fillRect/>
          </a:stretch>
        </p:blipFill>
        <p:spPr>
          <a:xfrm>
            <a:off x="337244" y="1361447"/>
            <a:ext cx="4000985" cy="1528050"/>
          </a:xfrm>
          <a:prstGeom prst="rect">
            <a:avLst/>
          </a:prstGeom>
        </p:spPr>
      </p:pic>
      <p:sp>
        <p:nvSpPr>
          <p:cNvPr id="49" name="正方形/長方形 48">
            <a:extLst>
              <a:ext uri="{FF2B5EF4-FFF2-40B4-BE49-F238E27FC236}">
                <a16:creationId xmlns:a16="http://schemas.microsoft.com/office/drawing/2014/main" id="{43F6E87B-42C2-4ED4-84AC-96E50CC65178}"/>
              </a:ext>
            </a:extLst>
          </p:cNvPr>
          <p:cNvSpPr/>
          <p:nvPr/>
        </p:nvSpPr>
        <p:spPr>
          <a:xfrm>
            <a:off x="1778805" y="1045270"/>
            <a:ext cx="555560" cy="2864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世界順位</a:t>
            </a:r>
          </a:p>
        </p:txBody>
      </p:sp>
      <p:sp>
        <p:nvSpPr>
          <p:cNvPr id="50" name="正方形/長方形 49">
            <a:extLst>
              <a:ext uri="{FF2B5EF4-FFF2-40B4-BE49-F238E27FC236}">
                <a16:creationId xmlns:a16="http://schemas.microsoft.com/office/drawing/2014/main" id="{43F6E87B-42C2-4ED4-84AC-96E50CC65178}"/>
              </a:ext>
            </a:extLst>
          </p:cNvPr>
          <p:cNvSpPr/>
          <p:nvPr/>
        </p:nvSpPr>
        <p:spPr>
          <a:xfrm>
            <a:off x="2356580" y="1056318"/>
            <a:ext cx="555560" cy="2864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昨年からの上昇幅</a:t>
            </a:r>
          </a:p>
        </p:txBody>
      </p:sp>
      <p:sp>
        <p:nvSpPr>
          <p:cNvPr id="19" name="正方形/長方形 18">
            <a:extLst>
              <a:ext uri="{FF2B5EF4-FFF2-40B4-BE49-F238E27FC236}">
                <a16:creationId xmlns:a16="http://schemas.microsoft.com/office/drawing/2014/main" id="{43F6E87B-42C2-4ED4-84AC-96E50CC65178}"/>
              </a:ext>
            </a:extLst>
          </p:cNvPr>
          <p:cNvSpPr/>
          <p:nvPr/>
        </p:nvSpPr>
        <p:spPr>
          <a:xfrm>
            <a:off x="295934" y="618852"/>
            <a:ext cx="3154106" cy="2077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大阪は昨年から大きく上昇するも、世界や東京との差はまだ大きい。</a:t>
            </a:r>
          </a:p>
        </p:txBody>
      </p:sp>
      <p:sp>
        <p:nvSpPr>
          <p:cNvPr id="20" name="正方形/長方形 19">
            <a:extLst>
              <a:ext uri="{FF2B5EF4-FFF2-40B4-BE49-F238E27FC236}">
                <a16:creationId xmlns:a16="http://schemas.microsoft.com/office/drawing/2014/main" id="{43F6E87B-42C2-4ED4-84AC-96E50CC65178}"/>
              </a:ext>
            </a:extLst>
          </p:cNvPr>
          <p:cNvSpPr/>
          <p:nvPr/>
        </p:nvSpPr>
        <p:spPr>
          <a:xfrm>
            <a:off x="5391536" y="611916"/>
            <a:ext cx="2105097" cy="1792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総じて関東圏と愛知県が多く、大阪と差がある</a:t>
            </a:r>
          </a:p>
        </p:txBody>
      </p:sp>
      <p:sp>
        <p:nvSpPr>
          <p:cNvPr id="21" name="テキスト ボックス 20"/>
          <p:cNvSpPr txBox="1"/>
          <p:nvPr/>
        </p:nvSpPr>
        <p:spPr>
          <a:xfrm>
            <a:off x="5278416" y="341278"/>
            <a:ext cx="2893741"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○特定技能１号在留外国人数の上位都道府県の推移</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5499691" y="3436585"/>
            <a:ext cx="1479892"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○外国人留学生数の推移</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a:extLst>
              <a:ext uri="{FF2B5EF4-FFF2-40B4-BE49-F238E27FC236}">
                <a16:creationId xmlns:a16="http://schemas.microsoft.com/office/drawing/2014/main" id="{2F4CF3B9-B405-4A99-A5D3-CA1E82219E6D}"/>
              </a:ext>
            </a:extLst>
          </p:cNvPr>
          <p:cNvPicPr>
            <a:picLocks noChangeAspect="1"/>
          </p:cNvPicPr>
          <p:nvPr/>
        </p:nvPicPr>
        <p:blipFill>
          <a:blip r:embed="rId5"/>
          <a:stretch>
            <a:fillRect/>
          </a:stretch>
        </p:blipFill>
        <p:spPr>
          <a:xfrm>
            <a:off x="295934" y="3904014"/>
            <a:ext cx="2573111" cy="2155106"/>
          </a:xfrm>
          <a:prstGeom prst="rect">
            <a:avLst/>
          </a:prstGeom>
          <a:ln>
            <a:solidFill>
              <a:schemeClr val="tx1"/>
            </a:solidFill>
          </a:ln>
        </p:spPr>
      </p:pic>
      <p:sp>
        <p:nvSpPr>
          <p:cNvPr id="26" name="テキスト ボックス 25"/>
          <p:cNvSpPr txBox="1"/>
          <p:nvPr/>
        </p:nvSpPr>
        <p:spPr>
          <a:xfrm>
            <a:off x="109877" y="3363284"/>
            <a:ext cx="1768433" cy="234360"/>
          </a:xfrm>
          <a:prstGeom prst="rect">
            <a:avLst/>
          </a:prstGeom>
          <a:noFill/>
        </p:spPr>
        <p:txBody>
          <a:bodyPr wrap="non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○女性・高齢者の就業率の推移</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43F6E87B-42C2-4ED4-84AC-96E50CC65178}"/>
              </a:ext>
            </a:extLst>
          </p:cNvPr>
          <p:cNvSpPr/>
          <p:nvPr/>
        </p:nvSpPr>
        <p:spPr>
          <a:xfrm>
            <a:off x="317276" y="3626158"/>
            <a:ext cx="4434241" cy="2025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latin typeface="+mn-ea"/>
              </a:rPr>
              <a:t>大阪の女性や高齢者の就業率は</a:t>
            </a:r>
            <a:r>
              <a:rPr lang="en-US" altLang="ja-JP" sz="738" dirty="0">
                <a:solidFill>
                  <a:schemeClr val="tx1"/>
                </a:solidFill>
                <a:latin typeface="+mn-ea"/>
              </a:rPr>
              <a:t>2010</a:t>
            </a:r>
            <a:r>
              <a:rPr lang="ja-JP" altLang="en-US" sz="738" dirty="0">
                <a:solidFill>
                  <a:schemeClr val="tx1"/>
                </a:solidFill>
                <a:latin typeface="+mn-ea"/>
              </a:rPr>
              <a:t>年頃から上昇傾向にはあるが、いまだ全国を下回る</a:t>
            </a:r>
          </a:p>
        </p:txBody>
      </p:sp>
      <p:pic>
        <p:nvPicPr>
          <p:cNvPr id="28" name="図 27">
            <a:extLst>
              <a:ext uri="{FF2B5EF4-FFF2-40B4-BE49-F238E27FC236}">
                <a16:creationId xmlns:a16="http://schemas.microsoft.com/office/drawing/2014/main" id="{19BC68EA-D6AA-4110-8729-3F98F2589B9C}"/>
              </a:ext>
            </a:extLst>
          </p:cNvPr>
          <p:cNvPicPr>
            <a:picLocks noChangeAspect="1"/>
          </p:cNvPicPr>
          <p:nvPr/>
        </p:nvPicPr>
        <p:blipFill>
          <a:blip r:embed="rId6"/>
          <a:stretch>
            <a:fillRect/>
          </a:stretch>
        </p:blipFill>
        <p:spPr>
          <a:xfrm>
            <a:off x="2952052" y="3904014"/>
            <a:ext cx="2573111" cy="2155106"/>
          </a:xfrm>
          <a:prstGeom prst="rect">
            <a:avLst/>
          </a:prstGeom>
          <a:ln>
            <a:solidFill>
              <a:schemeClr val="tx1"/>
            </a:solidFill>
          </a:ln>
        </p:spPr>
      </p:pic>
      <p:sp>
        <p:nvSpPr>
          <p:cNvPr id="30" name="正方形/長方形 29">
            <a:extLst>
              <a:ext uri="{FF2B5EF4-FFF2-40B4-BE49-F238E27FC236}">
                <a16:creationId xmlns:a16="http://schemas.microsoft.com/office/drawing/2014/main" id="{43F6E87B-42C2-4ED4-84AC-96E50CC65178}"/>
              </a:ext>
            </a:extLst>
          </p:cNvPr>
          <p:cNvSpPr/>
          <p:nvPr/>
        </p:nvSpPr>
        <p:spPr>
          <a:xfrm>
            <a:off x="5604396" y="3672088"/>
            <a:ext cx="2259943" cy="1985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大阪は２位のシェアを占めるが、東京との差は大きい</a:t>
            </a:r>
          </a:p>
        </p:txBody>
      </p:sp>
      <p:sp>
        <p:nvSpPr>
          <p:cNvPr id="18" name="正方形/長方形 17">
            <a:extLst>
              <a:ext uri="{FF2B5EF4-FFF2-40B4-BE49-F238E27FC236}">
                <a16:creationId xmlns:a16="http://schemas.microsoft.com/office/drawing/2014/main" id="{43F6E87B-42C2-4ED4-84AC-96E50CC65178}"/>
              </a:ext>
            </a:extLst>
          </p:cNvPr>
          <p:cNvSpPr/>
          <p:nvPr/>
        </p:nvSpPr>
        <p:spPr>
          <a:xfrm>
            <a:off x="1063103" y="3990236"/>
            <a:ext cx="1038772" cy="2332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dirty="0">
                <a:solidFill>
                  <a:schemeClr val="tx1"/>
                </a:solidFill>
              </a:rPr>
              <a:t>女性の就業率</a:t>
            </a:r>
          </a:p>
        </p:txBody>
      </p:sp>
      <p:sp>
        <p:nvSpPr>
          <p:cNvPr id="23" name="正方形/長方形 22">
            <a:extLst>
              <a:ext uri="{FF2B5EF4-FFF2-40B4-BE49-F238E27FC236}">
                <a16:creationId xmlns:a16="http://schemas.microsoft.com/office/drawing/2014/main" id="{43F6E87B-42C2-4ED4-84AC-96E50CC65178}"/>
              </a:ext>
            </a:extLst>
          </p:cNvPr>
          <p:cNvSpPr/>
          <p:nvPr/>
        </p:nvSpPr>
        <p:spPr>
          <a:xfrm>
            <a:off x="3711665" y="3990235"/>
            <a:ext cx="1245702" cy="20833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dirty="0">
                <a:solidFill>
                  <a:schemeClr val="tx1"/>
                </a:solidFill>
              </a:rPr>
              <a:t>高齢者の就業率</a:t>
            </a:r>
          </a:p>
        </p:txBody>
      </p:sp>
      <p:sp>
        <p:nvSpPr>
          <p:cNvPr id="24" name="テキスト ボックス 23">
            <a:extLst>
              <a:ext uri="{FF2B5EF4-FFF2-40B4-BE49-F238E27FC236}">
                <a16:creationId xmlns:a16="http://schemas.microsoft.com/office/drawing/2014/main" id="{40F74D20-26B9-44D5-AF3F-D5A0A97123FE}"/>
              </a:ext>
            </a:extLst>
          </p:cNvPr>
          <p:cNvSpPr txBox="1"/>
          <p:nvPr/>
        </p:nvSpPr>
        <p:spPr>
          <a:xfrm>
            <a:off x="1265101" y="3091357"/>
            <a:ext cx="3416320" cy="220188"/>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Startup Blink</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社　「</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Global Startup Ecosystem Index 2021</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テキスト ボックス 28">
            <a:extLst>
              <a:ext uri="{FF2B5EF4-FFF2-40B4-BE49-F238E27FC236}">
                <a16:creationId xmlns:a16="http://schemas.microsoft.com/office/drawing/2014/main" id="{A47E6144-87E2-446D-B67E-97364CEF9B47}"/>
              </a:ext>
            </a:extLst>
          </p:cNvPr>
          <p:cNvSpPr txBox="1"/>
          <p:nvPr/>
        </p:nvSpPr>
        <p:spPr>
          <a:xfrm>
            <a:off x="7170098" y="3330680"/>
            <a:ext cx="1883849" cy="220188"/>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出典：出入国在留管理庁プレスリリース</a:t>
            </a:r>
          </a:p>
        </p:txBody>
      </p:sp>
      <p:sp>
        <p:nvSpPr>
          <p:cNvPr id="31" name="テキスト ボックス 30">
            <a:extLst>
              <a:ext uri="{FF2B5EF4-FFF2-40B4-BE49-F238E27FC236}">
                <a16:creationId xmlns:a16="http://schemas.microsoft.com/office/drawing/2014/main" id="{7096F8BA-658F-4F35-9407-7121E2F0C01A}"/>
              </a:ext>
            </a:extLst>
          </p:cNvPr>
          <p:cNvSpPr txBox="1"/>
          <p:nvPr/>
        </p:nvSpPr>
        <p:spPr>
          <a:xfrm>
            <a:off x="317275" y="6143813"/>
            <a:ext cx="2412840" cy="220188"/>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出典：総務省、各都道府県「労働力調査」より作成</a:t>
            </a:r>
          </a:p>
        </p:txBody>
      </p:sp>
      <p:sp>
        <p:nvSpPr>
          <p:cNvPr id="32" name="テキスト ボックス 31">
            <a:extLst>
              <a:ext uri="{FF2B5EF4-FFF2-40B4-BE49-F238E27FC236}">
                <a16:creationId xmlns:a16="http://schemas.microsoft.com/office/drawing/2014/main" id="{87BBCEB9-D1E3-4A77-946C-8A38C3931EA4}"/>
              </a:ext>
            </a:extLst>
          </p:cNvPr>
          <p:cNvSpPr txBox="1"/>
          <p:nvPr/>
        </p:nvSpPr>
        <p:spPr>
          <a:xfrm>
            <a:off x="5667377" y="6172222"/>
            <a:ext cx="2739853" cy="348044"/>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出典：（独）日本学生支援機構</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　　　　　　　「</a:t>
            </a:r>
            <a:r>
              <a:rPr lang="en-US" altLang="ja-JP" sz="83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831" dirty="0">
                <a:latin typeface="Meiryo UI" panose="020B0604030504040204" pitchFamily="50" charset="-128"/>
                <a:ea typeface="Meiryo UI" panose="020B0604030504040204" pitchFamily="50" charset="-128"/>
                <a:cs typeface="Meiryo UI" panose="020B0604030504040204" pitchFamily="50" charset="-128"/>
              </a:rPr>
              <a:t>年度外国人留学生在籍状況調査結果」</a:t>
            </a:r>
          </a:p>
        </p:txBody>
      </p:sp>
      <p:sp>
        <p:nvSpPr>
          <p:cNvPr id="39" name="正方形/長方形 38">
            <a:extLst>
              <a:ext uri="{FF2B5EF4-FFF2-40B4-BE49-F238E27FC236}">
                <a16:creationId xmlns:a16="http://schemas.microsoft.com/office/drawing/2014/main" id="{9807FD9E-F2C1-4749-8988-4360C90551B4}"/>
              </a:ext>
            </a:extLst>
          </p:cNvPr>
          <p:cNvSpPr/>
          <p:nvPr/>
        </p:nvSpPr>
        <p:spPr>
          <a:xfrm>
            <a:off x="8287078" y="1511755"/>
            <a:ext cx="555560" cy="29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埼玉県</a:t>
            </a:r>
          </a:p>
        </p:txBody>
      </p:sp>
      <p:sp>
        <p:nvSpPr>
          <p:cNvPr id="40" name="正方形/長方形 39">
            <a:extLst>
              <a:ext uri="{FF2B5EF4-FFF2-40B4-BE49-F238E27FC236}">
                <a16:creationId xmlns:a16="http://schemas.microsoft.com/office/drawing/2014/main" id="{5B97C299-3F72-4822-BCCE-1153473EFCAA}"/>
              </a:ext>
            </a:extLst>
          </p:cNvPr>
          <p:cNvSpPr/>
          <p:nvPr/>
        </p:nvSpPr>
        <p:spPr>
          <a:xfrm>
            <a:off x="8298734" y="1651802"/>
            <a:ext cx="985070" cy="334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東京都、茨城県</a:t>
            </a:r>
          </a:p>
        </p:txBody>
      </p:sp>
      <p:sp>
        <p:nvSpPr>
          <p:cNvPr id="41" name="正方形/長方形 40">
            <a:extLst>
              <a:ext uri="{FF2B5EF4-FFF2-40B4-BE49-F238E27FC236}">
                <a16:creationId xmlns:a16="http://schemas.microsoft.com/office/drawing/2014/main" id="{7C25F696-0255-4787-ABC8-E71B64A96F6D}"/>
              </a:ext>
            </a:extLst>
          </p:cNvPr>
          <p:cNvSpPr/>
          <p:nvPr/>
        </p:nvSpPr>
        <p:spPr>
          <a:xfrm>
            <a:off x="8298734" y="1332233"/>
            <a:ext cx="555560" cy="29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千葉県</a:t>
            </a:r>
          </a:p>
        </p:txBody>
      </p:sp>
      <p:sp>
        <p:nvSpPr>
          <p:cNvPr id="42" name="正方形/長方形 41">
            <a:extLst>
              <a:ext uri="{FF2B5EF4-FFF2-40B4-BE49-F238E27FC236}">
                <a16:creationId xmlns:a16="http://schemas.microsoft.com/office/drawing/2014/main" id="{0C6AAB64-D661-4B9F-9FB7-E4AAD243C54C}"/>
              </a:ext>
            </a:extLst>
          </p:cNvPr>
          <p:cNvSpPr/>
          <p:nvPr/>
        </p:nvSpPr>
        <p:spPr>
          <a:xfrm>
            <a:off x="8288918" y="1902076"/>
            <a:ext cx="555560" cy="29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大阪府</a:t>
            </a:r>
          </a:p>
        </p:txBody>
      </p:sp>
      <p:sp>
        <p:nvSpPr>
          <p:cNvPr id="44" name="正方形/長方形 43">
            <a:extLst>
              <a:ext uri="{FF2B5EF4-FFF2-40B4-BE49-F238E27FC236}">
                <a16:creationId xmlns:a16="http://schemas.microsoft.com/office/drawing/2014/main" id="{4FC18C56-64FA-42D6-960E-4A8FD0DC9F9E}"/>
              </a:ext>
            </a:extLst>
          </p:cNvPr>
          <p:cNvSpPr/>
          <p:nvPr/>
        </p:nvSpPr>
        <p:spPr>
          <a:xfrm>
            <a:off x="8326165" y="884354"/>
            <a:ext cx="555560" cy="29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愛知県</a:t>
            </a:r>
          </a:p>
        </p:txBody>
      </p:sp>
    </p:spTree>
    <p:extLst>
      <p:ext uri="{BB962C8B-B14F-4D97-AF65-F5344CB8AC3E}">
        <p14:creationId xmlns:p14="http://schemas.microsoft.com/office/powerpoint/2010/main" val="308312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9775" y="3060435"/>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グループ化 1"/>
          <p:cNvGrpSpPr/>
          <p:nvPr/>
        </p:nvGrpSpPr>
        <p:grpSpPr>
          <a:xfrm>
            <a:off x="3719167" y="3378433"/>
            <a:ext cx="5173914" cy="3145309"/>
            <a:chOff x="4533200" y="3735888"/>
            <a:chExt cx="4770432" cy="3166500"/>
          </a:xfrm>
        </p:grpSpPr>
        <p:pic>
          <p:nvPicPr>
            <p:cNvPr id="37" name="図 36"/>
            <p:cNvPicPr>
              <a:picLocks noChangeAspect="1"/>
            </p:cNvPicPr>
            <p:nvPr/>
          </p:nvPicPr>
          <p:blipFill>
            <a:blip r:embed="rId3"/>
            <a:stretch>
              <a:fillRect/>
            </a:stretch>
          </p:blipFill>
          <p:spPr>
            <a:xfrm>
              <a:off x="4533200" y="3735888"/>
              <a:ext cx="4416278" cy="3166500"/>
            </a:xfrm>
            <a:prstGeom prst="rect">
              <a:avLst/>
            </a:prstGeom>
          </p:spPr>
        </p:pic>
        <p:sp>
          <p:nvSpPr>
            <p:cNvPr id="39" name="タイトル 1">
              <a:extLst>
                <a:ext uri="{FF2B5EF4-FFF2-40B4-BE49-F238E27FC236}">
                  <a16:creationId xmlns:a16="http://schemas.microsoft.com/office/drawing/2014/main" id="{F49C3A76-B35C-4261-8BE1-CC97A890862D}"/>
                </a:ext>
              </a:extLst>
            </p:cNvPr>
            <p:cNvSpPr txBox="1">
              <a:spLocks/>
            </p:cNvSpPr>
            <p:nvPr/>
          </p:nvSpPr>
          <p:spPr>
            <a:xfrm>
              <a:off x="6812089" y="6560411"/>
              <a:ext cx="2491543" cy="320301"/>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出典：大阪市役所の点検・棚卸結果（</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2008</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　　　　 エントランスエリア入園者数グラフのみ副首都推進局作成</a:t>
              </a:r>
            </a:p>
          </p:txBody>
        </p:sp>
      </p:grpSp>
      <p:sp>
        <p:nvSpPr>
          <p:cNvPr id="40" name="タイトル 1"/>
          <p:cNvSpPr txBox="1">
            <a:spLocks/>
          </p:cNvSpPr>
          <p:nvPr/>
        </p:nvSpPr>
        <p:spPr>
          <a:xfrm>
            <a:off x="195072" y="3046088"/>
            <a:ext cx="2091192"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sp>
        <p:nvSpPr>
          <p:cNvPr id="38" name="正方形/長方形 37">
            <a:extLst>
              <a:ext uri="{FF2B5EF4-FFF2-40B4-BE49-F238E27FC236}">
                <a16:creationId xmlns:a16="http://schemas.microsoft.com/office/drawing/2014/main" id="{12BB05C3-F234-484D-B626-034276DF8214}"/>
              </a:ext>
            </a:extLst>
          </p:cNvPr>
          <p:cNvSpPr/>
          <p:nvPr/>
        </p:nvSpPr>
        <p:spPr>
          <a:xfrm>
            <a:off x="3699156" y="3073137"/>
            <a:ext cx="3670488" cy="3415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○天王寺公園エントランスエリア（てんしば）</a:t>
            </a:r>
            <a:endParaRPr lang="en-US" altLang="ja-JP" sz="923" b="1" dirty="0">
              <a:latin typeface="Meiryo UI" panose="020B0604030504040204" pitchFamily="50" charset="-128"/>
              <a:ea typeface="Meiryo UI" panose="020B0604030504040204" pitchFamily="50" charset="-128"/>
            </a:endParaRPr>
          </a:p>
        </p:txBody>
      </p:sp>
      <p:sp>
        <p:nvSpPr>
          <p:cNvPr id="33" name="角丸四角形 31">
            <a:extLst>
              <a:ext uri="{FF2B5EF4-FFF2-40B4-BE49-F238E27FC236}">
                <a16:creationId xmlns:a16="http://schemas.microsoft.com/office/drawing/2014/main" id="{0C7F9946-401D-48BA-A851-87A0195B4518}"/>
              </a:ext>
            </a:extLst>
          </p:cNvPr>
          <p:cNvSpPr/>
          <p:nvPr/>
        </p:nvSpPr>
        <p:spPr>
          <a:xfrm>
            <a:off x="4593290" y="563991"/>
            <a:ext cx="1108682" cy="190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a:latin typeface="Meiryo UI" panose="020B0604030504040204" pitchFamily="50" charset="-128"/>
                <a:ea typeface="Meiryo UI" panose="020B0604030504040204" pitchFamily="50" charset="-128"/>
              </a:rPr>
              <a:t>取組状況</a:t>
            </a:r>
            <a:endParaRPr lang="ja-JP" altLang="en-US" sz="1292" dirty="0">
              <a:latin typeface="Meiryo UI" panose="020B0604030504040204" pitchFamily="50" charset="-128"/>
              <a:ea typeface="Meiryo UI" panose="020B0604030504040204" pitchFamily="50" charset="-128"/>
            </a:endParaRPr>
          </a:p>
        </p:txBody>
      </p:sp>
      <p:sp>
        <p:nvSpPr>
          <p:cNvPr id="34" name="角丸四角形 32">
            <a:extLst>
              <a:ext uri="{FF2B5EF4-FFF2-40B4-BE49-F238E27FC236}">
                <a16:creationId xmlns:a16="http://schemas.microsoft.com/office/drawing/2014/main" id="{5CB7D161-5660-459E-9818-B74A94FEDAA7}"/>
              </a:ext>
            </a:extLst>
          </p:cNvPr>
          <p:cNvSpPr/>
          <p:nvPr/>
        </p:nvSpPr>
        <p:spPr>
          <a:xfrm>
            <a:off x="326787" y="596128"/>
            <a:ext cx="2967096" cy="19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41" name="角丸四角形 31">
            <a:extLst>
              <a:ext uri="{FF2B5EF4-FFF2-40B4-BE49-F238E27FC236}">
                <a16:creationId xmlns:a16="http://schemas.microsoft.com/office/drawing/2014/main" id="{CF534A04-6E14-466F-8015-152A9640364B}"/>
              </a:ext>
            </a:extLst>
          </p:cNvPr>
          <p:cNvSpPr/>
          <p:nvPr/>
        </p:nvSpPr>
        <p:spPr>
          <a:xfrm>
            <a:off x="4564326" y="1616103"/>
            <a:ext cx="2068210" cy="2292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43" name="タイトル 1">
            <a:extLst>
              <a:ext uri="{FF2B5EF4-FFF2-40B4-BE49-F238E27FC236}">
                <a16:creationId xmlns:a16="http://schemas.microsoft.com/office/drawing/2014/main" id="{4DA64C9E-0979-4BB0-8D4F-F81B1C2BA83F}"/>
              </a:ext>
            </a:extLst>
          </p:cNvPr>
          <p:cNvSpPr txBox="1">
            <a:spLocks/>
          </p:cNvSpPr>
          <p:nvPr/>
        </p:nvSpPr>
        <p:spPr>
          <a:xfrm>
            <a:off x="4506401" y="720554"/>
            <a:ext cx="4600361" cy="957264"/>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都道府県では全国初となる企業・大学等の一元窓口の設置や包括連携協定の取組みが推進されている。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民間活力の導入により天王寺公園エントランスエリアのリニューアル等魅力向上を図るまちづくりが行われている。</a:t>
            </a:r>
          </a:p>
        </p:txBody>
      </p:sp>
      <p:sp>
        <p:nvSpPr>
          <p:cNvPr id="31" name="正方形/長方形 30">
            <a:extLst>
              <a:ext uri="{FF2B5EF4-FFF2-40B4-BE49-F238E27FC236}">
                <a16:creationId xmlns:a16="http://schemas.microsoft.com/office/drawing/2014/main" id="{92BFCBF8-C684-4716-9A5A-CCFD047F8F85}"/>
              </a:ext>
            </a:extLst>
          </p:cNvPr>
          <p:cNvSpPr/>
          <p:nvPr/>
        </p:nvSpPr>
        <p:spPr>
          <a:xfrm>
            <a:off x="6040959" y="3155766"/>
            <a:ext cx="2447250" cy="1995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民間活力の導入によりリニューアルし、入場者数が増加</a:t>
            </a:r>
          </a:p>
        </p:txBody>
      </p:sp>
      <p:sp>
        <p:nvSpPr>
          <p:cNvPr id="35" name="タイトル 1">
            <a:extLst>
              <a:ext uri="{FF2B5EF4-FFF2-40B4-BE49-F238E27FC236}">
                <a16:creationId xmlns:a16="http://schemas.microsoft.com/office/drawing/2014/main" id="{4DA64C9E-0979-4BB0-8D4F-F81B1C2BA83F}"/>
              </a:ext>
            </a:extLst>
          </p:cNvPr>
          <p:cNvSpPr txBox="1">
            <a:spLocks/>
          </p:cNvSpPr>
          <p:nvPr/>
        </p:nvSpPr>
        <p:spPr>
          <a:xfrm>
            <a:off x="4569174" y="1845375"/>
            <a:ext cx="4456244" cy="1149624"/>
          </a:xfrm>
          <a:prstGeom prst="rect">
            <a:avLst/>
          </a:prstGeom>
          <a:no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民間活力の導入など、民間のノウハウを活かしたまちづくりをさらに検討する必要があるのではないか。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「民都・大阪」として、民の力を最大限に活かすための好循環が生まれておらず、フィランソロピーの促進をどのように図るかさらなる検討が必要ではないか。</a:t>
            </a:r>
          </a:p>
        </p:txBody>
      </p:sp>
      <p:graphicFrame>
        <p:nvGraphicFramePr>
          <p:cNvPr id="36" name="表 35"/>
          <p:cNvGraphicFramePr>
            <a:graphicFrameLocks noGrp="1"/>
          </p:cNvGraphicFramePr>
          <p:nvPr>
            <p:extLst/>
          </p:nvPr>
        </p:nvGraphicFramePr>
        <p:xfrm>
          <a:off x="273504" y="3339971"/>
          <a:ext cx="3319401" cy="3009933"/>
        </p:xfrm>
        <a:graphic>
          <a:graphicData uri="http://schemas.openxmlformats.org/drawingml/2006/table">
            <a:tbl>
              <a:tblPr bandRow="1">
                <a:tableStyleId>{5C22544A-7EE6-4342-B048-85BDC9FD1C3A}</a:tableStyleId>
              </a:tblPr>
              <a:tblGrid>
                <a:gridCol w="961610">
                  <a:extLst>
                    <a:ext uri="{9D8B030D-6E8A-4147-A177-3AD203B41FA5}">
                      <a16:colId xmlns:a16="http://schemas.microsoft.com/office/drawing/2014/main" val="1520910211"/>
                    </a:ext>
                  </a:extLst>
                </a:gridCol>
                <a:gridCol w="2357791">
                  <a:extLst>
                    <a:ext uri="{9D8B030D-6E8A-4147-A177-3AD203B41FA5}">
                      <a16:colId xmlns:a16="http://schemas.microsoft.com/office/drawing/2014/main" val="3228948102"/>
                    </a:ext>
                  </a:extLst>
                </a:gridCol>
              </a:tblGrid>
              <a:tr h="928468">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a:latin typeface="Meiryo UI" panose="020B0604030504040204" pitchFamily="50" charset="-128"/>
                          <a:ea typeface="Meiryo UI" panose="020B0604030504040204" pitchFamily="50" charset="-128"/>
                        </a:rPr>
                        <a:t>民間事業者による天王寺公園エントランスエリア等の運営を開始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a:latin typeface="Meiryo UI" panose="020B0604030504040204" pitchFamily="50" charset="-128"/>
                          <a:ea typeface="Meiryo UI" panose="020B0604030504040204" pitchFamily="50" charset="-128"/>
                        </a:rPr>
                        <a:t>「民都・大阪」</a:t>
                      </a:r>
                      <a:r>
                        <a:rPr kumimoji="1" lang="ja-JP" altLang="en-US" sz="1100" dirty="0">
                          <a:solidFill>
                            <a:schemeClr val="tx1"/>
                          </a:solidFill>
                          <a:latin typeface="Meiryo UI" panose="020B0604030504040204" pitchFamily="50" charset="-128"/>
                          <a:ea typeface="Meiryo UI" panose="020B0604030504040204" pitchFamily="50" charset="-128"/>
                        </a:rPr>
                        <a:t>フィランソロピー会議</a:t>
                      </a:r>
                      <a:r>
                        <a:rPr kumimoji="1" lang="ja-JP" altLang="en-US" sz="1100" dirty="0" smtClean="0">
                          <a:solidFill>
                            <a:schemeClr val="tx1"/>
                          </a:solidFill>
                          <a:latin typeface="Meiryo UI" panose="020B0604030504040204" pitchFamily="50" charset="-128"/>
                          <a:ea typeface="Meiryo UI" panose="020B0604030504040204" pitchFamily="50" charset="-128"/>
                        </a:rPr>
                        <a:t>設置</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smtClean="0">
                          <a:solidFill>
                            <a:schemeClr val="tx1"/>
                          </a:solidFill>
                          <a:latin typeface="Meiryo UI" panose="020B0604030504040204" pitchFamily="50" charset="-128"/>
                          <a:ea typeface="Meiryo UI" panose="020B0604030504040204" pitchFamily="50" charset="-128"/>
                        </a:rPr>
                        <a:t>大阪府公民戦略連携デスク設置</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618110722"/>
                  </a:ext>
                </a:extLst>
              </a:tr>
              <a:tr h="590843">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フィランソロピー大会</a:t>
                      </a:r>
                      <a:r>
                        <a:rPr kumimoji="1" lang="en-US" altLang="ja-JP" sz="1100" dirty="0">
                          <a:latin typeface="Meiryo UI" panose="020B0604030504040204" pitchFamily="50" charset="-128"/>
                          <a:ea typeface="Meiryo UI" panose="020B0604030504040204" pitchFamily="50" charset="-128"/>
                        </a:rPr>
                        <a:t>OSAKA2018</a:t>
                      </a:r>
                      <a:r>
                        <a:rPr kumimoji="1" lang="ja-JP" altLang="en-US" sz="1100" dirty="0">
                          <a:latin typeface="Meiryo UI" panose="020B0604030504040204" pitchFamily="50" charset="-128"/>
                          <a:ea typeface="Meiryo UI" panose="020B0604030504040204" pitchFamily="50" charset="-128"/>
                        </a:rPr>
                        <a:t>開催</a:t>
                      </a:r>
                    </a:p>
                    <a:p>
                      <a:pPr marL="171450" indent="-171450" algn="l">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フィランソロピー都市宣言</a:t>
                      </a:r>
                    </a:p>
                  </a:txBody>
                  <a:tcPr marL="84406" marR="84406" marT="42203" marB="42203" anchor="ctr"/>
                </a:tc>
                <a:extLst>
                  <a:ext uri="{0D108BD9-81ED-4DB2-BD59-A6C34878D82A}">
                    <a16:rowId xmlns:a16="http://schemas.microsoft.com/office/drawing/2014/main" val="4160790156"/>
                  </a:ext>
                </a:extLst>
              </a:tr>
              <a:tr h="43375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a:latin typeface="Meiryo UI" panose="020B0604030504040204" pitchFamily="50" charset="-128"/>
                          <a:ea typeface="Meiryo UI" panose="020B0604030504040204" pitchFamily="50" charset="-128"/>
                        </a:rPr>
                        <a:t>フィランソロピー大会</a:t>
                      </a:r>
                      <a:r>
                        <a:rPr kumimoji="1" lang="en-US" altLang="ja-JP" sz="1100" dirty="0">
                          <a:latin typeface="Meiryo UI" panose="020B0604030504040204" pitchFamily="50" charset="-128"/>
                          <a:ea typeface="Meiryo UI" panose="020B0604030504040204" pitchFamily="50" charset="-128"/>
                        </a:rPr>
                        <a:t>OSAKA2019</a:t>
                      </a:r>
                      <a:r>
                        <a:rPr kumimoji="1" lang="ja-JP" altLang="en-US" sz="1100" dirty="0">
                          <a:latin typeface="Meiryo UI" panose="020B0604030504040204" pitchFamily="50" charset="-128"/>
                          <a:ea typeface="Meiryo UI" panose="020B0604030504040204" pitchFamily="50" charset="-128"/>
                        </a:rPr>
                        <a:t>開催</a:t>
                      </a:r>
                    </a:p>
                  </a:txBody>
                  <a:tcPr marL="84406" marR="84406" marT="42203" marB="42203" anchor="ctr"/>
                </a:tc>
                <a:extLst>
                  <a:ext uri="{0D108BD9-81ED-4DB2-BD59-A6C34878D82A}">
                    <a16:rowId xmlns:a16="http://schemas.microsoft.com/office/drawing/2014/main" val="451925296"/>
                  </a:ext>
                </a:extLst>
              </a:tr>
              <a:tr h="40821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r h="64864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大阪府</a:t>
                      </a:r>
                      <a:r>
                        <a:rPr kumimoji="1" lang="ja-JP" altLang="en-US" sz="1100" dirty="0">
                          <a:latin typeface="Meiryo UI" panose="020B0604030504040204" pitchFamily="50" charset="-128"/>
                          <a:ea typeface="Meiryo UI" panose="020B0604030504040204" pitchFamily="50" charset="-128"/>
                        </a:rPr>
                        <a:t>・市町村公民連携推進協議会設立</a:t>
                      </a:r>
                    </a:p>
                  </a:txBody>
                  <a:tcPr marL="84406" marR="84406" marT="42203" marB="42203" anchor="ctr"/>
                </a:tc>
                <a:extLst>
                  <a:ext uri="{0D108BD9-81ED-4DB2-BD59-A6C34878D82A}">
                    <a16:rowId xmlns:a16="http://schemas.microsoft.com/office/drawing/2014/main" val="2813886207"/>
                  </a:ext>
                </a:extLst>
              </a:tr>
            </a:tbl>
          </a:graphicData>
        </a:graphic>
      </p:graphicFrame>
      <p:sp>
        <p:nvSpPr>
          <p:cNvPr id="19" name="タイトル 1"/>
          <p:cNvSpPr txBox="1"/>
          <p:nvPr/>
        </p:nvSpPr>
        <p:spPr>
          <a:xfrm>
            <a:off x="203209" y="760919"/>
            <a:ext cx="4268439" cy="2290962"/>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多様な人材の活躍を進めていくため、民間が自由に活動できる土壌が重要。大阪の「民都」としての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DNA</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を活かし、更なる環境整備を進める。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規制改革等により民の活動を活発化させるとともに、公と民が手を携え、社会的課題の解決を図りながら、住民サービスの提供と経済活性化の実現をめざす公民連携の強化を図る。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将来の公益庁創設などの国制度に踏み込んだ改革を視野に、「フィランソロピーにおける国際的な拠点都市」をめざした取組みを進める。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4"/>
          <a:stretch>
            <a:fillRect/>
          </a:stretch>
        </p:blipFill>
        <p:spPr>
          <a:xfrm>
            <a:off x="3823780" y="4621367"/>
            <a:ext cx="2409197" cy="1370006"/>
          </a:xfrm>
          <a:prstGeom prst="rect">
            <a:avLst/>
          </a:prstGeom>
        </p:spPr>
      </p:pic>
      <p:sp>
        <p:nvSpPr>
          <p:cNvPr id="20" name="正方形/長方形 19"/>
          <p:cNvSpPr/>
          <p:nvPr/>
        </p:nvSpPr>
        <p:spPr>
          <a:xfrm>
            <a:off x="0" y="10139"/>
            <a:ext cx="9143999" cy="53232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32.</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経済成長面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③人材力</a:t>
            </a:r>
            <a:endPar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ⅱ</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）民間活動促進の仕組みづくり</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p>
        </p:txBody>
      </p:sp>
      <p:sp>
        <p:nvSpPr>
          <p:cNvPr id="21" name="正方形/長方形 20"/>
          <p:cNvSpPr/>
          <p:nvPr/>
        </p:nvSpPr>
        <p:spPr>
          <a:xfrm>
            <a:off x="7074937" y="157399"/>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a:t>
            </a:r>
            <a:r>
              <a:rPr lang="ja-JP" altLang="en-US" sz="831" dirty="0" smtClean="0">
                <a:solidFill>
                  <a:schemeClr val="tx1"/>
                </a:solidFill>
              </a:rPr>
              <a:t>資料３</a:t>
            </a:r>
            <a:endParaRPr lang="ja-JP" altLang="en-US" sz="831" dirty="0">
              <a:solidFill>
                <a:schemeClr val="tx1"/>
              </a:solidFill>
            </a:endParaRPr>
          </a:p>
        </p:txBody>
      </p:sp>
    </p:spTree>
    <p:extLst>
      <p:ext uri="{BB962C8B-B14F-4D97-AF65-F5344CB8AC3E}">
        <p14:creationId xmlns:p14="http://schemas.microsoft.com/office/powerpoint/2010/main" val="1958522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174217" y="2767491"/>
            <a:ext cx="3053596" cy="1398898"/>
          </a:xfrm>
          <a:prstGeom prst="rect">
            <a:avLst/>
          </a:prstGeom>
        </p:spPr>
      </p:pic>
      <p:pic>
        <p:nvPicPr>
          <p:cNvPr id="22" name="図 21"/>
          <p:cNvPicPr>
            <a:picLocks noChangeAspect="1"/>
          </p:cNvPicPr>
          <p:nvPr/>
        </p:nvPicPr>
        <p:blipFill rotWithShape="1">
          <a:blip r:embed="rId3"/>
          <a:srcRect l="77857"/>
          <a:stretch/>
        </p:blipFill>
        <p:spPr>
          <a:xfrm>
            <a:off x="225186" y="821223"/>
            <a:ext cx="1825643" cy="5555820"/>
          </a:xfrm>
          <a:prstGeom prst="rect">
            <a:avLst/>
          </a:prstGeom>
        </p:spPr>
      </p:pic>
      <p:sp>
        <p:nvSpPr>
          <p:cNvPr id="25" name="正方形/長方形 24">
            <a:extLst>
              <a:ext uri="{FF2B5EF4-FFF2-40B4-BE49-F238E27FC236}">
                <a16:creationId xmlns:a16="http://schemas.microsoft.com/office/drawing/2014/main" id="{12BB05C3-F234-484D-B626-034276DF8214}"/>
              </a:ext>
            </a:extLst>
          </p:cNvPr>
          <p:cNvSpPr/>
          <p:nvPr/>
        </p:nvSpPr>
        <p:spPr>
          <a:xfrm>
            <a:off x="166302" y="314304"/>
            <a:ext cx="1859701" cy="2995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○日本の寄付市場の現状</a:t>
            </a:r>
            <a:endParaRPr lang="en-US" altLang="ja-JP" sz="923" b="1" dirty="0">
              <a:latin typeface="Meiryo UI" panose="020B0604030504040204" pitchFamily="50" charset="-128"/>
              <a:ea typeface="Meiryo UI" panose="020B0604030504040204" pitchFamily="50" charset="-128"/>
            </a:endParaRPr>
          </a:p>
        </p:txBody>
      </p:sp>
      <p:sp>
        <p:nvSpPr>
          <p:cNvPr id="26" name="AutoShape 23"/>
          <p:cNvSpPr>
            <a:spLocks noChangeArrowheads="1"/>
          </p:cNvSpPr>
          <p:nvPr/>
        </p:nvSpPr>
        <p:spPr bwMode="auto">
          <a:xfrm>
            <a:off x="219586" y="6369850"/>
            <a:ext cx="1473059" cy="195794"/>
          </a:xfrm>
          <a:prstGeom prst="flowChartProcess">
            <a:avLst/>
          </a:prstGeom>
          <a:noFill/>
          <a:ln w="9525">
            <a:noFill/>
            <a:miter lim="800000"/>
            <a:headEnd/>
            <a:tailEnd/>
          </a:ln>
          <a:effectLst/>
        </p:spPr>
        <p:txBody>
          <a:bodyPr wrap="none" anchor="ctr"/>
          <a:lstStyle/>
          <a:p>
            <a:r>
              <a:rPr lang="ja-JP" altLang="en-US" sz="923" dirty="0">
                <a:latin typeface="Meiryo UI" panose="020B0604030504040204" pitchFamily="50" charset="-128"/>
                <a:ea typeface="Meiryo UI" panose="020B0604030504040204" pitchFamily="50" charset="-128"/>
                <a:cs typeface="Meiryo UI" panose="020B0604030504040204" pitchFamily="50" charset="-128"/>
              </a:rPr>
              <a:t>出典：寄付白書</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2017</a:t>
            </a:r>
            <a:endParaRPr lang="ja-JP" altLang="en-US"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a:extLst>
              <a:ext uri="{FF2B5EF4-FFF2-40B4-BE49-F238E27FC236}">
                <a16:creationId xmlns:a16="http://schemas.microsoft.com/office/drawing/2014/main" id="{12BB05C3-F234-484D-B626-034276DF8214}"/>
              </a:ext>
            </a:extLst>
          </p:cNvPr>
          <p:cNvSpPr/>
          <p:nvPr/>
        </p:nvSpPr>
        <p:spPr>
          <a:xfrm>
            <a:off x="2091838" y="4087221"/>
            <a:ext cx="3030598" cy="3424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○企業等との連携による情報発信の取組み</a:t>
            </a:r>
            <a:endParaRPr lang="en-US" altLang="ja-JP" sz="923"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726020" y="3536148"/>
            <a:ext cx="2199306" cy="234360"/>
          </a:xfrm>
          <a:prstGeom prst="rect">
            <a:avLst/>
          </a:prstGeom>
          <a:noFill/>
        </p:spPr>
        <p:txBody>
          <a:bodyPr wrap="square" rtlCol="0">
            <a:sp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○企業等との包括連携協定</a:t>
            </a:r>
          </a:p>
        </p:txBody>
      </p:sp>
      <p:graphicFrame>
        <p:nvGraphicFramePr>
          <p:cNvPr id="28" name="表 27">
            <a:extLst>
              <a:ext uri="{FF2B5EF4-FFF2-40B4-BE49-F238E27FC236}">
                <a16:creationId xmlns:a16="http://schemas.microsoft.com/office/drawing/2014/main" id="{685A6E19-5FB6-4EB2-9B81-22A160928F71}"/>
              </a:ext>
            </a:extLst>
          </p:cNvPr>
          <p:cNvGraphicFramePr>
            <a:graphicFrameLocks noGrp="1"/>
          </p:cNvGraphicFramePr>
          <p:nvPr/>
        </p:nvGraphicFramePr>
        <p:xfrm>
          <a:off x="5871328" y="4103251"/>
          <a:ext cx="2971094" cy="2339606"/>
        </p:xfrm>
        <a:graphic>
          <a:graphicData uri="http://schemas.openxmlformats.org/drawingml/2006/table">
            <a:tbl>
              <a:tblPr firstRow="1" bandRow="1">
                <a:tableStyleId>{5C22544A-7EE6-4342-B048-85BDC9FD1C3A}</a:tableStyleId>
              </a:tblPr>
              <a:tblGrid>
                <a:gridCol w="788345">
                  <a:extLst>
                    <a:ext uri="{9D8B030D-6E8A-4147-A177-3AD203B41FA5}">
                      <a16:colId xmlns:a16="http://schemas.microsoft.com/office/drawing/2014/main" val="1208962154"/>
                    </a:ext>
                  </a:extLst>
                </a:gridCol>
                <a:gridCol w="727583">
                  <a:extLst>
                    <a:ext uri="{9D8B030D-6E8A-4147-A177-3AD203B41FA5}">
                      <a16:colId xmlns:a16="http://schemas.microsoft.com/office/drawing/2014/main" val="3452763648"/>
                    </a:ext>
                  </a:extLst>
                </a:gridCol>
                <a:gridCol w="727583">
                  <a:extLst>
                    <a:ext uri="{9D8B030D-6E8A-4147-A177-3AD203B41FA5}">
                      <a16:colId xmlns:a16="http://schemas.microsoft.com/office/drawing/2014/main" val="3081100354"/>
                    </a:ext>
                  </a:extLst>
                </a:gridCol>
                <a:gridCol w="727583">
                  <a:extLst>
                    <a:ext uri="{9D8B030D-6E8A-4147-A177-3AD203B41FA5}">
                      <a16:colId xmlns:a16="http://schemas.microsoft.com/office/drawing/2014/main" val="2151256716"/>
                    </a:ext>
                  </a:extLst>
                </a:gridCol>
              </a:tblGrid>
              <a:tr h="445638">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000" dirty="0">
                          <a:solidFill>
                            <a:schemeClr val="bg1"/>
                          </a:solidFill>
                        </a:rPr>
                        <a:t>大阪府</a:t>
                      </a:r>
                    </a:p>
                  </a:txBody>
                  <a:tcPr marL="84406" marR="84406" marT="42203" marB="42203" anchor="ctr"/>
                </a:tc>
                <a:tc>
                  <a:txBody>
                    <a:bodyPr/>
                    <a:lstStyle/>
                    <a:p>
                      <a:pPr algn="ctr"/>
                      <a:r>
                        <a:rPr kumimoji="1" lang="ja-JP" altLang="en-US" sz="1000" dirty="0">
                          <a:solidFill>
                            <a:schemeClr val="bg1"/>
                          </a:solidFill>
                        </a:rPr>
                        <a:t>大阪市</a:t>
                      </a:r>
                    </a:p>
                  </a:txBody>
                  <a:tcPr marL="84406" marR="84406" marT="42203" marB="42203" anchor="ctr"/>
                </a:tc>
                <a:tc>
                  <a:txBody>
                    <a:bodyPr/>
                    <a:lstStyle/>
                    <a:p>
                      <a:pPr algn="ctr"/>
                      <a:r>
                        <a:rPr kumimoji="1" lang="ja-JP" altLang="en-US" sz="1000" dirty="0">
                          <a:solidFill>
                            <a:schemeClr val="bg1"/>
                          </a:solidFill>
                        </a:rPr>
                        <a:t>堺市</a:t>
                      </a:r>
                    </a:p>
                  </a:txBody>
                  <a:tcPr marL="84406" marR="84406" marT="42203" marB="42203" anchor="ctr"/>
                </a:tc>
                <a:extLst>
                  <a:ext uri="{0D108BD9-81ED-4DB2-BD59-A6C34878D82A}">
                    <a16:rowId xmlns:a16="http://schemas.microsoft.com/office/drawing/2014/main" val="261285832"/>
                  </a:ext>
                </a:extLst>
              </a:tr>
              <a:tr h="473492">
                <a:tc>
                  <a:txBody>
                    <a:bodyPr/>
                    <a:lstStyle/>
                    <a:p>
                      <a:pPr algn="ctr"/>
                      <a:r>
                        <a:rPr kumimoji="1" lang="en-US" altLang="ja-JP" sz="1000" dirty="0">
                          <a:solidFill>
                            <a:schemeClr val="tx1"/>
                          </a:solidFill>
                        </a:rPr>
                        <a:t>2017</a:t>
                      </a:r>
                      <a:r>
                        <a:rPr kumimoji="1" lang="ja-JP" altLang="en-US" sz="1000" dirty="0">
                          <a:solidFill>
                            <a:schemeClr val="tx1"/>
                          </a:solidFill>
                        </a:rPr>
                        <a:t>年度</a:t>
                      </a:r>
                    </a:p>
                  </a:txBody>
                  <a:tcPr marL="84406" marR="84406" marT="42203" marB="42203" anchor="ctr"/>
                </a:tc>
                <a:tc>
                  <a:txBody>
                    <a:bodyPr/>
                    <a:lstStyle/>
                    <a:p>
                      <a:pPr algn="r"/>
                      <a:r>
                        <a:rPr kumimoji="1" lang="en-US" altLang="ja-JP" sz="1000" dirty="0">
                          <a:solidFill>
                            <a:schemeClr val="tx1"/>
                          </a:solidFill>
                        </a:rPr>
                        <a:t>29</a:t>
                      </a:r>
                      <a:r>
                        <a:rPr kumimoji="1" lang="ja-JP" altLang="en-US" sz="1000" dirty="0">
                          <a:solidFill>
                            <a:schemeClr val="tx1"/>
                          </a:solidFill>
                        </a:rPr>
                        <a:t>件</a:t>
                      </a:r>
                    </a:p>
                  </a:txBody>
                  <a:tcPr marL="84406" marR="84406" marT="42203" marB="42203" anchor="ctr"/>
                </a:tc>
                <a:tc>
                  <a:txBody>
                    <a:bodyPr/>
                    <a:lstStyle/>
                    <a:p>
                      <a:pPr algn="r"/>
                      <a:r>
                        <a:rPr kumimoji="1" lang="en-US" altLang="ja-JP" sz="1000" dirty="0">
                          <a:solidFill>
                            <a:schemeClr val="tx1"/>
                          </a:solidFill>
                        </a:rPr>
                        <a:t>40</a:t>
                      </a:r>
                      <a:r>
                        <a:rPr kumimoji="1" lang="ja-JP" altLang="en-US" sz="1000" dirty="0">
                          <a:solidFill>
                            <a:schemeClr val="tx1"/>
                          </a:solidFill>
                        </a:rPr>
                        <a:t>件</a:t>
                      </a:r>
                    </a:p>
                  </a:txBody>
                  <a:tcPr marL="84406" marR="84406" marT="42203" marB="42203" anchor="ctr"/>
                </a:tc>
                <a:tc>
                  <a:txBody>
                    <a:bodyPr/>
                    <a:lstStyle/>
                    <a:p>
                      <a:pPr algn="r"/>
                      <a:r>
                        <a:rPr kumimoji="1" lang="en-US" altLang="ja-JP" sz="1000" dirty="0">
                          <a:solidFill>
                            <a:schemeClr val="tx1"/>
                          </a:solidFill>
                        </a:rPr>
                        <a:t>10</a:t>
                      </a:r>
                      <a:r>
                        <a:rPr kumimoji="1" lang="ja-JP" altLang="en-US" sz="1000" dirty="0">
                          <a:solidFill>
                            <a:schemeClr val="tx1"/>
                          </a:solidFill>
                        </a:rPr>
                        <a:t>件</a:t>
                      </a:r>
                    </a:p>
                  </a:txBody>
                  <a:tcPr marL="84406" marR="84406" marT="42203" marB="42203" anchor="ctr"/>
                </a:tc>
                <a:extLst>
                  <a:ext uri="{0D108BD9-81ED-4DB2-BD59-A6C34878D82A}">
                    <a16:rowId xmlns:a16="http://schemas.microsoft.com/office/drawing/2014/main" val="1551209247"/>
                  </a:ext>
                </a:extLst>
              </a:tr>
              <a:tr h="473492">
                <a:tc>
                  <a:txBody>
                    <a:bodyPr/>
                    <a:lstStyle/>
                    <a:p>
                      <a:pPr algn="ctr"/>
                      <a:r>
                        <a:rPr kumimoji="1" lang="en-US" altLang="ja-JP" sz="1000" dirty="0">
                          <a:solidFill>
                            <a:schemeClr val="tx1"/>
                          </a:solidFill>
                        </a:rPr>
                        <a:t>2018</a:t>
                      </a:r>
                      <a:r>
                        <a:rPr kumimoji="1" lang="ja-JP" altLang="en-US" sz="1000" dirty="0">
                          <a:solidFill>
                            <a:schemeClr val="tx1"/>
                          </a:solidFill>
                        </a:rPr>
                        <a:t>年度</a:t>
                      </a:r>
                    </a:p>
                  </a:txBody>
                  <a:tcPr marL="84406" marR="84406" marT="42203" marB="42203" anchor="ctr"/>
                </a:tc>
                <a:tc>
                  <a:txBody>
                    <a:bodyPr/>
                    <a:lstStyle/>
                    <a:p>
                      <a:pPr algn="r"/>
                      <a:r>
                        <a:rPr kumimoji="1" lang="en-US" altLang="ja-JP" sz="1000" dirty="0">
                          <a:solidFill>
                            <a:schemeClr val="tx1"/>
                          </a:solidFill>
                        </a:rPr>
                        <a:t>39</a:t>
                      </a:r>
                      <a:r>
                        <a:rPr kumimoji="1" lang="ja-JP" altLang="en-US" sz="1000" dirty="0">
                          <a:solidFill>
                            <a:schemeClr val="tx1"/>
                          </a:solidFill>
                        </a:rPr>
                        <a:t>件</a:t>
                      </a:r>
                    </a:p>
                  </a:txBody>
                  <a:tcPr marL="84406" marR="84406" marT="42203" marB="42203" anchor="ctr"/>
                </a:tc>
                <a:tc>
                  <a:txBody>
                    <a:bodyPr/>
                    <a:lstStyle/>
                    <a:p>
                      <a:pPr algn="r"/>
                      <a:r>
                        <a:rPr kumimoji="1" lang="en-US" altLang="ja-JP" sz="1000" dirty="0">
                          <a:solidFill>
                            <a:schemeClr val="tx1"/>
                          </a:solidFill>
                        </a:rPr>
                        <a:t>47</a:t>
                      </a:r>
                      <a:r>
                        <a:rPr kumimoji="1" lang="ja-JP" altLang="en-US" sz="1000" dirty="0">
                          <a:solidFill>
                            <a:schemeClr val="tx1"/>
                          </a:solidFill>
                        </a:rPr>
                        <a:t>件</a:t>
                      </a:r>
                    </a:p>
                  </a:txBody>
                  <a:tcPr marL="84406" marR="84406" marT="42203" marB="42203" anchor="ctr"/>
                </a:tc>
                <a:tc>
                  <a:txBody>
                    <a:bodyPr/>
                    <a:lstStyle/>
                    <a:p>
                      <a:pPr algn="r"/>
                      <a:r>
                        <a:rPr kumimoji="1" lang="en-US" altLang="ja-JP" sz="1000" dirty="0">
                          <a:solidFill>
                            <a:schemeClr val="tx1"/>
                          </a:solidFill>
                        </a:rPr>
                        <a:t>13</a:t>
                      </a:r>
                      <a:r>
                        <a:rPr kumimoji="1" lang="ja-JP" altLang="en-US" sz="1000" dirty="0">
                          <a:solidFill>
                            <a:schemeClr val="tx1"/>
                          </a:solidFill>
                        </a:rPr>
                        <a:t>件</a:t>
                      </a:r>
                    </a:p>
                  </a:txBody>
                  <a:tcPr marL="84406" marR="84406" marT="42203" marB="42203" anchor="ctr"/>
                </a:tc>
                <a:extLst>
                  <a:ext uri="{0D108BD9-81ED-4DB2-BD59-A6C34878D82A}">
                    <a16:rowId xmlns:a16="http://schemas.microsoft.com/office/drawing/2014/main" val="47873173"/>
                  </a:ext>
                </a:extLst>
              </a:tr>
              <a:tr h="473492">
                <a:tc>
                  <a:txBody>
                    <a:bodyPr/>
                    <a:lstStyle/>
                    <a:p>
                      <a:pPr algn="ctr"/>
                      <a:r>
                        <a:rPr kumimoji="1" lang="en-US" altLang="ja-JP" sz="1000" dirty="0">
                          <a:solidFill>
                            <a:schemeClr val="tx1"/>
                          </a:solidFill>
                        </a:rPr>
                        <a:t>2019</a:t>
                      </a:r>
                      <a:r>
                        <a:rPr kumimoji="1" lang="ja-JP" altLang="en-US" sz="1000" dirty="0">
                          <a:solidFill>
                            <a:schemeClr val="tx1"/>
                          </a:solidFill>
                        </a:rPr>
                        <a:t>年度</a:t>
                      </a:r>
                    </a:p>
                  </a:txBody>
                  <a:tcPr marL="84406" marR="84406" marT="42203" marB="42203" anchor="ctr"/>
                </a:tc>
                <a:tc>
                  <a:txBody>
                    <a:bodyPr/>
                    <a:lstStyle/>
                    <a:p>
                      <a:pPr algn="r"/>
                      <a:r>
                        <a:rPr kumimoji="1" lang="en-US" altLang="ja-JP" sz="1000" dirty="0">
                          <a:solidFill>
                            <a:schemeClr val="tx1"/>
                          </a:solidFill>
                        </a:rPr>
                        <a:t>48</a:t>
                      </a:r>
                      <a:r>
                        <a:rPr kumimoji="1" lang="ja-JP" altLang="en-US" sz="1000" dirty="0">
                          <a:solidFill>
                            <a:schemeClr val="tx1"/>
                          </a:solidFill>
                        </a:rPr>
                        <a:t>件</a:t>
                      </a:r>
                    </a:p>
                  </a:txBody>
                  <a:tcPr marL="84406" marR="84406" marT="42203" marB="42203" anchor="ctr"/>
                </a:tc>
                <a:tc>
                  <a:txBody>
                    <a:bodyPr/>
                    <a:lstStyle/>
                    <a:p>
                      <a:pPr algn="r"/>
                      <a:r>
                        <a:rPr kumimoji="1" lang="en-US" altLang="ja-JP" sz="1000" dirty="0">
                          <a:solidFill>
                            <a:schemeClr val="tx1"/>
                          </a:solidFill>
                        </a:rPr>
                        <a:t>65</a:t>
                      </a:r>
                      <a:r>
                        <a:rPr kumimoji="1" lang="ja-JP" altLang="en-US" sz="1000" dirty="0">
                          <a:solidFill>
                            <a:schemeClr val="tx1"/>
                          </a:solidFill>
                        </a:rPr>
                        <a:t>件</a:t>
                      </a:r>
                    </a:p>
                  </a:txBody>
                  <a:tcPr marL="84406" marR="84406" marT="42203" marB="42203" anchor="ctr"/>
                </a:tc>
                <a:tc>
                  <a:txBody>
                    <a:bodyPr/>
                    <a:lstStyle/>
                    <a:p>
                      <a:pPr algn="r"/>
                      <a:r>
                        <a:rPr kumimoji="1" lang="en-US" altLang="ja-JP" sz="1000" dirty="0">
                          <a:solidFill>
                            <a:schemeClr val="tx1"/>
                          </a:solidFill>
                        </a:rPr>
                        <a:t>14</a:t>
                      </a:r>
                      <a:r>
                        <a:rPr kumimoji="1" lang="ja-JP" altLang="en-US" sz="1000" dirty="0">
                          <a:solidFill>
                            <a:schemeClr val="tx1"/>
                          </a:solidFill>
                        </a:rPr>
                        <a:t>件</a:t>
                      </a:r>
                    </a:p>
                  </a:txBody>
                  <a:tcPr marL="84406" marR="84406" marT="42203" marB="42203" anchor="ctr"/>
                </a:tc>
                <a:extLst>
                  <a:ext uri="{0D108BD9-81ED-4DB2-BD59-A6C34878D82A}">
                    <a16:rowId xmlns:a16="http://schemas.microsoft.com/office/drawing/2014/main" val="1519858818"/>
                  </a:ext>
                </a:extLst>
              </a:tr>
              <a:tr h="473492">
                <a:tc>
                  <a:txBody>
                    <a:bodyPr/>
                    <a:lstStyle/>
                    <a:p>
                      <a:pPr algn="ctr"/>
                      <a:r>
                        <a:rPr kumimoji="1" lang="en-US" altLang="ja-JP" sz="1000" dirty="0">
                          <a:solidFill>
                            <a:schemeClr val="tx1"/>
                          </a:solidFill>
                        </a:rPr>
                        <a:t>2020</a:t>
                      </a:r>
                      <a:r>
                        <a:rPr kumimoji="1" lang="ja-JP" altLang="en-US" sz="1000" dirty="0">
                          <a:solidFill>
                            <a:schemeClr val="tx1"/>
                          </a:solidFill>
                        </a:rPr>
                        <a:t>年度</a:t>
                      </a:r>
                    </a:p>
                  </a:txBody>
                  <a:tcPr marL="84406" marR="84406" marT="42203" marB="42203" anchor="ctr"/>
                </a:tc>
                <a:tc>
                  <a:txBody>
                    <a:bodyPr/>
                    <a:lstStyle/>
                    <a:p>
                      <a:pPr algn="r"/>
                      <a:r>
                        <a:rPr kumimoji="1" lang="en-US" altLang="ja-JP" sz="1000" dirty="0">
                          <a:solidFill>
                            <a:schemeClr val="tx1"/>
                          </a:solidFill>
                        </a:rPr>
                        <a:t>53</a:t>
                      </a:r>
                      <a:r>
                        <a:rPr kumimoji="1" lang="ja-JP" altLang="en-US" sz="1000" dirty="0">
                          <a:solidFill>
                            <a:schemeClr val="tx1"/>
                          </a:solidFill>
                        </a:rPr>
                        <a:t>件</a:t>
                      </a:r>
                    </a:p>
                  </a:txBody>
                  <a:tcPr marL="84406" marR="84406" marT="42203" marB="42203" anchor="ctr"/>
                </a:tc>
                <a:tc>
                  <a:txBody>
                    <a:bodyPr/>
                    <a:lstStyle/>
                    <a:p>
                      <a:pPr algn="r"/>
                      <a:r>
                        <a:rPr kumimoji="1" lang="en-US" altLang="ja-JP" sz="1000" dirty="0">
                          <a:solidFill>
                            <a:schemeClr val="tx1"/>
                          </a:solidFill>
                        </a:rPr>
                        <a:t>71</a:t>
                      </a:r>
                      <a:r>
                        <a:rPr kumimoji="1" lang="ja-JP" altLang="en-US" sz="1000" dirty="0">
                          <a:solidFill>
                            <a:schemeClr val="tx1"/>
                          </a:solidFill>
                        </a:rPr>
                        <a:t>件</a:t>
                      </a:r>
                    </a:p>
                  </a:txBody>
                  <a:tcPr marL="84406" marR="84406" marT="42203" marB="42203" anchor="ctr"/>
                </a:tc>
                <a:tc>
                  <a:txBody>
                    <a:bodyPr/>
                    <a:lstStyle/>
                    <a:p>
                      <a:pPr algn="r"/>
                      <a:r>
                        <a:rPr kumimoji="1" lang="en-US" altLang="ja-JP" sz="1000" dirty="0">
                          <a:solidFill>
                            <a:schemeClr val="tx1"/>
                          </a:solidFill>
                        </a:rPr>
                        <a:t>14</a:t>
                      </a:r>
                      <a:r>
                        <a:rPr kumimoji="1" lang="ja-JP" altLang="en-US" sz="1000" dirty="0">
                          <a:solidFill>
                            <a:schemeClr val="tx1"/>
                          </a:solidFill>
                        </a:rPr>
                        <a:t>件</a:t>
                      </a:r>
                    </a:p>
                  </a:txBody>
                  <a:tcPr marL="84406" marR="84406" marT="42203" marB="42203" anchor="ctr"/>
                </a:tc>
                <a:extLst>
                  <a:ext uri="{0D108BD9-81ED-4DB2-BD59-A6C34878D82A}">
                    <a16:rowId xmlns:a16="http://schemas.microsoft.com/office/drawing/2014/main" val="2379111519"/>
                  </a:ext>
                </a:extLst>
              </a:tr>
            </a:tbl>
          </a:graphicData>
        </a:graphic>
      </p:graphicFrame>
      <p:sp>
        <p:nvSpPr>
          <p:cNvPr id="38" name="正方形/長方形 37">
            <a:extLst>
              <a:ext uri="{FF2B5EF4-FFF2-40B4-BE49-F238E27FC236}">
                <a16:creationId xmlns:a16="http://schemas.microsoft.com/office/drawing/2014/main" id="{92BFCBF8-C684-4716-9A5A-CCFD047F8F85}"/>
              </a:ext>
            </a:extLst>
          </p:cNvPr>
          <p:cNvSpPr/>
          <p:nvPr/>
        </p:nvSpPr>
        <p:spPr>
          <a:xfrm>
            <a:off x="274230" y="576239"/>
            <a:ext cx="1418416" cy="163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日本の個人寄付総額は低い</a:t>
            </a:r>
          </a:p>
        </p:txBody>
      </p:sp>
      <p:grpSp>
        <p:nvGrpSpPr>
          <p:cNvPr id="3" name="グループ化 2"/>
          <p:cNvGrpSpPr/>
          <p:nvPr/>
        </p:nvGrpSpPr>
        <p:grpSpPr>
          <a:xfrm>
            <a:off x="5349967" y="313404"/>
            <a:ext cx="3619475" cy="3374614"/>
            <a:chOff x="9895783" y="859130"/>
            <a:chExt cx="3921098" cy="3655832"/>
          </a:xfrm>
        </p:grpSpPr>
        <p:sp>
          <p:nvSpPr>
            <p:cNvPr id="15" name="正方形/長方形 14">
              <a:extLst>
                <a:ext uri="{FF2B5EF4-FFF2-40B4-BE49-F238E27FC236}">
                  <a16:creationId xmlns:a16="http://schemas.microsoft.com/office/drawing/2014/main" id="{12BB05C3-F234-484D-B626-034276DF8214}"/>
                </a:ext>
              </a:extLst>
            </p:cNvPr>
            <p:cNvSpPr/>
            <p:nvPr/>
          </p:nvSpPr>
          <p:spPr>
            <a:xfrm>
              <a:off x="9895783" y="859130"/>
              <a:ext cx="1554253" cy="2996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○公民連携の強化</a:t>
              </a:r>
              <a:endParaRPr lang="en-US" altLang="ja-JP" sz="923"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4"/>
            <a:stretch>
              <a:fillRect/>
            </a:stretch>
          </p:blipFill>
          <p:spPr>
            <a:xfrm>
              <a:off x="9968988" y="1398150"/>
              <a:ext cx="3847893" cy="2836301"/>
            </a:xfrm>
            <a:prstGeom prst="rect">
              <a:avLst/>
            </a:prstGeom>
          </p:spPr>
        </p:pic>
        <p:sp>
          <p:nvSpPr>
            <p:cNvPr id="39" name="正方形/長方形 38">
              <a:extLst>
                <a:ext uri="{FF2B5EF4-FFF2-40B4-BE49-F238E27FC236}">
                  <a16:creationId xmlns:a16="http://schemas.microsoft.com/office/drawing/2014/main" id="{92BFCBF8-C684-4716-9A5A-CCFD047F8F85}"/>
                </a:ext>
              </a:extLst>
            </p:cNvPr>
            <p:cNvSpPr/>
            <p:nvPr/>
          </p:nvSpPr>
          <p:spPr>
            <a:xfrm>
              <a:off x="9986923" y="1140330"/>
              <a:ext cx="2521705" cy="1708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都道府県では全国初となる企業・大学等の一元窓口</a:t>
              </a:r>
            </a:p>
          </p:txBody>
        </p:sp>
        <p:sp>
          <p:nvSpPr>
            <p:cNvPr id="40" name="タイトル 1">
              <a:extLst>
                <a:ext uri="{FF2B5EF4-FFF2-40B4-BE49-F238E27FC236}">
                  <a16:creationId xmlns:a16="http://schemas.microsoft.com/office/drawing/2014/main" id="{F49C3A76-B35C-4261-8BE1-CC97A890862D}"/>
                </a:ext>
              </a:extLst>
            </p:cNvPr>
            <p:cNvSpPr txBox="1">
              <a:spLocks/>
            </p:cNvSpPr>
            <p:nvPr/>
          </p:nvSpPr>
          <p:spPr>
            <a:xfrm>
              <a:off x="9958119" y="4213626"/>
              <a:ext cx="993178" cy="301336"/>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HP</a:t>
              </a:r>
              <a:endParaRPr lang="ja-JP" altLang="en-US" sz="738"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1" name="正方形/長方形 40">
            <a:extLst>
              <a:ext uri="{FF2B5EF4-FFF2-40B4-BE49-F238E27FC236}">
                <a16:creationId xmlns:a16="http://schemas.microsoft.com/office/drawing/2014/main" id="{92BFCBF8-C684-4716-9A5A-CCFD047F8F85}"/>
              </a:ext>
            </a:extLst>
          </p:cNvPr>
          <p:cNvSpPr/>
          <p:nvPr/>
        </p:nvSpPr>
        <p:spPr>
          <a:xfrm>
            <a:off x="2213931" y="4403800"/>
            <a:ext cx="2025725" cy="1357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大阪府全体で情報発信の取組みが進んでいる</a:t>
            </a:r>
          </a:p>
        </p:txBody>
      </p:sp>
      <p:sp>
        <p:nvSpPr>
          <p:cNvPr id="42" name="正方形/長方形 41">
            <a:extLst>
              <a:ext uri="{FF2B5EF4-FFF2-40B4-BE49-F238E27FC236}">
                <a16:creationId xmlns:a16="http://schemas.microsoft.com/office/drawing/2014/main" id="{92BFCBF8-C684-4716-9A5A-CCFD047F8F85}"/>
              </a:ext>
            </a:extLst>
          </p:cNvPr>
          <p:cNvSpPr/>
          <p:nvPr/>
        </p:nvSpPr>
        <p:spPr>
          <a:xfrm>
            <a:off x="5881385" y="3750619"/>
            <a:ext cx="2893644" cy="3210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それぞれのニーズをマッチングし「</a:t>
            </a:r>
            <a:r>
              <a:rPr lang="en-US" altLang="ja-JP" sz="738" dirty="0">
                <a:solidFill>
                  <a:schemeClr val="tx1"/>
                </a:solidFill>
              </a:rPr>
              <a:t>win-win</a:t>
            </a:r>
            <a:r>
              <a:rPr lang="ja-JP" altLang="en-US" sz="738" dirty="0">
                <a:solidFill>
                  <a:schemeClr val="tx1"/>
                </a:solidFill>
              </a:rPr>
              <a:t>」の関係による公民連携の取組みの手法の一つとして企業等との包括連携協定を締結</a:t>
            </a:r>
          </a:p>
        </p:txBody>
      </p:sp>
      <p:pic>
        <p:nvPicPr>
          <p:cNvPr id="18" name="図 17"/>
          <p:cNvPicPr>
            <a:picLocks noChangeAspect="1"/>
          </p:cNvPicPr>
          <p:nvPr/>
        </p:nvPicPr>
        <p:blipFill>
          <a:blip r:embed="rId5"/>
          <a:stretch>
            <a:fillRect/>
          </a:stretch>
        </p:blipFill>
        <p:spPr>
          <a:xfrm>
            <a:off x="2102920" y="959701"/>
            <a:ext cx="3164341" cy="1880139"/>
          </a:xfrm>
          <a:prstGeom prst="rect">
            <a:avLst/>
          </a:prstGeom>
        </p:spPr>
      </p:pic>
      <p:sp>
        <p:nvSpPr>
          <p:cNvPr id="19" name="正方形/長方形 18">
            <a:extLst>
              <a:ext uri="{FF2B5EF4-FFF2-40B4-BE49-F238E27FC236}">
                <a16:creationId xmlns:a16="http://schemas.microsoft.com/office/drawing/2014/main" id="{12BB05C3-F234-484D-B626-034276DF8214}"/>
              </a:ext>
            </a:extLst>
          </p:cNvPr>
          <p:cNvSpPr/>
          <p:nvPr/>
        </p:nvSpPr>
        <p:spPr>
          <a:xfrm>
            <a:off x="2073491" y="280164"/>
            <a:ext cx="2993267" cy="3424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○フィランソロピーの促進、⾮営利セクターの活性化</a:t>
            </a:r>
            <a:endParaRPr lang="en-US" altLang="ja-JP" sz="923" b="1"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92BFCBF8-C684-4716-9A5A-CCFD047F8F85}"/>
              </a:ext>
            </a:extLst>
          </p:cNvPr>
          <p:cNvSpPr/>
          <p:nvPr/>
        </p:nvSpPr>
        <p:spPr>
          <a:xfrm>
            <a:off x="2161511" y="582803"/>
            <a:ext cx="2951187" cy="3780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フィランソロピーの促進により第２の動脈（フィランソロピー・キャピタル）を大阪に取り込み、非営利セクターの活性化を通じて、大阪が「フィランソロピーにおける国際的な拠点都市」をめざす</a:t>
            </a:r>
          </a:p>
        </p:txBody>
      </p:sp>
      <p:grpSp>
        <p:nvGrpSpPr>
          <p:cNvPr id="6" name="グループ化 5"/>
          <p:cNvGrpSpPr/>
          <p:nvPr/>
        </p:nvGrpSpPr>
        <p:grpSpPr>
          <a:xfrm>
            <a:off x="2144454" y="4575728"/>
            <a:ext cx="3581566" cy="1806870"/>
            <a:chOff x="2566785" y="3837399"/>
            <a:chExt cx="4249766" cy="2165799"/>
          </a:xfrm>
        </p:grpSpPr>
        <p:pic>
          <p:nvPicPr>
            <p:cNvPr id="33" name="図 32"/>
            <p:cNvPicPr>
              <a:picLocks noChangeAspect="1"/>
            </p:cNvPicPr>
            <p:nvPr/>
          </p:nvPicPr>
          <p:blipFill>
            <a:blip r:embed="rId6"/>
            <a:stretch>
              <a:fillRect/>
            </a:stretch>
          </p:blipFill>
          <p:spPr>
            <a:xfrm>
              <a:off x="2566785" y="3837399"/>
              <a:ext cx="4249766" cy="2165799"/>
            </a:xfrm>
            <a:prstGeom prst="rect">
              <a:avLst/>
            </a:prstGeom>
          </p:spPr>
        </p:pic>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5453" y="5301024"/>
              <a:ext cx="1006607" cy="631448"/>
            </a:xfrm>
            <a:prstGeom prst="rect">
              <a:avLst/>
            </a:prstGeom>
          </p:spPr>
        </p:pic>
        <p:pic>
          <p:nvPicPr>
            <p:cNvPr id="35" name="図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9835" y="4638402"/>
              <a:ext cx="1004448" cy="592311"/>
            </a:xfrm>
            <a:prstGeom prst="rect">
              <a:avLst/>
            </a:prstGeom>
          </p:spPr>
        </p:pic>
      </p:grpSp>
      <p:sp>
        <p:nvSpPr>
          <p:cNvPr id="43" name="テキスト ボックス 42"/>
          <p:cNvSpPr txBox="1"/>
          <p:nvPr/>
        </p:nvSpPr>
        <p:spPr>
          <a:xfrm>
            <a:off x="4197025" y="4386248"/>
            <a:ext cx="1742785" cy="191719"/>
          </a:xfrm>
          <a:prstGeom prst="rect">
            <a:avLst/>
          </a:prstGeom>
          <a:noFill/>
        </p:spPr>
        <p:txBody>
          <a:bodyPr wrap="none" rtlCol="0">
            <a:spAutoFit/>
          </a:bodyPr>
          <a:lstStyle/>
          <a:p>
            <a:r>
              <a:rPr lang="ja-JP" altLang="en-US" sz="646" dirty="0">
                <a:latin typeface="ＭＳ Ｐゴシック" panose="020B0600070205080204" pitchFamily="50" charset="-128"/>
                <a:ea typeface="ＭＳ Ｐゴシック" panose="020B0600070205080204" pitchFamily="50" charset="-128"/>
              </a:rPr>
              <a:t>「</a:t>
            </a:r>
            <a:r>
              <a:rPr lang="en-US" altLang="ja-JP" sz="646" dirty="0">
                <a:latin typeface="ＭＳ Ｐゴシック" panose="020B0600070205080204" pitchFamily="50" charset="-128"/>
                <a:ea typeface="ＭＳ Ｐゴシック" panose="020B0600070205080204" pitchFamily="50" charset="-128"/>
              </a:rPr>
              <a:t>OSAKA MEIKAN</a:t>
            </a:r>
            <a:r>
              <a:rPr lang="ja-JP" altLang="en-US" sz="646" dirty="0">
                <a:latin typeface="ＭＳ Ｐゴシック" panose="020B0600070205080204" pitchFamily="50" charset="-128"/>
                <a:ea typeface="ＭＳ Ｐゴシック" panose="020B0600070205080204" pitchFamily="50" charset="-128"/>
              </a:rPr>
              <a:t>」事業開始（</a:t>
            </a:r>
            <a:r>
              <a:rPr lang="en-US" altLang="ja-JP" sz="646" dirty="0">
                <a:latin typeface="ＭＳ Ｐゴシック" panose="020B0600070205080204" pitchFamily="50" charset="-128"/>
                <a:ea typeface="ＭＳ Ｐゴシック" panose="020B0600070205080204" pitchFamily="50" charset="-128"/>
              </a:rPr>
              <a:t>2017</a:t>
            </a:r>
            <a:r>
              <a:rPr lang="ja-JP" altLang="en-US" sz="646" dirty="0">
                <a:latin typeface="ＭＳ Ｐゴシック" panose="020B0600070205080204" pitchFamily="50" charset="-128"/>
                <a:ea typeface="ＭＳ Ｐゴシック" panose="020B0600070205080204" pitchFamily="50" charset="-128"/>
              </a:rPr>
              <a:t>年度 </a:t>
            </a:r>
            <a:r>
              <a:rPr lang="en-US" altLang="ja-JP" sz="646" dirty="0">
                <a:latin typeface="ＭＳ Ｐゴシック" panose="020B0600070205080204" pitchFamily="50" charset="-128"/>
                <a:ea typeface="ＭＳ Ｐゴシック" panose="020B0600070205080204" pitchFamily="50" charset="-128"/>
              </a:rPr>
              <a:t>3</a:t>
            </a:r>
            <a:r>
              <a:rPr lang="ja-JP" altLang="en-US" sz="646" dirty="0">
                <a:latin typeface="ＭＳ Ｐゴシック" panose="020B0600070205080204" pitchFamily="50" charset="-128"/>
                <a:ea typeface="ＭＳ Ｐゴシック" panose="020B0600070205080204" pitchFamily="50" charset="-128"/>
              </a:rPr>
              <a:t>月）</a:t>
            </a:r>
          </a:p>
        </p:txBody>
      </p:sp>
      <p:sp>
        <p:nvSpPr>
          <p:cNvPr id="29" name="正方形/長方形 28"/>
          <p:cNvSpPr/>
          <p:nvPr/>
        </p:nvSpPr>
        <p:spPr>
          <a:xfrm>
            <a:off x="4798837" y="5593589"/>
            <a:ext cx="857851" cy="13679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0" name="テキスト ボックス 29"/>
          <p:cNvSpPr txBox="1"/>
          <p:nvPr/>
        </p:nvSpPr>
        <p:spPr>
          <a:xfrm>
            <a:off x="4938965" y="5563631"/>
            <a:ext cx="663964" cy="234551"/>
          </a:xfrm>
          <a:prstGeom prst="rect">
            <a:avLst/>
          </a:prstGeom>
          <a:noFill/>
        </p:spPr>
        <p:txBody>
          <a:bodyPr wrap="none" rtlCol="0">
            <a:spAutoFit/>
          </a:bodyPr>
          <a:lstStyle/>
          <a:p>
            <a:r>
              <a:rPr lang="en-US" altLang="ja-JP" sz="462" dirty="0">
                <a:solidFill>
                  <a:schemeClr val="bg1"/>
                </a:solidFill>
              </a:rPr>
              <a:t>2021.8</a:t>
            </a:r>
            <a:r>
              <a:rPr lang="ja-JP" altLang="en-US" sz="462" dirty="0">
                <a:solidFill>
                  <a:schemeClr val="bg1"/>
                </a:solidFill>
              </a:rPr>
              <a:t>～ くまとり</a:t>
            </a:r>
            <a:r>
              <a:rPr lang="en-US" altLang="ja-JP" sz="462" dirty="0">
                <a:solidFill>
                  <a:schemeClr val="bg1"/>
                </a:solidFill>
              </a:rPr>
              <a:t>TV</a:t>
            </a:r>
          </a:p>
          <a:p>
            <a:r>
              <a:rPr lang="ja-JP" altLang="en-US" sz="462" dirty="0">
                <a:solidFill>
                  <a:schemeClr val="bg1"/>
                </a:solidFill>
              </a:rPr>
              <a:t>　　　　熊取市</a:t>
            </a:r>
          </a:p>
        </p:txBody>
      </p:sp>
      <p:sp>
        <p:nvSpPr>
          <p:cNvPr id="32" name="正方形/長方形 31"/>
          <p:cNvSpPr/>
          <p:nvPr/>
        </p:nvSpPr>
        <p:spPr>
          <a:xfrm>
            <a:off x="2161511" y="6190695"/>
            <a:ext cx="855440" cy="1690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4" name="テキスト ボックス 43"/>
          <p:cNvSpPr txBox="1"/>
          <p:nvPr/>
        </p:nvSpPr>
        <p:spPr>
          <a:xfrm>
            <a:off x="2182050" y="6152988"/>
            <a:ext cx="997034" cy="241605"/>
          </a:xfrm>
          <a:prstGeom prst="rect">
            <a:avLst/>
          </a:prstGeom>
          <a:noFill/>
        </p:spPr>
        <p:txBody>
          <a:bodyPr wrap="square" rtlCol="0">
            <a:spAutoFit/>
          </a:bodyPr>
          <a:lstStyle/>
          <a:p>
            <a:r>
              <a:rPr lang="en-US" altLang="ja-JP" sz="508" dirty="0">
                <a:solidFill>
                  <a:schemeClr val="bg1"/>
                </a:solidFill>
              </a:rPr>
              <a:t>2017.8〜 OSAKA City TV</a:t>
            </a:r>
          </a:p>
          <a:p>
            <a:r>
              <a:rPr lang="en-US" altLang="ja-JP" sz="462" dirty="0">
                <a:solidFill>
                  <a:schemeClr val="bg1"/>
                </a:solidFill>
              </a:rPr>
              <a:t>            </a:t>
            </a:r>
            <a:r>
              <a:rPr lang="ja-JP" altLang="en-US" sz="462" dirty="0">
                <a:solidFill>
                  <a:schemeClr val="bg1"/>
                </a:solidFill>
              </a:rPr>
              <a:t>　　大阪市</a:t>
            </a:r>
          </a:p>
        </p:txBody>
      </p:sp>
    </p:spTree>
    <p:extLst>
      <p:ext uri="{BB962C8B-B14F-4D97-AF65-F5344CB8AC3E}">
        <p14:creationId xmlns:p14="http://schemas.microsoft.com/office/powerpoint/2010/main" val="1696105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945991" y="3038189"/>
          <a:ext cx="5753100" cy="3797300"/>
        </p:xfrm>
        <a:graphic>
          <a:graphicData uri="http://schemas.openxmlformats.org/drawingml/2006/table">
            <a:tbl>
              <a:tblPr firstRow="1" firstCol="1" bandRow="1">
                <a:tableStyleId>{5C22544A-7EE6-4342-B048-85BDC9FD1C3A}</a:tableStyleId>
              </a:tblPr>
              <a:tblGrid>
                <a:gridCol w="5753100">
                  <a:extLst>
                    <a:ext uri="{9D8B030D-6E8A-4147-A177-3AD203B41FA5}">
                      <a16:colId xmlns:a16="http://schemas.microsoft.com/office/drawing/2014/main" val="1906434237"/>
                    </a:ext>
                  </a:extLst>
                </a:gridCol>
              </a:tblGrid>
              <a:tr h="0">
                <a:tc>
                  <a:txBody>
                    <a:bodyPr/>
                    <a:lstStyle/>
                    <a:p>
                      <a:pPr algn="l">
                        <a:lnSpc>
                          <a:spcPts val="1300"/>
                        </a:lnSpc>
                        <a:spcAft>
                          <a:spcPts val="0"/>
                        </a:spcAft>
                      </a:pPr>
                      <a:r>
                        <a:rPr lang="ja-JP" sz="1100" kern="0" dirty="0">
                          <a:solidFill>
                            <a:schemeClr val="tx1"/>
                          </a:solidFill>
                          <a:effectLst/>
                        </a:rPr>
                        <a:t>＜</a:t>
                      </a:r>
                      <a:r>
                        <a:rPr lang="ja-JP" altLang="en-US" sz="1100" kern="0" dirty="0">
                          <a:solidFill>
                            <a:schemeClr val="tx1"/>
                          </a:solidFill>
                          <a:effectLst/>
                        </a:rPr>
                        <a:t>とりまとめ概要</a:t>
                      </a:r>
                      <a:r>
                        <a:rPr lang="ja-JP" sz="1100" kern="0" dirty="0">
                          <a:solidFill>
                            <a:schemeClr val="tx1"/>
                          </a:solidFill>
                          <a:effectLst/>
                        </a:rPr>
                        <a:t>＞今後の取組みの方向性</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【行政分野】</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（大阪・関西の取組み）</a:t>
                      </a:r>
                      <a:r>
                        <a:rPr lang="en-US" sz="1100" kern="0" dirty="0">
                          <a:solidFill>
                            <a:schemeClr val="tx1"/>
                          </a:solidFill>
                          <a:effectLst/>
                        </a:rPr>
                        <a:t>	</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・各省庁の業務の基盤確保に向けた大阪・関西の各機関の体制検討</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（国への働きかけ）</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・首都機能バックアップエリアの位置づけ</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・国土・防災・有事に関する法律や計画等などへの記載</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・平時からの権限委譲や機能分散も含めた具体化の仕組みづくり</a:t>
                      </a:r>
                      <a:endParaRPr lang="ja-JP" sz="1050" kern="100" dirty="0">
                        <a:solidFill>
                          <a:schemeClr val="tx1"/>
                        </a:solidFill>
                        <a:effectLst/>
                      </a:endParaRPr>
                    </a:p>
                    <a:p>
                      <a:pPr marL="273050" indent="-139700" algn="l">
                        <a:lnSpc>
                          <a:spcPts val="1300"/>
                        </a:lnSpc>
                        <a:spcAft>
                          <a:spcPts val="0"/>
                        </a:spcAft>
                      </a:pPr>
                      <a:r>
                        <a:rPr lang="ja-JP" sz="1100" kern="0" dirty="0">
                          <a:solidFill>
                            <a:schemeClr val="tx1"/>
                          </a:solidFill>
                          <a:effectLst/>
                        </a:rPr>
                        <a:t>・具体的なオペレーションの検討、実効性確保に向けた取組み</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（その他）</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・大阪・関西と他地域の基幹インフラの増強（北陸・リニア中央新幹線を含む）</a:t>
                      </a:r>
                      <a:endParaRPr lang="ja-JP" sz="1050" kern="100" dirty="0">
                        <a:solidFill>
                          <a:schemeClr val="tx1"/>
                        </a:solidFill>
                        <a:effectLst/>
                      </a:endParaRPr>
                    </a:p>
                    <a:p>
                      <a:pPr indent="139700" algn="l">
                        <a:lnSpc>
                          <a:spcPts val="1300"/>
                        </a:lnSpc>
                        <a:spcAft>
                          <a:spcPts val="0"/>
                        </a:spcAft>
                      </a:pPr>
                      <a:r>
                        <a:rPr lang="ja-JP" sz="1100" kern="100" dirty="0">
                          <a:solidFill>
                            <a:schemeClr val="tx1"/>
                          </a:solidFill>
                          <a:effectLst/>
                        </a:rPr>
                        <a:t>・平時からの業務分散、一極集中の是正（国機関等の移転や関西での拠点性向上）</a:t>
                      </a:r>
                      <a:endParaRPr lang="ja-JP" sz="1050" kern="100" dirty="0">
                        <a:solidFill>
                          <a:schemeClr val="tx1"/>
                        </a:solidFill>
                        <a:effectLst/>
                      </a:endParaRPr>
                    </a:p>
                    <a:p>
                      <a:pPr algn="l">
                        <a:lnSpc>
                          <a:spcPts val="1300"/>
                        </a:lnSpc>
                        <a:spcAft>
                          <a:spcPts val="0"/>
                        </a:spcAft>
                      </a:pPr>
                      <a:r>
                        <a:rPr lang="en-US" sz="1100" kern="0" dirty="0">
                          <a:solidFill>
                            <a:schemeClr val="tx1"/>
                          </a:solidFill>
                          <a:effectLst/>
                        </a:rPr>
                        <a:t> </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【経済分野】</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（大阪・関西の取組み）</a:t>
                      </a:r>
                      <a:endParaRPr lang="ja-JP" sz="1050" kern="100" dirty="0">
                        <a:solidFill>
                          <a:schemeClr val="tx1"/>
                        </a:solidFill>
                        <a:effectLst/>
                      </a:endParaRPr>
                    </a:p>
                    <a:p>
                      <a:pPr marL="133350" algn="l">
                        <a:lnSpc>
                          <a:spcPts val="1300"/>
                        </a:lnSpc>
                        <a:spcAft>
                          <a:spcPts val="0"/>
                        </a:spcAft>
                      </a:pPr>
                      <a:r>
                        <a:rPr lang="ja-JP" sz="1100" kern="0" dirty="0">
                          <a:solidFill>
                            <a:schemeClr val="tx1"/>
                          </a:solidFill>
                          <a:effectLst/>
                        </a:rPr>
                        <a:t>・大阪・関西の拠点強化や、</a:t>
                      </a:r>
                      <a:r>
                        <a:rPr lang="en-US" sz="1100" kern="0" dirty="0">
                          <a:solidFill>
                            <a:schemeClr val="tx1"/>
                          </a:solidFill>
                          <a:effectLst/>
                        </a:rPr>
                        <a:t>BCP</a:t>
                      </a:r>
                      <a:r>
                        <a:rPr lang="ja-JP" sz="1100" kern="0" dirty="0" err="1">
                          <a:solidFill>
                            <a:schemeClr val="tx1"/>
                          </a:solidFill>
                          <a:effectLst/>
                        </a:rPr>
                        <a:t>での</a:t>
                      </a:r>
                      <a:r>
                        <a:rPr lang="ja-JP" sz="1100" kern="0" dirty="0">
                          <a:solidFill>
                            <a:schemeClr val="tx1"/>
                          </a:solidFill>
                          <a:effectLst/>
                        </a:rPr>
                        <a:t>代替拠点の位置づけを進めるための働きかけ</a:t>
                      </a:r>
                      <a:endParaRPr lang="ja-JP" sz="1050" kern="100" dirty="0">
                        <a:solidFill>
                          <a:schemeClr val="tx1"/>
                        </a:solidFill>
                        <a:effectLst/>
                      </a:endParaRPr>
                    </a:p>
                    <a:p>
                      <a:pPr marL="133350" algn="l">
                        <a:lnSpc>
                          <a:spcPts val="1300"/>
                        </a:lnSpc>
                        <a:spcAft>
                          <a:spcPts val="0"/>
                        </a:spcAft>
                      </a:pPr>
                      <a:r>
                        <a:rPr lang="ja-JP" sz="1100" kern="0" dirty="0">
                          <a:solidFill>
                            <a:schemeClr val="tx1"/>
                          </a:solidFill>
                          <a:effectLst/>
                        </a:rPr>
                        <a:t>・大阪・関西での支援方策の検討（執務スペースの確保など）</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・組織間連携に向けた取組みの検討（代替生産や代替輸送など）</a:t>
                      </a:r>
                      <a:endParaRPr lang="ja-JP" sz="1050" kern="100" dirty="0">
                        <a:solidFill>
                          <a:schemeClr val="tx1"/>
                        </a:solidFill>
                        <a:effectLst/>
                      </a:endParaRPr>
                    </a:p>
                    <a:p>
                      <a:pPr indent="139700" algn="l">
                        <a:lnSpc>
                          <a:spcPts val="1300"/>
                        </a:lnSpc>
                        <a:spcAft>
                          <a:spcPts val="0"/>
                        </a:spcAft>
                      </a:pPr>
                      <a:r>
                        <a:rPr lang="ja-JP" sz="1100" kern="0" dirty="0">
                          <a:solidFill>
                            <a:schemeClr val="tx1"/>
                          </a:solidFill>
                          <a:effectLst/>
                        </a:rPr>
                        <a:t>・国の指定公共機関や首都圏の業界団体と大阪・関西の機関との連携強化に向けた</a:t>
                      </a:r>
                      <a:endParaRPr lang="ja-JP" sz="1050" kern="100" dirty="0">
                        <a:solidFill>
                          <a:schemeClr val="tx1"/>
                        </a:solidFill>
                        <a:effectLst/>
                      </a:endParaRPr>
                    </a:p>
                    <a:p>
                      <a:pPr indent="279400" algn="l">
                        <a:lnSpc>
                          <a:spcPts val="1300"/>
                        </a:lnSpc>
                        <a:spcAft>
                          <a:spcPts val="0"/>
                        </a:spcAft>
                      </a:pPr>
                      <a:r>
                        <a:rPr lang="ja-JP" sz="1100" kern="0" dirty="0">
                          <a:solidFill>
                            <a:schemeClr val="tx1"/>
                          </a:solidFill>
                          <a:effectLst/>
                        </a:rPr>
                        <a:t>検討</a:t>
                      </a:r>
                      <a:endParaRPr lang="ja-JP" sz="1050" kern="100" dirty="0">
                        <a:solidFill>
                          <a:schemeClr val="tx1"/>
                        </a:solidFill>
                        <a:effectLst/>
                      </a:endParaRPr>
                    </a:p>
                    <a:p>
                      <a:pPr algn="l">
                        <a:lnSpc>
                          <a:spcPts val="1300"/>
                        </a:lnSpc>
                        <a:spcAft>
                          <a:spcPts val="0"/>
                        </a:spcAft>
                      </a:pPr>
                      <a:r>
                        <a:rPr lang="ja-JP" sz="1100" kern="0" dirty="0">
                          <a:solidFill>
                            <a:schemeClr val="tx1"/>
                          </a:solidFill>
                          <a:effectLst/>
                        </a:rPr>
                        <a:t>（国への働きかけ）</a:t>
                      </a:r>
                      <a:endParaRPr lang="ja-JP" sz="1050" kern="100" dirty="0">
                        <a:solidFill>
                          <a:schemeClr val="tx1"/>
                        </a:solidFill>
                        <a:effectLst/>
                      </a:endParaRPr>
                    </a:p>
                    <a:p>
                      <a:pPr indent="139700" algn="l">
                        <a:lnSpc>
                          <a:spcPts val="1300"/>
                        </a:lnSpc>
                        <a:spcAft>
                          <a:spcPts val="0"/>
                        </a:spcAft>
                      </a:pPr>
                      <a:r>
                        <a:rPr lang="ja-JP" sz="1100" kern="100" dirty="0">
                          <a:solidFill>
                            <a:schemeClr val="tx1"/>
                          </a:solidFill>
                          <a:effectLst/>
                        </a:rPr>
                        <a:t>・企業等への平時からの機能分散促進の啓発</a:t>
                      </a:r>
                      <a:endParaRPr lang="ja-JP" sz="1050" kern="100" dirty="0">
                        <a:solidFill>
                          <a:schemeClr val="tx1"/>
                        </a:solidFill>
                        <a:effectLst/>
                      </a:endParaRPr>
                    </a:p>
                    <a:p>
                      <a:pPr indent="139700" algn="l">
                        <a:lnSpc>
                          <a:spcPts val="1300"/>
                        </a:lnSpc>
                        <a:spcAft>
                          <a:spcPts val="0"/>
                        </a:spcAft>
                      </a:pPr>
                      <a:r>
                        <a:rPr lang="en-US" sz="1100" kern="0" dirty="0">
                          <a:solidFill>
                            <a:schemeClr val="tx1"/>
                          </a:solidFill>
                          <a:effectLst/>
                        </a:rPr>
                        <a:t> </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39333861"/>
                  </a:ext>
                </a:extLst>
              </a:tr>
            </a:tbl>
          </a:graphicData>
        </a:graphic>
      </p:graphicFrame>
      <p:sp>
        <p:nvSpPr>
          <p:cNvPr id="8" name="タイトル 1">
            <a:extLst>
              <a:ext uri="{FF2B5EF4-FFF2-40B4-BE49-F238E27FC236}">
                <a16:creationId xmlns:a16="http://schemas.microsoft.com/office/drawing/2014/main" id="{8F9B27B7-805D-41F0-B385-212151CA3647}"/>
              </a:ext>
            </a:extLst>
          </p:cNvPr>
          <p:cNvSpPr txBox="1">
            <a:spLocks/>
          </p:cNvSpPr>
          <p:nvPr/>
        </p:nvSpPr>
        <p:spPr>
          <a:xfrm>
            <a:off x="595423" y="2947929"/>
            <a:ext cx="7729870" cy="3802950"/>
          </a:xfrm>
          <a:prstGeom prst="rect">
            <a:avLst/>
          </a:prstGeom>
          <a:noFill/>
          <a:ln w="19050">
            <a:solidFill>
              <a:schemeClr val="tx1"/>
            </a:solidFill>
          </a:ln>
        </p:spPr>
        <p:txBody>
          <a:bodyPr vert="horz" wrap="square"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600"/>
              </a:lnSpc>
              <a:spcBef>
                <a:spcPts val="90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90187" y="428362"/>
            <a:ext cx="8153737" cy="6924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大阪・関西が首都・東京の負荷を軽減し、想定外の大災害にも対応しうる国土の強靭化に寄与するために果たすべき役割等について、学識経験を有する者等から意見を聴取するため「首都機能のバックアップに係る研究会」を開催して研究を実施。</a:t>
            </a:r>
            <a:endParaRPr kumimoji="0" lang="en-US" altLang="ja-JP" sz="13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3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pic>
        <p:nvPicPr>
          <p:cNvPr id="4" name="図 3"/>
          <p:cNvPicPr>
            <a:picLocks noChangeAspect="1"/>
          </p:cNvPicPr>
          <p:nvPr/>
        </p:nvPicPr>
        <p:blipFill>
          <a:blip r:embed="rId2"/>
          <a:stretch>
            <a:fillRect/>
          </a:stretch>
        </p:blipFill>
        <p:spPr>
          <a:xfrm>
            <a:off x="509411" y="904949"/>
            <a:ext cx="7917495" cy="1957056"/>
          </a:xfrm>
          <a:prstGeom prst="rect">
            <a:avLst/>
          </a:prstGeom>
        </p:spPr>
      </p:pic>
      <p:grpSp>
        <p:nvGrpSpPr>
          <p:cNvPr id="9" name="グループ化 8"/>
          <p:cNvGrpSpPr/>
          <p:nvPr/>
        </p:nvGrpSpPr>
        <p:grpSpPr>
          <a:xfrm>
            <a:off x="-3515" y="-13192"/>
            <a:ext cx="9144000" cy="404664"/>
            <a:chOff x="-3515" y="-13192"/>
            <a:chExt cx="9144000" cy="404664"/>
          </a:xfrm>
        </p:grpSpPr>
        <p:sp>
          <p:nvSpPr>
            <p:cNvPr id="10" name="正方形/長方形 9"/>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kern="0" dirty="0" smtClean="0">
                  <a:solidFill>
                    <a:srgbClr val="000000"/>
                  </a:solidFill>
                  <a:latin typeface="Meiryo UI"/>
                  <a:ea typeface="Meiryo UI" pitchFamily="50" charset="-128"/>
                  <a:cs typeface="Meiryo UI" pitchFamily="50" charset="-128"/>
                </a:rPr>
                <a:t>７</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33.</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 </a:t>
              </a:r>
              <a:r>
                <a:rPr kumimoji="0" lang="ja-JP" altLang="en-US"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首都機能バックアップにかかる研究会概要</a:t>
              </a:r>
            </a:p>
          </p:txBody>
        </p:sp>
        <p:sp>
          <p:nvSpPr>
            <p:cNvPr id="12" name="正方形/長方形 11"/>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336741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60253" y="3923768"/>
            <a:ext cx="8839385"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2" name="図 61"/>
          <p:cNvPicPr>
            <a:picLocks noChangeAspect="1"/>
          </p:cNvPicPr>
          <p:nvPr/>
        </p:nvPicPr>
        <p:blipFill>
          <a:blip r:embed="rId3"/>
          <a:stretch>
            <a:fillRect/>
          </a:stretch>
        </p:blipFill>
        <p:spPr>
          <a:xfrm>
            <a:off x="4013505" y="3959436"/>
            <a:ext cx="4480161" cy="2574504"/>
          </a:xfrm>
          <a:prstGeom prst="rect">
            <a:avLst/>
          </a:prstGeom>
        </p:spPr>
      </p:pic>
      <p:sp>
        <p:nvSpPr>
          <p:cNvPr id="24" name="角丸四角形 59">
            <a:extLst>
              <a:ext uri="{FF2B5EF4-FFF2-40B4-BE49-F238E27FC236}">
                <a16:creationId xmlns:a16="http://schemas.microsoft.com/office/drawing/2014/main" id="{80E675A4-5FB6-4987-A1AC-ECB768758DBB}"/>
              </a:ext>
            </a:extLst>
          </p:cNvPr>
          <p:cNvSpPr/>
          <p:nvPr/>
        </p:nvSpPr>
        <p:spPr>
          <a:xfrm>
            <a:off x="160253" y="675824"/>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5" name="角丸四角形 60">
            <a:extLst>
              <a:ext uri="{FF2B5EF4-FFF2-40B4-BE49-F238E27FC236}">
                <a16:creationId xmlns:a16="http://schemas.microsoft.com/office/drawing/2014/main" id="{7BEA558B-812E-49C0-B541-D47980B5156E}"/>
              </a:ext>
            </a:extLst>
          </p:cNvPr>
          <p:cNvSpPr/>
          <p:nvPr/>
        </p:nvSpPr>
        <p:spPr>
          <a:xfrm>
            <a:off x="3442029" y="644441"/>
            <a:ext cx="1627290" cy="203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6" name="角丸四角形 60">
            <a:extLst>
              <a:ext uri="{FF2B5EF4-FFF2-40B4-BE49-F238E27FC236}">
                <a16:creationId xmlns:a16="http://schemas.microsoft.com/office/drawing/2014/main" id="{FDEAC830-541B-469A-AEE1-11F803C93AE9}"/>
              </a:ext>
            </a:extLst>
          </p:cNvPr>
          <p:cNvSpPr/>
          <p:nvPr/>
        </p:nvSpPr>
        <p:spPr>
          <a:xfrm>
            <a:off x="3442028" y="1439375"/>
            <a:ext cx="2159042" cy="213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8" name="正方形/長方形 27">
            <a:extLst>
              <a:ext uri="{FF2B5EF4-FFF2-40B4-BE49-F238E27FC236}">
                <a16:creationId xmlns:a16="http://schemas.microsoft.com/office/drawing/2014/main" id="{E0BF5193-6487-4E4F-A0DB-A0F8DE0B7290}"/>
              </a:ext>
            </a:extLst>
          </p:cNvPr>
          <p:cNvSpPr/>
          <p:nvPr/>
        </p:nvSpPr>
        <p:spPr>
          <a:xfrm>
            <a:off x="71383" y="905408"/>
            <a:ext cx="2838894" cy="1384995"/>
          </a:xfrm>
          <a:prstGeom prst="rect">
            <a:avLst/>
          </a:prstGeom>
          <a:noFill/>
          <a:ln>
            <a:noFill/>
          </a:ln>
        </p:spPr>
        <p:txBody>
          <a:bodyPr wrap="squar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○公立大学法人では類を見ない総合大学が誕生、多様な人材の育成を図る。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○多様な分野を持つ総合大学として、大学の基本３機能（教育・研究・社会貢献）に更に磨きをかけ、新たな機能も加える。（都市シンクタンク機能、技術インキュベーション機能）</a:t>
            </a:r>
          </a:p>
        </p:txBody>
      </p:sp>
      <p:sp>
        <p:nvSpPr>
          <p:cNvPr id="27" name="タイトル 1">
            <a:extLst>
              <a:ext uri="{FF2B5EF4-FFF2-40B4-BE49-F238E27FC236}">
                <a16:creationId xmlns:a16="http://schemas.microsoft.com/office/drawing/2014/main" id="{9417DC4A-99D8-40BA-93DC-E3C278C4505D}"/>
              </a:ext>
            </a:extLst>
          </p:cNvPr>
          <p:cNvSpPr txBox="1">
            <a:spLocks/>
          </p:cNvSpPr>
          <p:nvPr/>
        </p:nvSpPr>
        <p:spPr>
          <a:xfrm>
            <a:off x="3007561" y="847777"/>
            <a:ext cx="6095018" cy="71509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両大学を統合し、新たに「都市シンクタンク機能」及び「技術インキュベーション機能」を備え、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学部・学域、</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研究科の幅広い学問領域を擁する大阪公立大学を</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月に開学。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大阪の感染症対策を支える拠点形成をめざし、「大阪国際感染症研究センター」を設置。</a:t>
            </a:r>
          </a:p>
        </p:txBody>
      </p:sp>
      <p:graphicFrame>
        <p:nvGraphicFramePr>
          <p:cNvPr id="34" name="表 33">
            <a:extLst>
              <a:ext uri="{FF2B5EF4-FFF2-40B4-BE49-F238E27FC236}">
                <a16:creationId xmlns:a16="http://schemas.microsoft.com/office/drawing/2014/main" id="{2482F7AA-1CBF-43EA-8350-A218D91B0A4A}"/>
              </a:ext>
            </a:extLst>
          </p:cNvPr>
          <p:cNvGraphicFramePr>
            <a:graphicFrameLocks noGrp="1"/>
          </p:cNvGraphicFramePr>
          <p:nvPr/>
        </p:nvGraphicFramePr>
        <p:xfrm>
          <a:off x="96005" y="4196040"/>
          <a:ext cx="3613599" cy="2301475"/>
        </p:xfrm>
        <a:graphic>
          <a:graphicData uri="http://schemas.openxmlformats.org/drawingml/2006/table">
            <a:tbl>
              <a:tblPr bandRow="1">
                <a:tableStyleId>{5C22544A-7EE6-4342-B048-85BDC9FD1C3A}</a:tableStyleId>
              </a:tblPr>
              <a:tblGrid>
                <a:gridCol w="867132">
                  <a:extLst>
                    <a:ext uri="{9D8B030D-6E8A-4147-A177-3AD203B41FA5}">
                      <a16:colId xmlns:a16="http://schemas.microsoft.com/office/drawing/2014/main" val="1520910211"/>
                    </a:ext>
                  </a:extLst>
                </a:gridCol>
                <a:gridCol w="2746467">
                  <a:extLst>
                    <a:ext uri="{9D8B030D-6E8A-4147-A177-3AD203B41FA5}">
                      <a16:colId xmlns:a16="http://schemas.microsoft.com/office/drawing/2014/main" val="3228948102"/>
                    </a:ext>
                  </a:extLst>
                </a:gridCol>
              </a:tblGrid>
              <a:tr h="46029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法人統合に関する計画とりまとめ</a:t>
                      </a:r>
                    </a:p>
                  </a:txBody>
                  <a:tcPr marL="84406" marR="84406" marT="42203" marB="42203" anchor="ctr"/>
                </a:tc>
                <a:extLst>
                  <a:ext uri="{0D108BD9-81ED-4DB2-BD59-A6C34878D82A}">
                    <a16:rowId xmlns:a16="http://schemas.microsoft.com/office/drawing/2014/main" val="618110722"/>
                  </a:ext>
                </a:extLst>
              </a:tr>
              <a:tr h="46029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marR="0" lvl="1" indent="0" algn="ctr" defTabSz="666750" rtl="0" eaLnBrk="1" fontAlgn="auto" latinLnBrk="0" hangingPunct="1">
                        <a:lnSpc>
                          <a:spcPct val="90000"/>
                        </a:lnSpc>
                        <a:spcBef>
                          <a:spcPct val="0"/>
                        </a:spcBef>
                        <a:spcAft>
                          <a:spcPct val="1500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4160790156"/>
                  </a:ext>
                </a:extLst>
              </a:tr>
              <a:tr h="46029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新法人「公立大学法人大阪」の設立</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新大学基本構想策定</a:t>
                      </a:r>
                    </a:p>
                  </a:txBody>
                  <a:tcPr marL="84406" marR="84406" marT="42203" marB="42203" anchor="ctr"/>
                </a:tc>
                <a:extLst>
                  <a:ext uri="{0D108BD9-81ED-4DB2-BD59-A6C34878D82A}">
                    <a16:rowId xmlns:a16="http://schemas.microsoft.com/office/drawing/2014/main" val="451925296"/>
                  </a:ext>
                </a:extLst>
              </a:tr>
              <a:tr h="46029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新大学の名称を「大阪公立大学」に決定</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文部科学省に設置認可申請</a:t>
                      </a:r>
                    </a:p>
                  </a:txBody>
                  <a:tcPr marL="84406" marR="84406" marT="42203" marB="42203" anchor="ctr"/>
                </a:tc>
                <a:extLst>
                  <a:ext uri="{0D108BD9-81ED-4DB2-BD59-A6C34878D82A}">
                    <a16:rowId xmlns:a16="http://schemas.microsoft.com/office/drawing/2014/main" val="3519866210"/>
                  </a:ext>
                </a:extLst>
              </a:tr>
              <a:tr h="46029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文部科学省より設置認可</a:t>
                      </a:r>
                    </a:p>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大阪公立大学設置（</a:t>
                      </a:r>
                      <a:r>
                        <a:rPr kumimoji="1" lang="en-US" altLang="ja-JP" sz="1100" kern="1200" dirty="0">
                          <a:latin typeface="Meiryo UI" panose="020B0604030504040204" pitchFamily="50" charset="-128"/>
                          <a:ea typeface="Meiryo UI" panose="020B0604030504040204" pitchFamily="50" charset="-128"/>
                        </a:rPr>
                        <a:t>2022</a:t>
                      </a:r>
                      <a:r>
                        <a:rPr kumimoji="1" lang="ja-JP" altLang="en-US" sz="1100" kern="1200" dirty="0">
                          <a:latin typeface="Meiryo UI" panose="020B0604030504040204" pitchFamily="50" charset="-128"/>
                          <a:ea typeface="Meiryo UI" panose="020B0604030504040204" pitchFamily="50" charset="-128"/>
                        </a:rPr>
                        <a:t>年</a:t>
                      </a:r>
                      <a:r>
                        <a:rPr kumimoji="1" lang="en-US" altLang="ja-JP" sz="1100" kern="1200" dirty="0">
                          <a:latin typeface="Meiryo UI" panose="020B0604030504040204" pitchFamily="50" charset="-128"/>
                          <a:ea typeface="Meiryo UI" panose="020B0604030504040204" pitchFamily="50" charset="-128"/>
                        </a:rPr>
                        <a:t>4</a:t>
                      </a:r>
                      <a:r>
                        <a:rPr kumimoji="1" lang="ja-JP" altLang="en-US" sz="1100" kern="1200" dirty="0">
                          <a:latin typeface="Meiryo UI" panose="020B0604030504040204" pitchFamily="50" charset="-128"/>
                          <a:ea typeface="Meiryo UI" panose="020B0604030504040204" pitchFamily="50" charset="-128"/>
                        </a:rPr>
                        <a:t>月）</a:t>
                      </a:r>
                    </a:p>
                  </a:txBody>
                  <a:tcPr marL="84406" marR="84406" marT="42203" marB="42203" anchor="ctr"/>
                </a:tc>
                <a:extLst>
                  <a:ext uri="{0D108BD9-81ED-4DB2-BD59-A6C34878D82A}">
                    <a16:rowId xmlns:a16="http://schemas.microsoft.com/office/drawing/2014/main" val="2813886207"/>
                  </a:ext>
                </a:extLst>
              </a:tr>
            </a:tbl>
          </a:graphicData>
        </a:graphic>
      </p:graphicFrame>
      <p:sp>
        <p:nvSpPr>
          <p:cNvPr id="15" name="タイトル 1"/>
          <p:cNvSpPr txBox="1">
            <a:spLocks/>
          </p:cNvSpPr>
          <p:nvPr/>
        </p:nvSpPr>
        <p:spPr>
          <a:xfrm>
            <a:off x="3024067" y="1674626"/>
            <a:ext cx="6062008" cy="2201194"/>
          </a:xfrm>
          <a:prstGeom prst="rect">
            <a:avLst/>
          </a:prstGeom>
          <a:noFill/>
          <a:ln>
            <a:solidFill>
              <a:schemeClr val="tx1">
                <a:lumMod val="65000"/>
                <a:lumOff val="35000"/>
              </a:schemeClr>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２つの新機能と４戦略領域</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→新大学では、「都市シンクタンク機能」及び「技術インキュベーション機能」の２つを備える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ことで大阪の都市課題解決や産業競争力の強化をめざす。 </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→「スマートシティ」「パブリックヘルス／スマートエイジング」「バイオエンジニアリング」「データ</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マネジメント」といった両大学の強みである４つの戦略について重点的な取組みが必要。</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３つの基本機能の更なる強化</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→理系・文系・医療系の幅広い学問体系を擁する総合大学として、国際化やダイバーシ</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ティに積極的に取り組み、「教育」「研究」「社会貢献」を充実させる。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国際力の強化</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→教育研究の質の向上や国際力強化の取組み等を行うことにより、世界大学ランキング</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位をめざす。</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7226887" y="5674876"/>
            <a:ext cx="930462" cy="172800"/>
          </a:xfrm>
          <a:prstGeom prst="roundRect">
            <a:avLst>
              <a:gd name="adj" fmla="val 234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46" b="1" dirty="0">
                <a:solidFill>
                  <a:schemeClr val="tx1"/>
                </a:solidFill>
                <a:latin typeface="HGｺﾞｼｯｸE" panose="020B0909000000000000" pitchFamily="49" charset="-128"/>
                <a:ea typeface="HGｺﾞｼｯｸE" panose="020B0909000000000000" pitchFamily="49" charset="-128"/>
              </a:rPr>
              <a:t>パブリックヘルス／</a:t>
            </a:r>
            <a:endParaRPr lang="en-US" altLang="ja-JP" sz="646" b="1" dirty="0">
              <a:solidFill>
                <a:schemeClr val="tx1"/>
              </a:solidFill>
              <a:latin typeface="HGｺﾞｼｯｸE" panose="020B0909000000000000" pitchFamily="49" charset="-128"/>
              <a:ea typeface="HGｺﾞｼｯｸE" panose="020B0909000000000000" pitchFamily="49" charset="-128"/>
            </a:endParaRPr>
          </a:p>
          <a:p>
            <a:pPr algn="ctr"/>
            <a:r>
              <a:rPr lang="ja-JP" altLang="en-US" sz="646" b="1" dirty="0">
                <a:solidFill>
                  <a:schemeClr val="tx1"/>
                </a:solidFill>
                <a:latin typeface="HGｺﾞｼｯｸE" panose="020B0909000000000000" pitchFamily="49" charset="-128"/>
                <a:ea typeface="HGｺﾞｼｯｸE" panose="020B0909000000000000" pitchFamily="49" charset="-128"/>
              </a:rPr>
              <a:t>スマートエイジング</a:t>
            </a:r>
            <a:endParaRPr lang="en-US" altLang="ja-JP" sz="646" b="1" dirty="0">
              <a:solidFill>
                <a:schemeClr val="tx1"/>
              </a:solidFill>
              <a:latin typeface="HGｺﾞｼｯｸE" panose="020B0909000000000000" pitchFamily="49" charset="-128"/>
              <a:ea typeface="HGｺﾞｼｯｸE" panose="020B0909000000000000" pitchFamily="49" charset="-128"/>
            </a:endParaRPr>
          </a:p>
        </p:txBody>
      </p:sp>
      <p:sp>
        <p:nvSpPr>
          <p:cNvPr id="16" name="タイトル 1"/>
          <p:cNvSpPr txBox="1"/>
          <p:nvPr/>
        </p:nvSpPr>
        <p:spPr>
          <a:xfrm>
            <a:off x="48265" y="3923768"/>
            <a:ext cx="219347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17" name="正方形/長方形 16"/>
          <p:cNvSpPr/>
          <p:nvPr/>
        </p:nvSpPr>
        <p:spPr>
          <a:xfrm>
            <a:off x="-18093" y="14742"/>
            <a:ext cx="9143999" cy="48975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20.</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（６）人材育成環境の充実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p>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①</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府立大学と市立大学の統合による教育力向上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　</a:t>
            </a:r>
          </a:p>
        </p:txBody>
      </p:sp>
      <p:sp>
        <p:nvSpPr>
          <p:cNvPr id="19" name="正方形/長方形 18"/>
          <p:cNvSpPr/>
          <p:nvPr/>
        </p:nvSpPr>
        <p:spPr>
          <a:xfrm>
            <a:off x="7125918" y="114981"/>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933982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3515" y="-13192"/>
            <a:ext cx="9144000" cy="404664"/>
            <a:chOff x="-3515" y="-13192"/>
            <a:chExt cx="9144000" cy="404664"/>
          </a:xfrm>
        </p:grpSpPr>
        <p:sp>
          <p:nvSpPr>
            <p:cNvPr id="9" name="正方形/長方形 8"/>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7</a:t>
              </a:r>
              <a:r>
                <a:rPr kumimoji="0" lang="ja-JP" altLang="en-US" sz="16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sz="16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34.</a:t>
              </a:r>
              <a:r>
                <a:rPr kumimoji="0" lang="ja-JP" altLang="en-US" sz="1600"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首都機能バックアップにかかる大阪府・大阪市による取組み</a:t>
              </a:r>
              <a:r>
                <a:rPr kumimoji="0" lang="ja-JP" altLang="en-US" sz="16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（１</a:t>
              </a:r>
              <a:r>
                <a:rPr kumimoji="0" lang="en-US" altLang="ja-JP" sz="16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ja-JP" altLang="en-US" sz="16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行政</a:t>
              </a:r>
              <a:r>
                <a:rPr kumimoji="0" lang="ja-JP" altLang="en-US" sz="1600"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分野）</a:t>
              </a:r>
            </a:p>
          </p:txBody>
        </p:sp>
        <p:sp>
          <p:nvSpPr>
            <p:cNvPr id="13" name="正方形/長方形 12"/>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12</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回意見</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lang="ja-JP" altLang="en-US" sz="900" dirty="0">
                  <a:solidFill>
                    <a:prstClr val="black"/>
                  </a:solidFill>
                  <a:latin typeface="Meiryo UI"/>
                  <a:ea typeface="Meiryo UI"/>
                </a:rPr>
                <a:t>１</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14" name="タイトル 1">
            <a:extLst>
              <a:ext uri="{FF2B5EF4-FFF2-40B4-BE49-F238E27FC236}">
                <a16:creationId xmlns:a16="http://schemas.microsoft.com/office/drawing/2014/main" id="{8F9B27B7-805D-41F0-B385-212151CA3647}"/>
              </a:ext>
            </a:extLst>
          </p:cNvPr>
          <p:cNvSpPr txBox="1">
            <a:spLocks/>
          </p:cNvSpPr>
          <p:nvPr/>
        </p:nvSpPr>
        <p:spPr>
          <a:xfrm>
            <a:off x="88781" y="1052736"/>
            <a:ext cx="4930804" cy="5101875"/>
          </a:xfrm>
          <a:prstGeom prst="rect">
            <a:avLst/>
          </a:prstGeom>
          <a:noFill/>
          <a:ln w="19050">
            <a:solidFill>
              <a:schemeClr val="tx1"/>
            </a:solidFill>
          </a:ln>
        </p:spPr>
        <p:txBody>
          <a:bodyPr vert="horz" wrap="square" lIns="95991" tIns="47995" rIns="95991" bIns="4799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2100"/>
              </a:lnSpc>
              <a:spcBef>
                <a:spcPts val="0"/>
              </a:spcBef>
            </a:pPr>
            <a:r>
              <a:rPr lang="ja-JP" altLang="en-US" sz="136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365"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65" b="1" dirty="0">
                <a:latin typeface="Meiryo UI" panose="020B0604030504040204" pitchFamily="50" charset="-128"/>
                <a:ea typeface="Meiryo UI" panose="020B0604030504040204" pitchFamily="50" charset="-128"/>
                <a:cs typeface="Meiryo UI" panose="020B0604030504040204" pitchFamily="50" charset="-128"/>
              </a:rPr>
              <a:t>行政分野の主な取組み</a:t>
            </a:r>
            <a:endParaRPr lang="en-US" altLang="ja-JP" sz="1365"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endParaRPr lang="en-US" altLang="ja-JP" sz="1365"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dirty="0">
                <a:latin typeface="Meiryo UI" panose="020B0604030504040204" pitchFamily="50" charset="-128"/>
                <a:ea typeface="Meiryo UI" panose="020B0604030504040204" pitchFamily="50" charset="-128"/>
                <a:cs typeface="Meiryo UI" panose="020B0604030504040204" pitchFamily="50" charset="-128"/>
              </a:rPr>
              <a:t>　▶ 府市それぞれの国家要望としての働きかけ</a:t>
            </a: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050"/>
              </a:lnSpc>
              <a:spcBef>
                <a:spcPts val="0"/>
              </a:spcBef>
            </a:pP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年大阪府最重点要望～（以降、毎年要望）</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
            </a:r>
            <a:br>
              <a:rPr lang="en-US" altLang="ja-JP" sz="1365" dirty="0">
                <a:latin typeface="Meiryo UI" panose="020B0604030504040204" pitchFamily="50" charset="-128"/>
                <a:ea typeface="Meiryo UI" panose="020B0604030504040204" pitchFamily="50" charset="-128"/>
                <a:cs typeface="Meiryo UI" panose="020B0604030504040204" pitchFamily="50" charset="-128"/>
              </a:rPr>
            </a:br>
            <a:r>
              <a:rPr lang="ja-JP" altLang="en-US" sz="1365" dirty="0">
                <a:latin typeface="Meiryo UI" panose="020B0604030504040204" pitchFamily="50" charset="-128"/>
                <a:ea typeface="Meiryo UI" panose="020B0604030504040204" pitchFamily="50" charset="-128"/>
                <a:cs typeface="Meiryo UI" panose="020B0604030504040204" pitchFamily="50" charset="-128"/>
              </a:rPr>
              <a:t>　　 市は平成</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年から　</a:t>
            </a:r>
            <a:r>
              <a:rPr lang="en-US" altLang="ja-JP" sz="1365"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65" b="1" dirty="0">
                <a:latin typeface="Meiryo UI" panose="020B0604030504040204" pitchFamily="50" charset="-128"/>
                <a:ea typeface="Meiryo UI" panose="020B0604030504040204" pitchFamily="50" charset="-128"/>
                <a:cs typeface="Meiryo UI" panose="020B0604030504040204" pitchFamily="50" charset="-128"/>
              </a:rPr>
              <a:t>１</a:t>
            </a:r>
            <a:endParaRPr lang="en-US" altLang="ja-JP" sz="1365"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endParaRPr lang="en-US" altLang="ja-JP" sz="1365"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dirty="0">
                <a:latin typeface="Meiryo UI" panose="020B0604030504040204" pitchFamily="50" charset="-128"/>
                <a:ea typeface="Meiryo UI" panose="020B0604030504040204" pitchFamily="50" charset="-128"/>
                <a:cs typeface="Meiryo UI" panose="020B0604030504040204" pitchFamily="50" charset="-128"/>
              </a:rPr>
              <a:t>　▶ 関西広域連合との協調（広域連合の要望への反映）</a:t>
            </a: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050"/>
              </a:lnSpc>
              <a:spcBef>
                <a:spcPts val="0"/>
              </a:spcBef>
            </a:pP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dirty="0">
                <a:latin typeface="Meiryo UI" panose="020B0604030504040204" pitchFamily="50" charset="-128"/>
                <a:ea typeface="Meiryo UI" panose="020B0604030504040204" pitchFamily="50" charset="-128"/>
                <a:cs typeface="Meiryo UI" panose="020B0604030504040204" pitchFamily="50" charset="-128"/>
              </a:rPr>
              <a:t>　▶ 関係省庁への働きかけ（内閣府、内閣官房、国交省）</a:t>
            </a:r>
            <a:r>
              <a:rPr lang="en-US" altLang="ja-JP" sz="1365"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65" b="1" dirty="0">
                <a:latin typeface="Meiryo UI" panose="020B0604030504040204" pitchFamily="50" charset="-128"/>
                <a:ea typeface="Meiryo UI" panose="020B0604030504040204" pitchFamily="50" charset="-128"/>
                <a:cs typeface="Meiryo UI" panose="020B0604030504040204" pitchFamily="50" charset="-128"/>
              </a:rPr>
              <a:t>２</a:t>
            </a:r>
            <a:endParaRPr lang="en-US" altLang="ja-JP" sz="1365"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050"/>
              </a:lnSpc>
              <a:spcBef>
                <a:spcPts val="0"/>
              </a:spcBef>
            </a:pPr>
            <a:endParaRPr lang="en-US" altLang="ja-JP" sz="1365"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dirty="0">
                <a:latin typeface="Meiryo UI" panose="020B0604030504040204" pitchFamily="50" charset="-128"/>
                <a:ea typeface="Meiryo UI" panose="020B0604030504040204" pitchFamily="50" charset="-128"/>
                <a:cs typeface="Meiryo UI" panose="020B0604030504040204" pitchFamily="50" charset="-128"/>
              </a:rPr>
              <a:t>　 ・内閣府　　平成</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月及び</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6</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月、平成</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
            </a:r>
            <a:br>
              <a:rPr lang="en-US" altLang="ja-JP" sz="1365" dirty="0">
                <a:latin typeface="Meiryo UI" panose="020B0604030504040204" pitchFamily="50" charset="-128"/>
                <a:ea typeface="Meiryo UI" panose="020B0604030504040204" pitchFamily="50" charset="-128"/>
                <a:cs typeface="Meiryo UI" panose="020B0604030504040204" pitchFamily="50" charset="-128"/>
              </a:rPr>
            </a:br>
            <a:r>
              <a:rPr lang="ja-JP" altLang="en-US" sz="1365" dirty="0">
                <a:latin typeface="Meiryo UI" panose="020B0604030504040204" pitchFamily="50" charset="-128"/>
                <a:ea typeface="Meiryo UI" panose="020B0604030504040204" pitchFamily="50" charset="-128"/>
                <a:cs typeface="Meiryo UI" panose="020B0604030504040204" pitchFamily="50" charset="-128"/>
              </a:rPr>
              <a:t>　　 　　　　　　令和元年</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5</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月及び</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dirty="0">
                <a:latin typeface="Meiryo UI" panose="020B0604030504040204" pitchFamily="50" charset="-128"/>
                <a:ea typeface="Meiryo UI" panose="020B0604030504040204" pitchFamily="50" charset="-128"/>
                <a:cs typeface="Meiryo UI" panose="020B0604030504040204" pitchFamily="50" charset="-128"/>
              </a:rPr>
              <a:t>　 ・内閣官房　平成</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7</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r>
              <a:rPr lang="ja-JP" altLang="en-US" sz="1365" dirty="0">
                <a:latin typeface="Meiryo UI" panose="020B0604030504040204" pitchFamily="50" charset="-128"/>
                <a:ea typeface="Meiryo UI" panose="020B0604030504040204" pitchFamily="50" charset="-128"/>
                <a:cs typeface="Meiryo UI" panose="020B0604030504040204" pitchFamily="50" charset="-128"/>
              </a:rPr>
              <a:t>　 ・国交省　　平成</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7</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月、平成</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6</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
            </a:r>
            <a:br>
              <a:rPr lang="en-US" altLang="ja-JP" sz="1365" dirty="0">
                <a:latin typeface="Meiryo UI" panose="020B0604030504040204" pitchFamily="50" charset="-128"/>
                <a:ea typeface="Meiryo UI" panose="020B0604030504040204" pitchFamily="50" charset="-128"/>
                <a:cs typeface="Meiryo UI" panose="020B0604030504040204" pitchFamily="50" charset="-128"/>
              </a:rPr>
            </a:br>
            <a:r>
              <a:rPr lang="ja-JP" altLang="en-US" sz="1365"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65"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65"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365" dirty="0" smtClean="0">
                <a:latin typeface="Meiryo UI" panose="020B0604030504040204" pitchFamily="50" charset="-128"/>
                <a:ea typeface="Meiryo UI" panose="020B0604030504040204" pitchFamily="50" charset="-128"/>
                <a:cs typeface="Meiryo UI" panose="020B0604030504040204" pitchFamily="50" charset="-128"/>
              </a:rPr>
              <a:t>月、令和４年</a:t>
            </a:r>
            <a:r>
              <a:rPr lang="en-US" altLang="ja-JP" sz="1365"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365"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365"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2100"/>
              </a:lnSpc>
              <a:spcBef>
                <a:spcPts val="0"/>
              </a:spcBef>
            </a:pPr>
            <a:endParaRPr lang="en-US" altLang="ja-JP" sz="1365"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a:extLst>
              <a:ext uri="{FF2B5EF4-FFF2-40B4-BE49-F238E27FC236}">
                <a16:creationId xmlns:a16="http://schemas.microsoft.com/office/drawing/2014/main" id="{8F9B27B7-805D-41F0-B385-212151CA3647}"/>
              </a:ext>
            </a:extLst>
          </p:cNvPr>
          <p:cNvSpPr txBox="1">
            <a:spLocks/>
          </p:cNvSpPr>
          <p:nvPr/>
        </p:nvSpPr>
        <p:spPr>
          <a:xfrm>
            <a:off x="5119606" y="1052735"/>
            <a:ext cx="3854750" cy="2609895"/>
          </a:xfrm>
          <a:prstGeom prst="rect">
            <a:avLst/>
          </a:prstGeom>
          <a:noFill/>
          <a:ln w="19050">
            <a:solidFill>
              <a:schemeClr val="tx1"/>
            </a:solidFill>
            <a:prstDash val="dash"/>
          </a:ln>
        </p:spPr>
        <p:txBody>
          <a:bodyPr vert="horz" wrap="square" lIns="95991" tIns="47995" rIns="95991" bIns="47995"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2100"/>
              </a:lnSpc>
              <a:spcBef>
                <a:spcPts val="0"/>
              </a:spcBef>
            </a:pPr>
            <a:r>
              <a:rPr lang="en-US" altLang="ja-JP" sz="126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60" b="1" dirty="0">
                <a:latin typeface="Meiryo UI" panose="020B0604030504040204" pitchFamily="50" charset="-128"/>
                <a:ea typeface="Meiryo UI" panose="020B0604030504040204" pitchFamily="50" charset="-128"/>
                <a:cs typeface="Meiryo UI" panose="020B0604030504040204" pitchFamily="50" charset="-128"/>
              </a:rPr>
              <a:t>１　</a:t>
            </a:r>
            <a:r>
              <a:rPr lang="ja-JP" altLang="en-US" sz="1260" b="1"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26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6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6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60" b="1"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60" b="1" dirty="0">
                <a:latin typeface="Meiryo UI" panose="020B0604030504040204" pitchFamily="50" charset="-128"/>
                <a:ea typeface="Meiryo UI" panose="020B0604030504040204" pitchFamily="50" charset="-128"/>
                <a:cs typeface="Meiryo UI" panose="020B0604030504040204" pitchFamily="50" charset="-128"/>
              </a:rPr>
              <a:t>　大阪府・大阪市</a:t>
            </a:r>
            <a:r>
              <a:rPr lang="en-US" altLang="ja-JP" sz="126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60" b="1" dirty="0">
                <a:latin typeface="Meiryo UI" panose="020B0604030504040204" pitchFamily="50" charset="-128"/>
                <a:ea typeface="Meiryo UI" panose="020B0604030504040204" pitchFamily="50" charset="-128"/>
                <a:cs typeface="Meiryo UI" panose="020B0604030504040204" pitchFamily="50" charset="-128"/>
              </a:rPr>
              <a:t>国家要望文</a:t>
            </a:r>
            <a:r>
              <a:rPr lang="en-US" altLang="ja-JP" sz="1260" dirty="0">
                <a:latin typeface="Meiryo UI" panose="020B0604030504040204" pitchFamily="50" charset="-128"/>
                <a:ea typeface="Meiryo UI" panose="020B0604030504040204" pitchFamily="50" charset="-128"/>
                <a:cs typeface="Meiryo UI" panose="020B0604030504040204" pitchFamily="50" charset="-128"/>
              </a:rPr>
              <a:t>】</a:t>
            </a:r>
          </a:p>
          <a:p>
            <a:pPr algn="l">
              <a:lnSpc>
                <a:spcPts val="1575"/>
              </a:lnSpc>
              <a:spcBef>
                <a:spcPts val="0"/>
              </a:spcBef>
            </a:pPr>
            <a:r>
              <a:rPr lang="en-US" altLang="ja-JP" sz="1260" dirty="0">
                <a:latin typeface="Meiryo UI" panose="020B0604030504040204" pitchFamily="50" charset="-128"/>
                <a:ea typeface="Meiryo UI" panose="020B0604030504040204" pitchFamily="50" charset="-128"/>
                <a:cs typeface="Meiryo UI" panose="020B0604030504040204" pitchFamily="50" charset="-128"/>
              </a:rPr>
              <a:t/>
            </a:r>
            <a:br>
              <a:rPr lang="en-US" altLang="ja-JP" sz="1260" dirty="0">
                <a:latin typeface="Meiryo UI" panose="020B0604030504040204" pitchFamily="50" charset="-128"/>
                <a:ea typeface="Meiryo UI" panose="020B0604030504040204" pitchFamily="50" charset="-128"/>
                <a:cs typeface="Meiryo UI" panose="020B0604030504040204" pitchFamily="50" charset="-128"/>
              </a:rPr>
            </a:br>
            <a:r>
              <a:rPr lang="ja-JP" altLang="en-US" sz="1260" dirty="0">
                <a:latin typeface="Meiryo UI" panose="020B0604030504040204" pitchFamily="50" charset="-128"/>
                <a:ea typeface="Meiryo UI" panose="020B0604030504040204" pitchFamily="50" charset="-128"/>
                <a:cs typeface="Meiryo UI" panose="020B0604030504040204" pitchFamily="50" charset="-128"/>
              </a:rPr>
              <a:t>≪首都機能バックアップ体制の構築≫</a:t>
            </a:r>
            <a:r>
              <a:rPr lang="en-US" altLang="ja-JP" sz="1260" dirty="0">
                <a:latin typeface="Meiryo UI" panose="020B0604030504040204" pitchFamily="50" charset="-128"/>
                <a:ea typeface="Meiryo UI" panose="020B0604030504040204" pitchFamily="50" charset="-128"/>
                <a:cs typeface="Meiryo UI" panose="020B0604030504040204" pitchFamily="50" charset="-128"/>
              </a:rPr>
              <a:t/>
            </a:r>
            <a:br>
              <a:rPr lang="en-US" altLang="ja-JP" sz="1260" dirty="0">
                <a:latin typeface="Meiryo UI" panose="020B0604030504040204" pitchFamily="50" charset="-128"/>
                <a:ea typeface="Meiryo UI" panose="020B0604030504040204" pitchFamily="50" charset="-128"/>
                <a:cs typeface="Meiryo UI" panose="020B0604030504040204" pitchFamily="50" charset="-128"/>
              </a:rPr>
            </a:br>
            <a:r>
              <a:rPr lang="en-US" altLang="ja-JP" sz="1260" dirty="0">
                <a:latin typeface="Meiryo UI" panose="020B0604030504040204" pitchFamily="50" charset="-128"/>
                <a:ea typeface="Meiryo UI" panose="020B0604030504040204" pitchFamily="50" charset="-128"/>
                <a:cs typeface="Meiryo UI" panose="020B0604030504040204" pitchFamily="50" charset="-128"/>
              </a:rPr>
              <a:t/>
            </a:r>
            <a:br>
              <a:rPr lang="en-US" altLang="ja-JP" sz="1260" dirty="0">
                <a:latin typeface="Meiryo UI" panose="020B0604030504040204" pitchFamily="50" charset="-128"/>
                <a:ea typeface="Meiryo UI" panose="020B0604030504040204" pitchFamily="50" charset="-128"/>
                <a:cs typeface="Meiryo UI" panose="020B0604030504040204" pitchFamily="50" charset="-128"/>
              </a:rPr>
            </a:br>
            <a:r>
              <a:rPr lang="ja-JP" altLang="en-US" sz="1260" dirty="0" smtClean="0">
                <a:latin typeface="Meiryo UI" panose="020B0604030504040204" pitchFamily="50" charset="-128"/>
                <a:ea typeface="Meiryo UI" panose="020B0604030504040204" pitchFamily="50" charset="-128"/>
                <a:cs typeface="Meiryo UI" panose="020B0604030504040204" pitchFamily="50" charset="-128"/>
              </a:rPr>
              <a:t>　大規模</a:t>
            </a:r>
            <a:r>
              <a:rPr lang="ja-JP" altLang="en-US" sz="1260" dirty="0">
                <a:latin typeface="Meiryo UI" panose="020B0604030504040204" pitchFamily="50" charset="-128"/>
                <a:ea typeface="Meiryo UI" panose="020B0604030504040204" pitchFamily="50" charset="-128"/>
                <a:cs typeface="Meiryo UI" panose="020B0604030504040204" pitchFamily="50" charset="-128"/>
              </a:rPr>
              <a:t>な自然災害や感染症の拡大など、危機事象発生時における東京一極</a:t>
            </a:r>
            <a:r>
              <a:rPr lang="ja-JP" altLang="en-US" sz="1260" dirty="0" smtClean="0">
                <a:latin typeface="Meiryo UI" panose="020B0604030504040204" pitchFamily="50" charset="-128"/>
                <a:ea typeface="Meiryo UI" panose="020B0604030504040204" pitchFamily="50" charset="-128"/>
                <a:cs typeface="Meiryo UI" panose="020B0604030504040204" pitchFamily="50" charset="-128"/>
              </a:rPr>
              <a:t>集中</a:t>
            </a:r>
            <a:r>
              <a:rPr lang="ja-JP" altLang="en-US" sz="1260" dirty="0">
                <a:latin typeface="Meiryo UI" panose="020B0604030504040204" pitchFamily="50" charset="-128"/>
                <a:ea typeface="Meiryo UI" panose="020B0604030504040204" pitchFamily="50" charset="-128"/>
                <a:cs typeface="Meiryo UI" panose="020B0604030504040204" pitchFamily="50" charset="-128"/>
              </a:rPr>
              <a:t>が抱えるリスクを踏まえ、国民生活や日本経済の維持継続の観点から、</a:t>
            </a:r>
            <a:r>
              <a:rPr lang="ja-JP" altLang="en-US" sz="1260" dirty="0" smtClean="0">
                <a:latin typeface="Meiryo UI" panose="020B0604030504040204" pitchFamily="50" charset="-128"/>
                <a:ea typeface="Meiryo UI" panose="020B0604030504040204" pitchFamily="50" charset="-128"/>
                <a:cs typeface="Meiryo UI" panose="020B0604030504040204" pitchFamily="50" charset="-128"/>
              </a:rPr>
              <a:t>経済基盤</a:t>
            </a:r>
            <a:r>
              <a:rPr lang="ja-JP" altLang="en-US" sz="1260" dirty="0">
                <a:latin typeface="Meiryo UI" panose="020B0604030504040204" pitchFamily="50" charset="-128"/>
                <a:ea typeface="Meiryo UI" panose="020B0604030504040204" pitchFamily="50" charset="-128"/>
                <a:cs typeface="Meiryo UI" panose="020B0604030504040204" pitchFamily="50" charset="-128"/>
              </a:rPr>
              <a:t>が確立し各府省の地方支分部局等も集積する大阪・関西を首都機能</a:t>
            </a:r>
            <a:r>
              <a:rPr lang="ja-JP" altLang="en-US" sz="1260" dirty="0" smtClean="0">
                <a:latin typeface="Meiryo UI" panose="020B0604030504040204" pitchFamily="50" charset="-128"/>
                <a:ea typeface="Meiryo UI" panose="020B0604030504040204" pitchFamily="50" charset="-128"/>
                <a:cs typeface="Meiryo UI" panose="020B0604030504040204" pitchFamily="50" charset="-128"/>
              </a:rPr>
              <a:t>バックアップエリア</a:t>
            </a:r>
            <a:r>
              <a:rPr lang="ja-JP" altLang="en-US" sz="1260" dirty="0">
                <a:latin typeface="Meiryo UI" panose="020B0604030504040204" pitchFamily="50" charset="-128"/>
                <a:ea typeface="Meiryo UI" panose="020B0604030504040204" pitchFamily="50" charset="-128"/>
                <a:cs typeface="Meiryo UI" panose="020B0604030504040204" pitchFamily="50" charset="-128"/>
              </a:rPr>
              <a:t>として位置づけ、国土形成計画をはじめとする国の法律・計画</a:t>
            </a:r>
            <a:r>
              <a:rPr lang="ja-JP" altLang="en-US" sz="126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260" dirty="0">
                <a:latin typeface="Meiryo UI" panose="020B0604030504040204" pitchFamily="50" charset="-128"/>
                <a:ea typeface="Meiryo UI" panose="020B0604030504040204" pitchFamily="50" charset="-128"/>
                <a:cs typeface="Meiryo UI" panose="020B0604030504040204" pitchFamily="50" charset="-128"/>
              </a:rPr>
              <a:t>に明記するとともに、必要な対策を実施すること。</a:t>
            </a:r>
            <a:endParaRPr lang="en-US" altLang="ja-JP" sz="126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a:extLst>
              <a:ext uri="{FF2B5EF4-FFF2-40B4-BE49-F238E27FC236}">
                <a16:creationId xmlns:a16="http://schemas.microsoft.com/office/drawing/2014/main" id="{8F9B27B7-805D-41F0-B385-212151CA3647}"/>
              </a:ext>
            </a:extLst>
          </p:cNvPr>
          <p:cNvSpPr txBox="1">
            <a:spLocks/>
          </p:cNvSpPr>
          <p:nvPr/>
        </p:nvSpPr>
        <p:spPr>
          <a:xfrm>
            <a:off x="5119606" y="3840052"/>
            <a:ext cx="3854750" cy="2351812"/>
          </a:xfrm>
          <a:prstGeom prst="rect">
            <a:avLst/>
          </a:prstGeom>
          <a:noFill/>
          <a:ln w="19050">
            <a:solidFill>
              <a:schemeClr val="tx1"/>
            </a:solidFill>
            <a:prstDash val="dash"/>
          </a:ln>
        </p:spPr>
        <p:txBody>
          <a:bodyPr vert="horz" wrap="square" lIns="95991" tIns="47995" rIns="95991" bIns="47995"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680"/>
              </a:lnSpc>
              <a:spcBef>
                <a:spcPts val="945"/>
              </a:spcBef>
            </a:pPr>
            <a:r>
              <a:rPr lang="en-US" altLang="ja-JP" sz="126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60" b="1" dirty="0">
                <a:latin typeface="Meiryo UI" panose="020B0604030504040204" pitchFamily="50" charset="-128"/>
                <a:ea typeface="Meiryo UI" panose="020B0604030504040204" pitchFamily="50" charset="-128"/>
                <a:cs typeface="Meiryo UI" panose="020B0604030504040204" pitchFamily="50" charset="-128"/>
              </a:rPr>
              <a:t>２　関係省庁の反応（例）</a:t>
            </a:r>
            <a:endParaRPr lang="en-US" altLang="ja-JP" sz="1260"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80"/>
              </a:lnSpc>
              <a:spcBef>
                <a:spcPts val="945"/>
              </a:spcBef>
            </a:pPr>
            <a:r>
              <a:rPr lang="ja-JP" altLang="en-US" sz="1260" dirty="0">
                <a:latin typeface="Meiryo UI" panose="020B0604030504040204" pitchFamily="50" charset="-128"/>
                <a:ea typeface="Meiryo UI" panose="020B0604030504040204" pitchFamily="50" charset="-128"/>
                <a:cs typeface="Meiryo UI" panose="020B0604030504040204" pitchFamily="50" charset="-128"/>
              </a:rPr>
              <a:t>○ 東京以外の関東ではなく大阪でないといけない理由が</a:t>
            </a:r>
            <a:r>
              <a:rPr lang="en-US" altLang="ja-JP" sz="1260" dirty="0">
                <a:latin typeface="Meiryo UI" panose="020B0604030504040204" pitchFamily="50" charset="-128"/>
                <a:ea typeface="Meiryo UI" panose="020B0604030504040204" pitchFamily="50" charset="-128"/>
                <a:cs typeface="Meiryo UI" panose="020B0604030504040204" pitchFamily="50" charset="-128"/>
              </a:rPr>
              <a:t/>
            </a:r>
            <a:br>
              <a:rPr lang="en-US" altLang="ja-JP" sz="1260" dirty="0">
                <a:latin typeface="Meiryo UI" panose="020B0604030504040204" pitchFamily="50" charset="-128"/>
                <a:ea typeface="Meiryo UI" panose="020B0604030504040204" pitchFamily="50" charset="-128"/>
                <a:cs typeface="Meiryo UI" panose="020B0604030504040204" pitchFamily="50" charset="-128"/>
              </a:rPr>
            </a:br>
            <a:r>
              <a:rPr lang="ja-JP" altLang="en-US" sz="1260" dirty="0">
                <a:latin typeface="Meiryo UI" panose="020B0604030504040204" pitchFamily="50" charset="-128"/>
                <a:ea typeface="Meiryo UI" panose="020B0604030504040204" pitchFamily="50" charset="-128"/>
                <a:cs typeface="Meiryo UI" panose="020B0604030504040204" pitchFamily="50" charset="-128"/>
              </a:rPr>
              <a:t>　 もっといるのではないか。</a:t>
            </a:r>
            <a:endParaRPr lang="en-US" altLang="ja-JP" sz="126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80"/>
              </a:lnSpc>
              <a:spcBef>
                <a:spcPts val="945"/>
              </a:spcBef>
            </a:pPr>
            <a:r>
              <a:rPr lang="ja-JP" altLang="en-US" sz="1260" dirty="0">
                <a:latin typeface="Meiryo UI" panose="020B0604030504040204" pitchFamily="50" charset="-128"/>
                <a:ea typeface="Meiryo UI" panose="020B0604030504040204" pitchFamily="50" charset="-128"/>
                <a:cs typeface="Meiryo UI" panose="020B0604030504040204" pitchFamily="50" charset="-128"/>
              </a:rPr>
              <a:t>○ 東京と同じ環境が必要というわけではないと思われる。</a:t>
            </a:r>
            <a:endParaRPr lang="en-US" altLang="ja-JP" sz="126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680"/>
              </a:lnSpc>
              <a:spcBef>
                <a:spcPts val="945"/>
              </a:spcBef>
            </a:pPr>
            <a:r>
              <a:rPr lang="ja-JP" altLang="en-US" sz="1260" dirty="0">
                <a:latin typeface="Meiryo UI" panose="020B0604030504040204" pitchFamily="50" charset="-128"/>
                <a:ea typeface="Meiryo UI" panose="020B0604030504040204" pitchFamily="50" charset="-128"/>
                <a:cs typeface="Meiryo UI" panose="020B0604030504040204" pitchFamily="50" charset="-128"/>
              </a:rPr>
              <a:t>○ コロナで距離的な制約はなくなってきているのではないか</a:t>
            </a:r>
            <a:r>
              <a:rPr lang="ja-JP" altLang="en-US" sz="126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60"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680"/>
              </a:lnSpc>
              <a:spcBef>
                <a:spcPts val="945"/>
              </a:spcBef>
            </a:pPr>
            <a:r>
              <a:rPr lang="ja-JP" altLang="en-US" sz="1260" dirty="0" smtClean="0">
                <a:latin typeface="Meiryo UI" panose="020B0604030504040204" pitchFamily="50" charset="-128"/>
                <a:ea typeface="Meiryo UI" panose="020B0604030504040204" pitchFamily="50" charset="-128"/>
                <a:cs typeface="Meiryo UI" panose="020B0604030504040204" pitchFamily="50" charset="-128"/>
              </a:rPr>
              <a:t>○ スーパーメガリージョンの形成、三大都市圏の成長、</a:t>
            </a:r>
            <a:r>
              <a:rPr lang="en-US" altLang="ja-JP" sz="1260" dirty="0">
                <a:latin typeface="Meiryo UI" panose="020B0604030504040204" pitchFamily="50" charset="-128"/>
                <a:ea typeface="Meiryo UI" panose="020B0604030504040204" pitchFamily="50" charset="-128"/>
                <a:cs typeface="Meiryo UI" panose="020B0604030504040204" pitchFamily="50" charset="-128"/>
              </a:rPr>
              <a:t/>
            </a:r>
            <a:br>
              <a:rPr lang="en-US" altLang="ja-JP" sz="1260" dirty="0">
                <a:latin typeface="Meiryo UI" panose="020B0604030504040204" pitchFamily="50" charset="-128"/>
                <a:ea typeface="Meiryo UI" panose="020B0604030504040204" pitchFamily="50" charset="-128"/>
                <a:cs typeface="Meiryo UI" panose="020B0604030504040204" pitchFamily="50" charset="-128"/>
              </a:rPr>
            </a:br>
            <a:r>
              <a:rPr lang="en-US" altLang="ja-JP" sz="126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60" dirty="0" smtClean="0">
                <a:latin typeface="Meiryo UI" panose="020B0604030504040204" pitchFamily="50" charset="-128"/>
                <a:ea typeface="Meiryo UI" panose="020B0604030504040204" pitchFamily="50" charset="-128"/>
                <a:cs typeface="Meiryo UI" panose="020B0604030504040204" pitchFamily="50" charset="-128"/>
              </a:rPr>
              <a:t>　東京一極集中の是正は必要という認識。</a:t>
            </a:r>
            <a:endParaRPr lang="en-US" altLang="ja-JP" sz="126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72938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a:extLst>
              <a:ext uri="{FF2B5EF4-FFF2-40B4-BE49-F238E27FC236}">
                <a16:creationId xmlns:a16="http://schemas.microsoft.com/office/drawing/2014/main" id="{8F9B27B7-805D-41F0-B385-212151CA3647}"/>
              </a:ext>
            </a:extLst>
          </p:cNvPr>
          <p:cNvSpPr txBox="1">
            <a:spLocks/>
          </p:cNvSpPr>
          <p:nvPr/>
        </p:nvSpPr>
        <p:spPr>
          <a:xfrm>
            <a:off x="4856171" y="840106"/>
            <a:ext cx="3939453" cy="5241417"/>
          </a:xfrm>
          <a:prstGeom prst="rect">
            <a:avLst/>
          </a:prstGeom>
          <a:noFill/>
          <a:ln w="19050">
            <a:solidFill>
              <a:schemeClr val="tx1"/>
            </a:solidFill>
            <a:prstDash val="dash"/>
          </a:ln>
        </p:spPr>
        <p:txBody>
          <a:bodyPr vert="horz" wrap="square" lIns="86772" tIns="43385" rIns="86772" bIns="4338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519"/>
              </a:lnSpc>
              <a:spcBef>
                <a:spcPts val="854"/>
              </a:spcBef>
            </a:pPr>
            <a:r>
              <a:rPr lang="en-US" altLang="ja-JP" sz="949"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49"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１　首都圏企業へのアンケート結果</a:t>
            </a:r>
            <a:r>
              <a:rPr lang="en-US" altLang="ja-JP" sz="949"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949"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949"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（一時的なバックアップ拠点として想定しているエリア）</a:t>
            </a:r>
            <a:endParaRPr lang="en-US" altLang="ja-JP" sz="94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5018105" y="1302317"/>
            <a:ext cx="3620042" cy="2180915"/>
          </a:xfrm>
          <a:prstGeom prst="rect">
            <a:avLst/>
          </a:prstGeom>
        </p:spPr>
      </p:pic>
      <p:pic>
        <p:nvPicPr>
          <p:cNvPr id="17" name="図 16"/>
          <p:cNvPicPr>
            <a:picLocks noChangeAspect="1"/>
          </p:cNvPicPr>
          <p:nvPr/>
        </p:nvPicPr>
        <p:blipFill>
          <a:blip r:embed="rId3"/>
          <a:stretch>
            <a:fillRect/>
          </a:stretch>
        </p:blipFill>
        <p:spPr>
          <a:xfrm>
            <a:off x="5166356" y="3628236"/>
            <a:ext cx="3475027" cy="2186977"/>
          </a:xfrm>
          <a:prstGeom prst="rect">
            <a:avLst/>
          </a:prstGeom>
        </p:spPr>
      </p:pic>
      <p:sp>
        <p:nvSpPr>
          <p:cNvPr id="14" name="タイトル 1">
            <a:extLst>
              <a:ext uri="{FF2B5EF4-FFF2-40B4-BE49-F238E27FC236}">
                <a16:creationId xmlns:a16="http://schemas.microsoft.com/office/drawing/2014/main" id="{8F9B27B7-805D-41F0-B385-212151CA3647}"/>
              </a:ext>
            </a:extLst>
          </p:cNvPr>
          <p:cNvSpPr txBox="1">
            <a:spLocks/>
          </p:cNvSpPr>
          <p:nvPr/>
        </p:nvSpPr>
        <p:spPr>
          <a:xfrm>
            <a:off x="428447" y="840106"/>
            <a:ext cx="4270245" cy="5241418"/>
          </a:xfrm>
          <a:prstGeom prst="rect">
            <a:avLst/>
          </a:prstGeom>
          <a:noFill/>
          <a:ln w="19050">
            <a:solidFill>
              <a:schemeClr val="tx1"/>
            </a:solidFill>
          </a:ln>
        </p:spPr>
        <p:txBody>
          <a:bodyPr vert="horz" wrap="square" lIns="86772" tIns="43385" rIns="86772" bIns="4338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519"/>
              </a:lnSpc>
              <a:spcBef>
                <a:spcPts val="0"/>
              </a:spcBef>
            </a:pPr>
            <a:endParaRPr lang="en-US" altLang="ja-JP" sz="1139"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b="1" dirty="0">
                <a:latin typeface="Meiryo UI" panose="020B0604030504040204" pitchFamily="50" charset="-128"/>
                <a:ea typeface="Meiryo UI" panose="020B0604030504040204" pitchFamily="50" charset="-128"/>
                <a:cs typeface="Meiryo UI" panose="020B0604030504040204" pitchFamily="50" charset="-128"/>
              </a:rPr>
              <a:t>　経済分野の主な取組み</a:t>
            </a:r>
            <a:endParaRPr lang="en-US" altLang="ja-JP" sz="1139"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endParaRPr lang="en-US" altLang="ja-JP" sz="1139" b="1"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 首都圏企業へのプロモーション</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949"/>
              </a:lnSpc>
              <a:spcBef>
                <a:spcPts val="0"/>
              </a:spcBef>
            </a:pP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 連携協定を締結した</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JTB</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セミナー</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
            </a:r>
            <a:br>
              <a:rPr lang="en-US" altLang="ja-JP" sz="1139" dirty="0">
                <a:latin typeface="Meiryo UI" panose="020B0604030504040204" pitchFamily="50" charset="-128"/>
                <a:ea typeface="Meiryo UI" panose="020B0604030504040204" pitchFamily="50" charset="-128"/>
                <a:cs typeface="Meiryo UI" panose="020B0604030504040204" pitchFamily="50" charset="-128"/>
              </a:rPr>
            </a:br>
            <a:r>
              <a:rPr lang="ja-JP" altLang="en-US" sz="1139"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8</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月、令和元年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6</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90</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949"/>
              </a:lnSpc>
              <a:spcBef>
                <a:spcPts val="0"/>
              </a:spcBef>
            </a:pP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 市経済戦略局主催の企業立地セミナー</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
            </a:r>
            <a:br>
              <a:rPr lang="en-US" altLang="ja-JP" sz="1139" dirty="0">
                <a:latin typeface="Meiryo UI" panose="020B0604030504040204" pitchFamily="50" charset="-128"/>
                <a:ea typeface="Meiryo UI" panose="020B0604030504040204" pitchFamily="50" charset="-128"/>
                <a:cs typeface="Meiryo UI" panose="020B0604030504040204" pitchFamily="50" charset="-128"/>
              </a:rPr>
            </a:br>
            <a:r>
              <a:rPr lang="ja-JP" altLang="en-US" sz="1139"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月、令和元年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94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 危機管理関係セミナー（数字は視聴者数）</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en-US" altLang="ja-JP" sz="1139"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（令和元年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9</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150</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名、令和</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170</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名、令和</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5</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383</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名、令和</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名、令和</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4</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5</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949"/>
              </a:lnSpc>
              <a:spcBef>
                <a:spcPts val="0"/>
              </a:spcBef>
            </a:pP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 マスコミとの連携</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en-US" altLang="ja-JP" sz="1139"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（危機管理メディアでのウェブ配信、新聞記事掲載など）</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
            </a:r>
            <a:br>
              <a:rPr lang="en-US" altLang="ja-JP" sz="1139" dirty="0">
                <a:latin typeface="Meiryo UI" panose="020B0604030504040204" pitchFamily="50" charset="-128"/>
                <a:ea typeface="Meiryo UI" panose="020B0604030504040204" pitchFamily="50" charset="-128"/>
                <a:cs typeface="Meiryo UI" panose="020B0604030504040204" pitchFamily="50" charset="-128"/>
              </a:rPr>
            </a:br>
            <a:r>
              <a:rPr lang="ja-JP" altLang="en-US" sz="1139" dirty="0">
                <a:latin typeface="Meiryo UI" panose="020B0604030504040204" pitchFamily="50" charset="-128"/>
                <a:ea typeface="Meiryo UI" panose="020B0604030504040204" pitchFamily="50" charset="-128"/>
                <a:cs typeface="Meiryo UI" panose="020B0604030504040204" pitchFamily="50" charset="-128"/>
              </a:rPr>
              <a:t>　   ・リスク対策</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.COM</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　新建新聞</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en-US" altLang="ja-JP" sz="1139"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3</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949"/>
              </a:lnSpc>
              <a:spcBef>
                <a:spcPts val="0"/>
              </a:spcBef>
            </a:pP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 大阪にバックアップ拠点を置く首都圏企業の事例発信</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
            </a:r>
            <a:br>
              <a:rPr lang="en-US" altLang="ja-JP" sz="1139" dirty="0">
                <a:latin typeface="Meiryo UI" panose="020B0604030504040204" pitchFamily="50" charset="-128"/>
                <a:ea typeface="Meiryo UI" panose="020B0604030504040204" pitchFamily="50" charset="-128"/>
                <a:cs typeface="Meiryo UI" panose="020B0604030504040204" pitchFamily="50" charset="-128"/>
              </a:rPr>
            </a:br>
            <a:r>
              <a:rPr lang="ja-JP" altLang="en-US" sz="1139" dirty="0">
                <a:latin typeface="Meiryo UI" panose="020B0604030504040204" pitchFamily="50" charset="-128"/>
                <a:ea typeface="Meiryo UI" panose="020B0604030504040204" pitchFamily="50" charset="-128"/>
                <a:cs typeface="Meiryo UI" panose="020B0604030504040204" pitchFamily="50" charset="-128"/>
              </a:rPr>
              <a:t>　  （府市</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HP</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掲載）　現在</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社紹介中</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94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r>
              <a:rPr lang="ja-JP" altLang="en-US" sz="1139" dirty="0">
                <a:latin typeface="Meiryo UI" panose="020B0604030504040204" pitchFamily="50" charset="-128"/>
                <a:ea typeface="Meiryo UI" panose="020B0604030504040204" pitchFamily="50" charset="-128"/>
                <a:cs typeface="Meiryo UI" panose="020B0604030504040204" pitchFamily="50" charset="-128"/>
              </a:rPr>
              <a:t>  ● 首都圏企業へのアンケート</a:t>
            </a:r>
            <a:r>
              <a:rPr lang="en-US" altLang="ja-JP" sz="1139"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39" b="1"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
            </a:r>
            <a:br>
              <a:rPr lang="en-US" altLang="ja-JP" sz="1139" dirty="0">
                <a:latin typeface="Meiryo UI" panose="020B0604030504040204" pitchFamily="50" charset="-128"/>
                <a:ea typeface="Meiryo UI" panose="020B0604030504040204" pitchFamily="50" charset="-128"/>
                <a:cs typeface="Meiryo UI" panose="020B0604030504040204" pitchFamily="50" charset="-128"/>
              </a:rPr>
            </a:br>
            <a:r>
              <a:rPr lang="ja-JP" altLang="en-US" sz="1139"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月、令和</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39" dirty="0">
                <a:latin typeface="Meiryo UI" panose="020B0604030504040204" pitchFamily="50" charset="-128"/>
                <a:ea typeface="Meiryo UI" panose="020B0604030504040204" pitchFamily="50" charset="-128"/>
                <a:cs typeface="Meiryo UI" panose="020B0604030504040204" pitchFamily="50" charset="-128"/>
              </a:rPr>
              <a:t>9</a:t>
            </a:r>
            <a:r>
              <a:rPr lang="ja-JP" altLang="en-US" sz="1139"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139"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519"/>
              </a:lnSpc>
              <a:spcBef>
                <a:spcPts val="0"/>
              </a:spcBef>
            </a:pPr>
            <a:endParaRPr lang="en-US" altLang="ja-JP" sz="113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610137" y="5815214"/>
            <a:ext cx="2300432" cy="194540"/>
          </a:xfrm>
          <a:prstGeom prst="rect">
            <a:avLst/>
          </a:prstGeom>
          <a:noFill/>
        </p:spPr>
        <p:txBody>
          <a:bodyPr wrap="square" rtlCol="0">
            <a:spAutoFit/>
          </a:bodyPr>
          <a:lstStyle/>
          <a:p>
            <a:pPr defTabSz="867783">
              <a:defRPr/>
            </a:pPr>
            <a:r>
              <a:rPr lang="ja-JP" altLang="en-US" sz="664" dirty="0">
                <a:solidFill>
                  <a:prstClr val="black"/>
                </a:solidFill>
                <a:latin typeface="Meiryo UI" panose="020B0604030504040204" pitchFamily="50" charset="-128"/>
                <a:ea typeface="Meiryo UI" panose="020B0604030504040204" pitchFamily="50" charset="-128"/>
              </a:rPr>
              <a:t>出典：大阪府・大阪市　副首都推進局作成パンフレット</a:t>
            </a:r>
          </a:p>
        </p:txBody>
      </p:sp>
      <p:sp>
        <p:nvSpPr>
          <p:cNvPr id="10" name="正方形/長方形 9"/>
          <p:cNvSpPr/>
          <p:nvPr/>
        </p:nvSpPr>
        <p:spPr>
          <a:xfrm>
            <a:off x="15061" y="0"/>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sz="1600" kern="0" dirty="0">
                <a:solidFill>
                  <a:srgbClr val="000000"/>
                </a:solidFill>
                <a:latin typeface="Meiryo UI"/>
                <a:ea typeface="Meiryo UI" pitchFamily="50" charset="-128"/>
                <a:cs typeface="Meiryo UI" pitchFamily="50" charset="-128"/>
              </a:rPr>
              <a:t>7</a:t>
            </a:r>
            <a:r>
              <a:rPr kumimoji="0" lang="ja-JP" altLang="en-US" sz="1600" kern="0" dirty="0">
                <a:solidFill>
                  <a:srgbClr val="000000"/>
                </a:solidFill>
                <a:latin typeface="Meiryo UI"/>
                <a:ea typeface="Meiryo UI" pitchFamily="50" charset="-128"/>
                <a:cs typeface="Meiryo UI" pitchFamily="50" charset="-128"/>
              </a:rPr>
              <a:t>－</a:t>
            </a:r>
            <a:r>
              <a:rPr kumimoji="0" lang="en-US" altLang="ja-JP" sz="1600" kern="0" dirty="0">
                <a:solidFill>
                  <a:srgbClr val="000000"/>
                </a:solidFill>
                <a:latin typeface="Meiryo UI"/>
                <a:ea typeface="Meiryo UI" pitchFamily="50" charset="-128"/>
                <a:cs typeface="Meiryo UI" pitchFamily="50" charset="-128"/>
              </a:rPr>
              <a:t>34.</a:t>
            </a:r>
            <a:r>
              <a:rPr kumimoji="0" lang="ja-JP" altLang="en-US" sz="1600" kern="0" dirty="0">
                <a:solidFill>
                  <a:srgbClr val="000000"/>
                </a:solidFill>
                <a:latin typeface="Meiryo UI"/>
                <a:ea typeface="Meiryo UI" pitchFamily="50" charset="-128"/>
                <a:cs typeface="Meiryo UI" pitchFamily="50" charset="-128"/>
              </a:rPr>
              <a:t>首都機能バックアップにかかる大阪府・大阪市による取組み</a:t>
            </a:r>
            <a:r>
              <a:rPr lang="ja-JP" altLang="en-US" sz="1600" kern="0" dirty="0" smtClean="0">
                <a:solidFill>
                  <a:srgbClr val="000000"/>
                </a:solidFill>
                <a:ea typeface="Meiryo UI" pitchFamily="50" charset="-128"/>
                <a:cs typeface="Meiryo UI" pitchFamily="50" charset="-128"/>
              </a:rPr>
              <a:t>（２</a:t>
            </a:r>
            <a:r>
              <a:rPr lang="en-US" altLang="ja-JP" sz="1600" kern="0" dirty="0" smtClean="0">
                <a:solidFill>
                  <a:srgbClr val="000000"/>
                </a:solidFill>
                <a:ea typeface="Meiryo UI" pitchFamily="50" charset="-128"/>
                <a:cs typeface="Meiryo UI" pitchFamily="50" charset="-128"/>
              </a:rPr>
              <a:t>.</a:t>
            </a:r>
            <a:r>
              <a:rPr lang="ja-JP" altLang="en-US" sz="1600" kern="0" dirty="0" smtClean="0">
                <a:solidFill>
                  <a:srgbClr val="000000"/>
                </a:solidFill>
                <a:ea typeface="Meiryo UI" pitchFamily="50" charset="-128"/>
                <a:cs typeface="Meiryo UI" pitchFamily="50" charset="-128"/>
              </a:rPr>
              <a:t>経済</a:t>
            </a:r>
            <a:r>
              <a:rPr lang="ja-JP" altLang="en-US" sz="1600" kern="0" dirty="0">
                <a:solidFill>
                  <a:srgbClr val="000000"/>
                </a:solidFill>
                <a:ea typeface="Meiryo UI" pitchFamily="50" charset="-128"/>
                <a:cs typeface="Meiryo UI" pitchFamily="50" charset="-128"/>
              </a:rPr>
              <a:t>分野）</a:t>
            </a:r>
            <a:r>
              <a:rPr lang="ja-JP" altLang="en-US" sz="1808" kern="0" dirty="0">
                <a:solidFill>
                  <a:srgbClr val="000000"/>
                </a:solidFill>
                <a:ea typeface="Meiryo UI" pitchFamily="50" charset="-128"/>
                <a:cs typeface="Meiryo UI" pitchFamily="50" charset="-128"/>
              </a:rPr>
              <a:t>　　　　　　　　　　　　　　　　　　　　　　　　　　　　　　　　　　　　　　　　　　　　　　　　　　　　　　　　　　　　　　　　　　　　　　　　　　　　　　　　　　</a:t>
            </a:r>
            <a:endParaRPr kumimoji="0" lang="ja-JP" altLang="en-US" sz="1808" kern="0" dirty="0">
              <a:solidFill>
                <a:srgbClr val="000000"/>
              </a:solidFill>
              <a:ea typeface="Meiryo UI" pitchFamily="50" charset="-128"/>
              <a:cs typeface="Meiryo UI" pitchFamily="50" charset="-128"/>
            </a:endParaRPr>
          </a:p>
        </p:txBody>
      </p:sp>
      <p:sp>
        <p:nvSpPr>
          <p:cNvPr id="13" name="正方形/長方形 12"/>
          <p:cNvSpPr/>
          <p:nvPr/>
        </p:nvSpPr>
        <p:spPr>
          <a:xfrm>
            <a:off x="7441911" y="85094"/>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14" dirty="0">
                <a:solidFill>
                  <a:schemeClr val="tx1"/>
                </a:solidFill>
              </a:rPr>
              <a:t>第</a:t>
            </a:r>
            <a:r>
              <a:rPr lang="en-US" altLang="ja-JP" sz="814" dirty="0">
                <a:solidFill>
                  <a:schemeClr val="tx1"/>
                </a:solidFill>
              </a:rPr>
              <a:t>12</a:t>
            </a:r>
            <a:r>
              <a:rPr lang="ja-JP" altLang="en-US" sz="814" dirty="0">
                <a:solidFill>
                  <a:schemeClr val="tx1"/>
                </a:solidFill>
              </a:rPr>
              <a:t>回意見交換会　資料１</a:t>
            </a:r>
          </a:p>
        </p:txBody>
      </p:sp>
    </p:spTree>
    <p:extLst>
      <p:ext uri="{BB962C8B-B14F-4D97-AF65-F5344CB8AC3E}">
        <p14:creationId xmlns:p14="http://schemas.microsoft.com/office/powerpoint/2010/main" val="1413180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p:cNvGrpSpPr/>
          <p:nvPr/>
        </p:nvGrpSpPr>
        <p:grpSpPr>
          <a:xfrm>
            <a:off x="0" y="0"/>
            <a:ext cx="9144000" cy="404664"/>
            <a:chOff x="-3515" y="-13192"/>
            <a:chExt cx="9144000" cy="404664"/>
          </a:xfrm>
        </p:grpSpPr>
        <p:sp>
          <p:nvSpPr>
            <p:cNvPr id="36" name="正方形/長方形 35"/>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kern="0" dirty="0" smtClean="0">
                  <a:solidFill>
                    <a:srgbClr val="000000"/>
                  </a:solidFill>
                  <a:latin typeface="Meiryo UI"/>
                  <a:ea typeface="Meiryo UI" pitchFamily="50" charset="-128"/>
                  <a:cs typeface="Meiryo UI" pitchFamily="50" charset="-128"/>
                </a:rPr>
                <a:t>７</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kern="0" dirty="0" smtClean="0">
                  <a:solidFill>
                    <a:srgbClr val="000000"/>
                  </a:solidFill>
                  <a:latin typeface="Meiryo UI"/>
                  <a:ea typeface="Meiryo UI" pitchFamily="50" charset="-128"/>
                  <a:cs typeface="Meiryo UI" pitchFamily="50" charset="-128"/>
                </a:rPr>
                <a:t>35</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 </a:t>
              </a:r>
              <a:r>
                <a:rPr kumimoji="0" lang="ja-JP" altLang="en-US"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首都機能バックアップの関係資料</a:t>
              </a:r>
            </a:p>
          </p:txBody>
        </p:sp>
        <p:sp>
          <p:nvSpPr>
            <p:cNvPr id="37" name="正方形/長方形 36"/>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pic>
        <p:nvPicPr>
          <p:cNvPr id="3" name="図 2"/>
          <p:cNvPicPr>
            <a:picLocks noChangeAspect="1"/>
          </p:cNvPicPr>
          <p:nvPr/>
        </p:nvPicPr>
        <p:blipFill>
          <a:blip r:embed="rId2"/>
          <a:stretch>
            <a:fillRect/>
          </a:stretch>
        </p:blipFill>
        <p:spPr>
          <a:xfrm>
            <a:off x="323528" y="493488"/>
            <a:ext cx="8496944" cy="6275858"/>
          </a:xfrm>
          <a:prstGeom prst="rect">
            <a:avLst/>
          </a:prstGeom>
        </p:spPr>
      </p:pic>
    </p:spTree>
    <p:extLst>
      <p:ext uri="{BB962C8B-B14F-4D97-AF65-F5344CB8AC3E}">
        <p14:creationId xmlns:p14="http://schemas.microsoft.com/office/powerpoint/2010/main" val="755157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3471" y="477430"/>
            <a:ext cx="8977175" cy="12241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➢基本的に、首都には「国会」が所在。「中央官庁」は、首都以外に配置の事例あり（分散事例あり）。国会、人口、経済、　</a:t>
            </a:r>
            <a:endParaRPr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主要空港等が集中しているのは、東京・パリ。</a:t>
            </a:r>
            <a:endParaRPr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➢日本は、他の先進国に比べ、政治・経済・人口が過度に東京に一極集中。</a:t>
            </a:r>
          </a:p>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➢こうした中、人口が過密する東京において、コロナが感染拡大したことにより、あらためて、危機事象発生時における</a:t>
            </a:r>
            <a:endParaRPr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東京一極集中のリスクが顕在化。</a:t>
            </a:r>
          </a:p>
        </p:txBody>
      </p:sp>
      <p:pic>
        <p:nvPicPr>
          <p:cNvPr id="10" name="table"/>
          <p:cNvPicPr>
            <a:picLocks noChangeAspect="1"/>
          </p:cNvPicPr>
          <p:nvPr/>
        </p:nvPicPr>
        <p:blipFill>
          <a:blip r:embed="rId2"/>
          <a:stretch>
            <a:fillRect/>
          </a:stretch>
        </p:blipFill>
        <p:spPr>
          <a:xfrm>
            <a:off x="423021" y="1786845"/>
            <a:ext cx="8278074" cy="4500868"/>
          </a:xfrm>
          <a:prstGeom prst="rect">
            <a:avLst/>
          </a:prstGeom>
        </p:spPr>
      </p:pic>
      <p:sp>
        <p:nvSpPr>
          <p:cNvPr id="15" name="正方形/長方形 14"/>
          <p:cNvSpPr/>
          <p:nvPr/>
        </p:nvSpPr>
        <p:spPr>
          <a:xfrm>
            <a:off x="7247782" y="5975767"/>
            <a:ext cx="720000" cy="32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itchFamily="50" charset="-128"/>
                <a:ea typeface="Meiryo UI" pitchFamily="50" charset="-128"/>
                <a:cs typeface="Meiryo UI" pitchFamily="50" charset="-128"/>
              </a:rPr>
              <a:t>ﾌｪﾘｸｽﾄｳ</a:t>
            </a:r>
          </a:p>
        </p:txBody>
      </p:sp>
      <p:sp>
        <p:nvSpPr>
          <p:cNvPr id="16" name="テキスト ボックス 4"/>
          <p:cNvSpPr txBox="1"/>
          <p:nvPr/>
        </p:nvSpPr>
        <p:spPr>
          <a:xfrm>
            <a:off x="363020" y="6334966"/>
            <a:ext cx="5827236" cy="27699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200" dirty="0"/>
              <a:t>※</a:t>
            </a:r>
            <a:r>
              <a:rPr kumimoji="1" lang="ja-JP" altLang="en-US" sz="1200" dirty="0"/>
              <a:t>　空港は旅客数、港湾はコンテナ貨物量がトップの施設がある都市（いずれも</a:t>
            </a:r>
            <a:r>
              <a:rPr kumimoji="1" lang="en-US" altLang="ja-JP" sz="1200" dirty="0"/>
              <a:t>2014</a:t>
            </a:r>
            <a:r>
              <a:rPr kumimoji="1" lang="ja-JP" altLang="en-US" sz="1200" dirty="0"/>
              <a:t>年）</a:t>
            </a:r>
          </a:p>
        </p:txBody>
      </p:sp>
      <p:sp>
        <p:nvSpPr>
          <p:cNvPr id="18" name="テキスト ボックス 2"/>
          <p:cNvSpPr txBox="1"/>
          <p:nvPr/>
        </p:nvSpPr>
        <p:spPr>
          <a:xfrm>
            <a:off x="6519405" y="6311018"/>
            <a:ext cx="1928733" cy="27699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200" dirty="0">
                <a:latin typeface="Meiryo UI" pitchFamily="50" charset="-128"/>
                <a:ea typeface="Meiryo UI" pitchFamily="50" charset="-128"/>
                <a:cs typeface="Meiryo UI" pitchFamily="50" charset="-128"/>
              </a:rPr>
              <a:t>※</a:t>
            </a:r>
            <a:r>
              <a:rPr kumimoji="1" lang="ja-JP" altLang="en-US" sz="1200" dirty="0">
                <a:latin typeface="Meiryo UI" pitchFamily="50" charset="-128"/>
                <a:ea typeface="Meiryo UI" pitchFamily="50" charset="-128"/>
                <a:cs typeface="Meiryo UI" pitchFamily="50" charset="-128"/>
              </a:rPr>
              <a:t>　網掛け部分は首都以外</a:t>
            </a:r>
          </a:p>
        </p:txBody>
      </p:sp>
      <p:sp>
        <p:nvSpPr>
          <p:cNvPr id="11" name="テキスト ボックス 10">
            <a:extLst>
              <a:ext uri="{FF2B5EF4-FFF2-40B4-BE49-F238E27FC236}">
                <a16:creationId xmlns:a16="http://schemas.microsoft.com/office/drawing/2014/main" id="{CBA47848-837F-4CAA-9E97-53C003845551}"/>
              </a:ext>
            </a:extLst>
          </p:cNvPr>
          <p:cNvSpPr txBox="1"/>
          <p:nvPr/>
        </p:nvSpPr>
        <p:spPr>
          <a:xfrm>
            <a:off x="5369741" y="6599268"/>
            <a:ext cx="3326518"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出典：第１回副首都推進本部会議資料に加筆・修正</a:t>
            </a:r>
            <a:endParaRPr kumimoji="1" lang="en-US" altLang="ja-JP" sz="1100" dirty="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sp>
        <p:nvSpPr>
          <p:cNvPr id="14" name="正方形/長方形 1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７ー</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36.</a:t>
            </a:r>
            <a:r>
              <a:rPr lang="ja-JP" altLang="en-US" kern="0" dirty="0" smtClean="0">
                <a:solidFill>
                  <a:srgbClr val="000000"/>
                </a:solidFill>
                <a:latin typeface="Meiryo UI"/>
                <a:ea typeface="Meiryo UI" pitchFamily="50" charset="-128"/>
                <a:cs typeface="Meiryo UI" pitchFamily="50" charset="-128"/>
              </a:rPr>
              <a:t> 東京一</a:t>
            </a:r>
            <a:r>
              <a:rPr lang="ja-JP" altLang="en-US" kern="0" dirty="0">
                <a:solidFill>
                  <a:srgbClr val="000000"/>
                </a:solidFill>
                <a:latin typeface="Meiryo UI"/>
                <a:ea typeface="Meiryo UI" pitchFamily="50" charset="-128"/>
                <a:cs typeface="Meiryo UI" pitchFamily="50" charset="-128"/>
              </a:rPr>
              <a:t>極</a:t>
            </a:r>
            <a:r>
              <a:rPr lang="ja-JP" altLang="en-US" kern="0" dirty="0" smtClean="0">
                <a:solidFill>
                  <a:srgbClr val="000000"/>
                </a:solidFill>
                <a:latin typeface="Meiryo UI"/>
                <a:ea typeface="Meiryo UI" pitchFamily="50" charset="-128"/>
                <a:cs typeface="Meiryo UI" pitchFamily="50" charset="-128"/>
              </a:rPr>
              <a:t>集中（１</a:t>
            </a:r>
            <a:r>
              <a:rPr lang="en-US" altLang="ja-JP" kern="0" dirty="0" smtClean="0">
                <a:solidFill>
                  <a:srgbClr val="000000"/>
                </a:solidFill>
                <a:latin typeface="Meiryo UI"/>
                <a:ea typeface="Meiryo UI" pitchFamily="50" charset="-128"/>
                <a:cs typeface="Meiryo UI" pitchFamily="50" charset="-128"/>
              </a:rPr>
              <a:t>.</a:t>
            </a:r>
            <a:r>
              <a:rPr lang="ja-JP" altLang="en-US" kern="0" dirty="0" smtClean="0">
                <a:solidFill>
                  <a:srgbClr val="000000"/>
                </a:solidFill>
                <a:latin typeface="Meiryo UI"/>
                <a:ea typeface="Meiryo UI" pitchFamily="50" charset="-128"/>
                <a:cs typeface="Meiryo UI" pitchFamily="50" charset="-128"/>
              </a:rPr>
              <a:t>諸外国</a:t>
            </a:r>
            <a:r>
              <a:rPr lang="ja-JP" altLang="en-US" kern="0" dirty="0">
                <a:solidFill>
                  <a:srgbClr val="000000"/>
                </a:solidFill>
                <a:latin typeface="Meiryo UI"/>
                <a:ea typeface="Meiryo UI" pitchFamily="50" charset="-128"/>
                <a:cs typeface="Meiryo UI" pitchFamily="50" charset="-128"/>
              </a:rPr>
              <a:t>の首都機能等の</a:t>
            </a:r>
            <a:r>
              <a:rPr lang="ja-JP" altLang="en-US" kern="0" dirty="0" smtClean="0">
                <a:solidFill>
                  <a:srgbClr val="000000"/>
                </a:solidFill>
                <a:latin typeface="Meiryo UI"/>
                <a:ea typeface="Meiryo UI" pitchFamily="50" charset="-128"/>
                <a:cs typeface="Meiryo UI" pitchFamily="50" charset="-128"/>
              </a:rPr>
              <a:t>立地）</a:t>
            </a:r>
            <a:endParaRPr lang="ja-JP" altLang="en-US" kern="0" dirty="0">
              <a:solidFill>
                <a:srgbClr val="000000"/>
              </a:solidFill>
              <a:latin typeface="Meiryo UI"/>
              <a:ea typeface="Meiryo UI" pitchFamily="50" charset="-128"/>
              <a:cs typeface="Meiryo UI" pitchFamily="50" charset="-128"/>
            </a:endParaRPr>
          </a:p>
        </p:txBody>
      </p:sp>
      <p:sp>
        <p:nvSpPr>
          <p:cNvPr id="17" name="正方形/長方形 16"/>
          <p:cNvSpPr/>
          <p:nvPr/>
        </p:nvSpPr>
        <p:spPr>
          <a:xfrm>
            <a:off x="7021651" y="8882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参考資料６</a:t>
            </a:r>
          </a:p>
        </p:txBody>
      </p:sp>
    </p:spTree>
    <p:extLst>
      <p:ext uri="{BB962C8B-B14F-4D97-AF65-F5344CB8AC3E}">
        <p14:creationId xmlns:p14="http://schemas.microsoft.com/office/powerpoint/2010/main" val="1602483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60675" y="939396"/>
          <a:ext cx="8822652" cy="3766624"/>
        </p:xfrm>
        <a:graphic>
          <a:graphicData uri="http://schemas.openxmlformats.org/drawingml/2006/table">
            <a:tbl>
              <a:tblPr firstRow="1" bandRow="1">
                <a:tableStyleId>{5C22544A-7EE6-4342-B048-85BDC9FD1C3A}</a:tableStyleId>
              </a:tblPr>
              <a:tblGrid>
                <a:gridCol w="1499176">
                  <a:extLst>
                    <a:ext uri="{9D8B030D-6E8A-4147-A177-3AD203B41FA5}">
                      <a16:colId xmlns:a16="http://schemas.microsoft.com/office/drawing/2014/main" val="2407050833"/>
                    </a:ext>
                  </a:extLst>
                </a:gridCol>
                <a:gridCol w="1553544">
                  <a:extLst>
                    <a:ext uri="{9D8B030D-6E8A-4147-A177-3AD203B41FA5}">
                      <a16:colId xmlns:a16="http://schemas.microsoft.com/office/drawing/2014/main" val="2370074004"/>
                    </a:ext>
                  </a:extLst>
                </a:gridCol>
                <a:gridCol w="755213">
                  <a:extLst>
                    <a:ext uri="{9D8B030D-6E8A-4147-A177-3AD203B41FA5}">
                      <a16:colId xmlns:a16="http://schemas.microsoft.com/office/drawing/2014/main" val="2113060985"/>
                    </a:ext>
                  </a:extLst>
                </a:gridCol>
                <a:gridCol w="5014719">
                  <a:extLst>
                    <a:ext uri="{9D8B030D-6E8A-4147-A177-3AD203B41FA5}">
                      <a16:colId xmlns:a16="http://schemas.microsoft.com/office/drawing/2014/main" val="2587953928"/>
                    </a:ext>
                  </a:extLst>
                </a:gridCol>
              </a:tblGrid>
              <a:tr h="436098">
                <a:tc>
                  <a:txBody>
                    <a:bodyPr/>
                    <a:lstStyle/>
                    <a:p>
                      <a:pPr algn="ctr">
                        <a:lnSpc>
                          <a:spcPts val="1500"/>
                        </a:lnSpc>
                      </a:pPr>
                      <a:r>
                        <a:rPr kumimoji="1" lang="ja-JP" altLang="en-US" sz="1100" dirty="0">
                          <a:latin typeface="Meiryo UI" panose="020B0604030504040204" pitchFamily="50" charset="-128"/>
                          <a:ea typeface="Meiryo UI" panose="020B0604030504040204" pitchFamily="50" charset="-128"/>
                        </a:rPr>
                        <a:t>計画名称</a:t>
                      </a:r>
                      <a:endParaRPr kumimoji="1" lang="en-US" altLang="ja-JP" sz="1100" dirty="0">
                        <a:latin typeface="Meiryo UI" panose="020B0604030504040204" pitchFamily="50" charset="-128"/>
                        <a:ea typeface="Meiryo UI" panose="020B0604030504040204" pitchFamily="50" charset="-128"/>
                      </a:endParaRPr>
                    </a:p>
                    <a:p>
                      <a:pPr algn="ctr">
                        <a:lnSpc>
                          <a:spcPts val="1500"/>
                        </a:lnSpc>
                      </a:pPr>
                      <a:r>
                        <a:rPr kumimoji="1" lang="ja-JP" altLang="en-US" sz="1100" dirty="0">
                          <a:latin typeface="Meiryo UI" panose="020B0604030504040204" pitchFamily="50" charset="-128"/>
                          <a:ea typeface="Meiryo UI" panose="020B0604030504040204" pitchFamily="50" charset="-128"/>
                        </a:rPr>
                        <a:t>（閣議決定）</a:t>
                      </a:r>
                    </a:p>
                  </a:txBody>
                  <a:tcPr marL="84406" marR="84406" marT="42203" marB="42203" anchor="ctr"/>
                </a:tc>
                <a:tc>
                  <a:txBody>
                    <a:bodyPr/>
                    <a:lstStyle/>
                    <a:p>
                      <a:pPr algn="ctr">
                        <a:lnSpc>
                          <a:spcPts val="1500"/>
                        </a:lnSpc>
                      </a:pPr>
                      <a:r>
                        <a:rPr kumimoji="1" lang="ja-JP" altLang="en-US" sz="1100" dirty="0">
                          <a:latin typeface="Meiryo UI" panose="020B0604030504040204" pitchFamily="50" charset="-128"/>
                          <a:ea typeface="Meiryo UI" panose="020B0604030504040204" pitchFamily="50" charset="-128"/>
                        </a:rPr>
                        <a:t>背景</a:t>
                      </a:r>
                    </a:p>
                  </a:txBody>
                  <a:tcPr marL="84406" marR="84406" marT="42203" marB="42203" anchor="ctr"/>
                </a:tc>
                <a:tc>
                  <a:txBody>
                    <a:bodyPr/>
                    <a:lstStyle/>
                    <a:p>
                      <a:pPr algn="ctr">
                        <a:lnSpc>
                          <a:spcPts val="1500"/>
                        </a:lnSpc>
                      </a:pPr>
                      <a:r>
                        <a:rPr kumimoji="1" lang="ja-JP" altLang="en-US" sz="1100" dirty="0">
                          <a:latin typeface="Meiryo UI" panose="020B0604030504040204" pitchFamily="50" charset="-128"/>
                          <a:ea typeface="Meiryo UI" panose="020B0604030504040204" pitchFamily="50" charset="-128"/>
                        </a:rPr>
                        <a:t>目標年次</a:t>
                      </a:r>
                    </a:p>
                  </a:txBody>
                  <a:tcPr marL="84406" marR="84406" marT="42203" marB="42203" anchor="ctr"/>
                </a:tc>
                <a:tc>
                  <a:txBody>
                    <a:bodyPr/>
                    <a:lstStyle/>
                    <a:p>
                      <a:pPr algn="ctr">
                        <a:lnSpc>
                          <a:spcPts val="1500"/>
                        </a:lnSpc>
                      </a:pPr>
                      <a:r>
                        <a:rPr kumimoji="1" lang="ja-JP" altLang="en-US" sz="1100" dirty="0">
                          <a:latin typeface="Meiryo UI" panose="020B0604030504040204" pitchFamily="50" charset="-128"/>
                          <a:ea typeface="Meiryo UI" panose="020B0604030504040204" pitchFamily="50" charset="-128"/>
                        </a:rPr>
                        <a:t>ポイント</a:t>
                      </a:r>
                    </a:p>
                  </a:txBody>
                  <a:tcPr marL="84406" marR="84406" marT="42203" marB="42203" anchor="ctr"/>
                </a:tc>
                <a:extLst>
                  <a:ext uri="{0D108BD9-81ED-4DB2-BD59-A6C34878D82A}">
                    <a16:rowId xmlns:a16="http://schemas.microsoft.com/office/drawing/2014/main" val="3805163036"/>
                  </a:ext>
                </a:extLst>
              </a:tr>
              <a:tr h="963637">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全国総合開発計画</a:t>
                      </a:r>
                      <a:endParaRPr kumimoji="1" lang="en-US" altLang="ja-JP" sz="1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1962</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日）</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①高度成長経済への移行</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②過大都市問題、所得格差拡大</a:t>
                      </a:r>
                    </a:p>
                    <a:p>
                      <a:pPr>
                        <a:lnSpc>
                          <a:spcPts val="1500"/>
                        </a:lnSpc>
                      </a:pPr>
                      <a:r>
                        <a:rPr kumimoji="1" lang="ja-JP" altLang="en-US" sz="1100" dirty="0">
                          <a:latin typeface="Meiryo UI" panose="020B0604030504040204" pitchFamily="50" charset="-128"/>
                          <a:ea typeface="Meiryo UI" panose="020B0604030504040204" pitchFamily="50" charset="-128"/>
                        </a:rPr>
                        <a:t>③所得倍増計画</a:t>
                      </a:r>
                    </a:p>
                  </a:txBody>
                  <a:tcPr marL="84406" marR="84406" marT="42203" marB="42203"/>
                </a:tc>
                <a:tc>
                  <a:txBody>
                    <a:bodyPr/>
                    <a:lstStyle/>
                    <a:p>
                      <a:pPr>
                        <a:lnSpc>
                          <a:spcPts val="1500"/>
                        </a:lnSpc>
                      </a:pPr>
                      <a:r>
                        <a:rPr kumimoji="1" lang="en-US" altLang="ja-JP" sz="1100" dirty="0">
                          <a:latin typeface="Meiryo UI" panose="020B0604030504040204" pitchFamily="50" charset="-128"/>
                          <a:ea typeface="Meiryo UI" panose="020B0604030504040204" pitchFamily="50" charset="-128"/>
                        </a:rPr>
                        <a:t>1970</a:t>
                      </a:r>
                      <a:r>
                        <a:rPr kumimoji="1" lang="ja-JP" altLang="en-US" sz="1100" dirty="0">
                          <a:latin typeface="Meiryo UI" panose="020B0604030504040204" pitchFamily="50" charset="-128"/>
                          <a:ea typeface="Meiryo UI" panose="020B0604030504040204" pitchFamily="50" charset="-128"/>
                        </a:rPr>
                        <a:t>年</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日本経済の高度成長が始まると、産業の集中する</a:t>
                      </a:r>
                      <a:r>
                        <a:rPr kumimoji="1" lang="ja-JP" altLang="en-US" sz="1100" b="1" dirty="0">
                          <a:latin typeface="Meiryo UI" panose="020B0604030504040204" pitchFamily="50" charset="-128"/>
                          <a:ea typeface="Meiryo UI" panose="020B0604030504040204" pitchFamily="50" charset="-128"/>
                        </a:rPr>
                        <a:t>太平洋ベルト地帯とそれ以外の地域との所得格差が拡大</a:t>
                      </a:r>
                      <a:r>
                        <a:rPr kumimoji="1" lang="ja-JP" altLang="en-US" sz="1100" dirty="0">
                          <a:latin typeface="Meiryo UI" panose="020B0604030504040204" pitchFamily="50" charset="-128"/>
                          <a:ea typeface="Meiryo UI" panose="020B0604030504040204" pitchFamily="50" charset="-128"/>
                        </a:rPr>
                        <a:t>し、国民所得倍増計画（</a:t>
                      </a:r>
                      <a:r>
                        <a:rPr kumimoji="1" lang="en-US" altLang="ja-JP" sz="1100" dirty="0">
                          <a:latin typeface="Meiryo UI" panose="020B0604030504040204" pitchFamily="50" charset="-128"/>
                          <a:ea typeface="Meiryo UI" panose="020B0604030504040204" pitchFamily="50" charset="-128"/>
                        </a:rPr>
                        <a:t>1960</a:t>
                      </a:r>
                      <a:r>
                        <a:rPr kumimoji="1" lang="ja-JP" altLang="en-US" sz="1100" dirty="0">
                          <a:latin typeface="Meiryo UI" panose="020B0604030504040204" pitchFamily="50" charset="-128"/>
                          <a:ea typeface="Meiryo UI" panose="020B0604030504040204" pitchFamily="50" charset="-128"/>
                        </a:rPr>
                        <a:t>年）策定時における後進地域からの強い批判に応えるために策定。拠点開発方式で地方に</a:t>
                      </a:r>
                      <a:r>
                        <a:rPr kumimoji="1" lang="ja-JP" altLang="en-US" sz="1100" b="1" dirty="0">
                          <a:latin typeface="Meiryo UI" panose="020B0604030504040204" pitchFamily="50" charset="-128"/>
                          <a:ea typeface="Meiryo UI" panose="020B0604030504040204" pitchFamily="50" charset="-128"/>
                        </a:rPr>
                        <a:t>臨海工業地帯などの工業開発拠点を整備</a:t>
                      </a:r>
                    </a:p>
                  </a:txBody>
                  <a:tcPr marL="84406" marR="84406" marT="42203" marB="42203"/>
                </a:tc>
                <a:extLst>
                  <a:ext uri="{0D108BD9-81ED-4DB2-BD59-A6C34878D82A}">
                    <a16:rowId xmlns:a16="http://schemas.microsoft.com/office/drawing/2014/main" val="1164071300"/>
                  </a:ext>
                </a:extLst>
              </a:tr>
              <a:tr h="1139483">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新全国総合開発計画</a:t>
                      </a:r>
                      <a:endParaRPr kumimoji="1" lang="en-US" altLang="ja-JP" sz="1100" dirty="0">
                        <a:latin typeface="Meiryo UI" panose="020B0604030504040204" pitchFamily="50" charset="-128"/>
                        <a:ea typeface="Meiryo UI" panose="020B0604030504040204" pitchFamily="50" charset="-128"/>
                      </a:endParaRPr>
                    </a:p>
                    <a:p>
                      <a:pPr>
                        <a:lnSpc>
                          <a:spcPts val="1500"/>
                        </a:lnSpc>
                      </a:pP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1969</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30</a:t>
                      </a:r>
                      <a:r>
                        <a:rPr kumimoji="1" lang="ja-JP" altLang="en-US" sz="1100" dirty="0">
                          <a:latin typeface="Meiryo UI" panose="020B0604030504040204" pitchFamily="50" charset="-128"/>
                          <a:ea typeface="Meiryo UI" panose="020B0604030504040204" pitchFamily="50" charset="-128"/>
                        </a:rPr>
                        <a:t>日）</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①高度成長経済</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②人口、産業の大都市集中（三大都市圏）</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③情報化、国際化、科学革新の進展</a:t>
                      </a:r>
                    </a:p>
                  </a:txBody>
                  <a:tcPr marL="84406" marR="84406" marT="42203" marB="42203"/>
                </a:tc>
                <a:tc>
                  <a:txBody>
                    <a:bodyPr/>
                    <a:lstStyle/>
                    <a:p>
                      <a:pPr>
                        <a:lnSpc>
                          <a:spcPts val="1500"/>
                        </a:lnSpc>
                      </a:pPr>
                      <a:r>
                        <a:rPr kumimoji="1" lang="en-US" altLang="ja-JP" sz="1100" dirty="0">
                          <a:latin typeface="Meiryo UI" panose="020B0604030504040204" pitchFamily="50" charset="-128"/>
                          <a:ea typeface="Meiryo UI" panose="020B0604030504040204" pitchFamily="50" charset="-128"/>
                        </a:rPr>
                        <a:t>1985</a:t>
                      </a:r>
                      <a:r>
                        <a:rPr kumimoji="1" lang="ja-JP" altLang="en-US" sz="1100" dirty="0">
                          <a:latin typeface="Meiryo UI" panose="020B0604030504040204" pitchFamily="50" charset="-128"/>
                          <a:ea typeface="Meiryo UI" panose="020B0604030504040204" pitchFamily="50" charset="-128"/>
                        </a:rPr>
                        <a:t>年</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予想を上回る高度成長の下、</a:t>
                      </a:r>
                      <a:r>
                        <a:rPr kumimoji="1" lang="ja-JP" altLang="en-US" sz="1100" b="1" dirty="0">
                          <a:latin typeface="Meiryo UI" panose="020B0604030504040204" pitchFamily="50" charset="-128"/>
                          <a:ea typeface="Meiryo UI" panose="020B0604030504040204" pitchFamily="50" charset="-128"/>
                        </a:rPr>
                        <a:t>大都市への人口、産業の集中が続き</a:t>
                      </a:r>
                      <a:r>
                        <a:rPr kumimoji="1" lang="ja-JP" altLang="en-US" sz="1100" dirty="0">
                          <a:latin typeface="Meiryo UI" panose="020B0604030504040204" pitchFamily="50" charset="-128"/>
                          <a:ea typeface="Meiryo UI" panose="020B0604030504040204" pitchFamily="50" charset="-128"/>
                        </a:rPr>
                        <a:t>、一方、地方の農山村では</a:t>
                      </a:r>
                      <a:r>
                        <a:rPr kumimoji="1" lang="ja-JP" altLang="en-US" sz="1100" b="1" dirty="0">
                          <a:latin typeface="Meiryo UI" panose="020B0604030504040204" pitchFamily="50" charset="-128"/>
                          <a:ea typeface="Meiryo UI" panose="020B0604030504040204" pitchFamily="50" charset="-128"/>
                        </a:rPr>
                        <a:t>過疎問題</a:t>
                      </a:r>
                      <a:r>
                        <a:rPr kumimoji="1" lang="ja-JP" altLang="en-US" sz="1100" dirty="0">
                          <a:latin typeface="Meiryo UI" panose="020B0604030504040204" pitchFamily="50" charset="-128"/>
                          <a:ea typeface="Meiryo UI" panose="020B0604030504040204" pitchFamily="50" charset="-128"/>
                        </a:rPr>
                        <a:t>が生じた。「開発可能性の全国土への拡大･均衡化」が目標になり、高速交通と通信の全国的ネットワークを整備し、遠隔地に大規模工業基地等の生産基地を配置することにより、全国土の利用が均衡のとれたものになるとした。</a:t>
                      </a:r>
                    </a:p>
                  </a:txBody>
                  <a:tcPr marL="84406" marR="84406" marT="42203" marB="42203"/>
                </a:tc>
                <a:extLst>
                  <a:ext uri="{0D108BD9-81ED-4DB2-BD59-A6C34878D82A}">
                    <a16:rowId xmlns:a16="http://schemas.microsoft.com/office/drawing/2014/main" val="1283793441"/>
                  </a:ext>
                </a:extLst>
              </a:tr>
              <a:tr h="963637">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次全国総合開発計画</a:t>
                      </a:r>
                      <a:endParaRPr kumimoji="1" lang="en-US" altLang="ja-JP" sz="1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1977</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11</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rPr>
                        <a:t>日）</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①安定成長経済</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②人口、産業の地方分散の兆し</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③国土資源、エネルギー等の有限性の顕在化</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概ね</a:t>
                      </a:r>
                      <a:endParaRPr kumimoji="1" lang="en-US" altLang="ja-JP" sz="1100" dirty="0">
                        <a:latin typeface="Meiryo UI" panose="020B0604030504040204" pitchFamily="50" charset="-128"/>
                        <a:ea typeface="Meiryo UI" panose="020B0604030504040204" pitchFamily="50" charset="-128"/>
                      </a:endParaRPr>
                    </a:p>
                    <a:p>
                      <a:pPr>
                        <a:lnSpc>
                          <a:spcPts val="1500"/>
                        </a:lnSpc>
                      </a:pP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年間</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大都市への人口と産業の集中を抑制</a:t>
                      </a:r>
                      <a:r>
                        <a:rPr kumimoji="1" lang="ja-JP" altLang="en-US" sz="1100" dirty="0">
                          <a:latin typeface="Meiryo UI" panose="020B0604030504040204" pitchFamily="50" charset="-128"/>
                          <a:ea typeface="Meiryo UI" panose="020B0604030504040204" pitchFamily="50" charset="-128"/>
                        </a:rPr>
                        <a:t>し、一方、地方を振興し、過密過疎問題に対処しながら、全国土の利用の均衡を図りつつ、人間居住の総合的環境の形成を図る」という「定住構想」を選択した。</a:t>
                      </a:r>
                    </a:p>
                    <a:p>
                      <a:pPr>
                        <a:lnSpc>
                          <a:spcPts val="1500"/>
                        </a:lnSpc>
                      </a:pPr>
                      <a:r>
                        <a:rPr kumimoji="1" lang="en-US" altLang="ja-JP" sz="1100" dirty="0">
                          <a:latin typeface="Meiryo UI" panose="020B0604030504040204" pitchFamily="50" charset="-128"/>
                          <a:ea typeface="Meiryo UI" panose="020B0604030504040204" pitchFamily="50" charset="-128"/>
                        </a:rPr>
                        <a:t>1975</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80</a:t>
                      </a:r>
                      <a:r>
                        <a:rPr kumimoji="1" lang="ja-JP" altLang="en-US" sz="1100" dirty="0">
                          <a:latin typeface="Meiryo UI" panose="020B0604030504040204" pitchFamily="50" charset="-128"/>
                          <a:ea typeface="Meiryo UI" panose="020B0604030504040204" pitchFamily="50" charset="-128"/>
                        </a:rPr>
                        <a:t>年の</a:t>
                      </a: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年間には東京都を除く</a:t>
                      </a:r>
                      <a:r>
                        <a:rPr kumimoji="1" lang="en-US" altLang="ja-JP" sz="1100" dirty="0">
                          <a:latin typeface="Meiryo UI" panose="020B0604030504040204" pitchFamily="50" charset="-128"/>
                          <a:ea typeface="Meiryo UI" panose="020B0604030504040204" pitchFamily="50" charset="-128"/>
                        </a:rPr>
                        <a:t>46</a:t>
                      </a:r>
                      <a:r>
                        <a:rPr kumimoji="1" lang="ja-JP" altLang="en-US" sz="1100" dirty="0">
                          <a:latin typeface="Meiryo UI" panose="020B0604030504040204" pitchFamily="50" charset="-128"/>
                          <a:ea typeface="Meiryo UI" panose="020B0604030504040204" pitchFamily="50" charset="-128"/>
                        </a:rPr>
                        <a:t>道府県が全て人口増加を記録するなど、</a:t>
                      </a:r>
                      <a:r>
                        <a:rPr kumimoji="1" lang="ja-JP" altLang="en-US" sz="1100" b="1" dirty="0">
                          <a:latin typeface="Meiryo UI" panose="020B0604030504040204" pitchFamily="50" charset="-128"/>
                          <a:ea typeface="Meiryo UI" panose="020B0604030504040204" pitchFamily="50" charset="-128"/>
                        </a:rPr>
                        <a:t>人口の地方定住とあいまって三全総が掲げた定住構想は一定の進展</a:t>
                      </a:r>
                      <a:r>
                        <a:rPr kumimoji="1" lang="ja-JP" altLang="en-US" sz="1100" dirty="0">
                          <a:latin typeface="Meiryo UI" panose="020B0604030504040204" pitchFamily="50" charset="-128"/>
                          <a:ea typeface="Meiryo UI" panose="020B0604030504040204" pitchFamily="50" charset="-128"/>
                        </a:rPr>
                        <a:t>を見た。</a:t>
                      </a:r>
                    </a:p>
                  </a:txBody>
                  <a:tcPr marL="84406" marR="84406" marT="42203" marB="42203"/>
                </a:tc>
                <a:extLst>
                  <a:ext uri="{0D108BD9-81ED-4DB2-BD59-A6C34878D82A}">
                    <a16:rowId xmlns:a16="http://schemas.microsoft.com/office/drawing/2014/main" val="467077209"/>
                  </a:ext>
                </a:extLst>
              </a:tr>
            </a:tbl>
          </a:graphicData>
        </a:graphic>
      </p:graphicFrame>
      <p:graphicFrame>
        <p:nvGraphicFramePr>
          <p:cNvPr id="3" name="表 2"/>
          <p:cNvGraphicFramePr>
            <a:graphicFrameLocks noGrp="1"/>
          </p:cNvGraphicFramePr>
          <p:nvPr/>
        </p:nvGraphicFramePr>
        <p:xfrm>
          <a:off x="160675" y="5081666"/>
          <a:ext cx="8822652" cy="1227406"/>
        </p:xfrm>
        <a:graphic>
          <a:graphicData uri="http://schemas.openxmlformats.org/drawingml/2006/table">
            <a:tbl>
              <a:tblPr firstRow="1" bandRow="1">
                <a:tableStyleId>{5C22544A-7EE6-4342-B048-85BDC9FD1C3A}</a:tableStyleId>
              </a:tblPr>
              <a:tblGrid>
                <a:gridCol w="1499176">
                  <a:extLst>
                    <a:ext uri="{9D8B030D-6E8A-4147-A177-3AD203B41FA5}">
                      <a16:colId xmlns:a16="http://schemas.microsoft.com/office/drawing/2014/main" val="3564186071"/>
                    </a:ext>
                  </a:extLst>
                </a:gridCol>
                <a:gridCol w="1553544">
                  <a:extLst>
                    <a:ext uri="{9D8B030D-6E8A-4147-A177-3AD203B41FA5}">
                      <a16:colId xmlns:a16="http://schemas.microsoft.com/office/drawing/2014/main" val="2934583230"/>
                    </a:ext>
                  </a:extLst>
                </a:gridCol>
                <a:gridCol w="755213">
                  <a:extLst>
                    <a:ext uri="{9D8B030D-6E8A-4147-A177-3AD203B41FA5}">
                      <a16:colId xmlns:a16="http://schemas.microsoft.com/office/drawing/2014/main" val="3275219043"/>
                    </a:ext>
                  </a:extLst>
                </a:gridCol>
                <a:gridCol w="5014719">
                  <a:extLst>
                    <a:ext uri="{9D8B030D-6E8A-4147-A177-3AD203B41FA5}">
                      <a16:colId xmlns:a16="http://schemas.microsoft.com/office/drawing/2014/main" val="2801842579"/>
                    </a:ext>
                  </a:extLst>
                </a:gridCol>
              </a:tblGrid>
              <a:tr h="1139483">
                <a:tc>
                  <a:txBody>
                    <a:bodyPr/>
                    <a:lstStyle/>
                    <a:p>
                      <a:pPr>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第</a:t>
                      </a:r>
                      <a:r>
                        <a:rPr kumimoji="1" lang="en-US" altLang="ja-JP" sz="1100" b="0" dirty="0">
                          <a:solidFill>
                            <a:schemeClr val="tx1"/>
                          </a:solidFill>
                          <a:latin typeface="Meiryo UI" panose="020B0604030504040204" pitchFamily="50" charset="-128"/>
                          <a:ea typeface="Meiryo UI" panose="020B0604030504040204" pitchFamily="50" charset="-128"/>
                        </a:rPr>
                        <a:t>4</a:t>
                      </a:r>
                      <a:r>
                        <a:rPr kumimoji="1" lang="ja-JP" altLang="en-US" sz="1100" b="0" dirty="0">
                          <a:solidFill>
                            <a:schemeClr val="tx1"/>
                          </a:solidFill>
                          <a:latin typeface="Meiryo UI" panose="020B0604030504040204" pitchFamily="50" charset="-128"/>
                          <a:ea typeface="Meiryo UI" panose="020B0604030504040204" pitchFamily="50" charset="-128"/>
                        </a:rPr>
                        <a:t>次全国総合開発計画</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a:t>
                      </a:r>
                      <a:r>
                        <a:rPr kumimoji="1" lang="en-US" altLang="ja-JP" sz="1100" b="0" dirty="0">
                          <a:solidFill>
                            <a:schemeClr val="tx1"/>
                          </a:solidFill>
                          <a:latin typeface="Meiryo UI" panose="020B0604030504040204" pitchFamily="50" charset="-128"/>
                          <a:ea typeface="Meiryo UI" panose="020B0604030504040204" pitchFamily="50" charset="-128"/>
                        </a:rPr>
                        <a:t>1987</a:t>
                      </a:r>
                      <a:r>
                        <a:rPr kumimoji="1" lang="ja-JP" altLang="en-US" sz="1100" b="0" dirty="0">
                          <a:solidFill>
                            <a:schemeClr val="tx1"/>
                          </a:solidFill>
                          <a:latin typeface="Meiryo UI" panose="020B0604030504040204" pitchFamily="50" charset="-128"/>
                          <a:ea typeface="Meiryo UI" panose="020B0604030504040204" pitchFamily="50" charset="-128"/>
                        </a:rPr>
                        <a:t>年</a:t>
                      </a:r>
                      <a:r>
                        <a:rPr kumimoji="1" lang="en-US" altLang="ja-JP" sz="1100" b="0" dirty="0">
                          <a:solidFill>
                            <a:schemeClr val="tx1"/>
                          </a:solidFill>
                          <a:latin typeface="Meiryo UI" panose="020B0604030504040204" pitchFamily="50" charset="-128"/>
                          <a:ea typeface="Meiryo UI" panose="020B0604030504040204" pitchFamily="50" charset="-128"/>
                        </a:rPr>
                        <a:t>6</a:t>
                      </a:r>
                      <a:r>
                        <a:rPr kumimoji="1" lang="ja-JP" altLang="en-US" sz="1100" b="0" dirty="0">
                          <a:solidFill>
                            <a:schemeClr val="tx1"/>
                          </a:solidFill>
                          <a:latin typeface="Meiryo UI" panose="020B0604030504040204" pitchFamily="50" charset="-128"/>
                          <a:ea typeface="Meiryo UI" panose="020B0604030504040204" pitchFamily="50" charset="-128"/>
                        </a:rPr>
                        <a:t>月</a:t>
                      </a:r>
                      <a:r>
                        <a:rPr kumimoji="1" lang="en-US" altLang="ja-JP" sz="1100" b="0" dirty="0">
                          <a:solidFill>
                            <a:schemeClr val="tx1"/>
                          </a:solidFill>
                          <a:latin typeface="Meiryo UI" panose="020B0604030504040204" pitchFamily="50" charset="-128"/>
                          <a:ea typeface="Meiryo UI" panose="020B0604030504040204" pitchFamily="50" charset="-128"/>
                        </a:rPr>
                        <a:t>30</a:t>
                      </a:r>
                      <a:r>
                        <a:rPr kumimoji="1" lang="ja-JP" altLang="en-US" sz="1100" b="0" dirty="0">
                          <a:solidFill>
                            <a:schemeClr val="tx1"/>
                          </a:solidFill>
                          <a:latin typeface="Meiryo UI" panose="020B0604030504040204" pitchFamily="50" charset="-128"/>
                          <a:ea typeface="Meiryo UI" panose="020B0604030504040204" pitchFamily="50" charset="-128"/>
                        </a:rPr>
                        <a:t>日）</a:t>
                      </a:r>
                    </a:p>
                  </a:txBody>
                  <a:tcPr marL="84406" marR="84406" marT="42203" marB="42203">
                    <a:solidFill>
                      <a:schemeClr val="accent1">
                        <a:lumMod val="40000"/>
                        <a:lumOff val="60000"/>
                      </a:schemeClr>
                    </a:solidFill>
                  </a:tcPr>
                </a:tc>
                <a:tc>
                  <a:txBody>
                    <a:bodyPr/>
                    <a:lstStyle/>
                    <a:p>
                      <a:pPr marL="174625" indent="-174625">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①人口、諸機能の東京一極集中</a:t>
                      </a:r>
                    </a:p>
                    <a:p>
                      <a:pPr marL="174625" indent="-174625">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②産業構造の急速な変化等による地方圏での雇用問題の深刻化</a:t>
                      </a:r>
                    </a:p>
                    <a:p>
                      <a:pPr>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③本格的国際化の進展</a:t>
                      </a:r>
                    </a:p>
                  </a:txBody>
                  <a:tcPr marL="84406" marR="84406" marT="42203" marB="42203">
                    <a:solidFill>
                      <a:schemeClr val="accent1">
                        <a:lumMod val="40000"/>
                        <a:lumOff val="60000"/>
                      </a:schemeClr>
                    </a:solidFill>
                  </a:tcPr>
                </a:tc>
                <a:tc>
                  <a:txBody>
                    <a:bodyPr/>
                    <a:lstStyle/>
                    <a:p>
                      <a:pPr>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概ね</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a:lnSpc>
                          <a:spcPts val="1500"/>
                        </a:lnSpc>
                      </a:pPr>
                      <a:r>
                        <a:rPr kumimoji="1" lang="en-US" altLang="ja-JP" sz="1100" b="0" dirty="0">
                          <a:solidFill>
                            <a:schemeClr val="tx1"/>
                          </a:solidFill>
                          <a:latin typeface="Meiryo UI" panose="020B0604030504040204" pitchFamily="50" charset="-128"/>
                          <a:ea typeface="Meiryo UI" panose="020B0604030504040204" pitchFamily="50" charset="-128"/>
                        </a:rPr>
                        <a:t>2000</a:t>
                      </a:r>
                      <a:r>
                        <a:rPr kumimoji="1" lang="ja-JP" altLang="en-US" sz="1100" b="0" dirty="0">
                          <a:solidFill>
                            <a:schemeClr val="tx1"/>
                          </a:solidFill>
                          <a:latin typeface="Meiryo UI" panose="020B0604030504040204" pitchFamily="50" charset="-128"/>
                          <a:ea typeface="Meiryo UI" panose="020B0604030504040204" pitchFamily="50" charset="-128"/>
                        </a:rPr>
                        <a:t>年</a:t>
                      </a:r>
                    </a:p>
                  </a:txBody>
                  <a:tcPr marL="84406" marR="84406" marT="42203" marB="42203">
                    <a:solidFill>
                      <a:schemeClr val="accent1">
                        <a:lumMod val="40000"/>
                        <a:lumOff val="60000"/>
                      </a:schemeClr>
                    </a:solidFill>
                  </a:tcPr>
                </a:tc>
                <a:tc>
                  <a:txBody>
                    <a:bodyPr/>
                    <a:lstStyle/>
                    <a:p>
                      <a:pPr>
                        <a:lnSpc>
                          <a:spcPts val="1500"/>
                        </a:lnSpc>
                      </a:pPr>
                      <a:r>
                        <a:rPr kumimoji="1" lang="ja-JP" altLang="en-US" sz="1100" b="1" dirty="0">
                          <a:solidFill>
                            <a:schemeClr val="tx1"/>
                          </a:solidFill>
                          <a:latin typeface="Meiryo UI" panose="020B0604030504040204" pitchFamily="50" charset="-128"/>
                          <a:ea typeface="Meiryo UI" panose="020B0604030504040204" pitchFamily="50" charset="-128"/>
                        </a:rPr>
                        <a:t>東京圏</a:t>
                      </a:r>
                      <a:r>
                        <a:rPr kumimoji="1" lang="ja-JP" altLang="en-US" sz="1100" b="0" dirty="0">
                          <a:solidFill>
                            <a:schemeClr val="tx1"/>
                          </a:solidFill>
                          <a:latin typeface="Meiryo UI" panose="020B0604030504040204" pitchFamily="50" charset="-128"/>
                          <a:ea typeface="Meiryo UI" panose="020B0604030504040204" pitchFamily="50" charset="-128"/>
                        </a:rPr>
                        <a:t>は、我が国の首都としてのみならず、金融、情報等の面で世界の中枢的都市の一つとして、</a:t>
                      </a:r>
                      <a:r>
                        <a:rPr kumimoji="1" lang="ja-JP" altLang="en-US" sz="1100" b="1" dirty="0">
                          <a:solidFill>
                            <a:schemeClr val="tx1"/>
                          </a:solidFill>
                          <a:latin typeface="Meiryo UI" panose="020B0604030504040204" pitchFamily="50" charset="-128"/>
                          <a:ea typeface="Meiryo UI" panose="020B0604030504040204" pitchFamily="50" charset="-128"/>
                        </a:rPr>
                        <a:t>我が国及び国際経済社会の発展に寄与</a:t>
                      </a:r>
                      <a:r>
                        <a:rPr kumimoji="1" lang="ja-JP" altLang="en-US" sz="1100" b="0" dirty="0">
                          <a:solidFill>
                            <a:schemeClr val="tx1"/>
                          </a:solidFill>
                          <a:latin typeface="Meiryo UI" panose="020B0604030504040204" pitchFamily="50" charset="-128"/>
                          <a:ea typeface="Meiryo UI" panose="020B0604030504040204" pitchFamily="50" charset="-128"/>
                        </a:rPr>
                        <a:t>する。</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a:lnSpc>
                          <a:spcPts val="1500"/>
                        </a:lnSpc>
                      </a:pPr>
                      <a:endParaRPr kumimoji="1" lang="en-US" altLang="ja-JP" sz="1100" b="1" i="0" dirty="0">
                        <a:solidFill>
                          <a:schemeClr val="tx1"/>
                        </a:solidFill>
                        <a:latin typeface="Meiryo UI" panose="020B0604030504040204" pitchFamily="50" charset="-128"/>
                        <a:ea typeface="Meiryo UI" panose="020B0604030504040204" pitchFamily="50" charset="-128"/>
                      </a:endParaRPr>
                    </a:p>
                    <a:p>
                      <a:pPr>
                        <a:lnSpc>
                          <a:spcPts val="1500"/>
                        </a:lnSpc>
                      </a:pPr>
                      <a:r>
                        <a:rPr kumimoji="1" lang="ja-JP" altLang="en-US" sz="1100" b="1" i="0" dirty="0">
                          <a:solidFill>
                            <a:schemeClr val="tx1"/>
                          </a:solidFill>
                          <a:latin typeface="Meiryo UI" panose="020B0604030504040204" pitchFamily="50" charset="-128"/>
                          <a:ea typeface="Meiryo UI" panose="020B0604030504040204" pitchFamily="50" charset="-128"/>
                        </a:rPr>
                        <a:t>関西圏</a:t>
                      </a:r>
                      <a:r>
                        <a:rPr kumimoji="1" lang="ja-JP" altLang="en-US" sz="1100" b="0" dirty="0">
                          <a:solidFill>
                            <a:schemeClr val="tx1"/>
                          </a:solidFill>
                          <a:latin typeface="Meiryo UI" panose="020B0604030504040204" pitchFamily="50" charset="-128"/>
                          <a:ea typeface="Meiryo UI" panose="020B0604030504040204" pitchFamily="50" charset="-128"/>
                        </a:rPr>
                        <a:t>は、東京圏に次ぐ諸機能の集積を持つことから、その特性を生かして独自の全国的、世界的な中枢機能を担う。</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84406" marR="84406" marT="42203" marB="42203">
                    <a:solidFill>
                      <a:schemeClr val="accent1">
                        <a:lumMod val="40000"/>
                        <a:lumOff val="60000"/>
                      </a:schemeClr>
                    </a:solidFill>
                  </a:tcPr>
                </a:tc>
                <a:extLst>
                  <a:ext uri="{0D108BD9-81ED-4DB2-BD59-A6C34878D82A}">
                    <a16:rowId xmlns:a16="http://schemas.microsoft.com/office/drawing/2014/main" val="1759884949"/>
                  </a:ext>
                </a:extLst>
              </a:tr>
            </a:tbl>
          </a:graphicData>
        </a:graphic>
      </p:graphicFrame>
      <p:sp>
        <p:nvSpPr>
          <p:cNvPr id="4" name="二等辺三角形 3"/>
          <p:cNvSpPr/>
          <p:nvPr/>
        </p:nvSpPr>
        <p:spPr>
          <a:xfrm flipV="1">
            <a:off x="3143672" y="4797152"/>
            <a:ext cx="2310063" cy="1556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正方形/長方形 10"/>
          <p:cNvSpPr/>
          <p:nvPr/>
        </p:nvSpPr>
        <p:spPr>
          <a:xfrm>
            <a:off x="2920002" y="6511340"/>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0" y="0"/>
            <a:ext cx="9144000" cy="404664"/>
            <a:chOff x="0" y="0"/>
            <a:chExt cx="9144000" cy="404664"/>
          </a:xfrm>
        </p:grpSpPr>
        <p:sp>
          <p:nvSpPr>
            <p:cNvPr id="12" name="正方形/長方形 11"/>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2000" kern="0" noProof="0" dirty="0" smtClean="0">
                  <a:solidFill>
                    <a:srgbClr val="000000"/>
                  </a:solidFill>
                  <a:latin typeface="Meiryo UI"/>
                  <a:ea typeface="Meiryo UI" pitchFamily="50" charset="-128"/>
                  <a:cs typeface="Meiryo UI" pitchFamily="50" charset="-128"/>
                </a:rPr>
                <a:t>７</a:t>
              </a:r>
              <a:r>
                <a:rPr kumimoji="0" lang="ja-JP" altLang="en-US" sz="20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ー</a:t>
              </a:r>
              <a:r>
                <a:rPr kumimoji="0" lang="en-US" altLang="ja-JP" sz="2000" kern="0" dirty="0">
                  <a:solidFill>
                    <a:srgbClr val="000000"/>
                  </a:solidFill>
                  <a:latin typeface="Meiryo UI"/>
                  <a:ea typeface="Meiryo UI" pitchFamily="50" charset="-128"/>
                  <a:cs typeface="Meiryo UI" pitchFamily="50" charset="-128"/>
                </a:rPr>
                <a:t>36</a:t>
              </a:r>
              <a:r>
                <a:rPr kumimoji="0" lang="en-US" altLang="ja-JP" sz="20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lang="ja-JP" altLang="en-US" kern="0" dirty="0" smtClean="0">
                  <a:solidFill>
                    <a:srgbClr val="000000"/>
                  </a:solidFill>
                  <a:latin typeface="Meiryo UI"/>
                  <a:ea typeface="Meiryo UI" pitchFamily="50" charset="-128"/>
                  <a:cs typeface="Meiryo UI" pitchFamily="50" charset="-128"/>
                </a:rPr>
                <a:t> 東京</a:t>
              </a:r>
              <a:r>
                <a:rPr lang="ja-JP" altLang="en-US" kern="0" dirty="0">
                  <a:solidFill>
                    <a:srgbClr val="000000"/>
                  </a:solidFill>
                  <a:latin typeface="Meiryo UI"/>
                  <a:ea typeface="Meiryo UI" pitchFamily="50" charset="-128"/>
                  <a:cs typeface="Meiryo UI" pitchFamily="50" charset="-128"/>
                </a:rPr>
                <a:t>一極</a:t>
              </a:r>
              <a:r>
                <a:rPr lang="ja-JP" altLang="en-US" kern="0" dirty="0" smtClean="0">
                  <a:solidFill>
                    <a:srgbClr val="000000"/>
                  </a:solidFill>
                  <a:latin typeface="Meiryo UI"/>
                  <a:ea typeface="Meiryo UI" pitchFamily="50" charset="-128"/>
                  <a:cs typeface="Meiryo UI" pitchFamily="50" charset="-128"/>
                </a:rPr>
                <a:t>集中（２</a:t>
              </a:r>
              <a:r>
                <a:rPr lang="en-US" altLang="ja-JP" kern="0" dirty="0" smtClean="0">
                  <a:solidFill>
                    <a:srgbClr val="000000"/>
                  </a:solidFill>
                  <a:latin typeface="Meiryo UI"/>
                  <a:ea typeface="Meiryo UI" pitchFamily="50" charset="-128"/>
                  <a:cs typeface="Meiryo UI" pitchFamily="50" charset="-128"/>
                </a:rPr>
                <a:t>.</a:t>
              </a:r>
              <a:r>
                <a:rPr lang="ja-JP" altLang="en-US" kern="0" dirty="0" smtClean="0">
                  <a:solidFill>
                    <a:srgbClr val="000000"/>
                  </a:solidFill>
                  <a:latin typeface="Meiryo UI"/>
                  <a:ea typeface="Meiryo UI" pitchFamily="50" charset="-128"/>
                  <a:cs typeface="Meiryo UI" pitchFamily="50" charset="-128"/>
                </a:rPr>
                <a:t>関係計画）</a:t>
              </a:r>
              <a:endParaRPr lang="ja-JP" altLang="en-US" kern="0" dirty="0">
                <a:solidFill>
                  <a:srgbClr val="000000"/>
                </a:solidFill>
                <a:latin typeface="Meiryo UI"/>
                <a:ea typeface="Meiryo UI" pitchFamily="50" charset="-128"/>
                <a:cs typeface="Meiryo UI" pitchFamily="50" charset="-128"/>
              </a:endParaRPr>
            </a:p>
          </p:txBody>
        </p:sp>
        <p:sp>
          <p:nvSpPr>
            <p:cNvPr id="13" name="正方形/長方形 12"/>
            <p:cNvSpPr/>
            <p:nvPr/>
          </p:nvSpPr>
          <p:spPr>
            <a:xfrm>
              <a:off x="7021651" y="8882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参考資料６</a:t>
              </a:r>
            </a:p>
          </p:txBody>
        </p:sp>
      </p:grpSp>
    </p:spTree>
    <p:extLst>
      <p:ext uri="{BB962C8B-B14F-4D97-AF65-F5344CB8AC3E}">
        <p14:creationId xmlns:p14="http://schemas.microsoft.com/office/powerpoint/2010/main" val="3542840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18583" y="533755"/>
            <a:ext cx="8640960" cy="3926552"/>
          </a:xfrm>
          <a:prstGeom prst="roundRect">
            <a:avLst>
              <a:gd name="adj" fmla="val 449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3231" bIns="33231" rtlCol="0" anchor="t" anchorCtr="0"/>
          <a:lstStyle/>
          <a:p>
            <a:r>
              <a:rPr lang="en-US" altLang="ja-JP" sz="1200" b="1" dirty="0">
                <a:solidFill>
                  <a:schemeClr val="tx1"/>
                </a:solidFill>
                <a:latin typeface="Meiryo UI" panose="020B0604030504040204" pitchFamily="50" charset="-128"/>
                <a:ea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大阪城東部地区のまちづくり</a:t>
            </a:r>
            <a:r>
              <a:rPr lang="en-US" altLang="ja-JP" sz="1200" b="1" dirty="0">
                <a:solidFill>
                  <a:schemeClr val="tx1"/>
                </a:solidFill>
                <a:latin typeface="Meiryo UI" panose="020B0604030504040204" pitchFamily="50" charset="-128"/>
                <a:ea typeface="Meiryo UI" panose="020B0604030504040204" pitchFamily="50" charset="-128"/>
              </a:rPr>
              <a:t>》</a:t>
            </a:r>
          </a:p>
          <a:p>
            <a:r>
              <a:rPr lang="ja-JP" altLang="en-US" sz="1015" dirty="0">
                <a:solidFill>
                  <a:srgbClr val="FF0000"/>
                </a:solidFill>
                <a:latin typeface="Meiryo UI" panose="020B0604030504040204" pitchFamily="50" charset="-128"/>
                <a:ea typeface="Meiryo UI" panose="020B0604030504040204" pitchFamily="50" charset="-128"/>
              </a:rPr>
              <a:t>　</a:t>
            </a:r>
          </a:p>
        </p:txBody>
      </p:sp>
      <p:sp>
        <p:nvSpPr>
          <p:cNvPr id="8" name="角丸四角形 6">
            <a:extLst>
              <a:ext uri="{FF2B5EF4-FFF2-40B4-BE49-F238E27FC236}">
                <a16:creationId xmlns:a16="http://schemas.microsoft.com/office/drawing/2014/main" id="{01073568-DD71-48C0-AA4A-669348376722}"/>
              </a:ext>
            </a:extLst>
          </p:cNvPr>
          <p:cNvSpPr/>
          <p:nvPr/>
        </p:nvSpPr>
        <p:spPr>
          <a:xfrm>
            <a:off x="101224" y="4716377"/>
            <a:ext cx="8508022" cy="1807109"/>
          </a:xfrm>
          <a:prstGeom prst="roundRect">
            <a:avLst>
              <a:gd name="adj" fmla="val 750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3231" bIns="33231" rtlCol="0" anchor="t" anchorCtr="0"/>
          <a:lstStyle/>
          <a:p>
            <a:r>
              <a:rPr lang="en-US" altLang="ja-JP" sz="1200" b="1" dirty="0">
                <a:solidFill>
                  <a:srgbClr val="000000"/>
                </a:solidFill>
                <a:latin typeface="Meiryo UI" panose="020B0604030504040204" pitchFamily="50" charset="-128"/>
                <a:ea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rPr>
              <a:t>大阪国際感染症研究センター</a:t>
            </a:r>
            <a:r>
              <a:rPr lang="en-US" altLang="ja-JP" sz="1200" b="1" dirty="0">
                <a:solidFill>
                  <a:srgbClr val="000000"/>
                </a:solidFill>
                <a:latin typeface="Meiryo UI" panose="020B0604030504040204" pitchFamily="50" charset="-128"/>
                <a:ea typeface="Meiryo UI" panose="020B0604030504040204" pitchFamily="50" charset="-128"/>
              </a:rPr>
              <a:t>》</a:t>
            </a:r>
            <a:endParaRPr lang="en-US" altLang="zh-TW" sz="1200" b="1" dirty="0">
              <a:solidFill>
                <a:srgbClr val="000000"/>
              </a:solidFill>
              <a:latin typeface="Meiryo UI" panose="020B0604030504040204" pitchFamily="50" charset="-128"/>
              <a:ea typeface="Meiryo UI" panose="020B0604030504040204" pitchFamily="50" charset="-128"/>
            </a:endParaRPr>
          </a:p>
          <a:p>
            <a:r>
              <a:rPr lang="ja-JP" altLang="en-US" sz="1108" dirty="0">
                <a:solidFill>
                  <a:srgbClr val="000000"/>
                </a:solidFill>
                <a:latin typeface="Meiryo UI" panose="020B0604030504040204" pitchFamily="50" charset="-128"/>
                <a:ea typeface="Meiryo UI" panose="020B0604030504040204" pitchFamily="50" charset="-128"/>
              </a:rPr>
              <a:t>感染症対策について、行政等と連携・補完しながら、アカデミアの立場から構築・提言する拠点として、「大阪国際感染症研究センター」を設置</a:t>
            </a:r>
          </a:p>
          <a:p>
            <a:r>
              <a:rPr lang="ja-JP" altLang="en-US" sz="1108" dirty="0">
                <a:solidFill>
                  <a:srgbClr val="000000"/>
                </a:solidFill>
                <a:latin typeface="Meiryo UI" panose="020B0604030504040204" pitchFamily="50" charset="-128"/>
                <a:ea typeface="Meiryo UI" panose="020B0604030504040204" pitchFamily="50" charset="-128"/>
              </a:rPr>
              <a:t>　平時：エビデンスに基づく対策の検討、対応能力のある人材育成、産学官のネットワーク形成、感染症情報の収集</a:t>
            </a:r>
            <a:endParaRPr lang="en-US" altLang="ja-JP" sz="1108" dirty="0">
              <a:solidFill>
                <a:srgbClr val="000000"/>
              </a:solidFill>
              <a:latin typeface="Meiryo UI" panose="020B0604030504040204" pitchFamily="50" charset="-128"/>
              <a:ea typeface="Meiryo UI" panose="020B0604030504040204" pitchFamily="50" charset="-128"/>
            </a:endParaRPr>
          </a:p>
          <a:p>
            <a:r>
              <a:rPr lang="ja-JP" altLang="en-US" sz="1108" dirty="0">
                <a:solidFill>
                  <a:srgbClr val="000000"/>
                </a:solidFill>
                <a:latin typeface="Meiryo UI" panose="020B0604030504040204" pitchFamily="50" charset="-128"/>
                <a:ea typeface="Meiryo UI" panose="020B0604030504040204" pitchFamily="50" charset="-128"/>
              </a:rPr>
              <a:t>　有事： </a:t>
            </a:r>
            <a:r>
              <a:rPr lang="ja-JP" altLang="en-US" sz="1108" b="1" dirty="0">
                <a:solidFill>
                  <a:srgbClr val="000000"/>
                </a:solidFill>
                <a:latin typeface="Meiryo UI" panose="020B0604030504040204" pitchFamily="50" charset="-128"/>
                <a:ea typeface="Meiryo UI" panose="020B0604030504040204" pitchFamily="50" charset="-128"/>
              </a:rPr>
              <a:t>学際的な総合知を結集</a:t>
            </a:r>
            <a:r>
              <a:rPr lang="ja-JP" altLang="en-US" sz="1108" dirty="0">
                <a:solidFill>
                  <a:srgbClr val="000000"/>
                </a:solidFill>
                <a:latin typeface="Meiryo UI" panose="020B0604030504040204" pitchFamily="50" charset="-128"/>
                <a:ea typeface="Meiryo UI" panose="020B0604030504040204" pitchFamily="50" charset="-128"/>
              </a:rPr>
              <a:t>して健康危機事象に対応し、</a:t>
            </a:r>
            <a:r>
              <a:rPr lang="ja-JP" altLang="en-US" sz="1108" b="1" dirty="0">
                <a:solidFill>
                  <a:srgbClr val="000000"/>
                </a:solidFill>
                <a:latin typeface="Meiryo UI" panose="020B0604030504040204" pitchFamily="50" charset="-128"/>
                <a:ea typeface="Meiryo UI" panose="020B0604030504040204" pitchFamily="50" charset="-128"/>
              </a:rPr>
              <a:t>行政（大阪府・市）の政策決定を科学的エビデンスに基づいて支援</a:t>
            </a:r>
            <a:endParaRPr lang="en-US" altLang="ja-JP" sz="1108" dirty="0">
              <a:solidFill>
                <a:srgbClr val="000000"/>
              </a:solidFill>
              <a:latin typeface="Meiryo UI" panose="020B0604030504040204" pitchFamily="50" charset="-128"/>
              <a:ea typeface="Meiryo UI" panose="020B0604030504040204" pitchFamily="50" charset="-128"/>
            </a:endParaRPr>
          </a:p>
          <a:p>
            <a:endParaRPr lang="en-US" altLang="ja-JP" sz="1108" dirty="0">
              <a:solidFill>
                <a:srgbClr val="000000"/>
              </a:solidFill>
              <a:latin typeface="Meiryo UI" panose="020B0604030504040204" pitchFamily="50" charset="-128"/>
              <a:ea typeface="Meiryo UI" panose="020B0604030504040204" pitchFamily="50" charset="-128"/>
            </a:endParaRPr>
          </a:p>
          <a:p>
            <a:r>
              <a:rPr lang="ja-JP" altLang="en-US" sz="1108" dirty="0">
                <a:solidFill>
                  <a:srgbClr val="000000"/>
                </a:solidFill>
                <a:latin typeface="Meiryo UI" panose="020B0604030504040204" pitchFamily="50" charset="-128"/>
                <a:ea typeface="Meiryo UI" panose="020B0604030504040204" pitchFamily="50" charset="-128"/>
              </a:rPr>
              <a:t>（センターの機能）</a:t>
            </a:r>
          </a:p>
          <a:p>
            <a:r>
              <a:rPr lang="ja-JP" altLang="en-US" sz="1108" dirty="0">
                <a:solidFill>
                  <a:srgbClr val="000000"/>
                </a:solidFill>
                <a:latin typeface="Meiryo UI" panose="020B0604030504040204" pitchFamily="50" charset="-128"/>
                <a:ea typeface="Meiryo UI" panose="020B0604030504040204" pitchFamily="50" charset="-128"/>
              </a:rPr>
              <a:t>➀科学的エビデンスに基づく政策支援・提言機能</a:t>
            </a:r>
          </a:p>
          <a:p>
            <a:r>
              <a:rPr lang="ja-JP" altLang="en-US" sz="1108" dirty="0">
                <a:solidFill>
                  <a:srgbClr val="000000"/>
                </a:solidFill>
                <a:latin typeface="Meiryo UI" panose="020B0604030504040204" pitchFamily="50" charset="-128"/>
                <a:ea typeface="Meiryo UI" panose="020B0604030504040204" pitchFamily="50" charset="-128"/>
              </a:rPr>
              <a:t>　現下の新型コロナウイルス感染症対策の調査研究とそれに基づく助言・提言</a:t>
            </a:r>
          </a:p>
          <a:p>
            <a:r>
              <a:rPr lang="ja-JP" altLang="en-US" sz="1108" dirty="0">
                <a:solidFill>
                  <a:srgbClr val="000000"/>
                </a:solidFill>
                <a:latin typeface="Meiryo UI" panose="020B0604030504040204" pitchFamily="50" charset="-128"/>
                <a:ea typeface="Meiryo UI" panose="020B0604030504040204" pitchFamily="50" charset="-128"/>
              </a:rPr>
              <a:t>②国際的な視野での研究・教育機能</a:t>
            </a:r>
          </a:p>
          <a:p>
            <a:r>
              <a:rPr lang="ja-JP" altLang="en-US" sz="1108" dirty="0">
                <a:solidFill>
                  <a:srgbClr val="000000"/>
                </a:solidFill>
                <a:latin typeface="Meiryo UI" panose="020B0604030504040204" pitchFamily="50" charset="-128"/>
                <a:ea typeface="Meiryo UI" panose="020B0604030504040204" pitchFamily="50" charset="-128"/>
              </a:rPr>
              <a:t>　</a:t>
            </a:r>
            <a:r>
              <a:rPr lang="en-US" altLang="ja-JP" sz="1108" dirty="0">
                <a:solidFill>
                  <a:srgbClr val="000000"/>
                </a:solidFill>
                <a:latin typeface="Meiryo UI" panose="020B0604030504040204" pitchFamily="50" charset="-128"/>
                <a:ea typeface="Meiryo UI" panose="020B0604030504040204" pitchFamily="50" charset="-128"/>
              </a:rPr>
              <a:t>2025</a:t>
            </a:r>
            <a:r>
              <a:rPr lang="ja-JP" altLang="en-US" sz="1108" dirty="0">
                <a:solidFill>
                  <a:srgbClr val="000000"/>
                </a:solidFill>
                <a:latin typeface="Meiryo UI" panose="020B0604030504040204" pitchFamily="50" charset="-128"/>
                <a:ea typeface="Meiryo UI" panose="020B0604030504040204" pitchFamily="50" charset="-128"/>
              </a:rPr>
              <a:t>年大阪・関西万博を見据え、感染症への対応力を有する世界的な拠点都市形成への貢献</a:t>
            </a:r>
            <a:endParaRPr lang="ja-JP" altLang="en-US" sz="1108"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82968804-930B-4000-AD4B-8EE6ECF4F273}"/>
              </a:ext>
            </a:extLst>
          </p:cNvPr>
          <p:cNvSpPr/>
          <p:nvPr/>
        </p:nvSpPr>
        <p:spPr>
          <a:xfrm>
            <a:off x="30582" y="4460307"/>
            <a:ext cx="1391418" cy="2986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■感染症への対応</a:t>
            </a:r>
            <a:endParaRPr lang="ja-JP" altLang="en-US" sz="923"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FE764448-D021-45BA-BA2C-050A45E4A765}"/>
              </a:ext>
            </a:extLst>
          </p:cNvPr>
          <p:cNvSpPr/>
          <p:nvPr/>
        </p:nvSpPr>
        <p:spPr>
          <a:xfrm>
            <a:off x="218441" y="241216"/>
            <a:ext cx="4136794" cy="2925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■都心キャンパス機能</a:t>
            </a:r>
            <a:endParaRPr lang="ja-JP" altLang="en-US" sz="923"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B8C292B9-C5A5-48A9-8E00-6CB0E549BEE2}"/>
              </a:ext>
            </a:extLst>
          </p:cNvPr>
          <p:cNvPicPr>
            <a:picLocks noChangeAspect="1"/>
          </p:cNvPicPr>
          <p:nvPr/>
        </p:nvPicPr>
        <p:blipFill>
          <a:blip r:embed="rId2"/>
          <a:stretch>
            <a:fillRect/>
          </a:stretch>
        </p:blipFill>
        <p:spPr>
          <a:xfrm>
            <a:off x="6366661" y="411201"/>
            <a:ext cx="2778223" cy="2848691"/>
          </a:xfrm>
          <a:prstGeom prst="rect">
            <a:avLst/>
          </a:prstGeom>
        </p:spPr>
      </p:pic>
      <p:sp>
        <p:nvSpPr>
          <p:cNvPr id="11" name="正方形/長方形 10">
            <a:extLst>
              <a:ext uri="{FF2B5EF4-FFF2-40B4-BE49-F238E27FC236}">
                <a16:creationId xmlns:a16="http://schemas.microsoft.com/office/drawing/2014/main" id="{A8D2CABB-2087-4204-B553-3848E1B9F208}"/>
              </a:ext>
            </a:extLst>
          </p:cNvPr>
          <p:cNvSpPr/>
          <p:nvPr/>
        </p:nvSpPr>
        <p:spPr>
          <a:xfrm>
            <a:off x="197744" y="833297"/>
            <a:ext cx="170188" cy="805928"/>
          </a:xfrm>
          <a:prstGeom prst="rect">
            <a:avLst/>
          </a:prstGeom>
        </p:spPr>
        <p:style>
          <a:lnRef idx="2">
            <a:schemeClr val="accent6"/>
          </a:lnRef>
          <a:fillRef idx="1">
            <a:schemeClr val="lt1"/>
          </a:fillRef>
          <a:effectRef idx="0">
            <a:schemeClr val="accent6"/>
          </a:effectRef>
          <a:fontRef idx="minor">
            <a:schemeClr val="dk1"/>
          </a:fontRef>
        </p:style>
        <p:txBody>
          <a:bodyPr vert="wordArtVertRtl" rtlCol="0" anchor="ctr"/>
          <a:lstStyle/>
          <a:p>
            <a:pPr algn="ctr"/>
            <a:r>
              <a:rPr lang="ja-JP" altLang="en-US" sz="738" b="1" dirty="0">
                <a:latin typeface="Meiryo UI" panose="020B0604030504040204" pitchFamily="50" charset="-128"/>
                <a:ea typeface="Meiryo UI" panose="020B0604030504040204" pitchFamily="50" charset="-128"/>
              </a:rPr>
              <a:t>コンセプト</a:t>
            </a:r>
          </a:p>
        </p:txBody>
      </p:sp>
      <p:sp>
        <p:nvSpPr>
          <p:cNvPr id="12" name="正方形/長方形 11">
            <a:extLst>
              <a:ext uri="{FF2B5EF4-FFF2-40B4-BE49-F238E27FC236}">
                <a16:creationId xmlns:a16="http://schemas.microsoft.com/office/drawing/2014/main" id="{7FF98E0B-6ACD-47C4-92BC-2C0A6C8207EE}"/>
              </a:ext>
            </a:extLst>
          </p:cNvPr>
          <p:cNvSpPr/>
          <p:nvPr/>
        </p:nvSpPr>
        <p:spPr>
          <a:xfrm>
            <a:off x="197744" y="1700808"/>
            <a:ext cx="170188" cy="2592288"/>
          </a:xfrm>
          <a:prstGeom prst="rect">
            <a:avLst/>
          </a:prstGeom>
        </p:spPr>
        <p:style>
          <a:lnRef idx="2">
            <a:schemeClr val="accent6"/>
          </a:lnRef>
          <a:fillRef idx="1">
            <a:schemeClr val="lt1"/>
          </a:fillRef>
          <a:effectRef idx="0">
            <a:schemeClr val="accent6"/>
          </a:effectRef>
          <a:fontRef idx="minor">
            <a:schemeClr val="dk1"/>
          </a:fontRef>
        </p:style>
        <p:txBody>
          <a:bodyPr vert="wordArtVertRtl" rtlCol="0" anchor="ctr"/>
          <a:lstStyle/>
          <a:p>
            <a:pPr algn="ctr"/>
            <a:r>
              <a:rPr lang="ja-JP" altLang="en-US" sz="738" b="1" dirty="0">
                <a:latin typeface="Meiryo UI" panose="020B0604030504040204" pitchFamily="50" charset="-128"/>
                <a:ea typeface="Meiryo UI" panose="020B0604030504040204" pitchFamily="50" charset="-128"/>
              </a:rPr>
              <a:t>コンセプトを具体化する戦略等</a:t>
            </a:r>
          </a:p>
        </p:txBody>
      </p:sp>
      <p:sp>
        <p:nvSpPr>
          <p:cNvPr id="13" name="正方形/長方形 12">
            <a:extLst>
              <a:ext uri="{FF2B5EF4-FFF2-40B4-BE49-F238E27FC236}">
                <a16:creationId xmlns:a16="http://schemas.microsoft.com/office/drawing/2014/main" id="{26907383-D57F-4E38-8AA9-CCCBB0090150}"/>
              </a:ext>
            </a:extLst>
          </p:cNvPr>
          <p:cNvSpPr/>
          <p:nvPr/>
        </p:nvSpPr>
        <p:spPr>
          <a:xfrm>
            <a:off x="836051" y="836419"/>
            <a:ext cx="4829574" cy="6171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108" b="1" dirty="0">
                <a:latin typeface="Meiryo UI" panose="020B0604030504040204" pitchFamily="50" charset="-128"/>
                <a:ea typeface="Meiryo UI" panose="020B0604030504040204" pitchFamily="50" charset="-128"/>
              </a:rPr>
              <a:t>大学とともに成長するイノベーション・フィールド・シティ</a:t>
            </a:r>
            <a:endParaRPr lang="en-US" altLang="ja-JP" sz="1108" b="1" dirty="0">
              <a:latin typeface="Meiryo UI" panose="020B0604030504040204" pitchFamily="50" charset="-128"/>
              <a:ea typeface="Meiryo UI" panose="020B0604030504040204" pitchFamily="50" charset="-128"/>
            </a:endParaRPr>
          </a:p>
          <a:p>
            <a:r>
              <a:rPr lang="ja-JP" altLang="en-US" sz="1015" dirty="0">
                <a:latin typeface="Meiryo UI" panose="020B0604030504040204" pitchFamily="50" charset="-128"/>
                <a:ea typeface="Meiryo UI" panose="020B0604030504040204" pitchFamily="50" charset="-128"/>
              </a:rPr>
              <a:t>　・新大学を先導役にして</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観光集客･健康医療･人材育成･居住機能等の集積により</a:t>
            </a:r>
            <a:r>
              <a:rPr lang="en-US" altLang="ja-JP" sz="1015" dirty="0">
                <a:latin typeface="Meiryo UI" panose="020B0604030504040204" pitchFamily="50" charset="-128"/>
                <a:ea typeface="Meiryo UI" panose="020B0604030504040204" pitchFamily="50" charset="-128"/>
              </a:rPr>
              <a:t>､</a:t>
            </a:r>
          </a:p>
          <a:p>
            <a:r>
              <a:rPr lang="ja-JP" altLang="en-US" sz="1015" dirty="0">
                <a:latin typeface="Meiryo UI" panose="020B0604030504040204" pitchFamily="50" charset="-128"/>
                <a:ea typeface="Meiryo UI" panose="020B0604030504040204" pitchFamily="50" charset="-128"/>
              </a:rPr>
              <a:t>　　多世代・多様な人が集い、交流する国際色あるまち</a:t>
            </a:r>
          </a:p>
        </p:txBody>
      </p:sp>
      <p:sp>
        <p:nvSpPr>
          <p:cNvPr id="14" name="二等辺三角形 13">
            <a:extLst>
              <a:ext uri="{FF2B5EF4-FFF2-40B4-BE49-F238E27FC236}">
                <a16:creationId xmlns:a16="http://schemas.microsoft.com/office/drawing/2014/main" id="{014EC2A5-8F50-4794-A80A-7A29F64C1C1F}"/>
              </a:ext>
            </a:extLst>
          </p:cNvPr>
          <p:cNvSpPr/>
          <p:nvPr/>
        </p:nvSpPr>
        <p:spPr>
          <a:xfrm rot="10800000">
            <a:off x="1477196" y="1538855"/>
            <a:ext cx="3456384" cy="1241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正方形/長方形 14">
            <a:extLst>
              <a:ext uri="{FF2B5EF4-FFF2-40B4-BE49-F238E27FC236}">
                <a16:creationId xmlns:a16="http://schemas.microsoft.com/office/drawing/2014/main" id="{BAA86D5E-E270-4BA9-8045-B8E1B341A1C4}"/>
              </a:ext>
            </a:extLst>
          </p:cNvPr>
          <p:cNvSpPr/>
          <p:nvPr/>
        </p:nvSpPr>
        <p:spPr>
          <a:xfrm>
            <a:off x="429971" y="1709616"/>
            <a:ext cx="5737283" cy="8874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108" b="1" dirty="0">
                <a:latin typeface="Meiryo UI" panose="020B0604030504040204" pitchFamily="50" charset="-128"/>
                <a:ea typeface="Meiryo UI" panose="020B0604030504040204" pitchFamily="50" charset="-128"/>
              </a:rPr>
              <a:t>１．まちにひらかれ</a:t>
            </a:r>
            <a:r>
              <a:rPr lang="en-US" altLang="ja-JP" sz="1108" b="1" dirty="0">
                <a:latin typeface="Meiryo UI" panose="020B0604030504040204" pitchFamily="50" charset="-128"/>
                <a:ea typeface="Meiryo UI" panose="020B0604030504040204" pitchFamily="50" charset="-128"/>
              </a:rPr>
              <a:t>､</a:t>
            </a:r>
            <a:r>
              <a:rPr lang="ja-JP" altLang="en-US" sz="1108" b="1" dirty="0">
                <a:latin typeface="Meiryo UI" panose="020B0604030504040204" pitchFamily="50" charset="-128"/>
                <a:ea typeface="Meiryo UI" panose="020B0604030504040204" pitchFamily="50" charset="-128"/>
              </a:rPr>
              <a:t>まちとともに成長する「次世代型キャンパスシティ」</a:t>
            </a:r>
            <a:endParaRPr lang="en-US" altLang="ja-JP" sz="1108" b="1" dirty="0">
              <a:latin typeface="Meiryo UI" panose="020B0604030504040204" pitchFamily="50" charset="-128"/>
              <a:ea typeface="Meiryo UI" panose="020B0604030504040204" pitchFamily="50" charset="-128"/>
            </a:endParaRPr>
          </a:p>
          <a:p>
            <a:r>
              <a:rPr lang="ja-JP" altLang="en-US" sz="1015" dirty="0">
                <a:latin typeface="Meiryo UI" panose="020B0604030504040204" pitchFamily="50" charset="-128"/>
                <a:ea typeface="Meiryo UI" panose="020B0604030504040204" pitchFamily="50" charset="-128"/>
              </a:rPr>
              <a:t>① まちにひらかれたキャンパスシティ（</a:t>
            </a:r>
            <a:r>
              <a:rPr lang="en-US" altLang="ja-JP" sz="1015" dirty="0">
                <a:latin typeface="Meiryo UI" panose="020B0604030504040204" pitchFamily="50" charset="-128"/>
                <a:ea typeface="Meiryo UI" panose="020B0604030504040204" pitchFamily="50" charset="-128"/>
              </a:rPr>
              <a:t>keyword</a:t>
            </a:r>
            <a:r>
              <a:rPr lang="ja-JP" altLang="en-US" sz="1015" dirty="0">
                <a:latin typeface="Meiryo UI" panose="020B0604030504040204" pitchFamily="50" charset="-128"/>
                <a:ea typeface="Meiryo UI" panose="020B0604030504040204" pitchFamily="50" charset="-128"/>
              </a:rPr>
              <a:t>：市民開放・産学官民連携・国際交流）</a:t>
            </a:r>
          </a:p>
          <a:p>
            <a:r>
              <a:rPr lang="ja-JP" altLang="en-US" sz="1015" dirty="0">
                <a:latin typeface="Meiryo UI" panose="020B0604030504040204" pitchFamily="50" charset="-128"/>
                <a:ea typeface="Meiryo UI" panose="020B0604030504040204" pitchFamily="50" charset="-128"/>
              </a:rPr>
              <a:t>　・都心立地を活かし</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住民開放・産学官民連携・国際交流などの機能を有する新大学を核としたまち</a:t>
            </a:r>
          </a:p>
          <a:p>
            <a:r>
              <a:rPr lang="ja-JP" altLang="en-US" sz="1015" dirty="0">
                <a:latin typeface="Meiryo UI" panose="020B0604030504040204" pitchFamily="50" charset="-128"/>
                <a:ea typeface="Meiryo UI" panose="020B0604030504040204" pitchFamily="50" charset="-128"/>
              </a:rPr>
              <a:t>② まちとともに成長するキャンパスシティ（</a:t>
            </a:r>
            <a:r>
              <a:rPr lang="en-US" altLang="ja-JP" sz="1015" dirty="0">
                <a:latin typeface="Meiryo UI" panose="020B0604030504040204" pitchFamily="50" charset="-128"/>
                <a:ea typeface="Meiryo UI" panose="020B0604030504040204" pitchFamily="50" charset="-128"/>
              </a:rPr>
              <a:t>keyword</a:t>
            </a:r>
            <a:r>
              <a:rPr lang="ja-JP" altLang="en-US" sz="1015" dirty="0">
                <a:latin typeface="Meiryo UI" panose="020B0604030504040204" pitchFamily="50" charset="-128"/>
                <a:ea typeface="Meiryo UI" panose="020B0604030504040204" pitchFamily="50" charset="-128"/>
              </a:rPr>
              <a:t>：街の成長牽引・リビングラボ）</a:t>
            </a:r>
          </a:p>
          <a:p>
            <a:r>
              <a:rPr lang="ja-JP" altLang="en-US" sz="1015" dirty="0">
                <a:latin typeface="Meiryo UI" panose="020B0604030504040204" pitchFamily="50" charset="-128"/>
                <a:ea typeface="Meiryo UI" panose="020B0604030504040204" pitchFamily="50" charset="-128"/>
              </a:rPr>
              <a:t>　・新大学が先導役となり</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まちの成長を牽引し</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まちの課題を解決しながら発展するまち</a:t>
            </a:r>
          </a:p>
        </p:txBody>
      </p:sp>
      <p:sp>
        <p:nvSpPr>
          <p:cNvPr id="16" name="正方形/長方形 15">
            <a:extLst>
              <a:ext uri="{FF2B5EF4-FFF2-40B4-BE49-F238E27FC236}">
                <a16:creationId xmlns:a16="http://schemas.microsoft.com/office/drawing/2014/main" id="{EC6CF63E-8D3B-4E93-90F6-4430E9E49BCF}"/>
              </a:ext>
            </a:extLst>
          </p:cNvPr>
          <p:cNvSpPr/>
          <p:nvPr/>
        </p:nvSpPr>
        <p:spPr>
          <a:xfrm>
            <a:off x="429971" y="2643667"/>
            <a:ext cx="6202566" cy="8256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108" b="1" dirty="0">
                <a:latin typeface="Meiryo UI" panose="020B0604030504040204" pitchFamily="50" charset="-128"/>
                <a:ea typeface="Meiryo UI" panose="020B0604030504040204" pitchFamily="50" charset="-128"/>
              </a:rPr>
              <a:t>２．健康医療・環境等の既存資源を活かした「スマートシティの実証・実装フィールド」</a:t>
            </a:r>
            <a:endParaRPr lang="en-US" altLang="ja-JP" sz="1108" b="1" dirty="0">
              <a:latin typeface="Meiryo UI" panose="020B0604030504040204" pitchFamily="50" charset="-128"/>
              <a:ea typeface="Meiryo UI" panose="020B0604030504040204" pitchFamily="50" charset="-128"/>
            </a:endParaRPr>
          </a:p>
          <a:p>
            <a:r>
              <a:rPr lang="ja-JP" altLang="en-US" sz="1015" dirty="0">
                <a:latin typeface="Meiryo UI" panose="020B0604030504040204" pitchFamily="50" charset="-128"/>
                <a:ea typeface="Meiryo UI" panose="020B0604030504040204" pitchFamily="50" charset="-128"/>
              </a:rPr>
              <a:t>① スマートエネルギー</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スマートモビリティ等の実証・実装フィールド（</a:t>
            </a:r>
            <a:r>
              <a:rPr lang="en-US" altLang="ja-JP" sz="1015" dirty="0">
                <a:latin typeface="Meiryo UI" panose="020B0604030504040204" pitchFamily="50" charset="-128"/>
                <a:ea typeface="Meiryo UI" panose="020B0604030504040204" pitchFamily="50" charset="-128"/>
              </a:rPr>
              <a:t>keyword</a:t>
            </a:r>
            <a:r>
              <a:rPr lang="ja-JP" altLang="en-US" sz="1015" dirty="0">
                <a:latin typeface="Meiryo UI" panose="020B0604030504040204" pitchFamily="50" charset="-128"/>
                <a:ea typeface="Meiryo UI" panose="020B0604030504040204" pitchFamily="50" charset="-128"/>
              </a:rPr>
              <a:t>：ｽﾏｰﾄｴﾈﾙｷﾞｰ・ｽﾏｰﾄﾓﾋﾞﾘﾃｨ）</a:t>
            </a:r>
          </a:p>
          <a:p>
            <a:r>
              <a:rPr lang="ja-JP" altLang="en-US" sz="1015" dirty="0">
                <a:latin typeface="Meiryo UI" panose="020B0604030504040204" pitchFamily="50" charset="-128"/>
                <a:ea typeface="Meiryo UI" panose="020B0604030504040204" pitchFamily="50" charset="-128"/>
              </a:rPr>
              <a:t>② スマートエイジングシティの実証・実装フィールド（</a:t>
            </a:r>
            <a:r>
              <a:rPr lang="en-US" altLang="ja-JP" sz="1015" dirty="0">
                <a:latin typeface="Meiryo UI" panose="020B0604030504040204" pitchFamily="50" charset="-128"/>
                <a:ea typeface="Meiryo UI" panose="020B0604030504040204" pitchFamily="50" charset="-128"/>
              </a:rPr>
              <a:t>keyword</a:t>
            </a:r>
            <a:r>
              <a:rPr lang="ja-JP" altLang="en-US" sz="1015" dirty="0">
                <a:latin typeface="Meiryo UI" panose="020B0604030504040204" pitchFamily="50" charset="-128"/>
                <a:ea typeface="Meiryo UI" panose="020B0604030504040204" pitchFamily="50" charset="-128"/>
              </a:rPr>
              <a:t>：ｽﾏｰﾄｴｲｼﾞﾝｸﾞ）</a:t>
            </a:r>
          </a:p>
          <a:p>
            <a:r>
              <a:rPr lang="ja-JP" altLang="en-US" sz="1015" dirty="0">
                <a:latin typeface="Meiryo UI" panose="020B0604030504040204" pitchFamily="50" charset="-128"/>
                <a:ea typeface="Meiryo UI" panose="020B0604030504040204" pitchFamily="50" charset="-128"/>
              </a:rPr>
              <a:t>　・大学と、健康医療機関、ＵＲ、企業等が連携し「健康寿命の延伸」「ＱＯＬの向上」「住み続けられる住環境の</a:t>
            </a:r>
            <a:endParaRPr lang="en-US" altLang="ja-JP" sz="1015" dirty="0">
              <a:latin typeface="Meiryo UI" panose="020B0604030504040204" pitchFamily="50" charset="-128"/>
              <a:ea typeface="Meiryo UI" panose="020B0604030504040204" pitchFamily="50" charset="-128"/>
            </a:endParaRPr>
          </a:p>
          <a:p>
            <a:r>
              <a:rPr lang="ja-JP" altLang="en-US" sz="1015" dirty="0">
                <a:latin typeface="Meiryo UI" panose="020B0604030504040204" pitchFamily="50" charset="-128"/>
                <a:ea typeface="Meiryo UI" panose="020B0604030504040204" pitchFamily="50" charset="-128"/>
              </a:rPr>
              <a:t>　　形成」に先導的に取組むまち</a:t>
            </a:r>
          </a:p>
        </p:txBody>
      </p:sp>
      <p:sp>
        <p:nvSpPr>
          <p:cNvPr id="17" name="正方形/長方形 16">
            <a:extLst>
              <a:ext uri="{FF2B5EF4-FFF2-40B4-BE49-F238E27FC236}">
                <a16:creationId xmlns:a16="http://schemas.microsoft.com/office/drawing/2014/main" id="{C63FFA91-D895-469C-87ED-7E6FE08A56D1}"/>
              </a:ext>
            </a:extLst>
          </p:cNvPr>
          <p:cNvSpPr/>
          <p:nvPr/>
        </p:nvSpPr>
        <p:spPr>
          <a:xfrm>
            <a:off x="429971" y="3515963"/>
            <a:ext cx="7731351" cy="8890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108" b="1" dirty="0">
                <a:latin typeface="Meiryo UI" panose="020B0604030504040204" pitchFamily="50" charset="-128"/>
                <a:ea typeface="Meiryo UI" panose="020B0604030504040204" pitchFamily="50" charset="-128"/>
              </a:rPr>
              <a:t>３．多様なひと</a:t>
            </a:r>
            <a:r>
              <a:rPr lang="en-US" altLang="ja-JP" sz="1108" b="1" dirty="0">
                <a:latin typeface="Meiryo UI" panose="020B0604030504040204" pitchFamily="50" charset="-128"/>
                <a:ea typeface="Meiryo UI" panose="020B0604030504040204" pitchFamily="50" charset="-128"/>
              </a:rPr>
              <a:t>､</a:t>
            </a:r>
            <a:r>
              <a:rPr lang="ja-JP" altLang="en-US" sz="1108" b="1" dirty="0">
                <a:latin typeface="Meiryo UI" panose="020B0604030504040204" pitchFamily="50" charset="-128"/>
                <a:ea typeface="Meiryo UI" panose="020B0604030504040204" pitchFamily="50" charset="-128"/>
              </a:rPr>
              <a:t>機能</a:t>
            </a:r>
            <a:r>
              <a:rPr lang="en-US" altLang="ja-JP" sz="1108" b="1" dirty="0">
                <a:latin typeface="Meiryo UI" panose="020B0604030504040204" pitchFamily="50" charset="-128"/>
                <a:ea typeface="Meiryo UI" panose="020B0604030504040204" pitchFamily="50" charset="-128"/>
              </a:rPr>
              <a:t>､</a:t>
            </a:r>
            <a:r>
              <a:rPr lang="ja-JP" altLang="en-US" sz="1108" b="1" dirty="0">
                <a:latin typeface="Meiryo UI" panose="020B0604030504040204" pitchFamily="50" charset="-128"/>
                <a:ea typeface="Meiryo UI" panose="020B0604030504040204" pitchFamily="50" charset="-128"/>
              </a:rPr>
              <a:t>空間</a:t>
            </a:r>
            <a:r>
              <a:rPr lang="en-US" altLang="ja-JP" sz="1108" b="1" dirty="0">
                <a:latin typeface="Meiryo UI" panose="020B0604030504040204" pitchFamily="50" charset="-128"/>
                <a:ea typeface="Meiryo UI" panose="020B0604030504040204" pitchFamily="50" charset="-128"/>
              </a:rPr>
              <a:t>､</a:t>
            </a:r>
            <a:r>
              <a:rPr lang="ja-JP" altLang="en-US" sz="1108" b="1" dirty="0">
                <a:latin typeface="Meiryo UI" panose="020B0604030504040204" pitchFamily="50" charset="-128"/>
                <a:ea typeface="Meiryo UI" panose="020B0604030504040204" pitchFamily="50" charset="-128"/>
              </a:rPr>
              <a:t>主体が交流する「クロスオーバーシティ」</a:t>
            </a:r>
            <a:endParaRPr lang="en-US" altLang="ja-JP" sz="1108" b="1" dirty="0">
              <a:latin typeface="Meiryo UI" panose="020B0604030504040204" pitchFamily="50" charset="-128"/>
              <a:ea typeface="Meiryo UI" panose="020B0604030504040204" pitchFamily="50" charset="-128"/>
            </a:endParaRPr>
          </a:p>
          <a:p>
            <a:r>
              <a:rPr lang="ja-JP" altLang="en-US" sz="1015" dirty="0">
                <a:latin typeface="Meiryo UI" panose="020B0604030504040204" pitchFamily="50" charset="-128"/>
                <a:ea typeface="Meiryo UI" panose="020B0604030504040204" pitchFamily="50" charset="-128"/>
              </a:rPr>
              <a:t>① 多様なひと：多様な世代</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国籍</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目的の人々</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学生</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住民</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就業者</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観光客）が集い交流するまち（</a:t>
            </a:r>
            <a:r>
              <a:rPr lang="en-US" altLang="ja-JP" sz="1015" dirty="0">
                <a:latin typeface="Meiryo UI" panose="020B0604030504040204" pitchFamily="50" charset="-128"/>
                <a:ea typeface="Meiryo UI" panose="020B0604030504040204" pitchFamily="50" charset="-128"/>
              </a:rPr>
              <a:t>keyword</a:t>
            </a:r>
            <a:r>
              <a:rPr lang="ja-JP" altLang="en-US" sz="1015" dirty="0">
                <a:latin typeface="Meiryo UI" panose="020B0604030504040204" pitchFamily="50" charset="-128"/>
                <a:ea typeface="Meiryo UI" panose="020B0604030504040204" pitchFamily="50" charset="-128"/>
              </a:rPr>
              <a:t>：学生</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住民</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就業者</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観光客</a:t>
            </a:r>
          </a:p>
          <a:p>
            <a:r>
              <a:rPr lang="ja-JP" altLang="en-US" sz="1015" dirty="0">
                <a:latin typeface="Meiryo UI" panose="020B0604030504040204" pitchFamily="50" charset="-128"/>
                <a:ea typeface="Meiryo UI" panose="020B0604030504040204" pitchFamily="50" charset="-128"/>
              </a:rPr>
              <a:t>② 多様な機能：職住遊学などの多様な機能が重層的に集積し</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互いに相乗効果をもたらすまち（</a:t>
            </a:r>
            <a:r>
              <a:rPr lang="en-US" altLang="ja-JP" sz="1015" dirty="0">
                <a:latin typeface="Meiryo UI" panose="020B0604030504040204" pitchFamily="50" charset="-128"/>
                <a:ea typeface="Meiryo UI" panose="020B0604030504040204" pitchFamily="50" charset="-128"/>
              </a:rPr>
              <a:t>keyword</a:t>
            </a:r>
            <a:r>
              <a:rPr lang="ja-JP" altLang="en-US" sz="1015" dirty="0">
                <a:latin typeface="Meiryo UI" panose="020B0604030504040204" pitchFamily="50" charset="-128"/>
                <a:ea typeface="Meiryo UI" panose="020B0604030504040204" pitchFamily="50" charset="-128"/>
              </a:rPr>
              <a:t>：職住遊学</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重層空間）</a:t>
            </a:r>
            <a:endParaRPr lang="en-US" altLang="ja-JP" sz="1015" dirty="0">
              <a:latin typeface="Meiryo UI" panose="020B0604030504040204" pitchFamily="50" charset="-128"/>
              <a:ea typeface="Meiryo UI" panose="020B0604030504040204" pitchFamily="50" charset="-128"/>
            </a:endParaRPr>
          </a:p>
          <a:p>
            <a:r>
              <a:rPr lang="ja-JP" altLang="en-US" sz="1015" dirty="0">
                <a:latin typeface="Meiryo UI" panose="020B0604030504040204" pitchFamily="50" charset="-128"/>
                <a:ea typeface="Meiryo UI" panose="020B0604030504040204" pitchFamily="50" charset="-128"/>
              </a:rPr>
              <a:t>③ 多様な空間：大阪城公園の緑や水辺空間と一体的に</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公共的空間と民間空間が調和した</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デザイン性のあるまち（</a:t>
            </a:r>
            <a:r>
              <a:rPr lang="en-US" altLang="ja-JP" sz="1015" dirty="0">
                <a:latin typeface="Meiryo UI" panose="020B0604030504040204" pitchFamily="50" charset="-128"/>
                <a:ea typeface="Meiryo UI" panose="020B0604030504040204" pitchFamily="50" charset="-128"/>
              </a:rPr>
              <a:t>keyword</a:t>
            </a:r>
            <a:r>
              <a:rPr lang="ja-JP" altLang="en-US" sz="1015" dirty="0">
                <a:latin typeface="Meiryo UI" panose="020B0604030504040204" pitchFamily="50" charset="-128"/>
                <a:ea typeface="Meiryo UI" panose="020B0604030504040204" pitchFamily="50" charset="-128"/>
              </a:rPr>
              <a:t>：空間デザイン）</a:t>
            </a:r>
            <a:endParaRPr lang="en-US" altLang="ja-JP" sz="1015" dirty="0">
              <a:latin typeface="Meiryo UI" panose="020B0604030504040204" pitchFamily="50" charset="-128"/>
              <a:ea typeface="Meiryo UI" panose="020B0604030504040204" pitchFamily="50" charset="-128"/>
            </a:endParaRPr>
          </a:p>
          <a:p>
            <a:r>
              <a:rPr lang="ja-JP" altLang="en-US" sz="1015" dirty="0">
                <a:latin typeface="Meiryo UI" panose="020B0604030504040204" pitchFamily="50" charset="-128"/>
                <a:ea typeface="Meiryo UI" panose="020B0604030504040204" pitchFamily="50" charset="-128"/>
              </a:rPr>
              <a:t>④ 多様な主体：産学官民の多様な主体が連携し</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エリアマネジメントを展開するまち（</a:t>
            </a:r>
            <a:r>
              <a:rPr lang="en-US" altLang="ja-JP" sz="1015" dirty="0">
                <a:latin typeface="Meiryo UI" panose="020B0604030504040204" pitchFamily="50" charset="-128"/>
                <a:ea typeface="Meiryo UI" panose="020B0604030504040204" pitchFamily="50" charset="-128"/>
              </a:rPr>
              <a:t>keyword</a:t>
            </a:r>
            <a:r>
              <a:rPr lang="ja-JP" altLang="en-US" sz="1015" dirty="0">
                <a:latin typeface="Meiryo UI" panose="020B0604030504040204" pitchFamily="50" charset="-128"/>
                <a:ea typeface="Meiryo UI" panose="020B0604030504040204" pitchFamily="50" charset="-128"/>
              </a:rPr>
              <a:t>：エリアマネジメント）</a:t>
            </a:r>
          </a:p>
        </p:txBody>
      </p:sp>
    </p:spTree>
    <p:extLst>
      <p:ext uri="{BB962C8B-B14F-4D97-AF65-F5344CB8AC3E}">
        <p14:creationId xmlns:p14="http://schemas.microsoft.com/office/powerpoint/2010/main" val="402055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10062" y="3519287"/>
            <a:ext cx="8806154"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87537" y="1045934"/>
            <a:ext cx="3801994" cy="975278"/>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国際社会でリーダーシップを発揮し、大阪産業の国際競争力強化に寄与する人材を育てるため、国際バカロレアコースを設ける新たな中高一貫教育校を、公設民営校として開設をめざす。（平成</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年４月を想定）</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a:spLocks/>
          </p:cNvSpPr>
          <p:nvPr/>
        </p:nvSpPr>
        <p:spPr>
          <a:xfrm>
            <a:off x="196748" y="3646047"/>
            <a:ext cx="1891785"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sp>
        <p:nvSpPr>
          <p:cNvPr id="59" name="タイトル 1"/>
          <p:cNvSpPr txBox="1">
            <a:spLocks/>
          </p:cNvSpPr>
          <p:nvPr/>
        </p:nvSpPr>
        <p:spPr>
          <a:xfrm>
            <a:off x="4420266" y="901267"/>
            <a:ext cx="4486684" cy="1552802"/>
          </a:xfrm>
          <a:prstGeom prst="rect">
            <a:avLst/>
          </a:prstGeom>
          <a:noFill/>
          <a:ln>
            <a:no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zh-CN" altLang="en-US" sz="1292" dirty="0">
                <a:latin typeface="Meiryo UI" panose="020B0604030504040204" pitchFamily="50" charset="-128"/>
                <a:ea typeface="Meiryo UI" panose="020B0604030504040204" pitchFamily="50" charset="-128"/>
                <a:cs typeface="Meiryo UI" panose="020B0604030504040204" pitchFamily="50" charset="-128"/>
              </a:rPr>
              <a:t>国家戦略特区</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制度を活用し、公設民営学校として「大阪市立水都国際中学校・高等学校」開設（平成</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年４月）し、国際バカロレアワールドスクール認定を受けた。 </a:t>
            </a:r>
          </a:p>
          <a:p>
            <a:pPr marL="263776" indent="-263776" algn="l">
              <a:lnSpc>
                <a:spcPts val="1477"/>
              </a:lnSpc>
              <a:spcBef>
                <a:spcPts val="554"/>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小・中・高等学校における英語教育の充実やグローバルリーダーズハイスクール、国際関係学科等における国際人材の育成、</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学習環境の活用による児童生徒の発達段階に応じた情報活用能力の育成等の取組みを進めてきた。</a:t>
            </a:r>
          </a:p>
        </p:txBody>
      </p:sp>
      <p:graphicFrame>
        <p:nvGraphicFramePr>
          <p:cNvPr id="22" name="表 21"/>
          <p:cNvGraphicFramePr>
            <a:graphicFrameLocks noGrp="1"/>
          </p:cNvGraphicFramePr>
          <p:nvPr/>
        </p:nvGraphicFramePr>
        <p:xfrm>
          <a:off x="282417" y="3952246"/>
          <a:ext cx="2990769" cy="2472472"/>
        </p:xfrm>
        <a:graphic>
          <a:graphicData uri="http://schemas.openxmlformats.org/drawingml/2006/table">
            <a:tbl>
              <a:tblPr bandRow="1">
                <a:tableStyleId>{5C22544A-7EE6-4342-B048-85BDC9FD1C3A}</a:tableStyleId>
              </a:tblPr>
              <a:tblGrid>
                <a:gridCol w="598154">
                  <a:extLst>
                    <a:ext uri="{9D8B030D-6E8A-4147-A177-3AD203B41FA5}">
                      <a16:colId xmlns:a16="http://schemas.microsoft.com/office/drawing/2014/main" val="1520910211"/>
                    </a:ext>
                  </a:extLst>
                </a:gridCol>
                <a:gridCol w="2392615">
                  <a:extLst>
                    <a:ext uri="{9D8B030D-6E8A-4147-A177-3AD203B41FA5}">
                      <a16:colId xmlns:a16="http://schemas.microsoft.com/office/drawing/2014/main" val="3228948102"/>
                    </a:ext>
                  </a:extLst>
                </a:gridCol>
              </a:tblGrid>
              <a:tr h="631623">
                <a:tc>
                  <a:txBody>
                    <a:bodyPr/>
                    <a:lstStyle/>
                    <a:p>
                      <a:pPr algn="ctr"/>
                      <a:r>
                        <a:rPr kumimoji="1" lang="ja-JP" altLang="en-US" sz="1000" b="1" dirty="0">
                          <a:solidFill>
                            <a:schemeClr val="bg1"/>
                          </a:solidFill>
                          <a:latin typeface="Meiryo UI" panose="020B0604030504040204" pitchFamily="50" charset="-128"/>
                          <a:ea typeface="Meiryo UI" panose="020B0604030504040204" pitchFamily="50" charset="-128"/>
                        </a:rPr>
                        <a:t>～</a:t>
                      </a:r>
                      <a:r>
                        <a:rPr kumimoji="1" lang="en-US" altLang="ja-JP" sz="1000" b="1" dirty="0">
                          <a:solidFill>
                            <a:schemeClr val="bg1"/>
                          </a:solidFill>
                          <a:latin typeface="Meiryo UI" panose="020B0604030504040204" pitchFamily="50" charset="-128"/>
                          <a:ea typeface="Meiryo UI" panose="020B0604030504040204" pitchFamily="50" charset="-128"/>
                        </a:rPr>
                        <a:t>2017</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0" marR="0" marT="42203" marB="42203" anchor="ctr">
                    <a:solidFill>
                      <a:schemeClr val="accent1"/>
                    </a:solidFill>
                  </a:tcPr>
                </a:tc>
                <a:tc>
                  <a:txBody>
                    <a:bodyPr/>
                    <a:lstStyle/>
                    <a:p>
                      <a:pPr marL="0" indent="0" algn="l">
                        <a:buFont typeface="Arial" panose="020B0604020202020204" pitchFamily="34" charset="0"/>
                        <a:buNone/>
                      </a:pPr>
                      <a:r>
                        <a:rPr kumimoji="1" lang="ja-JP" altLang="en-US" sz="900" dirty="0">
                          <a:latin typeface="Meiryo UI" panose="020B0604030504040204" pitchFamily="50" charset="-128"/>
                          <a:ea typeface="Meiryo UI" panose="020B0604030504040204" pitchFamily="50" charset="-128"/>
                        </a:rPr>
                        <a:t>・国家戦略特区プロジェクトとして「国際バカロレアの認定を受ける公設民営学校の設置」を提案</a:t>
                      </a:r>
                      <a:endParaRPr kumimoji="1" lang="en-US" altLang="ja-JP" sz="900" dirty="0">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900" strike="noStrike" dirty="0">
                          <a:solidFill>
                            <a:schemeClr val="tx1"/>
                          </a:solidFill>
                          <a:latin typeface="Meiryo UI" panose="020B0604030504040204" pitchFamily="50" charset="-128"/>
                          <a:ea typeface="Meiryo UI" panose="020B0604030504040204" pitchFamily="50" charset="-128"/>
                        </a:rPr>
                        <a:t>・府立高校の特色づくりの一環として、</a:t>
                      </a:r>
                      <a:r>
                        <a:rPr kumimoji="1" lang="en-US" altLang="ja-JP" sz="900" strike="noStrike" dirty="0">
                          <a:solidFill>
                            <a:schemeClr val="tx1"/>
                          </a:solidFill>
                          <a:latin typeface="Meiryo UI" panose="020B0604030504040204" pitchFamily="50" charset="-128"/>
                          <a:ea typeface="Meiryo UI" panose="020B0604030504040204" pitchFamily="50" charset="-128"/>
                        </a:rPr>
                        <a:t>10</a:t>
                      </a:r>
                      <a:r>
                        <a:rPr kumimoji="1" lang="ja-JP" altLang="en-US" sz="900" strike="noStrike" dirty="0">
                          <a:solidFill>
                            <a:schemeClr val="tx1"/>
                          </a:solidFill>
                          <a:latin typeface="Meiryo UI" panose="020B0604030504040204" pitchFamily="50" charset="-128"/>
                          <a:ea typeface="Meiryo UI" panose="020B0604030504040204" pitchFamily="50" charset="-128"/>
                        </a:rPr>
                        <a:t>校を「グローバルリーダーズハイスクール」に指定</a:t>
                      </a:r>
                      <a:endParaRPr kumimoji="1" lang="en-US" altLang="ja-JP" sz="900" strike="noStrike" dirty="0">
                        <a:solidFill>
                          <a:schemeClr val="tx1"/>
                        </a:solidFill>
                        <a:latin typeface="Meiryo UI" panose="020B0604030504040204" pitchFamily="50" charset="-128"/>
                        <a:ea typeface="Meiryo UI" panose="020B0604030504040204" pitchFamily="50" charset="-128"/>
                      </a:endParaRPr>
                    </a:p>
                  </a:txBody>
                  <a:tcPr marL="66462" marR="66462" marT="33231" marB="33231" anchor="ctr"/>
                </a:tc>
                <a:extLst>
                  <a:ext uri="{0D108BD9-81ED-4DB2-BD59-A6C34878D82A}">
                    <a16:rowId xmlns:a16="http://schemas.microsoft.com/office/drawing/2014/main" val="618110722"/>
                  </a:ext>
                </a:extLst>
              </a:tr>
              <a:tr h="414971">
                <a:tc>
                  <a:txBody>
                    <a:bodyPr/>
                    <a:lstStyle/>
                    <a:p>
                      <a:pPr algn="ctr"/>
                      <a:r>
                        <a:rPr kumimoji="1" lang="en-US" altLang="ja-JP" sz="1000" b="1" dirty="0">
                          <a:solidFill>
                            <a:schemeClr val="bg1"/>
                          </a:solidFill>
                          <a:latin typeface="Meiryo UI" panose="020B0604030504040204" pitchFamily="50" charset="-128"/>
                          <a:ea typeface="Meiryo UI" panose="020B0604030504040204" pitchFamily="50" charset="-128"/>
                        </a:rPr>
                        <a:t>2018</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0" marR="0" marT="42203" marB="42203" anchor="ctr">
                    <a:solidFill>
                      <a:schemeClr val="accent1"/>
                    </a:solidFill>
                  </a:tcPr>
                </a:tc>
                <a:tc>
                  <a:txBody>
                    <a:bodyPr/>
                    <a:lstStyle/>
                    <a:p>
                      <a:pPr marL="0" indent="0" algn="l">
                        <a:buFont typeface="Arial" panose="020B0604020202020204" pitchFamily="34" charset="0"/>
                        <a:buNone/>
                      </a:pPr>
                      <a:endParaRPr kumimoji="1" lang="ja-JP" altLang="en-US" sz="900" dirty="0">
                        <a:latin typeface="Meiryo UI" panose="020B0604030504040204" pitchFamily="50" charset="-128"/>
                        <a:ea typeface="Meiryo UI" panose="020B0604030504040204" pitchFamily="50" charset="-128"/>
                      </a:endParaRPr>
                    </a:p>
                  </a:txBody>
                  <a:tcPr marL="66462" marR="66462" marT="33231" marB="33231" anchor="ctr"/>
                </a:tc>
                <a:extLst>
                  <a:ext uri="{0D108BD9-81ED-4DB2-BD59-A6C34878D82A}">
                    <a16:rowId xmlns:a16="http://schemas.microsoft.com/office/drawing/2014/main" val="4160790156"/>
                  </a:ext>
                </a:extLst>
              </a:tr>
              <a:tr h="503604">
                <a:tc>
                  <a:txBody>
                    <a:bodyPr/>
                    <a:lstStyle/>
                    <a:p>
                      <a:pPr algn="ctr"/>
                      <a:r>
                        <a:rPr kumimoji="1" lang="en-US" altLang="ja-JP" sz="1000" b="1" dirty="0">
                          <a:solidFill>
                            <a:schemeClr val="bg1"/>
                          </a:solidFill>
                          <a:latin typeface="Meiryo UI" panose="020B0604030504040204" pitchFamily="50" charset="-128"/>
                          <a:ea typeface="Meiryo UI" panose="020B0604030504040204" pitchFamily="50" charset="-128"/>
                        </a:rPr>
                        <a:t>2019</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0" marR="0" marT="42203" marB="42203" anchor="ctr">
                    <a:solidFill>
                      <a:schemeClr val="accent1"/>
                    </a:solidFill>
                  </a:tcPr>
                </a:tc>
                <a:tc>
                  <a:txBody>
                    <a:bodyPr/>
                    <a:lstStyle/>
                    <a:p>
                      <a:pPr algn="l"/>
                      <a:r>
                        <a:rPr lang="ja-JP" altLang="en-US" sz="900" dirty="0">
                          <a:latin typeface="Meiryo UI" panose="020B0604030504040204" pitchFamily="50" charset="-128"/>
                          <a:ea typeface="Meiryo UI" panose="020B0604030504040204" pitchFamily="50" charset="-128"/>
                        </a:rPr>
                        <a:t>・大阪市立水都国際中学校・高等学校開設</a:t>
                      </a:r>
                      <a:endParaRPr lang="en-US" altLang="ja-JP" sz="900" dirty="0">
                        <a:latin typeface="Meiryo UI" panose="020B0604030504040204" pitchFamily="50" charset="-128"/>
                        <a:ea typeface="Meiryo UI" panose="020B0604030504040204" pitchFamily="50" charset="-128"/>
                      </a:endParaRPr>
                    </a:p>
                    <a:p>
                      <a:pPr algn="l"/>
                      <a:r>
                        <a:rPr lang="ja-JP" altLang="en-US" sz="900" dirty="0">
                          <a:latin typeface="Meiryo UI" panose="020B0604030504040204" pitchFamily="50" charset="-128"/>
                          <a:ea typeface="Meiryo UI" panose="020B0604030504040204" pitchFamily="50" charset="-128"/>
                        </a:rPr>
                        <a:t>・国際バカロレアワールドスクール認定</a:t>
                      </a:r>
                    </a:p>
                  </a:txBody>
                  <a:tcPr marL="66462" marR="66462" marT="33231" marB="33231" anchor="ctr"/>
                </a:tc>
                <a:extLst>
                  <a:ext uri="{0D108BD9-81ED-4DB2-BD59-A6C34878D82A}">
                    <a16:rowId xmlns:a16="http://schemas.microsoft.com/office/drawing/2014/main" val="451925296"/>
                  </a:ext>
                </a:extLst>
              </a:tr>
              <a:tr h="378975">
                <a:tc>
                  <a:txBody>
                    <a:bodyPr/>
                    <a:lstStyle/>
                    <a:p>
                      <a:pPr algn="ctr"/>
                      <a:r>
                        <a:rPr kumimoji="1" lang="en-US" altLang="ja-JP" sz="1000" b="1" dirty="0">
                          <a:solidFill>
                            <a:schemeClr val="bg1"/>
                          </a:solidFill>
                          <a:latin typeface="Meiryo UI" panose="020B0604030504040204" pitchFamily="50" charset="-128"/>
                          <a:ea typeface="Meiryo UI" panose="020B0604030504040204" pitchFamily="50" charset="-128"/>
                        </a:rPr>
                        <a:t>2020</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0" marR="0" marT="42203" marB="42203"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・国際バカロレアコースを開設</a:t>
                      </a:r>
                    </a:p>
                  </a:txBody>
                  <a:tcPr marL="66462" marR="66462" marT="33231" marB="33231" anchor="ctr"/>
                </a:tc>
                <a:extLst>
                  <a:ext uri="{0D108BD9-81ED-4DB2-BD59-A6C34878D82A}">
                    <a16:rowId xmlns:a16="http://schemas.microsoft.com/office/drawing/2014/main" val="3519866210"/>
                  </a:ext>
                </a:extLst>
              </a:tr>
              <a:tr h="543299">
                <a:tc>
                  <a:txBody>
                    <a:bodyPr/>
                    <a:lstStyle/>
                    <a:p>
                      <a:pPr algn="ctr"/>
                      <a:r>
                        <a:rPr kumimoji="1" lang="en-US" altLang="ja-JP" sz="1000" b="1" dirty="0">
                          <a:solidFill>
                            <a:schemeClr val="bg1"/>
                          </a:solidFill>
                          <a:latin typeface="Meiryo UI" panose="020B0604030504040204" pitchFamily="50" charset="-128"/>
                          <a:ea typeface="Meiryo UI" panose="020B0604030504040204" pitchFamily="50" charset="-128"/>
                        </a:rPr>
                        <a:t>2021</a:t>
                      </a:r>
                      <a:r>
                        <a:rPr kumimoji="1" lang="ja-JP" altLang="en-US" sz="1000" b="1" dirty="0">
                          <a:solidFill>
                            <a:schemeClr val="bg1"/>
                          </a:solidFill>
                          <a:latin typeface="Meiryo UI" panose="020B0604030504040204" pitchFamily="50" charset="-128"/>
                          <a:ea typeface="Meiryo UI" panose="020B0604030504040204" pitchFamily="50" charset="-128"/>
                        </a:rPr>
                        <a:t>～</a:t>
                      </a:r>
                    </a:p>
                  </a:txBody>
                  <a:tcPr marL="0" marR="0" marT="42203" marB="42203"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dirty="0">
                          <a:latin typeface="Meiryo UI" panose="020B0604030504040204" pitchFamily="50" charset="-128"/>
                          <a:ea typeface="Meiryo UI" panose="020B0604030504040204" pitchFamily="50" charset="-128"/>
                        </a:rPr>
                        <a:t>・大阪市立</a:t>
                      </a:r>
                      <a:r>
                        <a:rPr kumimoji="1" lang="ja-JP" altLang="en-US" sz="900" dirty="0">
                          <a:solidFill>
                            <a:schemeClr val="tx1"/>
                          </a:solidFill>
                          <a:latin typeface="Meiryo UI" panose="020B0604030504040204" pitchFamily="50" charset="-128"/>
                          <a:ea typeface="Meiryo UI" panose="020B0604030504040204" pitchFamily="50" charset="-128"/>
                        </a:rPr>
                        <a:t>の高校</a:t>
                      </a:r>
                      <a:r>
                        <a:rPr kumimoji="1" lang="ja-JP" altLang="en-US" sz="900" dirty="0">
                          <a:latin typeface="Meiryo UI" panose="020B0604030504040204" pitchFamily="50" charset="-128"/>
                          <a:ea typeface="Meiryo UI" panose="020B0604030504040204" pitchFamily="50" charset="-128"/>
                        </a:rPr>
                        <a:t>等を大阪府へ移管予定（</a:t>
                      </a:r>
                      <a:r>
                        <a:rPr kumimoji="1" lang="en-US" altLang="ja-JP" sz="900" dirty="0">
                          <a:latin typeface="Meiryo UI" panose="020B0604030504040204" pitchFamily="50" charset="-128"/>
                          <a:ea typeface="Meiryo UI" panose="020B0604030504040204" pitchFamily="50" charset="-128"/>
                        </a:rPr>
                        <a:t>2022</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月）</a:t>
                      </a:r>
                      <a:endParaRPr kumimoji="1" lang="ja-JP" altLang="en-US" sz="900" strike="sngStrike" dirty="0">
                        <a:solidFill>
                          <a:srgbClr val="FF0000"/>
                        </a:solidFill>
                        <a:latin typeface="Meiryo UI" panose="020B0604030504040204" pitchFamily="50" charset="-128"/>
                        <a:ea typeface="Meiryo UI" panose="020B0604030504040204" pitchFamily="50" charset="-128"/>
                      </a:endParaRPr>
                    </a:p>
                  </a:txBody>
                  <a:tcPr marL="66462" marR="66462" marT="33231" marB="33231" anchor="ctr"/>
                </a:tc>
                <a:extLst>
                  <a:ext uri="{0D108BD9-81ED-4DB2-BD59-A6C34878D82A}">
                    <a16:rowId xmlns:a16="http://schemas.microsoft.com/office/drawing/2014/main" val="2813886207"/>
                  </a:ext>
                </a:extLst>
              </a:tr>
            </a:tbl>
          </a:graphicData>
        </a:graphic>
      </p:graphicFrame>
      <p:sp>
        <p:nvSpPr>
          <p:cNvPr id="24" name="角丸四角形 23"/>
          <p:cNvSpPr/>
          <p:nvPr/>
        </p:nvSpPr>
        <p:spPr>
          <a:xfrm>
            <a:off x="246236" y="609145"/>
            <a:ext cx="3062855" cy="2711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5" name="角丸四角形 24"/>
          <p:cNvSpPr/>
          <p:nvPr/>
        </p:nvSpPr>
        <p:spPr>
          <a:xfrm>
            <a:off x="4420265" y="649749"/>
            <a:ext cx="1696775" cy="2764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7" name="タイトル 1"/>
          <p:cNvSpPr txBox="1">
            <a:spLocks/>
          </p:cNvSpPr>
          <p:nvPr/>
        </p:nvSpPr>
        <p:spPr>
          <a:xfrm>
            <a:off x="4420265" y="2738896"/>
            <a:ext cx="4605153" cy="671868"/>
          </a:xfrm>
          <a:prstGeom prst="rect">
            <a:avLst/>
          </a:prstGeom>
          <a:noFill/>
          <a:ln w="6350">
            <a:solidFill>
              <a:schemeClr val="tx1"/>
            </a:solid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今後も国内・国外問わず、社会で活躍可能な人材の輩出に向けた取組みを進めていくとともに、</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機器をより効果的に活用し、引き続き教育の充実を図る必要があるのではないか。</a:t>
            </a:r>
          </a:p>
        </p:txBody>
      </p:sp>
      <p:grpSp>
        <p:nvGrpSpPr>
          <p:cNvPr id="2" name="グループ化 1"/>
          <p:cNvGrpSpPr/>
          <p:nvPr/>
        </p:nvGrpSpPr>
        <p:grpSpPr>
          <a:xfrm>
            <a:off x="3309091" y="3688698"/>
            <a:ext cx="3045606" cy="2901273"/>
            <a:chOff x="6838169" y="3645024"/>
            <a:chExt cx="3299407" cy="3143046"/>
          </a:xfrm>
        </p:grpSpPr>
        <p:pic>
          <p:nvPicPr>
            <p:cNvPr id="15" name="図 14"/>
            <p:cNvPicPr>
              <a:picLocks noChangeAspect="1"/>
            </p:cNvPicPr>
            <p:nvPr/>
          </p:nvPicPr>
          <p:blipFill>
            <a:blip r:embed="rId3"/>
            <a:stretch>
              <a:fillRect/>
            </a:stretch>
          </p:blipFill>
          <p:spPr>
            <a:xfrm>
              <a:off x="6969223" y="4509120"/>
              <a:ext cx="2900506" cy="1944000"/>
            </a:xfrm>
            <a:prstGeom prst="rect">
              <a:avLst/>
            </a:prstGeom>
          </p:spPr>
        </p:pic>
        <p:sp>
          <p:nvSpPr>
            <p:cNvPr id="19" name="正方形/長方形 18"/>
            <p:cNvSpPr/>
            <p:nvPr/>
          </p:nvSpPr>
          <p:spPr>
            <a:xfrm>
              <a:off x="7687752" y="6442003"/>
              <a:ext cx="2449824" cy="346067"/>
            </a:xfrm>
            <a:prstGeom prst="rect">
              <a:avLst/>
            </a:prstGeom>
          </p:spPr>
          <p:txBody>
            <a:bodyPr wrap="square">
              <a:spAutoFit/>
            </a:bodyPr>
            <a:lstStyle/>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出典：府教育庁調べ</a:t>
              </a:r>
            </a:p>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　　　　</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Ｒ</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は文部科学省による調査未実施</a:t>
              </a:r>
            </a:p>
          </p:txBody>
        </p:sp>
        <p:sp>
          <p:nvSpPr>
            <p:cNvPr id="20" name="テキスト ボックス 19"/>
            <p:cNvSpPr txBox="1"/>
            <p:nvPr/>
          </p:nvSpPr>
          <p:spPr>
            <a:xfrm>
              <a:off x="6838169" y="3645024"/>
              <a:ext cx="2846794" cy="521115"/>
            </a:xfrm>
            <a:prstGeom prst="rect">
              <a:avLst/>
            </a:prstGeom>
            <a:noFill/>
          </p:spPr>
          <p:txBody>
            <a:bodyPr wrap="square" rtlCol="0">
              <a:spAutoFit/>
            </a:bodyPr>
            <a:lstStyle/>
            <a:p>
              <a:pPr>
                <a:lnSpc>
                  <a:spcPct val="114000"/>
                </a:lnSpc>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○府立高校</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年生のうち英検準</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級相当</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　 以上の割合</a:t>
              </a:r>
            </a:p>
          </p:txBody>
        </p:sp>
        <p:sp>
          <p:nvSpPr>
            <p:cNvPr id="32" name="正方形/長方形 31">
              <a:extLst>
                <a:ext uri="{FF2B5EF4-FFF2-40B4-BE49-F238E27FC236}">
                  <a16:creationId xmlns:a16="http://schemas.microsoft.com/office/drawing/2014/main" id="{43F6E87B-42C2-4ED4-84AC-96E50CC65178}"/>
                </a:ext>
              </a:extLst>
            </p:cNvPr>
            <p:cNvSpPr/>
            <p:nvPr/>
          </p:nvSpPr>
          <p:spPr>
            <a:xfrm>
              <a:off x="6957338" y="4192725"/>
              <a:ext cx="2846793" cy="316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目標値である</a:t>
              </a:r>
              <a:r>
                <a:rPr lang="en-US" altLang="ja-JP" sz="923" dirty="0">
                  <a:solidFill>
                    <a:schemeClr val="tx1"/>
                  </a:solidFill>
                </a:rPr>
                <a:t>50</a:t>
              </a:r>
              <a:r>
                <a:rPr lang="ja-JP" altLang="en-US" sz="923" dirty="0">
                  <a:solidFill>
                    <a:schemeClr val="tx1"/>
                  </a:solidFill>
                </a:rPr>
                <a:t>％には到達していないが、年々割合が増加している。</a:t>
              </a:r>
            </a:p>
          </p:txBody>
        </p:sp>
      </p:grpSp>
      <p:grpSp>
        <p:nvGrpSpPr>
          <p:cNvPr id="33" name="グループ化 32"/>
          <p:cNvGrpSpPr/>
          <p:nvPr/>
        </p:nvGrpSpPr>
        <p:grpSpPr>
          <a:xfrm>
            <a:off x="6277255" y="3665112"/>
            <a:ext cx="2656839" cy="2627936"/>
            <a:chOff x="6957337" y="3619472"/>
            <a:chExt cx="2878242" cy="2846931"/>
          </a:xfrm>
        </p:grpSpPr>
        <p:sp>
          <p:nvSpPr>
            <p:cNvPr id="35" name="正方形/長方形 34"/>
            <p:cNvSpPr/>
            <p:nvPr/>
          </p:nvSpPr>
          <p:spPr>
            <a:xfrm>
              <a:off x="8740946" y="6243355"/>
              <a:ext cx="1094633" cy="223048"/>
            </a:xfrm>
            <a:prstGeom prst="rect">
              <a:avLst/>
            </a:prstGeom>
          </p:spPr>
          <p:txBody>
            <a:bodyPr wrap="square">
              <a:spAutoFit/>
            </a:bodyPr>
            <a:lstStyle/>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出典：府教育庁調べ</a:t>
              </a:r>
            </a:p>
          </p:txBody>
        </p:sp>
        <p:sp>
          <p:nvSpPr>
            <p:cNvPr id="36" name="テキスト ボックス 35"/>
            <p:cNvSpPr txBox="1"/>
            <p:nvPr/>
          </p:nvSpPr>
          <p:spPr>
            <a:xfrm>
              <a:off x="6957337" y="3619472"/>
              <a:ext cx="2846793" cy="558487"/>
            </a:xfrm>
            <a:prstGeom prst="rect">
              <a:avLst/>
            </a:prstGeom>
            <a:noFill/>
          </p:spPr>
          <p:txBody>
            <a:bodyPr wrap="square" rtlCol="0">
              <a:spAutoFit/>
            </a:bodyPr>
            <a:lstStyle/>
            <a:p>
              <a:pPr marL="84994" indent="-84994">
                <a:lnSpc>
                  <a:spcPts val="1108"/>
                </a:lnSpc>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○府立高校からスーパーグローバル大学（トップ型）指定校及びグローバルサイエンスキャンパス採択校への進学者数</a:t>
              </a:r>
              <a:endParaRPr lang="en-US" altLang="ja-JP" sz="1108"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43F6E87B-42C2-4ED4-84AC-96E50CC65178}"/>
                </a:ext>
              </a:extLst>
            </p:cNvPr>
            <p:cNvSpPr/>
            <p:nvPr/>
          </p:nvSpPr>
          <p:spPr>
            <a:xfrm>
              <a:off x="6957338" y="4192725"/>
              <a:ext cx="2846793" cy="3163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年度により変動はあるものの、一定数の生徒が進学を果たしている。</a:t>
              </a:r>
            </a:p>
          </p:txBody>
        </p:sp>
      </p:grpSp>
      <p:graphicFrame>
        <p:nvGraphicFramePr>
          <p:cNvPr id="40" name="グラフ 39"/>
          <p:cNvGraphicFramePr>
            <a:graphicFrameLocks/>
          </p:cNvGraphicFramePr>
          <p:nvPr/>
        </p:nvGraphicFramePr>
        <p:xfrm>
          <a:off x="6184106" y="4504099"/>
          <a:ext cx="2841312" cy="1721221"/>
        </p:xfrm>
        <a:graphic>
          <a:graphicData uri="http://schemas.openxmlformats.org/drawingml/2006/chart">
            <c:chart xmlns:c="http://schemas.openxmlformats.org/drawingml/2006/chart" xmlns:r="http://schemas.openxmlformats.org/officeDocument/2006/relationships" r:id="rId4"/>
          </a:graphicData>
        </a:graphic>
      </p:graphicFrame>
      <p:sp>
        <p:nvSpPr>
          <p:cNvPr id="23" name="角丸四角形 23">
            <a:extLst>
              <a:ext uri="{FF2B5EF4-FFF2-40B4-BE49-F238E27FC236}">
                <a16:creationId xmlns:a16="http://schemas.microsoft.com/office/drawing/2014/main" id="{B23E43A1-D28E-4C65-90EC-FDFF1591D5C2}"/>
              </a:ext>
            </a:extLst>
          </p:cNvPr>
          <p:cNvSpPr/>
          <p:nvPr/>
        </p:nvSpPr>
        <p:spPr>
          <a:xfrm>
            <a:off x="4441133" y="2454069"/>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26" name="正方形/長方形 25"/>
          <p:cNvSpPr/>
          <p:nvPr/>
        </p:nvSpPr>
        <p:spPr>
          <a:xfrm>
            <a:off x="10389" y="1513"/>
            <a:ext cx="9143999" cy="461807"/>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21.</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（６）人材育成環境の充実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endPar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②</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小・中・高等学校における教育の取組み</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ea typeface="Meiryo UI" pitchFamily="50" charset="-128"/>
                <a:cs typeface="Meiryo UI" pitchFamily="50" charset="-128"/>
              </a:rPr>
              <a:t>　</a:t>
            </a:r>
          </a:p>
        </p:txBody>
      </p:sp>
      <p:sp>
        <p:nvSpPr>
          <p:cNvPr id="29" name="正方形/長方形 28"/>
          <p:cNvSpPr/>
          <p:nvPr/>
        </p:nvSpPr>
        <p:spPr>
          <a:xfrm>
            <a:off x="7949137" y="52115"/>
            <a:ext cx="1115616" cy="3587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a:t>
            </a:r>
            <a:endParaRPr lang="en-US" altLang="ja-JP" sz="831" dirty="0">
              <a:solidFill>
                <a:schemeClr val="tx1"/>
              </a:solidFill>
            </a:endParaRPr>
          </a:p>
          <a:p>
            <a:pPr algn="ctr"/>
            <a:r>
              <a:rPr lang="ja-JP" altLang="en-US" sz="831" dirty="0">
                <a:solidFill>
                  <a:schemeClr val="tx1"/>
                </a:solidFill>
              </a:rPr>
              <a:t>参考資料１</a:t>
            </a:r>
          </a:p>
        </p:txBody>
      </p:sp>
    </p:spTree>
    <p:extLst>
      <p:ext uri="{BB962C8B-B14F-4D97-AF65-F5344CB8AC3E}">
        <p14:creationId xmlns:p14="http://schemas.microsoft.com/office/powerpoint/2010/main" val="140974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138665" y="1525402"/>
            <a:ext cx="4091204" cy="2459077"/>
          </a:xfrm>
          <a:prstGeom prst="rect">
            <a:avLst/>
          </a:prstGeom>
        </p:spPr>
      </p:pic>
      <p:sp>
        <p:nvSpPr>
          <p:cNvPr id="33" name="正方形/長方形 32"/>
          <p:cNvSpPr/>
          <p:nvPr/>
        </p:nvSpPr>
        <p:spPr>
          <a:xfrm>
            <a:off x="105056" y="618814"/>
            <a:ext cx="4201630" cy="291170"/>
          </a:xfrm>
          <a:prstGeom prst="rect">
            <a:avLst/>
          </a:prstGeom>
        </p:spPr>
        <p:txBody>
          <a:bodyPr wrap="square">
            <a:spAutoFit/>
          </a:bodyPr>
          <a:lstStyle/>
          <a:p>
            <a:pPr marL="164127" indent="-164127"/>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○国内の国際バカロレアの認定校</a:t>
            </a:r>
            <a:endParaRPr lang="ja-JP" altLang="en-US" sz="101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2807201" y="4095713"/>
            <a:ext cx="1601322" cy="1030410"/>
          </a:xfrm>
          <a:prstGeom prst="rect">
            <a:avLst/>
          </a:prstGeom>
        </p:spPr>
        <p:txBody>
          <a:bodyPr wrap="square" lIns="33231" rIns="0">
            <a:spAutoFit/>
          </a:bodyPr>
          <a:lstStyle/>
          <a:p>
            <a:r>
              <a:rPr lang="en-US" altLang="ja-JP" sz="554" dirty="0">
                <a:latin typeface="+mn-ea"/>
              </a:rPr>
              <a:t>PYP (Primary Years </a:t>
            </a:r>
            <a:r>
              <a:rPr lang="en-US" altLang="ja-JP" sz="554" dirty="0" err="1">
                <a:latin typeface="+mn-ea"/>
              </a:rPr>
              <a:t>Programme</a:t>
            </a:r>
            <a:r>
              <a:rPr lang="ja-JP" altLang="en-US" sz="554" dirty="0" err="1">
                <a:latin typeface="+mn-ea"/>
              </a:rPr>
              <a:t>。</a:t>
            </a:r>
            <a:r>
              <a:rPr lang="en-US" altLang="ja-JP" sz="554" dirty="0">
                <a:latin typeface="+mn-ea"/>
              </a:rPr>
              <a:t>3-12</a:t>
            </a:r>
            <a:r>
              <a:rPr lang="ja-JP" altLang="en-US" sz="554" dirty="0">
                <a:latin typeface="+mn-ea"/>
              </a:rPr>
              <a:t>歳</a:t>
            </a:r>
            <a:r>
              <a:rPr lang="en-US" altLang="ja-JP" sz="554" dirty="0">
                <a:latin typeface="+mn-ea"/>
              </a:rPr>
              <a:t>)</a:t>
            </a:r>
            <a:r>
              <a:rPr lang="ja-JP" altLang="en-US" sz="554" dirty="0">
                <a:latin typeface="+mn-ea"/>
              </a:rPr>
              <a:t>：</a:t>
            </a:r>
            <a:endParaRPr lang="en-US" altLang="ja-JP" sz="554" dirty="0">
              <a:latin typeface="+mn-ea"/>
            </a:endParaRPr>
          </a:p>
          <a:p>
            <a:r>
              <a:rPr lang="ja-JP" altLang="en-US" sz="554" dirty="0"/>
              <a:t>精神と身体の両方を発達させることを重視したプログラム。どのような言語でも提供可能。</a:t>
            </a:r>
            <a:endParaRPr lang="en-US" altLang="ja-JP" sz="554" dirty="0"/>
          </a:p>
          <a:p>
            <a:r>
              <a:rPr lang="en-US" altLang="ja-JP" sz="554" dirty="0">
                <a:latin typeface="+mn-ea"/>
              </a:rPr>
              <a:t>MYP (Middle Years </a:t>
            </a:r>
            <a:r>
              <a:rPr lang="en-US" altLang="ja-JP" sz="554" dirty="0" err="1">
                <a:latin typeface="+mn-ea"/>
              </a:rPr>
              <a:t>Programme</a:t>
            </a:r>
            <a:r>
              <a:rPr lang="ja-JP" altLang="en-US" sz="554" dirty="0" err="1">
                <a:latin typeface="+mn-ea"/>
              </a:rPr>
              <a:t>、</a:t>
            </a:r>
            <a:r>
              <a:rPr lang="en-US" altLang="ja-JP" sz="554" dirty="0">
                <a:latin typeface="+mn-ea"/>
              </a:rPr>
              <a:t>11-16</a:t>
            </a:r>
            <a:r>
              <a:rPr lang="ja-JP" altLang="en-US" sz="554" dirty="0">
                <a:latin typeface="+mn-ea"/>
              </a:rPr>
              <a:t>歳</a:t>
            </a:r>
            <a:r>
              <a:rPr lang="en-US" altLang="ja-JP" sz="554" dirty="0">
                <a:latin typeface="+mn-ea"/>
              </a:rPr>
              <a:t>)</a:t>
            </a:r>
            <a:r>
              <a:rPr lang="ja-JP" altLang="en-US" sz="554" dirty="0">
                <a:latin typeface="+mn-ea"/>
              </a:rPr>
              <a:t>：</a:t>
            </a:r>
            <a:endParaRPr lang="en-US" altLang="ja-JP" sz="554" dirty="0">
              <a:latin typeface="+mn-ea"/>
            </a:endParaRPr>
          </a:p>
          <a:p>
            <a:r>
              <a:rPr lang="ja-JP" altLang="en-US" sz="554" dirty="0">
                <a:latin typeface="+mn-ea"/>
              </a:rPr>
              <a:t>青少年に、これまでの学習と社会のつながりを学ばせるプログラム。どのような言語でも提供可能。</a:t>
            </a:r>
          </a:p>
          <a:p>
            <a:r>
              <a:rPr lang="en-US" altLang="ja-JP" sz="554" dirty="0">
                <a:latin typeface="+mn-ea"/>
              </a:rPr>
              <a:t>DP (Diploma </a:t>
            </a:r>
            <a:r>
              <a:rPr lang="en-US" altLang="ja-JP" sz="554" dirty="0" err="1">
                <a:latin typeface="+mn-ea"/>
              </a:rPr>
              <a:t>Programme</a:t>
            </a:r>
            <a:r>
              <a:rPr lang="ja-JP" altLang="en-US" sz="554" dirty="0" err="1">
                <a:latin typeface="+mn-ea"/>
              </a:rPr>
              <a:t>、</a:t>
            </a:r>
            <a:r>
              <a:rPr lang="en-US" altLang="ja-JP" sz="554" dirty="0">
                <a:latin typeface="+mn-ea"/>
              </a:rPr>
              <a:t>16-19</a:t>
            </a:r>
            <a:r>
              <a:rPr lang="ja-JP" altLang="en-US" sz="554" dirty="0">
                <a:latin typeface="+mn-ea"/>
              </a:rPr>
              <a:t>歳</a:t>
            </a:r>
            <a:r>
              <a:rPr lang="en-US" altLang="ja-JP" sz="554" dirty="0">
                <a:latin typeface="+mn-ea"/>
              </a:rPr>
              <a:t>)</a:t>
            </a:r>
            <a:r>
              <a:rPr lang="ja-JP" altLang="en-US" sz="554" dirty="0">
                <a:latin typeface="+mn-ea"/>
              </a:rPr>
              <a:t>：</a:t>
            </a:r>
            <a:endParaRPr lang="en-US" altLang="ja-JP" sz="554" dirty="0">
              <a:latin typeface="+mn-ea"/>
            </a:endParaRPr>
          </a:p>
          <a:p>
            <a:r>
              <a:rPr lang="ja-JP" altLang="en-US" sz="554" dirty="0">
                <a:latin typeface="+mn-ea"/>
              </a:rPr>
              <a:t>所定のカリキュラムを２年間履修し、最終試験を経て所定の成績を収めると、国際的に認められる大学入学資格（国際バカロレア資格）が取得可能。原則として、英語、フランス語又はスペイン語で実施。</a:t>
            </a:r>
            <a:endParaRPr lang="en-US" altLang="ja-JP" sz="554" dirty="0">
              <a:latin typeface="+mn-ea"/>
            </a:endParaRPr>
          </a:p>
        </p:txBody>
      </p:sp>
      <p:sp>
        <p:nvSpPr>
          <p:cNvPr id="37" name="正方形/長方形 36"/>
          <p:cNvSpPr/>
          <p:nvPr/>
        </p:nvSpPr>
        <p:spPr>
          <a:xfrm>
            <a:off x="92075" y="5266812"/>
            <a:ext cx="2240683" cy="163443"/>
          </a:xfrm>
          <a:prstGeom prst="rect">
            <a:avLst/>
          </a:prstGeom>
        </p:spPr>
        <p:txBody>
          <a:bodyPr wrap="square">
            <a:spAutoFit/>
          </a:bodyPr>
          <a:lstStyle/>
          <a:p>
            <a:r>
              <a:rPr lang="en-US" altLang="ja-JP" sz="462" dirty="0">
                <a:latin typeface="Meiryo UI" panose="020B0604030504040204" pitchFamily="50" charset="-128"/>
                <a:ea typeface="Meiryo UI" panose="020B0604030504040204" pitchFamily="50" charset="-128"/>
              </a:rPr>
              <a:t>※</a:t>
            </a:r>
            <a:r>
              <a:rPr lang="ja-JP" altLang="en-US" sz="462" dirty="0">
                <a:latin typeface="Meiryo UI" panose="020B0604030504040204" pitchFamily="50" charset="-128"/>
                <a:ea typeface="Meiryo UI" panose="020B0604030504040204" pitchFamily="50" charset="-128"/>
              </a:rPr>
              <a:t>：学校教育法第１条に規定されている学校　◎：日本語</a:t>
            </a:r>
            <a:r>
              <a:rPr lang="en-US" altLang="ja-JP" sz="462" dirty="0">
                <a:latin typeface="Meiryo UI" panose="020B0604030504040204" pitchFamily="50" charset="-128"/>
                <a:ea typeface="Meiryo UI" panose="020B0604030504040204" pitchFamily="50" charset="-128"/>
              </a:rPr>
              <a:t>DP</a:t>
            </a:r>
            <a:r>
              <a:rPr lang="ja-JP" altLang="en-US" sz="462" dirty="0">
                <a:latin typeface="Meiryo UI" panose="020B0604030504040204" pitchFamily="50" charset="-128"/>
                <a:ea typeface="Meiryo UI" panose="020B0604030504040204" pitchFamily="50" charset="-128"/>
              </a:rPr>
              <a:t>実施校</a:t>
            </a:r>
          </a:p>
        </p:txBody>
      </p:sp>
      <p:sp>
        <p:nvSpPr>
          <p:cNvPr id="38" name="正方形/長方形 37"/>
          <p:cNvSpPr/>
          <p:nvPr/>
        </p:nvSpPr>
        <p:spPr>
          <a:xfrm>
            <a:off x="1940688" y="5263433"/>
            <a:ext cx="1343079" cy="163443"/>
          </a:xfrm>
          <a:prstGeom prst="rect">
            <a:avLst/>
          </a:prstGeom>
        </p:spPr>
        <p:txBody>
          <a:bodyPr wrap="square">
            <a:spAutoFit/>
          </a:bodyPr>
          <a:lstStyle/>
          <a:p>
            <a:pPr marL="164127" indent="-164127"/>
            <a:r>
              <a:rPr lang="ja-JP" altLang="en-US" sz="462" dirty="0">
                <a:latin typeface="Meiryo UI" panose="020B0604030504040204" pitchFamily="50" charset="-128"/>
                <a:ea typeface="Meiryo UI" panose="020B0604030504040204" pitchFamily="50" charset="-128"/>
                <a:cs typeface="Meiryo UI" panose="020B0604030504040204" pitchFamily="50" charset="-128"/>
              </a:rPr>
              <a:t>出典：文部科学省　</a:t>
            </a:r>
            <a:r>
              <a:rPr lang="en-US" altLang="ja-JP" sz="462" dirty="0">
                <a:latin typeface="Meiryo UI" panose="020B0604030504040204" pitchFamily="50" charset="-128"/>
                <a:ea typeface="Meiryo UI" panose="020B0604030504040204" pitchFamily="50" charset="-128"/>
                <a:cs typeface="Meiryo UI" panose="020B0604030504040204" pitchFamily="50" charset="-128"/>
              </a:rPr>
              <a:t>IB</a:t>
            </a:r>
            <a:r>
              <a:rPr lang="ja-JP" altLang="en-US" sz="462" dirty="0">
                <a:latin typeface="Meiryo UI" panose="020B0604030504040204" pitchFamily="50" charset="-128"/>
                <a:ea typeface="Meiryo UI" panose="020B0604030504040204" pitchFamily="50" charset="-128"/>
                <a:cs typeface="Meiryo UI" panose="020B0604030504040204" pitchFamily="50" charset="-128"/>
              </a:rPr>
              <a:t>教育推進コンソーシアム</a:t>
            </a:r>
          </a:p>
        </p:txBody>
      </p:sp>
      <p:sp>
        <p:nvSpPr>
          <p:cNvPr id="41" name="テキスト ボックス 40"/>
          <p:cNvSpPr txBox="1"/>
          <p:nvPr/>
        </p:nvSpPr>
        <p:spPr>
          <a:xfrm>
            <a:off x="4427725" y="582262"/>
            <a:ext cx="3852467" cy="318998"/>
          </a:xfrm>
          <a:prstGeom prst="rect">
            <a:avLst/>
          </a:prstGeom>
          <a:noFill/>
        </p:spPr>
        <p:txBody>
          <a:bodyPr wrap="square" rtlCol="0">
            <a:spAutoFit/>
          </a:bodyPr>
          <a:lstStyle/>
          <a:p>
            <a:pPr>
              <a:lnSpc>
                <a:spcPct val="114000"/>
              </a:lnSpc>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○学校におけるＩＣＴ化の導入状況</a:t>
            </a:r>
          </a:p>
        </p:txBody>
      </p:sp>
      <p:pic>
        <p:nvPicPr>
          <p:cNvPr id="5" name="図 4"/>
          <p:cNvPicPr>
            <a:picLocks noChangeAspect="1"/>
          </p:cNvPicPr>
          <p:nvPr/>
        </p:nvPicPr>
        <p:blipFill>
          <a:blip r:embed="rId3"/>
          <a:stretch>
            <a:fillRect/>
          </a:stretch>
        </p:blipFill>
        <p:spPr>
          <a:xfrm>
            <a:off x="4491041" y="1236490"/>
            <a:ext cx="2565171" cy="2226462"/>
          </a:xfrm>
          <a:prstGeom prst="rect">
            <a:avLst/>
          </a:prstGeom>
        </p:spPr>
      </p:pic>
      <p:pic>
        <p:nvPicPr>
          <p:cNvPr id="7" name="図 6"/>
          <p:cNvPicPr>
            <a:picLocks noChangeAspect="1"/>
          </p:cNvPicPr>
          <p:nvPr/>
        </p:nvPicPr>
        <p:blipFill>
          <a:blip r:embed="rId4"/>
          <a:stretch>
            <a:fillRect/>
          </a:stretch>
        </p:blipFill>
        <p:spPr>
          <a:xfrm>
            <a:off x="7187992" y="3045839"/>
            <a:ext cx="1681154" cy="398769"/>
          </a:xfrm>
          <a:prstGeom prst="rect">
            <a:avLst/>
          </a:prstGeom>
        </p:spPr>
      </p:pic>
      <p:grpSp>
        <p:nvGrpSpPr>
          <p:cNvPr id="21" name="グループ化 20"/>
          <p:cNvGrpSpPr>
            <a:grpSpLocks noChangeAspect="1"/>
          </p:cNvGrpSpPr>
          <p:nvPr/>
        </p:nvGrpSpPr>
        <p:grpSpPr>
          <a:xfrm>
            <a:off x="4586600" y="4183428"/>
            <a:ext cx="4399892" cy="1661538"/>
            <a:chOff x="2014127" y="2404919"/>
            <a:chExt cx="5877745" cy="2219635"/>
          </a:xfrm>
        </p:grpSpPr>
        <p:pic>
          <p:nvPicPr>
            <p:cNvPr id="22" name="図 21"/>
            <p:cNvPicPr>
              <a:picLocks noChangeAspect="1"/>
            </p:cNvPicPr>
            <p:nvPr/>
          </p:nvPicPr>
          <p:blipFill>
            <a:blip r:embed="rId5"/>
            <a:stretch>
              <a:fillRect/>
            </a:stretch>
          </p:blipFill>
          <p:spPr>
            <a:xfrm>
              <a:off x="2014127" y="2404919"/>
              <a:ext cx="5877745" cy="2048161"/>
            </a:xfrm>
            <a:prstGeom prst="rect">
              <a:avLst/>
            </a:prstGeom>
          </p:spPr>
        </p:pic>
        <p:pic>
          <p:nvPicPr>
            <p:cNvPr id="23" name="図 22"/>
            <p:cNvPicPr>
              <a:picLocks noChangeAspect="1"/>
            </p:cNvPicPr>
            <p:nvPr/>
          </p:nvPicPr>
          <p:blipFill>
            <a:blip r:embed="rId6"/>
            <a:stretch>
              <a:fillRect/>
            </a:stretch>
          </p:blipFill>
          <p:spPr>
            <a:xfrm>
              <a:off x="5434079" y="4453080"/>
              <a:ext cx="2457793" cy="171474"/>
            </a:xfrm>
            <a:prstGeom prst="rect">
              <a:avLst/>
            </a:prstGeom>
          </p:spPr>
        </p:pic>
      </p:grpSp>
      <p:sp>
        <p:nvSpPr>
          <p:cNvPr id="2" name="角丸四角形 1"/>
          <p:cNvSpPr/>
          <p:nvPr/>
        </p:nvSpPr>
        <p:spPr>
          <a:xfrm>
            <a:off x="592657" y="2493694"/>
            <a:ext cx="166154" cy="963692"/>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9" name="図 8"/>
          <p:cNvPicPr>
            <a:picLocks noChangeAspect="1"/>
          </p:cNvPicPr>
          <p:nvPr/>
        </p:nvPicPr>
        <p:blipFill>
          <a:blip r:embed="rId7"/>
          <a:stretch>
            <a:fillRect/>
          </a:stretch>
        </p:blipFill>
        <p:spPr>
          <a:xfrm>
            <a:off x="178485" y="4106279"/>
            <a:ext cx="2625231" cy="1190798"/>
          </a:xfrm>
          <a:prstGeom prst="rect">
            <a:avLst/>
          </a:prstGeom>
        </p:spPr>
      </p:pic>
      <p:sp>
        <p:nvSpPr>
          <p:cNvPr id="40" name="テキスト ボックス 39">
            <a:extLst>
              <a:ext uri="{FF2B5EF4-FFF2-40B4-BE49-F238E27FC236}">
                <a16:creationId xmlns:a16="http://schemas.microsoft.com/office/drawing/2014/main" id="{34CF59F8-A367-4EC1-83BF-5D400B8A4CCC}"/>
              </a:ext>
            </a:extLst>
          </p:cNvPr>
          <p:cNvSpPr txBox="1"/>
          <p:nvPr/>
        </p:nvSpPr>
        <p:spPr>
          <a:xfrm>
            <a:off x="6308399" y="3427879"/>
            <a:ext cx="2722017" cy="177613"/>
          </a:xfrm>
          <a:prstGeom prst="rect">
            <a:avLst/>
          </a:prstGeom>
          <a:noFill/>
          <a:ln>
            <a:noFill/>
          </a:ln>
        </p:spPr>
        <p:txBody>
          <a:bodyPr wrap="square" rtlCol="0">
            <a:spAutoFit/>
          </a:bodyPr>
          <a:lstStyle/>
          <a:p>
            <a:pPr marL="201221" indent="-201221" algn="r"/>
            <a:r>
              <a:rPr lang="ja-JP" altLang="en-US" sz="554" dirty="0">
                <a:latin typeface="+mn-ea"/>
              </a:rPr>
              <a:t>出典：文科省「令和２年度学校における教育の情報化の実態等に関する調査結果」</a:t>
            </a:r>
            <a:endParaRPr lang="en-US" altLang="ja-JP" sz="554" dirty="0">
              <a:latin typeface="+mn-ea"/>
            </a:endParaRPr>
          </a:p>
        </p:txBody>
      </p:sp>
      <p:sp>
        <p:nvSpPr>
          <p:cNvPr id="25" name="正方形/長方形 24">
            <a:extLst>
              <a:ext uri="{FF2B5EF4-FFF2-40B4-BE49-F238E27FC236}">
                <a16:creationId xmlns:a16="http://schemas.microsoft.com/office/drawing/2014/main" id="{43F6E87B-42C2-4ED4-84AC-96E50CC65178}"/>
              </a:ext>
            </a:extLst>
          </p:cNvPr>
          <p:cNvSpPr/>
          <p:nvPr/>
        </p:nvSpPr>
        <p:spPr>
          <a:xfrm>
            <a:off x="138665" y="917319"/>
            <a:ext cx="4087172" cy="5331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8" dirty="0">
                <a:solidFill>
                  <a:schemeClr val="tx1"/>
                </a:solidFill>
              </a:rPr>
              <a:t>国内における国際バカロレアの認定校数は、東京都</a:t>
            </a:r>
            <a:r>
              <a:rPr lang="en-US" altLang="ja-JP" sz="1108" dirty="0">
                <a:solidFill>
                  <a:schemeClr val="tx1"/>
                </a:solidFill>
              </a:rPr>
              <a:t>24</a:t>
            </a:r>
            <a:r>
              <a:rPr lang="ja-JP" altLang="en-US" sz="1108" dirty="0">
                <a:solidFill>
                  <a:schemeClr val="tx1"/>
                </a:solidFill>
              </a:rPr>
              <a:t>校に対し、大阪府</a:t>
            </a:r>
            <a:r>
              <a:rPr lang="en-US" altLang="ja-JP" sz="1108" dirty="0">
                <a:solidFill>
                  <a:schemeClr val="tx1"/>
                </a:solidFill>
              </a:rPr>
              <a:t>7</a:t>
            </a:r>
            <a:r>
              <a:rPr lang="ja-JP" altLang="en-US" sz="1108" dirty="0">
                <a:solidFill>
                  <a:schemeClr val="tx1"/>
                </a:solidFill>
              </a:rPr>
              <a:t>校。大阪、兵庫、京都合わせて</a:t>
            </a:r>
            <a:r>
              <a:rPr lang="en-US" altLang="ja-JP" sz="1108" dirty="0">
                <a:solidFill>
                  <a:schemeClr val="tx1"/>
                </a:solidFill>
              </a:rPr>
              <a:t>16</a:t>
            </a:r>
            <a:r>
              <a:rPr lang="ja-JP" altLang="en-US" sz="1108" dirty="0">
                <a:solidFill>
                  <a:schemeClr val="tx1"/>
                </a:solidFill>
              </a:rPr>
              <a:t>校。</a:t>
            </a:r>
            <a:endParaRPr lang="en-US" altLang="ja-JP" sz="1108" dirty="0">
              <a:solidFill>
                <a:schemeClr val="tx1"/>
              </a:solidFill>
            </a:endParaRPr>
          </a:p>
          <a:p>
            <a:r>
              <a:rPr lang="ja-JP" altLang="en-US" sz="1108" dirty="0">
                <a:solidFill>
                  <a:schemeClr val="tx1"/>
                </a:solidFill>
              </a:rPr>
              <a:t> （令和３年９月</a:t>
            </a:r>
            <a:r>
              <a:rPr lang="en-US" altLang="ja-JP" sz="1108" dirty="0">
                <a:solidFill>
                  <a:schemeClr val="tx1"/>
                </a:solidFill>
              </a:rPr>
              <a:t>30</a:t>
            </a:r>
            <a:r>
              <a:rPr lang="ja-JP" altLang="en-US" sz="1108" dirty="0">
                <a:solidFill>
                  <a:schemeClr val="tx1"/>
                </a:solidFill>
              </a:rPr>
              <a:t>日現在）</a:t>
            </a:r>
          </a:p>
        </p:txBody>
      </p:sp>
      <p:sp>
        <p:nvSpPr>
          <p:cNvPr id="26" name="正方形/長方形 25">
            <a:extLst>
              <a:ext uri="{FF2B5EF4-FFF2-40B4-BE49-F238E27FC236}">
                <a16:creationId xmlns:a16="http://schemas.microsoft.com/office/drawing/2014/main" id="{43F6E87B-42C2-4ED4-84AC-96E50CC65178}"/>
              </a:ext>
            </a:extLst>
          </p:cNvPr>
          <p:cNvSpPr/>
          <p:nvPr/>
        </p:nvSpPr>
        <p:spPr>
          <a:xfrm>
            <a:off x="4595447" y="3839566"/>
            <a:ext cx="4341300" cy="2658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8" dirty="0">
                <a:solidFill>
                  <a:schemeClr val="tx1"/>
                </a:solidFill>
              </a:rPr>
              <a:t>学校の授業におけるデジタル機器の使用時間は</a:t>
            </a:r>
            <a:r>
              <a:rPr lang="en-US" altLang="ja-JP" sz="1108" dirty="0">
                <a:solidFill>
                  <a:schemeClr val="tx1"/>
                </a:solidFill>
              </a:rPr>
              <a:t>OECD</a:t>
            </a:r>
            <a:r>
              <a:rPr lang="ja-JP" altLang="en-US" sz="1108" dirty="0">
                <a:solidFill>
                  <a:schemeClr val="tx1"/>
                </a:solidFill>
              </a:rPr>
              <a:t>加盟国で最下位</a:t>
            </a:r>
          </a:p>
        </p:txBody>
      </p:sp>
      <p:sp>
        <p:nvSpPr>
          <p:cNvPr id="28" name="正方形/長方形 27">
            <a:extLst>
              <a:ext uri="{FF2B5EF4-FFF2-40B4-BE49-F238E27FC236}">
                <a16:creationId xmlns:a16="http://schemas.microsoft.com/office/drawing/2014/main" id="{43F6E87B-42C2-4ED4-84AC-96E50CC65178}"/>
              </a:ext>
            </a:extLst>
          </p:cNvPr>
          <p:cNvSpPr/>
          <p:nvPr/>
        </p:nvSpPr>
        <p:spPr>
          <a:xfrm>
            <a:off x="4527846" y="903211"/>
            <a:ext cx="4341300" cy="2658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66462" rtlCol="0" anchor="ctr"/>
          <a:lstStyle/>
          <a:p>
            <a:r>
              <a:rPr lang="ja-JP" altLang="en-US" sz="1108" dirty="0">
                <a:solidFill>
                  <a:schemeClr val="tx1"/>
                </a:solidFill>
              </a:rPr>
              <a:t>全項目で全国平均値を、</a:t>
            </a:r>
            <a:r>
              <a:rPr lang="en-US" altLang="ja-JP" sz="1108" dirty="0">
                <a:solidFill>
                  <a:schemeClr val="tx1"/>
                </a:solidFill>
              </a:rPr>
              <a:t>6</a:t>
            </a:r>
            <a:r>
              <a:rPr lang="ja-JP" altLang="en-US" sz="1108" dirty="0">
                <a:solidFill>
                  <a:schemeClr val="tx1"/>
                </a:solidFill>
              </a:rPr>
              <a:t>項目中</a:t>
            </a:r>
            <a:r>
              <a:rPr lang="en-US" altLang="ja-JP" sz="1108" dirty="0">
                <a:solidFill>
                  <a:schemeClr val="tx1"/>
                </a:solidFill>
              </a:rPr>
              <a:t>4</a:t>
            </a:r>
            <a:r>
              <a:rPr lang="ja-JP" altLang="en-US" sz="1108" dirty="0">
                <a:solidFill>
                  <a:schemeClr val="tx1"/>
                </a:solidFill>
              </a:rPr>
              <a:t>項目で東京都平均値を上回っている。</a:t>
            </a:r>
          </a:p>
        </p:txBody>
      </p:sp>
      <p:pic>
        <p:nvPicPr>
          <p:cNvPr id="4" name="図 3"/>
          <p:cNvPicPr>
            <a:picLocks/>
          </p:cNvPicPr>
          <p:nvPr/>
        </p:nvPicPr>
        <p:blipFill>
          <a:blip r:embed="rId8"/>
          <a:stretch>
            <a:fillRect/>
          </a:stretch>
        </p:blipFill>
        <p:spPr>
          <a:xfrm>
            <a:off x="7170977" y="1243206"/>
            <a:ext cx="1761231" cy="1834425"/>
          </a:xfrm>
          <a:prstGeom prst="rect">
            <a:avLst/>
          </a:prstGeom>
        </p:spPr>
      </p:pic>
    </p:spTree>
    <p:extLst>
      <p:ext uri="{BB962C8B-B14F-4D97-AF65-F5344CB8AC3E}">
        <p14:creationId xmlns:p14="http://schemas.microsoft.com/office/powerpoint/2010/main" val="2825249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58508" y="711628"/>
            <a:ext cx="9038769" cy="5848615"/>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29" name="タイトル 1"/>
          <p:cNvSpPr txBox="1"/>
          <p:nvPr/>
        </p:nvSpPr>
        <p:spPr>
          <a:xfrm>
            <a:off x="327738" y="1099550"/>
            <a:ext cx="3522853" cy="4355630"/>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大阪の芸術文化の発展、創造に資する大阪にふさわしい文化施策を推進する。また、大阪市が所蔵する第一級のコレクションを活用して、新たな魅力あふれる「大阪中之島美術館」を</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月に開館予定。「地方独立行政法人大阪市博物館機構」の設立による一体的な運営により、誰もが芸術文化を享受でき、その魅力を創造・育成・発信する都市のコアとしてのミュージアムをめざす。</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大阪観光局が観光事業推進の司令塔として、戦略的プロモーションを展開し、大阪への集客拡大を図る。公民が連携し、水の回廊での観光メニューの充実や多彩な魅力空間の形成により 「水と光の首都大阪」ブランド確立に取り組む。　</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大阪のプレゼンスを高める国際的な会議やスポーツイベントなどの誘致・開催を通じて、大阪のブランド化と発信力の強化を図る。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今後の万博開催や</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立地に向けた取組みを契機として、国内外に対する情報発信拠点としての大阪のポジションを高める方策を検討する。</a:t>
            </a:r>
          </a:p>
        </p:txBody>
      </p:sp>
      <p:sp>
        <p:nvSpPr>
          <p:cNvPr id="31" name="タイトル 1"/>
          <p:cNvSpPr txBox="1">
            <a:spLocks/>
          </p:cNvSpPr>
          <p:nvPr/>
        </p:nvSpPr>
        <p:spPr>
          <a:xfrm>
            <a:off x="4699657" y="1076872"/>
            <a:ext cx="4076863" cy="2150527"/>
          </a:xfrm>
          <a:prstGeom prst="rect">
            <a:avLst/>
          </a:prstGeom>
          <a:noFill/>
          <a:ln>
            <a:no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「地方独立行政法人大阪市博物館機構」の設立、中之島美術館の開館など、大阪の芸術文化の発展、創造に資する大阪にふさわしい文化施策の推進に取り組んでいる。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大阪観光局を設立し、観光事業推進の司令塔機能を強化。</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ラグビーワールドカップや</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など、国際的なスポーツイベントや</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の開催を通じた、大阪のブランド化と発信力の強化を図っている。</a:t>
            </a:r>
          </a:p>
        </p:txBody>
      </p:sp>
      <p:sp>
        <p:nvSpPr>
          <p:cNvPr id="32" name="右矢印 31"/>
          <p:cNvSpPr/>
          <p:nvPr/>
        </p:nvSpPr>
        <p:spPr>
          <a:xfrm>
            <a:off x="4116210" y="1767277"/>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4" name="角丸四角形 13"/>
          <p:cNvSpPr/>
          <p:nvPr/>
        </p:nvSpPr>
        <p:spPr>
          <a:xfrm>
            <a:off x="317989" y="786061"/>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16" name="角丸四角形 15"/>
          <p:cNvSpPr/>
          <p:nvPr/>
        </p:nvSpPr>
        <p:spPr>
          <a:xfrm>
            <a:off x="4768685" y="774285"/>
            <a:ext cx="1129846" cy="2666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34" name="タイトル 1"/>
          <p:cNvSpPr txBox="1">
            <a:spLocks/>
          </p:cNvSpPr>
          <p:nvPr/>
        </p:nvSpPr>
        <p:spPr>
          <a:xfrm>
            <a:off x="4704938" y="3465684"/>
            <a:ext cx="4187542" cy="3043676"/>
          </a:xfrm>
          <a:prstGeom prst="rect">
            <a:avLst/>
          </a:prstGeom>
          <a:noFill/>
          <a:ln w="25400">
            <a:solidFill>
              <a:schemeClr val="tx1">
                <a:lumMod val="65000"/>
                <a:lumOff val="35000"/>
              </a:schemeClr>
            </a:solid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観光事業については、今後も、アフターコロナにおける観光客増に向けた対応を確実に進めていく必要があるのではないか。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その際には、大阪・関西の強みである食やスポーツ、文化などを活かしたテーマで、京阪神で連携した体験型・交流型の要素を取り入れた付加価値が高いツーリズムの創出の検討が必要ではないか。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また、</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年の大阪・関西万博を機に、さらなる大阪のブランド力向上に努めていくためには、大阪中心部だけでなく、大阪全域、さらには京阪神も含めたプレゼンス向上に取り組んでいく必要があるのではないか。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I</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Ｒによる日本観光のゲートウェイ形成を足掛かりに、来訪者を各地に送り出し、相乗的に波及させていくことが必要ではないか。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23">
            <a:extLst>
              <a:ext uri="{FF2B5EF4-FFF2-40B4-BE49-F238E27FC236}">
                <a16:creationId xmlns:a16="http://schemas.microsoft.com/office/drawing/2014/main" id="{B23E43A1-D28E-4C65-90EC-FDFF1591D5C2}"/>
              </a:ext>
            </a:extLst>
          </p:cNvPr>
          <p:cNvSpPr/>
          <p:nvPr/>
        </p:nvSpPr>
        <p:spPr>
          <a:xfrm>
            <a:off x="4699657" y="3165532"/>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13" name="正方形/長方形 12"/>
          <p:cNvSpPr/>
          <p:nvPr/>
        </p:nvSpPr>
        <p:spPr>
          <a:xfrm>
            <a:off x="-16377" y="0"/>
            <a:ext cx="9143999" cy="373536"/>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22.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（７）文化創造・情報発信の基盤形成</a:t>
            </a:r>
          </a:p>
        </p:txBody>
      </p:sp>
      <p:sp>
        <p:nvSpPr>
          <p:cNvPr id="15" name="正方形/長方形 14"/>
          <p:cNvSpPr/>
          <p:nvPr/>
        </p:nvSpPr>
        <p:spPr>
          <a:xfrm>
            <a:off x="7154126" y="85792"/>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1734253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3578098" y="3681780"/>
            <a:ext cx="5242384" cy="2891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30" name="図 29"/>
          <p:cNvPicPr>
            <a:picLocks noChangeAspect="1"/>
          </p:cNvPicPr>
          <p:nvPr/>
        </p:nvPicPr>
        <p:blipFill>
          <a:blip r:embed="rId3"/>
          <a:stretch>
            <a:fillRect/>
          </a:stretch>
        </p:blipFill>
        <p:spPr>
          <a:xfrm>
            <a:off x="3359248" y="3681940"/>
            <a:ext cx="5217231" cy="2864642"/>
          </a:xfrm>
          <a:prstGeom prst="rect">
            <a:avLst/>
          </a:prstGeom>
        </p:spPr>
      </p:pic>
      <p:sp>
        <p:nvSpPr>
          <p:cNvPr id="20" name="正方形/長方形 19"/>
          <p:cNvSpPr/>
          <p:nvPr/>
        </p:nvSpPr>
        <p:spPr>
          <a:xfrm>
            <a:off x="70232" y="345831"/>
            <a:ext cx="9005538" cy="6214154"/>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graphicFrame>
        <p:nvGraphicFramePr>
          <p:cNvPr id="10" name="表 9"/>
          <p:cNvGraphicFramePr>
            <a:graphicFrameLocks noGrp="1"/>
          </p:cNvGraphicFramePr>
          <p:nvPr/>
        </p:nvGraphicFramePr>
        <p:xfrm>
          <a:off x="272463" y="1587152"/>
          <a:ext cx="2544210" cy="1585864"/>
        </p:xfrm>
        <a:graphic>
          <a:graphicData uri="http://schemas.openxmlformats.org/drawingml/2006/table">
            <a:tbl>
              <a:tblPr firstRow="1" bandRow="1">
                <a:tableStyleId>{5C22544A-7EE6-4342-B048-85BDC9FD1C3A}</a:tableStyleId>
              </a:tblPr>
              <a:tblGrid>
                <a:gridCol w="912357">
                  <a:extLst>
                    <a:ext uri="{9D8B030D-6E8A-4147-A177-3AD203B41FA5}">
                      <a16:colId xmlns:a16="http://schemas.microsoft.com/office/drawing/2014/main" val="294688490"/>
                    </a:ext>
                  </a:extLst>
                </a:gridCol>
                <a:gridCol w="543951">
                  <a:extLst>
                    <a:ext uri="{9D8B030D-6E8A-4147-A177-3AD203B41FA5}">
                      <a16:colId xmlns:a16="http://schemas.microsoft.com/office/drawing/2014/main" val="2582474313"/>
                    </a:ext>
                  </a:extLst>
                </a:gridCol>
                <a:gridCol w="543951">
                  <a:extLst>
                    <a:ext uri="{9D8B030D-6E8A-4147-A177-3AD203B41FA5}">
                      <a16:colId xmlns:a16="http://schemas.microsoft.com/office/drawing/2014/main" val="3602904768"/>
                    </a:ext>
                  </a:extLst>
                </a:gridCol>
                <a:gridCol w="543951">
                  <a:extLst>
                    <a:ext uri="{9D8B030D-6E8A-4147-A177-3AD203B41FA5}">
                      <a16:colId xmlns:a16="http://schemas.microsoft.com/office/drawing/2014/main" val="186512972"/>
                    </a:ext>
                  </a:extLst>
                </a:gridCol>
              </a:tblGrid>
              <a:tr h="265846">
                <a:tc>
                  <a:txBody>
                    <a:bodyPr/>
                    <a:lstStyle/>
                    <a:p>
                      <a:pPr algn="ctr"/>
                      <a:r>
                        <a:rPr kumimoji="1" lang="ja-JP" altLang="en-US" sz="1000" dirty="0">
                          <a:latin typeface="Meiryo UI" panose="020B0604030504040204" pitchFamily="50" charset="-128"/>
                          <a:ea typeface="Meiryo UI" panose="020B0604030504040204" pitchFamily="50" charset="-128"/>
                        </a:rPr>
                        <a:t>項目</a:t>
                      </a:r>
                    </a:p>
                  </a:txBody>
                  <a:tcPr marL="84406" marR="84406" marT="42203" marB="42203"/>
                </a:tc>
                <a:tc>
                  <a:txBody>
                    <a:bodyPr/>
                    <a:lstStyle/>
                    <a:p>
                      <a:pPr algn="ctr"/>
                      <a:r>
                        <a:rPr kumimoji="1" lang="en-US" altLang="ja-JP" sz="1000" dirty="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2019</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2020</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65621274"/>
                  </a:ext>
                </a:extLst>
              </a:tr>
              <a:tr h="379828">
                <a:tc>
                  <a:txBody>
                    <a:bodyPr/>
                    <a:lstStyle/>
                    <a:p>
                      <a:pPr algn="ctr"/>
                      <a:r>
                        <a:rPr kumimoji="1" lang="ja-JP" altLang="en-US" sz="1000" dirty="0">
                          <a:latin typeface="Meiryo UI" panose="020B0604030504040204" pitchFamily="50" charset="-128"/>
                          <a:ea typeface="Meiryo UI" panose="020B0604030504040204" pitchFamily="50" charset="-128"/>
                        </a:rPr>
                        <a:t>美術館・</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博物館数</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28</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33</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31</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extLst>
                  <a:ext uri="{0D108BD9-81ED-4DB2-BD59-A6C34878D82A}">
                    <a16:rowId xmlns:a16="http://schemas.microsoft.com/office/drawing/2014/main" val="365303024"/>
                  </a:ext>
                </a:extLst>
              </a:tr>
              <a:tr h="527538">
                <a:tc>
                  <a:txBody>
                    <a:bodyPr/>
                    <a:lstStyle/>
                    <a:p>
                      <a:pPr algn="ctr"/>
                      <a:r>
                        <a:rPr kumimoji="1" lang="ja-JP" altLang="en-US" sz="1000" dirty="0">
                          <a:latin typeface="Meiryo UI" panose="020B0604030504040204" pitchFamily="50" charset="-128"/>
                          <a:ea typeface="Meiryo UI" panose="020B0604030504040204" pitchFamily="50" charset="-128"/>
                        </a:rPr>
                        <a:t>劇場・</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コンサート</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ホール数</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11</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11</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extLst>
                  <a:ext uri="{0D108BD9-81ED-4DB2-BD59-A6C34878D82A}">
                    <a16:rowId xmlns:a16="http://schemas.microsoft.com/office/drawing/2014/main" val="964797382"/>
                  </a:ext>
                </a:extLst>
              </a:tr>
              <a:tr h="379828">
                <a:tc>
                  <a:txBody>
                    <a:bodyPr/>
                    <a:lstStyle/>
                    <a:p>
                      <a:pPr algn="ctr"/>
                      <a:r>
                        <a:rPr kumimoji="1" lang="ja-JP" altLang="en-US" sz="1000" dirty="0">
                          <a:latin typeface="Meiryo UI" panose="020B0604030504040204" pitchFamily="50" charset="-128"/>
                          <a:ea typeface="Meiryo UI" panose="020B0604030504040204" pitchFamily="50" charset="-128"/>
                        </a:rPr>
                        <a:t>アート</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市場環境</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43</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40</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40</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extLst>
                  <a:ext uri="{0D108BD9-81ED-4DB2-BD59-A6C34878D82A}">
                    <a16:rowId xmlns:a16="http://schemas.microsoft.com/office/drawing/2014/main" val="3388884015"/>
                  </a:ext>
                </a:extLst>
              </a:tr>
            </a:tbl>
          </a:graphicData>
        </a:graphic>
      </p:graphicFrame>
      <p:sp>
        <p:nvSpPr>
          <p:cNvPr id="11" name="正方形/長方形 10">
            <a:extLst>
              <a:ext uri="{FF2B5EF4-FFF2-40B4-BE49-F238E27FC236}">
                <a16:creationId xmlns:a16="http://schemas.microsoft.com/office/drawing/2014/main" id="{12BB05C3-F234-484D-B626-034276DF8214}"/>
              </a:ext>
            </a:extLst>
          </p:cNvPr>
          <p:cNvSpPr/>
          <p:nvPr/>
        </p:nvSpPr>
        <p:spPr>
          <a:xfrm>
            <a:off x="251520" y="359062"/>
            <a:ext cx="2730235" cy="2911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1292" b="1" dirty="0"/>
              <a:t>○文化・芸術等に関する大阪の評価</a:t>
            </a:r>
            <a:endParaRPr lang="en-US" altLang="ja-JP" sz="1292" b="1" dirty="0"/>
          </a:p>
        </p:txBody>
      </p:sp>
      <p:sp>
        <p:nvSpPr>
          <p:cNvPr id="13" name="タイトル 1"/>
          <p:cNvSpPr txBox="1"/>
          <p:nvPr/>
        </p:nvSpPr>
        <p:spPr>
          <a:xfrm>
            <a:off x="3111547" y="359707"/>
            <a:ext cx="2544210" cy="251943"/>
          </a:xfrm>
          <a:prstGeom prst="rect">
            <a:avLst/>
          </a:prstGeom>
          <a:ln w="6350">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292"/>
              </a:lnSpc>
              <a:spcBef>
                <a:spcPts val="0"/>
              </a:spcBef>
              <a:defRPr/>
            </a:pPr>
            <a:r>
              <a:rPr lang="ja-JP" altLang="en-US" sz="1292" b="1" dirty="0">
                <a:latin typeface="+mn-ea"/>
                <a:ea typeface="+mn-ea"/>
                <a:cs typeface="Meiryo UI" panose="020B0604030504040204" pitchFamily="50" charset="-128"/>
              </a:rPr>
              <a:t>○次に海外旅行したい国・地域</a:t>
            </a:r>
          </a:p>
        </p:txBody>
      </p:sp>
      <p:pic>
        <p:nvPicPr>
          <p:cNvPr id="2" name="図 1"/>
          <p:cNvPicPr>
            <a:picLocks noChangeAspect="1"/>
          </p:cNvPicPr>
          <p:nvPr/>
        </p:nvPicPr>
        <p:blipFill>
          <a:blip r:embed="rId4"/>
          <a:stretch>
            <a:fillRect/>
          </a:stretch>
        </p:blipFill>
        <p:spPr>
          <a:xfrm>
            <a:off x="3324106" y="926751"/>
            <a:ext cx="2599796" cy="2226462"/>
          </a:xfrm>
          <a:prstGeom prst="rect">
            <a:avLst/>
          </a:prstGeom>
        </p:spPr>
      </p:pic>
      <p:pic>
        <p:nvPicPr>
          <p:cNvPr id="3" name="図 2"/>
          <p:cNvPicPr>
            <a:picLocks noChangeAspect="1"/>
          </p:cNvPicPr>
          <p:nvPr/>
        </p:nvPicPr>
        <p:blipFill>
          <a:blip r:embed="rId5"/>
          <a:stretch>
            <a:fillRect/>
          </a:stretch>
        </p:blipFill>
        <p:spPr>
          <a:xfrm>
            <a:off x="6285329" y="926753"/>
            <a:ext cx="2415932" cy="2193231"/>
          </a:xfrm>
          <a:prstGeom prst="rect">
            <a:avLst/>
          </a:prstGeom>
        </p:spPr>
      </p:pic>
      <p:sp>
        <p:nvSpPr>
          <p:cNvPr id="21" name="タイトル 1"/>
          <p:cNvSpPr txBox="1"/>
          <p:nvPr/>
        </p:nvSpPr>
        <p:spPr>
          <a:xfrm>
            <a:off x="5118254" y="3469794"/>
            <a:ext cx="3796734" cy="251943"/>
          </a:xfrm>
          <a:prstGeom prst="rect">
            <a:avLst/>
          </a:prstGeom>
          <a:ln w="6350">
            <a:noFill/>
          </a:ln>
        </p:spPr>
        <p:txBody>
          <a:bodyPr vert="horz" wrap="square" lIns="84406" tIns="42203" rIns="84406" bIns="42203" rtlCol="0" anchor="ctr" anchorCtr="0">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292"/>
              </a:lnSpc>
              <a:spcBef>
                <a:spcPts val="0"/>
              </a:spcBef>
              <a:defRPr/>
            </a:pPr>
            <a:r>
              <a:rPr lang="ja-JP" altLang="en-US" sz="646"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646" dirty="0">
                <a:latin typeface="Meiryo UI" panose="020B0604030504040204" pitchFamily="50" charset="-128"/>
                <a:ea typeface="Meiryo UI" panose="020B0604030504040204" pitchFamily="50" charset="-128"/>
                <a:cs typeface="Meiryo UI" panose="020B0604030504040204" pitchFamily="50" charset="-128"/>
              </a:rPr>
              <a:t>DBJ</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a:t>
            </a:r>
            <a:r>
              <a:rPr lang="en-US" altLang="ja-JP" sz="646" dirty="0">
                <a:latin typeface="Meiryo UI" panose="020B0604030504040204" pitchFamily="50" charset="-128"/>
                <a:ea typeface="Meiryo UI" panose="020B0604030504040204" pitchFamily="50" charset="-128"/>
                <a:cs typeface="Meiryo UI" panose="020B0604030504040204" pitchFamily="50" charset="-128"/>
              </a:rPr>
              <a:t>JTBF</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 アジア・欧米豪 訪日外国人旅行者の意向調査（第</a:t>
            </a:r>
            <a:r>
              <a:rPr lang="en-US" altLang="ja-JP" sz="646" dirty="0">
                <a:latin typeface="Meiryo UI" panose="020B0604030504040204" pitchFamily="50" charset="-128"/>
                <a:ea typeface="Meiryo UI" panose="020B0604030504040204" pitchFamily="50" charset="-128"/>
                <a:cs typeface="Meiryo UI" panose="020B0604030504040204" pitchFamily="50" charset="-128"/>
              </a:rPr>
              <a:t>2</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回 新型コロナ影響度 特別調査）</a:t>
            </a:r>
          </a:p>
        </p:txBody>
      </p:sp>
      <p:sp>
        <p:nvSpPr>
          <p:cNvPr id="23" name="タイトル 1"/>
          <p:cNvSpPr txBox="1"/>
          <p:nvPr/>
        </p:nvSpPr>
        <p:spPr>
          <a:xfrm>
            <a:off x="3252167" y="3125309"/>
            <a:ext cx="5581527" cy="444303"/>
          </a:xfrm>
          <a:prstGeom prst="rect">
            <a:avLst/>
          </a:prstGeom>
          <a:ln w="6350">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738"/>
              </a:lnSpc>
              <a:spcBef>
                <a:spcPts val="0"/>
              </a:spcBef>
              <a:defRPr/>
            </a:pPr>
            <a:r>
              <a:rPr lang="en-US" altLang="ja-JP" sz="646" dirty="0">
                <a:latin typeface="Meiryo UI" panose="020B0604030504040204" pitchFamily="50" charset="-128"/>
                <a:ea typeface="Meiryo UI" panose="020B0604030504040204" pitchFamily="50" charset="-128"/>
                <a:cs typeface="Meiryo UI" panose="020B0604030504040204" pitchFamily="50" charset="-128"/>
              </a:rPr>
              <a:t>※1 </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新型コロナウイルス収束後の海外旅行について「（したいと）思わない」を選択した対象者及び次に海外旅行の検討を再開するタイミングについて「現在の状況から</a:t>
            </a:r>
            <a:endParaRPr lang="en-US" altLang="ja-JP" sz="646"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738"/>
              </a:lnSpc>
              <a:spcBef>
                <a:spcPts val="0"/>
              </a:spcBef>
              <a:defRPr/>
            </a:pPr>
            <a:r>
              <a:rPr lang="ja-JP" altLang="en-US" sz="646" dirty="0">
                <a:latin typeface="Meiryo UI" panose="020B0604030504040204" pitchFamily="50" charset="-128"/>
                <a:ea typeface="Meiryo UI" panose="020B0604030504040204" pitchFamily="50" charset="-128"/>
                <a:cs typeface="Meiryo UI" panose="020B0604030504040204" pitchFamily="50" charset="-128"/>
              </a:rPr>
              <a:t>　　　は海外旅行の検討再開は考えられない」と回答した対象者を除く全員から回答を得た。</a:t>
            </a:r>
            <a:endParaRPr lang="en-US" altLang="ja-JP" sz="646"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738"/>
              </a:lnSpc>
              <a:spcBef>
                <a:spcPts val="0"/>
              </a:spcBef>
              <a:defRPr/>
            </a:pPr>
            <a:r>
              <a:rPr lang="en-US" altLang="ja-JP" sz="646" dirty="0">
                <a:latin typeface="Meiryo UI" panose="020B0604030504040204" pitchFamily="50" charset="-128"/>
                <a:ea typeface="Meiryo UI" panose="020B0604030504040204" pitchFamily="50" charset="-128"/>
                <a:cs typeface="Meiryo UI" panose="020B0604030504040204" pitchFamily="50" charset="-128"/>
              </a:rPr>
              <a:t>※2 </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「次に観光旅行したい国・地域」の選択肢からは、回答者の国・地域及び近隣の国・地域（中国</a:t>
            </a:r>
            <a:r>
              <a:rPr lang="ja-JP" altLang="en-US" sz="646" dirty="0" err="1">
                <a:latin typeface="Meiryo UI" panose="020B0604030504040204" pitchFamily="50" charset="-128"/>
                <a:ea typeface="Meiryo UI" panose="020B0604030504040204" pitchFamily="50" charset="-128"/>
                <a:cs typeface="Meiryo UI" panose="020B0604030504040204" pitchFamily="50" charset="-128"/>
              </a:rPr>
              <a:t>ｰ</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香港</a:t>
            </a:r>
            <a:r>
              <a:rPr lang="ja-JP" altLang="en-US" sz="646" dirty="0" err="1">
                <a:latin typeface="Meiryo UI" panose="020B0604030504040204" pitchFamily="50" charset="-128"/>
                <a:ea typeface="Meiryo UI" panose="020B0604030504040204" pitchFamily="50" charset="-128"/>
                <a:cs typeface="Meiryo UI" panose="020B0604030504040204" pitchFamily="50" charset="-128"/>
              </a:rPr>
              <a:t>ｰ</a:t>
            </a:r>
            <a:r>
              <a:rPr lang="ja-JP" altLang="en-US" sz="646" dirty="0">
                <a:latin typeface="Meiryo UI" panose="020B0604030504040204" pitchFamily="50" charset="-128"/>
                <a:ea typeface="Meiryo UI" panose="020B0604030504040204" pitchFamily="50" charset="-128"/>
                <a:cs typeface="Meiryo UI" panose="020B0604030504040204" pitchFamily="50" charset="-128"/>
              </a:rPr>
              <a:t>マカオ、マレーシアｰシンガポール、タイｰマレーシア、</a:t>
            </a:r>
            <a:endParaRPr lang="en-US" altLang="ja-JP" sz="646"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738"/>
              </a:lnSpc>
              <a:spcBef>
                <a:spcPts val="0"/>
              </a:spcBef>
              <a:defRPr/>
            </a:pPr>
            <a:r>
              <a:rPr lang="ja-JP" altLang="en-US" sz="646" dirty="0">
                <a:latin typeface="Meiryo UI" panose="020B0604030504040204" pitchFamily="50" charset="-128"/>
                <a:ea typeface="Meiryo UI" panose="020B0604030504040204" pitchFamily="50" charset="-128"/>
                <a:cs typeface="Meiryo UI" panose="020B0604030504040204" pitchFamily="50" charset="-128"/>
              </a:rPr>
              <a:t>　　　アメリカｰカナダ・メキシコ・ハワイ・グアム、オーストラリアｰニュージーランド、イギリス・フランスｰ欧州各国）を除いている。</a:t>
            </a:r>
          </a:p>
        </p:txBody>
      </p:sp>
      <p:sp>
        <p:nvSpPr>
          <p:cNvPr id="24" name="タイトル 1"/>
          <p:cNvSpPr txBox="1"/>
          <p:nvPr/>
        </p:nvSpPr>
        <p:spPr>
          <a:xfrm>
            <a:off x="7264165" y="2969774"/>
            <a:ext cx="1561846" cy="190201"/>
          </a:xfrm>
          <a:prstGeom prst="rect">
            <a:avLst/>
          </a:prstGeom>
          <a:ln w="6350">
            <a:noFill/>
          </a:ln>
        </p:spPr>
        <p:txBody>
          <a:bodyPr vert="horz" wrap="square" lIns="84406" tIns="42203" rIns="84406" bIns="42203"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831"/>
              </a:lnSpc>
              <a:spcBef>
                <a:spcPts val="0"/>
              </a:spcBef>
              <a:defRPr/>
            </a:pPr>
            <a:r>
              <a:rPr lang="ja-JP" altLang="en-US" sz="462"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462" dirty="0">
                <a:latin typeface="Meiryo UI" panose="020B0604030504040204" pitchFamily="50" charset="-128"/>
                <a:ea typeface="Meiryo UI" panose="020B0604030504040204" pitchFamily="50" charset="-128"/>
                <a:cs typeface="Meiryo UI" panose="020B0604030504040204" pitchFamily="50" charset="-128"/>
              </a:rPr>
              <a:t>2</a:t>
            </a:r>
            <a:r>
              <a:rPr lang="ja-JP" altLang="en-US" sz="462" dirty="0">
                <a:latin typeface="Meiryo UI" panose="020B0604030504040204" pitchFamily="50" charset="-128"/>
                <a:ea typeface="Meiryo UI" panose="020B0604030504040204" pitchFamily="50" charset="-128"/>
                <a:cs typeface="Meiryo UI" panose="020B0604030504040204" pitchFamily="50" charset="-128"/>
              </a:rPr>
              <a:t>回調査における割合で降順ソート・上位</a:t>
            </a:r>
            <a:r>
              <a:rPr lang="en-US" altLang="ja-JP" sz="462" dirty="0">
                <a:latin typeface="Meiryo UI" panose="020B0604030504040204" pitchFamily="50" charset="-128"/>
                <a:ea typeface="Meiryo UI" panose="020B0604030504040204" pitchFamily="50" charset="-128"/>
                <a:cs typeface="Meiryo UI" panose="020B0604030504040204" pitchFamily="50" charset="-128"/>
              </a:rPr>
              <a:t>20</a:t>
            </a:r>
            <a:r>
              <a:rPr lang="ja-JP" altLang="en-US" sz="462" dirty="0">
                <a:latin typeface="Meiryo UI" panose="020B0604030504040204" pitchFamily="50" charset="-128"/>
                <a:ea typeface="Meiryo UI" panose="020B0604030504040204" pitchFamily="50" charset="-128"/>
                <a:cs typeface="Meiryo UI" panose="020B0604030504040204" pitchFamily="50" charset="-128"/>
              </a:rPr>
              <a:t>位まで）</a:t>
            </a:r>
          </a:p>
        </p:txBody>
      </p:sp>
      <p:sp>
        <p:nvSpPr>
          <p:cNvPr id="25" name="タイトル 1"/>
          <p:cNvSpPr txBox="1"/>
          <p:nvPr/>
        </p:nvSpPr>
        <p:spPr>
          <a:xfrm>
            <a:off x="4472470" y="2990976"/>
            <a:ext cx="1561846" cy="190201"/>
          </a:xfrm>
          <a:prstGeom prst="rect">
            <a:avLst/>
          </a:prstGeom>
          <a:ln w="6350">
            <a:noFill/>
          </a:ln>
        </p:spPr>
        <p:txBody>
          <a:bodyPr vert="horz" wrap="square" lIns="84406" tIns="42203" rIns="84406" bIns="42203" rtlCol="0"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831"/>
              </a:lnSpc>
              <a:spcBef>
                <a:spcPts val="0"/>
              </a:spcBef>
              <a:defRPr/>
            </a:pPr>
            <a:r>
              <a:rPr lang="ja-JP" altLang="en-US" sz="462"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462" dirty="0">
                <a:latin typeface="Meiryo UI" panose="020B0604030504040204" pitchFamily="50" charset="-128"/>
                <a:ea typeface="Meiryo UI" panose="020B0604030504040204" pitchFamily="50" charset="-128"/>
                <a:cs typeface="Meiryo UI" panose="020B0604030504040204" pitchFamily="50" charset="-128"/>
              </a:rPr>
              <a:t>2</a:t>
            </a:r>
            <a:r>
              <a:rPr lang="ja-JP" altLang="en-US" sz="462" dirty="0">
                <a:latin typeface="Meiryo UI" panose="020B0604030504040204" pitchFamily="50" charset="-128"/>
                <a:ea typeface="Meiryo UI" panose="020B0604030504040204" pitchFamily="50" charset="-128"/>
                <a:cs typeface="Meiryo UI" panose="020B0604030504040204" pitchFamily="50" charset="-128"/>
              </a:rPr>
              <a:t>回調査における割合で降順ソート・上位</a:t>
            </a:r>
            <a:r>
              <a:rPr lang="en-US" altLang="ja-JP" sz="462" dirty="0">
                <a:latin typeface="Meiryo UI" panose="020B0604030504040204" pitchFamily="50" charset="-128"/>
                <a:ea typeface="Meiryo UI" panose="020B0604030504040204" pitchFamily="50" charset="-128"/>
                <a:cs typeface="Meiryo UI" panose="020B0604030504040204" pitchFamily="50" charset="-128"/>
              </a:rPr>
              <a:t>20</a:t>
            </a:r>
            <a:r>
              <a:rPr lang="ja-JP" altLang="en-US" sz="462" dirty="0">
                <a:latin typeface="Meiryo UI" panose="020B0604030504040204" pitchFamily="50" charset="-128"/>
                <a:ea typeface="Meiryo UI" panose="020B0604030504040204" pitchFamily="50" charset="-128"/>
                <a:cs typeface="Meiryo UI" panose="020B0604030504040204" pitchFamily="50" charset="-128"/>
              </a:rPr>
              <a:t>位まで）</a:t>
            </a:r>
          </a:p>
        </p:txBody>
      </p:sp>
      <p:sp>
        <p:nvSpPr>
          <p:cNvPr id="26" name="正方形/長方形 25">
            <a:extLst>
              <a:ext uri="{FF2B5EF4-FFF2-40B4-BE49-F238E27FC236}">
                <a16:creationId xmlns:a16="http://schemas.microsoft.com/office/drawing/2014/main" id="{12BB05C3-F234-484D-B626-034276DF8214}"/>
              </a:ext>
            </a:extLst>
          </p:cNvPr>
          <p:cNvSpPr/>
          <p:nvPr/>
        </p:nvSpPr>
        <p:spPr>
          <a:xfrm>
            <a:off x="292601" y="3136819"/>
            <a:ext cx="2646878" cy="2058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738" dirty="0">
                <a:latin typeface="Meiryo UI" panose="020B0604030504040204" pitchFamily="50" charset="-128"/>
                <a:ea typeface="Meiryo UI" panose="020B0604030504040204" pitchFamily="50" charset="-128"/>
              </a:rPr>
              <a:t>出典：世界の都市総合ランキング</a:t>
            </a:r>
            <a:r>
              <a:rPr lang="en-US" altLang="ja-JP" sz="738" dirty="0">
                <a:latin typeface="Meiryo UI" panose="020B0604030504040204" pitchFamily="50" charset="-128"/>
                <a:ea typeface="Meiryo UI" panose="020B0604030504040204" pitchFamily="50" charset="-128"/>
              </a:rPr>
              <a:t>/</a:t>
            </a:r>
            <a:r>
              <a:rPr lang="ja-JP" altLang="en-US" sz="738" dirty="0">
                <a:latin typeface="Meiryo UI" panose="020B0604030504040204" pitchFamily="50" charset="-128"/>
                <a:ea typeface="Meiryo UI" panose="020B0604030504040204" pitchFamily="50" charset="-128"/>
              </a:rPr>
              <a:t>森記念財団都市戦略研究所</a:t>
            </a:r>
            <a:endParaRPr lang="en-US" altLang="ja-JP" sz="738" dirty="0">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43F6E87B-42C2-4ED4-84AC-96E50CC65178}"/>
              </a:ext>
            </a:extLst>
          </p:cNvPr>
          <p:cNvSpPr/>
          <p:nvPr/>
        </p:nvSpPr>
        <p:spPr>
          <a:xfrm>
            <a:off x="294219" y="675866"/>
            <a:ext cx="2522454" cy="7755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世界の都市ランキングでは、劇場・コンサートホール数については高い評価が続いているが、美術館・博物館数、アート市場環境においては低い評価に留まっている。</a:t>
            </a:r>
          </a:p>
        </p:txBody>
      </p:sp>
      <p:sp>
        <p:nvSpPr>
          <p:cNvPr id="28" name="正方形/長方形 27">
            <a:extLst>
              <a:ext uri="{FF2B5EF4-FFF2-40B4-BE49-F238E27FC236}">
                <a16:creationId xmlns:a16="http://schemas.microsoft.com/office/drawing/2014/main" id="{43F6E87B-42C2-4ED4-84AC-96E50CC65178}"/>
              </a:ext>
            </a:extLst>
          </p:cNvPr>
          <p:cNvSpPr/>
          <p:nvPr/>
        </p:nvSpPr>
        <p:spPr>
          <a:xfrm>
            <a:off x="3186132" y="610967"/>
            <a:ext cx="5590388" cy="2835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次に海外旅行したい国・地域として、日本の人気はさらに上昇。アジアでは引き続きトップを維持し、その割合は上昇（</a:t>
            </a:r>
            <a:r>
              <a:rPr lang="en-US" altLang="ja-JP" sz="923" dirty="0">
                <a:solidFill>
                  <a:schemeClr val="tx1"/>
                </a:solidFill>
              </a:rPr>
              <a:t>56</a:t>
            </a:r>
            <a:r>
              <a:rPr lang="ja-JP" altLang="en-US" sz="923" dirty="0">
                <a:solidFill>
                  <a:schemeClr val="tx1"/>
                </a:solidFill>
              </a:rPr>
              <a:t>％→</a:t>
            </a:r>
            <a:r>
              <a:rPr lang="en-US" altLang="ja-JP" sz="923" dirty="0">
                <a:solidFill>
                  <a:schemeClr val="tx1"/>
                </a:solidFill>
              </a:rPr>
              <a:t>67</a:t>
            </a:r>
            <a:r>
              <a:rPr lang="ja-JP" altLang="en-US" sz="923" dirty="0">
                <a:solidFill>
                  <a:schemeClr val="tx1"/>
                </a:solidFill>
              </a:rPr>
              <a:t>％）、欧米豪では順位も割合も上昇した（</a:t>
            </a:r>
            <a:r>
              <a:rPr lang="en-US" altLang="ja-JP" sz="923" dirty="0">
                <a:solidFill>
                  <a:schemeClr val="tx1"/>
                </a:solidFill>
              </a:rPr>
              <a:t>2</a:t>
            </a:r>
            <a:r>
              <a:rPr lang="ja-JP" altLang="en-US" sz="923" dirty="0">
                <a:solidFill>
                  <a:schemeClr val="tx1"/>
                </a:solidFill>
              </a:rPr>
              <a:t>位</a:t>
            </a:r>
            <a:r>
              <a:rPr lang="en-US" altLang="ja-JP" sz="923" dirty="0">
                <a:solidFill>
                  <a:schemeClr val="tx1"/>
                </a:solidFill>
              </a:rPr>
              <a:t>24</a:t>
            </a:r>
            <a:r>
              <a:rPr lang="ja-JP" altLang="en-US" sz="923" dirty="0">
                <a:solidFill>
                  <a:schemeClr val="tx1"/>
                </a:solidFill>
              </a:rPr>
              <a:t>％→</a:t>
            </a:r>
            <a:r>
              <a:rPr lang="en-US" altLang="ja-JP" sz="923" dirty="0">
                <a:solidFill>
                  <a:schemeClr val="tx1"/>
                </a:solidFill>
              </a:rPr>
              <a:t>1</a:t>
            </a:r>
            <a:r>
              <a:rPr lang="ja-JP" altLang="en-US" sz="923" dirty="0">
                <a:solidFill>
                  <a:schemeClr val="tx1"/>
                </a:solidFill>
              </a:rPr>
              <a:t>位</a:t>
            </a:r>
            <a:r>
              <a:rPr lang="en-US" altLang="ja-JP" sz="923" dirty="0">
                <a:solidFill>
                  <a:schemeClr val="tx1"/>
                </a:solidFill>
              </a:rPr>
              <a:t>36</a:t>
            </a:r>
            <a:r>
              <a:rPr lang="ja-JP" altLang="en-US" sz="923" dirty="0">
                <a:solidFill>
                  <a:schemeClr val="tx1"/>
                </a:solidFill>
              </a:rPr>
              <a:t>％）。</a:t>
            </a:r>
          </a:p>
        </p:txBody>
      </p:sp>
      <p:sp>
        <p:nvSpPr>
          <p:cNvPr id="22" name="タイトル 1"/>
          <p:cNvSpPr txBox="1"/>
          <p:nvPr/>
        </p:nvSpPr>
        <p:spPr>
          <a:xfrm>
            <a:off x="5546790" y="385412"/>
            <a:ext cx="3300744" cy="251943"/>
          </a:xfrm>
          <a:prstGeom prst="rect">
            <a:avLst/>
          </a:prstGeom>
          <a:ln w="6350">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292"/>
              </a:lnSpc>
              <a:spcBef>
                <a:spcPts val="0"/>
              </a:spcBef>
              <a:defRPr/>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海外旅行希望者</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※1</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　次に海外旅行したい国・地域</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（回答は最大</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5</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つまで）</a:t>
            </a:r>
          </a:p>
        </p:txBody>
      </p:sp>
      <p:sp>
        <p:nvSpPr>
          <p:cNvPr id="33" name="正方形/長方形 32">
            <a:extLst>
              <a:ext uri="{FF2B5EF4-FFF2-40B4-BE49-F238E27FC236}">
                <a16:creationId xmlns:a16="http://schemas.microsoft.com/office/drawing/2014/main" id="{12BB05C3-F234-484D-B626-034276DF8214}"/>
              </a:ext>
            </a:extLst>
          </p:cNvPr>
          <p:cNvSpPr/>
          <p:nvPr/>
        </p:nvSpPr>
        <p:spPr>
          <a:xfrm>
            <a:off x="939980" y="3690958"/>
            <a:ext cx="2550698" cy="2911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1292" b="1" dirty="0"/>
              <a:t>○観光における大阪・兵庫の連携</a:t>
            </a:r>
            <a:endParaRPr lang="en-US" altLang="ja-JP" sz="1292" b="1" dirty="0"/>
          </a:p>
        </p:txBody>
      </p:sp>
      <p:sp>
        <p:nvSpPr>
          <p:cNvPr id="34" name="正方形/長方形 33">
            <a:extLst>
              <a:ext uri="{FF2B5EF4-FFF2-40B4-BE49-F238E27FC236}">
                <a16:creationId xmlns:a16="http://schemas.microsoft.com/office/drawing/2014/main" id="{43F6E87B-42C2-4ED4-84AC-96E50CC65178}"/>
              </a:ext>
            </a:extLst>
          </p:cNvPr>
          <p:cNvSpPr/>
          <p:nvPr/>
        </p:nvSpPr>
        <p:spPr>
          <a:xfrm>
            <a:off x="982678" y="4007762"/>
            <a:ext cx="2522454" cy="5512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23" dirty="0">
                <a:solidFill>
                  <a:schemeClr val="tx1"/>
                </a:solidFill>
              </a:rPr>
              <a:t>ベイエリアを中心に豊富な観光資源が集積しており、それぞれの強みをミックスした連携が期待できる。</a:t>
            </a:r>
          </a:p>
        </p:txBody>
      </p:sp>
      <p:sp>
        <p:nvSpPr>
          <p:cNvPr id="35" name="正方形/長方形 34">
            <a:extLst>
              <a:ext uri="{FF2B5EF4-FFF2-40B4-BE49-F238E27FC236}">
                <a16:creationId xmlns:a16="http://schemas.microsoft.com/office/drawing/2014/main" id="{12BB05C3-F234-484D-B626-034276DF8214}"/>
              </a:ext>
            </a:extLst>
          </p:cNvPr>
          <p:cNvSpPr/>
          <p:nvPr/>
        </p:nvSpPr>
        <p:spPr>
          <a:xfrm>
            <a:off x="2127813" y="4543857"/>
            <a:ext cx="1494950" cy="2058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ja-JP" altLang="en-US" sz="738" dirty="0">
                <a:latin typeface="Meiryo UI" panose="020B0604030504040204" pitchFamily="50" charset="-128"/>
                <a:ea typeface="Meiryo UI" panose="020B0604030504040204" pitchFamily="50" charset="-128"/>
              </a:rPr>
              <a:t>出典：兵庫・大阪連携会議資料</a:t>
            </a:r>
            <a:endParaRPr lang="en-US" altLang="ja-JP" sz="738"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3424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p:cNvSpPr txBox="1">
            <a:spLocks/>
          </p:cNvSpPr>
          <p:nvPr/>
        </p:nvSpPr>
        <p:spPr>
          <a:xfrm>
            <a:off x="4420265" y="2977070"/>
            <a:ext cx="4619077" cy="1277864"/>
          </a:xfrm>
          <a:prstGeom prst="rect">
            <a:avLst/>
          </a:prstGeom>
          <a:noFill/>
          <a:ln w="6350">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アフターコロナにおける観光客増への対応に取り組むとともに、</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年の大阪・関西万博を機に、さらなる大阪のブランド向上に努めていくためには、大阪中心部だけでなく、大阪全域、京阪神も含めたプレゼンス向上に取り組んでいく必要があるのではないか。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277"/>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また、</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Ｒによる日本観光のゲートウェイ形成を足掛かりに、来訪者を各地に送り出し、相乗的に波及させていくことが必要ではないか。</a:t>
            </a:r>
          </a:p>
        </p:txBody>
      </p:sp>
      <p:cxnSp>
        <p:nvCxnSpPr>
          <p:cNvPr id="4" name="直線コネクタ 3"/>
          <p:cNvCxnSpPr/>
          <p:nvPr/>
        </p:nvCxnSpPr>
        <p:spPr>
          <a:xfrm>
            <a:off x="246236" y="4242220"/>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5708" y="1076874"/>
            <a:ext cx="4030416" cy="2567551"/>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大阪の芸術文化の発展、創造に資する大阪にふさわしい文化施策を推進する。博物館の独法化により、誰もが芸術文化を享受でき、その魅力を創造・育成・発信する都市のコアとしてのミュージアムをめざす。</a:t>
            </a:r>
          </a:p>
          <a:p>
            <a:pPr marL="263776" indent="-263776" algn="l">
              <a:lnSpc>
                <a:spcPts val="1477"/>
              </a:lnSpc>
              <a:spcBef>
                <a:spcPts val="1108"/>
              </a:spcBef>
              <a:buFont typeface="Wingdings" panose="05000000000000000000" pitchFamily="2" charset="2"/>
              <a:buChar char="p"/>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大阪観光局が観光事業推進の司令塔として、戦略的プロモーションを展開し、大阪への集客拡大を図る。</a:t>
            </a:r>
            <a:r>
              <a:rPr lang="en-US" altLang="ja-JP" sz="1108" dirty="0">
                <a:latin typeface="Meiryo UI" panose="020B0604030504040204" pitchFamily="50" charset="-128"/>
                <a:ea typeface="Meiryo UI" panose="020B0604030504040204" pitchFamily="50" charset="-128"/>
                <a:cs typeface="Meiryo UI" panose="020B0604030504040204" pitchFamily="50" charset="-128"/>
              </a:rPr>
              <a:t/>
            </a:r>
            <a:br>
              <a:rPr lang="en-US" altLang="ja-JP" sz="1108" dirty="0">
                <a:latin typeface="Meiryo UI" panose="020B0604030504040204" pitchFamily="50" charset="-128"/>
                <a:ea typeface="Meiryo UI" panose="020B0604030504040204" pitchFamily="50" charset="-128"/>
                <a:cs typeface="Meiryo UI" panose="020B0604030504040204" pitchFamily="50" charset="-128"/>
              </a:rPr>
            </a:br>
            <a:r>
              <a:rPr lang="ja-JP" altLang="en-US" sz="1108" dirty="0">
                <a:latin typeface="Meiryo UI" panose="020B0604030504040204" pitchFamily="50" charset="-128"/>
                <a:ea typeface="Meiryo UI" panose="020B0604030504040204" pitchFamily="50" charset="-128"/>
                <a:cs typeface="Meiryo UI" panose="020B0604030504040204" pitchFamily="50" charset="-128"/>
              </a:rPr>
              <a:t>また、公民が連携し、「水と光の首都大阪」ブランド確立に取り組む。　</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大阪のプレゼンスを高める国際的な会議やスポーツイベントなどの誘致・開催を通じて、大阪のブランド化と発信力の強化を図る。</a:t>
            </a:r>
          </a:p>
        </p:txBody>
      </p:sp>
      <p:sp>
        <p:nvSpPr>
          <p:cNvPr id="12" name="タイトル 1"/>
          <p:cNvSpPr txBox="1">
            <a:spLocks/>
          </p:cNvSpPr>
          <p:nvPr/>
        </p:nvSpPr>
        <p:spPr>
          <a:xfrm>
            <a:off x="118582" y="4261796"/>
            <a:ext cx="1891785"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sp>
        <p:nvSpPr>
          <p:cNvPr id="59" name="タイトル 1"/>
          <p:cNvSpPr txBox="1">
            <a:spLocks/>
          </p:cNvSpPr>
          <p:nvPr/>
        </p:nvSpPr>
        <p:spPr>
          <a:xfrm>
            <a:off x="4559244" y="1125043"/>
            <a:ext cx="4347706" cy="1605259"/>
          </a:xfrm>
          <a:prstGeom prst="rect">
            <a:avLst/>
          </a:prstGeom>
          <a:noFill/>
          <a:ln>
            <a:noFill/>
          </a:ln>
        </p:spPr>
        <p:txBody>
          <a:bodyPr vert="horz" wrap="square"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博物館群の一体的な管理・運営をめざし、</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「地方独立行政法人大阪市博物館機構」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を設立。また、</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月には大阪中之島美術館も開館予定。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277"/>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大阪観光局が観光事業推進の司令塔に、大阪への集客拡大に取り組んでいる。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277"/>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各種スポーツイベントや</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等の開催により、大阪のプレゼンス向上への取組みが進められている。</a:t>
            </a:r>
          </a:p>
        </p:txBody>
      </p:sp>
      <p:graphicFrame>
        <p:nvGraphicFramePr>
          <p:cNvPr id="62" name="表 61"/>
          <p:cNvGraphicFramePr>
            <a:graphicFrameLocks noGrp="1"/>
          </p:cNvGraphicFramePr>
          <p:nvPr/>
        </p:nvGraphicFramePr>
        <p:xfrm>
          <a:off x="196774" y="4518761"/>
          <a:ext cx="4552616" cy="1942570"/>
        </p:xfrm>
        <a:graphic>
          <a:graphicData uri="http://schemas.openxmlformats.org/drawingml/2006/table">
            <a:tbl>
              <a:tblPr bandRow="1">
                <a:tableStyleId>{5C22544A-7EE6-4342-B048-85BDC9FD1C3A}</a:tableStyleId>
              </a:tblPr>
              <a:tblGrid>
                <a:gridCol w="598154">
                  <a:extLst>
                    <a:ext uri="{9D8B030D-6E8A-4147-A177-3AD203B41FA5}">
                      <a16:colId xmlns:a16="http://schemas.microsoft.com/office/drawing/2014/main" val="1520910211"/>
                    </a:ext>
                  </a:extLst>
                </a:gridCol>
                <a:gridCol w="2381225">
                  <a:extLst>
                    <a:ext uri="{9D8B030D-6E8A-4147-A177-3AD203B41FA5}">
                      <a16:colId xmlns:a16="http://schemas.microsoft.com/office/drawing/2014/main" val="3228948102"/>
                    </a:ext>
                  </a:extLst>
                </a:gridCol>
                <a:gridCol w="1573237">
                  <a:extLst>
                    <a:ext uri="{9D8B030D-6E8A-4147-A177-3AD203B41FA5}">
                      <a16:colId xmlns:a16="http://schemas.microsoft.com/office/drawing/2014/main" val="605388487"/>
                    </a:ext>
                  </a:extLst>
                </a:gridCol>
              </a:tblGrid>
              <a:tr h="699508">
                <a:tc>
                  <a:txBody>
                    <a:bodyPr/>
                    <a:lstStyle/>
                    <a:p>
                      <a:pPr algn="ctr"/>
                      <a:r>
                        <a:rPr kumimoji="1" lang="ja-JP" altLang="en-US" sz="1000" b="1" dirty="0">
                          <a:solidFill>
                            <a:schemeClr val="bg1"/>
                          </a:solidFill>
                          <a:latin typeface="Meiryo UI" panose="020B0604030504040204" pitchFamily="50" charset="-128"/>
                          <a:ea typeface="Meiryo UI" panose="020B0604030504040204" pitchFamily="50" charset="-128"/>
                        </a:rPr>
                        <a:t>～</a:t>
                      </a:r>
                      <a:r>
                        <a:rPr kumimoji="1" lang="en-US" altLang="ja-JP" sz="1000" b="1" dirty="0">
                          <a:solidFill>
                            <a:schemeClr val="bg1"/>
                          </a:solidFill>
                          <a:latin typeface="Meiryo UI" panose="020B0604030504040204" pitchFamily="50" charset="-128"/>
                          <a:ea typeface="Meiryo UI" panose="020B0604030504040204" pitchFamily="50" charset="-128"/>
                        </a:rPr>
                        <a:t>2017</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0" marR="0" marT="42203" marB="42203"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dirty="0">
                          <a:latin typeface="Meiryo UI" panose="020B0604030504040204" pitchFamily="50" charset="-128"/>
                          <a:ea typeface="Meiryo UI" panose="020B0604030504040204" pitchFamily="50" charset="-128"/>
                        </a:rPr>
                        <a:t>・「</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大阪市ミュージアムビジョン」を策定し地方独立行政法人化を検討</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dirty="0">
                          <a:latin typeface="Meiryo UI" panose="020B0604030504040204" pitchFamily="50" charset="-128"/>
                          <a:ea typeface="Meiryo UI" panose="020B0604030504040204" pitchFamily="50" charset="-128"/>
                        </a:rPr>
                        <a:t>・</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大阪市戦略会議にて新しい美術館の整備を決定</a:t>
                      </a:r>
                      <a:endPar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・水都大阪コンソーシアムを設置</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・大阪観光局が日本版</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法人に登録</a:t>
                      </a:r>
                    </a:p>
                  </a:txBody>
                  <a:tcPr marL="66462" marR="66462" marT="33231" marB="33231"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各種イベント</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現在も継続中</a:t>
                      </a:r>
                      <a:endPar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・大阪マラソン（</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・大阪城トライアスロン（</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・世界スーパージュニア</a:t>
                      </a:r>
                      <a:endPar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800" b="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テニス選手権大会（</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1978</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6462" marR="0" marT="33231" marB="33231"/>
                </a:tc>
                <a:extLst>
                  <a:ext uri="{0D108BD9-81ED-4DB2-BD59-A6C34878D82A}">
                    <a16:rowId xmlns:a16="http://schemas.microsoft.com/office/drawing/2014/main" val="618110722"/>
                  </a:ext>
                </a:extLst>
              </a:tr>
              <a:tr h="232117">
                <a:tc>
                  <a:txBody>
                    <a:bodyPr/>
                    <a:lstStyle/>
                    <a:p>
                      <a:pPr algn="ctr"/>
                      <a:r>
                        <a:rPr kumimoji="1" lang="en-US" altLang="ja-JP" sz="1000" b="1" dirty="0">
                          <a:solidFill>
                            <a:schemeClr val="bg1"/>
                          </a:solidFill>
                          <a:latin typeface="Meiryo UI" panose="020B0604030504040204" pitchFamily="50" charset="-128"/>
                          <a:ea typeface="Meiryo UI" panose="020B0604030504040204" pitchFamily="50" charset="-128"/>
                        </a:rPr>
                        <a:t>2018</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0" marR="0" marT="42203" marB="42203" anchor="ctr">
                    <a:solidFill>
                      <a:schemeClr val="accent1"/>
                    </a:solidFill>
                  </a:tcPr>
                </a:tc>
                <a:tc>
                  <a:txBody>
                    <a:bodyPr/>
                    <a:lstStyle/>
                    <a:p>
                      <a:pPr marL="0" indent="0" algn="l">
                        <a:buFont typeface="Arial" panose="020B0604020202020204" pitchFamily="34" charset="0"/>
                        <a:buNone/>
                      </a:pPr>
                      <a:endParaRPr kumimoji="1" lang="ja-JP" altLang="en-US" sz="800" dirty="0">
                        <a:latin typeface="Meiryo UI" panose="020B0604030504040204" pitchFamily="50" charset="-128"/>
                        <a:ea typeface="Meiryo UI" panose="020B0604030504040204" pitchFamily="50" charset="-128"/>
                      </a:endParaRPr>
                    </a:p>
                  </a:txBody>
                  <a:tcPr marL="66462" marR="66462" marT="33231" marB="33231" anchor="ctr"/>
                </a:tc>
                <a:tc>
                  <a:txBody>
                    <a:bodyPr/>
                    <a:lstStyle/>
                    <a:p>
                      <a:pPr marL="0" indent="0" algn="l">
                        <a:buFont typeface="Arial" panose="020B0604020202020204" pitchFamily="34" charset="0"/>
                        <a:buNone/>
                      </a:pPr>
                      <a:endParaRPr kumimoji="1" lang="ja-JP" altLang="en-US" sz="800" dirty="0">
                        <a:latin typeface="Meiryo UI" panose="020B0604030504040204" pitchFamily="50" charset="-128"/>
                        <a:ea typeface="Meiryo UI" panose="020B0604030504040204" pitchFamily="50" charset="-128"/>
                      </a:endParaRPr>
                    </a:p>
                  </a:txBody>
                  <a:tcPr marL="66462" marR="66462" marT="33231" marB="33231" anchor="ctr"/>
                </a:tc>
                <a:extLst>
                  <a:ext uri="{0D108BD9-81ED-4DB2-BD59-A6C34878D82A}">
                    <a16:rowId xmlns:a16="http://schemas.microsoft.com/office/drawing/2014/main" val="4160790156"/>
                  </a:ext>
                </a:extLst>
              </a:tr>
              <a:tr h="503604">
                <a:tc>
                  <a:txBody>
                    <a:bodyPr/>
                    <a:lstStyle/>
                    <a:p>
                      <a:pPr algn="ctr"/>
                      <a:r>
                        <a:rPr kumimoji="1" lang="en-US" altLang="ja-JP" sz="1000" b="1" dirty="0">
                          <a:solidFill>
                            <a:schemeClr val="bg1"/>
                          </a:solidFill>
                          <a:latin typeface="Meiryo UI" panose="020B0604030504040204" pitchFamily="50" charset="-128"/>
                          <a:ea typeface="Meiryo UI" panose="020B0604030504040204" pitchFamily="50" charset="-128"/>
                        </a:rPr>
                        <a:t>2019</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0" marR="0" marT="42203" marB="42203" anchor="ctr">
                    <a:solidFill>
                      <a:schemeClr val="accent1"/>
                    </a:solidFill>
                  </a:tcPr>
                </a:tc>
                <a:tc>
                  <a:txBody>
                    <a:bodyPr/>
                    <a:lstStyle/>
                    <a:p>
                      <a:pPr algn="l"/>
                      <a:r>
                        <a:rPr lang="ja-JP" altLang="en-US" sz="800" dirty="0">
                          <a:latin typeface="Meiryo UI" panose="020B0604030504040204" pitchFamily="50" charset="-128"/>
                          <a:ea typeface="Meiryo UI" panose="020B0604030504040204" pitchFamily="50" charset="-128"/>
                        </a:rPr>
                        <a:t>・「地方独立行政法人　</a:t>
                      </a:r>
                      <a:r>
                        <a:rPr lang="zh-TW" altLang="en-US" sz="800" dirty="0">
                          <a:latin typeface="Meiryo UI" panose="020B0604030504040204" pitchFamily="50" charset="-128"/>
                          <a:ea typeface="Meiryo UI" panose="020B0604030504040204" pitchFamily="50" charset="-128"/>
                        </a:rPr>
                        <a:t>大阪市博物館機構</a:t>
                      </a:r>
                      <a:r>
                        <a:rPr lang="ja-JP" altLang="en-US" sz="800" dirty="0">
                          <a:latin typeface="Meiryo UI" panose="020B0604030504040204" pitchFamily="50" charset="-128"/>
                          <a:ea typeface="Meiryo UI" panose="020B0604030504040204" pitchFamily="50" charset="-128"/>
                        </a:rPr>
                        <a:t>」</a:t>
                      </a:r>
                      <a:r>
                        <a:rPr lang="zh-TW" altLang="en-US" sz="800" dirty="0">
                          <a:latin typeface="Meiryo UI" panose="020B0604030504040204" pitchFamily="50" charset="-128"/>
                          <a:ea typeface="Meiryo UI" panose="020B0604030504040204" pitchFamily="50" charset="-128"/>
                        </a:rPr>
                        <a:t>設立</a:t>
                      </a:r>
                    </a:p>
                  </a:txBody>
                  <a:tcPr marL="66462" marR="66462" marT="33231" marB="33231" anchor="ctr"/>
                </a:tc>
                <a:tc>
                  <a:txBody>
                    <a:bodyPr/>
                    <a:lstStyle/>
                    <a:p>
                      <a:pPr algn="l"/>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G20</a:t>
                      </a:r>
                      <a:r>
                        <a:rPr lang="ja-JP" altLang="en-US" sz="800" dirty="0">
                          <a:latin typeface="Meiryo UI" panose="020B0604030504040204" pitchFamily="50" charset="-128"/>
                          <a:ea typeface="Meiryo UI" panose="020B0604030504040204" pitchFamily="50" charset="-128"/>
                        </a:rPr>
                        <a:t>大阪サミット開催</a:t>
                      </a:r>
                    </a:p>
                    <a:p>
                      <a:pPr algn="l"/>
                      <a:r>
                        <a:rPr lang="ja-JP" altLang="en-US" sz="800" dirty="0">
                          <a:latin typeface="Meiryo UI" panose="020B0604030504040204" pitchFamily="50" charset="-128"/>
                          <a:ea typeface="Meiryo UI" panose="020B0604030504040204" pitchFamily="50" charset="-128"/>
                        </a:rPr>
                        <a:t>・ラグビーワールドカップ</a:t>
                      </a:r>
                      <a:endParaRPr lang="en-US" altLang="ja-JP" sz="800" dirty="0">
                        <a:latin typeface="Meiryo UI" panose="020B0604030504040204" pitchFamily="50" charset="-128"/>
                        <a:ea typeface="Meiryo UI" panose="020B0604030504040204" pitchFamily="50" charset="-128"/>
                      </a:endParaRPr>
                    </a:p>
                    <a:p>
                      <a:pPr algn="l"/>
                      <a:r>
                        <a:rPr lang="ja-JP" altLang="en-US" sz="800" dirty="0">
                          <a:latin typeface="Meiryo UI" panose="020B0604030504040204" pitchFamily="50" charset="-128"/>
                          <a:ea typeface="Meiryo UI" panose="020B0604030504040204" pitchFamily="50" charset="-128"/>
                        </a:rPr>
                        <a:t>　</a:t>
                      </a:r>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開催</a:t>
                      </a:r>
                    </a:p>
                  </a:txBody>
                  <a:tcPr marL="66462" marR="66462" marT="33231" marB="33231" anchor="ctr"/>
                </a:tc>
                <a:extLst>
                  <a:ext uri="{0D108BD9-81ED-4DB2-BD59-A6C34878D82A}">
                    <a16:rowId xmlns:a16="http://schemas.microsoft.com/office/drawing/2014/main" val="451925296"/>
                  </a:ext>
                </a:extLst>
              </a:tr>
              <a:tr h="232615">
                <a:tc>
                  <a:txBody>
                    <a:bodyPr/>
                    <a:lstStyle/>
                    <a:p>
                      <a:pPr algn="ctr"/>
                      <a:r>
                        <a:rPr kumimoji="1" lang="en-US" altLang="ja-JP" sz="1000" b="1" dirty="0">
                          <a:solidFill>
                            <a:schemeClr val="bg1"/>
                          </a:solidFill>
                          <a:latin typeface="Meiryo UI" panose="020B0604030504040204" pitchFamily="50" charset="-128"/>
                          <a:ea typeface="Meiryo UI" panose="020B0604030504040204" pitchFamily="50" charset="-128"/>
                        </a:rPr>
                        <a:t>2020</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0" marR="0" marT="42203" marB="42203"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kern="1200" dirty="0">
                          <a:latin typeface="Meiryo UI" panose="020B0604030504040204" pitchFamily="50" charset="-128"/>
                          <a:ea typeface="Meiryo UI" panose="020B0604030504040204" pitchFamily="50" charset="-128"/>
                        </a:rPr>
                        <a:t>・堺市が大阪観光局に参画</a:t>
                      </a:r>
                    </a:p>
                  </a:txBody>
                  <a:tcPr marL="66462" marR="66462" marT="33231" marB="33231" anchor="ctr"/>
                </a:tc>
                <a:tc>
                  <a:txBody>
                    <a:bodyPr/>
                    <a:lstStyle/>
                    <a:p>
                      <a:pPr marL="0" indent="0" algn="l">
                        <a:buFont typeface="Arial" panose="020B0604020202020204" pitchFamily="34" charset="0"/>
                        <a:buNone/>
                      </a:pPr>
                      <a:endParaRPr kumimoji="1" lang="ja-JP" altLang="en-US" sz="800" dirty="0">
                        <a:latin typeface="Meiryo UI" panose="020B0604030504040204" pitchFamily="50" charset="-128"/>
                        <a:ea typeface="Meiryo UI" panose="020B0604030504040204" pitchFamily="50" charset="-128"/>
                      </a:endParaRPr>
                    </a:p>
                  </a:txBody>
                  <a:tcPr marL="66462" marR="66462" marT="33231" marB="33231" anchor="ctr"/>
                </a:tc>
                <a:extLst>
                  <a:ext uri="{0D108BD9-81ED-4DB2-BD59-A6C34878D82A}">
                    <a16:rowId xmlns:a16="http://schemas.microsoft.com/office/drawing/2014/main" val="3519866210"/>
                  </a:ext>
                </a:extLst>
              </a:tr>
              <a:tr h="265846">
                <a:tc>
                  <a:txBody>
                    <a:bodyPr/>
                    <a:lstStyle/>
                    <a:p>
                      <a:pPr algn="ctr"/>
                      <a:r>
                        <a:rPr kumimoji="1" lang="en-US" altLang="ja-JP" sz="1000" b="1" dirty="0">
                          <a:solidFill>
                            <a:schemeClr val="bg1"/>
                          </a:solidFill>
                          <a:latin typeface="Meiryo UI" panose="020B0604030504040204" pitchFamily="50" charset="-128"/>
                          <a:ea typeface="Meiryo UI" panose="020B0604030504040204" pitchFamily="50" charset="-128"/>
                        </a:rPr>
                        <a:t>2021</a:t>
                      </a:r>
                      <a:r>
                        <a:rPr kumimoji="1" lang="ja-JP" altLang="en-US" sz="1000" b="1" dirty="0">
                          <a:solidFill>
                            <a:schemeClr val="bg1"/>
                          </a:solidFill>
                          <a:latin typeface="Meiryo UI" panose="020B0604030504040204" pitchFamily="50" charset="-128"/>
                          <a:ea typeface="Meiryo UI" panose="020B0604030504040204" pitchFamily="50" charset="-128"/>
                        </a:rPr>
                        <a:t>～</a:t>
                      </a:r>
                    </a:p>
                  </a:txBody>
                  <a:tcPr marL="0" marR="0" marT="42203" marB="42203"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dirty="0">
                          <a:latin typeface="Meiryo UI" panose="020B0604030504040204" pitchFamily="50" charset="-128"/>
                          <a:ea typeface="Meiryo UI" panose="020B0604030504040204" pitchFamily="50" charset="-128"/>
                        </a:rPr>
                        <a:t>・</a:t>
                      </a:r>
                      <a:r>
                        <a:rPr lang="zh-TW"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大阪中之島美術館</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オープン予定（</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66462" marR="66462" marT="33231" marB="33231"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6462" marR="66462" marT="33231" marB="33231" anchor="ctr"/>
                </a:tc>
                <a:extLst>
                  <a:ext uri="{0D108BD9-81ED-4DB2-BD59-A6C34878D82A}">
                    <a16:rowId xmlns:a16="http://schemas.microsoft.com/office/drawing/2014/main" val="2813886207"/>
                  </a:ext>
                </a:extLst>
              </a:tr>
            </a:tbl>
          </a:graphicData>
        </a:graphic>
      </p:graphicFrame>
      <p:sp>
        <p:nvSpPr>
          <p:cNvPr id="21" name="角丸四角形 23">
            <a:extLst>
              <a:ext uri="{FF2B5EF4-FFF2-40B4-BE49-F238E27FC236}">
                <a16:creationId xmlns:a16="http://schemas.microsoft.com/office/drawing/2014/main" id="{7F1F816E-DC29-416C-8E5D-C16C66F32EEC}"/>
              </a:ext>
            </a:extLst>
          </p:cNvPr>
          <p:cNvSpPr/>
          <p:nvPr/>
        </p:nvSpPr>
        <p:spPr>
          <a:xfrm>
            <a:off x="246235" y="847964"/>
            <a:ext cx="2952000" cy="2326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2" name="角丸四角形 24">
            <a:extLst>
              <a:ext uri="{FF2B5EF4-FFF2-40B4-BE49-F238E27FC236}">
                <a16:creationId xmlns:a16="http://schemas.microsoft.com/office/drawing/2014/main" id="{45F1D179-0611-466D-B44A-04C5917CA4E6}"/>
              </a:ext>
            </a:extLst>
          </p:cNvPr>
          <p:cNvSpPr/>
          <p:nvPr/>
        </p:nvSpPr>
        <p:spPr>
          <a:xfrm>
            <a:off x="4420265" y="850078"/>
            <a:ext cx="1696775" cy="2764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15" name="テキスト ボックス 14"/>
          <p:cNvSpPr txBox="1"/>
          <p:nvPr/>
        </p:nvSpPr>
        <p:spPr>
          <a:xfrm>
            <a:off x="4728969" y="4334957"/>
            <a:ext cx="3498822" cy="286682"/>
          </a:xfrm>
          <a:prstGeom prst="rect">
            <a:avLst/>
          </a:prstGeom>
          <a:noFill/>
        </p:spPr>
        <p:txBody>
          <a:bodyPr wrap="square" rtlCol="0">
            <a:spAutoFit/>
          </a:bodyPr>
          <a:lstStyle/>
          <a:p>
            <a:pPr>
              <a:lnSpc>
                <a:spcPct val="114000"/>
              </a:lnSpc>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○地方独立行政法人　大阪市博物館機構</a:t>
            </a:r>
          </a:p>
        </p:txBody>
      </p:sp>
      <p:sp>
        <p:nvSpPr>
          <p:cNvPr id="16" name="テキスト ボックス 15"/>
          <p:cNvSpPr txBox="1"/>
          <p:nvPr/>
        </p:nvSpPr>
        <p:spPr>
          <a:xfrm>
            <a:off x="4825643" y="4521018"/>
            <a:ext cx="4283188" cy="1070157"/>
          </a:xfrm>
          <a:prstGeom prst="rect">
            <a:avLst/>
          </a:prstGeom>
          <a:noFill/>
          <a:ln>
            <a:noFill/>
            <a:prstDash val="solid"/>
          </a:ln>
        </p:spPr>
        <p:txBody>
          <a:bodyPr wrap="square" lIns="0" tIns="66462" rIns="0" rtlCol="0" anchor="ctr">
            <a:noAutofit/>
          </a:bodyPr>
          <a:lstStyle/>
          <a:p>
            <a:r>
              <a:rPr lang="ja-JP" altLang="en-US" sz="1015" dirty="0">
                <a:latin typeface="Meiryo UI" panose="020B0604030504040204" pitchFamily="50" charset="-128"/>
                <a:ea typeface="Meiryo UI" panose="020B0604030504040204" pitchFamily="50" charset="-128"/>
                <a:cs typeface="Meiryo UI" panose="020B0604030504040204" pitchFamily="50" charset="-128"/>
              </a:rPr>
              <a:t>「大阪市ミュージアムビジョン」では、めざす姿として＜都市のコアとしてのミュージアム＞を掲げ、①大阪の知を拓く、②大阪を元気に、③学びと活動の拠点へ、を具体的なアクションプランとして定めており、大阪の知を拓き発信することで、人々が集い賑わう都市を実現し、大阪を担う市民とあゆむミュージアムになることをめざしている。</a:t>
            </a:r>
            <a:endParaRPr lang="en-US" altLang="ja-JP" sz="1015"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15" dirty="0">
                <a:latin typeface="Meiryo UI" panose="020B0604030504040204" pitchFamily="50" charset="-128"/>
                <a:ea typeface="Meiryo UI" panose="020B0604030504040204" pitchFamily="50" charset="-128"/>
                <a:cs typeface="Meiryo UI" panose="020B0604030504040204" pitchFamily="50" charset="-128"/>
              </a:rPr>
              <a:t>各館及び事務局の事業は、「大阪市ミュージアムビジョン」及び各館の使命などに基づき、中期計画・年度計画に沿って実施している。</a:t>
            </a:r>
          </a:p>
        </p:txBody>
      </p:sp>
      <p:pic>
        <p:nvPicPr>
          <p:cNvPr id="2" name="図 1"/>
          <p:cNvPicPr>
            <a:picLocks noChangeAspect="1"/>
          </p:cNvPicPr>
          <p:nvPr/>
        </p:nvPicPr>
        <p:blipFill>
          <a:blip r:embed="rId3"/>
          <a:stretch>
            <a:fillRect/>
          </a:stretch>
        </p:blipFill>
        <p:spPr>
          <a:xfrm>
            <a:off x="4918653" y="5597050"/>
            <a:ext cx="4120615" cy="825083"/>
          </a:xfrm>
          <a:prstGeom prst="rect">
            <a:avLst/>
          </a:prstGeom>
        </p:spPr>
      </p:pic>
      <p:sp>
        <p:nvSpPr>
          <p:cNvPr id="17" name="角丸四角形 23">
            <a:extLst>
              <a:ext uri="{FF2B5EF4-FFF2-40B4-BE49-F238E27FC236}">
                <a16:creationId xmlns:a16="http://schemas.microsoft.com/office/drawing/2014/main" id="{B23E43A1-D28E-4C65-90EC-FDFF1591D5C2}"/>
              </a:ext>
            </a:extLst>
          </p:cNvPr>
          <p:cNvSpPr/>
          <p:nvPr/>
        </p:nvSpPr>
        <p:spPr>
          <a:xfrm>
            <a:off x="4455744" y="2697842"/>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3" name="正方形/長方形 2"/>
          <p:cNvSpPr/>
          <p:nvPr/>
        </p:nvSpPr>
        <p:spPr>
          <a:xfrm>
            <a:off x="7696854" y="6160874"/>
            <a:ext cx="1271299" cy="171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b="1" dirty="0">
                <a:latin typeface="Meiryo UI" panose="020B0604030504040204" pitchFamily="50" charset="-128"/>
                <a:ea typeface="Meiryo UI" panose="020B0604030504040204" pitchFamily="50" charset="-128"/>
              </a:rPr>
              <a:t>大阪中之島美術館</a:t>
            </a:r>
          </a:p>
        </p:txBody>
      </p:sp>
      <p:sp>
        <p:nvSpPr>
          <p:cNvPr id="5" name="正方形/長方形 4"/>
          <p:cNvSpPr/>
          <p:nvPr/>
        </p:nvSpPr>
        <p:spPr>
          <a:xfrm>
            <a:off x="3176152" y="4518761"/>
            <a:ext cx="1552817" cy="6978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9" name="正方形/長方形 18"/>
          <p:cNvSpPr/>
          <p:nvPr/>
        </p:nvSpPr>
        <p:spPr>
          <a:xfrm>
            <a:off x="-12756" y="-10877"/>
            <a:ext cx="9143999" cy="566036"/>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2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200" kern="0" dirty="0" smtClean="0">
                <a:solidFill>
                  <a:srgbClr val="000000"/>
                </a:solidFill>
                <a:latin typeface="Meiryo UI" panose="020B0604030504040204" pitchFamily="50" charset="-128"/>
                <a:ea typeface="Meiryo UI" panose="020B0604030504040204" pitchFamily="50" charset="-128"/>
                <a:cs typeface="Meiryo UI" pitchFamily="50" charset="-128"/>
              </a:rPr>
              <a:t>23.</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2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2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（７）①文化創造基盤の拡充</a:t>
            </a:r>
            <a:r>
              <a:rPr lang="en-US" altLang="ja-JP" sz="12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2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200" kern="0" dirty="0" smtClean="0">
                <a:solidFill>
                  <a:srgbClr val="000000"/>
                </a:solidFill>
                <a:latin typeface="Meiryo UI" panose="020B0604030504040204" pitchFamily="50" charset="-128"/>
                <a:ea typeface="Meiryo UI" panose="020B0604030504040204" pitchFamily="50" charset="-128"/>
                <a:cs typeface="Meiryo UI" pitchFamily="50" charset="-128"/>
              </a:rPr>
              <a:t>　②</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都市魅力推進体制の充実・強化</a:t>
            </a:r>
            <a:r>
              <a:rPr lang="en-US" altLang="ja-JP" sz="12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200" kern="0" dirty="0" smtClean="0">
                <a:solidFill>
                  <a:srgbClr val="000000"/>
                </a:solidFill>
                <a:latin typeface="Meiryo UI" panose="020B0604030504040204" pitchFamily="50" charset="-128"/>
                <a:ea typeface="Meiryo UI" panose="020B0604030504040204" pitchFamily="50" charset="-128"/>
                <a:cs typeface="Meiryo UI" pitchFamily="50" charset="-128"/>
              </a:rPr>
              <a:t>】</a:t>
            </a:r>
          </a:p>
          <a:p>
            <a:pPr lvl="0">
              <a:defRPr/>
            </a:pP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200" kern="0" dirty="0" smtClean="0">
                <a:solidFill>
                  <a:srgbClr val="000000"/>
                </a:solidFill>
                <a:latin typeface="Meiryo UI" panose="020B0604030504040204" pitchFamily="50" charset="-128"/>
                <a:ea typeface="Meiryo UI" panose="020B0604030504040204" pitchFamily="50" charset="-128"/>
                <a:cs typeface="Meiryo UI" pitchFamily="50" charset="-128"/>
              </a:rPr>
              <a:t>　　　　　　　　　　　　　　　　　　　　　　　 ③</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都市ブランド向上に向けた魅力発信</a:t>
            </a:r>
            <a:r>
              <a:rPr lang="en-US" altLang="ja-JP" sz="12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2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200" kern="0" dirty="0">
                <a:solidFill>
                  <a:srgbClr val="000000"/>
                </a:solidFill>
                <a:latin typeface="Meiryo UI" panose="020B0604030504040204" pitchFamily="50" charset="-128"/>
                <a:ea typeface="Meiryo UI" panose="020B0604030504040204" pitchFamily="50" charset="-128"/>
                <a:cs typeface="Meiryo UI" pitchFamily="50" charset="-128"/>
              </a:rPr>
              <a:t>　</a:t>
            </a:r>
          </a:p>
        </p:txBody>
      </p:sp>
      <p:sp>
        <p:nvSpPr>
          <p:cNvPr id="20" name="正方形/長方形 19"/>
          <p:cNvSpPr/>
          <p:nvPr/>
        </p:nvSpPr>
        <p:spPr>
          <a:xfrm>
            <a:off x="7170885" y="293022"/>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61567497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14147</Words>
  <Application>Microsoft Office PowerPoint</Application>
  <PresentationFormat>画面に合わせる (4:3)</PresentationFormat>
  <Paragraphs>1305</Paragraphs>
  <Slides>34</Slides>
  <Notes>18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34</vt:i4>
      </vt:variant>
    </vt:vector>
  </HeadingPairs>
  <TitlesOfParts>
    <vt:vector size="47" baseType="lpstr">
      <vt:lpstr>HGｺﾞｼｯｸE</vt:lpstr>
      <vt:lpstr>Meiryo UI</vt:lpstr>
      <vt:lpstr>ＭＳ Ｐゴシック</vt:lpstr>
      <vt:lpstr>ＭＳ 明朝</vt:lpstr>
      <vt:lpstr>UD デジタル 教科書体 NK-R</vt:lpstr>
      <vt:lpstr>メイリオ</vt:lpstr>
      <vt:lpstr>游ゴシック</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2022-09-28T11:07:12Z</dcterms:modified>
</cp:coreProperties>
</file>