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2.xml" ContentType="application/vnd.openxmlformats-officedocument.drawingml.chart+xml"/>
  <Override PartName="/ppt/charts/style8.xml" ContentType="application/vnd.ms-office.chartstyle+xml"/>
  <Override PartName="/ppt/charts/colors8.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charts/chart3010.xml" ContentType="application/vnd.openxmlformats-officedocument.drawingml.chart+xml"/>
  <Override PartName="/ppt/theme/themeOverride10.xml" ContentType="application/vnd.openxmlformats-officedocument.themeOverride+xml"/>
  <Override PartName="/ppt/charts/colors1100.xml" ContentType="application/vnd.ms-office.chartcolorstyle+xml"/>
  <Override PartName="/ppt/charts/style1100.xml" ContentType="application/vnd.ms-office.chartstyle+xml"/>
  <Override PartName="/ppt/drawings/drawing10.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39"/>
  </p:notesMasterIdLst>
  <p:handoutMasterIdLst>
    <p:handoutMasterId r:id="rId40"/>
  </p:handoutMasterIdLst>
  <p:sldIdLst>
    <p:sldId id="141169633" r:id="rId2"/>
    <p:sldId id="141169634" r:id="rId3"/>
    <p:sldId id="141169635" r:id="rId4"/>
    <p:sldId id="141169636" r:id="rId5"/>
    <p:sldId id="141169637" r:id="rId6"/>
    <p:sldId id="141169638" r:id="rId7"/>
    <p:sldId id="141169639" r:id="rId8"/>
    <p:sldId id="141169640" r:id="rId9"/>
    <p:sldId id="141169641" r:id="rId10"/>
    <p:sldId id="141169642" r:id="rId11"/>
    <p:sldId id="141169643" r:id="rId12"/>
    <p:sldId id="141169644" r:id="rId13"/>
    <p:sldId id="141169645" r:id="rId14"/>
    <p:sldId id="141169646" r:id="rId15"/>
    <p:sldId id="141169647" r:id="rId16"/>
    <p:sldId id="141169648" r:id="rId17"/>
    <p:sldId id="141169649" r:id="rId18"/>
    <p:sldId id="141169650" r:id="rId19"/>
    <p:sldId id="141169651" r:id="rId20"/>
    <p:sldId id="141169652" r:id="rId21"/>
    <p:sldId id="141169653" r:id="rId22"/>
    <p:sldId id="141169654" r:id="rId23"/>
    <p:sldId id="141169655" r:id="rId24"/>
    <p:sldId id="141169656" r:id="rId25"/>
    <p:sldId id="141169657" r:id="rId26"/>
    <p:sldId id="141169658" r:id="rId27"/>
    <p:sldId id="141169659" r:id="rId28"/>
    <p:sldId id="141169660" r:id="rId29"/>
    <p:sldId id="141169661" r:id="rId30"/>
    <p:sldId id="141169662" r:id="rId31"/>
    <p:sldId id="141169663" r:id="rId32"/>
    <p:sldId id="141169664" r:id="rId33"/>
    <p:sldId id="141169665" r:id="rId34"/>
    <p:sldId id="141169666" r:id="rId35"/>
    <p:sldId id="141169667" r:id="rId36"/>
    <p:sldId id="141169668" r:id="rId37"/>
    <p:sldId id="141169669" r:id="rId3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2F528F"/>
    <a:srgbClr val="DAE3F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62" autoAdjust="0"/>
    <p:restoredTop sz="94075" autoAdjust="0"/>
  </p:normalViewPr>
  <p:slideViewPr>
    <p:cSldViewPr snapToGrid="0">
      <p:cViewPr varScale="1">
        <p:scale>
          <a:sx n="69" d="100"/>
          <a:sy n="69" d="100"/>
        </p:scale>
        <p:origin x="1536" y="78"/>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7.xml"/><Relationship Id="rId1" Type="http://schemas.microsoft.com/office/2011/relationships/chartStyle" Target="style7.xml"/></Relationships>
</file>

<file path=ppt/charts/_rels/chart12.xml.rels><?xml version="1.0" encoding="UTF-8" standalone="yes"?>
<Relationships xmlns="http://schemas.openxmlformats.org/package/2006/relationships"><Relationship Id="rId2" Type="http://schemas.microsoft.com/office/2011/relationships/chartColorStyle" Target="colors8.xml"/><Relationship Id="rId1" Type="http://schemas.microsoft.com/office/2011/relationships/chartStyle" Target="style8.xml"/></Relationships>
</file>

<file path=ppt/charts/_rels/chart13.xml.rels><?xml version="1.0" encoding="UTF-8" standalone="yes"?>
<Relationships xmlns="http://schemas.openxmlformats.org/package/2006/relationships"><Relationship Id="rId1" Type="http://schemas.openxmlformats.org/officeDocument/2006/relationships/oleObject" Target="file:///D:\suzukie\Desktop\Book1.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1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16.xml.rels><?xml version="1.0" encoding="UTF-8" standalone="yes"?>
<Relationships xmlns="http://schemas.openxmlformats.org/package/2006/relationships"><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______.xlsx"/></Relationships>
</file>

<file path=ppt/charts/_rels/chart30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00.xml"/><Relationship Id="rId1" Type="http://schemas.microsoft.com/office/2011/relationships/chartStyle" Target="style1100.xml"/><Relationship Id="rId5" Type="http://schemas.openxmlformats.org/officeDocument/2006/relationships/chartUserShapes" Target="../drawings/drawing10.xml"/><Relationship Id="rId4" Type="http://schemas.openxmlformats.org/officeDocument/2006/relationships/package" Target="../embeddings/Microsoft_Excel_______20.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______4.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pieChart>
        <c:varyColors val="1"/>
        <c:ser>
          <c:idx val="0"/>
          <c:order val="0"/>
          <c:explosion val="3"/>
          <c:dPt>
            <c:idx val="0"/>
            <c:bubble3D val="0"/>
            <c:spPr>
              <a:pattFill prst="pct90">
                <a:fgClr>
                  <a:schemeClr val="bg1">
                    <a:lumMod val="85000"/>
                  </a:schemeClr>
                </a:fgClr>
                <a:bgClr>
                  <a:schemeClr val="bg1"/>
                </a:bgClr>
              </a:pattFill>
              <a:ln>
                <a:noFill/>
              </a:ln>
              <a:effectLst/>
            </c:spPr>
            <c:extLst>
              <c:ext xmlns:c16="http://schemas.microsoft.com/office/drawing/2014/chart" uri="{C3380CC4-5D6E-409C-BE32-E72D297353CC}">
                <c16:uniqueId val="{00000001-F992-41D7-BC26-99F57B64BDC3}"/>
              </c:ext>
            </c:extLst>
          </c:dPt>
          <c:dPt>
            <c:idx val="1"/>
            <c:bubble3D val="0"/>
            <c:explosion val="5"/>
            <c:spPr>
              <a:solidFill>
                <a:schemeClr val="accent2"/>
              </a:solidFill>
              <a:ln>
                <a:noFill/>
              </a:ln>
              <a:effectLst/>
            </c:spPr>
            <c:extLst>
              <c:ext xmlns:c16="http://schemas.microsoft.com/office/drawing/2014/chart" uri="{C3380CC4-5D6E-409C-BE32-E72D297353CC}">
                <c16:uniqueId val="{00000003-F992-41D7-BC26-99F57B64BDC3}"/>
              </c:ext>
            </c:extLst>
          </c:dPt>
          <c:dPt>
            <c:idx val="2"/>
            <c:bubble3D val="0"/>
            <c:spPr>
              <a:pattFill prst="dkVert">
                <a:fgClr>
                  <a:schemeClr val="bg1">
                    <a:lumMod val="85000"/>
                  </a:schemeClr>
                </a:fgClr>
                <a:bgClr>
                  <a:schemeClr val="bg1"/>
                </a:bgClr>
              </a:pattFill>
              <a:ln>
                <a:noFill/>
              </a:ln>
              <a:effectLst/>
            </c:spPr>
            <c:extLst>
              <c:ext xmlns:c16="http://schemas.microsoft.com/office/drawing/2014/chart" uri="{C3380CC4-5D6E-409C-BE32-E72D297353CC}">
                <c16:uniqueId val="{00000005-F992-41D7-BC26-99F57B64BDC3}"/>
              </c:ext>
            </c:extLst>
          </c:dPt>
          <c:dPt>
            <c:idx val="3"/>
            <c:bubble3D val="0"/>
            <c:spPr>
              <a:pattFill prst="ltHorz">
                <a:fgClr>
                  <a:schemeClr val="bg1">
                    <a:lumMod val="85000"/>
                  </a:schemeClr>
                </a:fgClr>
                <a:bgClr>
                  <a:schemeClr val="bg1"/>
                </a:bgClr>
              </a:pattFill>
              <a:ln>
                <a:noFill/>
              </a:ln>
              <a:effectLst/>
            </c:spPr>
            <c:extLst>
              <c:ext xmlns:c16="http://schemas.microsoft.com/office/drawing/2014/chart" uri="{C3380CC4-5D6E-409C-BE32-E72D297353CC}">
                <c16:uniqueId val="{00000007-F992-41D7-BC26-99F57B64BDC3}"/>
              </c:ext>
            </c:extLst>
          </c:dPt>
          <c:dPt>
            <c:idx val="4"/>
            <c:bubble3D val="0"/>
            <c:spPr>
              <a:solidFill>
                <a:schemeClr val="bg1">
                  <a:lumMod val="85000"/>
                </a:schemeClr>
              </a:solidFill>
              <a:ln>
                <a:noFill/>
              </a:ln>
              <a:effectLst/>
            </c:spPr>
            <c:extLst>
              <c:ext xmlns:c16="http://schemas.microsoft.com/office/drawing/2014/chart" uri="{C3380CC4-5D6E-409C-BE32-E72D297353CC}">
                <c16:uniqueId val="{00000009-F992-41D7-BC26-99F57B64BDC3}"/>
              </c:ext>
            </c:extLst>
          </c:dPt>
          <c:dLbls>
            <c:dLbl>
              <c:idx val="0"/>
              <c:layout>
                <c:manualLayout>
                  <c:x val="-0.18641393068575057"/>
                  <c:y val="0.20140451080284669"/>
                </c:manualLayout>
              </c:layout>
              <c:tx>
                <c:rich>
                  <a:bodyPr/>
                  <a:lstStyle/>
                  <a:p>
                    <a:fld id="{A9AF52B9-A9DB-4FEB-B2E3-6B5FEB3CF06F}" type="CATEGORYNAME">
                      <a:rPr lang="ja-JP" altLang="en-US"/>
                      <a:pPr/>
                      <a:t>[分類名]</a:t>
                    </a:fld>
                    <a:r>
                      <a:rPr lang="ja-JP" altLang="en-US" baseline="0"/>
                      <a:t> </a:t>
                    </a:r>
                    <a:fld id="{572B26AC-A38E-4E0A-88B2-70B156934A20}"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F992-41D7-BC26-99F57B64BDC3}"/>
                </c:ext>
              </c:extLst>
            </c:dLbl>
            <c:dLbl>
              <c:idx val="1"/>
              <c:layout>
                <c:manualLayout>
                  <c:x val="-0.15737501181301652"/>
                  <c:y val="-0.11299073258146068"/>
                </c:manualLayout>
              </c:layout>
              <c:tx>
                <c:rich>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fld id="{F2824C20-ADA0-42CA-AA7D-583477B0F20B}" type="CATEGORYNAME">
                      <a:rPr lang="ja-JP" altLang="en-US" sz="1100" b="1" baseline="0"/>
                      <a:pPr>
                        <a:defRPr sz="1100" b="1"/>
                      </a:pPr>
                      <a:t>[分類名]</a:t>
                    </a:fld>
                    <a:endParaRPr lang="ja-JP" altLang="en-US" sz="1100" b="1" baseline="0"/>
                  </a:p>
                  <a:p>
                    <a:pPr>
                      <a:defRPr sz="1100" b="1"/>
                    </a:pPr>
                    <a:fld id="{BB20CFC1-E07B-48DA-93C1-DBB4A69626E8}" type="VALUE">
                      <a:rPr lang="en-US" altLang="ja-JP" sz="1100" b="1" baseline="0"/>
                      <a:pPr>
                        <a:defRPr sz="1100" b="1"/>
                      </a:pPr>
                      <a:t>[値]</a:t>
                    </a:fld>
                    <a:endParaRPr lang="ja-JP" altLang="en-US"/>
                  </a:p>
                </c:rich>
              </c:tx>
              <c:spPr>
                <a:noFill/>
                <a:ln w="25400">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solidFill>
                      <a:latin typeface="+mn-lt"/>
                      <a:ea typeface="+mn-ea"/>
                      <a:cs typeface="+mn-cs"/>
                    </a:defRPr>
                  </a:pPr>
                  <a:endParaRPr lang="ja-JP"/>
                </a:p>
              </c:txPr>
              <c:showLegendKey val="0"/>
              <c:showVal val="1"/>
              <c:showCatName val="1"/>
              <c:showSerName val="0"/>
              <c:showPercent val="0"/>
              <c:showBubbleSize val="0"/>
              <c:extLst>
                <c:ext xmlns:c15="http://schemas.microsoft.com/office/drawing/2012/chart" uri="{CE6537A1-D6FC-4f65-9D91-7224C49458BB}">
                  <c15:layout>
                    <c:manualLayout>
                      <c:w val="0.20000004865849738"/>
                      <c:h val="0.33106174074041728"/>
                    </c:manualLayout>
                  </c15:layout>
                  <c15:dlblFieldTable/>
                  <c15:showDataLabelsRange val="0"/>
                </c:ext>
                <c:ext xmlns:c16="http://schemas.microsoft.com/office/drawing/2014/chart" uri="{C3380CC4-5D6E-409C-BE32-E72D297353CC}">
                  <c16:uniqueId val="{00000003-F992-41D7-BC26-99F57B64BDC3}"/>
                </c:ext>
              </c:extLst>
            </c:dLbl>
            <c:dLbl>
              <c:idx val="2"/>
              <c:layout>
                <c:manualLayout>
                  <c:x val="-2.2617816229595845E-2"/>
                  <c:y val="1.4910432756185556E-3"/>
                </c:manualLayout>
              </c:layout>
              <c:tx>
                <c:rich>
                  <a:bodyPr/>
                  <a:lstStyle/>
                  <a:p>
                    <a:fld id="{405B57F6-5440-46C6-8A90-A3DF7AAA24AA}" type="CATEGORYNAME">
                      <a:rPr lang="ja-JP" altLang="en-US"/>
                      <a:pPr/>
                      <a:t>[分類名]</a:t>
                    </a:fld>
                    <a:r>
                      <a:rPr lang="ja-JP" altLang="en-US" baseline="0" dirty="0"/>
                      <a:t> </a:t>
                    </a:r>
                    <a:fld id="{56965DD4-8A90-4306-848E-37CE13E866E8}"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F992-41D7-BC26-99F57B64BDC3}"/>
                </c:ext>
              </c:extLst>
            </c:dLbl>
            <c:dLbl>
              <c:idx val="3"/>
              <c:layout>
                <c:manualLayout>
                  <c:x val="-7.0541508674314239E-3"/>
                  <c:y val="-6.9373927816473212E-3"/>
                </c:manualLayout>
              </c:layout>
              <c:tx>
                <c:rich>
                  <a:bodyPr/>
                  <a:lstStyle/>
                  <a:p>
                    <a:fld id="{979AB570-C443-4C98-A842-6D6A78DEEDDD}" type="CATEGORYNAME">
                      <a:rPr lang="ja-JP" altLang="en-US"/>
                      <a:pPr/>
                      <a:t>[分類名]</a:t>
                    </a:fld>
                    <a:r>
                      <a:rPr lang="ja-JP" altLang="en-US" baseline="0"/>
                      <a:t> </a:t>
                    </a:r>
                    <a:fld id="{3B8EF95A-A8E9-4FD0-B3ED-6B37B2B4A4F9}" type="VALUE">
                      <a:rPr lang="en-US" altLang="ja-JP" baseline="0"/>
                      <a:pPr/>
                      <a:t>[値]</a:t>
                    </a:fld>
                    <a:endParaRPr lang="ja-JP" altLang="en-US" baseline="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F992-41D7-BC26-99F57B64BDC3}"/>
                </c:ext>
              </c:extLst>
            </c:dLbl>
            <c:dLbl>
              <c:idx val="4"/>
              <c:layout>
                <c:manualLayout>
                  <c:x val="0.13869788841521749"/>
                  <c:y val="0.21989676726517693"/>
                </c:manualLayout>
              </c:layout>
              <c:tx>
                <c:rich>
                  <a:bodyPr/>
                  <a:lstStyle/>
                  <a:p>
                    <a:fld id="{473A889D-BC44-47E9-B798-41C3993AD78C}" type="CATEGORYNAME">
                      <a:rPr lang="ja-JP" altLang="en-US"/>
                      <a:pPr/>
                      <a:t>[分類名]</a:t>
                    </a:fld>
                    <a:r>
                      <a:rPr lang="ja-JP" altLang="en-US" baseline="0" dirty="0"/>
                      <a:t> </a:t>
                    </a:r>
                    <a:fld id="{53425DE7-14B8-4024-B101-EA48BC0B249F}" type="VALUE">
                      <a:rPr lang="en-US" altLang="ja-JP" baseline="0"/>
                      <a:pPr/>
                      <a:t>[値]</a:t>
                    </a:fld>
                    <a:endParaRPr lang="ja-JP" altLang="en-US" baseline="0" dirty="0"/>
                  </a:p>
                </c:rich>
              </c:tx>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9-F992-41D7-BC26-99F57B64BDC3}"/>
                </c:ext>
              </c:extLst>
            </c:dLbl>
            <c:spPr>
              <a:noFill/>
              <a:ln w="25400">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showLegendKey val="0"/>
            <c:showVal val="1"/>
            <c:showCatName val="1"/>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グラフ30!$D$6:$H$6</c:f>
              <c:strCache>
                <c:ptCount val="5"/>
                <c:pt idx="0">
                  <c:v>成田空港</c:v>
                </c:pt>
                <c:pt idx="1">
                  <c:v>関西空港</c:v>
                </c:pt>
                <c:pt idx="2">
                  <c:v>羽田空港</c:v>
                </c:pt>
                <c:pt idx="3">
                  <c:v>中部空港</c:v>
                </c:pt>
                <c:pt idx="4">
                  <c:v>その他</c:v>
                </c:pt>
              </c:strCache>
            </c:strRef>
          </c:cat>
          <c:val>
            <c:numRef>
              <c:f>グラフ30!$D$8:$H$8</c:f>
              <c:numCache>
                <c:formatCode>0.0%</c:formatCode>
                <c:ptCount val="5"/>
                <c:pt idx="0">
                  <c:v>0.28789949228816109</c:v>
                </c:pt>
                <c:pt idx="1">
                  <c:v>0.26863728200617309</c:v>
                </c:pt>
                <c:pt idx="2">
                  <c:v>0.13749489814388149</c:v>
                </c:pt>
                <c:pt idx="3">
                  <c:v>5.6961035174101511E-2</c:v>
                </c:pt>
                <c:pt idx="4">
                  <c:v>0.24900729238768277</c:v>
                </c:pt>
              </c:numCache>
            </c:numRef>
          </c:val>
          <c:extLst>
            <c:ext xmlns:c16="http://schemas.microsoft.com/office/drawing/2014/chart" uri="{C3380CC4-5D6E-409C-BE32-E72D297353CC}">
              <c16:uniqueId val="{0000000A-F992-41D7-BC26-99F57B64BDC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200"/>
      </a:pPr>
      <a:endParaRPr lang="ja-JP"/>
    </a:p>
  </c:tx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00465544122524E-2"/>
          <c:y val="8.2727964397010852E-3"/>
          <c:w val="0.7292422353618857"/>
          <c:h val="0.96788352639095809"/>
        </c:manualLayout>
      </c:layout>
      <c:pieChart>
        <c:varyColors val="1"/>
        <c:ser>
          <c:idx val="0"/>
          <c:order val="0"/>
          <c:spPr>
            <a:ln w="12700">
              <a:solidFill>
                <a:schemeClr val="bg1"/>
              </a:solidFill>
            </a:ln>
          </c:spPr>
          <c:dPt>
            <c:idx val="0"/>
            <c:bubble3D val="0"/>
            <c:sp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100000" b="100000"/>
                </a:path>
                <a:tileRect t="-100000" r="-100000"/>
              </a:gradFill>
              <a:ln w="12700">
                <a:solidFill>
                  <a:schemeClr val="bg1"/>
                </a:solidFill>
              </a:ln>
              <a:effectLst/>
            </c:spPr>
            <c:extLst>
              <c:ext xmlns:c16="http://schemas.microsoft.com/office/drawing/2014/chart" uri="{C3380CC4-5D6E-409C-BE32-E72D297353CC}">
                <c16:uniqueId val="{00000001-16CD-4BDF-AB38-9BB3636B6E85}"/>
              </c:ext>
            </c:extLst>
          </c:dPt>
          <c:dPt>
            <c:idx val="1"/>
            <c:bubble3D val="0"/>
            <c:spPr>
              <a:solidFill>
                <a:schemeClr val="accent2"/>
              </a:solidFill>
              <a:ln w="12700">
                <a:solidFill>
                  <a:schemeClr val="bg1"/>
                </a:solidFill>
              </a:ln>
              <a:effectLst/>
            </c:spPr>
            <c:extLst>
              <c:ext xmlns:c16="http://schemas.microsoft.com/office/drawing/2014/chart" uri="{C3380CC4-5D6E-409C-BE32-E72D297353CC}">
                <c16:uniqueId val="{00000003-16CD-4BDF-AB38-9BB3636B6E85}"/>
              </c:ext>
            </c:extLst>
          </c:dPt>
          <c:dPt>
            <c:idx val="2"/>
            <c:bubble3D val="0"/>
            <c:spPr>
              <a:solidFill>
                <a:schemeClr val="accent3"/>
              </a:solidFill>
              <a:ln w="12700">
                <a:solidFill>
                  <a:schemeClr val="bg1"/>
                </a:solidFill>
              </a:ln>
              <a:effectLst/>
            </c:spPr>
            <c:extLst>
              <c:ext xmlns:c16="http://schemas.microsoft.com/office/drawing/2014/chart" uri="{C3380CC4-5D6E-409C-BE32-E72D297353CC}">
                <c16:uniqueId val="{00000005-16CD-4BDF-AB38-9BB3636B6E85}"/>
              </c:ext>
            </c:extLst>
          </c:dPt>
          <c:dPt>
            <c:idx val="3"/>
            <c:bubble3D val="0"/>
            <c:spPr>
              <a:solidFill>
                <a:schemeClr val="accent4"/>
              </a:solidFill>
              <a:ln w="12700">
                <a:solidFill>
                  <a:schemeClr val="bg1"/>
                </a:solidFill>
              </a:ln>
              <a:effectLst/>
            </c:spPr>
            <c:extLst>
              <c:ext xmlns:c16="http://schemas.microsoft.com/office/drawing/2014/chart" uri="{C3380CC4-5D6E-409C-BE32-E72D297353CC}">
                <c16:uniqueId val="{00000007-16CD-4BDF-AB38-9BB3636B6E85}"/>
              </c:ext>
            </c:extLst>
          </c:dPt>
          <c:dPt>
            <c:idx val="4"/>
            <c:bubble3D val="0"/>
            <c:spPr>
              <a:solidFill>
                <a:schemeClr val="accent5"/>
              </a:solidFill>
              <a:ln w="12700">
                <a:solidFill>
                  <a:schemeClr val="bg1"/>
                </a:solidFill>
              </a:ln>
              <a:effectLst/>
            </c:spPr>
            <c:extLst>
              <c:ext xmlns:c16="http://schemas.microsoft.com/office/drawing/2014/chart" uri="{C3380CC4-5D6E-409C-BE32-E72D297353CC}">
                <c16:uniqueId val="{00000009-16CD-4BDF-AB38-9BB3636B6E85}"/>
              </c:ext>
            </c:extLst>
          </c:dPt>
          <c:dPt>
            <c:idx val="5"/>
            <c:bubble3D val="0"/>
            <c:spPr>
              <a:solidFill>
                <a:schemeClr val="accent6"/>
              </a:solidFill>
              <a:ln w="12700">
                <a:solidFill>
                  <a:schemeClr val="bg1"/>
                </a:solidFill>
              </a:ln>
              <a:effectLst/>
            </c:spPr>
            <c:extLst>
              <c:ext xmlns:c16="http://schemas.microsoft.com/office/drawing/2014/chart" uri="{C3380CC4-5D6E-409C-BE32-E72D297353CC}">
                <c16:uniqueId val="{0000000B-16CD-4BDF-AB38-9BB3636B6E85}"/>
              </c:ext>
            </c:extLst>
          </c:dPt>
          <c:dPt>
            <c:idx val="6"/>
            <c:bubble3D val="0"/>
            <c:spPr>
              <a:solidFill>
                <a:schemeClr val="accent1">
                  <a:lumMod val="60000"/>
                </a:schemeClr>
              </a:solidFill>
              <a:ln w="12700">
                <a:solidFill>
                  <a:schemeClr val="bg1"/>
                </a:solidFill>
              </a:ln>
              <a:effectLst/>
            </c:spPr>
            <c:extLst>
              <c:ext xmlns:c16="http://schemas.microsoft.com/office/drawing/2014/chart" uri="{C3380CC4-5D6E-409C-BE32-E72D297353CC}">
                <c16:uniqueId val="{0000000D-16CD-4BDF-AB38-9BB3636B6E85}"/>
              </c:ext>
            </c:extLst>
          </c:dPt>
          <c:dPt>
            <c:idx val="7"/>
            <c:bubble3D val="0"/>
            <c:spPr>
              <a:solidFill>
                <a:schemeClr val="accent2">
                  <a:lumMod val="60000"/>
                </a:schemeClr>
              </a:solidFill>
              <a:ln w="12700">
                <a:solidFill>
                  <a:schemeClr val="bg1"/>
                </a:solidFill>
              </a:ln>
              <a:effectLst/>
            </c:spPr>
            <c:extLst>
              <c:ext xmlns:c16="http://schemas.microsoft.com/office/drawing/2014/chart" uri="{C3380CC4-5D6E-409C-BE32-E72D297353CC}">
                <c16:uniqueId val="{0000000F-16CD-4BDF-AB38-9BB3636B6E85}"/>
              </c:ext>
            </c:extLst>
          </c:dPt>
          <c:dLbls>
            <c:dLbl>
              <c:idx val="0"/>
              <c:layout>
                <c:manualLayout>
                  <c:x val="-0.24523424584284398"/>
                  <c:y val="-0.22744492215103115"/>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16CD-4BDF-AB38-9BB3636B6E85}"/>
                </c:ext>
              </c:extLst>
            </c:dLbl>
            <c:dLbl>
              <c:idx val="1"/>
              <c:delete val="1"/>
              <c:extLst>
                <c:ext xmlns:c15="http://schemas.microsoft.com/office/drawing/2012/chart" uri="{CE6537A1-D6FC-4f65-9D91-7224C49458BB}"/>
                <c:ext xmlns:c16="http://schemas.microsoft.com/office/drawing/2014/chart" uri="{C3380CC4-5D6E-409C-BE32-E72D297353CC}">
                  <c16:uniqueId val="{00000003-16CD-4BDF-AB38-9BB3636B6E85}"/>
                </c:ext>
              </c:extLst>
            </c:dLbl>
            <c:dLbl>
              <c:idx val="2"/>
              <c:layout>
                <c:manualLayout>
                  <c:x val="1.4965332806553618E-7"/>
                  <c:y val="8.160145427270923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effectLst>
                          <a:outerShdw blurRad="50800" dist="38100" dir="2700000" algn="tl" rotWithShape="0">
                            <a:schemeClr val="bg1">
                              <a:alpha val="40000"/>
                            </a:schemeClr>
                          </a:outerShdw>
                        </a:effectLst>
                        <a:latin typeface="Meiryo UI" panose="020B0604030504040204" pitchFamily="50" charset="-128"/>
                        <a:ea typeface="Meiryo UI" panose="020B0604030504040204" pitchFamily="50" charset="-128"/>
                        <a:cs typeface="+mn-cs"/>
                      </a:defRPr>
                    </a:pPr>
                    <a:fld id="{FDB36571-46C6-4E89-9477-BCC8C25B485D}" type="CATEGORYNAME">
                      <a:rPr lang="ja-JP" altLang="en-US" sz="1000" b="1" smtClean="0">
                        <a:solidFill>
                          <a:schemeClr val="tx1">
                            <a:lumMod val="75000"/>
                            <a:lumOff val="25000"/>
                          </a:schemeClr>
                        </a:solidFill>
                        <a:effectLst>
                          <a:outerShdw blurRad="50800" dist="38100" dir="2700000" algn="tl" rotWithShape="0">
                            <a:schemeClr val="bg1">
                              <a:alpha val="40000"/>
                            </a:schemeClr>
                          </a:outerShdw>
                        </a:effectLst>
                      </a:rPr>
                      <a:pPr>
                        <a:defRPr b="1">
                          <a:effectLst>
                            <a:outerShdw blurRad="50800" dist="38100" dir="2700000" algn="tl" rotWithShape="0">
                              <a:schemeClr val="bg1">
                                <a:alpha val="40000"/>
                              </a:schemeClr>
                            </a:outerShdw>
                          </a:effectLst>
                        </a:defRPr>
                      </a:pPr>
                      <a:t>[分類名]</a:t>
                    </a:fld>
                    <a:r>
                      <a:rPr lang="ja-JP" altLang="en-US" sz="1000" b="1" baseline="0" dirty="0">
                        <a:solidFill>
                          <a:schemeClr val="tx1">
                            <a:lumMod val="75000"/>
                            <a:lumOff val="25000"/>
                          </a:schemeClr>
                        </a:solidFill>
                        <a:effectLst>
                          <a:outerShdw blurRad="50800" dist="38100" dir="2700000" algn="tl" rotWithShape="0">
                            <a:schemeClr val="bg1">
                              <a:alpha val="40000"/>
                            </a:schemeClr>
                          </a:outerShdw>
                        </a:effectLst>
                      </a:rPr>
                      <a:t> </a:t>
                    </a:r>
                    <a:fld id="{F36B3D49-24CF-4261-A011-C1799064681B}" type="PERCENTAGE">
                      <a:rPr lang="en-US" altLang="ja-JP" sz="1000" b="1" baseline="0" smtClean="0">
                        <a:solidFill>
                          <a:schemeClr val="tx1">
                            <a:lumMod val="75000"/>
                            <a:lumOff val="25000"/>
                          </a:schemeClr>
                        </a:solidFill>
                        <a:effectLst>
                          <a:outerShdw blurRad="50800" dist="38100" dir="2700000" algn="tl" rotWithShape="0">
                            <a:schemeClr val="bg1">
                              <a:alpha val="40000"/>
                            </a:schemeClr>
                          </a:outerShdw>
                        </a:effectLst>
                      </a:rPr>
                      <a:pPr>
                        <a:defRPr b="1">
                          <a:effectLst>
                            <a:outerShdw blurRad="50800" dist="38100" dir="2700000" algn="tl" rotWithShape="0">
                              <a:schemeClr val="bg1">
                                <a:alpha val="40000"/>
                              </a:schemeClr>
                            </a:outerShdw>
                          </a:effectLst>
                        </a:defRPr>
                      </a:pPr>
                      <a:t>[パーセンテージ]</a:t>
                    </a:fld>
                    <a:endParaRPr lang="ja-JP" altLang="en-US" sz="1000" b="1" baseline="0" dirty="0">
                      <a:solidFill>
                        <a:schemeClr val="tx1">
                          <a:lumMod val="75000"/>
                          <a:lumOff val="25000"/>
                        </a:schemeClr>
                      </a:solidFill>
                      <a:effectLst>
                        <a:outerShdw blurRad="50800" dist="38100" dir="2700000" algn="tl" rotWithShape="0">
                          <a:schemeClr val="bg1">
                            <a:alpha val="40000"/>
                          </a:schemeClr>
                        </a:outerShdw>
                      </a:effectLst>
                    </a:endParaRPr>
                  </a:p>
                </c:rich>
              </c:tx>
              <c:numFmt formatCode="0%" sourceLinked="0"/>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effectLst>
                        <a:outerShdw blurRad="50800" dist="38100" dir="2700000" algn="tl" rotWithShape="0">
                          <a:schemeClr val="bg1">
                            <a:alpha val="40000"/>
                          </a:scheme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31410435075429755"/>
                      <c:h val="0.13122067083193786"/>
                    </c:manualLayout>
                  </c15:layout>
                  <c15:dlblFieldTable/>
                  <c15:showDataLabelsRange val="0"/>
                </c:ext>
                <c:ext xmlns:c16="http://schemas.microsoft.com/office/drawing/2014/chart" uri="{C3380CC4-5D6E-409C-BE32-E72D297353CC}">
                  <c16:uniqueId val="{00000005-16CD-4BDF-AB38-9BB3636B6E85}"/>
                </c:ext>
              </c:extLst>
            </c:dLbl>
            <c:dLbl>
              <c:idx val="3"/>
              <c:delete val="1"/>
              <c:extLst>
                <c:ext xmlns:c15="http://schemas.microsoft.com/office/drawing/2012/chart" uri="{CE6537A1-D6FC-4f65-9D91-7224C49458BB}"/>
                <c:ext xmlns:c16="http://schemas.microsoft.com/office/drawing/2014/chart" uri="{C3380CC4-5D6E-409C-BE32-E72D297353CC}">
                  <c16:uniqueId val="{00000007-16CD-4BDF-AB38-9BB3636B6E85}"/>
                </c:ext>
              </c:extLst>
            </c:dLbl>
            <c:dLbl>
              <c:idx val="4"/>
              <c:delete val="1"/>
              <c:extLst>
                <c:ext xmlns:c15="http://schemas.microsoft.com/office/drawing/2012/chart" uri="{CE6537A1-D6FC-4f65-9D91-7224C49458BB}"/>
                <c:ext xmlns:c16="http://schemas.microsoft.com/office/drawing/2014/chart" uri="{C3380CC4-5D6E-409C-BE32-E72D297353CC}">
                  <c16:uniqueId val="{00000009-16CD-4BDF-AB38-9BB3636B6E85}"/>
                </c:ext>
              </c:extLst>
            </c:dLbl>
            <c:dLbl>
              <c:idx val="5"/>
              <c:delete val="1"/>
              <c:extLst>
                <c:ext xmlns:c15="http://schemas.microsoft.com/office/drawing/2012/chart" uri="{CE6537A1-D6FC-4f65-9D91-7224C49458BB}"/>
                <c:ext xmlns:c16="http://schemas.microsoft.com/office/drawing/2014/chart" uri="{C3380CC4-5D6E-409C-BE32-E72D297353CC}">
                  <c16:uniqueId val="{0000000B-16CD-4BDF-AB38-9BB3636B6E85}"/>
                </c:ext>
              </c:extLst>
            </c:dLbl>
            <c:dLbl>
              <c:idx val="6"/>
              <c:delete val="1"/>
              <c:extLst>
                <c:ext xmlns:c15="http://schemas.microsoft.com/office/drawing/2012/chart" uri="{CE6537A1-D6FC-4f65-9D91-7224C49458BB}"/>
                <c:ext xmlns:c16="http://schemas.microsoft.com/office/drawing/2014/chart" uri="{C3380CC4-5D6E-409C-BE32-E72D297353CC}">
                  <c16:uniqueId val="{0000000D-16CD-4BDF-AB38-9BB3636B6E85}"/>
                </c:ext>
              </c:extLst>
            </c:dLbl>
            <c:dLbl>
              <c:idx val="7"/>
              <c:delete val="1"/>
              <c:extLst>
                <c:ext xmlns:c15="http://schemas.microsoft.com/office/drawing/2012/chart" uri="{CE6537A1-D6FC-4f65-9D91-7224C49458BB}"/>
                <c:ext xmlns:c16="http://schemas.microsoft.com/office/drawing/2014/chart" uri="{C3380CC4-5D6E-409C-BE32-E72D297353CC}">
                  <c16:uniqueId val="{0000000F-16CD-4BDF-AB38-9BB3636B6E8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bestFit"/>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'[1211 中計データチェック.xlsx]現状と課題'!$A$3:$A$10</c:f>
              <c:strCache>
                <c:ptCount val="8"/>
                <c:pt idx="0">
                  <c:v>東京都</c:v>
                </c:pt>
                <c:pt idx="1">
                  <c:v>神奈川県</c:v>
                </c:pt>
                <c:pt idx="2">
                  <c:v>大阪府</c:v>
                </c:pt>
                <c:pt idx="3">
                  <c:v>兵庫県</c:v>
                </c:pt>
                <c:pt idx="4">
                  <c:v>愛知県</c:v>
                </c:pt>
                <c:pt idx="5">
                  <c:v>千葉県</c:v>
                </c:pt>
                <c:pt idx="6">
                  <c:v>埼玉県</c:v>
                </c:pt>
                <c:pt idx="7">
                  <c:v>その他</c:v>
                </c:pt>
              </c:strCache>
            </c:strRef>
          </c:cat>
          <c:val>
            <c:numRef>
              <c:f>'[1211 中計データチェック.xlsx]現状と課題'!$B$3:$B$10</c:f>
              <c:numCache>
                <c:formatCode>General</c:formatCode>
                <c:ptCount val="8"/>
                <c:pt idx="0">
                  <c:v>2428</c:v>
                </c:pt>
                <c:pt idx="1">
                  <c:v>302</c:v>
                </c:pt>
                <c:pt idx="2">
                  <c:v>129</c:v>
                </c:pt>
                <c:pt idx="3">
                  <c:v>86</c:v>
                </c:pt>
                <c:pt idx="4">
                  <c:v>49</c:v>
                </c:pt>
                <c:pt idx="5">
                  <c:v>44</c:v>
                </c:pt>
                <c:pt idx="6">
                  <c:v>40</c:v>
                </c:pt>
                <c:pt idx="7">
                  <c:v>146</c:v>
                </c:pt>
              </c:numCache>
            </c:numRef>
          </c:val>
          <c:extLst>
            <c:ext xmlns:c16="http://schemas.microsoft.com/office/drawing/2014/chart" uri="{C3380CC4-5D6E-409C-BE32-E72D297353CC}">
              <c16:uniqueId val="{00000010-16CD-4BDF-AB38-9BB3636B6E8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41030819243224731"/>
          <c:y val="5.1209912734280633E-2"/>
          <c:w val="0.55607208110620376"/>
          <c:h val="0.31225655850060396"/>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715290081273374E-2"/>
          <c:y val="0.1305444585678833"/>
          <c:w val="0.78570825951235979"/>
          <c:h val="0.77565588591410473"/>
        </c:manualLayout>
      </c:layout>
      <c:barChart>
        <c:barDir val="bar"/>
        <c:grouping val="stacked"/>
        <c:varyColors val="0"/>
        <c:ser>
          <c:idx val="0"/>
          <c:order val="0"/>
          <c:tx>
            <c:strRef>
              <c:f>現状と課題!$A$27</c:f>
              <c:strCache>
                <c:ptCount val="1"/>
                <c:pt idx="0">
                  <c:v>東京</c:v>
                </c:pt>
              </c:strCache>
            </c:strRef>
          </c:tx>
          <c:spPr>
            <a:solidFill>
              <a:srgbClr val="FFCC66"/>
            </a:solidFill>
            <a:ln>
              <a:noFill/>
            </a:ln>
            <a:effectLst/>
          </c:spPr>
          <c:invertIfNegative val="0"/>
          <c:dPt>
            <c:idx val="0"/>
            <c:invertIfNegative val="0"/>
            <c:bubble3D val="0"/>
            <c:extLst>
              <c:ext xmlns:c16="http://schemas.microsoft.com/office/drawing/2014/chart" uri="{C3380CC4-5D6E-409C-BE32-E72D297353CC}">
                <c16:uniqueId val="{00000000-6480-4725-BBFE-D578FAFCC15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effectLst>
                      <a:outerShdw blurRad="50800" dist="38100" dir="2700000" algn="tl" rotWithShape="0">
                        <a:prstClr val="black">
                          <a:alpha val="40000"/>
                        </a:prstClr>
                      </a:outerShdw>
                    </a:effectLst>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6350" cap="flat" cmpd="sng" algn="ctr">
                      <a:solidFill>
                        <a:schemeClr val="tx1">
                          <a:lumMod val="35000"/>
                          <a:lumOff val="65000"/>
                        </a:schemeClr>
                      </a:solidFill>
                      <a:prstDash val="solid"/>
                      <a:round/>
                    </a:ln>
                    <a:effectLst/>
                  </c:spPr>
                </c15:leaderLines>
              </c:ext>
            </c:extLst>
          </c:dLbls>
          <c:val>
            <c:numRef>
              <c:f>現状と課題!$B$27</c:f>
              <c:numCache>
                <c:formatCode>General</c:formatCode>
                <c:ptCount val="1"/>
                <c:pt idx="0">
                  <c:v>96</c:v>
                </c:pt>
              </c:numCache>
            </c:numRef>
          </c:val>
          <c:extLst>
            <c:ext xmlns:c16="http://schemas.microsoft.com/office/drawing/2014/chart" uri="{C3380CC4-5D6E-409C-BE32-E72D297353CC}">
              <c16:uniqueId val="{00000001-6480-4725-BBFE-D578FAFCC15F}"/>
            </c:ext>
          </c:extLst>
        </c:ser>
        <c:ser>
          <c:idx val="1"/>
          <c:order val="1"/>
          <c:tx>
            <c:strRef>
              <c:f>現状と課題!$A$28</c:f>
              <c:strCache>
                <c:ptCount val="1"/>
                <c:pt idx="0">
                  <c:v>大阪</c:v>
                </c:pt>
              </c:strCache>
            </c:strRef>
          </c:tx>
          <c:spPr>
            <a:solidFill>
              <a:schemeClr val="accent1">
                <a:lumMod val="60000"/>
                <a:lumOff val="40000"/>
              </a:schemeClr>
            </a:solidFill>
            <a:ln>
              <a:noFill/>
            </a:ln>
            <a:effectLst/>
          </c:spPr>
          <c:invertIfNegative val="0"/>
          <c:dLbls>
            <c:delete val="1"/>
          </c:dLbls>
          <c:val>
            <c:numRef>
              <c:f>現状と課題!$B$28</c:f>
              <c:numCache>
                <c:formatCode>General</c:formatCode>
                <c:ptCount val="1"/>
                <c:pt idx="0">
                  <c:v>2</c:v>
                </c:pt>
              </c:numCache>
            </c:numRef>
          </c:val>
          <c:extLst>
            <c:ext xmlns:c16="http://schemas.microsoft.com/office/drawing/2014/chart" uri="{C3380CC4-5D6E-409C-BE32-E72D297353CC}">
              <c16:uniqueId val="{00000002-6480-4725-BBFE-D578FAFCC15F}"/>
            </c:ext>
          </c:extLst>
        </c:ser>
        <c:ser>
          <c:idx val="2"/>
          <c:order val="2"/>
          <c:tx>
            <c:strRef>
              <c:f>現状と課題!$A$29</c:f>
              <c:strCache>
                <c:ptCount val="1"/>
                <c:pt idx="0">
                  <c:v>埼玉</c:v>
                </c:pt>
              </c:strCache>
            </c:strRef>
          </c:tx>
          <c:spPr>
            <a:solidFill>
              <a:schemeClr val="tx2">
                <a:lumMod val="50000"/>
              </a:schemeClr>
            </a:solidFill>
            <a:ln>
              <a:noFill/>
            </a:ln>
            <a:effectLst/>
          </c:spPr>
          <c:invertIfNegative val="0"/>
          <c:dLbls>
            <c:delete val="1"/>
          </c:dLbls>
          <c:val>
            <c:numRef>
              <c:f>現状と課題!$B$29</c:f>
              <c:numCache>
                <c:formatCode>General</c:formatCode>
                <c:ptCount val="1"/>
                <c:pt idx="0">
                  <c:v>1</c:v>
                </c:pt>
              </c:numCache>
            </c:numRef>
          </c:val>
          <c:extLst>
            <c:ext xmlns:c16="http://schemas.microsoft.com/office/drawing/2014/chart" uri="{C3380CC4-5D6E-409C-BE32-E72D297353CC}">
              <c16:uniqueId val="{00000003-6480-4725-BBFE-D578FAFCC15F}"/>
            </c:ext>
          </c:extLst>
        </c:ser>
        <c:ser>
          <c:idx val="3"/>
          <c:order val="3"/>
          <c:tx>
            <c:strRef>
              <c:f>現状と課題!$A$30</c:f>
              <c:strCache>
                <c:ptCount val="1"/>
                <c:pt idx="0">
                  <c:v>茨城</c:v>
                </c:pt>
              </c:strCache>
            </c:strRef>
          </c:tx>
          <c:spPr>
            <a:solidFill>
              <a:schemeClr val="accent5">
                <a:lumMod val="50000"/>
              </a:schemeClr>
            </a:solidFill>
            <a:ln>
              <a:noFill/>
            </a:ln>
            <a:effectLst/>
          </c:spPr>
          <c:invertIfNegative val="0"/>
          <c:dLbls>
            <c:delete val="1"/>
          </c:dLbls>
          <c:val>
            <c:numRef>
              <c:f>現状と課題!$B$30</c:f>
              <c:numCache>
                <c:formatCode>General</c:formatCode>
                <c:ptCount val="1"/>
                <c:pt idx="0">
                  <c:v>1</c:v>
                </c:pt>
              </c:numCache>
            </c:numRef>
          </c:val>
          <c:extLst>
            <c:ext xmlns:c16="http://schemas.microsoft.com/office/drawing/2014/chart" uri="{C3380CC4-5D6E-409C-BE32-E72D297353CC}">
              <c16:uniqueId val="{00000004-6480-4725-BBFE-D578FAFCC15F}"/>
            </c:ext>
          </c:extLst>
        </c:ser>
        <c:dLbls>
          <c:dLblPos val="ctr"/>
          <c:showLegendKey val="0"/>
          <c:showVal val="1"/>
          <c:showCatName val="0"/>
          <c:showSerName val="0"/>
          <c:showPercent val="0"/>
          <c:showBubbleSize val="0"/>
        </c:dLbls>
        <c:gapWidth val="0"/>
        <c:overlap val="100"/>
        <c:axId val="506507480"/>
        <c:axId val="506506304"/>
      </c:barChart>
      <c:catAx>
        <c:axId val="506507480"/>
        <c:scaling>
          <c:orientation val="minMax"/>
        </c:scaling>
        <c:delete val="1"/>
        <c:axPos val="l"/>
        <c:numFmt formatCode="General" sourceLinked="1"/>
        <c:majorTickMark val="none"/>
        <c:minorTickMark val="none"/>
        <c:tickLblPos val="nextTo"/>
        <c:crossAx val="506506304"/>
        <c:crosses val="autoZero"/>
        <c:auto val="1"/>
        <c:lblAlgn val="ctr"/>
        <c:lblOffset val="100"/>
        <c:noMultiLvlLbl val="0"/>
      </c:catAx>
      <c:valAx>
        <c:axId val="506506304"/>
        <c:scaling>
          <c:orientation val="minMax"/>
          <c:max val="100"/>
          <c:min val="0"/>
        </c:scaling>
        <c:delete val="1"/>
        <c:axPos val="b"/>
        <c:numFmt formatCode="General" sourceLinked="1"/>
        <c:majorTickMark val="none"/>
        <c:minorTickMark val="none"/>
        <c:tickLblPos val="nextTo"/>
        <c:crossAx val="506507480"/>
        <c:crosses val="autoZero"/>
        <c:crossBetween val="between"/>
      </c:valAx>
      <c:spPr>
        <a:noFill/>
        <a:ln>
          <a:noFill/>
        </a:ln>
        <a:effectLst/>
      </c:spPr>
    </c:plotArea>
    <c:legend>
      <c:legendPos val="r"/>
      <c:layout>
        <c:manualLayout>
          <c:xMode val="edge"/>
          <c:yMode val="edge"/>
          <c:x val="0.83424988516737431"/>
          <c:y val="0.14083136614006417"/>
          <c:w val="0.16277384065918615"/>
          <c:h val="0.74036590381182354"/>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w="6350" cap="flat" cmpd="sng" algn="ctr">
      <a:noFill/>
      <a:prstDash val="solid"/>
      <a:miter lim="800000"/>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58014486542148"/>
          <c:y val="7.4937689783316913E-2"/>
          <c:w val="0.85346697287839024"/>
          <c:h val="0.7914401796745042"/>
        </c:manualLayout>
      </c:layout>
      <c:barChart>
        <c:barDir val="col"/>
        <c:grouping val="stacked"/>
        <c:varyColors val="0"/>
        <c:ser>
          <c:idx val="0"/>
          <c:order val="0"/>
          <c:tx>
            <c:strRef>
              <c:f>'[R02東京・神奈川・大阪_事業収入・特許収入.xlsx]Sheet1'!$L$3</c:f>
              <c:strCache>
                <c:ptCount val="1"/>
                <c:pt idx="0">
                  <c:v>特許収入</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'[R02東京・神奈川・大阪_事業収入・特許収入.xlsx]Sheet1'!$L$4:$L$6</c:f>
              <c:numCache>
                <c:formatCode>#,##0_);[Red]\(#,##0\)</c:formatCode>
                <c:ptCount val="3"/>
                <c:pt idx="0">
                  <c:v>1083</c:v>
                </c:pt>
                <c:pt idx="1">
                  <c:v>6190</c:v>
                </c:pt>
                <c:pt idx="2">
                  <c:v>4705</c:v>
                </c:pt>
              </c:numCache>
            </c:numRef>
          </c:val>
          <c:extLst>
            <c:ext xmlns:c16="http://schemas.microsoft.com/office/drawing/2014/chart" uri="{C3380CC4-5D6E-409C-BE32-E72D297353CC}">
              <c16:uniqueId val="{00000000-2A21-4B31-BEC2-11601A5B42AE}"/>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layout>
        <c:manualLayout>
          <c:xMode val="edge"/>
          <c:yMode val="edge"/>
          <c:x val="0.12706177891961729"/>
          <c:y val="0.19044250616950914"/>
          <c:w val="0.27896374820686132"/>
          <c:h val="0.104065381810188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85192543995865E-2"/>
          <c:y val="0.10541819495597961"/>
          <c:w val="0.85050183159368908"/>
          <c:h val="0.68549919453249941"/>
        </c:manualLayout>
      </c:layout>
      <c:pieChart>
        <c:varyColors val="1"/>
        <c:ser>
          <c:idx val="0"/>
          <c:order val="0"/>
          <c:explosion val="13"/>
          <c:dLbls>
            <c:dLbl>
              <c:idx val="0"/>
              <c:delete val="1"/>
              <c:extLst>
                <c:ext xmlns:c15="http://schemas.microsoft.com/office/drawing/2012/chart" uri="{CE6537A1-D6FC-4f65-9D91-7224C49458BB}"/>
                <c:ext xmlns:c16="http://schemas.microsoft.com/office/drawing/2014/chart" uri="{C3380CC4-5D6E-409C-BE32-E72D297353CC}">
                  <c16:uniqueId val="{00000000-8D1D-4D50-A796-C209553883A9}"/>
                </c:ext>
              </c:extLst>
            </c:dLbl>
            <c:dLbl>
              <c:idx val="1"/>
              <c:layout>
                <c:manualLayout>
                  <c:x val="-8.0546091761258386E-3"/>
                  <c:y val="1.194362553022104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8D1D-4D50-A796-C209553883A9}"/>
                </c:ext>
              </c:extLst>
            </c:dLbl>
            <c:dLbl>
              <c:idx val="2"/>
              <c:layout>
                <c:manualLayout>
                  <c:x val="5.139785209585971E-3"/>
                  <c:y val="-8.1867185238576386E-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D1D-4D50-A796-C209553883A9}"/>
                </c:ext>
              </c:extLst>
            </c:dLbl>
            <c:dLbl>
              <c:idx val="3"/>
              <c:layout>
                <c:manualLayout>
                  <c:x val="9.4641669013768304E-3"/>
                  <c:y val="-2.4641561026554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D1D-4D50-A796-C209553883A9}"/>
                </c:ext>
              </c:extLst>
            </c:dLbl>
            <c:dLbl>
              <c:idx val="9"/>
              <c:layout>
                <c:manualLayout>
                  <c:x val="3.289305788564921E-2"/>
                  <c:y val="0.1007465751760833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D1D-4D50-A796-C209553883A9}"/>
                </c:ext>
              </c:extLst>
            </c:dLbl>
            <c:spPr>
              <a:noFill/>
              <a:ln>
                <a:noFill/>
              </a:ln>
              <a:effectLst/>
            </c:spPr>
            <c:txPr>
              <a:bodyPr wrap="square" lIns="38100" tIns="19050" rIns="38100" bIns="19050" anchor="ctr">
                <a:spAutoFit/>
              </a:bodyPr>
              <a:lstStyle/>
              <a:p>
                <a:pPr>
                  <a:defRPr sz="800"/>
                </a:pPr>
                <a:endParaRPr lang="ja-JP"/>
              </a:p>
            </c:tx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Sheet1!$I$6:$I$27</c:f>
              <c:strCache>
                <c:ptCount val="22"/>
                <c:pt idx="0">
                  <c:v>大阪府</c:v>
                </c:pt>
                <c:pt idx="1">
                  <c:v>愛知</c:v>
                </c:pt>
                <c:pt idx="2">
                  <c:v>東京</c:v>
                </c:pt>
                <c:pt idx="3">
                  <c:v>埼玉</c:v>
                </c:pt>
                <c:pt idx="4">
                  <c:v>静岡</c:v>
                </c:pt>
                <c:pt idx="5">
                  <c:v>兵庫</c:v>
                </c:pt>
                <c:pt idx="6">
                  <c:v>神奈川</c:v>
                </c:pt>
                <c:pt idx="7">
                  <c:v>岐阜</c:v>
                </c:pt>
                <c:pt idx="8">
                  <c:v>新潟</c:v>
                </c:pt>
                <c:pt idx="9">
                  <c:v>茨城</c:v>
                </c:pt>
                <c:pt idx="10">
                  <c:v>北海道</c:v>
                </c:pt>
                <c:pt idx="11">
                  <c:v>福岡</c:v>
                </c:pt>
                <c:pt idx="12">
                  <c:v>千葉</c:v>
                </c:pt>
                <c:pt idx="13">
                  <c:v>群馬</c:v>
                </c:pt>
                <c:pt idx="14">
                  <c:v>長野</c:v>
                </c:pt>
                <c:pt idx="15">
                  <c:v>広島</c:v>
                </c:pt>
                <c:pt idx="16">
                  <c:v>京都</c:v>
                </c:pt>
                <c:pt idx="17">
                  <c:v>栃木</c:v>
                </c:pt>
                <c:pt idx="18">
                  <c:v>三重</c:v>
                </c:pt>
                <c:pt idx="19">
                  <c:v>福島</c:v>
                </c:pt>
                <c:pt idx="20">
                  <c:v>岡山</c:v>
                </c:pt>
                <c:pt idx="21">
                  <c:v>その他</c:v>
                </c:pt>
              </c:strCache>
            </c:strRef>
          </c:cat>
          <c:val>
            <c:numRef>
              <c:f>Sheet1!$J$6:$J$27</c:f>
              <c:numCache>
                <c:formatCode>#,##0</c:formatCode>
                <c:ptCount val="22"/>
                <c:pt idx="0">
                  <c:v>20983</c:v>
                </c:pt>
                <c:pt idx="1">
                  <c:v>19684</c:v>
                </c:pt>
                <c:pt idx="2">
                  <c:v>16664</c:v>
                </c:pt>
                <c:pt idx="3">
                  <c:v>13431</c:v>
                </c:pt>
                <c:pt idx="4">
                  <c:v>11194</c:v>
                </c:pt>
                <c:pt idx="5">
                  <c:v>9658</c:v>
                </c:pt>
                <c:pt idx="6">
                  <c:v>9452</c:v>
                </c:pt>
                <c:pt idx="7">
                  <c:v>7047</c:v>
                </c:pt>
                <c:pt idx="8">
                  <c:v>6116</c:v>
                </c:pt>
                <c:pt idx="9">
                  <c:v>6110</c:v>
                </c:pt>
                <c:pt idx="10">
                  <c:v>6078</c:v>
                </c:pt>
                <c:pt idx="11">
                  <c:v>6068</c:v>
                </c:pt>
                <c:pt idx="12">
                  <c:v>5917</c:v>
                </c:pt>
                <c:pt idx="13">
                  <c:v>5910</c:v>
                </c:pt>
                <c:pt idx="14">
                  <c:v>5814</c:v>
                </c:pt>
                <c:pt idx="15">
                  <c:v>5814</c:v>
                </c:pt>
                <c:pt idx="16">
                  <c:v>5365</c:v>
                </c:pt>
                <c:pt idx="17">
                  <c:v>4997</c:v>
                </c:pt>
                <c:pt idx="18">
                  <c:v>4192</c:v>
                </c:pt>
                <c:pt idx="19">
                  <c:v>3988</c:v>
                </c:pt>
                <c:pt idx="20">
                  <c:v>3854</c:v>
                </c:pt>
                <c:pt idx="21">
                  <c:v>54850</c:v>
                </c:pt>
              </c:numCache>
            </c:numRef>
          </c:val>
          <c:extLst>
            <c:ext xmlns:c16="http://schemas.microsoft.com/office/drawing/2014/chart" uri="{C3380CC4-5D6E-409C-BE32-E72D297353CC}">
              <c16:uniqueId val="{00000005-8D1D-4D50-A796-C209553883A9}"/>
            </c:ext>
          </c:extLst>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a:t>
            </a:r>
          </a:p>
        </c:rich>
      </c:tx>
      <c:layout>
        <c:manualLayout>
          <c:xMode val="edge"/>
          <c:yMode val="edge"/>
          <c:x val="3.4582214176638324E-3"/>
          <c:y val="0.25233491063033436"/>
        </c:manualLayout>
      </c:layout>
      <c:overlay val="0"/>
      <c:spPr>
        <a:noFill/>
        <a:ln w="12700">
          <a:solidFill>
            <a:schemeClr val="accent1">
              <a:lumMod val="50000"/>
            </a:schemeClr>
          </a:solidFill>
        </a:ln>
      </c:spPr>
    </c:title>
    <c:autoTitleDeleted val="0"/>
    <c:plotArea>
      <c:layout>
        <c:manualLayout>
          <c:layoutTarget val="inner"/>
          <c:xMode val="edge"/>
          <c:yMode val="edge"/>
          <c:x val="0.23413442233415138"/>
          <c:y val="0.23060619089902304"/>
          <c:w val="0.54923599666320777"/>
          <c:h val="0.62515979620194539"/>
        </c:manualLayout>
      </c:layout>
      <c:radarChart>
        <c:radarStyle val="marker"/>
        <c:varyColors val="0"/>
        <c:ser>
          <c:idx val="0"/>
          <c:order val="0"/>
          <c:tx>
            <c:strRef>
              <c:f>[N2015_03_06.xls]Data!$C$3</c:f>
              <c:strCache>
                <c:ptCount val="1"/>
                <c:pt idx="0">
                  <c:v>大阪府</c:v>
                </c:pt>
              </c:strCache>
            </c:strRef>
          </c:tx>
          <c:spPr>
            <a:ln w="25400">
              <a:solidFill>
                <a:srgbClr val="FF0000"/>
              </a:solidFill>
              <a:prstDash val="solid"/>
            </a:ln>
          </c:spPr>
          <c:marker>
            <c:symbol val="none"/>
          </c:marker>
          <c:dLbls>
            <c:dLbl>
              <c:idx val="0"/>
              <c:layout>
                <c:manualLayout>
                  <c:x val="-5.2215277777777781E-3"/>
                  <c:y val="-0.1595671957671957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B9F-41B9-9402-B696BB291212}"/>
                </c:ext>
              </c:extLst>
            </c:dLbl>
            <c:dLbl>
              <c:idx val="1"/>
              <c:layout>
                <c:manualLayout>
                  <c:x val="0.12107986111111112"/>
                  <c:y val="-0.1649201058201058"/>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B9F-41B9-9402-B696BB291212}"/>
                </c:ext>
              </c:extLst>
            </c:dLbl>
            <c:dLbl>
              <c:idx val="2"/>
              <c:layout>
                <c:manualLayout>
                  <c:x val="0.14250138888888889"/>
                  <c:y val="-2.07883597883597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4B9F-41B9-9402-B696BB291212}"/>
                </c:ext>
              </c:extLst>
            </c:dLbl>
            <c:dLbl>
              <c:idx val="3"/>
              <c:layout>
                <c:manualLayout>
                  <c:x val="0.19646493055555539"/>
                  <c:y val="-6.192962962962963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4B9F-41B9-9402-B696BB291212}"/>
                </c:ext>
              </c:extLst>
            </c:dLbl>
            <c:dLbl>
              <c:idx val="4"/>
              <c:layout>
                <c:manualLayout>
                  <c:x val="0.1231270833333335"/>
                  <c:y val="-1.58015873015873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4B9F-41B9-9402-B696BB291212}"/>
                </c:ext>
              </c:extLst>
            </c:dLbl>
            <c:dLbl>
              <c:idx val="5"/>
              <c:layout>
                <c:manualLayout>
                  <c:x val="0.27534444444444445"/>
                  <c:y val="-2.597486772486772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4B9F-41B9-9402-B696BB291212}"/>
                </c:ext>
              </c:extLst>
            </c:dLbl>
            <c:dLbl>
              <c:idx val="6"/>
              <c:layout>
                <c:manualLayout>
                  <c:x val="0.12352430555555556"/>
                  <c:y val="1.66507936507936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4B9F-41B9-9402-B696BB291212}"/>
                </c:ext>
              </c:extLst>
            </c:dLbl>
            <c:dLbl>
              <c:idx val="7"/>
              <c:layout>
                <c:manualLayout>
                  <c:x val="0.16522465277777795"/>
                  <c:y val="9.4415343915343914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4B9F-41B9-9402-B696BB291212}"/>
                </c:ext>
              </c:extLst>
            </c:dLbl>
            <c:dLbl>
              <c:idx val="8"/>
              <c:layout>
                <c:manualLayout>
                  <c:x val="0.17037083333333333"/>
                  <c:y val="2.123280423280423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4B9F-41B9-9402-B696BB291212}"/>
                </c:ext>
              </c:extLst>
            </c:dLbl>
            <c:dLbl>
              <c:idx val="9"/>
              <c:layout>
                <c:manualLayout>
                  <c:x val="0.22353368055555556"/>
                  <c:y val="7.706904761904749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4B9F-41B9-9402-B696BB291212}"/>
                </c:ext>
              </c:extLst>
            </c:dLbl>
            <c:dLbl>
              <c:idx val="10"/>
              <c:layout>
                <c:manualLayout>
                  <c:x val="0.16572222222222222"/>
                  <c:y val="0.13764603174603174"/>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4B9F-41B9-9402-B696BB291212}"/>
                </c:ext>
              </c:extLst>
            </c:dLbl>
            <c:dLbl>
              <c:idx val="11"/>
              <c:layout>
                <c:manualLayout>
                  <c:x val="7.1008169934640528E-2"/>
                  <c:y val="9.361402116402116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4B9F-41B9-9402-B696BB291212}"/>
                </c:ext>
              </c:extLst>
            </c:dLbl>
            <c:dLbl>
              <c:idx val="12"/>
              <c:layout>
                <c:manualLayout>
                  <c:x val="4.3594771241830064E-3"/>
                  <c:y val="0.19286693121693121"/>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4B9F-41B9-9402-B696BB291212}"/>
                </c:ext>
              </c:extLst>
            </c:dLbl>
            <c:dLbl>
              <c:idx val="13"/>
              <c:layout>
                <c:manualLayout>
                  <c:x val="-6.9446405228758126E-2"/>
                  <c:y val="7.98738095238095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4B9F-41B9-9402-B696BB291212}"/>
                </c:ext>
              </c:extLst>
            </c:dLbl>
            <c:dLbl>
              <c:idx val="14"/>
              <c:layout>
                <c:manualLayout>
                  <c:x val="-0.10913328141674598"/>
                  <c:y val="7.331031746031754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4B9F-41B9-9402-B696BB291212}"/>
                </c:ext>
              </c:extLst>
            </c:dLbl>
            <c:dLbl>
              <c:idx val="15"/>
              <c:layout>
                <c:manualLayout>
                  <c:x val="-9.8089967735293354E-2"/>
                  <c:y val="1.889261641312878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4B9F-41B9-9402-B696BB291212}"/>
                </c:ext>
              </c:extLst>
            </c:dLbl>
            <c:dLbl>
              <c:idx val="16"/>
              <c:layout>
                <c:manualLayout>
                  <c:x val="-0.18280588235294118"/>
                  <c:y val="2.78230158730158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4B9F-41B9-9402-B696BB291212}"/>
                </c:ext>
              </c:extLst>
            </c:dLbl>
            <c:dLbl>
              <c:idx val="17"/>
              <c:layout>
                <c:manualLayout>
                  <c:x val="-0.19812908496732026"/>
                  <c:y val="2.157169312169299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4B9F-41B9-9402-B696BB291212}"/>
                </c:ext>
              </c:extLst>
            </c:dLbl>
            <c:dLbl>
              <c:idx val="18"/>
              <c:layout>
                <c:manualLayout>
                  <c:x val="-0.35094705882352939"/>
                  <c:y val="-2.857248677248677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4B9F-41B9-9402-B696BB291212}"/>
                </c:ext>
              </c:extLst>
            </c:dLbl>
            <c:dLbl>
              <c:idx val="19"/>
              <c:layout>
                <c:manualLayout>
                  <c:x val="-0.27316274509803923"/>
                  <c:y val="-5.362724867724873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4B9F-41B9-9402-B696BB291212}"/>
                </c:ext>
              </c:extLst>
            </c:dLbl>
            <c:dLbl>
              <c:idx val="20"/>
              <c:layout>
                <c:manualLayout>
                  <c:x val="-0.23090620915032681"/>
                  <c:y val="-4.736375661375655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4B9F-41B9-9402-B696BB291212}"/>
                </c:ext>
              </c:extLst>
            </c:dLbl>
            <c:dLbl>
              <c:idx val="21"/>
              <c:layout>
                <c:manualLayout>
                  <c:x val="-0.29178398692810459"/>
                  <c:y val="-0.132501058201058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4B9F-41B9-9402-B696BB291212}"/>
                </c:ext>
              </c:extLst>
            </c:dLbl>
            <c:dLbl>
              <c:idx val="22"/>
              <c:layout>
                <c:manualLayout>
                  <c:x val="-0.19072777777777777"/>
                  <c:y val="-0.17259867724867725"/>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4B9F-41B9-9402-B696BB291212}"/>
                </c:ext>
              </c:extLst>
            </c:dLbl>
            <c:dLbl>
              <c:idx val="23"/>
              <c:layout>
                <c:manualLayout>
                  <c:x val="-7.7169607843137256E-2"/>
                  <c:y val="-0.118148412698412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4B9F-41B9-9402-B696BB291212}"/>
                </c:ext>
              </c:extLst>
            </c:dLbl>
            <c:numFmt formatCode="#,##0.0_);[Red]\(#,##0.0\)" sourceLinked="0"/>
            <c:spPr>
              <a:noFill/>
              <a:ln w="25400">
                <a:noFill/>
              </a:ln>
            </c:spPr>
            <c:txPr>
              <a:bodyPr/>
              <a:lstStyle/>
              <a:p>
                <a:pPr>
                  <a:defRPr sz="800" b="0" i="0" u="none" strike="noStrike" baseline="0">
                    <a:solidFill>
                      <a:srgbClr val="FF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[N2015_03_06.xls]Data!$B$4:$B$27</c:f>
              <c:strCache>
                <c:ptCount val="24"/>
                <c:pt idx="0">
                  <c:v>食料品</c:v>
                </c:pt>
                <c:pt idx="1">
                  <c:v>飲料・たばこ</c:v>
                </c:pt>
                <c:pt idx="2">
                  <c:v>繊維</c:v>
                </c:pt>
                <c:pt idx="3">
                  <c:v>木材</c:v>
                </c:pt>
                <c:pt idx="4">
                  <c:v>家具</c:v>
                </c:pt>
                <c:pt idx="5">
                  <c:v>パルプ・紙</c:v>
                </c:pt>
                <c:pt idx="6">
                  <c:v>印刷</c:v>
                </c:pt>
                <c:pt idx="7">
                  <c:v>化学</c:v>
                </c:pt>
                <c:pt idx="8">
                  <c:v>石油・石炭</c:v>
                </c:pt>
                <c:pt idx="9">
                  <c:v>プラスチック製品</c:v>
                </c:pt>
                <c:pt idx="10">
                  <c:v>ゴム製品</c:v>
                </c:pt>
                <c:pt idx="11">
                  <c:v>なめし革</c:v>
                </c:pt>
                <c:pt idx="12">
                  <c:v>窯業・土石</c:v>
                </c:pt>
                <c:pt idx="13">
                  <c:v>鉄鋼</c:v>
                </c:pt>
                <c:pt idx="14">
                  <c:v>非鉄金属</c:v>
                </c:pt>
                <c:pt idx="15">
                  <c:v>金属製品</c:v>
                </c:pt>
                <c:pt idx="16">
                  <c:v>はん用機械</c:v>
                </c:pt>
                <c:pt idx="17">
                  <c:v>生産用機械</c:v>
                </c:pt>
                <c:pt idx="18">
                  <c:v>業務用機械</c:v>
                </c:pt>
                <c:pt idx="19">
                  <c:v>電子部品</c:v>
                </c:pt>
                <c:pt idx="20">
                  <c:v>電気機械</c:v>
                </c:pt>
                <c:pt idx="21">
                  <c:v>情報通信機械</c:v>
                </c:pt>
                <c:pt idx="22">
                  <c:v>輸送用機械</c:v>
                </c:pt>
                <c:pt idx="23">
                  <c:v>その他</c:v>
                </c:pt>
              </c:strCache>
            </c:strRef>
          </c:cat>
          <c:val>
            <c:numRef>
              <c:f>[N2015_03_06.xls]Data!$C$4:$C$27</c:f>
              <c:numCache>
                <c:formatCode>0.0_ </c:formatCode>
                <c:ptCount val="24"/>
                <c:pt idx="0">
                  <c:v>0.82375175740129769</c:v>
                </c:pt>
                <c:pt idx="1">
                  <c:v>0.43612894720126905</c:v>
                </c:pt>
                <c:pt idx="2">
                  <c:v>1.4826662196483658</c:v>
                </c:pt>
                <c:pt idx="3">
                  <c:v>0.87786231669460701</c:v>
                </c:pt>
                <c:pt idx="4">
                  <c:v>1.481478893076402</c:v>
                </c:pt>
                <c:pt idx="5">
                  <c:v>0.89083950185818628</c:v>
                </c:pt>
                <c:pt idx="6">
                  <c:v>1.5770444411259235</c:v>
                </c:pt>
                <c:pt idx="7">
                  <c:v>1.3217515051334612</c:v>
                </c:pt>
                <c:pt idx="8">
                  <c:v>1.711972517116533</c:v>
                </c:pt>
                <c:pt idx="9">
                  <c:v>1.1133426535963475</c:v>
                </c:pt>
                <c:pt idx="10">
                  <c:v>0.76972970419965503</c:v>
                </c:pt>
                <c:pt idx="11">
                  <c:v>1.2324186614779804</c:v>
                </c:pt>
                <c:pt idx="12">
                  <c:v>0.62847790500893819</c:v>
                </c:pt>
                <c:pt idx="13">
                  <c:v>1.3580022649584027</c:v>
                </c:pt>
                <c:pt idx="14">
                  <c:v>1.432468550984719</c:v>
                </c:pt>
                <c:pt idx="15">
                  <c:v>1.890086537020687</c:v>
                </c:pt>
                <c:pt idx="16">
                  <c:v>1.5526083045839616</c:v>
                </c:pt>
                <c:pt idx="17">
                  <c:v>1.5686933802785803</c:v>
                </c:pt>
                <c:pt idx="18">
                  <c:v>0.38428684569731808</c:v>
                </c:pt>
                <c:pt idx="19">
                  <c:v>0.67084087707476137</c:v>
                </c:pt>
                <c:pt idx="20">
                  <c:v>1.1489076530316249</c:v>
                </c:pt>
                <c:pt idx="21">
                  <c:v>0.3586800746636114</c:v>
                </c:pt>
                <c:pt idx="22">
                  <c:v>0.33184774058465066</c:v>
                </c:pt>
                <c:pt idx="23">
                  <c:v>0.94871179049464893</c:v>
                </c:pt>
              </c:numCache>
            </c:numRef>
          </c:val>
          <c:extLst>
            <c:ext xmlns:c16="http://schemas.microsoft.com/office/drawing/2014/chart" uri="{C3380CC4-5D6E-409C-BE32-E72D297353CC}">
              <c16:uniqueId val="{00000018-4B9F-41B9-9402-B696BB291212}"/>
            </c:ext>
          </c:extLst>
        </c:ser>
        <c:ser>
          <c:idx val="1"/>
          <c:order val="1"/>
          <c:tx>
            <c:strRef>
              <c:f>[N2015_03_06.xls]Data!$H$3</c:f>
              <c:strCache>
                <c:ptCount val="1"/>
              </c:strCache>
            </c:strRef>
          </c:tx>
          <c:spPr>
            <a:ln w="12700">
              <a:solidFill>
                <a:srgbClr val="000090"/>
              </a:solidFill>
              <a:prstDash val="solid"/>
            </a:ln>
          </c:spPr>
          <c:marker>
            <c:symbol val="none"/>
          </c:marker>
          <c:cat>
            <c:strRef>
              <c:f>[N2015_03_06.xls]Data!$B$4:$B$27</c:f>
              <c:strCache>
                <c:ptCount val="24"/>
                <c:pt idx="0">
                  <c:v>食料品</c:v>
                </c:pt>
                <c:pt idx="1">
                  <c:v>飲料・たばこ</c:v>
                </c:pt>
                <c:pt idx="2">
                  <c:v>繊維</c:v>
                </c:pt>
                <c:pt idx="3">
                  <c:v>木材</c:v>
                </c:pt>
                <c:pt idx="4">
                  <c:v>家具</c:v>
                </c:pt>
                <c:pt idx="5">
                  <c:v>パルプ・紙</c:v>
                </c:pt>
                <c:pt idx="6">
                  <c:v>印刷</c:v>
                </c:pt>
                <c:pt idx="7">
                  <c:v>化学</c:v>
                </c:pt>
                <c:pt idx="8">
                  <c:v>石油・石炭</c:v>
                </c:pt>
                <c:pt idx="9">
                  <c:v>プラスチック製品</c:v>
                </c:pt>
                <c:pt idx="10">
                  <c:v>ゴム製品</c:v>
                </c:pt>
                <c:pt idx="11">
                  <c:v>なめし革</c:v>
                </c:pt>
                <c:pt idx="12">
                  <c:v>窯業・土石</c:v>
                </c:pt>
                <c:pt idx="13">
                  <c:v>鉄鋼</c:v>
                </c:pt>
                <c:pt idx="14">
                  <c:v>非鉄金属</c:v>
                </c:pt>
                <c:pt idx="15">
                  <c:v>金属製品</c:v>
                </c:pt>
                <c:pt idx="16">
                  <c:v>はん用機械</c:v>
                </c:pt>
                <c:pt idx="17">
                  <c:v>生産用機械</c:v>
                </c:pt>
                <c:pt idx="18">
                  <c:v>業務用機械</c:v>
                </c:pt>
                <c:pt idx="19">
                  <c:v>電子部品</c:v>
                </c:pt>
                <c:pt idx="20">
                  <c:v>電気機械</c:v>
                </c:pt>
                <c:pt idx="21">
                  <c:v>情報通信機械</c:v>
                </c:pt>
                <c:pt idx="22">
                  <c:v>輸送用機械</c:v>
                </c:pt>
                <c:pt idx="23">
                  <c:v>その他</c:v>
                </c:pt>
              </c:strCache>
            </c:strRef>
          </c:cat>
          <c:val>
            <c:numRef>
              <c:f>[N2015_03_06.xls]Data!$H$4:$H$27</c:f>
              <c:numCache>
                <c:formatCode>0.0_ </c:formatCode>
                <c:ptCount val="24"/>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19-4B9F-41B9-9402-B696BB291212}"/>
            </c:ext>
          </c:extLst>
        </c:ser>
        <c:dLbls>
          <c:showLegendKey val="0"/>
          <c:showVal val="0"/>
          <c:showCatName val="0"/>
          <c:showSerName val="0"/>
          <c:showPercent val="0"/>
          <c:showBubbleSize val="0"/>
        </c:dLbls>
        <c:axId val="38883328"/>
        <c:axId val="107206272"/>
      </c:radarChart>
      <c:catAx>
        <c:axId val="38883328"/>
        <c:scaling>
          <c:orientation val="minMax"/>
        </c:scaling>
        <c:delete val="0"/>
        <c:axPos val="b"/>
        <c:majorGridlines>
          <c:spPr>
            <a:ln w="3175">
              <a:solidFill>
                <a:schemeClr val="bg1">
                  <a:lumMod val="65000"/>
                </a:schemeClr>
              </a:solidFill>
              <a:prstDash val="solid"/>
            </a:ln>
          </c:spPr>
        </c:majorGridlines>
        <c:numFmt formatCode="General" sourceLinked="0"/>
        <c:majorTickMark val="out"/>
        <c:minorTickMark val="none"/>
        <c:tickLblPos val="nextTo"/>
        <c:txPr>
          <a:bodyPr rot="0" vert="horz"/>
          <a:lstStyle/>
          <a:p>
            <a:pPr>
              <a:defRPr sz="75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07206272"/>
        <c:crosses val="autoZero"/>
        <c:auto val="0"/>
        <c:lblAlgn val="ctr"/>
        <c:lblOffset val="100"/>
        <c:noMultiLvlLbl val="0"/>
      </c:catAx>
      <c:valAx>
        <c:axId val="107206272"/>
        <c:scaling>
          <c:orientation val="minMax"/>
          <c:max val="2"/>
        </c:scaling>
        <c:delete val="0"/>
        <c:axPos val="l"/>
        <c:numFmt formatCode="0_ " sourceLinked="0"/>
        <c:majorTickMark val="cross"/>
        <c:minorTickMark val="none"/>
        <c:tickLblPos val="nextTo"/>
        <c:spPr>
          <a:ln w="3175">
            <a:solidFill>
              <a:schemeClr val="bg1">
                <a:lumMod val="65000"/>
              </a:schemeClr>
            </a:solidFill>
            <a:prstDash val="solid"/>
          </a:ln>
        </c:spPr>
        <c:txPr>
          <a:bodyPr rot="0" vert="horz"/>
          <a:lstStyle/>
          <a:p>
            <a:pPr>
              <a:defRPr sz="800" b="0" i="0" u="none" strike="noStrike" baseline="0">
                <a:solidFill>
                  <a:srgbClr val="000000"/>
                </a:solidFill>
                <a:latin typeface="ＭＳ 明朝"/>
                <a:ea typeface="ＭＳ 明朝"/>
                <a:cs typeface="ＭＳ 明朝"/>
              </a:defRPr>
            </a:pPr>
            <a:endParaRPr lang="ja-JP"/>
          </a:p>
        </c:txPr>
        <c:crossAx val="38883328"/>
        <c:crosses val="autoZero"/>
        <c:crossBetween val="between"/>
        <c:majorUnit val="1"/>
        <c:minorUnit val="0.5"/>
      </c:valAx>
      <c:spPr>
        <a:noFill/>
        <a:ln w="25400">
          <a:noFill/>
        </a:ln>
      </c:spPr>
    </c:plotArea>
    <c:plotVisOnly val="1"/>
    <c:dispBlanksAs val="gap"/>
    <c:showDLblsOverMax val="0"/>
  </c:chart>
  <c:spPr>
    <a:noFill/>
    <a:ln w="12700">
      <a:noFill/>
      <a:prstDash val="solid"/>
    </a:ln>
  </c:spPr>
  <c:txPr>
    <a:bodyPr/>
    <a:lstStyle/>
    <a:p>
      <a:pPr>
        <a:defRPr sz="800" b="0" i="0" u="none" strike="noStrike" baseline="0">
          <a:solidFill>
            <a:srgbClr val="000000"/>
          </a:solidFill>
          <a:latin typeface="ＭＳ 明朝"/>
          <a:ea typeface="ＭＳ 明朝"/>
          <a:cs typeface="ＭＳ 明朝"/>
        </a:defRPr>
      </a:pPr>
      <a:endParaRPr lang="ja-JP"/>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[Book1.xlsx]Sheet9!$J$11</c:f>
              <c:strCache>
                <c:ptCount val="1"/>
                <c:pt idx="0">
                  <c:v>製造業</c:v>
                </c:pt>
              </c:strCache>
            </c:strRef>
          </c:tx>
          <c:invertIfNegative val="0"/>
          <c:dLbls>
            <c:dLbl>
              <c:idx val="0"/>
              <c:layout>
                <c:manualLayout>
                  <c:x val="-5.6302487106952119E-3"/>
                  <c:y val="-1.94281574274304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2C-45D4-ADCF-ED9021ED1611}"/>
                </c:ext>
              </c:extLst>
            </c:dLbl>
            <c:dLbl>
              <c:idx val="4"/>
              <c:layout>
                <c:manualLayout>
                  <c:x val="-5.6302487106952119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2C-45D4-ADCF-ED9021ED1611}"/>
                </c:ext>
              </c:extLst>
            </c:dLbl>
            <c:dLbl>
              <c:idx val="5"/>
              <c:layout>
                <c:manualLayout>
                  <c:x val="-1.0681291126861029E-2"/>
                  <c:y val="1.49777325779910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22C-45D4-ADCF-ED9021ED1611}"/>
                </c:ext>
              </c:extLst>
            </c:dLbl>
            <c:dLbl>
              <c:idx val="6"/>
              <c:layout>
                <c:manualLayout>
                  <c:x val="0"/>
                  <c:y val="-2.331378891291657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22C-45D4-ADCF-ED9021ED1611}"/>
                </c:ext>
              </c:extLst>
            </c:dLbl>
            <c:dLbl>
              <c:idx val="7"/>
              <c:layout>
                <c:manualLayout>
                  <c:x val="8.4453730660428179E-3"/>
                  <c:y val="-3.885631485486095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22C-45D4-ADCF-ED9021ED1611}"/>
                </c:ext>
              </c:extLst>
            </c:dLbl>
            <c:spPr>
              <a:noFill/>
              <a:ln>
                <a:noFill/>
              </a:ln>
              <a:effectLst/>
            </c:spPr>
            <c:txPr>
              <a:bodyPr/>
              <a:lstStyle/>
              <a:p>
                <a:pPr>
                  <a:defRPr sz="105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[Book1.xlsx]Sheet9!$I$12:$I$20</c:f>
              <c:strCache>
                <c:ptCount val="9"/>
                <c:pt idx="0">
                  <c:v>現状の売上水準を前提に利益率を強化する</c:v>
                </c:pt>
                <c:pt idx="1">
                  <c:v>新製品を開発し、国内市場を開拓する</c:v>
                </c:pt>
                <c:pt idx="2">
                  <c:v>高付加価値需要への対応を強化する</c:v>
                </c:pt>
                <c:pt idx="3">
                  <c:v>事業の効率性を高め、価格の優位性を強化する</c:v>
                </c:pt>
                <c:pt idx="4">
                  <c:v>マーケティング手法を見直し、国内市場を開拓する</c:v>
                </c:pt>
                <c:pt idx="5">
                  <c:v>国内需要の回復を待つ</c:v>
                </c:pt>
                <c:pt idx="6">
                  <c:v>ニッチ（隙間）市場に進出する</c:v>
                </c:pt>
                <c:pt idx="7">
                  <c:v>国内需要のうち、異業種の成長市場に進出する</c:v>
                </c:pt>
                <c:pt idx="8">
                  <c:v>新製品を開発し、海外市場に展開する</c:v>
                </c:pt>
              </c:strCache>
            </c:strRef>
          </c:cat>
          <c:val>
            <c:numRef>
              <c:f>[Book1.xlsx]Sheet9!$J$12:$J$20</c:f>
              <c:numCache>
                <c:formatCode>General</c:formatCode>
                <c:ptCount val="9"/>
                <c:pt idx="0">
                  <c:v>54.6</c:v>
                </c:pt>
                <c:pt idx="1">
                  <c:v>37.299999999999997</c:v>
                </c:pt>
                <c:pt idx="2">
                  <c:v>36.1</c:v>
                </c:pt>
                <c:pt idx="3">
                  <c:v>32.4</c:v>
                </c:pt>
                <c:pt idx="4">
                  <c:v>19.3</c:v>
                </c:pt>
                <c:pt idx="5">
                  <c:v>17.600000000000001</c:v>
                </c:pt>
                <c:pt idx="6">
                  <c:v>11.6</c:v>
                </c:pt>
                <c:pt idx="7">
                  <c:v>10.3</c:v>
                </c:pt>
                <c:pt idx="8">
                  <c:v>8.1</c:v>
                </c:pt>
              </c:numCache>
            </c:numRef>
          </c:val>
          <c:extLst>
            <c:ext xmlns:c16="http://schemas.microsoft.com/office/drawing/2014/chart" uri="{C3380CC4-5D6E-409C-BE32-E72D297353CC}">
              <c16:uniqueId val="{00000005-D22C-45D4-ADCF-ED9021ED1611}"/>
            </c:ext>
          </c:extLst>
        </c:ser>
        <c:ser>
          <c:idx val="1"/>
          <c:order val="1"/>
          <c:tx>
            <c:strRef>
              <c:f>[Book1.xlsx]Sheet9!$K$11</c:f>
              <c:strCache>
                <c:ptCount val="1"/>
                <c:pt idx="0">
                  <c:v>非正常業</c:v>
                </c:pt>
              </c:strCache>
            </c:strRef>
          </c:tx>
          <c:invertIfNegative val="0"/>
          <c:dLbls>
            <c:dLbl>
              <c:idx val="0"/>
              <c:layout>
                <c:manualLayout>
                  <c:x val="2.5336119198128452E-2"/>
                  <c:y val="3.8856314854860954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22C-45D4-ADCF-ED9021ED1611}"/>
                </c:ext>
              </c:extLst>
            </c:dLbl>
            <c:dLbl>
              <c:idx val="1"/>
              <c:layout>
                <c:manualLayout>
                  <c:x val="1.1260275758055356E-2"/>
                  <c:y val="7.7712629709720486E-3"/>
                </c:manualLayout>
              </c:layout>
              <c:tx>
                <c:rich>
                  <a:bodyPr/>
                  <a:lstStyle/>
                  <a:p>
                    <a:r>
                      <a:rPr lang="en-US" altLang="en-US" dirty="0"/>
                      <a:t>14.4</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22C-45D4-ADCF-ED9021ED1611}"/>
                </c:ext>
              </c:extLst>
            </c:dLbl>
            <c:dLbl>
              <c:idx val="2"/>
              <c:layout>
                <c:manualLayout>
                  <c:x val="1.9126664192903847E-2"/>
                  <c:y val="1.554252594194438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22C-45D4-ADCF-ED9021ED1611}"/>
                </c:ext>
              </c:extLst>
            </c:dLbl>
            <c:dLbl>
              <c:idx val="3"/>
              <c:layout>
                <c:manualLayout>
                  <c:x val="2.0976666387370814E-2"/>
                  <c:y val="1.829857069952381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22C-45D4-ADCF-ED9021ED1611}"/>
                </c:ext>
              </c:extLst>
            </c:dLbl>
            <c:dLbl>
              <c:idx val="7"/>
              <c:layout>
                <c:manualLayout>
                  <c:x val="7.8659451081782537E-3"/>
                  <c:y val="1.773377733557047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22C-45D4-ADCF-ED9021ED1611}"/>
                </c:ext>
              </c:extLst>
            </c:dLbl>
            <c:dLbl>
              <c:idx val="8"/>
              <c:layout>
                <c:manualLayout>
                  <c:x val="8.4453730660427138E-3"/>
                  <c:y val="-1.4247150862479831E-16"/>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22C-45D4-ADCF-ED9021ED1611}"/>
                </c:ext>
              </c:extLst>
            </c:dLbl>
            <c:spPr>
              <a:noFill/>
              <a:ln>
                <a:noFill/>
              </a:ln>
              <a:effectLst/>
            </c:spPr>
            <c:txPr>
              <a:bodyPr/>
              <a:lstStyle/>
              <a:p>
                <a:pPr>
                  <a:defRPr sz="105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[Book1.xlsx]Sheet9!$I$12:$I$20</c:f>
              <c:strCache>
                <c:ptCount val="9"/>
                <c:pt idx="0">
                  <c:v>現状の売上水準を前提に利益率を強化する</c:v>
                </c:pt>
                <c:pt idx="1">
                  <c:v>新製品を開発し、国内市場を開拓する</c:v>
                </c:pt>
                <c:pt idx="2">
                  <c:v>高付加価値需要への対応を強化する</c:v>
                </c:pt>
                <c:pt idx="3">
                  <c:v>事業の効率性を高め、価格の優位性を強化する</c:v>
                </c:pt>
                <c:pt idx="4">
                  <c:v>マーケティング手法を見直し、国内市場を開拓する</c:v>
                </c:pt>
                <c:pt idx="5">
                  <c:v>国内需要の回復を待つ</c:v>
                </c:pt>
                <c:pt idx="6">
                  <c:v>ニッチ（隙間）市場に進出する</c:v>
                </c:pt>
                <c:pt idx="7">
                  <c:v>国内需要のうち、異業種の成長市場に進出する</c:v>
                </c:pt>
                <c:pt idx="8">
                  <c:v>新製品を開発し、海外市場に展開する</c:v>
                </c:pt>
              </c:strCache>
            </c:strRef>
          </c:cat>
          <c:val>
            <c:numRef>
              <c:f>[Book1.xlsx]Sheet9!$K$12:$K$20</c:f>
              <c:numCache>
                <c:formatCode>General</c:formatCode>
                <c:ptCount val="9"/>
                <c:pt idx="0">
                  <c:v>59.2</c:v>
                </c:pt>
                <c:pt idx="1">
                  <c:v>14.1</c:v>
                </c:pt>
                <c:pt idx="2">
                  <c:v>30.6</c:v>
                </c:pt>
                <c:pt idx="3">
                  <c:v>31.4</c:v>
                </c:pt>
                <c:pt idx="4">
                  <c:v>22.6</c:v>
                </c:pt>
                <c:pt idx="5">
                  <c:v>23.8</c:v>
                </c:pt>
                <c:pt idx="6">
                  <c:v>10.5</c:v>
                </c:pt>
                <c:pt idx="7">
                  <c:v>8.8000000000000007</c:v>
                </c:pt>
                <c:pt idx="8">
                  <c:v>2.2999999999999998</c:v>
                </c:pt>
              </c:numCache>
            </c:numRef>
          </c:val>
          <c:extLst>
            <c:ext xmlns:c16="http://schemas.microsoft.com/office/drawing/2014/chart" uri="{C3380CC4-5D6E-409C-BE32-E72D297353CC}">
              <c16:uniqueId val="{0000000C-D22C-45D4-ADCF-ED9021ED1611}"/>
            </c:ext>
          </c:extLst>
        </c:ser>
        <c:dLbls>
          <c:dLblPos val="outEnd"/>
          <c:showLegendKey val="0"/>
          <c:showVal val="1"/>
          <c:showCatName val="0"/>
          <c:showSerName val="0"/>
          <c:showPercent val="0"/>
          <c:showBubbleSize val="0"/>
        </c:dLbls>
        <c:gapWidth val="58"/>
        <c:axId val="252874752"/>
        <c:axId val="208393856"/>
      </c:barChart>
      <c:catAx>
        <c:axId val="252874752"/>
        <c:scaling>
          <c:orientation val="minMax"/>
        </c:scaling>
        <c:delete val="1"/>
        <c:axPos val="b"/>
        <c:numFmt formatCode="General" sourceLinked="0"/>
        <c:majorTickMark val="none"/>
        <c:minorTickMark val="none"/>
        <c:tickLblPos val="nextTo"/>
        <c:crossAx val="208393856"/>
        <c:crosses val="autoZero"/>
        <c:auto val="1"/>
        <c:lblAlgn val="ctr"/>
        <c:lblOffset val="100"/>
        <c:noMultiLvlLbl val="0"/>
      </c:catAx>
      <c:valAx>
        <c:axId val="208393856"/>
        <c:scaling>
          <c:orientation val="minMax"/>
        </c:scaling>
        <c:delete val="0"/>
        <c:axPos val="l"/>
        <c:majorGridlines/>
        <c:numFmt formatCode="General" sourceLinked="1"/>
        <c:majorTickMark val="none"/>
        <c:minorTickMark val="none"/>
        <c:tickLblPos val="nextTo"/>
        <c:txPr>
          <a:bodyPr/>
          <a:lstStyle/>
          <a:p>
            <a:pPr>
              <a:defRPr sz="1100"/>
            </a:pPr>
            <a:endParaRPr lang="ja-JP"/>
          </a:p>
        </c:txPr>
        <c:crossAx val="252874752"/>
        <c:crossesAt val="1"/>
        <c:crossBetween val="between"/>
        <c:majorUnit val="20"/>
      </c:valAx>
    </c:plotArea>
    <c:legend>
      <c:legendPos val="r"/>
      <c:legendEntry>
        <c:idx val="0"/>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legendEntry>
      <c:legendEntry>
        <c:idx val="1"/>
        <c:txPr>
          <a:bodyPr/>
          <a:lstStyle/>
          <a:p>
            <a:pPr>
              <a:defRPr sz="1100">
                <a:latin typeface="Meiryo UI" panose="020B0604030504040204" pitchFamily="50" charset="-128"/>
                <a:ea typeface="Meiryo UI" panose="020B0604030504040204" pitchFamily="50" charset="-128"/>
                <a:cs typeface="Meiryo UI" panose="020B0604030504040204" pitchFamily="50" charset="-128"/>
              </a:defRPr>
            </a:pPr>
            <a:endParaRPr lang="ja-JP"/>
          </a:p>
        </c:txPr>
      </c:legendEntry>
      <c:layout>
        <c:manualLayout>
          <c:xMode val="edge"/>
          <c:yMode val="edge"/>
          <c:x val="0.33091993702686556"/>
          <c:y val="1.3216898040643431E-2"/>
          <c:w val="0.47299564254215926"/>
          <c:h val="9.8110065538291047E-2"/>
        </c:manualLayout>
      </c:layout>
      <c:overlay val="1"/>
      <c:txPr>
        <a:bodyPr/>
        <a:lstStyle/>
        <a:p>
          <a:pPr>
            <a:defRPr sz="14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02350188403638"/>
          <c:y val="3.11996684647784E-2"/>
          <c:w val="0.8224945319335083"/>
          <c:h val="0.7914401796745042"/>
        </c:manualLayout>
      </c:layout>
      <c:barChart>
        <c:barDir val="col"/>
        <c:grouping val="stacked"/>
        <c:varyColors val="0"/>
        <c:ser>
          <c:idx val="0"/>
          <c:order val="0"/>
          <c:tx>
            <c:strRef>
              <c:f>'[R02東京・神奈川・大阪_事業収入・特許収入.xlsx]Sheet1'!$G$3</c:f>
              <c:strCache>
                <c:ptCount val="1"/>
                <c:pt idx="0">
                  <c:v>依頼試験</c:v>
                </c:pt>
              </c:strCache>
            </c:strRef>
          </c:tx>
          <c:spPr>
            <a:solidFill>
              <a:schemeClr val="accent1"/>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'[R02東京・神奈川・大阪_事業収入・特許収入.xlsx]Sheet1'!$G$4:$G$6</c:f>
              <c:numCache>
                <c:formatCode>#,##0_);[Red]\(#,##0\)</c:formatCode>
                <c:ptCount val="3"/>
                <c:pt idx="0">
                  <c:v>328936</c:v>
                </c:pt>
                <c:pt idx="1">
                  <c:v>188805</c:v>
                </c:pt>
                <c:pt idx="2">
                  <c:v>316457</c:v>
                </c:pt>
              </c:numCache>
            </c:numRef>
          </c:val>
          <c:extLst>
            <c:ext xmlns:c16="http://schemas.microsoft.com/office/drawing/2014/chart" uri="{C3380CC4-5D6E-409C-BE32-E72D297353CC}">
              <c16:uniqueId val="{00000000-1024-431C-98B3-FF5B63570FDF}"/>
            </c:ext>
          </c:extLst>
        </c:ser>
        <c:ser>
          <c:idx val="1"/>
          <c:order val="1"/>
          <c:tx>
            <c:strRef>
              <c:f>'[R02東京・神奈川・大阪_事業収入・特許収入.xlsx]Sheet1'!$H$3</c:f>
              <c:strCache>
                <c:ptCount val="1"/>
                <c:pt idx="0">
                  <c:v>装置使用</c:v>
                </c:pt>
              </c:strCache>
            </c:strRef>
          </c:tx>
          <c:spPr>
            <a:solidFill>
              <a:schemeClr val="accent2"/>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'[R02東京・神奈川・大阪_事業収入・特許収入.xlsx]Sheet1'!$H$4:$H$6</c:f>
              <c:numCache>
                <c:formatCode>#,##0_);[Red]\(#,##0\)</c:formatCode>
                <c:ptCount val="3"/>
                <c:pt idx="0">
                  <c:v>168050</c:v>
                </c:pt>
                <c:pt idx="1">
                  <c:v>133285</c:v>
                </c:pt>
                <c:pt idx="2">
                  <c:v>24415</c:v>
                </c:pt>
              </c:numCache>
            </c:numRef>
          </c:val>
          <c:extLst>
            <c:ext xmlns:c16="http://schemas.microsoft.com/office/drawing/2014/chart" uri="{C3380CC4-5D6E-409C-BE32-E72D297353CC}">
              <c16:uniqueId val="{00000001-1024-431C-98B3-FF5B63570FDF}"/>
            </c:ext>
          </c:extLst>
        </c:ser>
        <c:ser>
          <c:idx val="2"/>
          <c:order val="2"/>
          <c:tx>
            <c:strRef>
              <c:f>'[R02東京・神奈川・大阪_事業収入・特許収入.xlsx]Sheet1'!$I$3</c:f>
              <c:strCache>
                <c:ptCount val="1"/>
                <c:pt idx="0">
                  <c:v>受託研究等</c:v>
                </c:pt>
              </c:strCache>
            </c:strRef>
          </c:tx>
          <c:spPr>
            <a:solidFill>
              <a:schemeClr val="accent3"/>
            </a:solidFill>
            <a:ln>
              <a:noFill/>
            </a:ln>
            <a:effectLst/>
          </c:spPr>
          <c:invertIfNegative val="0"/>
          <c:cat>
            <c:strRef>
              <c:f>'[R02東京・神奈川・大阪_事業収入・特許収入.xlsx]Sheet1'!$A$4:$A$6</c:f>
              <c:strCache>
                <c:ptCount val="3"/>
                <c:pt idx="0">
                  <c:v>都立産技研</c:v>
                </c:pt>
                <c:pt idx="1">
                  <c:v>大阪技術研</c:v>
                </c:pt>
                <c:pt idx="2">
                  <c:v>神奈川産技総研</c:v>
                </c:pt>
              </c:strCache>
            </c:strRef>
          </c:cat>
          <c:val>
            <c:numRef>
              <c:f>'[R02東京・神奈川・大阪_事業収入・特許収入.xlsx]Sheet1'!$I$4:$I$6</c:f>
              <c:numCache>
                <c:formatCode>#,##0_);[Red]\(#,##0\)</c:formatCode>
                <c:ptCount val="3"/>
                <c:pt idx="0">
                  <c:v>14185</c:v>
                </c:pt>
                <c:pt idx="1">
                  <c:v>230349</c:v>
                </c:pt>
                <c:pt idx="2">
                  <c:v>66136</c:v>
                </c:pt>
              </c:numCache>
            </c:numRef>
          </c:val>
          <c:extLst>
            <c:ext xmlns:c16="http://schemas.microsoft.com/office/drawing/2014/chart" uri="{C3380CC4-5D6E-409C-BE32-E72D297353CC}">
              <c16:uniqueId val="{00000002-1024-431C-98B3-FF5B63570FDF}"/>
            </c:ext>
          </c:extLst>
        </c:ser>
        <c:dLbls>
          <c:showLegendKey val="0"/>
          <c:showVal val="0"/>
          <c:showCatName val="0"/>
          <c:showSerName val="0"/>
          <c:showPercent val="0"/>
          <c:showBubbleSize val="0"/>
        </c:dLbls>
        <c:gapWidth val="219"/>
        <c:overlap val="100"/>
        <c:axId val="344306672"/>
        <c:axId val="344306256"/>
      </c:barChart>
      <c:catAx>
        <c:axId val="34430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344306256"/>
        <c:crosses val="autoZero"/>
        <c:auto val="1"/>
        <c:lblAlgn val="ctr"/>
        <c:lblOffset val="100"/>
        <c:noMultiLvlLbl val="0"/>
      </c:catAx>
      <c:valAx>
        <c:axId val="344306256"/>
        <c:scaling>
          <c:orientation val="minMax"/>
          <c:max val="7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344306672"/>
        <c:crosses val="autoZero"/>
        <c:crossBetween val="between"/>
      </c:valAx>
      <c:spPr>
        <a:noFill/>
        <a:ln>
          <a:noFill/>
        </a:ln>
        <a:effectLst/>
      </c:spPr>
    </c:plotArea>
    <c:legend>
      <c:legendPos val="b"/>
      <c:layout>
        <c:manualLayout>
          <c:xMode val="edge"/>
          <c:yMode val="edge"/>
          <c:x val="0.10517841766969793"/>
          <c:y val="1.8994193046477901E-2"/>
          <c:w val="0.83097531542692782"/>
          <c:h val="6.143813745435927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2271033973709425"/>
          <c:y val="0.17978999723216588"/>
          <c:w val="0.61224501755363103"/>
          <c:h val="0.8202099887058435"/>
        </c:manualLayout>
      </c:layout>
      <c:pieChart>
        <c:varyColors val="1"/>
        <c:ser>
          <c:idx val="0"/>
          <c:order val="0"/>
          <c:spPr>
            <a:ln>
              <a:noFill/>
            </a:ln>
          </c:spPr>
          <c:dPt>
            <c:idx val="0"/>
            <c:bubble3D val="0"/>
            <c:explosion val="3"/>
            <c:spPr>
              <a:solidFill>
                <a:schemeClr val="accent2"/>
              </a:solidFill>
              <a:ln w="19050">
                <a:noFill/>
              </a:ln>
              <a:effectLst/>
            </c:spPr>
            <c:extLst>
              <c:ext xmlns:c16="http://schemas.microsoft.com/office/drawing/2014/chart" uri="{C3380CC4-5D6E-409C-BE32-E72D297353CC}">
                <c16:uniqueId val="{00000001-203B-498C-BA6A-3E129FA97C14}"/>
              </c:ext>
            </c:extLst>
          </c:dPt>
          <c:dPt>
            <c:idx val="1"/>
            <c:bubble3D val="0"/>
            <c:spPr>
              <a:solidFill>
                <a:schemeClr val="accent2"/>
              </a:solidFill>
              <a:ln w="19050">
                <a:noFill/>
              </a:ln>
              <a:effectLst/>
            </c:spPr>
            <c:extLst>
              <c:ext xmlns:c16="http://schemas.microsoft.com/office/drawing/2014/chart" uri="{C3380CC4-5D6E-409C-BE32-E72D297353CC}">
                <c16:uniqueId val="{00000003-203B-498C-BA6A-3E129FA97C14}"/>
              </c:ext>
            </c:extLst>
          </c:dPt>
          <c:dPt>
            <c:idx val="2"/>
            <c:bubble3D val="0"/>
            <c:explosion val="3"/>
            <c:spPr>
              <a:solidFill>
                <a:schemeClr val="accent2"/>
              </a:solidFill>
              <a:ln w="19050">
                <a:noFill/>
              </a:ln>
              <a:effectLst/>
            </c:spPr>
            <c:extLst>
              <c:ext xmlns:c16="http://schemas.microsoft.com/office/drawing/2014/chart" uri="{C3380CC4-5D6E-409C-BE32-E72D297353CC}">
                <c16:uniqueId val="{00000005-203B-498C-BA6A-3E129FA97C14}"/>
              </c:ext>
            </c:extLst>
          </c:dPt>
          <c:dPt>
            <c:idx val="3"/>
            <c:bubble3D val="0"/>
            <c:explosion val="15"/>
            <c:spPr>
              <a:solidFill>
                <a:schemeClr val="bg1">
                  <a:lumMod val="75000"/>
                </a:schemeClr>
              </a:solidFill>
              <a:ln w="19050">
                <a:noFill/>
              </a:ln>
              <a:effectLst/>
            </c:spPr>
            <c:extLst>
              <c:ext xmlns:c16="http://schemas.microsoft.com/office/drawing/2014/chart" uri="{C3380CC4-5D6E-409C-BE32-E72D297353CC}">
                <c16:uniqueId val="{00000007-203B-498C-BA6A-3E129FA97C14}"/>
              </c:ext>
            </c:extLst>
          </c:dPt>
          <c:dPt>
            <c:idx val="4"/>
            <c:bubble3D val="0"/>
            <c:explosion val="17"/>
            <c:spPr>
              <a:pattFill prst="dkVert">
                <a:fgClr>
                  <a:schemeClr val="bg1">
                    <a:lumMod val="75000"/>
                  </a:schemeClr>
                </a:fgClr>
                <a:bgClr>
                  <a:schemeClr val="bg1"/>
                </a:bgClr>
              </a:pattFill>
              <a:ln w="19050">
                <a:noFill/>
              </a:ln>
              <a:effectLst/>
            </c:spPr>
            <c:extLst>
              <c:ext xmlns:c16="http://schemas.microsoft.com/office/drawing/2014/chart" uri="{C3380CC4-5D6E-409C-BE32-E72D297353CC}">
                <c16:uniqueId val="{00000009-203B-498C-BA6A-3E129FA97C14}"/>
              </c:ext>
            </c:extLst>
          </c:dPt>
          <c:dPt>
            <c:idx val="5"/>
            <c:bubble3D val="0"/>
            <c:explosion val="17"/>
            <c:spPr>
              <a:pattFill prst="pct75">
                <a:fgClr>
                  <a:schemeClr val="bg1">
                    <a:lumMod val="75000"/>
                  </a:schemeClr>
                </a:fgClr>
                <a:bgClr>
                  <a:schemeClr val="bg1"/>
                </a:bgClr>
              </a:pattFill>
              <a:ln w="19050">
                <a:noFill/>
              </a:ln>
              <a:effectLst/>
            </c:spPr>
            <c:extLst>
              <c:ext xmlns:c16="http://schemas.microsoft.com/office/drawing/2014/chart" uri="{C3380CC4-5D6E-409C-BE32-E72D297353CC}">
                <c16:uniqueId val="{0000000B-203B-498C-BA6A-3E129FA97C14}"/>
              </c:ext>
            </c:extLst>
          </c:dPt>
          <c:dPt>
            <c:idx val="6"/>
            <c:bubble3D val="0"/>
            <c:explosion val="17"/>
            <c:spPr>
              <a:solidFill>
                <a:schemeClr val="bg1">
                  <a:lumMod val="75000"/>
                </a:schemeClr>
              </a:solidFill>
              <a:ln w="19050">
                <a:noFill/>
              </a:ln>
              <a:effectLst/>
            </c:spPr>
            <c:extLst>
              <c:ext xmlns:c16="http://schemas.microsoft.com/office/drawing/2014/chart" uri="{C3380CC4-5D6E-409C-BE32-E72D297353CC}">
                <c16:uniqueId val="{0000000D-203B-498C-BA6A-3E129FA97C14}"/>
              </c:ext>
            </c:extLst>
          </c:dPt>
          <c:dLbls>
            <c:dLbl>
              <c:idx val="0"/>
              <c:layout>
                <c:manualLayout>
                  <c:x val="-0.22834605488472268"/>
                  <c:y val="4.4380397814435951E-2"/>
                </c:manualLayout>
              </c:layout>
              <c:tx>
                <c:rich>
                  <a:bodyPr/>
                  <a:lstStyle/>
                  <a:p>
                    <a:fld id="{26638F7A-4246-4D92-B6A2-43DCBCCFE21C}" type="CATEGORYNAME">
                      <a:rPr lang="ja-JP" altLang="en-US"/>
                      <a:pPr/>
                      <a:t>[分類名]</a:t>
                    </a:fld>
                    <a:r>
                      <a:rPr lang="ja-JP" altLang="en-US"/>
                      <a:t>
</a:t>
                    </a:r>
                    <a:fld id="{67C02B60-30F6-43C7-9DEA-D273C3CCD20B}" type="PERCENTAGE">
                      <a:rPr lang="en-US" altLang="ja-JP"/>
                      <a:pPr/>
                      <a:t>[パーセンテージ]</a:t>
                    </a:fld>
                    <a:endParaRPr lang="ja-JP" altLang="en-US"/>
                  </a:p>
                </c:rich>
              </c:tx>
              <c:dLblPos val="bestFit"/>
              <c:showLegendKey val="0"/>
              <c:showVal val="0"/>
              <c:showCatName val="1"/>
              <c:showSerName val="0"/>
              <c:showPercent val="1"/>
              <c:showBubbleSize val="0"/>
              <c:extLst>
                <c:ext xmlns:c15="http://schemas.microsoft.com/office/drawing/2012/chart" uri="{CE6537A1-D6FC-4f65-9D91-7224C49458BB}">
                  <c15:layout>
                    <c:manualLayout>
                      <c:w val="0.1614408090959141"/>
                      <c:h val="0.2592733141479755"/>
                    </c:manualLayout>
                  </c15:layout>
                  <c15:dlblFieldTable/>
                  <c15:showDataLabelsRange val="0"/>
                </c:ext>
                <c:ext xmlns:c16="http://schemas.microsoft.com/office/drawing/2014/chart" uri="{C3380CC4-5D6E-409C-BE32-E72D297353CC}">
                  <c16:uniqueId val="{00000001-203B-498C-BA6A-3E129FA97C14}"/>
                </c:ext>
              </c:extLst>
            </c:dLbl>
            <c:dLbl>
              <c:idx val="1"/>
              <c:layout>
                <c:manualLayout>
                  <c:x val="7.2407749443914843E-2"/>
                  <c:y val="-7.524686889398681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203B-498C-BA6A-3E129FA97C14}"/>
                </c:ext>
              </c:extLst>
            </c:dLbl>
            <c:dLbl>
              <c:idx val="2"/>
              <c:layout>
                <c:manualLayout>
                  <c:x val="0.20524588459777476"/>
                  <c:y val="-0.1116127571272109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1369020059828134"/>
                      <c:h val="0.31349402463635806"/>
                    </c:manualLayout>
                  </c15:layout>
                </c:ext>
                <c:ext xmlns:c16="http://schemas.microsoft.com/office/drawing/2014/chart" uri="{C3380CC4-5D6E-409C-BE32-E72D297353CC}">
                  <c16:uniqueId val="{00000005-203B-498C-BA6A-3E129FA97C14}"/>
                </c:ext>
              </c:extLst>
            </c:dLbl>
            <c:dLbl>
              <c:idx val="3"/>
              <c:layout>
                <c:manualLayout>
                  <c:x val="4.9957190269392368E-2"/>
                  <c:y val="0.12093732703029286"/>
                </c:manualLayout>
              </c:layout>
              <c:tx>
                <c:rich>
                  <a:bodyPr/>
                  <a:lstStyle/>
                  <a:p>
                    <a:r>
                      <a:rPr lang="ja-JP" altLang="en-US"/>
                      <a:t>アジア</a:t>
                    </a:r>
                    <a:r>
                      <a:rPr lang="en-US" altLang="ja-JP"/>
                      <a:t>(</a:t>
                    </a:r>
                    <a:r>
                      <a:rPr lang="ja-JP" altLang="en-US"/>
                      <a:t>その他</a:t>
                    </a:r>
                    <a:r>
                      <a:rPr lang="en-US" altLang="ja-JP"/>
                      <a:t>)
</a:t>
                    </a:r>
                    <a:fld id="{34D9D1D9-6C62-4735-BACF-F1A0A41D4FF6}" type="PERCENTAGE">
                      <a:rPr lang="en-US" altLang="ja-JP"/>
                      <a:pPr/>
                      <a:t>[パーセンテージ]</a:t>
                    </a:fld>
                    <a:endParaRPr lang="en-US" altLang="ja-JP"/>
                  </a:p>
                </c:rich>
              </c:tx>
              <c:dLblPos val="bestFit"/>
              <c:showLegendKey val="0"/>
              <c:showVal val="0"/>
              <c:showCatName val="1"/>
              <c:showSerName val="0"/>
              <c:showPercent val="1"/>
              <c:showBubbleSize val="0"/>
              <c:extLst>
                <c:ext xmlns:c15="http://schemas.microsoft.com/office/drawing/2012/chart" uri="{CE6537A1-D6FC-4f65-9D91-7224C49458BB}">
                  <c15:layout>
                    <c:manualLayout>
                      <c:w val="0.38825705957748158"/>
                      <c:h val="0.23923209705283752"/>
                    </c:manualLayout>
                  </c15:layout>
                  <c15:dlblFieldTable/>
                  <c15:showDataLabelsRange val="0"/>
                </c:ext>
                <c:ext xmlns:c16="http://schemas.microsoft.com/office/drawing/2014/chart" uri="{C3380CC4-5D6E-409C-BE32-E72D297353CC}">
                  <c16:uniqueId val="{00000007-203B-498C-BA6A-3E129FA97C14}"/>
                </c:ext>
              </c:extLst>
            </c:dLbl>
            <c:dLbl>
              <c:idx val="4"/>
              <c:layout>
                <c:manualLayout>
                  <c:x val="-3.9264825627581823E-2"/>
                  <c:y val="4.362744811724782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2024121305667075"/>
                      <c:h val="0.26479064507721473"/>
                    </c:manualLayout>
                  </c15:layout>
                </c:ext>
                <c:ext xmlns:c16="http://schemas.microsoft.com/office/drawing/2014/chart" uri="{C3380CC4-5D6E-409C-BE32-E72D297353CC}">
                  <c16:uniqueId val="{00000009-203B-498C-BA6A-3E129FA97C14}"/>
                </c:ext>
              </c:extLst>
            </c:dLbl>
            <c:dLbl>
              <c:idx val="5"/>
              <c:layout>
                <c:manualLayout>
                  <c:x val="0.12874391424018014"/>
                  <c:y val="-3.7089093099590839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36888223572714746"/>
                      <c:h val="0.21642416406779055"/>
                    </c:manualLayout>
                  </c15:layout>
                </c:ext>
                <c:ext xmlns:c16="http://schemas.microsoft.com/office/drawing/2014/chart" uri="{C3380CC4-5D6E-409C-BE32-E72D297353CC}">
                  <c16:uniqueId val="{0000000B-203B-498C-BA6A-3E129FA97C14}"/>
                </c:ext>
              </c:extLst>
            </c:dLbl>
            <c:dLbl>
              <c:idx val="6"/>
              <c:layout>
                <c:manualLayout>
                  <c:x val="0.26731504651696503"/>
                  <c:y val="3.4183881894609032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203B-498C-BA6A-3E129FA97C14}"/>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'[Microsoft PowerPoint 内のグラフ]Sheet2'!$F$5:$F$11</c:f>
              <c:strCache>
                <c:ptCount val="7"/>
                <c:pt idx="0">
                  <c:v>中国</c:v>
                </c:pt>
                <c:pt idx="1">
                  <c:v>台湾</c:v>
                </c:pt>
                <c:pt idx="2">
                  <c:v>韓国</c:v>
                </c:pt>
                <c:pt idx="3">
                  <c:v>アジア（その他）</c:v>
                </c:pt>
                <c:pt idx="4">
                  <c:v>ヨーロッパ</c:v>
                </c:pt>
                <c:pt idx="5">
                  <c:v>北アメリカ</c:v>
                </c:pt>
                <c:pt idx="6">
                  <c:v>その他</c:v>
                </c:pt>
              </c:strCache>
            </c:strRef>
          </c:cat>
          <c:val>
            <c:numRef>
              <c:f>'[Microsoft PowerPoint 内のグラフ]Sheet2'!$G$5:$G$11</c:f>
              <c:numCache>
                <c:formatCode>0%</c:formatCode>
                <c:ptCount val="7"/>
                <c:pt idx="0">
                  <c:v>0.47</c:v>
                </c:pt>
                <c:pt idx="1">
                  <c:v>0.13</c:v>
                </c:pt>
                <c:pt idx="2">
                  <c:v>0.18</c:v>
                </c:pt>
                <c:pt idx="3">
                  <c:v>0.13</c:v>
                </c:pt>
                <c:pt idx="4">
                  <c:v>0.04</c:v>
                </c:pt>
                <c:pt idx="5">
                  <c:v>0.03</c:v>
                </c:pt>
                <c:pt idx="6">
                  <c:v>0.02</c:v>
                </c:pt>
              </c:numCache>
            </c:numRef>
          </c:val>
          <c:extLst>
            <c:ext xmlns:c16="http://schemas.microsoft.com/office/drawing/2014/chart" uri="{C3380CC4-5D6E-409C-BE32-E72D297353CC}">
              <c16:uniqueId val="{0000000E-203B-498C-BA6A-3E129FA97C1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95787599668807"/>
          <c:y val="3.9957576911398521E-2"/>
          <c:w val="0.77390812929471842"/>
          <c:h val="0.81692220653992953"/>
        </c:manualLayout>
      </c:layout>
      <c:lineChart>
        <c:grouping val="standard"/>
        <c:varyColors val="0"/>
        <c:ser>
          <c:idx val="0"/>
          <c:order val="0"/>
          <c:tx>
            <c:strRef>
              <c:f>Sheet1!$B$1</c:f>
              <c:strCache>
                <c:ptCount val="1"/>
                <c:pt idx="0">
                  <c:v>大阪府</c:v>
                </c:pt>
              </c:strCache>
            </c:strRef>
          </c:tx>
          <c:dLbls>
            <c:numFmt formatCode="#,##0_);[Red]\(#,##0\)" sourceLinked="0"/>
            <c:spPr>
              <a:noFill/>
              <a:ln>
                <a:noFill/>
              </a:ln>
              <a:effectLst/>
            </c:spPr>
            <c:txPr>
              <a:bodyPr rot="-5400000" vert="horz" wrap="square" lIns="38100" tIns="19050" rIns="38100" bIns="19050" anchor="ctr">
                <a:spAutoFit/>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General</c:formatCode>
                <c:ptCount val="12"/>
                <c:pt idx="0">
                  <c:v>536.6</c:v>
                </c:pt>
                <c:pt idx="1">
                  <c:v>561.4</c:v>
                </c:pt>
                <c:pt idx="2">
                  <c:v>565.6</c:v>
                </c:pt>
                <c:pt idx="3">
                  <c:v>565.9</c:v>
                </c:pt>
                <c:pt idx="4">
                  <c:v>534.29999999999995</c:v>
                </c:pt>
                <c:pt idx="5">
                  <c:v>543</c:v>
                </c:pt>
                <c:pt idx="6">
                  <c:v>565</c:v>
                </c:pt>
                <c:pt idx="7">
                  <c:v>582.70000000000005</c:v>
                </c:pt>
                <c:pt idx="8">
                  <c:v>597.4</c:v>
                </c:pt>
                <c:pt idx="9">
                  <c:v>610.1</c:v>
                </c:pt>
                <c:pt idx="10">
                  <c:v>613.4</c:v>
                </c:pt>
                <c:pt idx="11">
                  <c:v>622.29999999999995</c:v>
                </c:pt>
              </c:numCache>
            </c:numRef>
          </c:val>
          <c:smooth val="0"/>
          <c:extLst>
            <c:ext xmlns:c16="http://schemas.microsoft.com/office/drawing/2014/chart" uri="{C3380CC4-5D6E-409C-BE32-E72D297353CC}">
              <c16:uniqueId val="{00000000-17FE-4DB7-95B8-1C99B0AFAF1E}"/>
            </c:ext>
          </c:extLst>
        </c:ser>
        <c:ser>
          <c:idx val="1"/>
          <c:order val="1"/>
          <c:tx>
            <c:strRef>
              <c:f>Sheet1!$C$1</c:f>
              <c:strCache>
                <c:ptCount val="1"/>
                <c:pt idx="0">
                  <c:v>東京都</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General</c:formatCode>
                <c:ptCount val="12"/>
                <c:pt idx="0">
                  <c:v>569.5</c:v>
                </c:pt>
                <c:pt idx="1">
                  <c:v>564.1</c:v>
                </c:pt>
                <c:pt idx="2">
                  <c:v>553.1</c:v>
                </c:pt>
                <c:pt idx="3">
                  <c:v>557</c:v>
                </c:pt>
                <c:pt idx="4">
                  <c:v>526.20000000000005</c:v>
                </c:pt>
                <c:pt idx="5">
                  <c:v>528.1</c:v>
                </c:pt>
                <c:pt idx="6">
                  <c:v>537.1</c:v>
                </c:pt>
                <c:pt idx="7">
                  <c:v>554.4</c:v>
                </c:pt>
                <c:pt idx="8">
                  <c:v>567.4</c:v>
                </c:pt>
                <c:pt idx="9">
                  <c:v>573</c:v>
                </c:pt>
                <c:pt idx="10">
                  <c:v>579.6</c:v>
                </c:pt>
                <c:pt idx="11">
                  <c:v>565.9</c:v>
                </c:pt>
              </c:numCache>
            </c:numRef>
          </c:val>
          <c:smooth val="0"/>
          <c:extLst>
            <c:ext xmlns:c16="http://schemas.microsoft.com/office/drawing/2014/chart" uri="{C3380CC4-5D6E-409C-BE32-E72D297353CC}">
              <c16:uniqueId val="{00000001-17FE-4DB7-95B8-1C99B0AFAF1E}"/>
            </c:ext>
          </c:extLst>
        </c:ser>
        <c:ser>
          <c:idx val="2"/>
          <c:order val="2"/>
          <c:tx>
            <c:strRef>
              <c:f>Sheet1!$D$1</c:f>
              <c:strCache>
                <c:ptCount val="1"/>
                <c:pt idx="0">
                  <c:v>愛知県</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Sheet1!$D$2:$D$13</c:f>
              <c:numCache>
                <c:formatCode>General</c:formatCode>
                <c:ptCount val="12"/>
                <c:pt idx="0">
                  <c:v>375.5</c:v>
                </c:pt>
                <c:pt idx="1">
                  <c:v>391.7</c:v>
                </c:pt>
                <c:pt idx="2">
                  <c:v>386.9</c:v>
                </c:pt>
                <c:pt idx="3">
                  <c:v>390.6</c:v>
                </c:pt>
                <c:pt idx="4">
                  <c:v>375.1</c:v>
                </c:pt>
                <c:pt idx="5">
                  <c:v>373.1</c:v>
                </c:pt>
                <c:pt idx="6">
                  <c:v>389.2</c:v>
                </c:pt>
                <c:pt idx="7">
                  <c:v>413.2</c:v>
                </c:pt>
                <c:pt idx="8">
                  <c:v>422.2</c:v>
                </c:pt>
                <c:pt idx="9">
                  <c:v>430.9</c:v>
                </c:pt>
                <c:pt idx="10">
                  <c:v>434.3</c:v>
                </c:pt>
                <c:pt idx="11">
                  <c:v>440</c:v>
                </c:pt>
              </c:numCache>
            </c:numRef>
          </c:val>
          <c:smooth val="0"/>
          <c:extLst>
            <c:ext xmlns:c16="http://schemas.microsoft.com/office/drawing/2014/chart" uri="{C3380CC4-5D6E-409C-BE32-E72D297353CC}">
              <c16:uniqueId val="{00000002-17FE-4DB7-95B8-1C99B0AFAF1E}"/>
            </c:ext>
          </c:extLst>
        </c:ser>
        <c:ser>
          <c:idx val="3"/>
          <c:order val="3"/>
          <c:tx>
            <c:strRef>
              <c:f>Sheet1!$E$1</c:f>
              <c:strCache>
                <c:ptCount val="1"/>
                <c:pt idx="0">
                  <c:v>全国</c:v>
                </c:pt>
              </c:strCache>
            </c:strRef>
          </c:tx>
          <c:dLbls>
            <c:dLbl>
              <c:idx val="11"/>
              <c:layout/>
              <c:dLblPos val="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17FE-4DB7-95B8-1C99B0AFAF1E}"/>
                </c:ext>
              </c:extLst>
            </c:dLbl>
            <c:numFmt formatCode="#,##0_);[Red]\(#,##0\)" sourceLinked="0"/>
            <c:spPr>
              <a:noFill/>
              <a:ln>
                <a:noFill/>
              </a:ln>
              <a:effectLst/>
            </c:spPr>
            <c:txPr>
              <a:bodyPr rot="-5400000" vert="horz" wrap="square" lIns="38100" tIns="19050" rIns="38100" bIns="19050" anchor="ctr">
                <a:spAutoFit/>
              </a:bodyPr>
              <a:lstStyle/>
              <a:p>
                <a:pPr>
                  <a:defRPr sz="70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Sheet1!$E$2:$E$13</c:f>
              <c:numCache>
                <c:formatCode>General</c:formatCode>
                <c:ptCount val="12"/>
                <c:pt idx="0">
                  <c:v>396.6</c:v>
                </c:pt>
                <c:pt idx="1">
                  <c:v>413.4</c:v>
                </c:pt>
                <c:pt idx="2">
                  <c:v>410.3</c:v>
                </c:pt>
                <c:pt idx="3">
                  <c:v>414.4</c:v>
                </c:pt>
                <c:pt idx="4">
                  <c:v>399.3</c:v>
                </c:pt>
                <c:pt idx="5">
                  <c:v>401.2</c:v>
                </c:pt>
                <c:pt idx="6">
                  <c:v>427</c:v>
                </c:pt>
                <c:pt idx="7">
                  <c:v>446.1</c:v>
                </c:pt>
                <c:pt idx="8">
                  <c:v>453.5</c:v>
                </c:pt>
                <c:pt idx="9">
                  <c:v>461.8</c:v>
                </c:pt>
                <c:pt idx="10">
                  <c:v>467.6</c:v>
                </c:pt>
                <c:pt idx="11">
                  <c:v>476.6</c:v>
                </c:pt>
              </c:numCache>
            </c:numRef>
          </c:val>
          <c:smooth val="0"/>
          <c:extLst>
            <c:ext xmlns:c16="http://schemas.microsoft.com/office/drawing/2014/chart" uri="{C3380CC4-5D6E-409C-BE32-E72D297353CC}">
              <c16:uniqueId val="{00000004-17FE-4DB7-95B8-1C99B0AFAF1E}"/>
            </c:ext>
          </c:extLst>
        </c:ser>
        <c:dLbls>
          <c:showLegendKey val="0"/>
          <c:showVal val="0"/>
          <c:showCatName val="0"/>
          <c:showSerName val="0"/>
          <c:showPercent val="0"/>
          <c:showBubbleSize val="0"/>
        </c:dLbls>
        <c:marker val="1"/>
        <c:smooth val="0"/>
        <c:axId val="696893160"/>
        <c:axId val="696902960"/>
      </c:lineChart>
      <c:catAx>
        <c:axId val="696893160"/>
        <c:scaling>
          <c:orientation val="minMax"/>
        </c:scaling>
        <c:delete val="0"/>
        <c:axPos val="b"/>
        <c:numFmt formatCode="General" sourceLinked="1"/>
        <c:majorTickMark val="out"/>
        <c:minorTickMark val="none"/>
        <c:tickLblPos val="nextTo"/>
        <c:txPr>
          <a:bodyPr rot="-5400000" vert="horz"/>
          <a:lstStyle/>
          <a:p>
            <a:pPr>
              <a:defRPr sz="900"/>
            </a:pPr>
            <a:endParaRPr lang="ja-JP"/>
          </a:p>
        </c:txPr>
        <c:crossAx val="696902960"/>
        <c:crosses val="autoZero"/>
        <c:auto val="1"/>
        <c:lblAlgn val="ctr"/>
        <c:lblOffset val="100"/>
        <c:noMultiLvlLbl val="0"/>
      </c:catAx>
      <c:valAx>
        <c:axId val="696902960"/>
        <c:scaling>
          <c:orientation val="minMax"/>
          <c:min val="250"/>
        </c:scaling>
        <c:delete val="0"/>
        <c:axPos val="l"/>
        <c:majorGridlines>
          <c:spPr>
            <a:ln>
              <a:noFill/>
            </a:ln>
          </c:spPr>
        </c:majorGridlines>
        <c:numFmt formatCode="General" sourceLinked="1"/>
        <c:majorTickMark val="out"/>
        <c:minorTickMark val="none"/>
        <c:tickLblPos val="nextTo"/>
        <c:crossAx val="696893160"/>
        <c:crosses val="autoZero"/>
        <c:crossBetween val="between"/>
      </c:valAx>
    </c:plotArea>
    <c:plotVisOnly val="1"/>
    <c:dispBlanksAs val="gap"/>
    <c:showDLblsOverMax val="0"/>
  </c:chart>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30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4263001193068"/>
          <c:y val="8.3680375811725688E-2"/>
          <c:w val="0.82413648158413066"/>
          <c:h val="0.80790949236919662"/>
        </c:manualLayout>
      </c:layout>
      <c:barChart>
        <c:barDir val="col"/>
        <c:grouping val="clustered"/>
        <c:varyColors val="0"/>
        <c:ser>
          <c:idx val="1"/>
          <c:order val="1"/>
          <c:tx>
            <c:strRef>
              <c:f>給水人口・給水量!$G$2</c:f>
              <c:strCache>
                <c:ptCount val="1"/>
                <c:pt idx="0">
                  <c:v>生活用1人1日平均給水量</c:v>
                </c:pt>
              </c:strCache>
            </c:strRef>
          </c:tx>
          <c:spPr>
            <a:solidFill>
              <a:schemeClr val="accent2"/>
            </a:solidFill>
            <a:ln>
              <a:solidFill>
                <a:schemeClr val="tx1">
                  <a:lumMod val="75000"/>
                  <a:lumOff val="25000"/>
                </a:schemeClr>
              </a:solidFill>
            </a:ln>
            <a:effectLst/>
          </c:spPr>
          <c:invertIfNegative val="0"/>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給水人口・給水量!$G$3:$G$33</c:f>
              <c:numCache>
                <c:formatCode>General</c:formatCode>
                <c:ptCount val="31"/>
                <c:pt idx="0">
                  <c:v>259</c:v>
                </c:pt>
                <c:pt idx="1">
                  <c:v>266</c:v>
                </c:pt>
                <c:pt idx="2">
                  <c:v>267</c:v>
                </c:pt>
                <c:pt idx="3">
                  <c:v>269</c:v>
                </c:pt>
                <c:pt idx="4">
                  <c:v>273</c:v>
                </c:pt>
                <c:pt idx="5">
                  <c:v>273</c:v>
                </c:pt>
                <c:pt idx="6">
                  <c:v>274</c:v>
                </c:pt>
                <c:pt idx="7">
                  <c:v>271</c:v>
                </c:pt>
                <c:pt idx="8">
                  <c:v>273</c:v>
                </c:pt>
                <c:pt idx="9">
                  <c:v>272</c:v>
                </c:pt>
                <c:pt idx="10">
                  <c:v>272</c:v>
                </c:pt>
                <c:pt idx="11">
                  <c:v>271</c:v>
                </c:pt>
                <c:pt idx="12">
                  <c:v>271</c:v>
                </c:pt>
                <c:pt idx="13">
                  <c:v>268</c:v>
                </c:pt>
                <c:pt idx="14">
                  <c:v>266</c:v>
                </c:pt>
                <c:pt idx="15">
                  <c:v>261</c:v>
                </c:pt>
                <c:pt idx="16">
                  <c:v>263</c:v>
                </c:pt>
                <c:pt idx="17">
                  <c:v>263</c:v>
                </c:pt>
                <c:pt idx="18">
                  <c:v>263</c:v>
                </c:pt>
                <c:pt idx="19">
                  <c:v>262</c:v>
                </c:pt>
                <c:pt idx="20">
                  <c:v>260</c:v>
                </c:pt>
                <c:pt idx="21">
                  <c:v>255</c:v>
                </c:pt>
                <c:pt idx="22">
                  <c:v>255</c:v>
                </c:pt>
                <c:pt idx="23">
                  <c:v>252</c:v>
                </c:pt>
                <c:pt idx="24">
                  <c:v>251</c:v>
                </c:pt>
                <c:pt idx="25">
                  <c:v>249</c:v>
                </c:pt>
                <c:pt idx="26">
                  <c:v>245</c:v>
                </c:pt>
                <c:pt idx="27">
                  <c:v>245</c:v>
                </c:pt>
                <c:pt idx="28">
                  <c:v>246</c:v>
                </c:pt>
                <c:pt idx="29">
                  <c:v>247</c:v>
                </c:pt>
                <c:pt idx="30">
                  <c:v>246</c:v>
                </c:pt>
              </c:numCache>
            </c:numRef>
          </c:val>
          <c:extLst>
            <c:ext xmlns:c16="http://schemas.microsoft.com/office/drawing/2014/chart" uri="{C3380CC4-5D6E-409C-BE32-E72D297353CC}">
              <c16:uniqueId val="{00000000-E4A8-4752-9B3C-91E040343DCE}"/>
            </c:ext>
          </c:extLst>
        </c:ser>
        <c:dLbls>
          <c:showLegendKey val="0"/>
          <c:showVal val="0"/>
          <c:showCatName val="0"/>
          <c:showSerName val="0"/>
          <c:showPercent val="0"/>
          <c:showBubbleSize val="0"/>
        </c:dLbls>
        <c:gapWidth val="115"/>
        <c:axId val="201757440"/>
        <c:axId val="201751552"/>
      </c:barChart>
      <c:lineChart>
        <c:grouping val="standard"/>
        <c:varyColors val="0"/>
        <c:ser>
          <c:idx val="0"/>
          <c:order val="0"/>
          <c:tx>
            <c:strRef>
              <c:f>給水人口・給水量!$F$2</c:f>
              <c:strCache>
                <c:ptCount val="1"/>
                <c:pt idx="0">
                  <c:v>給水人口</c:v>
                </c:pt>
              </c:strCache>
            </c:strRef>
          </c:tx>
          <c:spPr>
            <a:ln w="28575" cap="rnd">
              <a:solidFill>
                <a:srgbClr val="4472C4"/>
              </a:solidFill>
              <a:round/>
            </a:ln>
            <a:effectLst/>
          </c:spPr>
          <c:marker>
            <c:symbol val="none"/>
          </c:marker>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給水人口・給水量!$F$3:$F$33</c:f>
              <c:numCache>
                <c:formatCode>General</c:formatCode>
                <c:ptCount val="31"/>
                <c:pt idx="0">
                  <c:v>869.3</c:v>
                </c:pt>
                <c:pt idx="1">
                  <c:v>868.7</c:v>
                </c:pt>
                <c:pt idx="2">
                  <c:v>869.1</c:v>
                </c:pt>
                <c:pt idx="3">
                  <c:v>869.5</c:v>
                </c:pt>
                <c:pt idx="4">
                  <c:v>869.1</c:v>
                </c:pt>
                <c:pt idx="5">
                  <c:v>868.4</c:v>
                </c:pt>
                <c:pt idx="6">
                  <c:v>870.6</c:v>
                </c:pt>
                <c:pt idx="7">
                  <c:v>877.5</c:v>
                </c:pt>
                <c:pt idx="8">
                  <c:v>879.2</c:v>
                </c:pt>
                <c:pt idx="9">
                  <c:v>879.4</c:v>
                </c:pt>
                <c:pt idx="10">
                  <c:v>880.6</c:v>
                </c:pt>
                <c:pt idx="11">
                  <c:v>881</c:v>
                </c:pt>
                <c:pt idx="12">
                  <c:v>878.5</c:v>
                </c:pt>
                <c:pt idx="13">
                  <c:v>879.6</c:v>
                </c:pt>
                <c:pt idx="14">
                  <c:v>880.8</c:v>
                </c:pt>
                <c:pt idx="15">
                  <c:v>881.7</c:v>
                </c:pt>
                <c:pt idx="16">
                  <c:v>882.1</c:v>
                </c:pt>
                <c:pt idx="17">
                  <c:v>880.2</c:v>
                </c:pt>
                <c:pt idx="18">
                  <c:v>881</c:v>
                </c:pt>
                <c:pt idx="19">
                  <c:v>881.8</c:v>
                </c:pt>
                <c:pt idx="20">
                  <c:v>882.6</c:v>
                </c:pt>
                <c:pt idx="21">
                  <c:v>883</c:v>
                </c:pt>
                <c:pt idx="22">
                  <c:v>885.3</c:v>
                </c:pt>
                <c:pt idx="23">
                  <c:v>885.4</c:v>
                </c:pt>
                <c:pt idx="24">
                  <c:v>884.9</c:v>
                </c:pt>
                <c:pt idx="25">
                  <c:v>884.3</c:v>
                </c:pt>
                <c:pt idx="26">
                  <c:v>884</c:v>
                </c:pt>
                <c:pt idx="27">
                  <c:v>883.2</c:v>
                </c:pt>
                <c:pt idx="28">
                  <c:v>882.5</c:v>
                </c:pt>
                <c:pt idx="29">
                  <c:v>881.8</c:v>
                </c:pt>
                <c:pt idx="30">
                  <c:v>881.3</c:v>
                </c:pt>
              </c:numCache>
            </c:numRef>
          </c:val>
          <c:smooth val="0"/>
          <c:extLst>
            <c:ext xmlns:c16="http://schemas.microsoft.com/office/drawing/2014/chart" uri="{C3380CC4-5D6E-409C-BE32-E72D297353CC}">
              <c16:uniqueId val="{00000001-E4A8-4752-9B3C-91E040343DCE}"/>
            </c:ext>
          </c:extLst>
        </c:ser>
        <c:dLbls>
          <c:showLegendKey val="0"/>
          <c:showVal val="0"/>
          <c:showCatName val="0"/>
          <c:showSerName val="0"/>
          <c:showPercent val="0"/>
          <c:showBubbleSize val="0"/>
        </c:dLbls>
        <c:marker val="1"/>
        <c:smooth val="0"/>
        <c:axId val="201748480"/>
        <c:axId val="201750016"/>
      </c:lineChart>
      <c:dateAx>
        <c:axId val="201748480"/>
        <c:scaling>
          <c:orientation val="minMax"/>
        </c:scaling>
        <c:delete val="0"/>
        <c:axPos val="b"/>
        <c:numFmt formatCode="General" sourceLinked="1"/>
        <c:majorTickMark val="out"/>
        <c:minorTickMark val="out"/>
        <c:tickLblPos val="nextTo"/>
        <c:spPr>
          <a:noFill/>
          <a:ln w="9525" cap="flat" cmpd="sng" algn="ctr">
            <a:solidFill>
              <a:sysClr val="window" lastClr="FFFFFF">
                <a:lumMod val="50000"/>
              </a:sys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50016"/>
        <c:crosses val="autoZero"/>
        <c:auto val="0"/>
        <c:lblOffset val="100"/>
        <c:baseTimeUnit val="days"/>
        <c:majorUnit val="5"/>
      </c:dateAx>
      <c:valAx>
        <c:axId val="201750016"/>
        <c:scaling>
          <c:orientation val="minMax"/>
          <c:max val="900"/>
          <c:min val="800"/>
        </c:scaling>
        <c:delete val="0"/>
        <c:axPos val="l"/>
        <c:majorGridlines>
          <c:spPr>
            <a:ln w="9525" cap="flat" cmpd="sng" algn="ctr">
              <a:solidFill>
                <a:sysClr val="window" lastClr="FFFFFF">
                  <a:lumMod val="50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48480"/>
        <c:crosses val="autoZero"/>
        <c:crossBetween val="between"/>
      </c:valAx>
      <c:valAx>
        <c:axId val="2017515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ＭＳ ゴシック" panose="020B0609070205080204" pitchFamily="49" charset="-128"/>
                <a:cs typeface="Calibri" panose="020F0502020204030204" pitchFamily="34" charset="0"/>
              </a:defRPr>
            </a:pPr>
            <a:endParaRPr lang="ja-JP"/>
          </a:p>
        </c:txPr>
        <c:crossAx val="201757440"/>
        <c:crosses val="max"/>
        <c:crossBetween val="between"/>
      </c:valAx>
      <c:catAx>
        <c:axId val="201757440"/>
        <c:scaling>
          <c:orientation val="minMax"/>
        </c:scaling>
        <c:delete val="1"/>
        <c:axPos val="b"/>
        <c:numFmt formatCode="General" sourceLinked="1"/>
        <c:majorTickMark val="out"/>
        <c:minorTickMark val="none"/>
        <c:tickLblPos val="nextTo"/>
        <c:crossAx val="201751552"/>
        <c:crosses val="autoZero"/>
        <c:auto val="1"/>
        <c:lblAlgn val="ctr"/>
        <c:lblOffset val="100"/>
        <c:noMultiLvlLbl val="0"/>
      </c:catAx>
      <c:spPr>
        <a:solidFill>
          <a:sysClr val="window" lastClr="FFFFFF">
            <a:lumMod val="95000"/>
          </a:sysClr>
        </a:solid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72200503259867"/>
          <c:y val="3.9957576911398521E-2"/>
          <c:w val="0.76688828199905279"/>
          <c:h val="0.81692220653992953"/>
        </c:manualLayout>
      </c:layout>
      <c:lineChart>
        <c:grouping val="standard"/>
        <c:varyColors val="0"/>
        <c:ser>
          <c:idx val="0"/>
          <c:order val="0"/>
          <c:tx>
            <c:strRef>
              <c:f>Sheet1!$B$1</c:f>
              <c:strCache>
                <c:ptCount val="1"/>
                <c:pt idx="0">
                  <c:v>大阪府</c:v>
                </c:pt>
              </c:strCache>
            </c:strRef>
          </c:tx>
          <c:dLbls>
            <c:numFmt formatCode="#,##0.0_);[Red]\(#,##0.0\)" sourceLinked="0"/>
            <c:spPr>
              <a:noFill/>
              <a:ln>
                <a:noFill/>
              </a:ln>
              <a:effectLst/>
            </c:spPr>
            <c:txPr>
              <a:bodyPr rot="-5400000" vert="horz" wrap="square" lIns="38100" tIns="19050" rIns="38100" bIns="19050" anchor="ctr">
                <a:spAutoFit/>
              </a:bodyPr>
              <a:lstStyle/>
              <a:p>
                <a:pPr>
                  <a:defRPr sz="8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Sheet1!$B$2:$B$13</c:f>
              <c:numCache>
                <c:formatCode>General</c:formatCode>
                <c:ptCount val="12"/>
                <c:pt idx="0">
                  <c:v>92.226254799999992</c:v>
                </c:pt>
                <c:pt idx="1">
                  <c:v>91.809636699999999</c:v>
                </c:pt>
                <c:pt idx="2">
                  <c:v>91.1880472</c:v>
                </c:pt>
                <c:pt idx="3">
                  <c:v>89.645719099999994</c:v>
                </c:pt>
                <c:pt idx="4">
                  <c:v>88.234393799999992</c:v>
                </c:pt>
                <c:pt idx="5">
                  <c:v>87.04810830000001</c:v>
                </c:pt>
                <c:pt idx="6">
                  <c:v>86.273384800000002</c:v>
                </c:pt>
                <c:pt idx="7">
                  <c:v>85.650286800000003</c:v>
                </c:pt>
                <c:pt idx="8">
                  <c:v>85.582875400000006</c:v>
                </c:pt>
                <c:pt idx="9">
                  <c:v>85.774456700000002</c:v>
                </c:pt>
                <c:pt idx="10">
                  <c:v>86.2703305</c:v>
                </c:pt>
                <c:pt idx="11">
                  <c:v>86.593233999999995</c:v>
                </c:pt>
              </c:numCache>
            </c:numRef>
          </c:val>
          <c:smooth val="0"/>
          <c:extLst>
            <c:ext xmlns:c16="http://schemas.microsoft.com/office/drawing/2014/chart" uri="{C3380CC4-5D6E-409C-BE32-E72D297353CC}">
              <c16:uniqueId val="{00000000-501E-4912-8222-781BA2244730}"/>
            </c:ext>
          </c:extLst>
        </c:ser>
        <c:ser>
          <c:idx val="1"/>
          <c:order val="1"/>
          <c:tx>
            <c:strRef>
              <c:f>Sheet1!$C$1</c:f>
              <c:strCache>
                <c:ptCount val="1"/>
                <c:pt idx="0">
                  <c:v>東京都</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Sheet1!$C$2:$C$13</c:f>
              <c:numCache>
                <c:formatCode>General</c:formatCode>
                <c:ptCount val="12"/>
                <c:pt idx="0">
                  <c:v>92.363234300000002</c:v>
                </c:pt>
                <c:pt idx="1">
                  <c:v>91.999571000000003</c:v>
                </c:pt>
                <c:pt idx="2">
                  <c:v>91.249100900000002</c:v>
                </c:pt>
                <c:pt idx="3">
                  <c:v>90.116005000000001</c:v>
                </c:pt>
                <c:pt idx="4">
                  <c:v>89.277797100000001</c:v>
                </c:pt>
                <c:pt idx="5">
                  <c:v>88.699046499999994</c:v>
                </c:pt>
                <c:pt idx="6">
                  <c:v>88.171091500000003</c:v>
                </c:pt>
                <c:pt idx="7">
                  <c:v>88.116322499999995</c:v>
                </c:pt>
                <c:pt idx="8">
                  <c:v>87.595439500000012</c:v>
                </c:pt>
                <c:pt idx="9">
                  <c:v>87.604433200000003</c:v>
                </c:pt>
                <c:pt idx="10">
                  <c:v>87.774043000000006</c:v>
                </c:pt>
                <c:pt idx="11">
                  <c:v>88.623836400000002</c:v>
                </c:pt>
              </c:numCache>
            </c:numRef>
          </c:val>
          <c:smooth val="0"/>
          <c:extLst>
            <c:ext xmlns:c16="http://schemas.microsoft.com/office/drawing/2014/chart" uri="{C3380CC4-5D6E-409C-BE32-E72D297353CC}">
              <c16:uniqueId val="{00000001-501E-4912-8222-781BA2244730}"/>
            </c:ext>
          </c:extLst>
        </c:ser>
        <c:ser>
          <c:idx val="2"/>
          <c:order val="2"/>
          <c:tx>
            <c:strRef>
              <c:f>Sheet1!$D$1</c:f>
              <c:strCache>
                <c:ptCount val="1"/>
                <c:pt idx="0">
                  <c:v>愛知県</c:v>
                </c:pt>
              </c:strCache>
            </c:strRef>
          </c:tx>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Sheet1!$D$2:$D$13</c:f>
              <c:numCache>
                <c:formatCode>General</c:formatCode>
                <c:ptCount val="12"/>
                <c:pt idx="0">
                  <c:v>94.456605999999994</c:v>
                </c:pt>
                <c:pt idx="1">
                  <c:v>93.909335499999997</c:v>
                </c:pt>
                <c:pt idx="2">
                  <c:v>93.294353600000008</c:v>
                </c:pt>
                <c:pt idx="3">
                  <c:v>92.412875600000007</c:v>
                </c:pt>
                <c:pt idx="4">
                  <c:v>91.407803200000004</c:v>
                </c:pt>
                <c:pt idx="5">
                  <c:v>91.443380099999999</c:v>
                </c:pt>
                <c:pt idx="6">
                  <c:v>91.285100200000002</c:v>
                </c:pt>
                <c:pt idx="7">
                  <c:v>91.289580900000004</c:v>
                </c:pt>
                <c:pt idx="8">
                  <c:v>91.1630672</c:v>
                </c:pt>
                <c:pt idx="9">
                  <c:v>91.167969800000009</c:v>
                </c:pt>
                <c:pt idx="10">
                  <c:v>91.452595699999989</c:v>
                </c:pt>
                <c:pt idx="11">
                  <c:v>92.104392000000004</c:v>
                </c:pt>
              </c:numCache>
            </c:numRef>
          </c:val>
          <c:smooth val="0"/>
          <c:extLst>
            <c:ext xmlns:c16="http://schemas.microsoft.com/office/drawing/2014/chart" uri="{C3380CC4-5D6E-409C-BE32-E72D297353CC}">
              <c16:uniqueId val="{00000002-501E-4912-8222-781BA2244730}"/>
            </c:ext>
          </c:extLst>
        </c:ser>
        <c:ser>
          <c:idx val="3"/>
          <c:order val="3"/>
          <c:tx>
            <c:strRef>
              <c:f>Sheet1!$E$1</c:f>
              <c:strCache>
                <c:ptCount val="1"/>
                <c:pt idx="0">
                  <c:v>全国</c:v>
                </c:pt>
              </c:strCache>
            </c:strRef>
          </c:tx>
          <c:dLbls>
            <c:dLbl>
              <c:idx val="11"/>
              <c:layout>
                <c:manualLayout>
                  <c:x val="-2.6907952069716776E-2"/>
                  <c:y val="7.0255681818181814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01E-4912-8222-781BA2244730}"/>
                </c:ext>
              </c:extLst>
            </c:dLbl>
            <c:numFmt formatCode="#,##0.0_);[Red]\(#,##0.0\)" sourceLinked="0"/>
            <c:spPr>
              <a:noFill/>
              <a:ln>
                <a:noFill/>
              </a:ln>
              <a:effectLst/>
            </c:spPr>
            <c:txPr>
              <a:bodyPr rot="-5400000" vert="horz" wrap="square" lIns="38100" tIns="19050" rIns="38100" bIns="19050" anchor="ctr">
                <a:spAutoFit/>
              </a:bodyPr>
              <a:lstStyle/>
              <a:p>
                <a:pPr>
                  <a:defRPr sz="700"/>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numRef>
              <c:f>Sheet1!$A$2:$A$13</c:f>
              <c:numCache>
                <c:formatCode>General</c:formatCode>
                <c:ptCount val="12"/>
                <c:pt idx="0">
                  <c:v>2004</c:v>
                </c:pt>
                <c:pt idx="1">
                  <c:v>2005</c:v>
                </c:pt>
                <c:pt idx="2">
                  <c:v>2006</c:v>
                </c:pt>
                <c:pt idx="3">
                  <c:v>2007</c:v>
                </c:pt>
                <c:pt idx="4">
                  <c:v>2008</c:v>
                </c:pt>
                <c:pt idx="5">
                  <c:v>2009</c:v>
                </c:pt>
                <c:pt idx="6">
                  <c:v>2010</c:v>
                </c:pt>
                <c:pt idx="7">
                  <c:v>2011</c:v>
                </c:pt>
                <c:pt idx="8">
                  <c:v>2012</c:v>
                </c:pt>
                <c:pt idx="9">
                  <c:v>2013</c:v>
                </c:pt>
                <c:pt idx="10">
                  <c:v>2014</c:v>
                </c:pt>
                <c:pt idx="11">
                  <c:v>2015</c:v>
                </c:pt>
              </c:numCache>
            </c:numRef>
          </c:cat>
          <c:val>
            <c:numRef>
              <c:f>Sheet1!$E$2:$E$13</c:f>
              <c:numCache>
                <c:formatCode>General</c:formatCode>
                <c:ptCount val="12"/>
                <c:pt idx="0">
                  <c:v>94.320284999999998</c:v>
                </c:pt>
                <c:pt idx="1">
                  <c:v>93.899888099999998</c:v>
                </c:pt>
                <c:pt idx="2">
                  <c:v>93.410811100000004</c:v>
                </c:pt>
                <c:pt idx="3">
                  <c:v>92.675506299999995</c:v>
                </c:pt>
                <c:pt idx="4">
                  <c:v>91.790263199999998</c:v>
                </c:pt>
                <c:pt idx="5">
                  <c:v>91.424919599999996</c:v>
                </c:pt>
                <c:pt idx="6">
                  <c:v>91.123641529649788</c:v>
                </c:pt>
                <c:pt idx="7">
                  <c:v>90.735372057351043</c:v>
                </c:pt>
                <c:pt idx="8">
                  <c:v>90.484148499999989</c:v>
                </c:pt>
                <c:pt idx="9">
                  <c:v>90.366988500000005</c:v>
                </c:pt>
                <c:pt idx="10">
                  <c:v>90.325620000000001</c:v>
                </c:pt>
                <c:pt idx="11">
                  <c:v>90.479560500000005</c:v>
                </c:pt>
              </c:numCache>
            </c:numRef>
          </c:val>
          <c:smooth val="0"/>
          <c:extLst>
            <c:ext xmlns:c16="http://schemas.microsoft.com/office/drawing/2014/chart" uri="{C3380CC4-5D6E-409C-BE32-E72D297353CC}">
              <c16:uniqueId val="{00000004-501E-4912-8222-781BA2244730}"/>
            </c:ext>
          </c:extLst>
        </c:ser>
        <c:dLbls>
          <c:showLegendKey val="0"/>
          <c:showVal val="0"/>
          <c:showCatName val="0"/>
          <c:showSerName val="0"/>
          <c:showPercent val="0"/>
          <c:showBubbleSize val="0"/>
        </c:dLbls>
        <c:marker val="1"/>
        <c:smooth val="0"/>
        <c:axId val="709424488"/>
        <c:axId val="709425272"/>
      </c:lineChart>
      <c:catAx>
        <c:axId val="709424488"/>
        <c:scaling>
          <c:orientation val="minMax"/>
        </c:scaling>
        <c:delete val="0"/>
        <c:axPos val="b"/>
        <c:numFmt formatCode="General" sourceLinked="1"/>
        <c:majorTickMark val="out"/>
        <c:minorTickMark val="none"/>
        <c:tickLblPos val="nextTo"/>
        <c:txPr>
          <a:bodyPr rot="-5400000" vert="horz"/>
          <a:lstStyle/>
          <a:p>
            <a:pPr>
              <a:defRPr sz="900"/>
            </a:pPr>
            <a:endParaRPr lang="ja-JP"/>
          </a:p>
        </c:txPr>
        <c:crossAx val="709425272"/>
        <c:crosses val="autoZero"/>
        <c:auto val="1"/>
        <c:lblAlgn val="ctr"/>
        <c:lblOffset val="100"/>
        <c:noMultiLvlLbl val="0"/>
      </c:catAx>
      <c:valAx>
        <c:axId val="709425272"/>
        <c:scaling>
          <c:orientation val="minMax"/>
          <c:min val="80"/>
        </c:scaling>
        <c:delete val="0"/>
        <c:axPos val="l"/>
        <c:majorGridlines>
          <c:spPr>
            <a:ln>
              <a:noFill/>
            </a:ln>
          </c:spPr>
        </c:majorGridlines>
        <c:numFmt formatCode="General" sourceLinked="1"/>
        <c:majorTickMark val="out"/>
        <c:minorTickMark val="none"/>
        <c:tickLblPos val="nextTo"/>
        <c:crossAx val="709424488"/>
        <c:crosses val="autoZero"/>
        <c:crossBetween val="between"/>
      </c:valAx>
    </c:plotArea>
    <c:plotVisOnly val="1"/>
    <c:dispBlanksAs val="gap"/>
    <c:showDLblsOverMax val="0"/>
  </c:chart>
  <c:txPr>
    <a:bodyPr/>
    <a:lstStyle/>
    <a:p>
      <a:pPr>
        <a:defRPr sz="1050">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4.0068535957933527E-2"/>
          <c:y val="0.10248881616647557"/>
          <c:w val="0.85556450154409314"/>
          <c:h val="0.68315479364218545"/>
        </c:manualLayout>
      </c:layout>
      <c:barChart>
        <c:barDir val="col"/>
        <c:grouping val="clustered"/>
        <c:varyColors val="0"/>
        <c:ser>
          <c:idx val="0"/>
          <c:order val="0"/>
          <c:spPr>
            <a:solidFill>
              <a:schemeClr val="accent5"/>
            </a:solidFill>
            <a:ln>
              <a:noFill/>
            </a:ln>
            <a:effectLst/>
          </c:spPr>
          <c:invertIfNegative val="0"/>
          <c:cat>
            <c:strRef>
              <c:f>'Sheet1 (2)'!$I$3:$I$49</c:f>
              <c:strCache>
                <c:ptCount val="47"/>
                <c:pt idx="0">
                  <c:v>大阪市</c:v>
                </c:pt>
                <c:pt idx="1">
                  <c:v>堺市</c:v>
                </c:pt>
                <c:pt idx="3">
                  <c:v>東大阪市</c:v>
                </c:pt>
                <c:pt idx="4">
                  <c:v>枚方市</c:v>
                </c:pt>
                <c:pt idx="5">
                  <c:v>豊中市</c:v>
                </c:pt>
                <c:pt idx="6">
                  <c:v>吹田市</c:v>
                </c:pt>
                <c:pt idx="7">
                  <c:v>高槻市</c:v>
                </c:pt>
                <c:pt idx="8">
                  <c:v>茨木市</c:v>
                </c:pt>
                <c:pt idx="9">
                  <c:v>八尾市</c:v>
                </c:pt>
                <c:pt idx="10">
                  <c:v>寝屋川市</c:v>
                </c:pt>
                <c:pt idx="12">
                  <c:v>岸和田市</c:v>
                </c:pt>
                <c:pt idx="13">
                  <c:v>和泉市</c:v>
                </c:pt>
                <c:pt idx="14">
                  <c:v>守口市</c:v>
                </c:pt>
                <c:pt idx="15">
                  <c:v>箕面市</c:v>
                </c:pt>
                <c:pt idx="16">
                  <c:v>門真市</c:v>
                </c:pt>
                <c:pt idx="17">
                  <c:v>大東市</c:v>
                </c:pt>
                <c:pt idx="18">
                  <c:v>松原市</c:v>
                </c:pt>
                <c:pt idx="19">
                  <c:v>富田林市</c:v>
                </c:pt>
                <c:pt idx="20">
                  <c:v>羽曳野市</c:v>
                </c:pt>
                <c:pt idx="21">
                  <c:v>河内長野市</c:v>
                </c:pt>
                <c:pt idx="22">
                  <c:v>池田市</c:v>
                </c:pt>
                <c:pt idx="23">
                  <c:v>泉佐野市</c:v>
                </c:pt>
                <c:pt idx="25">
                  <c:v>貝塚市</c:v>
                </c:pt>
                <c:pt idx="26">
                  <c:v>摂津市</c:v>
                </c:pt>
                <c:pt idx="27">
                  <c:v>交野市</c:v>
                </c:pt>
                <c:pt idx="28">
                  <c:v>泉大津市</c:v>
                </c:pt>
                <c:pt idx="29">
                  <c:v>柏原市</c:v>
                </c:pt>
                <c:pt idx="30">
                  <c:v>藤井寺市</c:v>
                </c:pt>
                <c:pt idx="31">
                  <c:v>泉南市</c:v>
                </c:pt>
                <c:pt idx="32">
                  <c:v>大阪狭山市</c:v>
                </c:pt>
                <c:pt idx="33">
                  <c:v>高石市</c:v>
                </c:pt>
                <c:pt idx="34">
                  <c:v>四條畷市（企）</c:v>
                </c:pt>
                <c:pt idx="35">
                  <c:v>阪南市</c:v>
                </c:pt>
                <c:pt idx="37">
                  <c:v>熊取町</c:v>
                </c:pt>
                <c:pt idx="38">
                  <c:v>島本町</c:v>
                </c:pt>
                <c:pt idx="39">
                  <c:v>豊能町</c:v>
                </c:pt>
                <c:pt idx="40">
                  <c:v>忠岡町</c:v>
                </c:pt>
                <c:pt idx="41">
                  <c:v>河南町</c:v>
                </c:pt>
                <c:pt idx="42">
                  <c:v>岬町</c:v>
                </c:pt>
                <c:pt idx="43">
                  <c:v>太子町（企）</c:v>
                </c:pt>
                <c:pt idx="44">
                  <c:v>能勢町</c:v>
                </c:pt>
                <c:pt idx="45">
                  <c:v>田尻町</c:v>
                </c:pt>
                <c:pt idx="46">
                  <c:v>千早赤阪村（企）</c:v>
                </c:pt>
              </c:strCache>
            </c:strRef>
          </c:cat>
          <c:val>
            <c:numRef>
              <c:f>'Sheet1 (2)'!$J$3:$J$49</c:f>
              <c:numCache>
                <c:formatCode>General</c:formatCode>
                <c:ptCount val="47"/>
                <c:pt idx="0">
                  <c:v>2073</c:v>
                </c:pt>
                <c:pt idx="1">
                  <c:v>2484</c:v>
                </c:pt>
                <c:pt idx="3">
                  <c:v>2550</c:v>
                </c:pt>
                <c:pt idx="4">
                  <c:v>2235</c:v>
                </c:pt>
                <c:pt idx="5">
                  <c:v>2451</c:v>
                </c:pt>
                <c:pt idx="6">
                  <c:v>2311</c:v>
                </c:pt>
                <c:pt idx="7">
                  <c:v>2376</c:v>
                </c:pt>
                <c:pt idx="8">
                  <c:v>2376</c:v>
                </c:pt>
                <c:pt idx="9">
                  <c:v>2721</c:v>
                </c:pt>
                <c:pt idx="10">
                  <c:v>2553</c:v>
                </c:pt>
                <c:pt idx="12">
                  <c:v>2624</c:v>
                </c:pt>
                <c:pt idx="13">
                  <c:v>2527</c:v>
                </c:pt>
                <c:pt idx="14">
                  <c:v>2590</c:v>
                </c:pt>
                <c:pt idx="15">
                  <c:v>2881</c:v>
                </c:pt>
                <c:pt idx="16">
                  <c:v>2941</c:v>
                </c:pt>
                <c:pt idx="17">
                  <c:v>2577</c:v>
                </c:pt>
                <c:pt idx="18">
                  <c:v>3067</c:v>
                </c:pt>
                <c:pt idx="19">
                  <c:v>2378</c:v>
                </c:pt>
                <c:pt idx="20">
                  <c:v>2694</c:v>
                </c:pt>
                <c:pt idx="21">
                  <c:v>2921</c:v>
                </c:pt>
                <c:pt idx="22">
                  <c:v>2602</c:v>
                </c:pt>
                <c:pt idx="23">
                  <c:v>2959</c:v>
                </c:pt>
                <c:pt idx="25">
                  <c:v>2365</c:v>
                </c:pt>
                <c:pt idx="26">
                  <c:v>2728</c:v>
                </c:pt>
                <c:pt idx="27">
                  <c:v>2946</c:v>
                </c:pt>
                <c:pt idx="28">
                  <c:v>3140</c:v>
                </c:pt>
                <c:pt idx="29">
                  <c:v>2629</c:v>
                </c:pt>
                <c:pt idx="30">
                  <c:v>2910</c:v>
                </c:pt>
                <c:pt idx="31">
                  <c:v>3181</c:v>
                </c:pt>
                <c:pt idx="32">
                  <c:v>2656</c:v>
                </c:pt>
                <c:pt idx="33">
                  <c:v>2858</c:v>
                </c:pt>
                <c:pt idx="34">
                  <c:v>2870</c:v>
                </c:pt>
                <c:pt idx="35">
                  <c:v>3095</c:v>
                </c:pt>
                <c:pt idx="37">
                  <c:v>2720</c:v>
                </c:pt>
                <c:pt idx="38">
                  <c:v>2872</c:v>
                </c:pt>
                <c:pt idx="39">
                  <c:v>4816</c:v>
                </c:pt>
                <c:pt idx="40">
                  <c:v>3099</c:v>
                </c:pt>
                <c:pt idx="41">
                  <c:v>3024</c:v>
                </c:pt>
                <c:pt idx="42">
                  <c:v>3760</c:v>
                </c:pt>
                <c:pt idx="43">
                  <c:v>3132</c:v>
                </c:pt>
                <c:pt idx="44">
                  <c:v>4806</c:v>
                </c:pt>
                <c:pt idx="45">
                  <c:v>3100</c:v>
                </c:pt>
                <c:pt idx="46">
                  <c:v>3348</c:v>
                </c:pt>
              </c:numCache>
            </c:numRef>
          </c:val>
          <c:extLst>
            <c:ext xmlns:c16="http://schemas.microsoft.com/office/drawing/2014/chart" uri="{C3380CC4-5D6E-409C-BE32-E72D297353CC}">
              <c16:uniqueId val="{00000000-4EC6-4AC6-9EC3-7B568DA693F0}"/>
            </c:ext>
          </c:extLst>
        </c:ser>
        <c:dLbls>
          <c:showLegendKey val="0"/>
          <c:showVal val="0"/>
          <c:showCatName val="0"/>
          <c:showSerName val="0"/>
          <c:showPercent val="0"/>
          <c:showBubbleSize val="0"/>
        </c:dLbls>
        <c:gapWidth val="80"/>
        <c:axId val="358206464"/>
        <c:axId val="358212352"/>
      </c:barChart>
      <c:catAx>
        <c:axId val="358206464"/>
        <c:scaling>
          <c:orientation val="minMax"/>
        </c:scaling>
        <c:delete val="0"/>
        <c:axPos val="b"/>
        <c:numFmt formatCode="General" sourceLinked="1"/>
        <c:majorTickMark val="out"/>
        <c:minorTickMark val="none"/>
        <c:tickLblPos val="nextTo"/>
        <c:spPr>
          <a:noFill/>
          <a:ln w="6350" cap="flat" cmpd="sng" algn="ctr">
            <a:solidFill>
              <a:schemeClr val="bg1">
                <a:lumMod val="50000"/>
              </a:schemeClr>
            </a:solidFill>
            <a:round/>
          </a:ln>
          <a:effectLst/>
        </c:spPr>
        <c:txPr>
          <a:bodyPr rot="0" vert="eaVert"/>
          <a:lstStyle/>
          <a:p>
            <a:pPr>
              <a:defRPr sz="600"/>
            </a:pPr>
            <a:endParaRPr lang="ja-JP"/>
          </a:p>
        </c:txPr>
        <c:crossAx val="358212352"/>
        <c:crosses val="autoZero"/>
        <c:auto val="1"/>
        <c:lblAlgn val="ctr"/>
        <c:lblOffset val="100"/>
        <c:noMultiLvlLbl val="0"/>
      </c:catAx>
      <c:valAx>
        <c:axId val="358212352"/>
        <c:scaling>
          <c:orientation val="minMax"/>
          <c:max val="5000"/>
          <c:min val="1000"/>
        </c:scaling>
        <c:delete val="0"/>
        <c:axPos val="l"/>
        <c:majorGridlines>
          <c:spPr>
            <a:ln w="9525" cap="flat" cmpd="sng" algn="ctr">
              <a:solidFill>
                <a:schemeClr val="bg1">
                  <a:lumMod val="50000"/>
                </a:schemeClr>
              </a:solidFill>
              <a:round/>
            </a:ln>
            <a:effectLst/>
          </c:spPr>
        </c:majorGridlines>
        <c:numFmt formatCode="[=1000]&quot;0&quot;;#,###" sourceLinked="0"/>
        <c:majorTickMark val="out"/>
        <c:minorTickMark val="none"/>
        <c:tickLblPos val="nextTo"/>
        <c:spPr>
          <a:noFill/>
          <a:ln>
            <a:noFill/>
          </a:ln>
          <a:effectLst/>
        </c:spPr>
        <c:txPr>
          <a:bodyPr rot="-60000000" vert="horz"/>
          <a:lstStyle/>
          <a:p>
            <a:pPr>
              <a:defRPr sz="1000">
                <a:latin typeface="Calibri" panose="020F0502020204030204" pitchFamily="34" charset="0"/>
                <a:cs typeface="Calibri" panose="020F0502020204030204" pitchFamily="34" charset="0"/>
              </a:defRPr>
            </a:pPr>
            <a:endParaRPr lang="ja-JP"/>
          </a:p>
        </c:txPr>
        <c:crossAx val="358206464"/>
        <c:crosses val="autoZero"/>
        <c:crossBetween val="between"/>
        <c:majorUnit val="1000"/>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sz="900" baseline="0">
          <a:solidFill>
            <a:schemeClr val="tx1"/>
          </a:solidFill>
        </a:defRPr>
      </a:pPr>
      <a:endParaRPr lang="ja-JP"/>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ja-JP" altLang="en-US" sz="1000" b="1" u="none" dirty="0">
                <a:solidFill>
                  <a:schemeClr val="tx1"/>
                </a:solidFill>
                <a:latin typeface="ＭＳ ゴシック" panose="020B0609070205080204" pitchFamily="49" charset="-128"/>
                <a:ea typeface="ＭＳ ゴシック" panose="020B0609070205080204" pitchFamily="49" charset="-128"/>
              </a:rPr>
              <a:t>布設</a:t>
            </a:r>
            <a:r>
              <a:rPr lang="zh-TW" altLang="en-US" sz="1000" b="1" u="none" dirty="0">
                <a:solidFill>
                  <a:schemeClr val="tx1"/>
                </a:solidFill>
                <a:latin typeface="ＭＳ ゴシック" panose="020B0609070205080204" pitchFamily="49" charset="-128"/>
                <a:ea typeface="ＭＳ ゴシック" panose="020B0609070205080204" pitchFamily="49" charset="-128"/>
              </a:rPr>
              <a:t>年代別配水管路延長</a:t>
            </a:r>
            <a:r>
              <a:rPr lang="zh-TW" altLang="en-US" sz="900" b="1" u="none" dirty="0">
                <a:solidFill>
                  <a:schemeClr val="tx1"/>
                </a:solidFill>
                <a:latin typeface="ＭＳ ゴシック" panose="020B0609070205080204" pitchFamily="49" charset="-128"/>
                <a:ea typeface="ＭＳ ゴシック" panose="020B0609070205080204" pitchFamily="49" charset="-128"/>
              </a:rPr>
              <a:t>（</a:t>
            </a:r>
            <a:r>
              <a:rPr lang="ja-JP" altLang="en-US" sz="900" b="1" u="none" dirty="0">
                <a:solidFill>
                  <a:schemeClr val="tx1"/>
                </a:solidFill>
                <a:latin typeface="ＭＳ ゴシック" panose="020B0609070205080204" pitchFamily="49" charset="-128"/>
                <a:ea typeface="ＭＳ ゴシック" panose="020B0609070205080204" pitchFamily="49" charset="-128"/>
              </a:rPr>
              <a:t>府内の市域</a:t>
            </a:r>
            <a:r>
              <a:rPr lang="zh-TW" altLang="en-US" sz="900" b="1" u="none" dirty="0">
                <a:solidFill>
                  <a:schemeClr val="tx1"/>
                </a:solidFill>
                <a:latin typeface="ＭＳ ゴシック" panose="020B0609070205080204" pitchFamily="49" charset="-128"/>
                <a:ea typeface="ＭＳ ゴシック" panose="020B0609070205080204" pitchFamily="49" charset="-128"/>
              </a:rPr>
              <a:t>合計）</a:t>
            </a:r>
            <a:endParaRPr lang="zh-TW" altLang="en-US" sz="1000" b="1" u="none" dirty="0">
              <a:solidFill>
                <a:schemeClr val="tx1"/>
              </a:solidFill>
              <a:latin typeface="ＭＳ ゴシック" panose="020B0609070205080204" pitchFamily="49" charset="-128"/>
              <a:ea typeface="ＭＳ ゴシック" panose="020B0609070205080204" pitchFamily="49" charset="-128"/>
            </a:endParaRPr>
          </a:p>
        </c:rich>
      </c:tx>
      <c:layout>
        <c:manualLayout>
          <c:xMode val="edge"/>
          <c:yMode val="edge"/>
          <c:x val="0.1640916174923075"/>
          <c:y val="1.169337606837606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1729559505075385"/>
          <c:y val="0.15368186582809223"/>
          <c:w val="0.85090785190499363"/>
          <c:h val="0.68557914046121593"/>
        </c:manualLayout>
      </c:layout>
      <c:barChart>
        <c:barDir val="col"/>
        <c:grouping val="clustered"/>
        <c:varyColors val="0"/>
        <c:ser>
          <c:idx val="0"/>
          <c:order val="0"/>
          <c:tx>
            <c:strRef>
              <c:f>'合計 (加工)'!$AJ$13</c:f>
              <c:strCache>
                <c:ptCount val="1"/>
                <c:pt idx="0">
                  <c:v>年代別配水管路延長（大阪府合計）</c:v>
                </c:pt>
              </c:strCache>
            </c:strRef>
          </c:tx>
          <c:spPr>
            <a:gradFill flip="none" rotWithShape="1">
              <a:gsLst>
                <a:gs pos="0">
                  <a:schemeClr val="accent5">
                    <a:shade val="30000"/>
                    <a:satMod val="115000"/>
                  </a:schemeClr>
                </a:gs>
                <a:gs pos="50000">
                  <a:schemeClr val="accent5">
                    <a:shade val="67500"/>
                    <a:satMod val="115000"/>
                  </a:schemeClr>
                </a:gs>
                <a:gs pos="100000">
                  <a:schemeClr val="accent5">
                    <a:shade val="100000"/>
                    <a:satMod val="115000"/>
                  </a:schemeClr>
                </a:gs>
              </a:gsLst>
              <a:lin ang="5400000" scaled="1"/>
              <a:tileRect/>
            </a:gradFill>
            <a:ln>
              <a:noFill/>
            </a:ln>
            <a:effectLst/>
          </c:spPr>
          <c:invertIfNegative val="0"/>
          <c:cat>
            <c:strRef>
              <c:f>'合計 (加工)'!$B$14:$B$17</c:f>
              <c:strCache>
                <c:ptCount val="4"/>
                <c:pt idx="0">
                  <c:v>S40年度以前</c:v>
                </c:pt>
                <c:pt idx="1">
                  <c:v>S41～50年度</c:v>
                </c:pt>
                <c:pt idx="2">
                  <c:v>S51～60年度</c:v>
                </c:pt>
                <c:pt idx="3">
                  <c:v>S61～H7年度</c:v>
                </c:pt>
              </c:strCache>
            </c:strRef>
          </c:cat>
          <c:val>
            <c:numRef>
              <c:f>'合計 (加工)'!$AJ$14:$AJ$17</c:f>
              <c:numCache>
                <c:formatCode>#,##0_);[Red]\(#,##0\)</c:formatCode>
                <c:ptCount val="4"/>
                <c:pt idx="0">
                  <c:v>1398.4166050720644</c:v>
                </c:pt>
                <c:pt idx="1">
                  <c:v>4349.2759230622814</c:v>
                </c:pt>
                <c:pt idx="2">
                  <c:v>3860.9669408022351</c:v>
                </c:pt>
                <c:pt idx="3">
                  <c:v>4258.9811034360982</c:v>
                </c:pt>
              </c:numCache>
            </c:numRef>
          </c:val>
          <c:extLst>
            <c:ext xmlns:c16="http://schemas.microsoft.com/office/drawing/2014/chart" uri="{C3380CC4-5D6E-409C-BE32-E72D297353CC}">
              <c16:uniqueId val="{00000000-7694-4BB9-AF39-3AC1AF034327}"/>
            </c:ext>
          </c:extLst>
        </c:ser>
        <c:dLbls>
          <c:showLegendKey val="0"/>
          <c:showVal val="0"/>
          <c:showCatName val="0"/>
          <c:showSerName val="0"/>
          <c:showPercent val="0"/>
          <c:showBubbleSize val="0"/>
        </c:dLbls>
        <c:gapWidth val="100"/>
        <c:overlap val="-27"/>
        <c:axId val="218923776"/>
        <c:axId val="277048704"/>
      </c:barChart>
      <c:catAx>
        <c:axId val="218923776"/>
        <c:scaling>
          <c:orientation val="minMax"/>
        </c:scaling>
        <c:delete val="0"/>
        <c:axPos val="b"/>
        <c:numFmt formatCode="General"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277048704"/>
        <c:crosses val="autoZero"/>
        <c:auto val="1"/>
        <c:lblAlgn val="ctr"/>
        <c:lblOffset val="0"/>
        <c:noMultiLvlLbl val="0"/>
      </c:catAx>
      <c:valAx>
        <c:axId val="277048704"/>
        <c:scaling>
          <c:orientation val="minMax"/>
        </c:scaling>
        <c:delete val="0"/>
        <c:axPos val="l"/>
        <c:majorGridlines>
          <c:spPr>
            <a:ln w="9525" cap="flat" cmpd="sng" algn="ctr">
              <a:solidFill>
                <a:schemeClr val="bg1">
                  <a:lumMod val="50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18923776"/>
        <c:crosses val="autoZero"/>
        <c:crossBetween val="between"/>
      </c:valAx>
      <c:spPr>
        <a:solidFill>
          <a:schemeClr val="bg1">
            <a:lumMod val="95000"/>
          </a:schemeClr>
        </a:solid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34263001193068"/>
          <c:y val="8.3680375811725688E-2"/>
          <c:w val="0.82413648158413066"/>
          <c:h val="0.80790949236919662"/>
        </c:manualLayout>
      </c:layout>
      <c:barChart>
        <c:barDir val="col"/>
        <c:grouping val="clustered"/>
        <c:varyColors val="0"/>
        <c:ser>
          <c:idx val="1"/>
          <c:order val="1"/>
          <c:tx>
            <c:strRef>
              <c:f>給水人口・給水量!$G$2</c:f>
              <c:strCache>
                <c:ptCount val="1"/>
                <c:pt idx="0">
                  <c:v>生活用1人1日平均給水量</c:v>
                </c:pt>
              </c:strCache>
            </c:strRef>
          </c:tx>
          <c:spPr>
            <a:solidFill>
              <a:schemeClr val="accent2"/>
            </a:solidFill>
            <a:ln>
              <a:solidFill>
                <a:schemeClr val="tx1">
                  <a:lumMod val="75000"/>
                  <a:lumOff val="25000"/>
                </a:schemeClr>
              </a:solidFill>
            </a:ln>
            <a:effectLst/>
          </c:spPr>
          <c:invertIfNegative val="0"/>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給水人口・給水量!$G$3:$G$33</c:f>
              <c:numCache>
                <c:formatCode>General</c:formatCode>
                <c:ptCount val="31"/>
                <c:pt idx="0">
                  <c:v>259</c:v>
                </c:pt>
                <c:pt idx="1">
                  <c:v>266</c:v>
                </c:pt>
                <c:pt idx="2">
                  <c:v>267</c:v>
                </c:pt>
                <c:pt idx="3">
                  <c:v>269</c:v>
                </c:pt>
                <c:pt idx="4">
                  <c:v>273</c:v>
                </c:pt>
                <c:pt idx="5">
                  <c:v>273</c:v>
                </c:pt>
                <c:pt idx="6">
                  <c:v>274</c:v>
                </c:pt>
                <c:pt idx="7">
                  <c:v>271</c:v>
                </c:pt>
                <c:pt idx="8">
                  <c:v>273</c:v>
                </c:pt>
                <c:pt idx="9">
                  <c:v>272</c:v>
                </c:pt>
                <c:pt idx="10">
                  <c:v>272</c:v>
                </c:pt>
                <c:pt idx="11">
                  <c:v>271</c:v>
                </c:pt>
                <c:pt idx="12">
                  <c:v>271</c:v>
                </c:pt>
                <c:pt idx="13">
                  <c:v>268</c:v>
                </c:pt>
                <c:pt idx="14">
                  <c:v>266</c:v>
                </c:pt>
                <c:pt idx="15">
                  <c:v>261</c:v>
                </c:pt>
                <c:pt idx="16">
                  <c:v>263</c:v>
                </c:pt>
                <c:pt idx="17">
                  <c:v>263</c:v>
                </c:pt>
                <c:pt idx="18">
                  <c:v>263</c:v>
                </c:pt>
                <c:pt idx="19">
                  <c:v>262</c:v>
                </c:pt>
                <c:pt idx="20">
                  <c:v>260</c:v>
                </c:pt>
                <c:pt idx="21">
                  <c:v>255</c:v>
                </c:pt>
                <c:pt idx="22">
                  <c:v>255</c:v>
                </c:pt>
                <c:pt idx="23">
                  <c:v>252</c:v>
                </c:pt>
                <c:pt idx="24">
                  <c:v>251</c:v>
                </c:pt>
                <c:pt idx="25">
                  <c:v>249</c:v>
                </c:pt>
                <c:pt idx="26">
                  <c:v>245</c:v>
                </c:pt>
                <c:pt idx="27">
                  <c:v>245</c:v>
                </c:pt>
                <c:pt idx="28">
                  <c:v>246</c:v>
                </c:pt>
                <c:pt idx="29">
                  <c:v>247</c:v>
                </c:pt>
                <c:pt idx="30">
                  <c:v>246</c:v>
                </c:pt>
              </c:numCache>
            </c:numRef>
          </c:val>
          <c:extLst>
            <c:ext xmlns:c16="http://schemas.microsoft.com/office/drawing/2014/chart" uri="{C3380CC4-5D6E-409C-BE32-E72D297353CC}">
              <c16:uniqueId val="{00000000-303A-4E09-89F6-461383F2E5B4}"/>
            </c:ext>
          </c:extLst>
        </c:ser>
        <c:dLbls>
          <c:showLegendKey val="0"/>
          <c:showVal val="0"/>
          <c:showCatName val="0"/>
          <c:showSerName val="0"/>
          <c:showPercent val="0"/>
          <c:showBubbleSize val="0"/>
        </c:dLbls>
        <c:gapWidth val="115"/>
        <c:axId val="201757440"/>
        <c:axId val="201751552"/>
      </c:barChart>
      <c:lineChart>
        <c:grouping val="standard"/>
        <c:varyColors val="0"/>
        <c:ser>
          <c:idx val="0"/>
          <c:order val="0"/>
          <c:tx>
            <c:strRef>
              <c:f>給水人口・給水量!$F$2</c:f>
              <c:strCache>
                <c:ptCount val="1"/>
                <c:pt idx="0">
                  <c:v>給水人口</c:v>
                </c:pt>
              </c:strCache>
            </c:strRef>
          </c:tx>
          <c:spPr>
            <a:ln w="28575" cap="rnd">
              <a:solidFill>
                <a:srgbClr val="4472C4"/>
              </a:solidFill>
              <a:round/>
            </a:ln>
            <a:effectLst/>
          </c:spPr>
          <c:marker>
            <c:symbol val="none"/>
          </c:marker>
          <c:cat>
            <c:numRef>
              <c:f>給水人口・給水量!$E$3:$E$33</c:f>
              <c:numCache>
                <c:formatCode>General</c:formatCode>
                <c:ptCount val="31"/>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numCache>
            </c:numRef>
          </c:cat>
          <c:val>
            <c:numRef>
              <c:f>給水人口・給水量!$F$3:$F$33</c:f>
              <c:numCache>
                <c:formatCode>General</c:formatCode>
                <c:ptCount val="31"/>
                <c:pt idx="0">
                  <c:v>869.3</c:v>
                </c:pt>
                <c:pt idx="1">
                  <c:v>868.7</c:v>
                </c:pt>
                <c:pt idx="2">
                  <c:v>869.1</c:v>
                </c:pt>
                <c:pt idx="3">
                  <c:v>869.5</c:v>
                </c:pt>
                <c:pt idx="4">
                  <c:v>869.1</c:v>
                </c:pt>
                <c:pt idx="5">
                  <c:v>868.4</c:v>
                </c:pt>
                <c:pt idx="6">
                  <c:v>870.6</c:v>
                </c:pt>
                <c:pt idx="7">
                  <c:v>877.5</c:v>
                </c:pt>
                <c:pt idx="8">
                  <c:v>879.2</c:v>
                </c:pt>
                <c:pt idx="9">
                  <c:v>879.4</c:v>
                </c:pt>
                <c:pt idx="10">
                  <c:v>880.6</c:v>
                </c:pt>
                <c:pt idx="11">
                  <c:v>881</c:v>
                </c:pt>
                <c:pt idx="12">
                  <c:v>878.5</c:v>
                </c:pt>
                <c:pt idx="13">
                  <c:v>879.6</c:v>
                </c:pt>
                <c:pt idx="14">
                  <c:v>880.8</c:v>
                </c:pt>
                <c:pt idx="15">
                  <c:v>881.7</c:v>
                </c:pt>
                <c:pt idx="16">
                  <c:v>882.1</c:v>
                </c:pt>
                <c:pt idx="17">
                  <c:v>880.2</c:v>
                </c:pt>
                <c:pt idx="18">
                  <c:v>881</c:v>
                </c:pt>
                <c:pt idx="19">
                  <c:v>881.8</c:v>
                </c:pt>
                <c:pt idx="20">
                  <c:v>882.6</c:v>
                </c:pt>
                <c:pt idx="21">
                  <c:v>883</c:v>
                </c:pt>
                <c:pt idx="22">
                  <c:v>885.3</c:v>
                </c:pt>
                <c:pt idx="23">
                  <c:v>885.4</c:v>
                </c:pt>
                <c:pt idx="24">
                  <c:v>884.9</c:v>
                </c:pt>
                <c:pt idx="25">
                  <c:v>884.3</c:v>
                </c:pt>
                <c:pt idx="26">
                  <c:v>884</c:v>
                </c:pt>
                <c:pt idx="27">
                  <c:v>883.2</c:v>
                </c:pt>
                <c:pt idx="28">
                  <c:v>882.5</c:v>
                </c:pt>
                <c:pt idx="29">
                  <c:v>881.8</c:v>
                </c:pt>
                <c:pt idx="30">
                  <c:v>881.3</c:v>
                </c:pt>
              </c:numCache>
            </c:numRef>
          </c:val>
          <c:smooth val="0"/>
          <c:extLst>
            <c:ext xmlns:c16="http://schemas.microsoft.com/office/drawing/2014/chart" uri="{C3380CC4-5D6E-409C-BE32-E72D297353CC}">
              <c16:uniqueId val="{00000001-303A-4E09-89F6-461383F2E5B4}"/>
            </c:ext>
          </c:extLst>
        </c:ser>
        <c:dLbls>
          <c:showLegendKey val="0"/>
          <c:showVal val="0"/>
          <c:showCatName val="0"/>
          <c:showSerName val="0"/>
          <c:showPercent val="0"/>
          <c:showBubbleSize val="0"/>
        </c:dLbls>
        <c:marker val="1"/>
        <c:smooth val="0"/>
        <c:axId val="201748480"/>
        <c:axId val="201750016"/>
      </c:lineChart>
      <c:dateAx>
        <c:axId val="201748480"/>
        <c:scaling>
          <c:orientation val="minMax"/>
        </c:scaling>
        <c:delete val="0"/>
        <c:axPos val="b"/>
        <c:numFmt formatCode="General" sourceLinked="1"/>
        <c:majorTickMark val="out"/>
        <c:minorTickMark val="out"/>
        <c:tickLblPos val="nextTo"/>
        <c:spPr>
          <a:noFill/>
          <a:ln w="9525" cap="flat" cmpd="sng" algn="ctr">
            <a:solidFill>
              <a:sysClr val="window" lastClr="FFFFFF">
                <a:lumMod val="50000"/>
              </a:sys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50016"/>
        <c:crosses val="autoZero"/>
        <c:auto val="0"/>
        <c:lblOffset val="100"/>
        <c:baseTimeUnit val="days"/>
        <c:majorUnit val="5"/>
      </c:dateAx>
      <c:valAx>
        <c:axId val="201750016"/>
        <c:scaling>
          <c:orientation val="minMax"/>
          <c:max val="900"/>
          <c:min val="800"/>
        </c:scaling>
        <c:delete val="0"/>
        <c:axPos val="l"/>
        <c:majorGridlines>
          <c:spPr>
            <a:ln w="9525" cap="flat" cmpd="sng" algn="ctr">
              <a:solidFill>
                <a:sysClr val="window" lastClr="FFFFFF">
                  <a:lumMod val="50000"/>
                </a:sys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ja-JP"/>
          </a:p>
        </c:txPr>
        <c:crossAx val="201748480"/>
        <c:crosses val="autoZero"/>
        <c:crossBetween val="between"/>
      </c:valAx>
      <c:valAx>
        <c:axId val="2017515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ＭＳ ゴシック" panose="020B0609070205080204" pitchFamily="49" charset="-128"/>
                <a:cs typeface="Calibri" panose="020F0502020204030204" pitchFamily="34" charset="0"/>
              </a:defRPr>
            </a:pPr>
            <a:endParaRPr lang="ja-JP"/>
          </a:p>
        </c:txPr>
        <c:crossAx val="201757440"/>
        <c:crosses val="max"/>
        <c:crossBetween val="between"/>
      </c:valAx>
      <c:catAx>
        <c:axId val="201757440"/>
        <c:scaling>
          <c:orientation val="minMax"/>
        </c:scaling>
        <c:delete val="1"/>
        <c:axPos val="b"/>
        <c:numFmt formatCode="General" sourceLinked="1"/>
        <c:majorTickMark val="out"/>
        <c:minorTickMark val="none"/>
        <c:tickLblPos val="nextTo"/>
        <c:crossAx val="201751552"/>
        <c:crosses val="autoZero"/>
        <c:auto val="1"/>
        <c:lblAlgn val="ctr"/>
        <c:lblOffset val="100"/>
        <c:noMultiLvlLbl val="0"/>
      </c:catAx>
      <c:spPr>
        <a:solidFill>
          <a:sysClr val="window" lastClr="FFFFFF">
            <a:lumMod val="95000"/>
          </a:sysClr>
        </a:solid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507951388888889"/>
          <c:y val="6.9165740740740736E-2"/>
          <c:w val="0.71869652777777771"/>
          <c:h val="0.82903888888888888"/>
        </c:manualLayout>
      </c:layout>
      <c:barChart>
        <c:barDir val="bar"/>
        <c:grouping val="stacked"/>
        <c:varyColors val="0"/>
        <c:ser>
          <c:idx val="0"/>
          <c:order val="0"/>
          <c:tx>
            <c:strRef>
              <c:f>Sheet1!$B$1</c:f>
              <c:strCache>
                <c:ptCount val="1"/>
                <c:pt idx="0">
                  <c:v>技術職</c:v>
                </c:pt>
              </c:strCache>
            </c:strRef>
          </c:tx>
          <c:spPr>
            <a:solidFill>
              <a:srgbClr val="C00000"/>
            </a:solidFill>
            <a:ln>
              <a:solidFill>
                <a:srgbClr val="C00000"/>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Sheet1!$B$2:$B$10</c:f>
              <c:numCache>
                <c:formatCode>General</c:formatCode>
                <c:ptCount val="9"/>
                <c:pt idx="0">
                  <c:v>60</c:v>
                </c:pt>
                <c:pt idx="1">
                  <c:v>137</c:v>
                </c:pt>
                <c:pt idx="2">
                  <c:v>184</c:v>
                </c:pt>
                <c:pt idx="3">
                  <c:v>160</c:v>
                </c:pt>
                <c:pt idx="4">
                  <c:v>284</c:v>
                </c:pt>
                <c:pt idx="5">
                  <c:v>288</c:v>
                </c:pt>
                <c:pt idx="6">
                  <c:v>251</c:v>
                </c:pt>
                <c:pt idx="7">
                  <c:v>176</c:v>
                </c:pt>
                <c:pt idx="8">
                  <c:v>170</c:v>
                </c:pt>
              </c:numCache>
            </c:numRef>
          </c:val>
          <c:extLst>
            <c:ext xmlns:c16="http://schemas.microsoft.com/office/drawing/2014/chart" uri="{C3380CC4-5D6E-409C-BE32-E72D297353CC}">
              <c16:uniqueId val="{00000000-D2DE-4FAB-AC48-F33ED5B87C2D}"/>
            </c:ext>
          </c:extLst>
        </c:ser>
        <c:ser>
          <c:idx val="1"/>
          <c:order val="1"/>
          <c:tx>
            <c:strRef>
              <c:f>Sheet1!$C$1</c:f>
              <c:strCache>
                <c:ptCount val="1"/>
                <c:pt idx="0">
                  <c:v>技能職</c:v>
                </c:pt>
              </c:strCache>
            </c:strRef>
          </c:tx>
          <c:spPr>
            <a:solidFill>
              <a:schemeClr val="accent6"/>
            </a:solidFill>
            <a:ln>
              <a:solidFill>
                <a:schemeClr val="accent6"/>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Sheet1!$C$2:$C$10</c:f>
              <c:numCache>
                <c:formatCode>General</c:formatCode>
                <c:ptCount val="9"/>
                <c:pt idx="0">
                  <c:v>2</c:v>
                </c:pt>
                <c:pt idx="1">
                  <c:v>5</c:v>
                </c:pt>
                <c:pt idx="2">
                  <c:v>2</c:v>
                </c:pt>
                <c:pt idx="3">
                  <c:v>29</c:v>
                </c:pt>
                <c:pt idx="4">
                  <c:v>131</c:v>
                </c:pt>
                <c:pt idx="5">
                  <c:v>195</c:v>
                </c:pt>
                <c:pt idx="6">
                  <c:v>142</c:v>
                </c:pt>
                <c:pt idx="7">
                  <c:v>81</c:v>
                </c:pt>
                <c:pt idx="8">
                  <c:v>47</c:v>
                </c:pt>
              </c:numCache>
            </c:numRef>
          </c:val>
          <c:extLst>
            <c:ext xmlns:c16="http://schemas.microsoft.com/office/drawing/2014/chart" uri="{C3380CC4-5D6E-409C-BE32-E72D297353CC}">
              <c16:uniqueId val="{00000001-D2DE-4FAB-AC48-F33ED5B87C2D}"/>
            </c:ext>
          </c:extLst>
        </c:ser>
        <c:ser>
          <c:idx val="2"/>
          <c:order val="2"/>
          <c:tx>
            <c:strRef>
              <c:f>Sheet1!$D$1</c:f>
              <c:strCache>
                <c:ptCount val="1"/>
                <c:pt idx="0">
                  <c:v>事務職</c:v>
                </c:pt>
              </c:strCache>
            </c:strRef>
          </c:tx>
          <c:spPr>
            <a:solidFill>
              <a:schemeClr val="tx1">
                <a:lumMod val="50000"/>
                <a:lumOff val="50000"/>
              </a:schemeClr>
            </a:solidFill>
            <a:ln>
              <a:solidFill>
                <a:schemeClr val="tx1">
                  <a:lumMod val="50000"/>
                  <a:lumOff val="50000"/>
                </a:schemeClr>
              </a:solidFill>
            </a:ln>
          </c:spPr>
          <c:invertIfNegative val="0"/>
          <c:cat>
            <c:strRef>
              <c:f>Sheet1!$A$2:$A$10</c:f>
              <c:strCache>
                <c:ptCount val="9"/>
                <c:pt idx="0">
                  <c:v>～25歳</c:v>
                </c:pt>
                <c:pt idx="1">
                  <c:v>25～30歳</c:v>
                </c:pt>
                <c:pt idx="2">
                  <c:v>30～35歳</c:v>
                </c:pt>
                <c:pt idx="3">
                  <c:v>35～40歳</c:v>
                </c:pt>
                <c:pt idx="4">
                  <c:v>40～45歳</c:v>
                </c:pt>
                <c:pt idx="5">
                  <c:v>45～50歳</c:v>
                </c:pt>
                <c:pt idx="6">
                  <c:v>50～55歳</c:v>
                </c:pt>
                <c:pt idx="7">
                  <c:v>55～60歳</c:v>
                </c:pt>
                <c:pt idx="8">
                  <c:v>60歳～</c:v>
                </c:pt>
              </c:strCache>
            </c:strRef>
          </c:cat>
          <c:val>
            <c:numRef>
              <c:f>Sheet1!$D$2:$D$10</c:f>
              <c:numCache>
                <c:formatCode>General</c:formatCode>
                <c:ptCount val="9"/>
                <c:pt idx="0">
                  <c:v>23</c:v>
                </c:pt>
                <c:pt idx="1">
                  <c:v>82</c:v>
                </c:pt>
                <c:pt idx="2">
                  <c:v>95</c:v>
                </c:pt>
                <c:pt idx="3">
                  <c:v>135</c:v>
                </c:pt>
                <c:pt idx="4">
                  <c:v>181</c:v>
                </c:pt>
                <c:pt idx="5">
                  <c:v>222</c:v>
                </c:pt>
                <c:pt idx="6">
                  <c:v>174</c:v>
                </c:pt>
                <c:pt idx="7">
                  <c:v>195</c:v>
                </c:pt>
                <c:pt idx="8">
                  <c:v>127</c:v>
                </c:pt>
              </c:numCache>
            </c:numRef>
          </c:val>
          <c:extLst>
            <c:ext xmlns:c16="http://schemas.microsoft.com/office/drawing/2014/chart" uri="{C3380CC4-5D6E-409C-BE32-E72D297353CC}">
              <c16:uniqueId val="{00000002-D2DE-4FAB-AC48-F33ED5B87C2D}"/>
            </c:ext>
          </c:extLst>
        </c:ser>
        <c:dLbls>
          <c:showLegendKey val="0"/>
          <c:showVal val="0"/>
          <c:showCatName val="0"/>
          <c:showSerName val="0"/>
          <c:showPercent val="0"/>
          <c:showBubbleSize val="0"/>
        </c:dLbls>
        <c:gapWidth val="70"/>
        <c:overlap val="100"/>
        <c:axId val="284449408"/>
        <c:axId val="284455296"/>
      </c:barChart>
      <c:catAx>
        <c:axId val="284449408"/>
        <c:scaling>
          <c:orientation val="minMax"/>
        </c:scaling>
        <c:delete val="0"/>
        <c:axPos val="l"/>
        <c:numFmt formatCode="General" sourceLinked="0"/>
        <c:majorTickMark val="out"/>
        <c:minorTickMark val="none"/>
        <c:tickLblPos val="nextTo"/>
        <c:spPr>
          <a:ln>
            <a:noFill/>
          </a:ln>
        </c:spPr>
        <c:txPr>
          <a:bodyPr/>
          <a:lstStyle/>
          <a:p>
            <a:pPr>
              <a:defRPr sz="900">
                <a:latin typeface="+mn-ea"/>
                <a:ea typeface="+mn-ea"/>
              </a:defRPr>
            </a:pPr>
            <a:endParaRPr lang="ja-JP"/>
          </a:p>
        </c:txPr>
        <c:crossAx val="284455296"/>
        <c:crosses val="autoZero"/>
        <c:auto val="1"/>
        <c:lblAlgn val="ctr"/>
        <c:lblOffset val="100"/>
        <c:noMultiLvlLbl val="0"/>
      </c:catAx>
      <c:valAx>
        <c:axId val="284455296"/>
        <c:scaling>
          <c:orientation val="minMax"/>
          <c:max val="800"/>
          <c:min val="0"/>
        </c:scaling>
        <c:delete val="0"/>
        <c:axPos val="b"/>
        <c:majorGridlines>
          <c:spPr>
            <a:ln>
              <a:solidFill>
                <a:schemeClr val="bg1">
                  <a:lumMod val="50000"/>
                </a:schemeClr>
              </a:solidFill>
            </a:ln>
          </c:spPr>
        </c:majorGridlines>
        <c:numFmt formatCode="General" sourceLinked="1"/>
        <c:majorTickMark val="out"/>
        <c:minorTickMark val="none"/>
        <c:tickLblPos val="nextTo"/>
        <c:spPr>
          <a:ln>
            <a:noFill/>
          </a:ln>
        </c:spPr>
        <c:txPr>
          <a:bodyPr/>
          <a:lstStyle/>
          <a:p>
            <a:pPr>
              <a:defRPr sz="900">
                <a:latin typeface="+mn-ea"/>
                <a:ea typeface="+mn-ea"/>
              </a:defRPr>
            </a:pPr>
            <a:endParaRPr lang="ja-JP"/>
          </a:p>
        </c:txPr>
        <c:crossAx val="284449408"/>
        <c:crosses val="autoZero"/>
        <c:crossBetween val="between"/>
        <c:majorUnit val="200"/>
      </c:valAx>
      <c:spPr>
        <a:solidFill>
          <a:schemeClr val="bg1">
            <a:lumMod val="95000"/>
          </a:schemeClr>
        </a:solidFill>
      </c:spPr>
    </c:plotArea>
    <c:legend>
      <c:legendPos val="t"/>
      <c:layout>
        <c:manualLayout>
          <c:xMode val="edge"/>
          <c:yMode val="edge"/>
          <c:x val="0.74571979166666669"/>
          <c:y val="0.564087037037037"/>
          <c:w val="0.19580390026621375"/>
          <c:h val="0.30199444444444445"/>
        </c:manualLayout>
      </c:layout>
      <c:overlay val="0"/>
      <c:spPr>
        <a:noFill/>
      </c:spPr>
      <c:txPr>
        <a:bodyPr/>
        <a:lstStyle/>
        <a:p>
          <a:pPr>
            <a:defRPr sz="1000">
              <a:latin typeface="+mn-ea"/>
              <a:ea typeface="+mn-ea"/>
            </a:defRPr>
          </a:pPr>
          <a:endParaRPr lang="ja-JP"/>
        </a:p>
      </c:txPr>
    </c:legend>
    <c:plotVisOnly val="1"/>
    <c:dispBlanksAs val="gap"/>
    <c:showDLblsOverMax val="0"/>
  </c:chart>
  <c:spPr>
    <a:solidFill>
      <a:schemeClr val="bg1"/>
    </a:solidFill>
    <a:effectLst>
      <a:outerShdw blurRad="63500" sx="102000" sy="102000" algn="ctr" rotWithShape="0">
        <a:prstClr val="black">
          <a:alpha val="40000"/>
        </a:prstClr>
      </a:outerShdw>
    </a:effectLst>
  </c:spPr>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r>
              <a:rPr kumimoji="1" lang="ja-JP" altLang="en-US" sz="1200" b="1" dirty="0">
                <a:solidFill>
                  <a:schemeClr val="tx1">
                    <a:lumMod val="75000"/>
                    <a:lumOff val="25000"/>
                  </a:schemeClr>
                </a:solidFill>
                <a:effectLst/>
              </a:rPr>
              <a:t>■</a:t>
            </a:r>
            <a:r>
              <a:rPr kumimoji="1" lang="ja-JP" altLang="ja-JP" sz="1200" b="1" dirty="0">
                <a:solidFill>
                  <a:schemeClr val="tx1">
                    <a:lumMod val="75000"/>
                    <a:lumOff val="25000"/>
                  </a:schemeClr>
                </a:solidFill>
                <a:effectLst/>
              </a:rPr>
              <a:t>今後の海外進出方針につい</a:t>
            </a:r>
            <a:r>
              <a:rPr kumimoji="1" lang="ja-JP" altLang="ja-JP" sz="1100" b="1" dirty="0">
                <a:solidFill>
                  <a:schemeClr val="tx1">
                    <a:lumMod val="75000"/>
                    <a:lumOff val="25000"/>
                  </a:schemeClr>
                </a:solidFill>
                <a:effectLst/>
              </a:rPr>
              <a:t>て</a:t>
            </a:r>
            <a:endParaRPr lang="ja-JP" altLang="ja-JP" sz="1100" b="1" dirty="0">
              <a:solidFill>
                <a:schemeClr val="tx1">
                  <a:lumMod val="75000"/>
                  <a:lumOff val="25000"/>
                </a:schemeClr>
              </a:solidFill>
              <a:effectLst/>
            </a:endParaRPr>
          </a:p>
        </c:rich>
      </c:tx>
      <c:layout>
        <c:manualLayout>
          <c:xMode val="edge"/>
          <c:yMode val="edge"/>
          <c:x val="3.2708756148467244E-2"/>
          <c:y val="5.0598467149478993E-3"/>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7657480199801362"/>
          <c:y val="0.22313908915397457"/>
          <c:w val="0.78128019991458875"/>
          <c:h val="0.34033069387577453"/>
        </c:manualLayout>
      </c:layout>
      <c:barChart>
        <c:barDir val="bar"/>
        <c:grouping val="percentStacked"/>
        <c:varyColors val="0"/>
        <c:ser>
          <c:idx val="0"/>
          <c:order val="0"/>
          <c:tx>
            <c:strRef>
              <c:f>Sheet1!$B$1</c:f>
              <c:strCache>
                <c:ptCount val="1"/>
                <c:pt idx="0">
                  <c:v>現在、海外に拠点があり、今後、さらに拡大を図る</c:v>
                </c:pt>
              </c:strCache>
            </c:strRef>
          </c:tx>
          <c:spPr>
            <a:solidFill>
              <a:schemeClr val="tx2">
                <a:lumMod val="75000"/>
              </a:schemeClr>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Sheet1!$B$2:$B$3</c:f>
              <c:numCache>
                <c:formatCode>General</c:formatCode>
                <c:ptCount val="2"/>
                <c:pt idx="0">
                  <c:v>27.1</c:v>
                </c:pt>
                <c:pt idx="1">
                  <c:v>29.1</c:v>
                </c:pt>
              </c:numCache>
            </c:numRef>
          </c:val>
          <c:extLst>
            <c:ext xmlns:c16="http://schemas.microsoft.com/office/drawing/2014/chart" uri="{C3380CC4-5D6E-409C-BE32-E72D297353CC}">
              <c16:uniqueId val="{00000000-9670-4653-B934-C498A5E243D4}"/>
            </c:ext>
          </c:extLst>
        </c:ser>
        <c:ser>
          <c:idx val="1"/>
          <c:order val="1"/>
          <c:tx>
            <c:strRef>
              <c:f>Sheet1!$C$1</c:f>
              <c:strCache>
                <c:ptCount val="1"/>
                <c:pt idx="0">
                  <c:v>現在、海外に拠点はないが、今後新たに進出したい</c:v>
                </c:pt>
              </c:strCache>
            </c:strRef>
          </c:tx>
          <c:spPr>
            <a:solidFill>
              <a:schemeClr val="accent2"/>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Sheet1!$C$2:$C$3</c:f>
              <c:numCache>
                <c:formatCode>General</c:formatCode>
                <c:ptCount val="2"/>
                <c:pt idx="0">
                  <c:v>28.7</c:v>
                </c:pt>
                <c:pt idx="1">
                  <c:v>27.9</c:v>
                </c:pt>
              </c:numCache>
            </c:numRef>
          </c:val>
          <c:extLst>
            <c:ext xmlns:c16="http://schemas.microsoft.com/office/drawing/2014/chart" uri="{C3380CC4-5D6E-409C-BE32-E72D297353CC}">
              <c16:uniqueId val="{00000001-9670-4653-B934-C498A5E243D4}"/>
            </c:ext>
          </c:extLst>
        </c:ser>
        <c:ser>
          <c:idx val="2"/>
          <c:order val="2"/>
          <c:tx>
            <c:strRef>
              <c:f>Sheet1!$D$1</c:f>
              <c:strCache>
                <c:ptCount val="1"/>
                <c:pt idx="0">
                  <c:v>現在、海外に拠点があり、現状を維持する</c:v>
                </c:pt>
              </c:strCache>
            </c:strRef>
          </c:tx>
          <c:spPr>
            <a:solidFill>
              <a:schemeClr val="accent3"/>
            </a:solidFill>
            <a:ln w="12700">
              <a:solidFill>
                <a:schemeClr val="bg1"/>
              </a:solidFill>
            </a:ln>
            <a:effectLst/>
          </c:spPr>
          <c:invertIfNegative val="0"/>
          <c:dLbls>
            <c:numFmt formatCode="#,##0.0_);[Red]\(#,##0.0\)" sourceLinked="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Sheet1!$D$2:$D$3</c:f>
              <c:numCache>
                <c:formatCode>General</c:formatCode>
                <c:ptCount val="2"/>
                <c:pt idx="0">
                  <c:v>11.7</c:v>
                </c:pt>
                <c:pt idx="1">
                  <c:v>11</c:v>
                </c:pt>
              </c:numCache>
            </c:numRef>
          </c:val>
          <c:extLst>
            <c:ext xmlns:c16="http://schemas.microsoft.com/office/drawing/2014/chart" uri="{C3380CC4-5D6E-409C-BE32-E72D297353CC}">
              <c16:uniqueId val="{00000002-9670-4653-B934-C498A5E243D4}"/>
            </c:ext>
          </c:extLst>
        </c:ser>
        <c:ser>
          <c:idx val="3"/>
          <c:order val="3"/>
          <c:tx>
            <c:strRef>
              <c:f>Sheet1!$E$1</c:f>
              <c:strCache>
                <c:ptCount val="1"/>
                <c:pt idx="0">
                  <c:v>現在、海外に拠点があるが、縮小、撤退が必要と考えている</c:v>
                </c:pt>
              </c:strCache>
            </c:strRef>
          </c:tx>
          <c:spPr>
            <a:solidFill>
              <a:schemeClr val="accent4"/>
            </a:solidFill>
            <a:ln w="12700">
              <a:solidFill>
                <a:schemeClr val="bg1"/>
              </a:solidFill>
            </a:ln>
            <a:effectLst/>
          </c:spPr>
          <c:invertIfNegative val="0"/>
          <c:dLbls>
            <c:dLbl>
              <c:idx val="0"/>
              <c:layout>
                <c:manualLayout>
                  <c:x val="-5.0329652619717863E-2"/>
                  <c:y val="0.11480707826317166"/>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670-4653-B934-C498A5E243D4}"/>
                </c:ext>
              </c:extLst>
            </c:dLbl>
            <c:dLbl>
              <c:idx val="1"/>
              <c:layout>
                <c:manualLayout>
                  <c:x val="4.0743052120723898E-2"/>
                  <c:y val="-0.12300758385339823"/>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670-4653-B934-C498A5E243D4}"/>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Sheet1!$E$2:$E$3</c:f>
              <c:numCache>
                <c:formatCode>General</c:formatCode>
                <c:ptCount val="2"/>
                <c:pt idx="0">
                  <c:v>0.8</c:v>
                </c:pt>
                <c:pt idx="1">
                  <c:v>0.2</c:v>
                </c:pt>
              </c:numCache>
            </c:numRef>
          </c:val>
          <c:extLst>
            <c:ext xmlns:c16="http://schemas.microsoft.com/office/drawing/2014/chart" uri="{C3380CC4-5D6E-409C-BE32-E72D297353CC}">
              <c16:uniqueId val="{00000005-9670-4653-B934-C498A5E243D4}"/>
            </c:ext>
          </c:extLst>
        </c:ser>
        <c:ser>
          <c:idx val="4"/>
          <c:order val="4"/>
          <c:tx>
            <c:strRef>
              <c:f>Sheet1!$F$1</c:f>
              <c:strCache>
                <c:ptCount val="1"/>
                <c:pt idx="0">
                  <c:v>現在、海外に拠点はなく、今後とも海外での事業展開は行わない</c:v>
                </c:pt>
              </c:strCache>
            </c:strRef>
          </c:tx>
          <c:spPr>
            <a:solidFill>
              <a:schemeClr val="accent5"/>
            </a:solidFill>
            <a:ln w="12700">
              <a:solidFill>
                <a:schemeClr val="bg1"/>
              </a:solid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eiryo UI" panose="020B0604030504040204" pitchFamily="50" charset="-128"/>
                    <a:ea typeface="Meiryo UI"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全国(n=2650)</c:v>
                </c:pt>
                <c:pt idx="1">
                  <c:v>関西(n=519)</c:v>
                </c:pt>
              </c:strCache>
            </c:strRef>
          </c:cat>
          <c:val>
            <c:numRef>
              <c:f>Sheet1!$F$2:$F$3</c:f>
              <c:numCache>
                <c:formatCode>General</c:formatCode>
                <c:ptCount val="2"/>
                <c:pt idx="0">
                  <c:v>26.4</c:v>
                </c:pt>
                <c:pt idx="1">
                  <c:v>26.4</c:v>
                </c:pt>
              </c:numCache>
            </c:numRef>
          </c:val>
          <c:extLst>
            <c:ext xmlns:c16="http://schemas.microsoft.com/office/drawing/2014/chart" uri="{C3380CC4-5D6E-409C-BE32-E72D297353CC}">
              <c16:uniqueId val="{00000006-9670-4653-B934-C498A5E243D4}"/>
            </c:ext>
          </c:extLst>
        </c:ser>
        <c:dLbls>
          <c:dLblPos val="ctr"/>
          <c:showLegendKey val="0"/>
          <c:showVal val="1"/>
          <c:showCatName val="0"/>
          <c:showSerName val="0"/>
          <c:showPercent val="0"/>
          <c:showBubbleSize val="0"/>
        </c:dLbls>
        <c:gapWidth val="20"/>
        <c:overlap val="100"/>
        <c:axId val="506506696"/>
        <c:axId val="506511400"/>
      </c:barChart>
      <c:catAx>
        <c:axId val="506506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crossAx val="506511400"/>
        <c:crosses val="autoZero"/>
        <c:auto val="1"/>
        <c:lblAlgn val="l"/>
        <c:lblOffset val="100"/>
        <c:noMultiLvlLbl val="0"/>
      </c:catAx>
      <c:valAx>
        <c:axId val="506511400"/>
        <c:scaling>
          <c:orientation val="minMax"/>
        </c:scaling>
        <c:delete val="0"/>
        <c:axPos val="b"/>
        <c:majorGridlines>
          <c:spPr>
            <a:ln w="12700" cap="flat" cmpd="sng" algn="ctr">
              <a:solidFill>
                <a:schemeClr val="bg1">
                  <a:lumMod val="50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crossAx val="50650669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2"/>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3"/>
        <c:txPr>
          <a:bodyPr rot="0" spcFirstLastPara="1" vertOverflow="ellipsis" vert="horz" wrap="square" anchor="ctr" anchorCtr="1"/>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egendEntry>
        <c:idx val="4"/>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
          <c:y val="0.72865765096988666"/>
          <c:w val="1"/>
          <c:h val="0.2367188954736964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1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0.07893</cdr:x>
      <cdr:y>0.01159</cdr:y>
    </cdr:from>
    <cdr:to>
      <cdr:x>0.95067</cdr:x>
      <cdr:y>0.10252</cdr:y>
    </cdr:to>
    <cdr:sp macro="" textlink="">
      <cdr:nvSpPr>
        <cdr:cNvPr id="2" name="テキスト ボックス 1"/>
        <cdr:cNvSpPr txBox="1"/>
      </cdr:nvSpPr>
      <cdr:spPr>
        <a:xfrm xmlns:a="http://schemas.openxmlformats.org/drawingml/2006/main">
          <a:off x="416495" y="41906"/>
          <a:ext cx="4600059" cy="32866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ja-JP" altLang="en-US" sz="1200" b="1" u="none" spc="100" dirty="0">
              <a:solidFill>
                <a:schemeClr val="tx1"/>
              </a:solidFill>
            </a:rPr>
            <a:t>■府内市町村の水道料金（</a:t>
          </a:r>
          <a:r>
            <a:rPr lang="ja-JP" altLang="en-US" sz="1000" b="1" u="none" spc="100" dirty="0">
              <a:solidFill>
                <a:schemeClr val="tx1"/>
              </a:solidFill>
            </a:rPr>
            <a:t>家庭用・口径</a:t>
          </a:r>
          <a:r>
            <a:rPr lang="en-US" altLang="ja-JP" sz="1000" b="1" u="none" spc="100" dirty="0">
              <a:solidFill>
                <a:schemeClr val="tx1"/>
              </a:solidFill>
            </a:rPr>
            <a:t>20mm</a:t>
          </a:r>
          <a:r>
            <a:rPr lang="ja-JP" altLang="en-US" sz="1000" b="1" u="none" spc="100" dirty="0">
              <a:solidFill>
                <a:schemeClr val="tx1"/>
              </a:solidFill>
            </a:rPr>
            <a:t>で</a:t>
          </a:r>
          <a:r>
            <a:rPr lang="en-US" altLang="ja-JP" sz="1000" b="1" u="none" spc="100" dirty="0">
              <a:solidFill>
                <a:schemeClr val="tx1"/>
              </a:solidFill>
            </a:rPr>
            <a:t>1</a:t>
          </a:r>
          <a:r>
            <a:rPr lang="ja-JP" altLang="en-US" sz="1000" b="1" u="none" spc="100" dirty="0">
              <a:solidFill>
                <a:schemeClr val="tx1"/>
              </a:solidFill>
            </a:rPr>
            <a:t>ヶ月</a:t>
          </a:r>
          <a:r>
            <a:rPr lang="en-US" altLang="ja-JP" sz="1000" b="1" u="none" spc="100" dirty="0">
              <a:solidFill>
                <a:schemeClr val="tx1"/>
              </a:solidFill>
            </a:rPr>
            <a:t>20m</a:t>
          </a:r>
          <a:r>
            <a:rPr lang="en-US" altLang="ja-JP" sz="1000" b="1" u="none" spc="100" baseline="30000" dirty="0">
              <a:solidFill>
                <a:schemeClr val="tx1"/>
              </a:solidFill>
            </a:rPr>
            <a:t>3</a:t>
          </a:r>
          <a:r>
            <a:rPr lang="ja-JP" altLang="en-US" sz="1000" b="1" u="none" spc="100" dirty="0">
              <a:solidFill>
                <a:schemeClr val="tx1"/>
              </a:solidFill>
            </a:rPr>
            <a:t>使用時）</a:t>
          </a:r>
          <a:endParaRPr lang="ja-JP" altLang="en-US" sz="1200" b="1" u="none" spc="100" dirty="0">
            <a:solidFill>
              <a:schemeClr val="tx1"/>
            </a:solidFill>
          </a:endParaRPr>
        </a:p>
      </cdr:txBody>
    </cdr:sp>
  </cdr:relSizeAnchor>
  <cdr:relSizeAnchor xmlns:cdr="http://schemas.openxmlformats.org/drawingml/2006/chartDrawing">
    <cdr:from>
      <cdr:x>0</cdr:x>
      <cdr:y>0.02718</cdr:y>
    </cdr:from>
    <cdr:to>
      <cdr:x>0.08718</cdr:x>
      <cdr:y>0.07953</cdr:y>
    </cdr:to>
    <cdr:sp macro="" textlink="">
      <cdr:nvSpPr>
        <cdr:cNvPr id="3" name="テキスト ボックス 28"/>
        <cdr:cNvSpPr txBox="1"/>
      </cdr:nvSpPr>
      <cdr:spPr>
        <a:xfrm xmlns:a="http://schemas.openxmlformats.org/drawingml/2006/main">
          <a:off x="0" y="98231"/>
          <a:ext cx="460035" cy="189222"/>
        </a:xfrm>
        <a:prstGeom xmlns:a="http://schemas.openxmlformats.org/drawingml/2006/main" prst="rect">
          <a:avLst/>
        </a:prstGeom>
        <a:noFill xmlns:a="http://schemas.openxmlformats.org/drawingml/2006/main"/>
      </cdr:spPr>
      <cdr:txBody>
        <a:bodyPr xmlns:a="http://schemas.openxmlformats.org/drawingml/2006/main" wrap="none" lIns="36000" rIns="3600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（円／月）</a:t>
          </a:r>
        </a:p>
      </cdr:txBody>
    </cdr:sp>
  </cdr:relSizeAnchor>
</c:userShapes>
</file>

<file path=ppt/drawings/drawing10.xml><?xml version="1.0" encoding="utf-8"?>
<c:userShapes xmlns:c="http://schemas.openxmlformats.org/drawingml/2006/chart">
  <cdr:relSizeAnchor xmlns:cdr="http://schemas.openxmlformats.org/drawingml/2006/chartDrawing">
    <cdr:from>
      <cdr:x>0.65837</cdr:x>
      <cdr:y>0.37655</cdr:y>
    </cdr:from>
    <cdr:to>
      <cdr:x>0.70876</cdr:x>
      <cdr:y>0.43173</cdr:y>
    </cdr:to>
    <cdr:cxnSp macro="">
      <cdr:nvCxnSpPr>
        <cdr:cNvPr id="3" name="直線矢印コネクタ 2"/>
        <cdr:cNvCxnSpPr/>
      </cdr:nvCxnSpPr>
      <cdr:spPr>
        <a:xfrm xmlns:a="http://schemas.openxmlformats.org/drawingml/2006/main" flipH="1">
          <a:off x="2712795" y="1043808"/>
          <a:ext cx="207634" cy="152948"/>
        </a:xfrm>
        <a:prstGeom xmlns:a="http://schemas.openxmlformats.org/drawingml/2006/main" prst="straightConnector1">
          <a:avLst/>
        </a:prstGeom>
        <a:ln xmlns:a="http://schemas.openxmlformats.org/drawingml/2006/main" w="952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0.65633</cdr:x>
      <cdr:y>0.25966</cdr:y>
    </cdr:from>
    <cdr:to>
      <cdr:x>0.92718</cdr:x>
      <cdr:y>0.39289</cdr:y>
    </cdr:to>
    <cdr:sp macro="" textlink="">
      <cdr:nvSpPr>
        <cdr:cNvPr id="4" name="テキスト ボックス 16"/>
        <cdr:cNvSpPr txBox="1"/>
      </cdr:nvSpPr>
      <cdr:spPr>
        <a:xfrm xmlns:a="http://schemas.openxmlformats.org/drawingml/2006/main">
          <a:off x="2704405" y="719772"/>
          <a:ext cx="1116000"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r>
            <a:rPr lang="zh-TW" altLang="en-US" sz="900" dirty="0">
              <a:latin typeface="ＭＳ ゴシック" panose="020B0609070205080204" pitchFamily="49" charset="-128"/>
              <a:ea typeface="ＭＳ ゴシック" panose="020B0609070205080204" pitchFamily="49" charset="-128"/>
            </a:rPr>
            <a:t>生活用</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人</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日</a:t>
          </a:r>
          <a:r>
            <a:rPr lang="zh-TW" altLang="en-US" sz="900" dirty="0" smtClean="0">
              <a:latin typeface="ＭＳ ゴシック" panose="020B0609070205080204" pitchFamily="49" charset="-128"/>
              <a:ea typeface="ＭＳ ゴシック" panose="020B0609070205080204" pitchFamily="49" charset="-128"/>
            </a:rPr>
            <a:t>平均</a:t>
          </a:r>
          <a:endParaRPr lang="en-US" altLang="zh-TW" sz="900" dirty="0" smtClean="0">
            <a:latin typeface="ＭＳ ゴシック" panose="020B0609070205080204" pitchFamily="49" charset="-128"/>
            <a:ea typeface="ＭＳ ゴシック" panose="020B0609070205080204" pitchFamily="49" charset="-128"/>
          </a:endParaRPr>
        </a:p>
        <a:p xmlns:a="http://schemas.openxmlformats.org/drawingml/2006/main">
          <a:r>
            <a:rPr lang="zh-TW" altLang="en-US" sz="900" dirty="0" smtClean="0">
              <a:latin typeface="ＭＳ ゴシック" panose="020B0609070205080204" pitchFamily="49" charset="-128"/>
              <a:ea typeface="ＭＳ ゴシック" panose="020B0609070205080204" pitchFamily="49" charset="-128"/>
            </a:rPr>
            <a:t>給</a:t>
          </a:r>
          <a:r>
            <a:rPr lang="zh-TW" altLang="en-US" sz="900" dirty="0">
              <a:latin typeface="ＭＳ ゴシック" panose="020B0609070205080204" pitchFamily="49" charset="-128"/>
              <a:ea typeface="ＭＳ ゴシック" panose="020B0609070205080204" pitchFamily="49" charset="-128"/>
            </a:rPr>
            <a:t>水量</a:t>
          </a:r>
          <a:endParaRPr kumimoji="1" lang="ja-JP" altLang="en-US" sz="900" dirty="0">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0.02764</cdr:x>
      <cdr:y>0.00403</cdr:y>
    </cdr:from>
    <cdr:to>
      <cdr:x>0.13346</cdr:x>
      <cdr:y>0.05399</cdr:y>
    </cdr:to>
    <cdr:sp macro="" textlink="">
      <cdr:nvSpPr>
        <cdr:cNvPr id="5" name="テキスト ボックス 21"/>
        <cdr:cNvSpPr txBox="1"/>
      </cdr:nvSpPr>
      <cdr:spPr>
        <a:xfrm xmlns:a="http://schemas.openxmlformats.org/drawingml/2006/main">
          <a:off x="113890" y="11171"/>
          <a:ext cx="436017" cy="138499"/>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ja-JP" altLang="en-US" sz="8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万人</a:t>
          </a: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0.89114</cdr:x>
      <cdr:y>0.01135</cdr:y>
    </cdr:from>
    <cdr:to>
      <cdr:x>0.97851</cdr:x>
      <cdr:y>0.06805</cdr:y>
    </cdr:to>
    <cdr:sp macro="" textlink="">
      <cdr:nvSpPr>
        <cdr:cNvPr id="6" name="テキスト ボックス 22"/>
        <cdr:cNvSpPr txBox="1"/>
      </cdr:nvSpPr>
      <cdr:spPr>
        <a:xfrm xmlns:a="http://schemas.openxmlformats.org/drawingml/2006/main">
          <a:off x="3671900" y="31471"/>
          <a:ext cx="360000" cy="15716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L</a:t>
          </a:r>
          <a:r>
            <a:rPr kumimoji="1" lang="ja-JP" altLang="en-US" sz="10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0.89988</cdr:x>
      <cdr:y>0.94399</cdr:y>
    </cdr:from>
    <cdr:to>
      <cdr:x>0.98725</cdr:x>
      <cdr:y>0.99395</cdr:y>
    </cdr:to>
    <cdr:sp macro="" textlink="">
      <cdr:nvSpPr>
        <cdr:cNvPr id="7" name="テキスト ボックス 22"/>
        <cdr:cNvSpPr txBox="1"/>
      </cdr:nvSpPr>
      <cdr:spPr>
        <a:xfrm xmlns:a="http://schemas.openxmlformats.org/drawingml/2006/main">
          <a:off x="3707927" y="2616740"/>
          <a:ext cx="360005" cy="1384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smtClean="0">
              <a:ln>
                <a:noFill/>
              </a:ln>
              <a:solidFill>
                <a:srgbClr val="595959"/>
              </a:solidFill>
              <a:effectLst/>
              <a:uLnTx/>
              <a:uFillTx/>
              <a:latin typeface="ＭＳ ゴシック" panose="020B0609070205080204" pitchFamily="49" charset="-128"/>
              <a:ea typeface="ＭＳ ゴシック" panose="020B0609070205080204" pitchFamily="49" charset="-128"/>
            </a:rPr>
            <a:t>年度</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0.04393</cdr:x>
      <cdr:y>0</cdr:y>
    </cdr:from>
    <cdr:to>
      <cdr:x>0.18017</cdr:x>
      <cdr:y>0.11458</cdr:y>
    </cdr:to>
    <cdr:sp macro="" textlink="">
      <cdr:nvSpPr>
        <cdr:cNvPr id="2" name="テキスト ボックス 1"/>
        <cdr:cNvSpPr txBox="1"/>
      </cdr:nvSpPr>
      <cdr:spPr>
        <a:xfrm xmlns:a="http://schemas.openxmlformats.org/drawingml/2006/main">
          <a:off x="193002" y="0"/>
          <a:ext cx="598578" cy="21449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000" dirty="0">
              <a:solidFill>
                <a:srgbClr val="595959"/>
              </a:solidFill>
            </a:rPr>
            <a:t>(km)</a:t>
          </a:r>
          <a:endParaRPr lang="ja-JP" altLang="en-US" sz="1000" dirty="0">
            <a:solidFill>
              <a:srgbClr val="595959"/>
            </a:solidFill>
          </a:endParaRPr>
        </a:p>
      </cdr:txBody>
    </cdr:sp>
  </cdr:relSizeAnchor>
  <cdr:relSizeAnchor xmlns:cdr="http://schemas.openxmlformats.org/drawingml/2006/chartDrawing">
    <cdr:from>
      <cdr:x>0.93021</cdr:x>
      <cdr:y>0.84725</cdr:y>
    </cdr:from>
    <cdr:to>
      <cdr:x>0.99179</cdr:x>
      <cdr:y>0.94089</cdr:y>
    </cdr:to>
    <cdr:sp macro="" textlink="">
      <cdr:nvSpPr>
        <cdr:cNvPr id="3" name="テキスト ボックス 5"/>
        <cdr:cNvSpPr txBox="1"/>
      </cdr:nvSpPr>
      <cdr:spPr>
        <a:xfrm xmlns:a="http://schemas.openxmlformats.org/drawingml/2006/main">
          <a:off x="3701849" y="1586054"/>
          <a:ext cx="245062" cy="175295"/>
        </a:xfrm>
        <a:prstGeom xmlns:a="http://schemas.openxmlformats.org/drawingml/2006/main" prst="rect">
          <a:avLst/>
        </a:prstGeom>
        <a:noFill xmlns:a="http://schemas.openxmlformats.org/drawingml/2006/main"/>
      </cdr:spPr>
      <cdr:txBody>
        <a:bodyPr xmlns:a="http://schemas.openxmlformats.org/drawingml/2006/main" wrap="square" lIns="36000" tIns="36000" rIns="36000" bIns="3600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aseline="40000" dirty="0">
              <a:solidFill>
                <a:prstClr val="black"/>
              </a:solidFill>
              <a:latin typeface="ＭＳ ゴシック" panose="020B0609070205080204" pitchFamily="49" charset="-128"/>
              <a:ea typeface="ＭＳ ゴシック" panose="020B0609070205080204" pitchFamily="49" charset="-128"/>
            </a:rPr>
            <a:t>＊</a:t>
          </a:r>
          <a:endParaRPr kumimoji="1" lang="ja-JP" altLang="en-US" sz="1000" b="0" i="0" u="none" strike="noStrike" kern="1200" cap="none" spc="0" normalizeH="0" baseline="40000" noProof="0" dirty="0">
            <a:ln>
              <a:noFill/>
            </a:ln>
            <a:solidFill>
              <a:prstClr val="black"/>
            </a:solidFill>
            <a:effectLst/>
            <a:uLnTx/>
            <a:uFillTx/>
            <a:latin typeface="Arial" charset="0"/>
            <a:ea typeface="ＭＳ Ｐゴシック" pitchFamily="1" charset="-128"/>
            <a:cs typeface="+mn-c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0.65837</cdr:x>
      <cdr:y>0.37655</cdr:y>
    </cdr:from>
    <cdr:to>
      <cdr:x>0.70876</cdr:x>
      <cdr:y>0.43173</cdr:y>
    </cdr:to>
    <cdr:cxnSp macro="">
      <cdr:nvCxnSpPr>
        <cdr:cNvPr id="3" name="直線矢印コネクタ 2">
          <a:extLst xmlns:a="http://schemas.openxmlformats.org/drawingml/2006/main">
            <a:ext uri="{FF2B5EF4-FFF2-40B4-BE49-F238E27FC236}">
              <a16:creationId xmlns:a16="http://schemas.microsoft.com/office/drawing/2014/main" id="{8E17DBFA-EB42-B1E5-2FE9-5588D853A892}"/>
            </a:ext>
          </a:extLst>
        </cdr:cNvPr>
        <cdr:cNvCxnSpPr/>
      </cdr:nvCxnSpPr>
      <cdr:spPr>
        <a:xfrm xmlns:a="http://schemas.openxmlformats.org/drawingml/2006/main" flipH="1">
          <a:off x="2712795" y="1043808"/>
          <a:ext cx="207634" cy="152948"/>
        </a:xfrm>
        <a:prstGeom xmlns:a="http://schemas.openxmlformats.org/drawingml/2006/main" prst="straightConnector1">
          <a:avLst/>
        </a:prstGeom>
        <a:ln xmlns:a="http://schemas.openxmlformats.org/drawingml/2006/main" w="9525">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0.65633</cdr:x>
      <cdr:y>0.25966</cdr:y>
    </cdr:from>
    <cdr:to>
      <cdr:x>0.92718</cdr:x>
      <cdr:y>0.39289</cdr:y>
    </cdr:to>
    <cdr:sp macro="" textlink="">
      <cdr:nvSpPr>
        <cdr:cNvPr id="4" name="テキスト ボックス 16"/>
        <cdr:cNvSpPr txBox="1"/>
      </cdr:nvSpPr>
      <cdr:spPr>
        <a:xfrm xmlns:a="http://schemas.openxmlformats.org/drawingml/2006/main">
          <a:off x="2879931" y="771638"/>
          <a:ext cx="1188472" cy="39592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r>
            <a:rPr lang="zh-TW" altLang="en-US" sz="900" dirty="0">
              <a:latin typeface="ＭＳ ゴシック" panose="020B0609070205080204" pitchFamily="49" charset="-128"/>
              <a:ea typeface="ＭＳ ゴシック" panose="020B0609070205080204" pitchFamily="49" charset="-128"/>
            </a:rPr>
            <a:t>生活用</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人</a:t>
          </a:r>
          <a:r>
            <a:rPr lang="en-US" altLang="zh-TW" sz="900" dirty="0">
              <a:latin typeface="ＭＳ ゴシック" panose="020B0609070205080204" pitchFamily="49" charset="-128"/>
              <a:ea typeface="ＭＳ ゴシック" panose="020B0609070205080204" pitchFamily="49" charset="-128"/>
            </a:rPr>
            <a:t>1</a:t>
          </a:r>
          <a:r>
            <a:rPr lang="zh-TW" altLang="en-US" sz="900" dirty="0">
              <a:latin typeface="ＭＳ ゴシック" panose="020B0609070205080204" pitchFamily="49" charset="-128"/>
              <a:ea typeface="ＭＳ ゴシック" panose="020B0609070205080204" pitchFamily="49" charset="-128"/>
            </a:rPr>
            <a:t>日平均</a:t>
          </a:r>
          <a:endParaRPr lang="en-US" altLang="zh-TW" sz="900" dirty="0">
            <a:latin typeface="ＭＳ ゴシック" panose="020B0609070205080204" pitchFamily="49" charset="-128"/>
            <a:ea typeface="ＭＳ ゴシック" panose="020B0609070205080204" pitchFamily="49" charset="-128"/>
          </a:endParaRPr>
        </a:p>
        <a:p xmlns:a="http://schemas.openxmlformats.org/drawingml/2006/main">
          <a:r>
            <a:rPr lang="zh-TW" altLang="en-US" sz="900" dirty="0">
              <a:latin typeface="ＭＳ ゴシック" panose="020B0609070205080204" pitchFamily="49" charset="-128"/>
              <a:ea typeface="ＭＳ ゴシック" panose="020B0609070205080204" pitchFamily="49" charset="-128"/>
            </a:rPr>
            <a:t>給水量</a:t>
          </a:r>
          <a:endParaRPr kumimoji="1" lang="ja-JP" altLang="en-US" sz="900" dirty="0">
            <a:latin typeface="ＭＳ ゴシック" panose="020B0609070205080204" pitchFamily="49" charset="-128"/>
            <a:ea typeface="ＭＳ ゴシック" panose="020B0609070205080204" pitchFamily="49" charset="-128"/>
          </a:endParaRPr>
        </a:p>
      </cdr:txBody>
    </cdr:sp>
  </cdr:relSizeAnchor>
  <cdr:relSizeAnchor xmlns:cdr="http://schemas.openxmlformats.org/drawingml/2006/chartDrawing">
    <cdr:from>
      <cdr:x>0.02764</cdr:x>
      <cdr:y>0.00403</cdr:y>
    </cdr:from>
    <cdr:to>
      <cdr:x>0.13346</cdr:x>
      <cdr:y>0.05399</cdr:y>
    </cdr:to>
    <cdr:sp macro="" textlink="">
      <cdr:nvSpPr>
        <cdr:cNvPr id="5" name="テキスト ボックス 21"/>
        <cdr:cNvSpPr txBox="1"/>
      </cdr:nvSpPr>
      <cdr:spPr>
        <a:xfrm xmlns:a="http://schemas.openxmlformats.org/drawingml/2006/main">
          <a:off x="113890" y="11171"/>
          <a:ext cx="436017" cy="138499"/>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ja-JP" altLang="en-US" sz="8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万人</a:t>
          </a:r>
          <a:r>
            <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a:t>
          </a:r>
        </a:p>
      </cdr:txBody>
    </cdr:sp>
  </cdr:relSizeAnchor>
  <cdr:relSizeAnchor xmlns:cdr="http://schemas.openxmlformats.org/drawingml/2006/chartDrawing">
    <cdr:from>
      <cdr:x>0.89114</cdr:x>
      <cdr:y>0.01135</cdr:y>
    </cdr:from>
    <cdr:to>
      <cdr:x>0.97851</cdr:x>
      <cdr:y>0.06805</cdr:y>
    </cdr:to>
    <cdr:sp macro="" textlink="">
      <cdr:nvSpPr>
        <cdr:cNvPr id="6" name="テキスト ボックス 22"/>
        <cdr:cNvSpPr txBox="1"/>
      </cdr:nvSpPr>
      <cdr:spPr>
        <a:xfrm xmlns:a="http://schemas.openxmlformats.org/drawingml/2006/main">
          <a:off x="3671900" y="31471"/>
          <a:ext cx="360000" cy="15716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a:t>
          </a:r>
          <a:r>
            <a:rPr kumimoji="1" lang="en-US" altLang="ja-JP"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L</a:t>
          </a:r>
          <a:r>
            <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a:t>
          </a:r>
        </a:p>
      </cdr:txBody>
    </cdr:sp>
  </cdr:relSizeAnchor>
  <cdr:relSizeAnchor xmlns:cdr="http://schemas.openxmlformats.org/drawingml/2006/chartDrawing">
    <cdr:from>
      <cdr:x>0.89988</cdr:x>
      <cdr:y>0.94399</cdr:y>
    </cdr:from>
    <cdr:to>
      <cdr:x>0.98725</cdr:x>
      <cdr:y>0.99395</cdr:y>
    </cdr:to>
    <cdr:sp macro="" textlink="">
      <cdr:nvSpPr>
        <cdr:cNvPr id="7" name="テキスト ボックス 22"/>
        <cdr:cNvSpPr txBox="1"/>
      </cdr:nvSpPr>
      <cdr:spPr>
        <a:xfrm xmlns:a="http://schemas.openxmlformats.org/drawingml/2006/main">
          <a:off x="3707927" y="2616740"/>
          <a:ext cx="360005" cy="13849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ja-JP"/>
          </a:defPPr>
          <a:lvl1pPr algn="l" rtl="0" fontAlgn="base">
            <a:spcBef>
              <a:spcPct val="0"/>
            </a:spcBef>
            <a:spcAft>
              <a:spcPct val="0"/>
            </a:spcAft>
            <a:defRPr kumimoji="1" sz="2400" kern="1200">
              <a:solidFill>
                <a:schemeClr val="tx1"/>
              </a:solidFill>
              <a:latin typeface="Arial" charset="0"/>
              <a:ea typeface="ＭＳ Ｐゴシック" pitchFamily="1"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pitchFamily="1"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pitchFamily="1"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pitchFamily="1"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pitchFamily="1" charset="-128"/>
              <a:cs typeface="+mn-cs"/>
            </a:defRPr>
          </a:lvl5pPr>
          <a:lvl6pPr marL="2286000" algn="l" defTabSz="914400" rtl="0" eaLnBrk="1" latinLnBrk="0" hangingPunct="1">
            <a:defRPr kumimoji="1" sz="2400" kern="1200">
              <a:solidFill>
                <a:schemeClr val="tx1"/>
              </a:solidFill>
              <a:latin typeface="Arial" charset="0"/>
              <a:ea typeface="ＭＳ Ｐゴシック" pitchFamily="1" charset="-128"/>
              <a:cs typeface="+mn-cs"/>
            </a:defRPr>
          </a:lvl6pPr>
          <a:lvl7pPr marL="2743200" algn="l" defTabSz="914400" rtl="0" eaLnBrk="1" latinLnBrk="0" hangingPunct="1">
            <a:defRPr kumimoji="1" sz="2400" kern="1200">
              <a:solidFill>
                <a:schemeClr val="tx1"/>
              </a:solidFill>
              <a:latin typeface="Arial" charset="0"/>
              <a:ea typeface="ＭＳ Ｐゴシック" pitchFamily="1" charset="-128"/>
              <a:cs typeface="+mn-cs"/>
            </a:defRPr>
          </a:lvl7pPr>
          <a:lvl8pPr marL="3200400" algn="l" defTabSz="914400" rtl="0" eaLnBrk="1" latinLnBrk="0" hangingPunct="1">
            <a:defRPr kumimoji="1" sz="2400" kern="1200">
              <a:solidFill>
                <a:schemeClr val="tx1"/>
              </a:solidFill>
              <a:latin typeface="Arial" charset="0"/>
              <a:ea typeface="ＭＳ Ｐゴシック" pitchFamily="1" charset="-128"/>
              <a:cs typeface="+mn-cs"/>
            </a:defRPr>
          </a:lvl8pPr>
          <a:lvl9pPr marL="3657600" algn="l" defTabSz="914400" rtl="0" eaLnBrk="1" latinLnBrk="0" hangingPunct="1">
            <a:defRPr kumimoji="1" sz="2400" kern="1200">
              <a:solidFill>
                <a:schemeClr val="tx1"/>
              </a:solidFill>
              <a:latin typeface="Arial" charset="0"/>
              <a:ea typeface="ＭＳ Ｐゴシック" pitchFamily="1" charset="-128"/>
              <a:cs typeface="+mn-cs"/>
            </a:defRPr>
          </a:lvl9pPr>
        </a:lstStyle>
        <a:p xmlns:a="http://schemas.openxmlformats.org/drawingml/2006/main">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rPr>
            <a:t>年度</a:t>
          </a:r>
          <a:endParaRPr kumimoji="1" lang="ja-JP" altLang="en-US" sz="1000" b="0" i="0" u="none" strike="noStrike" kern="1200" cap="none" spc="0" normalizeH="0" baseline="0" noProof="0" dirty="0">
            <a:ln>
              <a:noFill/>
            </a:ln>
            <a:solidFill>
              <a:srgbClr val="595959"/>
            </a:solidFill>
            <a:effectLst/>
            <a:uLnTx/>
            <a:uFillTx/>
            <a:latin typeface="ＭＳ ゴシック" panose="020B0609070205080204" pitchFamily="49" charset="-128"/>
            <a:ea typeface="ＭＳ ゴシック" panose="020B0609070205080204" pitchFamily="49"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575" cy="498475"/>
          </a:xfrm>
          <a:prstGeom prst="rect">
            <a:avLst/>
          </a:prstGeom>
        </p:spPr>
        <p:txBody>
          <a:bodyPr vert="horz" lIns="91427" tIns="45712" rIns="91427" bIns="4571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0" y="2"/>
            <a:ext cx="2949575" cy="498475"/>
          </a:xfrm>
          <a:prstGeom prst="rect">
            <a:avLst/>
          </a:prstGeom>
        </p:spPr>
        <p:txBody>
          <a:bodyPr vert="horz" lIns="91427" tIns="45712" rIns="91427" bIns="45712" rtlCol="0"/>
          <a:lstStyle>
            <a:lvl1pPr algn="r">
              <a:defRPr sz="1200"/>
            </a:lvl1pPr>
          </a:lstStyle>
          <a:p>
            <a:fld id="{232AD951-7E19-4004-B83F-A7C7A1215E4B}" type="datetimeFigureOut">
              <a:rPr kumimoji="1" lang="ja-JP" altLang="en-US" smtClean="0"/>
              <a:t>2022/9/28</a:t>
            </a:fld>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7" tIns="45712" rIns="91427" bIns="4571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0" y="9440865"/>
            <a:ext cx="2949575" cy="498475"/>
          </a:xfrm>
          <a:prstGeom prst="rect">
            <a:avLst/>
          </a:prstGeom>
        </p:spPr>
        <p:txBody>
          <a:bodyPr vert="horz" lIns="91427" tIns="45712" rIns="91427" bIns="45712"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49786" cy="498693"/>
          </a:xfrm>
          <a:prstGeom prst="rect">
            <a:avLst/>
          </a:prstGeom>
        </p:spPr>
        <p:txBody>
          <a:bodyPr vert="horz" lIns="91540" tIns="45771" rIns="91540" bIns="4577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2"/>
            <a:ext cx="2949786" cy="498693"/>
          </a:xfrm>
          <a:prstGeom prst="rect">
            <a:avLst/>
          </a:prstGeom>
        </p:spPr>
        <p:txBody>
          <a:bodyPr vert="horz" lIns="91540" tIns="45771" rIns="91540" bIns="45771" rtlCol="0"/>
          <a:lstStyle>
            <a:lvl1pPr algn="r">
              <a:defRPr sz="1200"/>
            </a:lvl1pPr>
          </a:lstStyle>
          <a:p>
            <a:fld id="{AFD2E2CB-6C4B-4969-8D8B-067DE241F3A1}" type="datetimeFigureOut">
              <a:rPr kumimoji="1" lang="ja-JP" altLang="en-US" smtClean="0"/>
              <a:t>2022/9/28</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40" tIns="45771" rIns="91540" bIns="45771" rtlCol="0" anchor="ctr"/>
          <a:lstStyle/>
          <a:p>
            <a:endParaRPr lang="ja-JP" altLang="en-US"/>
          </a:p>
        </p:txBody>
      </p:sp>
      <p:sp>
        <p:nvSpPr>
          <p:cNvPr id="5" name="ノート プレースホルダー 4"/>
          <p:cNvSpPr>
            <a:spLocks noGrp="1"/>
          </p:cNvSpPr>
          <p:nvPr>
            <p:ph type="body" sz="quarter" idx="3"/>
          </p:nvPr>
        </p:nvSpPr>
        <p:spPr>
          <a:xfrm>
            <a:off x="680721" y="4783309"/>
            <a:ext cx="5445760" cy="3913615"/>
          </a:xfrm>
          <a:prstGeom prst="rect">
            <a:avLst/>
          </a:prstGeom>
        </p:spPr>
        <p:txBody>
          <a:bodyPr vert="horz" lIns="91540" tIns="45771" rIns="91540" bIns="4577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6" cy="498692"/>
          </a:xfrm>
          <a:prstGeom prst="rect">
            <a:avLst/>
          </a:prstGeom>
        </p:spPr>
        <p:txBody>
          <a:bodyPr vert="horz" lIns="91540" tIns="45771" rIns="91540" bIns="4577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7"/>
            <a:ext cx="2949786" cy="498692"/>
          </a:xfrm>
          <a:prstGeom prst="rect">
            <a:avLst/>
          </a:prstGeom>
        </p:spPr>
        <p:txBody>
          <a:bodyPr vert="horz" lIns="91540" tIns="45771" rIns="91540" bIns="45771"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1541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Tree>
    <p:extLst>
      <p:ext uri="{BB962C8B-B14F-4D97-AF65-F5344CB8AC3E}">
        <p14:creationId xmlns:p14="http://schemas.microsoft.com/office/powerpoint/2010/main" val="4230998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7403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7989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78325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604341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175497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56172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74298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9554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5000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71297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66152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56688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2474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55528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9952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979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39058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9780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01608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0119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8E35D65-D81E-4835-AB60-D293C64F7EDE}"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AACB109-6E9A-4805-8E40-BF537C8861E6}"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37DC7ED-50F6-4332-BCBB-F1C8369B33F4}"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FE3DFF-D6E2-4601-A01F-52DAFA0AB72A}"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9D9AB3A-73FF-42F1-8E95-C07469333364}" type="datetime1">
              <a:rPr kumimoji="1" lang="ja-JP" altLang="en-US" smtClean="0"/>
              <a:t>2022/9/28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B4EFF9-FEB7-45F9-82D1-7DEC092526D0}"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E17A09C-F3FA-4ECC-8327-64601EE68A95}" type="datetime1">
              <a:rPr kumimoji="1" lang="ja-JP" altLang="en-US" smtClean="0"/>
              <a:t>2022/9/28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EB75DDA-D58D-40DC-B2D6-F73CA5A3556F}" type="datetime1">
              <a:rPr kumimoji="1" lang="ja-JP" altLang="en-US" smtClean="0"/>
              <a:t>2022/9/28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DB136-B18F-4BB7-8D3E-74FCF4C662C9}" type="datetime1">
              <a:rPr kumimoji="1" lang="ja-JP" altLang="en-US" smtClean="0"/>
              <a:t>2022/9/28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F3E2282-FDB2-485F-9184-A4C873F9CA05}"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B1E536-06D4-4177-8109-F9FF060FE478}" type="datetime1">
              <a:rPr kumimoji="1" lang="ja-JP" altLang="en-US" smtClean="0"/>
              <a:t>2022/9/28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43346E-D5C1-44E2-A7D0-395BB974CB1D}" type="datetime1">
              <a:rPr kumimoji="1" lang="ja-JP" altLang="en-US" smtClean="0"/>
              <a:t>2022/9/28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540.png"/><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301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rmAutofit/>
          </a:bodyPr>
          <a:lstStyle/>
          <a:p>
            <a:r>
              <a:rPr kumimoji="1" lang="ja-JP" altLang="en-US" sz="6000" dirty="0">
                <a:latin typeface="Meiryo UI" panose="020B0604030504040204" pitchFamily="50" charset="-128"/>
                <a:ea typeface="Meiryo UI" panose="020B0604030504040204" pitchFamily="50" charset="-128"/>
              </a:rPr>
              <a:t>第７章関係</a:t>
            </a:r>
          </a:p>
        </p:txBody>
      </p:sp>
    </p:spTree>
    <p:extLst>
      <p:ext uri="{BB962C8B-B14F-4D97-AF65-F5344CB8AC3E}">
        <p14:creationId xmlns:p14="http://schemas.microsoft.com/office/powerpoint/2010/main" val="64675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15347" y="2934486"/>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251520" y="836712"/>
            <a:ext cx="3735097" cy="209860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関空アクセス改善にも資するなにわ筋線の整備など鉄道ネットワークの充実強化をめざす。</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大阪市営地下鉄の株式会社化を進め、関西圏の鉄道網の中心として乗り継ぎ時の移動負担軽減などの視点でさらなる利用者の利便性向上を図る。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リニア中央新幹線や北陸新幹線、万博開催・</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誘致等、人の流れに大きな変化をもたらす要素等を踏まえ、ネットワークの充実・利便性向上等の観点から公共交通施策をさらに加速させていく。</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p:nvPr/>
        </p:nvSpPr>
        <p:spPr>
          <a:xfrm>
            <a:off x="142294" y="2947670"/>
            <a:ext cx="2091192"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pic>
        <p:nvPicPr>
          <p:cNvPr id="45" name="図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8497" y="3732114"/>
            <a:ext cx="3270177" cy="2894885"/>
          </a:xfrm>
          <a:prstGeom prst="rect">
            <a:avLst/>
          </a:prstGeom>
        </p:spPr>
      </p:pic>
      <p:sp>
        <p:nvSpPr>
          <p:cNvPr id="46" name="タイトル 1"/>
          <p:cNvSpPr txBox="1"/>
          <p:nvPr/>
        </p:nvSpPr>
        <p:spPr>
          <a:xfrm>
            <a:off x="3555667" y="3599176"/>
            <a:ext cx="1807490" cy="19924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en-US" altLang="ja-JP" sz="73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73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鉄道ネットワークの整備状況</a:t>
            </a:r>
            <a:r>
              <a:rPr lang="en-US" altLang="ja-JP" sz="73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endParaRPr lang="ja-JP" altLang="en-US" sz="73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aphicFrame>
        <p:nvGraphicFramePr>
          <p:cNvPr id="9" name="表 9"/>
          <p:cNvGraphicFramePr>
            <a:graphicFrameLocks noGrp="1"/>
          </p:cNvGraphicFramePr>
          <p:nvPr/>
        </p:nvGraphicFramePr>
        <p:xfrm>
          <a:off x="6752438" y="3578489"/>
          <a:ext cx="2339450" cy="2947669"/>
        </p:xfrm>
        <a:graphic>
          <a:graphicData uri="http://schemas.openxmlformats.org/drawingml/2006/table">
            <a:tbl>
              <a:tblPr firstRow="1" bandRow="1">
                <a:tableStyleId>{5C22544A-7EE6-4342-B048-85BDC9FD1C3A}</a:tableStyleId>
              </a:tblPr>
              <a:tblGrid>
                <a:gridCol w="532917">
                  <a:extLst>
                    <a:ext uri="{9D8B030D-6E8A-4147-A177-3AD203B41FA5}">
                      <a16:colId xmlns:a16="http://schemas.microsoft.com/office/drawing/2014/main" val="20000"/>
                    </a:ext>
                  </a:extLst>
                </a:gridCol>
                <a:gridCol w="506692">
                  <a:extLst>
                    <a:ext uri="{9D8B030D-6E8A-4147-A177-3AD203B41FA5}">
                      <a16:colId xmlns:a16="http://schemas.microsoft.com/office/drawing/2014/main" val="20001"/>
                    </a:ext>
                  </a:extLst>
                </a:gridCol>
                <a:gridCol w="1299841">
                  <a:extLst>
                    <a:ext uri="{9D8B030D-6E8A-4147-A177-3AD203B41FA5}">
                      <a16:colId xmlns:a16="http://schemas.microsoft.com/office/drawing/2014/main" val="20002"/>
                    </a:ext>
                  </a:extLst>
                </a:gridCol>
              </a:tblGrid>
              <a:tr h="397534">
                <a:tc>
                  <a:txBody>
                    <a:bodyPr/>
                    <a:lstStyle/>
                    <a:p>
                      <a:pPr algn="ctr"/>
                      <a:r>
                        <a:rPr kumimoji="1" lang="ja-JP" altLang="en-US" sz="700" dirty="0">
                          <a:solidFill>
                            <a:schemeClr val="tx1"/>
                          </a:solidFill>
                          <a:latin typeface="+mn-ea"/>
                          <a:ea typeface="+mn-ea"/>
                        </a:rPr>
                        <a:t>路線</a:t>
                      </a:r>
                      <a:endParaRPr kumimoji="1" lang="en-US" altLang="ja-JP" sz="700" dirty="0">
                        <a:solidFill>
                          <a:schemeClr val="tx1"/>
                        </a:solidFill>
                        <a:latin typeface="+mn-ea"/>
                        <a:ea typeface="+mn-ea"/>
                      </a:endParaRPr>
                    </a:p>
                    <a:p>
                      <a:pPr algn="ctr"/>
                      <a:r>
                        <a:rPr kumimoji="1" lang="ja-JP" altLang="en-US" sz="500" dirty="0">
                          <a:solidFill>
                            <a:schemeClr val="tx1"/>
                          </a:solidFill>
                          <a:latin typeface="+mn-ea"/>
                          <a:ea typeface="+mn-ea"/>
                        </a:rPr>
                        <a:t>（整備区間）</a:t>
                      </a:r>
                    </a:p>
                  </a:txBody>
                  <a:tcPr marL="84406" marR="84406" marT="42203" marB="42203"/>
                </a:tc>
                <a:tc>
                  <a:txBody>
                    <a:bodyPr/>
                    <a:lstStyle/>
                    <a:p>
                      <a:pPr algn="ctr"/>
                      <a:r>
                        <a:rPr kumimoji="1" lang="ja-JP" altLang="en-US" sz="700" dirty="0">
                          <a:solidFill>
                            <a:schemeClr val="tx1"/>
                          </a:solidFill>
                          <a:latin typeface="+mn-ea"/>
                          <a:ea typeface="+mn-ea"/>
                        </a:rPr>
                        <a:t>開業</a:t>
                      </a:r>
                      <a:endParaRPr kumimoji="1" lang="en-US" altLang="ja-JP" sz="700" dirty="0">
                        <a:solidFill>
                          <a:schemeClr val="tx1"/>
                        </a:solidFill>
                        <a:latin typeface="+mn-ea"/>
                        <a:ea typeface="+mn-ea"/>
                      </a:endParaRPr>
                    </a:p>
                    <a:p>
                      <a:pPr algn="ctr"/>
                      <a:r>
                        <a:rPr kumimoji="1" lang="ja-JP" altLang="en-US" sz="700" dirty="0">
                          <a:solidFill>
                            <a:schemeClr val="tx1"/>
                          </a:solidFill>
                          <a:latin typeface="+mn-ea"/>
                          <a:ea typeface="+mn-ea"/>
                        </a:rPr>
                        <a:t>目標</a:t>
                      </a:r>
                    </a:p>
                  </a:txBody>
                  <a:tcPr marL="84406" marR="84406" marT="42203" marB="42203"/>
                </a:tc>
                <a:tc>
                  <a:txBody>
                    <a:bodyPr/>
                    <a:lstStyle/>
                    <a:p>
                      <a:pPr algn="ctr"/>
                      <a:r>
                        <a:rPr kumimoji="1" lang="ja-JP" altLang="en-US" sz="700" dirty="0">
                          <a:solidFill>
                            <a:schemeClr val="tx1"/>
                          </a:solidFill>
                          <a:latin typeface="+mn-ea"/>
                          <a:ea typeface="+mn-ea"/>
                        </a:rPr>
                        <a:t>整備効果</a:t>
                      </a:r>
                    </a:p>
                  </a:txBody>
                  <a:tcPr marL="84406" marR="84406" marT="42203" marB="42203"/>
                </a:tc>
                <a:extLst>
                  <a:ext uri="{0D108BD9-81ED-4DB2-BD59-A6C34878D82A}">
                    <a16:rowId xmlns:a16="http://schemas.microsoft.com/office/drawing/2014/main" val="10000"/>
                  </a:ext>
                </a:extLst>
              </a:tr>
              <a:tr h="542092">
                <a:tc>
                  <a:txBody>
                    <a:bodyPr/>
                    <a:lstStyle/>
                    <a:p>
                      <a:r>
                        <a:rPr kumimoji="1" lang="ja-JP" altLang="en-US" sz="600" b="1" dirty="0">
                          <a:solidFill>
                            <a:schemeClr val="tx1"/>
                          </a:solidFill>
                          <a:latin typeface="+mn-ea"/>
                          <a:ea typeface="+mn-ea"/>
                        </a:rPr>
                        <a:t>おおさか東線</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（新大阪～久宝寺）</a:t>
                      </a:r>
                    </a:p>
                  </a:txBody>
                  <a:tcPr marL="84406" marR="84406" marT="42203" marB="4220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dirty="0">
                          <a:solidFill>
                            <a:schemeClr val="tx1"/>
                          </a:solidFill>
                          <a:latin typeface="+mn-ea"/>
                          <a:ea typeface="+mn-ea"/>
                        </a:rPr>
                        <a:t>2019</a:t>
                      </a:r>
                      <a:r>
                        <a:rPr kumimoji="1" lang="ja-JP" altLang="en-US" sz="700" b="1" dirty="0">
                          <a:solidFill>
                            <a:schemeClr val="tx1"/>
                          </a:solidFill>
                          <a:latin typeface="+mn-ea"/>
                          <a:ea typeface="+mn-ea"/>
                        </a:rPr>
                        <a:t>年</a:t>
                      </a:r>
                      <a:r>
                        <a:rPr kumimoji="1" lang="en-US" altLang="ja-JP" sz="700" b="1" dirty="0">
                          <a:solidFill>
                            <a:schemeClr val="tx1"/>
                          </a:solidFill>
                          <a:latin typeface="+mn-ea"/>
                          <a:ea typeface="+mn-ea"/>
                        </a:rPr>
                        <a:t>3</a:t>
                      </a:r>
                      <a:r>
                        <a:rPr kumimoji="1" lang="ja-JP" altLang="en-US" sz="700" b="1" dirty="0">
                          <a:solidFill>
                            <a:schemeClr val="tx1"/>
                          </a:solidFill>
                          <a:latin typeface="+mn-ea"/>
                          <a:ea typeface="+mn-ea"/>
                        </a:rPr>
                        <a:t>月</a:t>
                      </a:r>
                      <a:endParaRPr kumimoji="1" lang="en-US" altLang="ja-JP" sz="700" b="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1" dirty="0">
                          <a:solidFill>
                            <a:schemeClr val="tx1"/>
                          </a:solidFill>
                          <a:latin typeface="+mn-ea"/>
                          <a:ea typeface="+mn-ea"/>
                        </a:rPr>
                        <a:t>（全線開業済）</a:t>
                      </a:r>
                    </a:p>
                  </a:txBody>
                  <a:tcPr marL="84406" marR="84406" marT="42203" marB="42203"/>
                </a:tc>
                <a:tc>
                  <a:txBody>
                    <a:bodyPr/>
                    <a:lstStyle/>
                    <a:p>
                      <a:r>
                        <a:rPr kumimoji="1" lang="ja-JP" altLang="en-US" sz="600" b="1" dirty="0">
                          <a:solidFill>
                            <a:schemeClr val="tx1"/>
                          </a:solidFill>
                          <a:latin typeface="+mn-ea"/>
                          <a:ea typeface="+mn-ea"/>
                        </a:rPr>
                        <a:t>・久宝寺～高井田の時間短縮　</a:t>
                      </a:r>
                      <a:r>
                        <a:rPr kumimoji="1" lang="en-US" altLang="ja-JP" sz="600" b="1" dirty="0">
                          <a:solidFill>
                            <a:schemeClr val="tx1"/>
                          </a:solidFill>
                          <a:latin typeface="+mn-ea"/>
                          <a:ea typeface="+mn-ea"/>
                        </a:rPr>
                        <a:t>22</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・久宝寺～淡路の時間短縮　</a:t>
                      </a:r>
                      <a:r>
                        <a:rPr kumimoji="1" lang="en-US" altLang="ja-JP" sz="600" b="1" dirty="0">
                          <a:solidFill>
                            <a:schemeClr val="tx1"/>
                          </a:solidFill>
                          <a:latin typeface="+mn-ea"/>
                          <a:ea typeface="+mn-ea"/>
                        </a:rPr>
                        <a:t>21</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・９駅で</a:t>
                      </a:r>
                      <a:r>
                        <a:rPr kumimoji="1" lang="en-US" altLang="ja-JP" sz="600" b="1" dirty="0">
                          <a:solidFill>
                            <a:schemeClr val="tx1"/>
                          </a:solidFill>
                          <a:latin typeface="+mn-ea"/>
                          <a:ea typeface="+mn-ea"/>
                        </a:rPr>
                        <a:t>13</a:t>
                      </a:r>
                      <a:r>
                        <a:rPr kumimoji="1" lang="ja-JP" altLang="en-US" sz="600" b="1" dirty="0">
                          <a:solidFill>
                            <a:schemeClr val="tx1"/>
                          </a:solidFill>
                          <a:latin typeface="+mn-ea"/>
                          <a:ea typeface="+mn-ea"/>
                        </a:rPr>
                        <a:t>路線と接続し</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　鉄道ネットワークを形成</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・国土軸へのアクセス強化</a:t>
                      </a:r>
                    </a:p>
                  </a:txBody>
                  <a:tcPr marL="84406" marR="84406" marT="42203" marB="42203"/>
                </a:tc>
                <a:extLst>
                  <a:ext uri="{0D108BD9-81ED-4DB2-BD59-A6C34878D82A}">
                    <a16:rowId xmlns:a16="http://schemas.microsoft.com/office/drawing/2014/main" val="10001"/>
                  </a:ext>
                </a:extLst>
              </a:tr>
              <a:tr h="650511">
                <a:tc>
                  <a:txBody>
                    <a:bodyPr/>
                    <a:lstStyle/>
                    <a:p>
                      <a:r>
                        <a:rPr kumimoji="1" lang="ja-JP" altLang="en-US" sz="600" b="1" dirty="0">
                          <a:solidFill>
                            <a:schemeClr val="tx1"/>
                          </a:solidFill>
                          <a:latin typeface="+mn-ea"/>
                          <a:ea typeface="+mn-ea"/>
                        </a:rPr>
                        <a:t>北大阪急行延伸</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（千里中央～箕面萱野）</a:t>
                      </a:r>
                    </a:p>
                  </a:txBody>
                  <a:tcPr marL="84406" marR="84406" marT="42203" marB="42203"/>
                </a:tc>
                <a:tc>
                  <a:txBody>
                    <a:bodyPr/>
                    <a:lstStyle/>
                    <a:p>
                      <a:r>
                        <a:rPr kumimoji="1" lang="en-US" altLang="ja-JP" sz="700" b="1" dirty="0">
                          <a:solidFill>
                            <a:schemeClr val="tx1"/>
                          </a:solidFill>
                          <a:latin typeface="+mn-ea"/>
                          <a:ea typeface="+mn-ea"/>
                        </a:rPr>
                        <a:t>2023</a:t>
                      </a:r>
                      <a:r>
                        <a:rPr kumimoji="1" lang="ja-JP" altLang="en-US" sz="700" b="1" dirty="0">
                          <a:solidFill>
                            <a:schemeClr val="tx1"/>
                          </a:solidFill>
                          <a:latin typeface="+mn-ea"/>
                          <a:ea typeface="+mn-ea"/>
                        </a:rPr>
                        <a:t>年度</a:t>
                      </a:r>
                      <a:endParaRPr kumimoji="1" lang="en-US" altLang="ja-JP" sz="700" b="1" dirty="0">
                        <a:solidFill>
                          <a:schemeClr val="tx1"/>
                        </a:solidFill>
                        <a:latin typeface="+mn-ea"/>
                        <a:ea typeface="+mn-ea"/>
                      </a:endParaRPr>
                    </a:p>
                  </a:txBody>
                  <a:tcPr marL="84406" marR="84406" marT="42203" marB="42203"/>
                </a:tc>
                <a:tc>
                  <a:txBody>
                    <a:bodyPr/>
                    <a:lstStyle/>
                    <a:p>
                      <a:r>
                        <a:rPr kumimoji="1" lang="ja-JP" altLang="en-US" sz="600" b="1" dirty="0">
                          <a:solidFill>
                            <a:schemeClr val="tx1"/>
                          </a:solidFill>
                          <a:latin typeface="+mn-ea"/>
                          <a:ea typeface="+mn-ea"/>
                        </a:rPr>
                        <a:t>・大阪都心部への時間短縮　</a:t>
                      </a:r>
                      <a:r>
                        <a:rPr kumimoji="1" lang="en-US" altLang="ja-JP" sz="600" b="1" dirty="0">
                          <a:solidFill>
                            <a:schemeClr val="tx1"/>
                          </a:solidFill>
                          <a:latin typeface="+mn-ea"/>
                          <a:ea typeface="+mn-ea"/>
                        </a:rPr>
                        <a:t>12</a:t>
                      </a:r>
                      <a:r>
                        <a:rPr kumimoji="1" lang="ja-JP" altLang="en-US" sz="600" b="1" dirty="0">
                          <a:solidFill>
                            <a:schemeClr val="tx1"/>
                          </a:solidFill>
                          <a:latin typeface="+mn-ea"/>
                          <a:ea typeface="+mn-ea"/>
                        </a:rPr>
                        <a:t>分</a:t>
                      </a:r>
                    </a:p>
                  </a:txBody>
                  <a:tcPr marL="84406" marR="84406" marT="42203" marB="42203"/>
                </a:tc>
                <a:extLst>
                  <a:ext uri="{0D108BD9-81ED-4DB2-BD59-A6C34878D82A}">
                    <a16:rowId xmlns:a16="http://schemas.microsoft.com/office/drawing/2014/main" val="10002"/>
                  </a:ext>
                </a:extLst>
              </a:tr>
              <a:tr h="542092">
                <a:tc>
                  <a:txBody>
                    <a:bodyPr/>
                    <a:lstStyle/>
                    <a:p>
                      <a:r>
                        <a:rPr kumimoji="1" lang="ja-JP" altLang="en-US" sz="600" b="1" dirty="0">
                          <a:solidFill>
                            <a:schemeClr val="tx1"/>
                          </a:solidFill>
                          <a:latin typeface="+mn-ea"/>
                          <a:ea typeface="+mn-ea"/>
                        </a:rPr>
                        <a:t>大阪モノレール延伸</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（門真市～瓜生堂）</a:t>
                      </a:r>
                    </a:p>
                  </a:txBody>
                  <a:tcPr marL="84406" marR="84406" marT="42203" marB="42203"/>
                </a:tc>
                <a:tc>
                  <a:txBody>
                    <a:bodyPr/>
                    <a:lstStyle/>
                    <a:p>
                      <a:r>
                        <a:rPr kumimoji="1" lang="en-US" altLang="ja-JP" sz="700" b="1" dirty="0">
                          <a:solidFill>
                            <a:schemeClr val="tx1"/>
                          </a:solidFill>
                          <a:latin typeface="+mn-ea"/>
                          <a:ea typeface="+mn-ea"/>
                        </a:rPr>
                        <a:t>2029</a:t>
                      </a:r>
                      <a:r>
                        <a:rPr kumimoji="1" lang="ja-JP" altLang="en-US" sz="700" b="1" dirty="0">
                          <a:solidFill>
                            <a:schemeClr val="tx1"/>
                          </a:solidFill>
                          <a:latin typeface="+mn-ea"/>
                          <a:ea typeface="+mn-ea"/>
                        </a:rPr>
                        <a:t>年</a:t>
                      </a:r>
                    </a:p>
                  </a:txBody>
                  <a:tcPr marL="84406" marR="84406" marT="42203" marB="42203"/>
                </a:tc>
                <a:tc>
                  <a:txBody>
                    <a:bodyPr/>
                    <a:lstStyle/>
                    <a:p>
                      <a:r>
                        <a:rPr kumimoji="1" lang="ja-JP" altLang="en-US" sz="600" b="1" dirty="0">
                          <a:solidFill>
                            <a:schemeClr val="tx1"/>
                          </a:solidFill>
                          <a:latin typeface="+mn-ea"/>
                          <a:ea typeface="+mn-ea"/>
                        </a:rPr>
                        <a:t>・瓜生堂～大阪国際空港の</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　時間短縮　</a:t>
                      </a:r>
                      <a:r>
                        <a:rPr kumimoji="1" lang="en-US" altLang="ja-JP" sz="600" b="1" dirty="0">
                          <a:solidFill>
                            <a:schemeClr val="tx1"/>
                          </a:solidFill>
                          <a:latin typeface="+mn-ea"/>
                          <a:ea typeface="+mn-ea"/>
                        </a:rPr>
                        <a:t>16</a:t>
                      </a:r>
                      <a:r>
                        <a:rPr kumimoji="1" lang="ja-JP" altLang="en-US" sz="600" b="1" dirty="0">
                          <a:solidFill>
                            <a:schemeClr val="tx1"/>
                          </a:solidFill>
                          <a:latin typeface="+mn-ea"/>
                          <a:ea typeface="+mn-ea"/>
                        </a:rPr>
                        <a:t>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・計</a:t>
                      </a:r>
                      <a:r>
                        <a:rPr kumimoji="1" lang="en-US" altLang="ja-JP" sz="600" b="1" dirty="0">
                          <a:solidFill>
                            <a:schemeClr val="tx1"/>
                          </a:solidFill>
                          <a:latin typeface="+mn-ea"/>
                          <a:ea typeface="+mn-ea"/>
                        </a:rPr>
                        <a:t>10</a:t>
                      </a:r>
                      <a:r>
                        <a:rPr kumimoji="1" lang="ja-JP" altLang="en-US" sz="600" b="1" dirty="0">
                          <a:solidFill>
                            <a:schemeClr val="tx1"/>
                          </a:solidFill>
                          <a:latin typeface="+mn-ea"/>
                          <a:ea typeface="+mn-ea"/>
                        </a:rPr>
                        <a:t>路線と鉄道ネットワークを形成</a:t>
                      </a:r>
                    </a:p>
                  </a:txBody>
                  <a:tcPr marL="84406" marR="84406" marT="42203" marB="42203"/>
                </a:tc>
                <a:extLst>
                  <a:ext uri="{0D108BD9-81ED-4DB2-BD59-A6C34878D82A}">
                    <a16:rowId xmlns:a16="http://schemas.microsoft.com/office/drawing/2014/main" val="10003"/>
                  </a:ext>
                </a:extLst>
              </a:tr>
              <a:tr h="650511">
                <a:tc>
                  <a:txBody>
                    <a:bodyPr/>
                    <a:lstStyle/>
                    <a:p>
                      <a:r>
                        <a:rPr kumimoji="1" lang="ja-JP" altLang="en-US" sz="600" b="1" dirty="0">
                          <a:solidFill>
                            <a:schemeClr val="tx1"/>
                          </a:solidFill>
                          <a:latin typeface="+mn-ea"/>
                          <a:ea typeface="+mn-ea"/>
                        </a:rPr>
                        <a:t>なにわ筋線</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（うめきた（大阪）地下～</a:t>
                      </a:r>
                      <a:endParaRPr kumimoji="1" lang="en-US" altLang="ja-JP" sz="600" b="1" dirty="0">
                        <a:solidFill>
                          <a:schemeClr val="tx1"/>
                        </a:solidFill>
                        <a:latin typeface="+mn-ea"/>
                        <a:ea typeface="+mn-ea"/>
                      </a:endParaRPr>
                    </a:p>
                    <a:p>
                      <a:r>
                        <a:rPr kumimoji="1" lang="en-US" altLang="ja-JP" sz="600" b="1" dirty="0">
                          <a:solidFill>
                            <a:schemeClr val="tx1"/>
                          </a:solidFill>
                          <a:latin typeface="+mn-ea"/>
                          <a:ea typeface="+mn-ea"/>
                        </a:rPr>
                        <a:t>JR</a:t>
                      </a:r>
                      <a:r>
                        <a:rPr kumimoji="1" lang="ja-JP" altLang="en-US" sz="600" b="1" dirty="0">
                          <a:solidFill>
                            <a:schemeClr val="tx1"/>
                          </a:solidFill>
                          <a:latin typeface="+mn-ea"/>
                          <a:ea typeface="+mn-ea"/>
                        </a:rPr>
                        <a:t>難波・南海新今宮）</a:t>
                      </a:r>
                    </a:p>
                  </a:txBody>
                  <a:tcPr marL="84406" marR="84406" marT="42203" marB="42203"/>
                </a:tc>
                <a:tc>
                  <a:txBody>
                    <a:bodyPr/>
                    <a:lstStyle/>
                    <a:p>
                      <a:r>
                        <a:rPr kumimoji="1" lang="en-US" altLang="ja-JP" sz="700" b="1" dirty="0">
                          <a:solidFill>
                            <a:schemeClr val="tx1"/>
                          </a:solidFill>
                          <a:latin typeface="+mn-ea"/>
                          <a:ea typeface="+mn-ea"/>
                        </a:rPr>
                        <a:t>2030</a:t>
                      </a:r>
                      <a:r>
                        <a:rPr kumimoji="1" lang="ja-JP" altLang="en-US" sz="700" b="1" dirty="0">
                          <a:solidFill>
                            <a:schemeClr val="tx1"/>
                          </a:solidFill>
                          <a:latin typeface="+mn-ea"/>
                          <a:ea typeface="+mn-ea"/>
                        </a:rPr>
                        <a:t>年度末</a:t>
                      </a:r>
                    </a:p>
                  </a:txBody>
                  <a:tcPr marL="84406" marR="84406" marT="42203" marB="42203"/>
                </a:tc>
                <a:tc>
                  <a:txBody>
                    <a:bodyPr/>
                    <a:lstStyle/>
                    <a:p>
                      <a:r>
                        <a:rPr kumimoji="1" lang="ja-JP" altLang="en-US" sz="600" b="1" dirty="0">
                          <a:solidFill>
                            <a:schemeClr val="tx1"/>
                          </a:solidFill>
                          <a:latin typeface="+mn-ea"/>
                          <a:ea typeface="+mn-ea"/>
                        </a:rPr>
                        <a:t>・国土軸や関空へのアクセス強化</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（大阪～関空までの時間短縮</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　</a:t>
                      </a:r>
                      <a:r>
                        <a:rPr kumimoji="1" lang="en-US" altLang="ja-JP" sz="600" b="1" dirty="0">
                          <a:solidFill>
                            <a:schemeClr val="tx1"/>
                          </a:solidFill>
                          <a:latin typeface="+mn-ea"/>
                          <a:ea typeface="+mn-ea"/>
                        </a:rPr>
                        <a:t>JR</a:t>
                      </a:r>
                      <a:r>
                        <a:rPr kumimoji="1" lang="ja-JP" altLang="en-US" sz="600" b="1" dirty="0">
                          <a:solidFill>
                            <a:schemeClr val="tx1"/>
                          </a:solidFill>
                          <a:latin typeface="+mn-ea"/>
                          <a:ea typeface="+mn-ea"/>
                        </a:rPr>
                        <a:t>：</a:t>
                      </a:r>
                      <a:r>
                        <a:rPr kumimoji="1" lang="en-US" altLang="ja-JP" sz="600" b="1" dirty="0">
                          <a:solidFill>
                            <a:schemeClr val="tx1"/>
                          </a:solidFill>
                          <a:latin typeface="+mn-ea"/>
                          <a:ea typeface="+mn-ea"/>
                        </a:rPr>
                        <a:t>20</a:t>
                      </a:r>
                      <a:r>
                        <a:rPr kumimoji="1" lang="ja-JP" altLang="en-US" sz="600" b="1" dirty="0">
                          <a:solidFill>
                            <a:schemeClr val="tx1"/>
                          </a:solidFill>
                          <a:latin typeface="+mn-ea"/>
                          <a:ea typeface="+mn-ea"/>
                        </a:rPr>
                        <a:t>分、南海：９分）</a:t>
                      </a:r>
                      <a:endParaRPr kumimoji="1" lang="en-US" altLang="ja-JP" sz="600" b="1" dirty="0">
                        <a:solidFill>
                          <a:schemeClr val="tx1"/>
                        </a:solidFill>
                        <a:latin typeface="+mn-ea"/>
                        <a:ea typeface="+mn-ea"/>
                      </a:endParaRPr>
                    </a:p>
                    <a:p>
                      <a:r>
                        <a:rPr kumimoji="1" lang="ja-JP" altLang="en-US" sz="600" b="1" dirty="0">
                          <a:solidFill>
                            <a:schemeClr val="tx1"/>
                          </a:solidFill>
                          <a:latin typeface="+mn-ea"/>
                          <a:ea typeface="+mn-ea"/>
                        </a:rPr>
                        <a:t>・既設鉄道ネットワークとの結節による鉄道ネットワークの強化</a:t>
                      </a:r>
                      <a:endParaRPr kumimoji="1" lang="en-US" altLang="ja-JP" sz="600" b="1" dirty="0">
                        <a:solidFill>
                          <a:schemeClr val="tx1"/>
                        </a:solidFill>
                        <a:latin typeface="+mn-ea"/>
                        <a:ea typeface="+mn-ea"/>
                      </a:endParaRPr>
                    </a:p>
                  </a:txBody>
                  <a:tcPr marL="84406" marR="84406" marT="42203" marB="42203"/>
                </a:tc>
                <a:extLst>
                  <a:ext uri="{0D108BD9-81ED-4DB2-BD59-A6C34878D82A}">
                    <a16:rowId xmlns:a16="http://schemas.microsoft.com/office/drawing/2014/main" val="10004"/>
                  </a:ext>
                </a:extLst>
              </a:tr>
            </a:tbl>
          </a:graphicData>
        </a:graphic>
      </p:graphicFrame>
      <p:sp>
        <p:nvSpPr>
          <p:cNvPr id="23" name="タイトル 1"/>
          <p:cNvSpPr txBox="1">
            <a:spLocks/>
          </p:cNvSpPr>
          <p:nvPr/>
        </p:nvSpPr>
        <p:spPr>
          <a:xfrm>
            <a:off x="4525296" y="805412"/>
            <a:ext cx="4367185" cy="854672"/>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大阪市営地下鉄の株式会社化をはじめ、おおさか東線の全線開通、大阪モノレール延伸、関空アクセスの改善にも資するなにわ筋線の事業認可取得など、鉄道ネットワークの充実強化が図られてきた。</a:t>
            </a:r>
          </a:p>
        </p:txBody>
      </p:sp>
      <p:sp>
        <p:nvSpPr>
          <p:cNvPr id="33" name="角丸四角形 23">
            <a:extLst>
              <a:ext uri="{FF2B5EF4-FFF2-40B4-BE49-F238E27FC236}">
                <a16:creationId xmlns:a16="http://schemas.microsoft.com/office/drawing/2014/main" id="{2E79AD2E-1E11-4F71-9093-149EE8B7DFE6}"/>
              </a:ext>
            </a:extLst>
          </p:cNvPr>
          <p:cNvSpPr/>
          <p:nvPr/>
        </p:nvSpPr>
        <p:spPr>
          <a:xfrm>
            <a:off x="4486267" y="570836"/>
            <a:ext cx="1046820"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8" name="タイトル 1">
            <a:extLst>
              <a:ext uri="{FF2B5EF4-FFF2-40B4-BE49-F238E27FC236}">
                <a16:creationId xmlns:a16="http://schemas.microsoft.com/office/drawing/2014/main" id="{3E923693-AA87-4A2E-A41B-C65873D48263}"/>
              </a:ext>
            </a:extLst>
          </p:cNvPr>
          <p:cNvSpPr txBox="1">
            <a:spLocks/>
          </p:cNvSpPr>
          <p:nvPr/>
        </p:nvSpPr>
        <p:spPr>
          <a:xfrm>
            <a:off x="4507875" y="2004795"/>
            <a:ext cx="4320778" cy="854672"/>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リニア中央新幹線・北陸新幹線の早期全線開業の実現、</a:t>
            </a:r>
            <a:r>
              <a:rPr lang="en-US" altLang="ja-JP" sz="1292" b="1" dirty="0" err="1">
                <a:latin typeface="Meiryo UI" panose="020B0604030504040204" pitchFamily="50" charset="-128"/>
                <a:ea typeface="Meiryo UI" panose="020B0604030504040204" pitchFamily="50" charset="-128"/>
                <a:cs typeface="Meiryo UI" panose="020B0604030504040204" pitchFamily="50" charset="-128"/>
              </a:rPr>
              <a:t>MaaS</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の導入などを踏まえ、東西二極の一極を担う公共交通機関として、より利用者目線に立った公共交通の利便性向上としての整備を進めていくべきではないか。</a:t>
            </a:r>
          </a:p>
        </p:txBody>
      </p:sp>
      <p:graphicFrame>
        <p:nvGraphicFramePr>
          <p:cNvPr id="25" name="表 24">
            <a:extLst>
              <a:ext uri="{FF2B5EF4-FFF2-40B4-BE49-F238E27FC236}">
                <a16:creationId xmlns:a16="http://schemas.microsoft.com/office/drawing/2014/main" id="{53F20F7C-3DA6-4CC6-A1F0-0DB41577C5BA}"/>
              </a:ext>
            </a:extLst>
          </p:cNvPr>
          <p:cNvGraphicFramePr>
            <a:graphicFrameLocks noGrp="1"/>
          </p:cNvGraphicFramePr>
          <p:nvPr/>
        </p:nvGraphicFramePr>
        <p:xfrm>
          <a:off x="183483" y="3200362"/>
          <a:ext cx="3294107" cy="2744622"/>
        </p:xfrm>
        <a:graphic>
          <a:graphicData uri="http://schemas.openxmlformats.org/drawingml/2006/table">
            <a:tbl>
              <a:tblPr bandRow="1">
                <a:tableStyleId>{5C22544A-7EE6-4342-B048-85BDC9FD1C3A}</a:tableStyleId>
              </a:tblPr>
              <a:tblGrid>
                <a:gridCol w="790465">
                  <a:extLst>
                    <a:ext uri="{9D8B030D-6E8A-4147-A177-3AD203B41FA5}">
                      <a16:colId xmlns:a16="http://schemas.microsoft.com/office/drawing/2014/main" val="1520910211"/>
                    </a:ext>
                  </a:extLst>
                </a:gridCol>
                <a:gridCol w="2503642">
                  <a:extLst>
                    <a:ext uri="{9D8B030D-6E8A-4147-A177-3AD203B41FA5}">
                      <a16:colId xmlns:a16="http://schemas.microsoft.com/office/drawing/2014/main" val="3228948102"/>
                    </a:ext>
                  </a:extLst>
                </a:gridCol>
              </a:tblGrid>
              <a:tr h="306988">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大阪市高速電気軌道株式会社を設立</a:t>
                      </a:r>
                    </a:p>
                  </a:txBody>
                  <a:tcPr marL="84406" marR="84406" marT="42203" marB="42203" anchor="ctr"/>
                </a:tc>
                <a:extLst>
                  <a:ext uri="{0D108BD9-81ED-4DB2-BD59-A6C34878D82A}">
                    <a16:rowId xmlns:a16="http://schemas.microsoft.com/office/drawing/2014/main" val="618110722"/>
                  </a:ext>
                </a:extLst>
              </a:tr>
              <a:tr h="67524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大阪市営地下鉄の株式会社化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大阪モノレール延伸　都市計画決定、軌道法特許取得</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なにわ筋線　国の新規事業採択</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83502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大阪モノレール延伸　都市計画事業認可取得</a:t>
                      </a: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なにわ筋線　鉄道事業許可取得・</a:t>
                      </a:r>
                      <a:r>
                        <a:rPr kumimoji="1" lang="ja-JP" altLang="en-US" sz="1000" strike="noStrike" dirty="0">
                          <a:solidFill>
                            <a:schemeClr val="tx1"/>
                          </a:solidFill>
                          <a:latin typeface="Meiryo UI" panose="020B0604030504040204" pitchFamily="50" charset="-128"/>
                          <a:ea typeface="Meiryo UI" panose="020B0604030504040204" pitchFamily="50" charset="-128"/>
                        </a:rPr>
                        <a:t>工事施行認可取得、都市計画決定</a:t>
                      </a:r>
                      <a:endPar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おおさか東線　全線開通</a:t>
                      </a:r>
                    </a:p>
                  </a:txBody>
                  <a:tcPr marL="84406" marR="84406" marT="42203" marB="42203" anchor="ctr"/>
                </a:tc>
                <a:extLst>
                  <a:ext uri="{0D108BD9-81ED-4DB2-BD59-A6C34878D82A}">
                    <a16:rowId xmlns:a16="http://schemas.microsoft.com/office/drawing/2014/main" val="451925296"/>
                  </a:ext>
                </a:extLst>
              </a:tr>
              <a:tr h="545862">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なにわ筋線　都市計画事業認可取得</a:t>
                      </a: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大阪モノレール延伸　</a:t>
                      </a:r>
                      <a:r>
                        <a:rPr kumimoji="1" lang="ja-JP" altLang="en-US" sz="1000" strike="noStrike" dirty="0">
                          <a:solidFill>
                            <a:schemeClr val="tx1"/>
                          </a:solidFill>
                          <a:latin typeface="Meiryo UI" panose="020B0604030504040204" pitchFamily="50" charset="-128"/>
                          <a:ea typeface="Meiryo UI" panose="020B0604030504040204" pitchFamily="50" charset="-128"/>
                        </a:rPr>
                        <a:t>軌道法</a:t>
                      </a:r>
                      <a:r>
                        <a:rPr kumimoji="1" lang="ja-JP" altLang="en-US" sz="1000" dirty="0">
                          <a:solidFill>
                            <a:schemeClr val="tx1"/>
                          </a:solidFill>
                          <a:latin typeface="Meiryo UI" panose="020B0604030504040204" pitchFamily="50" charset="-128"/>
                          <a:ea typeface="Meiryo UI" panose="020B0604030504040204" pitchFamily="50" charset="-128"/>
                        </a:rPr>
                        <a:t>工事施行認可取得、工事着手</a:t>
                      </a:r>
                    </a:p>
                  </a:txBody>
                  <a:tcPr marL="84406" marR="84406" marT="42203" marB="42203" anchor="ctr"/>
                </a:tc>
                <a:extLst>
                  <a:ext uri="{0D108BD9-81ED-4DB2-BD59-A6C34878D82A}">
                    <a16:rowId xmlns:a16="http://schemas.microsoft.com/office/drawing/2014/main" val="3519866210"/>
                  </a:ext>
                </a:extLst>
              </a:tr>
              <a:tr h="36274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solidFill>
                            <a:schemeClr val="tx1"/>
                          </a:solidFill>
                          <a:latin typeface="Meiryo UI" panose="020B0604030504040204" pitchFamily="50" charset="-128"/>
                          <a:ea typeface="Meiryo UI" panose="020B0604030504040204" pitchFamily="50" charset="-128"/>
                        </a:rPr>
                        <a:t>なにわ筋線　駅部土木工事着手</a:t>
                      </a: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26" name="正方形/長方形 25">
            <a:extLst>
              <a:ext uri="{FF2B5EF4-FFF2-40B4-BE49-F238E27FC236}">
                <a16:creationId xmlns:a16="http://schemas.microsoft.com/office/drawing/2014/main" id="{B00FD4DA-CE2C-4EC6-B8EB-2E9E7C13D16D}"/>
              </a:ext>
            </a:extLst>
          </p:cNvPr>
          <p:cNvSpPr/>
          <p:nvPr/>
        </p:nvSpPr>
        <p:spPr>
          <a:xfrm>
            <a:off x="3574966" y="3104415"/>
            <a:ext cx="5450452" cy="4076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大阪・関西の鉄道整備によって国土軸へのアクセスや鉄道ネットワークが強化。</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移動時間の短縮による物流・人流機能の向上が見込まれることから、着実に整備を進めていく必要。</a:t>
            </a:r>
          </a:p>
        </p:txBody>
      </p:sp>
      <p:sp>
        <p:nvSpPr>
          <p:cNvPr id="19" name="角丸四角形 18"/>
          <p:cNvSpPr/>
          <p:nvPr/>
        </p:nvSpPr>
        <p:spPr>
          <a:xfrm>
            <a:off x="185051" y="570836"/>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0" name="角丸四角形 23">
            <a:extLst>
              <a:ext uri="{FF2B5EF4-FFF2-40B4-BE49-F238E27FC236}">
                <a16:creationId xmlns:a16="http://schemas.microsoft.com/office/drawing/2014/main" id="{B23E43A1-D28E-4C65-90EC-FDFF1591D5C2}"/>
              </a:ext>
            </a:extLst>
          </p:cNvPr>
          <p:cNvSpPr/>
          <p:nvPr/>
        </p:nvSpPr>
        <p:spPr>
          <a:xfrm>
            <a:off x="4472507" y="1713639"/>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7" name="正方形/長方形 16"/>
          <p:cNvSpPr/>
          <p:nvPr/>
        </p:nvSpPr>
        <p:spPr>
          <a:xfrm>
            <a:off x="-7238" y="0"/>
            <a:ext cx="9143999" cy="40090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ea typeface="Meiryo UI" pitchFamily="50" charset="-128"/>
                <a:cs typeface="Meiryo UI" pitchFamily="50" charset="-128"/>
              </a:rPr>
              <a:t>７ー５</a:t>
            </a:r>
            <a:r>
              <a:rPr lang="en-US" altLang="ja-JP" sz="1400" kern="0" dirty="0" smtClean="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到達点分析 </a:t>
            </a:r>
            <a:r>
              <a:rPr lang="en-US" altLang="ja-JP" sz="1400" kern="0" dirty="0">
                <a:solidFill>
                  <a:srgbClr val="000000"/>
                </a:solidFill>
                <a:ea typeface="Meiryo UI" pitchFamily="50" charset="-128"/>
                <a:cs typeface="Meiryo UI" pitchFamily="50" charset="-128"/>
              </a:rPr>
              <a:t>- </a:t>
            </a:r>
            <a:r>
              <a:rPr lang="ja-JP" altLang="en-US" sz="1400" kern="0" dirty="0">
                <a:solidFill>
                  <a:srgbClr val="000000"/>
                </a:solidFill>
                <a:ea typeface="Meiryo UI" pitchFamily="50" charset="-128"/>
                <a:cs typeface="Meiryo UI" pitchFamily="50" charset="-128"/>
              </a:rPr>
              <a:t>機能面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（２）都市インフラの充実 </a:t>
            </a:r>
            <a:r>
              <a:rPr lang="en-US" altLang="ja-JP" sz="1400" kern="0" dirty="0">
                <a:solidFill>
                  <a:srgbClr val="000000"/>
                </a:solidFill>
                <a:ea typeface="Meiryo UI" pitchFamily="50" charset="-128"/>
                <a:cs typeface="Meiryo UI" pitchFamily="50" charset="-128"/>
              </a:rPr>
              <a:t>- ②</a:t>
            </a:r>
            <a:r>
              <a:rPr lang="ja-JP" altLang="en-US" sz="1400" kern="0" dirty="0">
                <a:solidFill>
                  <a:srgbClr val="000000"/>
                </a:solidFill>
                <a:ea typeface="Meiryo UI" pitchFamily="50" charset="-128"/>
                <a:cs typeface="Meiryo UI" pitchFamily="50" charset="-128"/>
              </a:rPr>
              <a:t>鉄道ネットワークの充実・機能強化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個別個票</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　</a:t>
            </a:r>
          </a:p>
        </p:txBody>
      </p:sp>
      <p:sp>
        <p:nvSpPr>
          <p:cNvPr id="21" name="正方形/長方形 20"/>
          <p:cNvSpPr/>
          <p:nvPr/>
        </p:nvSpPr>
        <p:spPr>
          <a:xfrm>
            <a:off x="8033992" y="29052"/>
            <a:ext cx="1021926" cy="27688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a:t>
            </a:r>
            <a:endParaRPr lang="en-US" altLang="ja-JP" sz="831" dirty="0">
              <a:solidFill>
                <a:schemeClr val="tx1"/>
              </a:solidFill>
            </a:endParaRPr>
          </a:p>
          <a:p>
            <a:pPr algn="ctr"/>
            <a:r>
              <a:rPr lang="ja-JP" altLang="en-US" sz="831" dirty="0">
                <a:solidFill>
                  <a:schemeClr val="tx1"/>
                </a:solidFill>
              </a:rPr>
              <a:t>参考資料１</a:t>
            </a:r>
          </a:p>
        </p:txBody>
      </p:sp>
    </p:spTree>
    <p:extLst>
      <p:ext uri="{BB962C8B-B14F-4D97-AF65-F5344CB8AC3E}">
        <p14:creationId xmlns:p14="http://schemas.microsoft.com/office/powerpoint/2010/main" val="1494472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2BB05C3-F234-484D-B626-034276DF8214}"/>
              </a:ext>
            </a:extLst>
          </p:cNvPr>
          <p:cNvSpPr/>
          <p:nvPr/>
        </p:nvSpPr>
        <p:spPr>
          <a:xfrm>
            <a:off x="6668356" y="6217552"/>
            <a:ext cx="2234261" cy="2721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738" dirty="0">
                <a:latin typeface="Meiryo UI" panose="020B0604030504040204" pitchFamily="50" charset="-128"/>
                <a:ea typeface="Meiryo UI" panose="020B0604030504040204" pitchFamily="50" charset="-128"/>
              </a:rPr>
              <a:t>　出典：国土交通省「日本版</a:t>
            </a:r>
            <a:r>
              <a:rPr lang="en-US" altLang="ja-JP" sz="738" dirty="0" err="1">
                <a:latin typeface="Meiryo UI" panose="020B0604030504040204" pitchFamily="50" charset="-128"/>
                <a:ea typeface="Meiryo UI" panose="020B0604030504040204" pitchFamily="50" charset="-128"/>
              </a:rPr>
              <a:t>MaaS</a:t>
            </a:r>
            <a:r>
              <a:rPr lang="ja-JP" altLang="en-US" sz="738" dirty="0">
                <a:latin typeface="Meiryo UI" panose="020B0604030504040204" pitchFamily="50" charset="-128"/>
                <a:ea typeface="Meiryo UI" panose="020B0604030504040204" pitchFamily="50" charset="-128"/>
              </a:rPr>
              <a:t>の実現に向けて」</a:t>
            </a:r>
            <a:endParaRPr lang="en-US" altLang="ja-JP" sz="738"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069BBA42-4FFD-4B48-90BB-ECFF70B846F6}"/>
              </a:ext>
            </a:extLst>
          </p:cNvPr>
          <p:cNvPicPr>
            <a:picLocks noChangeAspect="1"/>
          </p:cNvPicPr>
          <p:nvPr/>
        </p:nvPicPr>
        <p:blipFill>
          <a:blip r:embed="rId2"/>
          <a:stretch>
            <a:fillRect/>
          </a:stretch>
        </p:blipFill>
        <p:spPr>
          <a:xfrm>
            <a:off x="185051" y="556058"/>
            <a:ext cx="3428077" cy="2607066"/>
          </a:xfrm>
          <a:prstGeom prst="rect">
            <a:avLst/>
          </a:prstGeom>
        </p:spPr>
      </p:pic>
      <p:sp>
        <p:nvSpPr>
          <p:cNvPr id="23" name="タイトル 1">
            <a:extLst>
              <a:ext uri="{FF2B5EF4-FFF2-40B4-BE49-F238E27FC236}">
                <a16:creationId xmlns:a16="http://schemas.microsoft.com/office/drawing/2014/main" id="{F49C3A76-B35C-4261-8BE1-CC97A890862D}"/>
              </a:ext>
            </a:extLst>
          </p:cNvPr>
          <p:cNvSpPr txBox="1">
            <a:spLocks/>
          </p:cNvSpPr>
          <p:nvPr/>
        </p:nvSpPr>
        <p:spPr>
          <a:xfrm>
            <a:off x="378444" y="3269086"/>
            <a:ext cx="2087261" cy="183909"/>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pic>
        <p:nvPicPr>
          <p:cNvPr id="8" name="図 7">
            <a:extLst>
              <a:ext uri="{FF2B5EF4-FFF2-40B4-BE49-F238E27FC236}">
                <a16:creationId xmlns:a16="http://schemas.microsoft.com/office/drawing/2014/main" id="{7B8F3161-EB76-4D86-9177-537899782FA6}"/>
              </a:ext>
            </a:extLst>
          </p:cNvPr>
          <p:cNvPicPr>
            <a:picLocks noChangeAspect="1"/>
          </p:cNvPicPr>
          <p:nvPr/>
        </p:nvPicPr>
        <p:blipFill rotWithShape="1">
          <a:blip r:embed="rId3"/>
          <a:srcRect b="10206"/>
          <a:stretch/>
        </p:blipFill>
        <p:spPr>
          <a:xfrm>
            <a:off x="3707905" y="2564656"/>
            <a:ext cx="2060537" cy="807790"/>
          </a:xfrm>
          <a:prstGeom prst="rect">
            <a:avLst/>
          </a:prstGeom>
        </p:spPr>
      </p:pic>
      <p:sp>
        <p:nvSpPr>
          <p:cNvPr id="20" name="正方形/長方形 19">
            <a:extLst>
              <a:ext uri="{FF2B5EF4-FFF2-40B4-BE49-F238E27FC236}">
                <a16:creationId xmlns:a16="http://schemas.microsoft.com/office/drawing/2014/main" id="{81F2EAA4-FED7-43D7-B98C-0D012DE8E15F}"/>
              </a:ext>
            </a:extLst>
          </p:cNvPr>
          <p:cNvSpPr/>
          <p:nvPr/>
        </p:nvSpPr>
        <p:spPr>
          <a:xfrm>
            <a:off x="66845" y="302315"/>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○新幹線ネットワークの整備</a:t>
            </a:r>
          </a:p>
        </p:txBody>
      </p:sp>
      <p:sp>
        <p:nvSpPr>
          <p:cNvPr id="21" name="正方形/長方形 20">
            <a:extLst>
              <a:ext uri="{FF2B5EF4-FFF2-40B4-BE49-F238E27FC236}">
                <a16:creationId xmlns:a16="http://schemas.microsoft.com/office/drawing/2014/main" id="{81F2EAA4-FED7-43D7-B98C-0D012DE8E15F}"/>
              </a:ext>
            </a:extLst>
          </p:cNvPr>
          <p:cNvSpPr/>
          <p:nvPr/>
        </p:nvSpPr>
        <p:spPr>
          <a:xfrm>
            <a:off x="3612653" y="302315"/>
            <a:ext cx="2572562"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○リニア中央新幹線全線開業による整備効果</a:t>
            </a:r>
          </a:p>
        </p:txBody>
      </p:sp>
      <p:pic>
        <p:nvPicPr>
          <p:cNvPr id="7" name="図 6">
            <a:extLst>
              <a:ext uri="{FF2B5EF4-FFF2-40B4-BE49-F238E27FC236}">
                <a16:creationId xmlns:a16="http://schemas.microsoft.com/office/drawing/2014/main" id="{39704AE4-E6D2-42F9-9F33-B44158D9D396}"/>
              </a:ext>
            </a:extLst>
          </p:cNvPr>
          <p:cNvPicPr>
            <a:picLocks noChangeAspect="1"/>
          </p:cNvPicPr>
          <p:nvPr/>
        </p:nvPicPr>
        <p:blipFill>
          <a:blip r:embed="rId4"/>
          <a:stretch>
            <a:fillRect/>
          </a:stretch>
        </p:blipFill>
        <p:spPr>
          <a:xfrm>
            <a:off x="3707904" y="532203"/>
            <a:ext cx="2060537" cy="2232108"/>
          </a:xfrm>
          <a:prstGeom prst="rect">
            <a:avLst/>
          </a:prstGeom>
        </p:spPr>
      </p:pic>
      <p:sp>
        <p:nvSpPr>
          <p:cNvPr id="24" name="タイトル 1">
            <a:extLst>
              <a:ext uri="{FF2B5EF4-FFF2-40B4-BE49-F238E27FC236}">
                <a16:creationId xmlns:a16="http://schemas.microsoft.com/office/drawing/2014/main" id="{F49C3A76-B35C-4261-8BE1-CC97A890862D}"/>
              </a:ext>
            </a:extLst>
          </p:cNvPr>
          <p:cNvSpPr txBox="1">
            <a:spLocks/>
          </p:cNvSpPr>
          <p:nvPr/>
        </p:nvSpPr>
        <p:spPr>
          <a:xfrm>
            <a:off x="3693807" y="3372446"/>
            <a:ext cx="2259500" cy="143243"/>
          </a:xfrm>
          <a:prstGeom prst="rect">
            <a:avLst/>
          </a:prstGeom>
          <a:noFill/>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pic>
        <p:nvPicPr>
          <p:cNvPr id="11" name="図 10"/>
          <p:cNvPicPr>
            <a:picLocks noChangeAspect="1"/>
          </p:cNvPicPr>
          <p:nvPr/>
        </p:nvPicPr>
        <p:blipFill rotWithShape="1">
          <a:blip r:embed="rId5"/>
          <a:srcRect l="20215" t="15937" r="30088" b="4878"/>
          <a:stretch/>
        </p:blipFill>
        <p:spPr>
          <a:xfrm>
            <a:off x="173848" y="3850561"/>
            <a:ext cx="2851131" cy="2554138"/>
          </a:xfrm>
          <a:prstGeom prst="rect">
            <a:avLst/>
          </a:prstGeom>
        </p:spPr>
      </p:pic>
      <p:sp>
        <p:nvSpPr>
          <p:cNvPr id="25" name="正方形/長方形 24">
            <a:extLst>
              <a:ext uri="{FF2B5EF4-FFF2-40B4-BE49-F238E27FC236}">
                <a16:creationId xmlns:a16="http://schemas.microsoft.com/office/drawing/2014/main" id="{43BC2425-F213-4CC1-A4A3-98965C7F4821}"/>
              </a:ext>
            </a:extLst>
          </p:cNvPr>
          <p:cNvSpPr/>
          <p:nvPr/>
        </p:nvSpPr>
        <p:spPr>
          <a:xfrm>
            <a:off x="6185215" y="310488"/>
            <a:ext cx="2501586" cy="2521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○北陸新幹線全線開業による整備効果</a:t>
            </a:r>
          </a:p>
        </p:txBody>
      </p:sp>
      <p:pic>
        <p:nvPicPr>
          <p:cNvPr id="18" name="図 17">
            <a:extLst>
              <a:ext uri="{FF2B5EF4-FFF2-40B4-BE49-F238E27FC236}">
                <a16:creationId xmlns:a16="http://schemas.microsoft.com/office/drawing/2014/main" id="{43FC9277-D8AB-444D-83F4-ECE87E43CE02}"/>
              </a:ext>
            </a:extLst>
          </p:cNvPr>
          <p:cNvPicPr>
            <a:picLocks noChangeAspect="1"/>
          </p:cNvPicPr>
          <p:nvPr/>
        </p:nvPicPr>
        <p:blipFill rotWithShape="1">
          <a:blip r:embed="rId6"/>
          <a:srcRect b="6225"/>
          <a:stretch/>
        </p:blipFill>
        <p:spPr>
          <a:xfrm>
            <a:off x="6243504" y="585649"/>
            <a:ext cx="2781294" cy="2611183"/>
          </a:xfrm>
          <a:prstGeom prst="rect">
            <a:avLst/>
          </a:prstGeom>
        </p:spPr>
      </p:pic>
      <p:sp>
        <p:nvSpPr>
          <p:cNvPr id="19" name="タイトル 1">
            <a:extLst>
              <a:ext uri="{FF2B5EF4-FFF2-40B4-BE49-F238E27FC236}">
                <a16:creationId xmlns:a16="http://schemas.microsoft.com/office/drawing/2014/main" id="{C687577A-73C7-41CC-A440-832E8C2B84D6}"/>
              </a:ext>
            </a:extLst>
          </p:cNvPr>
          <p:cNvSpPr txBox="1">
            <a:spLocks/>
          </p:cNvSpPr>
          <p:nvPr/>
        </p:nvSpPr>
        <p:spPr>
          <a:xfrm>
            <a:off x="6249392" y="3221121"/>
            <a:ext cx="2087261" cy="202165"/>
          </a:xfrm>
          <a:prstGeom prst="rect">
            <a:avLst/>
          </a:prstGeom>
          <a:noFill/>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出典：大阪府「令和３年度交通施策のポイント」</a:t>
            </a:r>
          </a:p>
        </p:txBody>
      </p:sp>
      <p:sp>
        <p:nvSpPr>
          <p:cNvPr id="22" name="正方形/長方形 21">
            <a:extLst>
              <a:ext uri="{FF2B5EF4-FFF2-40B4-BE49-F238E27FC236}">
                <a16:creationId xmlns:a16="http://schemas.microsoft.com/office/drawing/2014/main" id="{81F2EAA4-FED7-43D7-B98C-0D012DE8E15F}"/>
              </a:ext>
            </a:extLst>
          </p:cNvPr>
          <p:cNvSpPr/>
          <p:nvPr/>
        </p:nvSpPr>
        <p:spPr>
          <a:xfrm>
            <a:off x="129671" y="3575828"/>
            <a:ext cx="2336034"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○両新幹線開通による一日交通圏の広がり</a:t>
            </a:r>
          </a:p>
        </p:txBody>
      </p:sp>
      <p:pic>
        <p:nvPicPr>
          <p:cNvPr id="3" name="図 2"/>
          <p:cNvPicPr>
            <a:picLocks noChangeAspect="1"/>
          </p:cNvPicPr>
          <p:nvPr/>
        </p:nvPicPr>
        <p:blipFill rotWithShape="1">
          <a:blip r:embed="rId7"/>
          <a:srcRect l="53768" t="43067" r="5832" b="9869"/>
          <a:stretch/>
        </p:blipFill>
        <p:spPr>
          <a:xfrm>
            <a:off x="3310890" y="4369716"/>
            <a:ext cx="3140060" cy="2056592"/>
          </a:xfrm>
          <a:prstGeom prst="rect">
            <a:avLst/>
          </a:prstGeom>
        </p:spPr>
      </p:pic>
      <p:sp>
        <p:nvSpPr>
          <p:cNvPr id="26" name="正方形/長方形 25">
            <a:extLst>
              <a:ext uri="{FF2B5EF4-FFF2-40B4-BE49-F238E27FC236}">
                <a16:creationId xmlns:a16="http://schemas.microsoft.com/office/drawing/2014/main" id="{81F2EAA4-FED7-43D7-B98C-0D012DE8E15F}"/>
              </a:ext>
            </a:extLst>
          </p:cNvPr>
          <p:cNvSpPr/>
          <p:nvPr/>
        </p:nvSpPr>
        <p:spPr>
          <a:xfrm>
            <a:off x="3062130" y="3582039"/>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○日本の大動脈の</a:t>
            </a:r>
            <a:r>
              <a:rPr lang="en-US" altLang="ja-JP" sz="923" b="1" dirty="0">
                <a:latin typeface="Meiryo UI" panose="020B0604030504040204" pitchFamily="50" charset="-128"/>
                <a:ea typeface="Meiryo UI" panose="020B0604030504040204" pitchFamily="50" charset="-128"/>
              </a:rPr>
              <a:t>3</a:t>
            </a:r>
            <a:r>
              <a:rPr lang="ja-JP" altLang="en-US" sz="923" b="1" dirty="0">
                <a:latin typeface="Meiryo UI" panose="020B0604030504040204" pitchFamily="50" charset="-128"/>
                <a:ea typeface="Meiryo UI" panose="020B0604030504040204" pitchFamily="50" charset="-128"/>
              </a:rPr>
              <a:t>重化</a:t>
            </a:r>
          </a:p>
        </p:txBody>
      </p:sp>
      <p:pic>
        <p:nvPicPr>
          <p:cNvPr id="29" name="図 28"/>
          <p:cNvPicPr>
            <a:picLocks noChangeAspect="1"/>
          </p:cNvPicPr>
          <p:nvPr/>
        </p:nvPicPr>
        <p:blipFill>
          <a:blip r:embed="rId8"/>
          <a:stretch>
            <a:fillRect/>
          </a:stretch>
        </p:blipFill>
        <p:spPr>
          <a:xfrm>
            <a:off x="6696542" y="3988008"/>
            <a:ext cx="2292921" cy="2124006"/>
          </a:xfrm>
          <a:prstGeom prst="rect">
            <a:avLst/>
          </a:prstGeom>
        </p:spPr>
      </p:pic>
      <p:sp>
        <p:nvSpPr>
          <p:cNvPr id="30" name="正方形/長方形 29">
            <a:extLst>
              <a:ext uri="{FF2B5EF4-FFF2-40B4-BE49-F238E27FC236}">
                <a16:creationId xmlns:a16="http://schemas.microsoft.com/office/drawing/2014/main" id="{12BB05C3-F234-484D-B626-034276DF8214}"/>
              </a:ext>
            </a:extLst>
          </p:cNvPr>
          <p:cNvSpPr/>
          <p:nvPr/>
        </p:nvSpPr>
        <p:spPr>
          <a:xfrm>
            <a:off x="6603898" y="3525423"/>
            <a:ext cx="2385565" cy="36933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normAutofit/>
          </a:bodyPr>
          <a:lstStyle/>
          <a:p>
            <a:r>
              <a:rPr lang="ja-JP" altLang="en-US" sz="923" b="1" dirty="0">
                <a:latin typeface="Meiryo UI" panose="020B0604030504040204" pitchFamily="50" charset="-128"/>
                <a:ea typeface="Meiryo UI" panose="020B0604030504040204" pitchFamily="50" charset="-128"/>
              </a:rPr>
              <a:t>○</a:t>
            </a:r>
            <a:r>
              <a:rPr lang="en-US" altLang="ja-JP" sz="923" b="1" dirty="0" err="1">
                <a:latin typeface="Meiryo UI" panose="020B0604030504040204" pitchFamily="50" charset="-128"/>
                <a:ea typeface="Meiryo UI" panose="020B0604030504040204" pitchFamily="50" charset="-128"/>
              </a:rPr>
              <a:t>MaaS</a:t>
            </a:r>
            <a:r>
              <a:rPr lang="ja-JP" altLang="en-US" sz="923" b="1" dirty="0">
                <a:latin typeface="Meiryo UI" panose="020B0604030504040204" pitchFamily="50" charset="-128"/>
                <a:ea typeface="Meiryo UI" panose="020B0604030504040204" pitchFamily="50" charset="-128"/>
              </a:rPr>
              <a:t>の概要</a:t>
            </a:r>
            <a:endParaRPr lang="en-US" altLang="ja-JP" sz="923" b="1" dirty="0">
              <a:latin typeface="Meiryo UI" panose="020B0604030504040204" pitchFamily="50" charset="-128"/>
              <a:ea typeface="Meiryo UI" panose="020B0604030504040204" pitchFamily="50" charset="-128"/>
            </a:endParaRPr>
          </a:p>
        </p:txBody>
      </p:sp>
      <p:sp>
        <p:nvSpPr>
          <p:cNvPr id="31" name="タイトル 1">
            <a:extLst>
              <a:ext uri="{FF2B5EF4-FFF2-40B4-BE49-F238E27FC236}">
                <a16:creationId xmlns:a16="http://schemas.microsoft.com/office/drawing/2014/main" id="{F49C3A76-B35C-4261-8BE1-CC97A890862D}"/>
              </a:ext>
            </a:extLst>
          </p:cNvPr>
          <p:cNvSpPr txBox="1">
            <a:spLocks/>
          </p:cNvSpPr>
          <p:nvPr/>
        </p:nvSpPr>
        <p:spPr>
          <a:xfrm>
            <a:off x="777174" y="6324866"/>
            <a:ext cx="2370451" cy="17208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出典：リニア中央新幹線早期全線開業実現協議会</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HP</a:t>
            </a:r>
            <a:endParaRPr lang="ja-JP" altLang="en-US"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F49C3A76-B35C-4261-8BE1-CC97A890862D}"/>
              </a:ext>
            </a:extLst>
          </p:cNvPr>
          <p:cNvSpPr txBox="1">
            <a:spLocks/>
          </p:cNvSpPr>
          <p:nvPr/>
        </p:nvSpPr>
        <p:spPr>
          <a:xfrm>
            <a:off x="3261055" y="6378440"/>
            <a:ext cx="2370451" cy="17208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出典：リニア中央新幹線早期全線開業実現協議会</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HP</a:t>
            </a:r>
            <a:endParaRPr lang="ja-JP" altLang="en-US" sz="738"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3270272" y="3820401"/>
            <a:ext cx="3295796" cy="605634"/>
            <a:chOff x="-2239935" y="1693865"/>
            <a:chExt cx="4032449" cy="720080"/>
          </a:xfrm>
          <a:solidFill>
            <a:srgbClr val="FFFFFF"/>
          </a:solidFill>
        </p:grpSpPr>
        <p:pic>
          <p:nvPicPr>
            <p:cNvPr id="37" name="図 36">
              <a:extLst>
                <a:ext uri="{FF2B5EF4-FFF2-40B4-BE49-F238E27FC236}">
                  <a16:creationId xmlns:a16="http://schemas.microsoft.com/office/drawing/2014/main" id="{B9D93883-926E-44F3-A012-9E478F799469}"/>
                </a:ext>
              </a:extLst>
            </p:cNvPr>
            <p:cNvPicPr>
              <a:picLocks noChangeAspect="1"/>
            </p:cNvPicPr>
            <p:nvPr/>
          </p:nvPicPr>
          <p:blipFill rotWithShape="1">
            <a:blip r:embed="rId9"/>
            <a:srcRect l="2725" t="10427" r="1476" b="66215"/>
            <a:stretch/>
          </p:blipFill>
          <p:spPr>
            <a:xfrm>
              <a:off x="-2239935" y="1693865"/>
              <a:ext cx="4032449" cy="720080"/>
            </a:xfrm>
            <a:prstGeom prst="rect">
              <a:avLst/>
            </a:prstGeom>
            <a:grpFill/>
          </p:spPr>
        </p:pic>
        <p:sp>
          <p:nvSpPr>
            <p:cNvPr id="38" name="正方形/長方形 37"/>
            <p:cNvSpPr/>
            <p:nvPr/>
          </p:nvSpPr>
          <p:spPr>
            <a:xfrm>
              <a:off x="-1639697" y="2197921"/>
              <a:ext cx="3352337" cy="216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grpSp>
    </p:spTree>
    <p:extLst>
      <p:ext uri="{BB962C8B-B14F-4D97-AF65-F5344CB8AC3E}">
        <p14:creationId xmlns:p14="http://schemas.microsoft.com/office/powerpoint/2010/main" val="37631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46236" y="2498435"/>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243313" y="891585"/>
            <a:ext cx="4085260" cy="854672"/>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民間企業による空港運営の自律性と自由度を尊重しつつ、インバウンド拡大や関西の魅力発信等に向けた取組みを進め、関西</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空港の一体運営のなかで関西国際空港の成長を促すとともに、大阪・関西における地域経済の活性化をめざす。</a:t>
            </a:r>
          </a:p>
        </p:txBody>
      </p:sp>
      <p:sp>
        <p:nvSpPr>
          <p:cNvPr id="12" name="タイトル 1"/>
          <p:cNvSpPr txBox="1"/>
          <p:nvPr/>
        </p:nvSpPr>
        <p:spPr>
          <a:xfrm>
            <a:off x="220865" y="2543809"/>
            <a:ext cx="2157661"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23" name="タイトル 1"/>
          <p:cNvSpPr txBox="1">
            <a:spLocks/>
          </p:cNvSpPr>
          <p:nvPr/>
        </p:nvSpPr>
        <p:spPr>
          <a:xfrm>
            <a:off x="4525294" y="807899"/>
            <a:ext cx="4566593" cy="469951"/>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空港の一体運営をはじめ、災害対策工事や第１ターミナルのリノベーションなど、関西国際空港の機能強化が進められてきた。</a:t>
            </a:r>
          </a:p>
        </p:txBody>
      </p:sp>
      <p:sp>
        <p:nvSpPr>
          <p:cNvPr id="28" name="正方形/長方形 10"/>
          <p:cNvSpPr>
            <a:spLocks noChangeArrowheads="1"/>
          </p:cNvSpPr>
          <p:nvPr/>
        </p:nvSpPr>
        <p:spPr bwMode="auto">
          <a:xfrm>
            <a:off x="3641436" y="2564904"/>
            <a:ext cx="36713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64127" indent="-164127"/>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関西国際空港の総旅客数</a:t>
            </a:r>
          </a:p>
        </p:txBody>
      </p:sp>
      <p:sp>
        <p:nvSpPr>
          <p:cNvPr id="25" name="角丸四角形 23">
            <a:extLst>
              <a:ext uri="{FF2B5EF4-FFF2-40B4-BE49-F238E27FC236}">
                <a16:creationId xmlns:a16="http://schemas.microsoft.com/office/drawing/2014/main" id="{0B6DFAF9-3BC9-4A4D-A2B4-E36B276050FB}"/>
              </a:ext>
            </a:extLst>
          </p:cNvPr>
          <p:cNvSpPr/>
          <p:nvPr/>
        </p:nvSpPr>
        <p:spPr>
          <a:xfrm>
            <a:off x="4385180" y="575926"/>
            <a:ext cx="1046820" cy="2607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7" name="タイトル 1">
            <a:extLst>
              <a:ext uri="{FF2B5EF4-FFF2-40B4-BE49-F238E27FC236}">
                <a16:creationId xmlns:a16="http://schemas.microsoft.com/office/drawing/2014/main" id="{C35DE407-4A51-4956-B757-49CBAAFD3A2B}"/>
              </a:ext>
            </a:extLst>
          </p:cNvPr>
          <p:cNvSpPr txBox="1">
            <a:spLocks/>
          </p:cNvSpPr>
          <p:nvPr/>
        </p:nvSpPr>
        <p:spPr>
          <a:xfrm>
            <a:off x="4525295" y="1567870"/>
            <a:ext cx="4375392" cy="854672"/>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東西二極の一極を担う観点から、大阪・関西の活性化をけん引するためには、インバウンド再構築に向け、より一層の国際ネットワークや空港キャパシティの拡充、交通アクセスの充実が必要ではないか。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18">
            <a:extLst>
              <a:ext uri="{FF2B5EF4-FFF2-40B4-BE49-F238E27FC236}">
                <a16:creationId xmlns:a16="http://schemas.microsoft.com/office/drawing/2014/main" id="{4B2F6D69-8645-4E2C-ACC3-6C1DBE2AC068}"/>
              </a:ext>
            </a:extLst>
          </p:cNvPr>
          <p:cNvSpPr/>
          <p:nvPr/>
        </p:nvSpPr>
        <p:spPr>
          <a:xfrm>
            <a:off x="3694290" y="5160869"/>
            <a:ext cx="4932314" cy="1377999"/>
          </a:xfrm>
          <a:prstGeom prst="roundRect">
            <a:avLst>
              <a:gd name="adj" fmla="val 6863"/>
            </a:avLst>
          </a:prstGeom>
          <a:ln w="19050">
            <a:solidFill>
              <a:schemeClr val="tx1"/>
            </a:solidFill>
            <a:prstDash val="sysDash"/>
          </a:ln>
        </p:spPr>
        <p:txBody>
          <a:bodyPr wrap="square" lIns="0" tIns="0" rIns="0" bIns="0" anchor="ctr" anchorCtr="0">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64127" indent="-164127" defTabSz="844083">
              <a:lnSpc>
                <a:spcPts val="1569"/>
              </a:lnSpc>
              <a:defRPr/>
            </a:pPr>
            <a:r>
              <a:rPr lang="ja-JP" altLang="en-US"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a:t>
            </a:r>
            <a:endParaRPr lang="en-US" altLang="ja-JP"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護岸</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嵩上げ、消波ブロックの設置等（</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月完了）</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7058"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１期空港島への越波・浸水被害が発生したことを受けたハード対策を実施</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defTabSz="844083">
              <a:defRPr/>
            </a:pPr>
            <a:r>
              <a:rPr lang="ja-JP" altLang="en-US" sz="923" dirty="0">
                <a:latin typeface="Meiryo UI" panose="020B0604030504040204" pitchFamily="50" charset="-128"/>
                <a:ea typeface="Meiryo UI" panose="020B0604030504040204" pitchFamily="50" charset="-128"/>
                <a:cs typeface="Meiryo UI" panose="020B0604030504040204" pitchFamily="50" charset="-128"/>
              </a:rPr>
              <a:t>○第</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1</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ターミナルのリノベーション（</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年万博までに概成予定）</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a:p>
            <a:pPr marL="164127" indent="2931"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国際線を中心とする受け入れ機能の強化に向けたターミナルの増強</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○なにわ筋線の整備（</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2031</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年春開業目標）</a:t>
            </a:r>
            <a:endPar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2931"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梅田などの大阪中心地とのアクセス改善などを目的とする鉄道の整備</a:t>
            </a:r>
            <a:endParaRPr lang="en-US" altLang="zh-TW"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defTabSz="844083">
              <a:defRPr/>
            </a:pPr>
            <a:r>
              <a:rPr lang="ja-JP" altLang="en-US"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（大阪国際空港）</a:t>
            </a:r>
            <a:endParaRPr lang="en-US" altLang="ja-JP"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64127" indent="-164127" defTabSz="844083">
              <a:defRPr/>
            </a:pP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○ターミナルの改修（</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月完了）</a:t>
            </a:r>
          </a:p>
        </p:txBody>
      </p:sp>
      <p:sp>
        <p:nvSpPr>
          <p:cNvPr id="39" name="正方形/長方形 10">
            <a:extLst>
              <a:ext uri="{FF2B5EF4-FFF2-40B4-BE49-F238E27FC236}">
                <a16:creationId xmlns:a16="http://schemas.microsoft.com/office/drawing/2014/main" id="{DFB05B79-F74F-4D13-B99A-1D808AB39527}"/>
              </a:ext>
            </a:extLst>
          </p:cNvPr>
          <p:cNvSpPr>
            <a:spLocks noChangeArrowheads="1"/>
          </p:cNvSpPr>
          <p:nvPr/>
        </p:nvSpPr>
        <p:spPr bwMode="auto">
          <a:xfrm>
            <a:off x="3611172" y="4964827"/>
            <a:ext cx="3671323"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64127" indent="-164127"/>
            <a:r>
              <a:rPr lang="ja-JP" altLang="en-US" sz="923"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空港の機能強化</a:t>
            </a:r>
          </a:p>
        </p:txBody>
      </p:sp>
      <p:graphicFrame>
        <p:nvGraphicFramePr>
          <p:cNvPr id="32" name="表 31">
            <a:extLst>
              <a:ext uri="{FF2B5EF4-FFF2-40B4-BE49-F238E27FC236}">
                <a16:creationId xmlns:a16="http://schemas.microsoft.com/office/drawing/2014/main" id="{D8405F34-5A54-4079-8DF5-F50E2E86E9E7}"/>
              </a:ext>
            </a:extLst>
          </p:cNvPr>
          <p:cNvGraphicFramePr>
            <a:graphicFrameLocks noGrp="1"/>
          </p:cNvGraphicFramePr>
          <p:nvPr/>
        </p:nvGraphicFramePr>
        <p:xfrm>
          <a:off x="214452" y="2921525"/>
          <a:ext cx="3294107" cy="3181950"/>
        </p:xfrm>
        <a:graphic>
          <a:graphicData uri="http://schemas.openxmlformats.org/drawingml/2006/table">
            <a:tbl>
              <a:tblPr bandRow="1">
                <a:tableStyleId>{5C22544A-7EE6-4342-B048-85BDC9FD1C3A}</a:tableStyleId>
              </a:tblPr>
              <a:tblGrid>
                <a:gridCol w="790465">
                  <a:extLst>
                    <a:ext uri="{9D8B030D-6E8A-4147-A177-3AD203B41FA5}">
                      <a16:colId xmlns:a16="http://schemas.microsoft.com/office/drawing/2014/main" val="1520910211"/>
                    </a:ext>
                  </a:extLst>
                </a:gridCol>
                <a:gridCol w="2503642">
                  <a:extLst>
                    <a:ext uri="{9D8B030D-6E8A-4147-A177-3AD203B41FA5}">
                      <a16:colId xmlns:a16="http://schemas.microsoft.com/office/drawing/2014/main" val="3228948102"/>
                    </a:ext>
                  </a:extLst>
                </a:gridCol>
              </a:tblGrid>
              <a:tr h="1419569">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「関西国際空港及び大阪国際空港の一体的かつ効率的な設置及び管理に関する法律」公布（</a:t>
                      </a:r>
                      <a:r>
                        <a:rPr kumimoji="1" lang="en-US" altLang="ja-JP" sz="1000" dirty="0">
                          <a:latin typeface="Meiryo UI" panose="020B0604030504040204" pitchFamily="50" charset="-128"/>
                          <a:ea typeface="Meiryo UI" panose="020B0604030504040204" pitchFamily="50" charset="-128"/>
                        </a:rPr>
                        <a:t>2011.5</a:t>
                      </a:r>
                      <a:r>
                        <a:rPr kumimoji="1" lang="ja-JP" altLang="en-US" sz="100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新関西国際空港（株）による</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空港経営統合（</a:t>
                      </a:r>
                      <a:r>
                        <a:rPr kumimoji="1" lang="en-US" altLang="ja-JP" sz="1000" dirty="0">
                          <a:latin typeface="Meiryo UI" panose="020B0604030504040204" pitchFamily="50" charset="-128"/>
                          <a:ea typeface="Meiryo UI" panose="020B0604030504040204" pitchFamily="50" charset="-128"/>
                        </a:rPr>
                        <a:t>2012.7</a:t>
                      </a:r>
                      <a:r>
                        <a:rPr kumimoji="1" lang="ja-JP" altLang="en-US" sz="100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新関西国際空港（株）から</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空港の運営を引継ぎ、関西エアポート（株）による</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空港一体運営開始（</a:t>
                      </a:r>
                      <a:r>
                        <a:rPr kumimoji="1" lang="en-US" altLang="ja-JP" sz="1000" dirty="0">
                          <a:latin typeface="Meiryo UI" panose="020B0604030504040204" pitchFamily="50" charset="-128"/>
                          <a:ea typeface="Meiryo UI" panose="020B0604030504040204" pitchFamily="50" charset="-128"/>
                        </a:rPr>
                        <a:t>2016.4</a:t>
                      </a:r>
                      <a:r>
                        <a:rPr kumimoji="1" lang="ja-JP" altLang="en-US" sz="1000" dirty="0">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618110722"/>
                  </a:ext>
                </a:extLst>
              </a:tr>
              <a:tr h="59148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神戸空港の運営を神戸市より引継ぎ、関西エアポート（株）による関西</a:t>
                      </a:r>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空港一体運営が開始（</a:t>
                      </a:r>
                      <a:r>
                        <a:rPr kumimoji="1" lang="en-US" altLang="ja-JP" sz="1000" dirty="0">
                          <a:latin typeface="Meiryo UI" panose="020B0604030504040204" pitchFamily="50" charset="-128"/>
                          <a:ea typeface="Meiryo UI" panose="020B0604030504040204" pitchFamily="50" charset="-128"/>
                        </a:rPr>
                        <a:t>4</a:t>
                      </a:r>
                      <a:r>
                        <a:rPr kumimoji="1" lang="ja-JP" altLang="en-US" sz="1000" dirty="0">
                          <a:latin typeface="Meiryo UI" panose="020B0604030504040204" pitchFamily="50" charset="-128"/>
                          <a:ea typeface="Meiryo UI" panose="020B0604030504040204" pitchFamily="50" charset="-128"/>
                        </a:rPr>
                        <a:t>月）</a:t>
                      </a:r>
                    </a:p>
                  </a:txBody>
                  <a:tcPr marL="84406" marR="84406" marT="42203" marB="42203" anchor="ctr"/>
                </a:tc>
                <a:extLst>
                  <a:ext uri="{0D108BD9-81ED-4DB2-BD59-A6C34878D82A}">
                    <a16:rowId xmlns:a16="http://schemas.microsoft.com/office/drawing/2014/main" val="4160790156"/>
                  </a:ext>
                </a:extLst>
              </a:tr>
              <a:tr h="541802">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関西３空港懇談会において、関空の発着容量拡張可能性の検討等について合意</a:t>
                      </a:r>
                      <a: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
                      </a:r>
                      <a:b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b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5</a:t>
                      </a: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月）</a:t>
                      </a:r>
                    </a:p>
                  </a:txBody>
                  <a:tcPr marL="84406" marR="84406" marT="42203" marB="42203" anchor="ctr"/>
                </a:tc>
                <a:extLst>
                  <a:ext uri="{0D108BD9-81ED-4DB2-BD59-A6C34878D82A}">
                    <a16:rowId xmlns:a16="http://schemas.microsoft.com/office/drawing/2014/main" val="451925296"/>
                  </a:ext>
                </a:extLst>
              </a:tr>
              <a:tr h="28391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zh-TW"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34517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第１ターミナルのリノベーション着工</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34" name="正方形/長方形 33">
            <a:extLst>
              <a:ext uri="{FF2B5EF4-FFF2-40B4-BE49-F238E27FC236}">
                <a16:creationId xmlns:a16="http://schemas.microsoft.com/office/drawing/2014/main" id="{A02D3EC0-0992-464C-A982-F6CACD4FEA79}"/>
              </a:ext>
            </a:extLst>
          </p:cNvPr>
          <p:cNvSpPr/>
          <p:nvPr/>
        </p:nvSpPr>
        <p:spPr>
          <a:xfrm>
            <a:off x="3694290" y="2764311"/>
            <a:ext cx="5101457" cy="53563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年の関西国際空港の総旅客数は過去最高の</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万人を突破。</a:t>
            </a: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しかしながら、新型コロナウイルス感染症拡大の影響により、</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月以降、関西国際空港は国際線を中心に減便、運休が続いており、外国人入国者数も大幅に減少。</a:t>
            </a:r>
          </a:p>
        </p:txBody>
      </p:sp>
      <p:pic>
        <p:nvPicPr>
          <p:cNvPr id="3" name="図 2"/>
          <p:cNvPicPr>
            <a:picLocks noChangeAspect="1"/>
          </p:cNvPicPr>
          <p:nvPr/>
        </p:nvPicPr>
        <p:blipFill>
          <a:blip r:embed="rId3"/>
          <a:stretch>
            <a:fillRect/>
          </a:stretch>
        </p:blipFill>
        <p:spPr>
          <a:xfrm>
            <a:off x="3611172" y="3328791"/>
            <a:ext cx="5148371" cy="1664021"/>
          </a:xfrm>
          <a:prstGeom prst="rect">
            <a:avLst/>
          </a:prstGeom>
        </p:spPr>
      </p:pic>
      <p:sp>
        <p:nvSpPr>
          <p:cNvPr id="21" name="正方形/長方形 20"/>
          <p:cNvSpPr/>
          <p:nvPr/>
        </p:nvSpPr>
        <p:spPr>
          <a:xfrm>
            <a:off x="4755151" y="4782461"/>
            <a:ext cx="4220308" cy="234360"/>
          </a:xfrm>
          <a:prstGeom prst="rect">
            <a:avLst/>
          </a:prstGeom>
        </p:spPr>
        <p:txBody>
          <a:bodyPr>
            <a:spAutoFit/>
          </a:bodyPr>
          <a:lstStyle/>
          <a:p>
            <a:r>
              <a:rPr lang="ja-JP" altLang="en-US" sz="923" dirty="0">
                <a:latin typeface="Meiryo UI" panose="020B0604030504040204" pitchFamily="50" charset="-128"/>
                <a:ea typeface="Meiryo UI" panose="020B0604030504040204" pitchFamily="50" charset="-128"/>
                <a:cs typeface="Meiryo UI" panose="020B0604030504040204" pitchFamily="50" charset="-128"/>
              </a:rPr>
              <a:t>出典：関西エアポート株式会社　ホームページより「数字で見る関西国際空港」</a:t>
            </a:r>
            <a:endParaRPr lang="ja-JP" altLang="en-US" sz="923" dirty="0"/>
          </a:p>
        </p:txBody>
      </p:sp>
      <p:sp>
        <p:nvSpPr>
          <p:cNvPr id="20" name="角丸四角形 19"/>
          <p:cNvSpPr/>
          <p:nvPr/>
        </p:nvSpPr>
        <p:spPr>
          <a:xfrm>
            <a:off x="118582" y="570836"/>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2" name="角丸四角形 23">
            <a:extLst>
              <a:ext uri="{FF2B5EF4-FFF2-40B4-BE49-F238E27FC236}">
                <a16:creationId xmlns:a16="http://schemas.microsoft.com/office/drawing/2014/main" id="{B23E43A1-D28E-4C65-90EC-FDFF1591D5C2}"/>
              </a:ext>
            </a:extLst>
          </p:cNvPr>
          <p:cNvSpPr/>
          <p:nvPr/>
        </p:nvSpPr>
        <p:spPr>
          <a:xfrm>
            <a:off x="4387375" y="1295781"/>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9" name="正方形/長方形 18"/>
          <p:cNvSpPr/>
          <p:nvPr/>
        </p:nvSpPr>
        <p:spPr>
          <a:xfrm>
            <a:off x="0" y="1062"/>
            <a:ext cx="9143999" cy="38374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ea typeface="Meiryo UI" pitchFamily="50" charset="-128"/>
                <a:cs typeface="Meiryo UI" pitchFamily="50" charset="-128"/>
              </a:rPr>
              <a:t>７ー６</a:t>
            </a:r>
            <a:r>
              <a:rPr lang="en-US" altLang="ja-JP" sz="1400" kern="0" dirty="0" smtClean="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到達点分析 </a:t>
            </a:r>
            <a:r>
              <a:rPr lang="en-US" altLang="ja-JP" sz="1400" kern="0" dirty="0">
                <a:solidFill>
                  <a:srgbClr val="000000"/>
                </a:solidFill>
                <a:ea typeface="Meiryo UI" pitchFamily="50" charset="-128"/>
                <a:cs typeface="Meiryo UI" pitchFamily="50" charset="-128"/>
              </a:rPr>
              <a:t>- </a:t>
            </a:r>
            <a:r>
              <a:rPr lang="ja-JP" altLang="en-US" sz="1400" kern="0" dirty="0">
                <a:solidFill>
                  <a:srgbClr val="000000"/>
                </a:solidFill>
                <a:ea typeface="Meiryo UI" pitchFamily="50" charset="-128"/>
                <a:cs typeface="Meiryo UI" pitchFamily="50" charset="-128"/>
              </a:rPr>
              <a:t>機能面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（２）都市インフラの充実 </a:t>
            </a:r>
            <a:r>
              <a:rPr lang="en-US" altLang="ja-JP" sz="1400" kern="0" dirty="0">
                <a:solidFill>
                  <a:srgbClr val="000000"/>
                </a:solidFill>
                <a:ea typeface="Meiryo UI" pitchFamily="50" charset="-128"/>
                <a:cs typeface="Meiryo UI" pitchFamily="50" charset="-128"/>
              </a:rPr>
              <a:t>- ③</a:t>
            </a:r>
            <a:r>
              <a:rPr lang="ja-JP" altLang="en-US" sz="1400" kern="0" dirty="0">
                <a:solidFill>
                  <a:srgbClr val="000000"/>
                </a:solidFill>
                <a:ea typeface="Meiryo UI" pitchFamily="50" charset="-128"/>
                <a:cs typeface="Meiryo UI" pitchFamily="50" charset="-128"/>
              </a:rPr>
              <a:t>国際空港機能の強化</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個別個票</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　</a:t>
            </a:r>
          </a:p>
        </p:txBody>
      </p:sp>
      <p:sp>
        <p:nvSpPr>
          <p:cNvPr id="26" name="正方形/長方形 25"/>
          <p:cNvSpPr/>
          <p:nvPr/>
        </p:nvSpPr>
        <p:spPr>
          <a:xfrm>
            <a:off x="7496633" y="11155"/>
            <a:ext cx="1566523" cy="2319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974876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表 4"/>
          <p:cNvGraphicFramePr>
            <a:graphicFrameLocks noGrp="1"/>
          </p:cNvGraphicFramePr>
          <p:nvPr/>
        </p:nvGraphicFramePr>
        <p:xfrm>
          <a:off x="6171180" y="4153093"/>
          <a:ext cx="2733961" cy="1973903"/>
        </p:xfrm>
        <a:graphic>
          <a:graphicData uri="http://schemas.openxmlformats.org/drawingml/2006/table">
            <a:tbl>
              <a:tblPr firstRow="1" bandRow="1">
                <a:tableStyleId>{5C22544A-7EE6-4342-B048-85BDC9FD1C3A}</a:tableStyleId>
              </a:tblPr>
              <a:tblGrid>
                <a:gridCol w="1131267">
                  <a:extLst>
                    <a:ext uri="{9D8B030D-6E8A-4147-A177-3AD203B41FA5}">
                      <a16:colId xmlns:a16="http://schemas.microsoft.com/office/drawing/2014/main" val="20000"/>
                    </a:ext>
                  </a:extLst>
                </a:gridCol>
                <a:gridCol w="831962">
                  <a:extLst>
                    <a:ext uri="{9D8B030D-6E8A-4147-A177-3AD203B41FA5}">
                      <a16:colId xmlns:a16="http://schemas.microsoft.com/office/drawing/2014/main" val="20001"/>
                    </a:ext>
                  </a:extLst>
                </a:gridCol>
                <a:gridCol w="770732">
                  <a:extLst>
                    <a:ext uri="{9D8B030D-6E8A-4147-A177-3AD203B41FA5}">
                      <a16:colId xmlns:a16="http://schemas.microsoft.com/office/drawing/2014/main" val="20002"/>
                    </a:ext>
                  </a:extLst>
                </a:gridCol>
              </a:tblGrid>
              <a:tr h="235905">
                <a:tc>
                  <a:txBody>
                    <a:bodyPr/>
                    <a:lstStyle/>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tc>
                <a:tc>
                  <a:txBody>
                    <a:bodyPr/>
                    <a:lstStyle/>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鉄道アクセス</a:t>
                      </a:r>
                    </a:p>
                  </a:txBody>
                  <a:tcPr marL="84406" marR="84406" marT="42203" marB="42203"/>
                </a:tc>
                <a:tc>
                  <a:txBody>
                    <a:bodyPr/>
                    <a:lstStyle/>
                    <a:p>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バスアクセス</a:t>
                      </a:r>
                    </a:p>
                  </a:txBody>
                  <a:tcPr marL="84406" marR="84406" marT="42203" marB="42203"/>
                </a:tc>
                <a:extLst>
                  <a:ext uri="{0D108BD9-81ED-4DB2-BD59-A6C34878D82A}">
                    <a16:rowId xmlns:a16="http://schemas.microsoft.com/office/drawing/2014/main" val="10000"/>
                  </a:ext>
                </a:extLst>
              </a:tr>
              <a:tr h="235905">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marL="84406" marR="84406" marT="42203" marB="42203">
                    <a:solidFill>
                      <a:schemeClr val="accent1">
                        <a:lumMod val="20000"/>
                        <a:lumOff val="80000"/>
                      </a:schemeClr>
                    </a:solidFill>
                  </a:tcPr>
                </a:tc>
                <a:extLst>
                  <a:ext uri="{0D108BD9-81ED-4DB2-BD59-A6C34878D82A}">
                    <a16:rowId xmlns:a16="http://schemas.microsoft.com/office/drawing/2014/main" val="10001"/>
                  </a:ext>
                </a:extLst>
              </a:tr>
              <a:tr h="235905">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marL="84406" marR="84406" marT="42203" marB="42203">
                    <a:solidFill>
                      <a:schemeClr val="accent1">
                        <a:lumMod val="20000"/>
                        <a:lumOff val="80000"/>
                      </a:schemeClr>
                    </a:solidFill>
                  </a:tcPr>
                </a:tc>
                <a:extLst>
                  <a:ext uri="{0D108BD9-81ED-4DB2-BD59-A6C34878D82A}">
                    <a16:rowId xmlns:a16="http://schemas.microsoft.com/office/drawing/2014/main" val="10002"/>
                  </a:ext>
                </a:extLst>
              </a:tr>
              <a:tr h="235905">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p>
                  </a:txBody>
                  <a:tcPr marL="84406" marR="84406" marT="42203" marB="42203">
                    <a:solidFill>
                      <a:schemeClr val="accent1">
                        <a:lumMod val="20000"/>
                        <a:lumOff val="80000"/>
                      </a:schemeClr>
                    </a:solidFill>
                  </a:tcPr>
                </a:tc>
                <a:extLst>
                  <a:ext uri="{0D108BD9-81ED-4DB2-BD59-A6C34878D82A}">
                    <a16:rowId xmlns:a16="http://schemas.microsoft.com/office/drawing/2014/main" val="10003"/>
                  </a:ext>
                </a:extLst>
              </a:tr>
              <a:tr h="2359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extLst>
                  <a:ext uri="{0D108BD9-81ED-4DB2-BD59-A6C34878D82A}">
                    <a16:rowId xmlns:a16="http://schemas.microsoft.com/office/drawing/2014/main" val="10004"/>
                  </a:ext>
                </a:extLst>
              </a:tr>
              <a:tr h="2359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extLst>
                  <a:ext uri="{0D108BD9-81ED-4DB2-BD59-A6C34878D82A}">
                    <a16:rowId xmlns:a16="http://schemas.microsoft.com/office/drawing/2014/main" val="10005"/>
                  </a:ext>
                </a:extLst>
              </a:tr>
              <a:tr h="2359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extLst>
                  <a:ext uri="{0D108BD9-81ED-4DB2-BD59-A6C34878D82A}">
                    <a16:rowId xmlns:a16="http://schemas.microsoft.com/office/drawing/2014/main" val="10006"/>
                  </a:ext>
                </a:extLst>
              </a:tr>
              <a:tr h="3225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tc>
                  <a:txBody>
                    <a:bodyPr/>
                    <a:lstStyle/>
                    <a:p>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4406" marR="84406" marT="42203" marB="42203">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31" name="正方形/長方形 10"/>
          <p:cNvSpPr>
            <a:spLocks noChangeArrowheads="1"/>
          </p:cNvSpPr>
          <p:nvPr/>
        </p:nvSpPr>
        <p:spPr bwMode="auto">
          <a:xfrm>
            <a:off x="6080239" y="3725777"/>
            <a:ext cx="3134027"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64127" indent="-164127"/>
            <a:r>
              <a:rPr lang="ja-JP" altLang="en-US" sz="1015" b="1" dirty="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r>
              <a:rPr lang="ja-JP" altLang="en-US" sz="1015" dirty="0">
                <a:latin typeface="Meiryo UI" panose="020B0604030504040204" pitchFamily="50" charset="-128"/>
                <a:ea typeface="Meiryo UI" panose="020B0604030504040204" pitchFamily="50" charset="-128"/>
                <a:cs typeface="Meiryo UI" panose="020B0604030504040204" pitchFamily="50" charset="-128"/>
              </a:rPr>
              <a:t>　　　</a:t>
            </a:r>
          </a:p>
        </p:txBody>
      </p:sp>
      <p:pic>
        <p:nvPicPr>
          <p:cNvPr id="32" name="Picture 4"/>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3868" y="811821"/>
            <a:ext cx="3699210" cy="2695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正方形/長方形 32"/>
          <p:cNvSpPr/>
          <p:nvPr/>
        </p:nvSpPr>
        <p:spPr>
          <a:xfrm>
            <a:off x="170181" y="3700236"/>
            <a:ext cx="2848754" cy="248530"/>
          </a:xfrm>
          <a:prstGeom prst="rect">
            <a:avLst/>
          </a:prstGeom>
        </p:spPr>
        <p:txBody>
          <a:bodyPr wrap="square">
            <a:spAutoFit/>
          </a:bodyPr>
          <a:lstStyle/>
          <a:p>
            <a:pPr marL="164127" indent="-164127"/>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○外国人入国者の空港別利用割合</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グラフ 33"/>
          <p:cNvGraphicFramePr>
            <a:graphicFrameLocks/>
          </p:cNvGraphicFramePr>
          <p:nvPr/>
        </p:nvGraphicFramePr>
        <p:xfrm>
          <a:off x="42684" y="3740209"/>
          <a:ext cx="3139641" cy="2324223"/>
        </p:xfrm>
        <a:graphic>
          <a:graphicData uri="http://schemas.openxmlformats.org/drawingml/2006/chart">
            <c:chart xmlns:c="http://schemas.openxmlformats.org/drawingml/2006/chart" xmlns:r="http://schemas.openxmlformats.org/officeDocument/2006/relationships" r:id="rId4"/>
          </a:graphicData>
        </a:graphic>
      </p:graphicFrame>
      <p:sp>
        <p:nvSpPr>
          <p:cNvPr id="36" name="正方形/長方形 35"/>
          <p:cNvSpPr/>
          <p:nvPr/>
        </p:nvSpPr>
        <p:spPr>
          <a:xfrm>
            <a:off x="2864791" y="3712188"/>
            <a:ext cx="3308375" cy="248530"/>
          </a:xfrm>
          <a:prstGeom prst="rect">
            <a:avLst/>
          </a:prstGeom>
        </p:spPr>
        <p:txBody>
          <a:bodyPr wrap="square">
            <a:spAutoFit/>
          </a:bodyPr>
          <a:lstStyle/>
          <a:p>
            <a:pPr marL="164127" indent="-164127"/>
            <a:r>
              <a:rPr lang="ja-JP" altLang="en-US" sz="1015" b="1" dirty="0">
                <a:latin typeface="Meiryo UI" panose="020B0604030504040204" pitchFamily="50" charset="-128"/>
                <a:ea typeface="Meiryo UI" panose="020B0604030504040204" pitchFamily="50" charset="-128"/>
                <a:cs typeface="Meiryo UI" panose="020B0604030504040204" pitchFamily="50" charset="-128"/>
              </a:rPr>
              <a:t>○関空における外国人入国者の地域別内訳（</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nvGraphicFramePr>
        <p:xfrm>
          <a:off x="2947059" y="3961236"/>
          <a:ext cx="2775426" cy="2007583"/>
        </p:xfrm>
        <a:graphic>
          <a:graphicData uri="http://schemas.openxmlformats.org/drawingml/2006/chart">
            <c:chart xmlns:c="http://schemas.openxmlformats.org/drawingml/2006/chart" xmlns:r="http://schemas.openxmlformats.org/officeDocument/2006/relationships" r:id="rId5"/>
          </a:graphicData>
        </a:graphic>
      </p:graphicFrame>
      <p:sp>
        <p:nvSpPr>
          <p:cNvPr id="40" name="円形吹き出し 39"/>
          <p:cNvSpPr/>
          <p:nvPr/>
        </p:nvSpPr>
        <p:spPr>
          <a:xfrm>
            <a:off x="2304610" y="5578859"/>
            <a:ext cx="1203888" cy="779922"/>
          </a:xfrm>
          <a:prstGeom prst="wedgeEllipseCallout">
            <a:avLst>
              <a:gd name="adj1" fmla="val 51301"/>
              <a:gd name="adj2" fmla="val -5795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884053">
              <a:defRPr/>
            </a:pPr>
            <a:r>
              <a:rPr lang="ja-JP" altLang="en-US" sz="1015" b="1" dirty="0">
                <a:solidFill>
                  <a:prstClr val="white"/>
                </a:solidFill>
                <a:latin typeface="Meiryo UI"/>
                <a:ea typeface="Meiryo UI"/>
              </a:rPr>
              <a:t>東アジア主要</a:t>
            </a:r>
            <a:endParaRPr lang="en-US" altLang="ja-JP" sz="1015" b="1" dirty="0">
              <a:solidFill>
                <a:prstClr val="white"/>
              </a:solidFill>
              <a:latin typeface="Meiryo UI"/>
              <a:ea typeface="Meiryo UI"/>
            </a:endParaRPr>
          </a:p>
          <a:p>
            <a:pPr algn="ctr" defTabSz="884053">
              <a:defRPr/>
            </a:pPr>
            <a:r>
              <a:rPr lang="ja-JP" altLang="en-US" sz="1015" b="1" dirty="0">
                <a:solidFill>
                  <a:prstClr val="white"/>
                </a:solidFill>
                <a:latin typeface="Meiryo UI"/>
                <a:ea typeface="Meiryo UI"/>
              </a:rPr>
              <a:t>国・地域シェア</a:t>
            </a:r>
            <a:endParaRPr lang="en-US" altLang="ja-JP" sz="1015" b="1" dirty="0">
              <a:solidFill>
                <a:prstClr val="white"/>
              </a:solidFill>
              <a:latin typeface="Meiryo UI"/>
              <a:ea typeface="Meiryo UI"/>
            </a:endParaRPr>
          </a:p>
          <a:p>
            <a:pPr algn="ctr" defTabSz="884053">
              <a:defRPr/>
            </a:pPr>
            <a:r>
              <a:rPr lang="ja-JP" altLang="en-US" sz="1015" b="1" dirty="0">
                <a:solidFill>
                  <a:prstClr val="white"/>
                </a:solidFill>
                <a:latin typeface="Meiryo UI"/>
                <a:ea typeface="Meiryo UI"/>
              </a:rPr>
              <a:t>約</a:t>
            </a:r>
            <a:r>
              <a:rPr lang="en-US" altLang="ja-JP" sz="1015" b="1" dirty="0">
                <a:solidFill>
                  <a:prstClr val="white"/>
                </a:solidFill>
                <a:latin typeface="Meiryo UI"/>
                <a:ea typeface="Meiryo UI"/>
              </a:rPr>
              <a:t>80</a:t>
            </a:r>
            <a:r>
              <a:rPr lang="ja-JP" altLang="en-US" sz="1015" b="1" dirty="0">
                <a:solidFill>
                  <a:prstClr val="white"/>
                </a:solidFill>
                <a:latin typeface="Meiryo UI"/>
                <a:ea typeface="Meiryo UI"/>
              </a:rPr>
              <a:t>％</a:t>
            </a:r>
          </a:p>
        </p:txBody>
      </p:sp>
      <p:pic>
        <p:nvPicPr>
          <p:cNvPr id="41" name="図 40"/>
          <p:cNvPicPr>
            <a:picLocks noChangeAspect="1"/>
          </p:cNvPicPr>
          <p:nvPr/>
        </p:nvPicPr>
        <p:blipFill rotWithShape="1">
          <a:blip r:embed="rId6"/>
          <a:srcRect t="15111" b="11058"/>
          <a:stretch/>
        </p:blipFill>
        <p:spPr>
          <a:xfrm>
            <a:off x="4093078" y="971116"/>
            <a:ext cx="5023480" cy="2567186"/>
          </a:xfrm>
          <a:prstGeom prst="rect">
            <a:avLst/>
          </a:prstGeom>
        </p:spPr>
      </p:pic>
      <p:sp>
        <p:nvSpPr>
          <p:cNvPr id="44" name="正方形/長方形 43"/>
          <p:cNvSpPr/>
          <p:nvPr/>
        </p:nvSpPr>
        <p:spPr>
          <a:xfrm>
            <a:off x="170181" y="6336865"/>
            <a:ext cx="2784598" cy="241476"/>
          </a:xfrm>
          <a:prstGeom prst="rect">
            <a:avLst/>
          </a:prstGeom>
        </p:spPr>
        <p:txBody>
          <a:bodyPr wrap="square">
            <a:spAutoFit/>
          </a:bodyPr>
          <a:lstStyle/>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出典：法務省「</a:t>
            </a:r>
            <a:r>
              <a:rPr lang="zh-TW" altLang="en-US" sz="969" dirty="0">
                <a:latin typeface="Meiryo UI" panose="020B0604030504040204" pitchFamily="50" charset="-128"/>
                <a:ea typeface="Meiryo UI" panose="020B0604030504040204" pitchFamily="50" charset="-128"/>
                <a:cs typeface="Meiryo UI" panose="020B0604030504040204" pitchFamily="50" charset="-128"/>
              </a:rPr>
              <a:t>出入国管理統計統計表</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6171179" y="6145097"/>
            <a:ext cx="2784598" cy="390620"/>
          </a:xfrm>
          <a:prstGeom prst="rect">
            <a:avLst/>
          </a:prstGeom>
        </p:spPr>
        <p:txBody>
          <a:bodyPr wrap="square">
            <a:spAutoFit/>
          </a:bodyPr>
          <a:lstStyle/>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出典：国交省「</a:t>
            </a:r>
            <a:r>
              <a:rPr lang="zh-CN" altLang="en-US" sz="969" dirty="0">
                <a:latin typeface="Meiryo UI" panose="020B0604030504040204" pitchFamily="50" charset="-128"/>
                <a:ea typeface="Meiryo UI" panose="020B0604030504040204" pitchFamily="50" charset="-128"/>
                <a:cs typeface="Meiryo UI" panose="020B0604030504040204" pitchFamily="50" charset="-128"/>
              </a:rPr>
              <a:t>交通政策審議会航空分科会</a:t>
            </a:r>
            <a:endParaRPr lang="en-US" altLang="zh-CN" sz="969" dirty="0">
              <a:latin typeface="Meiryo UI" panose="020B0604030504040204" pitchFamily="50" charset="-128"/>
              <a:ea typeface="Meiryo UI" panose="020B0604030504040204" pitchFamily="50" charset="-128"/>
              <a:cs typeface="Meiryo UI" panose="020B0604030504040204" pitchFamily="50" charset="-128"/>
            </a:endParaRPr>
          </a:p>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zh-CN" altLang="en-US" sz="969" dirty="0">
                <a:latin typeface="Meiryo UI" panose="020B0604030504040204" pitchFamily="50" charset="-128"/>
                <a:ea typeface="Meiryo UI" panose="020B0604030504040204" pitchFamily="50" charset="-128"/>
                <a:cs typeface="Meiryo UI" panose="020B0604030504040204" pitchFamily="50" charset="-128"/>
              </a:rPr>
              <a:t>基本政策部会</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7926175" y="3911605"/>
            <a:ext cx="1151366" cy="241476"/>
          </a:xfrm>
          <a:prstGeom prst="rect">
            <a:avLst/>
          </a:prstGeom>
        </p:spPr>
        <p:txBody>
          <a:bodyPr wrap="square">
            <a:spAutoFit/>
          </a:bodyPr>
          <a:lstStyle/>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年時点）</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4210475" y="329340"/>
            <a:ext cx="3308375" cy="248530"/>
          </a:xfrm>
          <a:prstGeom prst="rect">
            <a:avLst/>
          </a:prstGeom>
        </p:spPr>
        <p:txBody>
          <a:bodyPr wrap="square">
            <a:spAutoFit/>
          </a:bodyPr>
          <a:lstStyle/>
          <a:p>
            <a:pPr marL="164127" indent="-164127"/>
            <a:r>
              <a:rPr lang="ja-JP" altLang="en-US" sz="1015" b="1" dirty="0">
                <a:latin typeface="Meiryo UI" panose="020B0604030504040204" pitchFamily="50" charset="-128"/>
                <a:ea typeface="Meiryo UI" panose="020B0604030504040204" pitchFamily="50" charset="-128"/>
                <a:cs typeface="Meiryo UI" panose="020B0604030504040204" pitchFamily="50" charset="-128"/>
              </a:rPr>
              <a:t>○第１ターミナルの計画取扱能力と旅客数実績</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317989" y="426056"/>
            <a:ext cx="3308375" cy="248530"/>
          </a:xfrm>
          <a:prstGeom prst="rect">
            <a:avLst/>
          </a:prstGeom>
        </p:spPr>
        <p:txBody>
          <a:bodyPr wrap="square">
            <a:spAutoFit/>
          </a:bodyPr>
          <a:lstStyle/>
          <a:p>
            <a:pPr marL="164127" indent="-164127"/>
            <a:r>
              <a:rPr lang="ja-JP" altLang="en-US" sz="1015" b="1" dirty="0">
                <a:latin typeface="Meiryo UI" panose="020B0604030504040204" pitchFamily="50" charset="-128"/>
                <a:ea typeface="Meiryo UI" panose="020B0604030504040204" pitchFamily="50" charset="-128"/>
                <a:cs typeface="Meiryo UI" panose="020B0604030504040204" pitchFamily="50" charset="-128"/>
              </a:rPr>
              <a:t>○関西国際空港のコンセッション実施体制</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10858" y="3394023"/>
            <a:ext cx="3315506" cy="241476"/>
          </a:xfrm>
          <a:prstGeom prst="rect">
            <a:avLst/>
          </a:prstGeom>
        </p:spPr>
        <p:txBody>
          <a:bodyPr wrap="square">
            <a:spAutoFit/>
          </a:bodyPr>
          <a:lstStyle/>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出典：大阪の再生・成長に向けた新戦略「関連データ」より</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709912" y="3495469"/>
            <a:ext cx="3315506" cy="241476"/>
          </a:xfrm>
          <a:prstGeom prst="rect">
            <a:avLst/>
          </a:prstGeom>
        </p:spPr>
        <p:txBody>
          <a:bodyPr wrap="square">
            <a:spAutoFit/>
          </a:bodyPr>
          <a:lstStyle/>
          <a:p>
            <a:pPr marL="164127" indent="-164127"/>
            <a:r>
              <a:rPr lang="ja-JP" altLang="en-US" sz="969" dirty="0">
                <a:latin typeface="Meiryo UI" panose="020B0604030504040204" pitchFamily="50" charset="-128"/>
                <a:ea typeface="Meiryo UI" panose="020B0604030504040204" pitchFamily="50" charset="-128"/>
                <a:cs typeface="Meiryo UI" panose="020B0604030504040204" pitchFamily="50" charset="-128"/>
              </a:rPr>
              <a:t>出典：関西エアポート株式会社「関西国際空港の現況」より</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10"/>
          <p:cNvSpPr>
            <a:spLocks noChangeArrowheads="1"/>
          </p:cNvSpPr>
          <p:nvPr/>
        </p:nvSpPr>
        <p:spPr bwMode="auto">
          <a:xfrm>
            <a:off x="4321624" y="562549"/>
            <a:ext cx="4540150" cy="426152"/>
          </a:xfrm>
          <a:prstGeom prst="rect">
            <a:avLst/>
          </a:prstGeom>
          <a:solidFill>
            <a:srgbClr val="FFC000"/>
          </a:solidFill>
          <a:ln>
            <a:noFill/>
          </a:ln>
        </p:spPr>
        <p:txBody>
          <a:bodyPr wrap="square" lIns="66462" rIns="66462" anchor="t" anchorCtr="0">
            <a:noAutofit/>
          </a:bodyPr>
          <a:lstStyle/>
          <a:p>
            <a:pPr marL="164127" indent="-164127"/>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第１ターミナルリノベーションを中心に年間約</a:t>
            </a:r>
            <a:r>
              <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万人のターミナルキャパシティを創出、また当初計画取扱能力と旅客数実績のギャップを解消</a:t>
            </a:r>
          </a:p>
        </p:txBody>
      </p:sp>
    </p:spTree>
    <p:extLst>
      <p:ext uri="{BB962C8B-B14F-4D97-AF65-F5344CB8AC3E}">
        <p14:creationId xmlns:p14="http://schemas.microsoft.com/office/powerpoint/2010/main" val="2720291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タイトル 1">
            <a:extLst>
              <a:ext uri="{FF2B5EF4-FFF2-40B4-BE49-F238E27FC236}">
                <a16:creationId xmlns:a16="http://schemas.microsoft.com/office/drawing/2014/main" id="{FCB0D305-4090-435E-BEC2-252BB6AF5769}"/>
              </a:ext>
            </a:extLst>
          </p:cNvPr>
          <p:cNvSpPr txBox="1">
            <a:spLocks/>
          </p:cNvSpPr>
          <p:nvPr/>
        </p:nvSpPr>
        <p:spPr>
          <a:xfrm>
            <a:off x="4252241" y="1822420"/>
            <a:ext cx="4657433" cy="854672"/>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アジア諸港の台頭により、国際競争力の低下が懸念される中、 大阪港湾局の共同設置による利点を活かし、「大阪“みなと”ビジョン」に沿って、広域的な視点で港湾の国際競争力強化への取組みをより一層進めていく必要があるのではないか。</a:t>
            </a:r>
          </a:p>
        </p:txBody>
      </p:sp>
      <p:cxnSp>
        <p:nvCxnSpPr>
          <p:cNvPr id="4" name="直線コネクタ 3"/>
          <p:cNvCxnSpPr/>
          <p:nvPr/>
        </p:nvCxnSpPr>
        <p:spPr>
          <a:xfrm>
            <a:off x="185051" y="2764311"/>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186681" y="999631"/>
            <a:ext cx="4085260" cy="157281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国際競争力があり、利用者ニーズに合った使いやすい港を実現するため、大阪府・大阪市の港湾管理の一元化への取組みを進める。あわせて、海岸防災に関して大阪府・大阪市相互の連携を進める。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大阪港湾局の共同設置により、事務の一体化を図り、人や情報を共有することで、広域的な視点で連携した取組みを進める。</a:t>
            </a:r>
          </a:p>
        </p:txBody>
      </p:sp>
      <p:sp>
        <p:nvSpPr>
          <p:cNvPr id="38" name="正方形/長方形 37"/>
          <p:cNvSpPr/>
          <p:nvPr/>
        </p:nvSpPr>
        <p:spPr>
          <a:xfrm>
            <a:off x="3437271" y="2914810"/>
            <a:ext cx="2645414" cy="234360"/>
          </a:xfrm>
          <a:prstGeom prst="rect">
            <a:avLst/>
          </a:prstGeom>
        </p:spPr>
        <p:txBody>
          <a:bodyPr wrap="square" anchor="t">
            <a:spAutoFit/>
          </a:bodyPr>
          <a:lstStyle/>
          <a:p>
            <a:pPr marL="164127" indent="-164127"/>
            <a:r>
              <a:rPr lang="ja-JP" altLang="en-US" sz="923" b="1" dirty="0">
                <a:latin typeface="Meiryo UI" panose="020B0604030504040204" pitchFamily="50" charset="-128"/>
                <a:ea typeface="Meiryo UI" panose="020B0604030504040204" pitchFamily="50" charset="-128"/>
                <a:cs typeface="Meiryo UI" panose="020B0604030504040204" pitchFamily="50" charset="-128"/>
              </a:rPr>
              <a:t>○港湾取扱貨物量ランキング（</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年）</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3"/>
          <a:stretch>
            <a:fillRect/>
          </a:stretch>
        </p:blipFill>
        <p:spPr>
          <a:xfrm>
            <a:off x="3570091" y="3580841"/>
            <a:ext cx="2316804" cy="2600834"/>
          </a:xfrm>
          <a:prstGeom prst="rect">
            <a:avLst/>
          </a:prstGeom>
        </p:spPr>
      </p:pic>
      <p:sp>
        <p:nvSpPr>
          <p:cNvPr id="34" name="正方形/長方形 33"/>
          <p:cNvSpPr/>
          <p:nvPr/>
        </p:nvSpPr>
        <p:spPr>
          <a:xfrm>
            <a:off x="5731380" y="2914381"/>
            <a:ext cx="2627565" cy="234360"/>
          </a:xfrm>
          <a:prstGeom prst="rect">
            <a:avLst/>
          </a:prstGeom>
        </p:spPr>
        <p:txBody>
          <a:bodyPr wrap="square" anchor="t">
            <a:spAutoFit/>
          </a:bodyPr>
          <a:lstStyle/>
          <a:p>
            <a:pPr marL="164127" indent="-164127"/>
            <a:r>
              <a:rPr lang="ja-JP" altLang="en-US" sz="923" b="1" dirty="0">
                <a:latin typeface="Meiryo UI" panose="020B0604030504040204" pitchFamily="50" charset="-128"/>
                <a:ea typeface="Meiryo UI" panose="020B0604030504040204" pitchFamily="50" charset="-128"/>
                <a:cs typeface="Meiryo UI" panose="020B0604030504040204" pitchFamily="50" charset="-128"/>
              </a:rPr>
              <a:t>○世界の主要港湾のコンテナ取扱貨物量の推移</a:t>
            </a:r>
            <a:endParaRPr lang="ja-JP" altLang="en-US" sz="738"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4"/>
          <a:stretch>
            <a:fillRect/>
          </a:stretch>
        </p:blipFill>
        <p:spPr>
          <a:xfrm>
            <a:off x="5502565" y="4095369"/>
            <a:ext cx="3293760" cy="2132056"/>
          </a:xfrm>
          <a:prstGeom prst="rect">
            <a:avLst/>
          </a:prstGeom>
        </p:spPr>
      </p:pic>
      <p:sp>
        <p:nvSpPr>
          <p:cNvPr id="3" name="テキスト ボックス 2"/>
          <p:cNvSpPr txBox="1"/>
          <p:nvPr/>
        </p:nvSpPr>
        <p:spPr>
          <a:xfrm>
            <a:off x="8431841" y="4093689"/>
            <a:ext cx="373820"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上海</a:t>
            </a:r>
          </a:p>
        </p:txBody>
      </p:sp>
      <p:sp>
        <p:nvSpPr>
          <p:cNvPr id="35" name="テキスト ボックス 34"/>
          <p:cNvSpPr txBox="1"/>
          <p:nvPr/>
        </p:nvSpPr>
        <p:spPr>
          <a:xfrm>
            <a:off x="8520576" y="4290180"/>
            <a:ext cx="569387"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ｼﾝｶﾞﾎﾟｰﾙ</a:t>
            </a:r>
          </a:p>
        </p:txBody>
      </p:sp>
      <p:sp>
        <p:nvSpPr>
          <p:cNvPr id="36" name="テキスト ボックス 35"/>
          <p:cNvSpPr txBox="1"/>
          <p:nvPr/>
        </p:nvSpPr>
        <p:spPr>
          <a:xfrm>
            <a:off x="8457338" y="4846766"/>
            <a:ext cx="404278"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プサン</a:t>
            </a:r>
          </a:p>
        </p:txBody>
      </p:sp>
      <p:sp>
        <p:nvSpPr>
          <p:cNvPr id="37" name="テキスト ボックス 36"/>
          <p:cNvSpPr txBox="1"/>
          <p:nvPr/>
        </p:nvSpPr>
        <p:spPr>
          <a:xfrm>
            <a:off x="8457338" y="5103074"/>
            <a:ext cx="401072"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ドバイ</a:t>
            </a:r>
          </a:p>
        </p:txBody>
      </p:sp>
      <p:sp>
        <p:nvSpPr>
          <p:cNvPr id="43" name="テキスト ボックス 42"/>
          <p:cNvSpPr txBox="1"/>
          <p:nvPr/>
        </p:nvSpPr>
        <p:spPr>
          <a:xfrm>
            <a:off x="8481146" y="5243751"/>
            <a:ext cx="521297"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ﾛｯﾃﾙﾀﾞﾑ</a:t>
            </a:r>
          </a:p>
        </p:txBody>
      </p:sp>
      <p:sp>
        <p:nvSpPr>
          <p:cNvPr id="45" name="テキスト ボックス 44"/>
          <p:cNvSpPr txBox="1"/>
          <p:nvPr/>
        </p:nvSpPr>
        <p:spPr>
          <a:xfrm>
            <a:off x="8427197" y="5497774"/>
            <a:ext cx="373820"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東京</a:t>
            </a:r>
          </a:p>
        </p:txBody>
      </p:sp>
      <p:sp>
        <p:nvSpPr>
          <p:cNvPr id="46" name="テキスト ボックス 45"/>
          <p:cNvSpPr txBox="1"/>
          <p:nvPr/>
        </p:nvSpPr>
        <p:spPr>
          <a:xfrm>
            <a:off x="8614452" y="5623010"/>
            <a:ext cx="373820"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横浜</a:t>
            </a:r>
          </a:p>
        </p:txBody>
      </p:sp>
      <p:sp>
        <p:nvSpPr>
          <p:cNvPr id="47" name="テキスト ボックス 46"/>
          <p:cNvSpPr txBox="1"/>
          <p:nvPr/>
        </p:nvSpPr>
        <p:spPr>
          <a:xfrm>
            <a:off x="8701294" y="5752925"/>
            <a:ext cx="373820"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神戸</a:t>
            </a:r>
          </a:p>
        </p:txBody>
      </p:sp>
      <p:sp>
        <p:nvSpPr>
          <p:cNvPr id="48" name="テキスト ボックス 47"/>
          <p:cNvSpPr txBox="1"/>
          <p:nvPr/>
        </p:nvSpPr>
        <p:spPr>
          <a:xfrm>
            <a:off x="8693073" y="5947136"/>
            <a:ext cx="373820" cy="205890"/>
          </a:xfrm>
          <a:prstGeom prst="rect">
            <a:avLst/>
          </a:prstGeom>
          <a:noFill/>
        </p:spPr>
        <p:txBody>
          <a:bodyPr wrap="none" rtlCol="0">
            <a:spAutoFit/>
          </a:bodyPr>
          <a:lstStyle/>
          <a:p>
            <a:r>
              <a:rPr lang="ja-JP" altLang="en-US" sz="738" u="sng" dirty="0">
                <a:latin typeface="Meiryo UI" panose="020B0604030504040204" pitchFamily="50" charset="-128"/>
                <a:ea typeface="Meiryo UI" panose="020B0604030504040204" pitchFamily="50" charset="-128"/>
              </a:rPr>
              <a:t>大阪</a:t>
            </a:r>
          </a:p>
        </p:txBody>
      </p:sp>
      <p:sp>
        <p:nvSpPr>
          <p:cNvPr id="50" name="角丸四角形 23">
            <a:extLst>
              <a:ext uri="{FF2B5EF4-FFF2-40B4-BE49-F238E27FC236}">
                <a16:creationId xmlns:a16="http://schemas.microsoft.com/office/drawing/2014/main" id="{7F59EB7B-6C49-4E3F-8E52-11BC262B4695}"/>
              </a:ext>
            </a:extLst>
          </p:cNvPr>
          <p:cNvSpPr/>
          <p:nvPr/>
        </p:nvSpPr>
        <p:spPr>
          <a:xfrm>
            <a:off x="4252242" y="570837"/>
            <a:ext cx="1046820" cy="193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41" name="正方形/長方形 40">
            <a:extLst>
              <a:ext uri="{FF2B5EF4-FFF2-40B4-BE49-F238E27FC236}">
                <a16:creationId xmlns:a16="http://schemas.microsoft.com/office/drawing/2014/main" id="{E7B4F7C2-4E47-49AF-AEC8-9272C60A5E99}"/>
              </a:ext>
            </a:extLst>
          </p:cNvPr>
          <p:cNvSpPr/>
          <p:nvPr/>
        </p:nvSpPr>
        <p:spPr>
          <a:xfrm>
            <a:off x="3517231" y="6177240"/>
            <a:ext cx="2645414"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出典：大阪港湾局パンフレット</a:t>
            </a:r>
            <a:endParaRPr lang="en-US" altLang="ja-JP" sz="738"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タイトル 1">
            <a:extLst>
              <a:ext uri="{FF2B5EF4-FFF2-40B4-BE49-F238E27FC236}">
                <a16:creationId xmlns:a16="http://schemas.microsoft.com/office/drawing/2014/main" id="{E7212BC2-AEC0-4556-B7FA-8086ADF3AA50}"/>
              </a:ext>
            </a:extLst>
          </p:cNvPr>
          <p:cNvSpPr txBox="1">
            <a:spLocks/>
          </p:cNvSpPr>
          <p:nvPr/>
        </p:nvSpPr>
        <p:spPr>
          <a:xfrm>
            <a:off x="4271941" y="733507"/>
            <a:ext cx="4657433" cy="854672"/>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府と大阪市の港湾局を統合し、大阪港湾局を設立し、９つの港湾の管理を一元化。取組みの方向性を示す「大阪“みなと”ビジョン」を策定するなど、港湾の国際競争力強化への取組みは着実に進められている。</a:t>
            </a:r>
          </a:p>
        </p:txBody>
      </p:sp>
      <p:sp>
        <p:nvSpPr>
          <p:cNvPr id="55" name="正方形/長方形 54">
            <a:extLst>
              <a:ext uri="{FF2B5EF4-FFF2-40B4-BE49-F238E27FC236}">
                <a16:creationId xmlns:a16="http://schemas.microsoft.com/office/drawing/2014/main" id="{50B881FA-2B93-4F25-875C-0DCF701BB7D1}"/>
              </a:ext>
            </a:extLst>
          </p:cNvPr>
          <p:cNvSpPr/>
          <p:nvPr/>
        </p:nvSpPr>
        <p:spPr>
          <a:xfrm>
            <a:off x="5597282" y="6194055"/>
            <a:ext cx="2895761"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出典：国土交通省「国際コンテナ戦略港湾政策推進</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WG</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」第１回資料</a:t>
            </a:r>
          </a:p>
        </p:txBody>
      </p:sp>
      <p:graphicFrame>
        <p:nvGraphicFramePr>
          <p:cNvPr id="42" name="表 41">
            <a:extLst>
              <a:ext uri="{FF2B5EF4-FFF2-40B4-BE49-F238E27FC236}">
                <a16:creationId xmlns:a16="http://schemas.microsoft.com/office/drawing/2014/main" id="{2482F7AA-1CBF-43EA-8350-A218D91B0A4A}"/>
              </a:ext>
            </a:extLst>
          </p:cNvPr>
          <p:cNvGraphicFramePr>
            <a:graphicFrameLocks noGrp="1"/>
          </p:cNvGraphicFramePr>
          <p:nvPr/>
        </p:nvGraphicFramePr>
        <p:xfrm>
          <a:off x="149521" y="3133469"/>
          <a:ext cx="3294107" cy="2986163"/>
        </p:xfrm>
        <a:graphic>
          <a:graphicData uri="http://schemas.openxmlformats.org/drawingml/2006/table">
            <a:tbl>
              <a:tblPr bandRow="1">
                <a:tableStyleId>{5C22544A-7EE6-4342-B048-85BDC9FD1C3A}</a:tableStyleId>
              </a:tblPr>
              <a:tblGrid>
                <a:gridCol w="790465">
                  <a:extLst>
                    <a:ext uri="{9D8B030D-6E8A-4147-A177-3AD203B41FA5}">
                      <a16:colId xmlns:a16="http://schemas.microsoft.com/office/drawing/2014/main" val="1520910211"/>
                    </a:ext>
                  </a:extLst>
                </a:gridCol>
                <a:gridCol w="2503642">
                  <a:extLst>
                    <a:ext uri="{9D8B030D-6E8A-4147-A177-3AD203B41FA5}">
                      <a16:colId xmlns:a16="http://schemas.microsoft.com/office/drawing/2014/main" val="3228948102"/>
                    </a:ext>
                  </a:extLst>
                </a:gridCol>
              </a:tblGrid>
              <a:tr h="1419569">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阪神港が国際コンテナ戦略港湾に選定（</a:t>
                      </a:r>
                      <a:r>
                        <a:rPr kumimoji="1" lang="en-US" altLang="ja-JP" sz="1000" dirty="0">
                          <a:latin typeface="Meiryo UI" panose="020B0604030504040204" pitchFamily="50" charset="-128"/>
                          <a:ea typeface="Meiryo UI" panose="020B0604030504040204" pitchFamily="50" charset="-128"/>
                        </a:rPr>
                        <a:t>2010.8</a:t>
                      </a:r>
                      <a:r>
                        <a:rPr kumimoji="1" lang="ja-JP" altLang="en-US" sz="100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阪神港の運営会社「阪神国際港湾株式会社」設立（</a:t>
                      </a:r>
                      <a:r>
                        <a:rPr kumimoji="1" lang="en-US" altLang="ja-JP" sz="1000" dirty="0">
                          <a:latin typeface="Meiryo UI" panose="020B0604030504040204" pitchFamily="50" charset="-128"/>
                          <a:ea typeface="Meiryo UI" panose="020B0604030504040204" pitchFamily="50" charset="-128"/>
                        </a:rPr>
                        <a:t>2014.10</a:t>
                      </a:r>
                      <a:r>
                        <a:rPr kumimoji="1" lang="ja-JP" altLang="en-US" sz="1000" dirty="0">
                          <a:latin typeface="Meiryo UI" panose="020B0604030504040204" pitchFamily="50" charset="-128"/>
                          <a:ea typeface="Meiryo UI" panose="020B0604030504040204" pitchFamily="50" charset="-128"/>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latin typeface="Meiryo UI" panose="020B0604030504040204" pitchFamily="50" charset="-128"/>
                          <a:ea typeface="Meiryo UI" panose="020B0604030504040204" pitchFamily="50" charset="-128"/>
                        </a:rPr>
                        <a:t>「阪神国際港湾株式会社」が国の出資を受け、特定港湾運営会社となる（</a:t>
                      </a:r>
                      <a:r>
                        <a:rPr kumimoji="1" lang="en-US" altLang="ja-JP" sz="1000" dirty="0">
                          <a:latin typeface="Meiryo UI" panose="020B0604030504040204" pitchFamily="50" charset="-128"/>
                          <a:ea typeface="Meiryo UI" panose="020B0604030504040204" pitchFamily="50" charset="-128"/>
                        </a:rPr>
                        <a:t>2014.12</a:t>
                      </a:r>
                      <a:r>
                        <a:rPr kumimoji="1" lang="ja-JP" altLang="en-US" sz="100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大阪港湾連携会議を設置（</a:t>
                      </a:r>
                      <a:r>
                        <a:rPr kumimoji="1" lang="en-US" altLang="ja-JP" sz="1000" dirty="0">
                          <a:latin typeface="Meiryo UI" panose="020B0604030504040204" pitchFamily="50" charset="-128"/>
                          <a:ea typeface="Meiryo UI" panose="020B0604030504040204" pitchFamily="50" charset="-128"/>
                        </a:rPr>
                        <a:t>2017.8</a:t>
                      </a:r>
                      <a:r>
                        <a:rPr kumimoji="1" lang="ja-JP" altLang="en-US" sz="1000" dirty="0">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618110722"/>
                  </a:ext>
                </a:extLst>
              </a:tr>
              <a:tr h="27568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541802">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「大阪港湾局」共同設置関連議案が両議会で可決</a:t>
                      </a:r>
                    </a:p>
                  </a:txBody>
                  <a:tcPr marL="84406" marR="84406" marT="42203" marB="42203" anchor="ctr"/>
                </a:tc>
                <a:extLst>
                  <a:ext uri="{0D108BD9-81ED-4DB2-BD59-A6C34878D82A}">
                    <a16:rowId xmlns:a16="http://schemas.microsoft.com/office/drawing/2014/main" val="451925296"/>
                  </a:ext>
                </a:extLst>
              </a:tr>
              <a:tr h="38615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defTabSz="666750">
                        <a:lnSpc>
                          <a:spcPct val="90000"/>
                        </a:lnSpc>
                        <a:spcBef>
                          <a:spcPct val="0"/>
                        </a:spcBef>
                        <a:spcAft>
                          <a:spcPct val="15000"/>
                        </a:spcAft>
                        <a:buFontTx/>
                        <a:buChar char="•"/>
                        <a:defRPr/>
                      </a:pPr>
                      <a:r>
                        <a:rPr lang="zh-CN" altLang="en-US" sz="1000" dirty="0">
                          <a:solidFill>
                            <a:prstClr val="black">
                              <a:hueOff val="0"/>
                              <a:satOff val="0"/>
                              <a:lumOff val="0"/>
                              <a:alphaOff val="0"/>
                            </a:prstClr>
                          </a:solidFill>
                          <a:latin typeface="Meiryo UI" panose="020B0604030504040204" pitchFamily="50" charset="-128"/>
                          <a:ea typeface="Meiryo UI" panose="020B0604030504040204" pitchFamily="50" charset="-128"/>
                        </a:rPr>
                        <a:t>「大阪港湾局」発足</a:t>
                      </a:r>
                      <a:endParaRPr lang="en-US" altLang="ja-JP" sz="1000" dirty="0">
                        <a:solidFill>
                          <a:prstClr val="black">
                            <a:hueOff val="0"/>
                            <a:satOff val="0"/>
                            <a:lumOff val="0"/>
                            <a:alphaOff val="0"/>
                          </a:prstClr>
                        </a:solidFill>
                        <a:latin typeface="Meiryo UI" panose="020B0604030504040204" pitchFamily="50" charset="-128"/>
                        <a:ea typeface="Meiryo UI" panose="020B0604030504040204" pitchFamily="50" charset="-128"/>
                      </a:endParaRPr>
                    </a:p>
                    <a:p>
                      <a:pPr marL="114300" lvl="1" indent="-114300" defTabSz="666750">
                        <a:lnSpc>
                          <a:spcPct val="90000"/>
                        </a:lnSpc>
                        <a:spcBef>
                          <a:spcPct val="0"/>
                        </a:spcBef>
                        <a:spcAft>
                          <a:spcPct val="15000"/>
                        </a:spcAft>
                        <a:buFontTx/>
                        <a:buChar char="•"/>
                        <a:defRPr/>
                      </a:pPr>
                      <a:r>
                        <a:rPr lang="ja-JP" altLang="en-US" sz="1000" dirty="0">
                          <a:solidFill>
                            <a:prstClr val="black">
                              <a:hueOff val="0"/>
                              <a:satOff val="0"/>
                              <a:lumOff val="0"/>
                              <a:alphaOff val="0"/>
                            </a:prstClr>
                          </a:solidFill>
                          <a:latin typeface="Meiryo UI" panose="020B0604030504040204" pitchFamily="50" charset="-128"/>
                          <a:ea typeface="Meiryo UI" panose="020B0604030504040204" pitchFamily="50" charset="-128"/>
                        </a:rPr>
                        <a:t>大阪”みなと”ビジョン策定</a:t>
                      </a:r>
                    </a:p>
                  </a:txBody>
                  <a:tcPr marL="84406" marR="84406" marT="42203" marB="42203" anchor="ctr"/>
                </a:tc>
                <a:extLst>
                  <a:ext uri="{0D108BD9-81ED-4DB2-BD59-A6C34878D82A}">
                    <a16:rowId xmlns:a16="http://schemas.microsoft.com/office/drawing/2014/main" val="3519866210"/>
                  </a:ext>
                </a:extLst>
              </a:tr>
              <a:tr h="36294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defTabSz="666750">
                        <a:lnSpc>
                          <a:spcPct val="90000"/>
                        </a:lnSpc>
                        <a:spcBef>
                          <a:spcPct val="0"/>
                        </a:spcBef>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府市港湾で連携した事業（貨物集貨事業、旅客船利用推進事業など）の実施</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56" name="正方形/長方形 55">
            <a:extLst>
              <a:ext uri="{FF2B5EF4-FFF2-40B4-BE49-F238E27FC236}">
                <a16:creationId xmlns:a16="http://schemas.microsoft.com/office/drawing/2014/main" id="{DD1259F5-36E3-4056-A1F9-DD3F1FFEADF2}"/>
              </a:ext>
            </a:extLst>
          </p:cNvPr>
          <p:cNvSpPr/>
          <p:nvPr/>
        </p:nvSpPr>
        <p:spPr>
          <a:xfrm>
            <a:off x="3527579" y="3132932"/>
            <a:ext cx="2210158" cy="2960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大阪港湾局が管理する港における取扱貨物量（トン数）は、国内</a:t>
            </a:r>
            <a:r>
              <a:rPr lang="en-US" altLang="ja-JP"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位の規模に相当。</a:t>
            </a:r>
          </a:p>
        </p:txBody>
      </p:sp>
      <p:sp>
        <p:nvSpPr>
          <p:cNvPr id="57" name="正方形/長方形 56">
            <a:extLst>
              <a:ext uri="{FF2B5EF4-FFF2-40B4-BE49-F238E27FC236}">
                <a16:creationId xmlns:a16="http://schemas.microsoft.com/office/drawing/2014/main" id="{71001AE5-DB50-4271-B442-AC5CBCA30954}"/>
              </a:ext>
            </a:extLst>
          </p:cNvPr>
          <p:cNvSpPr/>
          <p:nvPr/>
        </p:nvSpPr>
        <p:spPr>
          <a:xfrm>
            <a:off x="5941603" y="3138428"/>
            <a:ext cx="2756754" cy="44614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他方、世界の主要港湾のコンテナ取扱貨物量（</a:t>
            </a:r>
            <a:r>
              <a:rPr lang="en-US" altLang="ja-JP"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）の推移と比較すると、上海・シンガポール・プサンなどの港湾が大幅な伸びを示しているのに対し、日本の各港湾の取扱量の伸びは限定的。</a:t>
            </a:r>
          </a:p>
        </p:txBody>
      </p:sp>
      <p:sp>
        <p:nvSpPr>
          <p:cNvPr id="12" name="タイトル 1"/>
          <p:cNvSpPr txBox="1"/>
          <p:nvPr/>
        </p:nvSpPr>
        <p:spPr>
          <a:xfrm>
            <a:off x="112159" y="2797077"/>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31" name="角丸四角形 30"/>
          <p:cNvSpPr/>
          <p:nvPr/>
        </p:nvSpPr>
        <p:spPr>
          <a:xfrm>
            <a:off x="152145" y="637305"/>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32" name="角丸四角形 23">
            <a:extLst>
              <a:ext uri="{FF2B5EF4-FFF2-40B4-BE49-F238E27FC236}">
                <a16:creationId xmlns:a16="http://schemas.microsoft.com/office/drawing/2014/main" id="{B23E43A1-D28E-4C65-90EC-FDFF1591D5C2}"/>
              </a:ext>
            </a:extLst>
          </p:cNvPr>
          <p:cNvSpPr/>
          <p:nvPr/>
        </p:nvSpPr>
        <p:spPr>
          <a:xfrm>
            <a:off x="4238482" y="1526588"/>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44" name="正方形/長方形 43"/>
          <p:cNvSpPr/>
          <p:nvPr/>
        </p:nvSpPr>
        <p:spPr>
          <a:xfrm>
            <a:off x="0" y="-1"/>
            <a:ext cx="9143999" cy="405823"/>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ea typeface="Meiryo UI" pitchFamily="50" charset="-128"/>
                <a:cs typeface="Meiryo UI" pitchFamily="50" charset="-128"/>
              </a:rPr>
              <a:t>７ー７</a:t>
            </a:r>
            <a:r>
              <a:rPr lang="en-US" altLang="ja-JP" sz="1400" kern="0" dirty="0" smtClean="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到達点分析 </a:t>
            </a:r>
            <a:r>
              <a:rPr lang="en-US" altLang="ja-JP" sz="1400" kern="0" dirty="0">
                <a:solidFill>
                  <a:srgbClr val="000000"/>
                </a:solidFill>
                <a:ea typeface="Meiryo UI" pitchFamily="50" charset="-128"/>
                <a:cs typeface="Meiryo UI" pitchFamily="50" charset="-128"/>
              </a:rPr>
              <a:t>- </a:t>
            </a:r>
            <a:r>
              <a:rPr lang="ja-JP" altLang="en-US" sz="1400" kern="0" dirty="0">
                <a:solidFill>
                  <a:srgbClr val="000000"/>
                </a:solidFill>
                <a:ea typeface="Meiryo UI" pitchFamily="50" charset="-128"/>
                <a:cs typeface="Meiryo UI" pitchFamily="50" charset="-128"/>
              </a:rPr>
              <a:t>機能面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（２）都市インフラの充実 </a:t>
            </a:r>
            <a:r>
              <a:rPr lang="en-US" altLang="ja-JP" sz="1400" kern="0" dirty="0">
                <a:solidFill>
                  <a:srgbClr val="000000"/>
                </a:solidFill>
                <a:ea typeface="Meiryo UI" pitchFamily="50" charset="-128"/>
                <a:cs typeface="Meiryo UI" pitchFamily="50" charset="-128"/>
              </a:rPr>
              <a:t>-④</a:t>
            </a:r>
            <a:r>
              <a:rPr lang="ja-JP" altLang="en-US" sz="1400" kern="0" dirty="0">
                <a:solidFill>
                  <a:srgbClr val="000000"/>
                </a:solidFill>
                <a:ea typeface="Meiryo UI" pitchFamily="50" charset="-128"/>
                <a:cs typeface="Meiryo UI" pitchFamily="50" charset="-128"/>
              </a:rPr>
              <a:t>港湾の国際競争力強化</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個別個票</a:t>
            </a:r>
            <a:r>
              <a:rPr lang="en-US" altLang="ja-JP" sz="1400" kern="0" dirty="0">
                <a:solidFill>
                  <a:srgbClr val="000000"/>
                </a:solidFill>
                <a:ea typeface="Meiryo UI" pitchFamily="50" charset="-128"/>
                <a:cs typeface="Meiryo UI" pitchFamily="50" charset="-128"/>
              </a:rPr>
              <a:t>】</a:t>
            </a:r>
            <a:r>
              <a:rPr lang="ja-JP" altLang="en-US" sz="1662" kern="0" dirty="0">
                <a:solidFill>
                  <a:srgbClr val="000000"/>
                </a:solidFill>
                <a:ea typeface="Meiryo UI" pitchFamily="50" charset="-128"/>
                <a:cs typeface="Meiryo UI" pitchFamily="50" charset="-128"/>
              </a:rPr>
              <a:t>　</a:t>
            </a:r>
          </a:p>
        </p:txBody>
      </p:sp>
      <p:sp>
        <p:nvSpPr>
          <p:cNvPr id="30" name="正方形/長方形 29"/>
          <p:cNvSpPr/>
          <p:nvPr/>
        </p:nvSpPr>
        <p:spPr>
          <a:xfrm>
            <a:off x="7496633" y="82152"/>
            <a:ext cx="1595254" cy="15164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368787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p:cNvPicPr>
            <a:picLocks noChangeAspect="1"/>
          </p:cNvPicPr>
          <p:nvPr/>
        </p:nvPicPr>
        <p:blipFill>
          <a:blip r:embed="rId3"/>
          <a:stretch>
            <a:fillRect/>
          </a:stretch>
        </p:blipFill>
        <p:spPr>
          <a:xfrm>
            <a:off x="223085" y="836712"/>
            <a:ext cx="4738841" cy="1595254"/>
          </a:xfrm>
          <a:prstGeom prst="rect">
            <a:avLst/>
          </a:prstGeom>
        </p:spPr>
      </p:pic>
      <p:sp>
        <p:nvSpPr>
          <p:cNvPr id="47" name="正方形/長方形 46"/>
          <p:cNvSpPr/>
          <p:nvPr/>
        </p:nvSpPr>
        <p:spPr>
          <a:xfrm>
            <a:off x="230396" y="513677"/>
            <a:ext cx="4644510" cy="234360"/>
          </a:xfrm>
          <a:prstGeom prst="rect">
            <a:avLst/>
          </a:prstGeom>
        </p:spPr>
        <p:txBody>
          <a:bodyPr wrap="square" anchor="t">
            <a:spAutoFit/>
          </a:bodyPr>
          <a:lstStyle/>
          <a:p>
            <a:pPr marL="164127" indent="-164127"/>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○大阪“みなと”ビジョンのコンセプト</a:t>
            </a:r>
            <a:endParaRPr lang="en-US" altLang="ja-JP" sz="923"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4"/>
          <a:stretch>
            <a:fillRect/>
          </a:stretch>
        </p:blipFill>
        <p:spPr>
          <a:xfrm>
            <a:off x="310680" y="3033444"/>
            <a:ext cx="3131349" cy="3257726"/>
          </a:xfrm>
          <a:prstGeom prst="rect">
            <a:avLst/>
          </a:prstGeom>
        </p:spPr>
      </p:pic>
      <p:sp>
        <p:nvSpPr>
          <p:cNvPr id="93" name="正方形/長方形 92"/>
          <p:cNvSpPr/>
          <p:nvPr/>
        </p:nvSpPr>
        <p:spPr>
          <a:xfrm>
            <a:off x="179373" y="2820305"/>
            <a:ext cx="4370095" cy="234360"/>
          </a:xfrm>
          <a:prstGeom prst="rect">
            <a:avLst/>
          </a:prstGeom>
        </p:spPr>
        <p:txBody>
          <a:bodyPr wrap="square" anchor="t">
            <a:spAutoFit/>
          </a:bodyPr>
          <a:lstStyle/>
          <a:p>
            <a:pPr marL="164127" indent="-164127"/>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○大阪港のコンテナ物流機能等の強化</a:t>
            </a:r>
          </a:p>
        </p:txBody>
      </p:sp>
      <p:pic>
        <p:nvPicPr>
          <p:cNvPr id="4" name="図 3"/>
          <p:cNvPicPr>
            <a:picLocks noChangeAspect="1"/>
          </p:cNvPicPr>
          <p:nvPr/>
        </p:nvPicPr>
        <p:blipFill>
          <a:blip r:embed="rId5"/>
          <a:stretch>
            <a:fillRect/>
          </a:stretch>
        </p:blipFill>
        <p:spPr>
          <a:xfrm>
            <a:off x="5502565" y="3449613"/>
            <a:ext cx="3253608" cy="2893073"/>
          </a:xfrm>
          <a:prstGeom prst="rect">
            <a:avLst/>
          </a:prstGeom>
        </p:spPr>
      </p:pic>
      <p:pic>
        <p:nvPicPr>
          <p:cNvPr id="11" name="図 10"/>
          <p:cNvPicPr>
            <a:picLocks noChangeAspect="1"/>
          </p:cNvPicPr>
          <p:nvPr/>
        </p:nvPicPr>
        <p:blipFill>
          <a:blip r:embed="rId6"/>
          <a:stretch>
            <a:fillRect/>
          </a:stretch>
        </p:blipFill>
        <p:spPr>
          <a:xfrm>
            <a:off x="5106637" y="753708"/>
            <a:ext cx="3022314" cy="1959838"/>
          </a:xfrm>
          <a:prstGeom prst="rect">
            <a:avLst/>
          </a:prstGeom>
        </p:spPr>
      </p:pic>
      <p:sp>
        <p:nvSpPr>
          <p:cNvPr id="13" name="正方形/長方形 12"/>
          <p:cNvSpPr/>
          <p:nvPr/>
        </p:nvSpPr>
        <p:spPr>
          <a:xfrm>
            <a:off x="5051335" y="456460"/>
            <a:ext cx="3256977" cy="234360"/>
          </a:xfrm>
          <a:prstGeom prst="rect">
            <a:avLst/>
          </a:prstGeom>
        </p:spPr>
        <p:txBody>
          <a:bodyPr wrap="square" anchor="t">
            <a:spAutoFit/>
          </a:bodyPr>
          <a:lstStyle/>
          <a:p>
            <a:pPr marL="164127" indent="-164127"/>
            <a:r>
              <a:rPr lang="ja-JP" altLang="en-US" sz="923" dirty="0">
                <a:latin typeface="Meiryo UI" panose="020B0604030504040204" pitchFamily="50" charset="-128"/>
                <a:ea typeface="Meiryo UI" panose="020B0604030504040204" pitchFamily="50" charset="-128"/>
                <a:cs typeface="Meiryo UI" panose="020B0604030504040204" pitchFamily="50" charset="-128"/>
              </a:rPr>
              <a:t>○国際コンテナ戦略港湾のコンテナ取扱貨物量推移</a:t>
            </a:r>
          </a:p>
        </p:txBody>
      </p:sp>
      <p:sp>
        <p:nvSpPr>
          <p:cNvPr id="2" name="角丸四角形 1"/>
          <p:cNvSpPr/>
          <p:nvPr/>
        </p:nvSpPr>
        <p:spPr>
          <a:xfrm>
            <a:off x="6699006" y="1746825"/>
            <a:ext cx="674874" cy="1045071"/>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角丸四角形 14"/>
          <p:cNvSpPr/>
          <p:nvPr/>
        </p:nvSpPr>
        <p:spPr>
          <a:xfrm>
            <a:off x="7430164" y="1639249"/>
            <a:ext cx="674874" cy="1152647"/>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テキスト ボックス 2"/>
          <p:cNvSpPr txBox="1"/>
          <p:nvPr/>
        </p:nvSpPr>
        <p:spPr>
          <a:xfrm>
            <a:off x="6702622" y="2791895"/>
            <a:ext cx="679994" cy="291170"/>
          </a:xfrm>
          <a:prstGeom prst="rect">
            <a:avLst/>
          </a:prstGeom>
          <a:noFill/>
        </p:spPr>
        <p:txBody>
          <a:bodyPr wrap="none" rtlCol="0">
            <a:spAutoFit/>
          </a:bodyPr>
          <a:lstStyle/>
          <a:p>
            <a:r>
              <a:rPr lang="ja-JP" altLang="en-US" sz="1292" dirty="0">
                <a:latin typeface="Meiryo UI" panose="020B0604030504040204" pitchFamily="50" charset="-128"/>
                <a:ea typeface="Meiryo UI" panose="020B0604030504040204" pitchFamily="50" charset="-128"/>
              </a:rPr>
              <a:t>大阪港</a:t>
            </a:r>
          </a:p>
        </p:txBody>
      </p:sp>
      <p:sp>
        <p:nvSpPr>
          <p:cNvPr id="17" name="テキスト ボックス 16"/>
          <p:cNvSpPr txBox="1"/>
          <p:nvPr/>
        </p:nvSpPr>
        <p:spPr>
          <a:xfrm>
            <a:off x="7451676" y="2791895"/>
            <a:ext cx="679994" cy="291170"/>
          </a:xfrm>
          <a:prstGeom prst="rect">
            <a:avLst/>
          </a:prstGeom>
          <a:noFill/>
        </p:spPr>
        <p:txBody>
          <a:bodyPr wrap="none" rtlCol="0">
            <a:spAutoFit/>
          </a:bodyPr>
          <a:lstStyle/>
          <a:p>
            <a:r>
              <a:rPr lang="ja-JP" altLang="en-US" sz="1292" dirty="0">
                <a:latin typeface="Meiryo UI" panose="020B0604030504040204" pitchFamily="50" charset="-128"/>
                <a:ea typeface="Meiryo UI" panose="020B0604030504040204" pitchFamily="50" charset="-128"/>
              </a:rPr>
              <a:t>神戸港</a:t>
            </a:r>
          </a:p>
        </p:txBody>
      </p:sp>
      <p:sp>
        <p:nvSpPr>
          <p:cNvPr id="19" name="正方形/長方形 18"/>
          <p:cNvSpPr/>
          <p:nvPr/>
        </p:nvSpPr>
        <p:spPr>
          <a:xfrm>
            <a:off x="5003527" y="3242151"/>
            <a:ext cx="3256977" cy="234360"/>
          </a:xfrm>
          <a:prstGeom prst="rect">
            <a:avLst/>
          </a:prstGeom>
        </p:spPr>
        <p:txBody>
          <a:bodyPr wrap="square" anchor="t">
            <a:spAutoFit/>
          </a:bodyPr>
          <a:lstStyle/>
          <a:p>
            <a:pPr marL="164127" indent="-164127"/>
            <a:r>
              <a:rPr lang="ja-JP" altLang="en-US" sz="923" dirty="0">
                <a:latin typeface="Meiryo UI" panose="020B0604030504040204" pitchFamily="50" charset="-128"/>
                <a:ea typeface="Meiryo UI" panose="020B0604030504040204" pitchFamily="50" charset="-128"/>
                <a:cs typeface="Meiryo UI" panose="020B0604030504040204" pitchFamily="50" charset="-128"/>
              </a:rPr>
              <a:t>○国際戦略港湾</a:t>
            </a:r>
          </a:p>
        </p:txBody>
      </p:sp>
      <p:cxnSp>
        <p:nvCxnSpPr>
          <p:cNvPr id="7" name="直線コネクタ 6"/>
          <p:cNvCxnSpPr/>
          <p:nvPr/>
        </p:nvCxnSpPr>
        <p:spPr>
          <a:xfrm>
            <a:off x="7477134" y="5423068"/>
            <a:ext cx="367169" cy="265876"/>
          </a:xfrm>
          <a:prstGeom prst="line">
            <a:avLst/>
          </a:prstGeom>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7862106" y="5293357"/>
            <a:ext cx="1191016" cy="55133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8" dirty="0">
                <a:latin typeface="Meiryo UI" panose="020B0604030504040204" pitchFamily="50" charset="-128"/>
                <a:ea typeface="Meiryo UI" panose="020B0604030504040204" pitchFamily="50" charset="-128"/>
              </a:rPr>
              <a:t>京浜</a:t>
            </a:r>
            <a:r>
              <a:rPr lang="en-US" altLang="ja-JP" sz="1108" dirty="0">
                <a:latin typeface="Meiryo UI" panose="020B0604030504040204" pitchFamily="50" charset="-128"/>
                <a:ea typeface="Meiryo UI" panose="020B0604030504040204" pitchFamily="50" charset="-128"/>
              </a:rPr>
              <a:t/>
            </a:r>
            <a:br>
              <a:rPr lang="en-US" altLang="ja-JP" sz="1108" dirty="0">
                <a:latin typeface="Meiryo UI" panose="020B0604030504040204" pitchFamily="50" charset="-128"/>
                <a:ea typeface="Meiryo UI" panose="020B0604030504040204" pitchFamily="50" charset="-128"/>
              </a:rPr>
            </a:br>
            <a:r>
              <a:rPr lang="ja-JP" altLang="en-US" sz="1108" dirty="0">
                <a:latin typeface="Meiryo UI" panose="020B0604030504040204" pitchFamily="50" charset="-128"/>
                <a:ea typeface="Meiryo UI" panose="020B0604030504040204" pitchFamily="50" charset="-128"/>
              </a:rPr>
              <a:t>（東京港・横浜港・川崎港）</a:t>
            </a:r>
          </a:p>
        </p:txBody>
      </p:sp>
      <p:sp>
        <p:nvSpPr>
          <p:cNvPr id="24" name="正方形/長方形 23"/>
          <p:cNvSpPr/>
          <p:nvPr/>
        </p:nvSpPr>
        <p:spPr>
          <a:xfrm>
            <a:off x="5962074" y="5871003"/>
            <a:ext cx="1435499" cy="4183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8" dirty="0">
                <a:latin typeface="Meiryo UI" panose="020B0604030504040204" pitchFamily="50" charset="-128"/>
                <a:ea typeface="Meiryo UI" panose="020B0604030504040204" pitchFamily="50" charset="-128"/>
              </a:rPr>
              <a:t>阪神</a:t>
            </a:r>
            <a:r>
              <a:rPr lang="en-US" altLang="ja-JP" sz="1108" dirty="0">
                <a:latin typeface="Meiryo UI" panose="020B0604030504040204" pitchFamily="50" charset="-128"/>
                <a:ea typeface="Meiryo UI" panose="020B0604030504040204" pitchFamily="50" charset="-128"/>
              </a:rPr>
              <a:t/>
            </a:r>
            <a:br>
              <a:rPr lang="en-US" altLang="ja-JP" sz="1108" dirty="0">
                <a:latin typeface="Meiryo UI" panose="020B0604030504040204" pitchFamily="50" charset="-128"/>
                <a:ea typeface="Meiryo UI" panose="020B0604030504040204" pitchFamily="50" charset="-128"/>
              </a:rPr>
            </a:br>
            <a:r>
              <a:rPr lang="ja-JP" altLang="en-US" sz="1108" dirty="0">
                <a:latin typeface="Meiryo UI" panose="020B0604030504040204" pitchFamily="50" charset="-128"/>
                <a:ea typeface="Meiryo UI" panose="020B0604030504040204" pitchFamily="50" charset="-128"/>
              </a:rPr>
              <a:t>（大阪港・神戸港）</a:t>
            </a:r>
          </a:p>
        </p:txBody>
      </p:sp>
      <p:cxnSp>
        <p:nvCxnSpPr>
          <p:cNvPr id="25" name="直線コネクタ 24"/>
          <p:cNvCxnSpPr/>
          <p:nvPr/>
        </p:nvCxnSpPr>
        <p:spPr>
          <a:xfrm>
            <a:off x="6687617" y="5380690"/>
            <a:ext cx="228242" cy="545177"/>
          </a:xfrm>
          <a:prstGeom prst="line">
            <a:avLst/>
          </a:prstGeom>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F4B9BE27-D954-40FB-8482-DD1F9D51D3E3}"/>
              </a:ext>
            </a:extLst>
          </p:cNvPr>
          <p:cNvSpPr/>
          <p:nvPr/>
        </p:nvSpPr>
        <p:spPr>
          <a:xfrm>
            <a:off x="5183113" y="3004388"/>
            <a:ext cx="3256977"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出典：国土交通省「国際コンテナ戦略港湾政策推進</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WG</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」第１回資料</a:t>
            </a:r>
          </a:p>
        </p:txBody>
      </p:sp>
      <p:sp>
        <p:nvSpPr>
          <p:cNvPr id="21" name="正方形/長方形 20">
            <a:extLst>
              <a:ext uri="{FF2B5EF4-FFF2-40B4-BE49-F238E27FC236}">
                <a16:creationId xmlns:a16="http://schemas.microsoft.com/office/drawing/2014/main" id="{454B8FE3-C8FC-4403-9A5A-503015DAAC92}"/>
              </a:ext>
            </a:extLst>
          </p:cNvPr>
          <p:cNvSpPr/>
          <p:nvPr/>
        </p:nvSpPr>
        <p:spPr>
          <a:xfrm>
            <a:off x="310679" y="6289399"/>
            <a:ext cx="4370095"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出典：大阪“みなと”ビジョン</a:t>
            </a:r>
          </a:p>
        </p:txBody>
      </p:sp>
      <p:sp>
        <p:nvSpPr>
          <p:cNvPr id="22" name="正方形/長方形 21">
            <a:extLst>
              <a:ext uri="{FF2B5EF4-FFF2-40B4-BE49-F238E27FC236}">
                <a16:creationId xmlns:a16="http://schemas.microsoft.com/office/drawing/2014/main" id="{9C532CE6-7CA8-433C-ABB1-D585B3447974}"/>
              </a:ext>
            </a:extLst>
          </p:cNvPr>
          <p:cNvSpPr/>
          <p:nvPr/>
        </p:nvSpPr>
        <p:spPr>
          <a:xfrm>
            <a:off x="5315741" y="6310647"/>
            <a:ext cx="3256977"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出典：港湾数一覧、国際戦略港湾、国際拠点港湾及び重要港湾位置図</a:t>
            </a:r>
          </a:p>
        </p:txBody>
      </p:sp>
      <p:sp>
        <p:nvSpPr>
          <p:cNvPr id="26" name="正方形/長方形 25">
            <a:extLst>
              <a:ext uri="{FF2B5EF4-FFF2-40B4-BE49-F238E27FC236}">
                <a16:creationId xmlns:a16="http://schemas.microsoft.com/office/drawing/2014/main" id="{77F7CB84-3A85-4AC3-A26E-93EBEC060099}"/>
              </a:ext>
            </a:extLst>
          </p:cNvPr>
          <p:cNvSpPr/>
          <p:nvPr/>
        </p:nvSpPr>
        <p:spPr>
          <a:xfrm>
            <a:off x="451356" y="2365497"/>
            <a:ext cx="4370095" cy="205890"/>
          </a:xfrm>
          <a:prstGeom prst="rect">
            <a:avLst/>
          </a:prstGeom>
        </p:spPr>
        <p:txBody>
          <a:bodyPr wrap="square" anchor="t">
            <a:spAutoFit/>
          </a:bodyPr>
          <a:lstStyle/>
          <a:p>
            <a:pPr marL="164127" indent="-164127"/>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出典：大阪“みなと”ビジョン</a:t>
            </a:r>
          </a:p>
        </p:txBody>
      </p:sp>
      <p:sp>
        <p:nvSpPr>
          <p:cNvPr id="23" name="正方形/長方形 22">
            <a:extLst>
              <a:ext uri="{FF2B5EF4-FFF2-40B4-BE49-F238E27FC236}">
                <a16:creationId xmlns:a16="http://schemas.microsoft.com/office/drawing/2014/main" id="{71001AE5-DB50-4271-B442-AC5CBCA30954}"/>
              </a:ext>
            </a:extLst>
          </p:cNvPr>
          <p:cNvSpPr/>
          <p:nvPr/>
        </p:nvSpPr>
        <p:spPr>
          <a:xfrm>
            <a:off x="5170221" y="684771"/>
            <a:ext cx="2959877" cy="21841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en-US" altLang="ja-JP"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年コンテナ取扱貨物量については</a:t>
            </a:r>
            <a:r>
              <a:rPr lang="ja-JP" altLang="en-US" sz="738">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、大阪港のみ</a:t>
            </a:r>
            <a:r>
              <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p>
        </p:txBody>
      </p:sp>
      <p:sp>
        <p:nvSpPr>
          <p:cNvPr id="27" name="正方形/長方形 26">
            <a:extLst>
              <a:ext uri="{FF2B5EF4-FFF2-40B4-BE49-F238E27FC236}">
                <a16:creationId xmlns:a16="http://schemas.microsoft.com/office/drawing/2014/main" id="{71001AE5-DB50-4271-B442-AC5CBCA30954}"/>
              </a:ext>
            </a:extLst>
          </p:cNvPr>
          <p:cNvSpPr/>
          <p:nvPr/>
        </p:nvSpPr>
        <p:spPr>
          <a:xfrm>
            <a:off x="5247902" y="3439725"/>
            <a:ext cx="3491628" cy="3077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政令により、</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港が指定。当該港湾は国土交通省の「国際コンテナ戦略港湾」にも選定　５港（東京港、川崎港、横浜港、神戸港、大阪港）</a:t>
            </a:r>
          </a:p>
        </p:txBody>
      </p:sp>
    </p:spTree>
    <p:extLst>
      <p:ext uri="{BB962C8B-B14F-4D97-AF65-F5344CB8AC3E}">
        <p14:creationId xmlns:p14="http://schemas.microsoft.com/office/powerpoint/2010/main" val="364857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70350" y="573191"/>
            <a:ext cx="9023459" cy="5981538"/>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114193" y="831975"/>
            <a:ext cx="2509159" cy="2214659"/>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fontAlgn="base">
              <a:spcBef>
                <a:spcPts val="1108"/>
              </a:spcBef>
              <a:spcAft>
                <a:spcPct val="0"/>
              </a:spcAft>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大阪では、安全・危機管理機能の強化をはじめ、大阪府・大阪市連携の取組み等を通じて、都市機能・住民サービスの向上。</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fontAlgn="base">
              <a:spcBef>
                <a:spcPts val="1108"/>
              </a:spcBef>
              <a:spcAft>
                <a:spcPct val="0"/>
              </a:spcAft>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今後とも経営形態の見直しや府域全体を見据えた観点から、都市の基盤となる公共機能の高度化を図り、暮らしやすく、持続可能な都市としての基盤を確立。</a:t>
            </a:r>
          </a:p>
        </p:txBody>
      </p:sp>
      <p:sp>
        <p:nvSpPr>
          <p:cNvPr id="32" name="右矢印 31"/>
          <p:cNvSpPr/>
          <p:nvPr/>
        </p:nvSpPr>
        <p:spPr>
          <a:xfrm>
            <a:off x="2682418" y="1701576"/>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タイトル 1"/>
          <p:cNvSpPr txBox="1">
            <a:spLocks/>
          </p:cNvSpPr>
          <p:nvPr/>
        </p:nvSpPr>
        <p:spPr>
          <a:xfrm>
            <a:off x="3043215" y="1416506"/>
            <a:ext cx="6050594" cy="852263"/>
          </a:xfrm>
          <a:prstGeom prst="rect">
            <a:avLst/>
          </a:prstGeom>
          <a:noFill/>
          <a:ln>
            <a:noFill/>
          </a:ln>
        </p:spPr>
        <p:txBody>
          <a:bodyPr vert="horz" wrap="square" lIns="84406" tIns="42203" rIns="84406" bIns="42203"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地方独立行政法人大阪健康安全基盤研究所では、健康危機事象に対応するため機能強化部門の体制の構築や新型コロナウイルス感染症パンデミックにおいては</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PCR</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検査の対応をはじめ、疫学調査チーム（</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O-FEIT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）の立ち上げによる疫学調査の支援を行うなど、大阪の公衆衛生行政に貢献。</a:t>
            </a:r>
          </a:p>
        </p:txBody>
      </p:sp>
      <p:sp>
        <p:nvSpPr>
          <p:cNvPr id="16" name="角丸四角形 59">
            <a:extLst>
              <a:ext uri="{FF2B5EF4-FFF2-40B4-BE49-F238E27FC236}">
                <a16:creationId xmlns:a16="http://schemas.microsoft.com/office/drawing/2014/main" id="{7BA1FF88-67DB-4F2D-93AC-CCF46C303400}"/>
              </a:ext>
            </a:extLst>
          </p:cNvPr>
          <p:cNvSpPr/>
          <p:nvPr/>
        </p:nvSpPr>
        <p:spPr>
          <a:xfrm>
            <a:off x="118582" y="596046"/>
            <a:ext cx="2537500" cy="22996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8" dirty="0">
                <a:latin typeface="Meiryo UI" panose="020B0604030504040204" pitchFamily="50" charset="-128"/>
                <a:ea typeface="Meiryo UI" panose="020B0604030504040204" pitchFamily="50" charset="-128"/>
              </a:rPr>
              <a:t>当初ビジョンで示していた取組みの方向性</a:t>
            </a:r>
          </a:p>
        </p:txBody>
      </p:sp>
      <p:sp>
        <p:nvSpPr>
          <p:cNvPr id="17" name="角丸四角形 60">
            <a:extLst>
              <a:ext uri="{FF2B5EF4-FFF2-40B4-BE49-F238E27FC236}">
                <a16:creationId xmlns:a16="http://schemas.microsoft.com/office/drawing/2014/main" id="{031B6495-DC58-454F-9916-650612E835AF}"/>
              </a:ext>
            </a:extLst>
          </p:cNvPr>
          <p:cNvSpPr/>
          <p:nvPr/>
        </p:nvSpPr>
        <p:spPr>
          <a:xfrm>
            <a:off x="3084365" y="599777"/>
            <a:ext cx="1627290"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18" name="角丸四角形 60">
            <a:extLst>
              <a:ext uri="{FF2B5EF4-FFF2-40B4-BE49-F238E27FC236}">
                <a16:creationId xmlns:a16="http://schemas.microsoft.com/office/drawing/2014/main" id="{C7DF2DD9-36A5-4BB1-847A-798F51FB5FFD}"/>
              </a:ext>
            </a:extLst>
          </p:cNvPr>
          <p:cNvSpPr/>
          <p:nvPr/>
        </p:nvSpPr>
        <p:spPr>
          <a:xfrm>
            <a:off x="1796012" y="2954214"/>
            <a:ext cx="2159042" cy="19938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0" name="タイトル 1">
            <a:extLst>
              <a:ext uri="{FF2B5EF4-FFF2-40B4-BE49-F238E27FC236}">
                <a16:creationId xmlns:a16="http://schemas.microsoft.com/office/drawing/2014/main" id="{9F73B620-1F5C-4717-82BC-314814D7AE33}"/>
              </a:ext>
            </a:extLst>
          </p:cNvPr>
          <p:cNvSpPr txBox="1">
            <a:spLocks/>
          </p:cNvSpPr>
          <p:nvPr/>
        </p:nvSpPr>
        <p:spPr>
          <a:xfrm>
            <a:off x="3043215" y="808204"/>
            <a:ext cx="6050594" cy="657788"/>
          </a:xfrm>
          <a:prstGeom prst="rect">
            <a:avLst/>
          </a:prstGeom>
          <a:noFill/>
          <a:ln>
            <a:noFill/>
          </a:ln>
        </p:spPr>
        <p:txBody>
          <a:bodyPr vert="horz" wrap="square" lIns="84406" tIns="42203" rIns="84406" bIns="42203"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消防の広域化の目的である、「住民サービスの向上」「人員配備の効率化と充実」「消防体制の基盤の強化」を進めるため、一定の広域化を進めている。また、消防職員数についても東京に次いで全国</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位と、消防吏員も増加。</a:t>
            </a:r>
          </a:p>
        </p:txBody>
      </p:sp>
      <p:sp>
        <p:nvSpPr>
          <p:cNvPr id="21" name="タイトル 1">
            <a:extLst>
              <a:ext uri="{FF2B5EF4-FFF2-40B4-BE49-F238E27FC236}">
                <a16:creationId xmlns:a16="http://schemas.microsoft.com/office/drawing/2014/main" id="{A56E92BC-81A5-4A08-BD57-1DA328B5713C}"/>
              </a:ext>
            </a:extLst>
          </p:cNvPr>
          <p:cNvSpPr txBox="1">
            <a:spLocks/>
          </p:cNvSpPr>
          <p:nvPr/>
        </p:nvSpPr>
        <p:spPr>
          <a:xfrm>
            <a:off x="3043215" y="2240667"/>
            <a:ext cx="6050594" cy="698561"/>
          </a:xfrm>
          <a:prstGeom prst="rect">
            <a:avLst/>
          </a:prstGeom>
          <a:noFill/>
          <a:ln>
            <a:noFill/>
          </a:ln>
        </p:spPr>
        <p:txBody>
          <a:bodyPr vert="horz" wrap="square" lIns="84406" tIns="42203" rIns="84406" bIns="42203"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生活インフラである水道・下水道・ごみ処理施設を持続可能性をもって維持・発展させるため、人口減少に伴うダウンサイジング、施設等の老朽化に伴う更新コストの抑制をすすめる広域化・共同化の取組みを実施。</a:t>
            </a:r>
          </a:p>
        </p:txBody>
      </p:sp>
      <p:sp>
        <p:nvSpPr>
          <p:cNvPr id="23" name="タイトル 1">
            <a:extLst>
              <a:ext uri="{FF2B5EF4-FFF2-40B4-BE49-F238E27FC236}">
                <a16:creationId xmlns:a16="http://schemas.microsoft.com/office/drawing/2014/main" id="{1023888C-3536-4CB1-B05A-A22501142758}"/>
              </a:ext>
            </a:extLst>
          </p:cNvPr>
          <p:cNvSpPr txBox="1">
            <a:spLocks/>
          </p:cNvSpPr>
          <p:nvPr/>
        </p:nvSpPr>
        <p:spPr>
          <a:xfrm>
            <a:off x="1780305" y="3214593"/>
            <a:ext cx="7112175" cy="3187806"/>
          </a:xfrm>
          <a:prstGeom prst="rect">
            <a:avLst/>
          </a:prstGeom>
          <a:noFill/>
          <a:ln w="25400">
            <a:solidFill>
              <a:schemeClr val="tx1">
                <a:lumMod val="65000"/>
                <a:lumOff val="35000"/>
              </a:schemeClr>
            </a:solidFill>
          </a:ln>
        </p:spPr>
        <p:txBody>
          <a:bodyPr vert="horz" wrap="square" lIns="84406" tIns="42203" rIns="66462"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316531" indent="-316531" algn="l">
              <a:lnSpc>
                <a:spcPts val="1569"/>
              </a:lnSpc>
              <a:spcBef>
                <a:spcPts val="554"/>
              </a:spcBef>
              <a:buFont typeface="Wingdings" panose="05000000000000000000" pitchFamily="2" charset="2"/>
              <a:buChar char=""/>
              <a:tabLst>
                <a:tab pos="422041" algn="l"/>
              </a:tabLst>
            </a:pPr>
            <a:r>
              <a:rPr lang="ja-JP"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大阪の消防、防災の対応力の向上、さらに西日本の消防・防災拠点とするため、消防の一元化が必要。</a:t>
            </a:r>
            <a:r>
              <a:rPr lang="en-US"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
            </a:r>
            <a:br>
              <a:rPr lang="en-US"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br>
            <a:r>
              <a:rPr lang="ja-JP"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また、副首都化をめざす上で、東京消防庁と並ぶ消防・防災の対応力を持つためには、市町村</a:t>
            </a:r>
            <a:r>
              <a:rPr lang="ja-JP" altLang="en-US" sz="1200" b="1" dirty="0">
                <a:latin typeface="游ゴシック" panose="020B0400000000000000" pitchFamily="50" charset="-128"/>
                <a:ea typeface="Meiryo UI" panose="020B0604030504040204" pitchFamily="50" charset="-128"/>
                <a:cs typeface="ＭＳ Ｐゴシック" panose="020B0600070205080204" pitchFamily="50" charset="-128"/>
              </a:rPr>
              <a:t>から大阪市へ</a:t>
            </a:r>
            <a:r>
              <a:rPr lang="ja-JP"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の事務委託</a:t>
            </a:r>
            <a:r>
              <a:rPr lang="ja-JP" altLang="en-US" sz="1200" b="1" dirty="0">
                <a:latin typeface="游ゴシック" panose="020B0400000000000000" pitchFamily="50" charset="-128"/>
                <a:ea typeface="Meiryo UI" panose="020B0604030504040204" pitchFamily="50" charset="-128"/>
                <a:cs typeface="ＭＳ Ｐゴシック" panose="020B0600070205080204" pitchFamily="50" charset="-128"/>
              </a:rPr>
              <a:t>を進め、</a:t>
            </a:r>
            <a:r>
              <a:rPr lang="ja-JP"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大阪市消防局を中心としたさらなる消防力の強化が必要</a:t>
            </a:r>
            <a:r>
              <a:rPr lang="ja-JP" altLang="en-US" sz="1200" b="1" dirty="0">
                <a:latin typeface="游ゴシック" panose="020B0400000000000000" pitchFamily="50" charset="-128"/>
                <a:ea typeface="Meiryo UI" panose="020B0604030504040204" pitchFamily="50" charset="-128"/>
                <a:cs typeface="ＭＳ Ｐゴシック" panose="020B0600070205080204" pitchFamily="50" charset="-128"/>
              </a:rPr>
              <a:t>ではないか</a:t>
            </a:r>
            <a:r>
              <a:rPr lang="ja-JP" altLang="ja-JP" sz="1200" b="1" dirty="0">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263776" indent="-263776" algn="l">
              <a:lnSpc>
                <a:spcPts val="1569"/>
              </a:lnSpc>
              <a:spcBef>
                <a:spcPts val="554"/>
              </a:spcBef>
              <a:buFont typeface="Wingdings" panose="05000000000000000000" pitchFamily="2" charset="2"/>
              <a:buChar char="Ø"/>
            </a:pPr>
            <a:r>
              <a:rPr lang="ja-JP" altLang="en-US" sz="1200" b="1" dirty="0">
                <a:ea typeface="Meiryo UI" panose="020B0604030504040204" pitchFamily="50" charset="-128"/>
                <a:cs typeface="ＭＳ Ｐゴシック" panose="020B0600070205080204" pitchFamily="50" charset="-128"/>
              </a:rPr>
              <a:t>大阪健康安全基盤研究所については、</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検査・研究体制や疫学調査研究機能の強化、感染症などの危機事象に対応するため、さらなる疫学専門家の育成が必要ではないか。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569"/>
              </a:lnSpc>
              <a:spcBef>
                <a:spcPts val="554"/>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大阪広域水道企業団と市町村水道事業者との統合は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団体、府内団体の</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にとどまっており、さらなる統合の加速化が必要ではないか。また、府域水道基盤強化のため、大阪府、大阪市の連携により、さらなる技術連携の拡大や人材育成を進めるべきではないか。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569"/>
              </a:lnSpc>
              <a:spcBef>
                <a:spcPts val="554"/>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ＭＳ Ｐゴシック" panose="020B0600070205080204" pitchFamily="50" charset="-128"/>
              </a:rPr>
              <a:t>府市下水道の更なる発展と府内市町村の下水道事業の持続性を確保するため、広域化・共同化の取組みや人材育成の支援などソフト施策の充実を図る必要があるのではないか。</a:t>
            </a:r>
            <a:endParaRPr lang="en-US" altLang="ja-JP" sz="1200" b="1" dirty="0">
              <a:latin typeface="Meiryo UI" panose="020B0604030504040204" pitchFamily="50" charset="-128"/>
              <a:ea typeface="Meiryo UI" panose="020B0604030504040204" pitchFamily="50" charset="-128"/>
              <a:cs typeface="ＭＳ Ｐゴシック" panose="020B0600070205080204" pitchFamily="50" charset="-128"/>
            </a:endParaRPr>
          </a:p>
          <a:p>
            <a:pPr marL="263776" indent="-263776" algn="l">
              <a:lnSpc>
                <a:spcPts val="1569"/>
              </a:lnSpc>
              <a:spcBef>
                <a:spcPts val="554"/>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ごみ処理施設の更新のタイミングにある市町村に対し、大阪府が働きかけ検討体制を設けるなど、さらなる広域化・集約化が必要ではないか。また、ごみ焼却施設は、廃棄物エネルギーを効率的に回収することによる地域のエネルギーセンターや災害時の防災拠点としての機能を有することができるため、公共機能の高度化に資する整備の働きかけが必要ではないか。</a:t>
            </a:r>
          </a:p>
        </p:txBody>
      </p:sp>
      <p:sp>
        <p:nvSpPr>
          <p:cNvPr id="19" name="正方形/長方形 18"/>
          <p:cNvSpPr/>
          <p:nvPr/>
        </p:nvSpPr>
        <p:spPr>
          <a:xfrm>
            <a:off x="10100" y="628"/>
            <a:ext cx="9143999" cy="40460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７ー８</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到達点分析 </a:t>
            </a:r>
            <a:r>
              <a:rPr lang="en-US" altLang="ja-JP" kern="0" dirty="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機能面 </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（３）基盤的な公共機能の高度化</a:t>
            </a:r>
          </a:p>
        </p:txBody>
      </p:sp>
      <p:sp>
        <p:nvSpPr>
          <p:cNvPr id="22" name="正方形/長方形 21"/>
          <p:cNvSpPr/>
          <p:nvPr/>
        </p:nvSpPr>
        <p:spPr>
          <a:xfrm>
            <a:off x="7159486" y="82779"/>
            <a:ext cx="1855627" cy="2707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2329372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正方形/長方形 110"/>
          <p:cNvSpPr/>
          <p:nvPr/>
        </p:nvSpPr>
        <p:spPr>
          <a:xfrm>
            <a:off x="62457" y="299943"/>
            <a:ext cx="8969556" cy="616826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grpSp>
        <p:nvGrpSpPr>
          <p:cNvPr id="13" name="グループ化 12"/>
          <p:cNvGrpSpPr/>
          <p:nvPr/>
        </p:nvGrpSpPr>
        <p:grpSpPr>
          <a:xfrm>
            <a:off x="166672" y="450371"/>
            <a:ext cx="3308173" cy="2487862"/>
            <a:chOff x="3641415" y="4014398"/>
            <a:chExt cx="3978378" cy="3565631"/>
          </a:xfrm>
        </p:grpSpPr>
        <p:sp>
          <p:nvSpPr>
            <p:cNvPr id="14" name="大波 22"/>
            <p:cNvSpPr/>
            <p:nvPr/>
          </p:nvSpPr>
          <p:spPr>
            <a:xfrm>
              <a:off x="3931721" y="6902938"/>
              <a:ext cx="360000" cy="108000"/>
            </a:xfrm>
            <a:prstGeom prst="wave">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グラフ 14"/>
            <p:cNvGraphicFramePr/>
            <p:nvPr/>
          </p:nvGraphicFramePr>
          <p:xfrm>
            <a:off x="3713720" y="4412029"/>
            <a:ext cx="3672000" cy="3168000"/>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6888785" y="4551640"/>
              <a:ext cx="603774" cy="31557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17" name="テキスト ボックス 16"/>
            <p:cNvSpPr txBox="1"/>
            <p:nvPr/>
          </p:nvSpPr>
          <p:spPr>
            <a:xfrm>
              <a:off x="6888787" y="4973146"/>
              <a:ext cx="603774" cy="31557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東京都</a:t>
              </a:r>
            </a:p>
          </p:txBody>
        </p:sp>
        <p:sp>
          <p:nvSpPr>
            <p:cNvPr id="18" name="テキスト ボックス 17"/>
            <p:cNvSpPr txBox="1"/>
            <p:nvPr/>
          </p:nvSpPr>
          <p:spPr>
            <a:xfrm>
              <a:off x="6888787" y="5487254"/>
              <a:ext cx="731006" cy="31557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全国平均</a:t>
              </a:r>
            </a:p>
          </p:txBody>
        </p:sp>
        <p:sp>
          <p:nvSpPr>
            <p:cNvPr id="19" name="テキスト ボックス 18"/>
            <p:cNvSpPr txBox="1"/>
            <p:nvPr/>
          </p:nvSpPr>
          <p:spPr>
            <a:xfrm>
              <a:off x="6888786" y="5747313"/>
              <a:ext cx="603774" cy="31557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愛知県</a:t>
              </a:r>
            </a:p>
          </p:txBody>
        </p:sp>
        <p:sp>
          <p:nvSpPr>
            <p:cNvPr id="20" name="テキスト ボックス 19"/>
            <p:cNvSpPr txBox="1"/>
            <p:nvPr/>
          </p:nvSpPr>
          <p:spPr>
            <a:xfrm>
              <a:off x="3641415" y="7006439"/>
              <a:ext cx="405215" cy="356196"/>
            </a:xfrm>
            <a:prstGeom prst="rect">
              <a:avLst/>
            </a:prstGeom>
            <a:solidFill>
              <a:schemeClr val="bg1"/>
            </a:solidFill>
          </p:spPr>
          <p:txBody>
            <a:bodyPr wrap="none" rtlCol="0">
              <a:spAutoFit/>
            </a:bodyPr>
            <a:lstStyle/>
            <a:p>
              <a:pPr algn="r"/>
              <a:r>
                <a:rPr lang="ja-JP" altLang="en-US" sz="1015" dirty="0"/>
                <a:t>　</a:t>
              </a:r>
              <a:r>
                <a:rPr lang="en-US" altLang="ja-JP" sz="1015" dirty="0"/>
                <a:t>0</a:t>
              </a:r>
              <a:endParaRPr lang="ja-JP" altLang="en-US" sz="1015" dirty="0"/>
            </a:p>
          </p:txBody>
        </p:sp>
        <p:sp>
          <p:nvSpPr>
            <p:cNvPr id="21" name="テキスト ボックス 20"/>
            <p:cNvSpPr txBox="1"/>
            <p:nvPr/>
          </p:nvSpPr>
          <p:spPr>
            <a:xfrm>
              <a:off x="4392265" y="4014398"/>
              <a:ext cx="2965276" cy="376689"/>
            </a:xfrm>
            <a:prstGeom prst="rect">
              <a:avLst/>
            </a:prstGeom>
            <a:noFill/>
          </p:spPr>
          <p:txBody>
            <a:bodyPr wrap="none" rtlCol="0">
              <a:spAutoFit/>
            </a:bodyPr>
            <a:lstStyle/>
            <a:p>
              <a:r>
                <a:rPr lang="ja-JP" altLang="en-US" sz="1108" b="1" dirty="0">
                  <a:latin typeface="Meiryo UI" panose="020B0604030504040204" pitchFamily="50" charset="-128"/>
                  <a:ea typeface="Meiryo UI" panose="020B0604030504040204" pitchFamily="50" charset="-128"/>
                  <a:cs typeface="Meiryo UI" panose="020B0604030504040204" pitchFamily="50" charset="-128"/>
                </a:rPr>
                <a:t>人口</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万人あたり救急出動件数の推移</a:t>
              </a:r>
            </a:p>
          </p:txBody>
        </p:sp>
      </p:grpSp>
      <p:grpSp>
        <p:nvGrpSpPr>
          <p:cNvPr id="22" name="グループ化 21"/>
          <p:cNvGrpSpPr/>
          <p:nvPr/>
        </p:nvGrpSpPr>
        <p:grpSpPr>
          <a:xfrm>
            <a:off x="-19153" y="2780299"/>
            <a:ext cx="3485497" cy="2661285"/>
            <a:chOff x="4716541" y="2494674"/>
            <a:chExt cx="4285252" cy="3821799"/>
          </a:xfrm>
        </p:grpSpPr>
        <p:graphicFrame>
          <p:nvGraphicFramePr>
            <p:cNvPr id="23" name="グラフ 22"/>
            <p:cNvGraphicFramePr/>
            <p:nvPr/>
          </p:nvGraphicFramePr>
          <p:xfrm>
            <a:off x="5001855" y="2677045"/>
            <a:ext cx="3671999" cy="363942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p:cNvSpPr txBox="1"/>
            <p:nvPr/>
          </p:nvSpPr>
          <p:spPr>
            <a:xfrm>
              <a:off x="8202269" y="4397305"/>
              <a:ext cx="617260" cy="31620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大阪府</a:t>
              </a:r>
            </a:p>
          </p:txBody>
        </p:sp>
        <p:sp>
          <p:nvSpPr>
            <p:cNvPr id="25" name="テキスト ボックス 24"/>
            <p:cNvSpPr txBox="1"/>
            <p:nvPr/>
          </p:nvSpPr>
          <p:spPr>
            <a:xfrm>
              <a:off x="8218984" y="4060490"/>
              <a:ext cx="617260" cy="31620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東京都</a:t>
              </a:r>
            </a:p>
          </p:txBody>
        </p:sp>
        <p:sp>
          <p:nvSpPr>
            <p:cNvPr id="26" name="テキスト ボックス 25"/>
            <p:cNvSpPr txBox="1"/>
            <p:nvPr/>
          </p:nvSpPr>
          <p:spPr>
            <a:xfrm>
              <a:off x="8254459" y="3703383"/>
              <a:ext cx="747334" cy="31620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全国平均</a:t>
              </a:r>
            </a:p>
          </p:txBody>
        </p:sp>
        <p:sp>
          <p:nvSpPr>
            <p:cNvPr id="27" name="テキスト ボックス 26"/>
            <p:cNvSpPr txBox="1"/>
            <p:nvPr/>
          </p:nvSpPr>
          <p:spPr>
            <a:xfrm>
              <a:off x="8218985" y="3388522"/>
              <a:ext cx="617260" cy="316206"/>
            </a:xfrm>
            <a:prstGeom prst="rect">
              <a:avLst/>
            </a:prstGeom>
            <a:noFill/>
          </p:spPr>
          <p:txBody>
            <a:bodyPr wrap="non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愛知県</a:t>
              </a:r>
            </a:p>
          </p:txBody>
        </p:sp>
        <p:sp>
          <p:nvSpPr>
            <p:cNvPr id="28" name="大波 30"/>
            <p:cNvSpPr/>
            <p:nvPr/>
          </p:nvSpPr>
          <p:spPr>
            <a:xfrm>
              <a:off x="5255165" y="5300201"/>
              <a:ext cx="360000" cy="108000"/>
            </a:xfrm>
            <a:prstGeom prst="wave">
              <a:avLst/>
            </a:prstGeom>
            <a:solidFill>
              <a:schemeClr val="bg1"/>
            </a:solidFill>
            <a:ln w="9525">
              <a:noFill/>
            </a:ln>
          </p:spPr>
          <p:style>
            <a:lnRef idx="2">
              <a:schemeClr val="dk1"/>
            </a:lnRef>
            <a:fillRef idx="1">
              <a:schemeClr val="lt1"/>
            </a:fillRef>
            <a:effectRef idx="0">
              <a:schemeClr val="dk1"/>
            </a:effectRef>
            <a:fontRef idx="minor">
              <a:schemeClr val="dk1"/>
            </a:fontRef>
          </p:style>
          <p:txBody>
            <a:bodyPr wrap="none" rtlCol="0" anchor="ctr"/>
            <a:lstStyle/>
            <a:p>
              <a:pPr algn="ctr"/>
              <a:endParaRPr lang="ja-JP" altLang="en-US" sz="73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069528" y="5426609"/>
              <a:ext cx="307843" cy="356907"/>
            </a:xfrm>
            <a:prstGeom prst="rect">
              <a:avLst/>
            </a:prstGeom>
            <a:solidFill>
              <a:schemeClr val="bg1"/>
            </a:solidFill>
          </p:spPr>
          <p:txBody>
            <a:bodyPr wrap="none" rtlCol="0">
              <a:spAutoFit/>
            </a:bodyPr>
            <a:lstStyle/>
            <a:p>
              <a:pPr algn="r"/>
              <a:r>
                <a:rPr lang="en-US" altLang="ja-JP" sz="1015" dirty="0"/>
                <a:t>0</a:t>
              </a:r>
              <a:endParaRPr lang="ja-JP" altLang="en-US" sz="1015" dirty="0"/>
            </a:p>
          </p:txBody>
        </p:sp>
        <p:sp>
          <p:nvSpPr>
            <p:cNvPr id="30" name="テキスト ボックス 29"/>
            <p:cNvSpPr txBox="1"/>
            <p:nvPr/>
          </p:nvSpPr>
          <p:spPr>
            <a:xfrm>
              <a:off x="5700836" y="2608957"/>
              <a:ext cx="3149758" cy="377442"/>
            </a:xfrm>
            <a:prstGeom prst="rect">
              <a:avLst/>
            </a:prstGeom>
            <a:noFill/>
          </p:spPr>
          <p:txBody>
            <a:bodyPr wrap="none" rtlCol="0">
              <a:spAutoFit/>
            </a:bodyPr>
            <a:lstStyle/>
            <a:p>
              <a:r>
                <a:rPr lang="ja-JP" altLang="en-US" sz="1108" b="1" dirty="0">
                  <a:latin typeface="Meiryo UI" panose="020B0604030504040204" pitchFamily="50" charset="-128"/>
                  <a:ea typeface="Meiryo UI" panose="020B0604030504040204" pitchFamily="50" charset="-128"/>
                  <a:cs typeface="Meiryo UI" panose="020B0604030504040204" pitchFamily="50" charset="-128"/>
                </a:rPr>
                <a:t>救急出動１</a:t>
              </a:r>
              <a:r>
                <a:rPr lang="en-US" altLang="ja-JP" sz="1108" b="1" dirty="0">
                  <a:latin typeface="Meiryo UI" panose="020B0604030504040204" pitchFamily="50" charset="-128"/>
                  <a:ea typeface="Meiryo UI" panose="020B0604030504040204" pitchFamily="50" charset="-128"/>
                  <a:cs typeface="Meiryo UI" panose="020B0604030504040204" pitchFamily="50" charset="-128"/>
                </a:rPr>
                <a:t>00</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件あたり搬送人員の推移</a:t>
              </a:r>
            </a:p>
          </p:txBody>
        </p:sp>
        <p:sp>
          <p:nvSpPr>
            <p:cNvPr id="31" name="テキスト ボックス 30"/>
            <p:cNvSpPr txBox="1"/>
            <p:nvPr/>
          </p:nvSpPr>
          <p:spPr>
            <a:xfrm>
              <a:off x="4716541" y="2494674"/>
              <a:ext cx="995656" cy="346777"/>
            </a:xfrm>
            <a:prstGeom prst="rect">
              <a:avLst/>
            </a:prstGeom>
            <a:noFill/>
          </p:spPr>
          <p:txBody>
            <a:bodyPr wrap="none" rtlCol="0">
              <a:spAutoFit/>
            </a:bodyPr>
            <a:lstStyle/>
            <a:p>
              <a:r>
                <a:rPr lang="ja-JP" altLang="en-US" sz="969" dirty="0">
                  <a:latin typeface="Meiryo UI" panose="020B0604030504040204" pitchFamily="50" charset="-128"/>
                  <a:ea typeface="Meiryo UI" panose="020B0604030504040204" pitchFamily="50" charset="-128"/>
                </a:rPr>
                <a:t>（単位人）</a:t>
              </a:r>
            </a:p>
          </p:txBody>
        </p:sp>
      </p:grpSp>
      <p:sp>
        <p:nvSpPr>
          <p:cNvPr id="32" name="テキスト ボックス 31"/>
          <p:cNvSpPr txBox="1"/>
          <p:nvPr/>
        </p:nvSpPr>
        <p:spPr>
          <a:xfrm>
            <a:off x="97894" y="5454402"/>
            <a:ext cx="3216734" cy="660437"/>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cs typeface="Meiryo UI" panose="020B0604030504040204" pitchFamily="50" charset="-128"/>
              </a:rPr>
              <a:t>　大阪の救急出動は増加傾向にあり、人口</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1</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万人あたりの</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年の出動件数は</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622</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件で全国で最も多く、全国平均の</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1.3</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倍</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23" dirty="0">
                <a:latin typeface="Meiryo UI" panose="020B0604030504040204" pitchFamily="50" charset="-128"/>
                <a:ea typeface="Meiryo UI" panose="020B0604030504040204" pitchFamily="50" charset="-128"/>
                <a:cs typeface="Meiryo UI" panose="020B0604030504040204" pitchFamily="50" charset="-128"/>
              </a:rPr>
              <a:t>　一方、出動</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件あたりの搬送人員は少ない（不搬送件数が多い）水準で推移し、</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86.6</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人（全国平均</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90.5</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人）。</a:t>
            </a:r>
            <a:endParaRPr lang="en-US" altLang="ja-JP" sz="923"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3879650" y="335873"/>
            <a:ext cx="5046492" cy="3499052"/>
            <a:chOff x="460114" y="814773"/>
            <a:chExt cx="8876820" cy="5631171"/>
          </a:xfrm>
        </p:grpSpPr>
        <p:graphicFrame>
          <p:nvGraphicFramePr>
            <p:cNvPr id="34" name="グラフ 33"/>
            <p:cNvGraphicFramePr>
              <a:graphicFrameLocks/>
            </p:cNvGraphicFramePr>
            <p:nvPr/>
          </p:nvGraphicFramePr>
          <p:xfrm>
            <a:off x="460114" y="814773"/>
            <a:ext cx="8568000" cy="5369581"/>
          </p:xfrm>
          <a:graphic>
            <a:graphicData uri="http://schemas.openxmlformats.org/drawingml/2006/chart">
              <c:chart xmlns:c="http://schemas.openxmlformats.org/drawingml/2006/chart" xmlns:r="http://schemas.openxmlformats.org/officeDocument/2006/relationships" r:id="rId4"/>
            </a:graphicData>
          </a:graphic>
        </p:graphicFrame>
        <p:grpSp>
          <p:nvGrpSpPr>
            <p:cNvPr id="35" name="グループ化 34"/>
            <p:cNvGrpSpPr/>
            <p:nvPr/>
          </p:nvGrpSpPr>
          <p:grpSpPr>
            <a:xfrm>
              <a:off x="1047902" y="5484528"/>
              <a:ext cx="6912491" cy="752741"/>
              <a:chOff x="1019327" y="5379753"/>
              <a:chExt cx="6912491" cy="752741"/>
            </a:xfrm>
          </p:grpSpPr>
          <p:sp>
            <p:nvSpPr>
              <p:cNvPr id="42" name="テキスト ボックス 41"/>
              <p:cNvSpPr txBox="1"/>
              <p:nvPr/>
            </p:nvSpPr>
            <p:spPr>
              <a:xfrm>
                <a:off x="1465061" y="5572372"/>
                <a:ext cx="1240395" cy="560122"/>
              </a:xfrm>
              <a:prstGeom prst="rect">
                <a:avLst/>
              </a:prstGeom>
              <a:solidFill>
                <a:schemeClr val="bg1">
                  <a:lumMod val="85000"/>
                </a:schemeClr>
              </a:solidFill>
              <a:ln>
                <a:solidFill>
                  <a:schemeClr val="bg1">
                    <a:lumMod val="65000"/>
                  </a:schemeClr>
                </a:solidFill>
              </a:ln>
            </p:spPr>
            <p:txBody>
              <a:bodyPr wrap="square" rtlCol="0">
                <a:spAutoFit/>
              </a:bodyPr>
              <a:lstStyle/>
              <a:p>
                <a:pPr algn="ctr" defTabSz="844083">
                  <a:defRPr/>
                </a:pP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20</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万人以上</a:t>
                </a:r>
              </a:p>
            </p:txBody>
          </p:sp>
          <p:sp>
            <p:nvSpPr>
              <p:cNvPr id="43" name="テキスト ボックス 42"/>
              <p:cNvSpPr txBox="1"/>
              <p:nvPr/>
            </p:nvSpPr>
            <p:spPr>
              <a:xfrm>
                <a:off x="2948669" y="5582263"/>
                <a:ext cx="1711600" cy="354358"/>
              </a:xfrm>
              <a:prstGeom prst="rect">
                <a:avLst/>
              </a:prstGeom>
              <a:solidFill>
                <a:schemeClr val="bg1">
                  <a:lumMod val="85000"/>
                </a:schemeClr>
              </a:solidFill>
              <a:ln>
                <a:solidFill>
                  <a:schemeClr val="bg1">
                    <a:lumMod val="65000"/>
                  </a:schemeClr>
                </a:solidFill>
              </a:ln>
            </p:spPr>
            <p:txBody>
              <a:bodyPr wrap="square" rtlCol="0">
                <a:spAutoFit/>
              </a:bodyPr>
              <a:lstStyle/>
              <a:p>
                <a:pPr algn="ctr" defTabSz="844083">
                  <a:defRPr/>
                </a:pP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10</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20</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4" name="テキスト ボックス 43"/>
              <p:cNvSpPr txBox="1"/>
              <p:nvPr/>
            </p:nvSpPr>
            <p:spPr>
              <a:xfrm>
                <a:off x="4934236" y="5619342"/>
                <a:ext cx="1552548" cy="354358"/>
              </a:xfrm>
              <a:prstGeom prst="rect">
                <a:avLst/>
              </a:prstGeom>
              <a:solidFill>
                <a:schemeClr val="bg1">
                  <a:lumMod val="85000"/>
                </a:schemeClr>
              </a:solidFill>
              <a:ln>
                <a:solidFill>
                  <a:schemeClr val="bg1">
                    <a:lumMod val="65000"/>
                  </a:schemeClr>
                </a:solidFill>
              </a:ln>
            </p:spPr>
            <p:txBody>
              <a:bodyPr wrap="square" rtlCol="0">
                <a:spAutoFit/>
              </a:bodyPr>
              <a:lstStyle/>
              <a:p>
                <a:pPr algn="ctr" defTabSz="844083">
                  <a:defRPr/>
                </a:pP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5</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a:t>
                </a: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10</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5" name="テキスト ボックス 44"/>
              <p:cNvSpPr txBox="1"/>
              <p:nvPr/>
            </p:nvSpPr>
            <p:spPr>
              <a:xfrm>
                <a:off x="6673555" y="5607665"/>
                <a:ext cx="1258263" cy="354358"/>
              </a:xfrm>
              <a:prstGeom prst="rect">
                <a:avLst/>
              </a:prstGeom>
              <a:solidFill>
                <a:schemeClr val="bg1">
                  <a:lumMod val="85000"/>
                </a:schemeClr>
              </a:solidFill>
              <a:ln>
                <a:solidFill>
                  <a:schemeClr val="bg1">
                    <a:lumMod val="65000"/>
                  </a:schemeClr>
                </a:solidFill>
              </a:ln>
            </p:spPr>
            <p:txBody>
              <a:bodyPr wrap="square" rtlCol="0">
                <a:spAutoFit/>
              </a:bodyPr>
              <a:lstStyle/>
              <a:p>
                <a:pPr algn="ctr" defTabSz="844083">
                  <a:defRPr/>
                </a:pP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5</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万人未満</a:t>
                </a:r>
              </a:p>
            </p:txBody>
          </p:sp>
          <p:sp>
            <p:nvSpPr>
              <p:cNvPr id="46" name="テキスト ボックス 45"/>
              <p:cNvSpPr txBox="1"/>
              <p:nvPr/>
            </p:nvSpPr>
            <p:spPr>
              <a:xfrm>
                <a:off x="1019327" y="5379753"/>
                <a:ext cx="202522" cy="696852"/>
              </a:xfrm>
              <a:prstGeom prst="rect">
                <a:avLst/>
              </a:prstGeom>
              <a:solidFill>
                <a:schemeClr val="bg1">
                  <a:lumMod val="85000"/>
                </a:schemeClr>
              </a:solidFill>
              <a:ln>
                <a:solidFill>
                  <a:schemeClr val="bg1">
                    <a:lumMod val="65000"/>
                  </a:schemeClr>
                </a:solidFill>
              </a:ln>
            </p:spPr>
            <p:txBody>
              <a:bodyPr wrap="square" rtlCol="0">
                <a:spAutoFit/>
              </a:bodyPr>
              <a:lstStyle/>
              <a:p>
                <a:pPr algn="ctr" defTabSz="844083">
                  <a:defRPr/>
                </a:pPr>
                <a:r>
                  <a:rPr lang="ja-JP" altLang="en-US" sz="738"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政令市</a:t>
                </a:r>
              </a:p>
            </p:txBody>
          </p:sp>
        </p:grpSp>
        <p:sp>
          <p:nvSpPr>
            <p:cNvPr id="36" name="テキスト ボックス 35"/>
            <p:cNvSpPr txBox="1">
              <a:spLocks noChangeArrowheads="1"/>
            </p:cNvSpPr>
            <p:nvPr/>
          </p:nvSpPr>
          <p:spPr bwMode="auto">
            <a:xfrm>
              <a:off x="650567" y="6091586"/>
              <a:ext cx="7954924" cy="35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r" defTabSz="844083">
                <a:spcBef>
                  <a:spcPct val="0"/>
                </a:spcBef>
                <a:buNone/>
                <a:defRPr/>
              </a:pPr>
              <a:r>
                <a:rPr lang="ja-JP" altLang="en-US" sz="831" dirty="0">
                  <a:latin typeface="ＭＳ ゴシック" panose="020B0609070205080204" pitchFamily="49" charset="-128"/>
                  <a:ea typeface="ＭＳ ゴシック" panose="020B0609070205080204" pitchFamily="49" charset="-128"/>
                  <a:cs typeface="Meiryo UI" pitchFamily="50" charset="-128"/>
                </a:rPr>
                <a:t>（大阪府調べ。全国平均は</a:t>
              </a:r>
              <a:r>
                <a:rPr lang="en-US" altLang="ja-JP" sz="831" dirty="0">
                  <a:latin typeface="ＭＳ ゴシック" panose="020B0609070205080204" pitchFamily="49" charset="-128"/>
                  <a:ea typeface="ＭＳ ゴシック" panose="020B0609070205080204" pitchFamily="49" charset="-128"/>
                  <a:cs typeface="Meiryo UI" pitchFamily="50" charset="-128"/>
                </a:rPr>
                <a:t>2017</a:t>
              </a:r>
              <a:r>
                <a:rPr lang="ja-JP" altLang="en-US" sz="831" dirty="0">
                  <a:latin typeface="ＭＳ ゴシック" panose="020B0609070205080204" pitchFamily="49" charset="-128"/>
                  <a:ea typeface="ＭＳ ゴシック" panose="020B0609070205080204" pitchFamily="49" charset="-128"/>
                  <a:cs typeface="Meiryo UI" pitchFamily="50" charset="-128"/>
                </a:rPr>
                <a:t>年度末のもの。（出典：総務省決算状況調査（</a:t>
              </a:r>
              <a:r>
                <a:rPr lang="en-US" altLang="ja-JP" sz="831" dirty="0">
                  <a:latin typeface="ＭＳ ゴシック" panose="020B0609070205080204" pitchFamily="49" charset="-128"/>
                  <a:ea typeface="ＭＳ ゴシック" panose="020B0609070205080204" pitchFamily="49" charset="-128"/>
                  <a:cs typeface="Meiryo UI" pitchFamily="50" charset="-128"/>
                </a:rPr>
                <a:t>2017</a:t>
              </a:r>
              <a:r>
                <a:rPr lang="ja-JP" altLang="en-US" sz="831" dirty="0">
                  <a:latin typeface="ＭＳ ゴシック" panose="020B0609070205080204" pitchFamily="49" charset="-128"/>
                  <a:ea typeface="ＭＳ ゴシック" panose="020B0609070205080204" pitchFamily="49" charset="-128"/>
                  <a:cs typeface="Meiryo UI" pitchFamily="50" charset="-128"/>
                </a:rPr>
                <a:t>年度））</a:t>
              </a:r>
              <a:endParaRPr lang="en-US" altLang="ja-JP" sz="831" dirty="0">
                <a:latin typeface="ＭＳ ゴシック" panose="020B0609070205080204" pitchFamily="49" charset="-128"/>
                <a:ea typeface="ＭＳ ゴシック" panose="020B0609070205080204" pitchFamily="49" charset="-128"/>
                <a:cs typeface="Meiryo UI" pitchFamily="50" charset="-128"/>
              </a:endParaRPr>
            </a:p>
          </p:txBody>
        </p:sp>
        <p:sp>
          <p:nvSpPr>
            <p:cNvPr id="37" name="正方形/長方形 36"/>
            <p:cNvSpPr/>
            <p:nvPr/>
          </p:nvSpPr>
          <p:spPr>
            <a:xfrm>
              <a:off x="848289" y="4477690"/>
              <a:ext cx="7344000" cy="72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prstClr val="white"/>
                </a:solidFill>
                <a:latin typeface="Calibri" panose="020F0502020204030204"/>
                <a:ea typeface="ＭＳ Ｐゴシック" panose="020B0600070205080204" pitchFamily="50" charset="-128"/>
              </a:endParaRPr>
            </a:p>
          </p:txBody>
        </p:sp>
        <p:cxnSp>
          <p:nvCxnSpPr>
            <p:cNvPr id="38" name="直線コネクタ 37"/>
            <p:cNvCxnSpPr/>
            <p:nvPr/>
          </p:nvCxnSpPr>
          <p:spPr>
            <a:xfrm>
              <a:off x="884039" y="3320988"/>
              <a:ext cx="7416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83260" y="2744924"/>
              <a:ext cx="74160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8242328" y="2492736"/>
              <a:ext cx="1069229" cy="560122"/>
            </a:xfrm>
            <a:prstGeom prst="rect">
              <a:avLst/>
            </a:prstGeom>
            <a:noFill/>
          </p:spPr>
          <p:txBody>
            <a:bodyPr wrap="none" rtlCol="0">
              <a:spAutoFit/>
            </a:bodyPr>
            <a:lstStyle/>
            <a:p>
              <a:pPr defTabSz="844083">
                <a:defRPr/>
              </a:pP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全国平均</a:t>
              </a:r>
              <a:endPar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defTabSz="844083">
                <a:defRPr/>
              </a:pPr>
              <a:r>
                <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3,496</a:t>
              </a: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円</a:t>
              </a:r>
              <a:endPar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41" name="テキスト ボックス 40"/>
            <p:cNvSpPr txBox="1"/>
            <p:nvPr/>
          </p:nvSpPr>
          <p:spPr>
            <a:xfrm>
              <a:off x="8242328" y="3146524"/>
              <a:ext cx="1094606" cy="594381"/>
            </a:xfrm>
            <a:prstGeom prst="rect">
              <a:avLst/>
            </a:prstGeom>
            <a:noFill/>
          </p:spPr>
          <p:txBody>
            <a:bodyPr wrap="none" rtlCol="0">
              <a:spAutoFit/>
            </a:bodyPr>
            <a:lstStyle/>
            <a:p>
              <a:pPr defTabSz="844083">
                <a:defRPr/>
              </a:pPr>
              <a:r>
                <a:rPr lang="ja-JP" altLang="en-US"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府内平均</a:t>
              </a:r>
              <a:endParaRPr lang="en-US" altLang="ja-JP" sz="831"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defTabSz="844083">
                <a:defRPr/>
              </a:pPr>
              <a:r>
                <a:rPr lang="en-US" altLang="ja-JP" sz="969"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2,859</a:t>
              </a:r>
              <a:r>
                <a:rPr lang="ja-JP" altLang="en-US" sz="969"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rPr>
                <a:t>円</a:t>
              </a:r>
              <a:endParaRPr lang="en-US" altLang="ja-JP" sz="969" dirty="0">
                <a:solidFill>
                  <a:prstClr val="black"/>
                </a:solidFill>
                <a:latin typeface="ＭＳ ゴシック" panose="020B0609070205080204" pitchFamily="49" charset="-128"/>
                <a:ea typeface="ＭＳ ゴシック" panose="020B0609070205080204" pitchFamily="49" charset="-128"/>
                <a:cs typeface="Meiryo UI" panose="020B0604030504040204" pitchFamily="50" charset="-128"/>
              </a:endParaRPr>
            </a:p>
          </p:txBody>
        </p:sp>
      </p:grpSp>
      <p:sp>
        <p:nvSpPr>
          <p:cNvPr id="47" name="テキスト ボックス 46"/>
          <p:cNvSpPr txBox="1"/>
          <p:nvPr/>
        </p:nvSpPr>
        <p:spPr>
          <a:xfrm>
            <a:off x="3404435" y="4288691"/>
            <a:ext cx="1419424" cy="239187"/>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■水道管路老朽化</a:t>
            </a:r>
          </a:p>
        </p:txBody>
      </p:sp>
      <p:graphicFrame>
        <p:nvGraphicFramePr>
          <p:cNvPr id="48" name="グラフ 47"/>
          <p:cNvGraphicFramePr>
            <a:graphicFrameLocks/>
          </p:cNvGraphicFramePr>
          <p:nvPr/>
        </p:nvGraphicFramePr>
        <p:xfrm>
          <a:off x="3358028" y="4557706"/>
          <a:ext cx="2915908" cy="1728000"/>
        </p:xfrm>
        <a:graphic>
          <a:graphicData uri="http://schemas.openxmlformats.org/drawingml/2006/chart">
            <c:chart xmlns:c="http://schemas.openxmlformats.org/drawingml/2006/chart" xmlns:r="http://schemas.openxmlformats.org/officeDocument/2006/relationships" r:id="rId5"/>
          </a:graphicData>
        </a:graphic>
      </p:graphicFrame>
      <p:grpSp>
        <p:nvGrpSpPr>
          <p:cNvPr id="49" name="グループ化 48"/>
          <p:cNvGrpSpPr>
            <a:grpSpLocks noChangeAspect="1"/>
          </p:cNvGrpSpPr>
          <p:nvPr/>
        </p:nvGrpSpPr>
        <p:grpSpPr>
          <a:xfrm>
            <a:off x="6400863" y="4194391"/>
            <a:ext cx="1991863" cy="2170894"/>
            <a:chOff x="2377440" y="580932"/>
            <a:chExt cx="4751280" cy="6118328"/>
          </a:xfrm>
        </p:grpSpPr>
        <p:grpSp>
          <p:nvGrpSpPr>
            <p:cNvPr id="50" name="グループ化 49"/>
            <p:cNvGrpSpPr>
              <a:grpSpLocks noChangeAspect="1"/>
            </p:cNvGrpSpPr>
            <p:nvPr/>
          </p:nvGrpSpPr>
          <p:grpSpPr>
            <a:xfrm>
              <a:off x="2377440" y="580932"/>
              <a:ext cx="4751280" cy="6118328"/>
              <a:chOff x="1489710" y="1484784"/>
              <a:chExt cx="2952115" cy="3801504"/>
            </a:xfrm>
          </p:grpSpPr>
          <p:grpSp>
            <p:nvGrpSpPr>
              <p:cNvPr id="59" name="グループ化 58"/>
              <p:cNvGrpSpPr/>
              <p:nvPr/>
            </p:nvGrpSpPr>
            <p:grpSpPr>
              <a:xfrm>
                <a:off x="1489710" y="1484784"/>
                <a:ext cx="2952115" cy="3801504"/>
                <a:chOff x="1489710" y="2132878"/>
                <a:chExt cx="2952115" cy="3153410"/>
              </a:xfrm>
            </p:grpSpPr>
            <p:sp>
              <p:nvSpPr>
                <p:cNvPr id="63" name="Freeform 24"/>
                <p:cNvSpPr>
                  <a:spLocks/>
                </p:cNvSpPr>
                <p:nvPr/>
              </p:nvSpPr>
              <p:spPr bwMode="auto">
                <a:xfrm>
                  <a:off x="3952875" y="4092488"/>
                  <a:ext cx="36195" cy="635"/>
                </a:xfrm>
                <a:custGeom>
                  <a:avLst/>
                  <a:gdLst>
                    <a:gd name="T0" fmla="*/ 0 w 57"/>
                    <a:gd name="T1" fmla="*/ 0 h 1"/>
                    <a:gd name="T2" fmla="*/ 57 w 57"/>
                    <a:gd name="T3" fmla="*/ 0 h 1"/>
                    <a:gd name="T4" fmla="*/ 0 w 57"/>
                    <a:gd name="T5" fmla="*/ 0 h 1"/>
                  </a:gdLst>
                  <a:ahLst/>
                  <a:cxnLst>
                    <a:cxn ang="0">
                      <a:pos x="T0" y="T1"/>
                    </a:cxn>
                    <a:cxn ang="0">
                      <a:pos x="T2" y="T3"/>
                    </a:cxn>
                    <a:cxn ang="0">
                      <a:pos x="T4" y="T5"/>
                    </a:cxn>
                  </a:cxnLst>
                  <a:rect l="0" t="0" r="r" b="b"/>
                  <a:pathLst>
                    <a:path w="57" h="1">
                      <a:moveTo>
                        <a:pt x="0" y="0"/>
                      </a:moveTo>
                      <a:lnTo>
                        <a:pt x="57" y="0"/>
                      </a:lnTo>
                      <a:lnTo>
                        <a:pt x="0" y="0"/>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8206" rIns="68580" bIns="8206" anchor="t" anchorCtr="0" upright="1">
                  <a:noAutofit/>
                </a:bodyPr>
                <a:lstStyle/>
                <a:p>
                  <a:endParaRPr lang="ja-JP" altLang="en-US" sz="1662"/>
                </a:p>
              </p:txBody>
            </p:sp>
            <p:sp>
              <p:nvSpPr>
                <p:cNvPr id="64" name="Freeform 25"/>
                <p:cNvSpPr>
                  <a:spLocks/>
                </p:cNvSpPr>
                <p:nvPr/>
              </p:nvSpPr>
              <p:spPr bwMode="auto">
                <a:xfrm>
                  <a:off x="3952875" y="4077248"/>
                  <a:ext cx="36195" cy="24765"/>
                </a:xfrm>
                <a:custGeom>
                  <a:avLst/>
                  <a:gdLst>
                    <a:gd name="T0" fmla="*/ 0 w 57"/>
                    <a:gd name="T1" fmla="*/ 21 h 39"/>
                    <a:gd name="T2" fmla="*/ 57 w 57"/>
                    <a:gd name="T3" fmla="*/ 39 h 39"/>
                    <a:gd name="T4" fmla="*/ 54 w 57"/>
                    <a:gd name="T5" fmla="*/ 18 h 39"/>
                    <a:gd name="T6" fmla="*/ 9 w 57"/>
                    <a:gd name="T7" fmla="*/ 0 h 39"/>
                    <a:gd name="T8" fmla="*/ 0 w 57"/>
                    <a:gd name="T9" fmla="*/ 21 h 39"/>
                  </a:gdLst>
                  <a:ahLst/>
                  <a:cxnLst>
                    <a:cxn ang="0">
                      <a:pos x="T0" y="T1"/>
                    </a:cxn>
                    <a:cxn ang="0">
                      <a:pos x="T2" y="T3"/>
                    </a:cxn>
                    <a:cxn ang="0">
                      <a:pos x="T4" y="T5"/>
                    </a:cxn>
                    <a:cxn ang="0">
                      <a:pos x="T6" y="T7"/>
                    </a:cxn>
                    <a:cxn ang="0">
                      <a:pos x="T8" y="T9"/>
                    </a:cxn>
                  </a:cxnLst>
                  <a:rect l="0" t="0" r="r" b="b"/>
                  <a:pathLst>
                    <a:path w="57" h="39">
                      <a:moveTo>
                        <a:pt x="0" y="21"/>
                      </a:moveTo>
                      <a:lnTo>
                        <a:pt x="57" y="39"/>
                      </a:lnTo>
                      <a:lnTo>
                        <a:pt x="54" y="18"/>
                      </a:lnTo>
                      <a:lnTo>
                        <a:pt x="9" y="0"/>
                      </a:lnTo>
                      <a:lnTo>
                        <a:pt x="0" y="21"/>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68580" tIns="8206" rIns="68580" bIns="8206" anchor="t" anchorCtr="0" upright="1">
                  <a:noAutofit/>
                </a:bodyPr>
                <a:lstStyle/>
                <a:p>
                  <a:endParaRPr lang="ja-JP" altLang="en-US" sz="1662"/>
                </a:p>
              </p:txBody>
            </p:sp>
            <p:sp>
              <p:nvSpPr>
                <p:cNvPr id="65" name="フリーフォーム 64"/>
                <p:cNvSpPr/>
                <p:nvPr/>
              </p:nvSpPr>
              <p:spPr>
                <a:xfrm>
                  <a:off x="2952750" y="4300768"/>
                  <a:ext cx="502285" cy="674370"/>
                </a:xfrm>
                <a:custGeom>
                  <a:avLst/>
                  <a:gdLst>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847 w 502714"/>
                    <a:gd name="connsiteY47" fmla="*/ 662009 h 674422"/>
                    <a:gd name="connsiteX0" fmla="*/ 175847 w 502714"/>
                    <a:gd name="connsiteY0" fmla="*/ 662009 h 674422"/>
                    <a:gd name="connsiteX1" fmla="*/ 225497 w 502714"/>
                    <a:gd name="connsiteY1" fmla="*/ 674422 h 674422"/>
                    <a:gd name="connsiteX2" fmla="*/ 260666 w 502714"/>
                    <a:gd name="connsiteY2" fmla="*/ 649597 h 674422"/>
                    <a:gd name="connsiteX3" fmla="*/ 279285 w 502714"/>
                    <a:gd name="connsiteY3" fmla="*/ 653734 h 674422"/>
                    <a:gd name="connsiteX4" fmla="*/ 306180 w 502714"/>
                    <a:gd name="connsiteY4" fmla="*/ 608221 h 674422"/>
                    <a:gd name="connsiteX5" fmla="*/ 333074 w 502714"/>
                    <a:gd name="connsiteY5" fmla="*/ 597877 h 674422"/>
                    <a:gd name="connsiteX6" fmla="*/ 337211 w 502714"/>
                    <a:gd name="connsiteY6" fmla="*/ 566845 h 674422"/>
                    <a:gd name="connsiteX7" fmla="*/ 374449 w 502714"/>
                    <a:gd name="connsiteY7" fmla="*/ 560639 h 674422"/>
                    <a:gd name="connsiteX8" fmla="*/ 401343 w 502714"/>
                    <a:gd name="connsiteY8" fmla="*/ 535814 h 674422"/>
                    <a:gd name="connsiteX9" fmla="*/ 434444 w 502714"/>
                    <a:gd name="connsiteY9" fmla="*/ 539951 h 674422"/>
                    <a:gd name="connsiteX10" fmla="*/ 471682 w 502714"/>
                    <a:gd name="connsiteY10" fmla="*/ 496507 h 674422"/>
                    <a:gd name="connsiteX11" fmla="*/ 469613 w 502714"/>
                    <a:gd name="connsiteY11" fmla="*/ 448925 h 674422"/>
                    <a:gd name="connsiteX12" fmla="*/ 502714 w 502714"/>
                    <a:gd name="connsiteY12" fmla="*/ 411687 h 674422"/>
                    <a:gd name="connsiteX13" fmla="*/ 498576 w 502714"/>
                    <a:gd name="connsiteY13" fmla="*/ 351692 h 674422"/>
                    <a:gd name="connsiteX14" fmla="*/ 461338 w 502714"/>
                    <a:gd name="connsiteY14" fmla="*/ 337211 h 674422"/>
                    <a:gd name="connsiteX15" fmla="*/ 374449 w 502714"/>
                    <a:gd name="connsiteY15" fmla="*/ 324798 h 674422"/>
                    <a:gd name="connsiteX16" fmla="*/ 370312 w 502714"/>
                    <a:gd name="connsiteY16" fmla="*/ 275148 h 674422"/>
                    <a:gd name="connsiteX17" fmla="*/ 370312 w 502714"/>
                    <a:gd name="connsiteY17" fmla="*/ 248254 h 674422"/>
                    <a:gd name="connsiteX18" fmla="*/ 337211 w 502714"/>
                    <a:gd name="connsiteY18" fmla="*/ 211016 h 674422"/>
                    <a:gd name="connsiteX19" fmla="*/ 277217 w 502714"/>
                    <a:gd name="connsiteY19" fmla="*/ 198603 h 674422"/>
                    <a:gd name="connsiteX20" fmla="*/ 277217 w 502714"/>
                    <a:gd name="connsiteY20" fmla="*/ 165502 h 674422"/>
                    <a:gd name="connsiteX21" fmla="*/ 254460 w 502714"/>
                    <a:gd name="connsiteY21" fmla="*/ 165502 h 674422"/>
                    <a:gd name="connsiteX22" fmla="*/ 252391 w 502714"/>
                    <a:gd name="connsiteY22" fmla="*/ 124127 h 674422"/>
                    <a:gd name="connsiteX23" fmla="*/ 219291 w 502714"/>
                    <a:gd name="connsiteY23" fmla="*/ 122058 h 674422"/>
                    <a:gd name="connsiteX24" fmla="*/ 231704 w 502714"/>
                    <a:gd name="connsiteY24" fmla="*/ 64132 h 674422"/>
                    <a:gd name="connsiteX25" fmla="*/ 206878 w 502714"/>
                    <a:gd name="connsiteY25" fmla="*/ 12413 h 674422"/>
                    <a:gd name="connsiteX26" fmla="*/ 184122 w 502714"/>
                    <a:gd name="connsiteY26" fmla="*/ 0 h 674422"/>
                    <a:gd name="connsiteX27" fmla="*/ 136540 w 502714"/>
                    <a:gd name="connsiteY27" fmla="*/ 14482 h 674422"/>
                    <a:gd name="connsiteX28" fmla="*/ 78614 w 502714"/>
                    <a:gd name="connsiteY28" fmla="*/ 6206 h 674422"/>
                    <a:gd name="connsiteX29" fmla="*/ 74476 w 502714"/>
                    <a:gd name="connsiteY29" fmla="*/ 33101 h 674422"/>
                    <a:gd name="connsiteX30" fmla="*/ 45514 w 502714"/>
                    <a:gd name="connsiteY30" fmla="*/ 57926 h 674422"/>
                    <a:gd name="connsiteX31" fmla="*/ 68270 w 502714"/>
                    <a:gd name="connsiteY31" fmla="*/ 99301 h 674422"/>
                    <a:gd name="connsiteX32" fmla="*/ 18619 w 502714"/>
                    <a:gd name="connsiteY32" fmla="*/ 101370 h 674422"/>
                    <a:gd name="connsiteX33" fmla="*/ 0 w 502714"/>
                    <a:gd name="connsiteY33" fmla="*/ 124127 h 674422"/>
                    <a:gd name="connsiteX34" fmla="*/ 10344 w 502714"/>
                    <a:gd name="connsiteY34" fmla="*/ 146883 h 674422"/>
                    <a:gd name="connsiteX35" fmla="*/ 0 w 502714"/>
                    <a:gd name="connsiteY35" fmla="*/ 161365 h 674422"/>
                    <a:gd name="connsiteX36" fmla="*/ 47582 w 502714"/>
                    <a:gd name="connsiteY36" fmla="*/ 202740 h 674422"/>
                    <a:gd name="connsiteX37" fmla="*/ 66201 w 502714"/>
                    <a:gd name="connsiteY37" fmla="*/ 184121 h 674422"/>
                    <a:gd name="connsiteX38" fmla="*/ 130333 w 502714"/>
                    <a:gd name="connsiteY38" fmla="*/ 219291 h 674422"/>
                    <a:gd name="connsiteX39" fmla="*/ 107577 w 502714"/>
                    <a:gd name="connsiteY39" fmla="*/ 248254 h 674422"/>
                    <a:gd name="connsiteX40" fmla="*/ 126196 w 502714"/>
                    <a:gd name="connsiteY40" fmla="*/ 331005 h 674422"/>
                    <a:gd name="connsiteX41" fmla="*/ 169640 w 502714"/>
                    <a:gd name="connsiteY41" fmla="*/ 362036 h 674422"/>
                    <a:gd name="connsiteX42" fmla="*/ 146884 w 502714"/>
                    <a:gd name="connsiteY42" fmla="*/ 395137 h 674422"/>
                    <a:gd name="connsiteX43" fmla="*/ 179984 w 502714"/>
                    <a:gd name="connsiteY43" fmla="*/ 434444 h 674422"/>
                    <a:gd name="connsiteX44" fmla="*/ 161365 w 502714"/>
                    <a:gd name="connsiteY44" fmla="*/ 492369 h 674422"/>
                    <a:gd name="connsiteX45" fmla="*/ 213085 w 502714"/>
                    <a:gd name="connsiteY45" fmla="*/ 533745 h 674422"/>
                    <a:gd name="connsiteX46" fmla="*/ 204809 w 502714"/>
                    <a:gd name="connsiteY46" fmla="*/ 568914 h 674422"/>
                    <a:gd name="connsiteX47" fmla="*/ 175997 w 502714"/>
                    <a:gd name="connsiteY47" fmla="*/ 620682 h 674422"/>
                    <a:gd name="connsiteX48" fmla="*/ 175847 w 502714"/>
                    <a:gd name="connsiteY48" fmla="*/ 662009 h 674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02714" h="674422">
                      <a:moveTo>
                        <a:pt x="175847" y="662009"/>
                      </a:moveTo>
                      <a:lnTo>
                        <a:pt x="225497" y="674422"/>
                      </a:lnTo>
                      <a:lnTo>
                        <a:pt x="260666" y="649597"/>
                      </a:lnTo>
                      <a:lnTo>
                        <a:pt x="279285" y="653734"/>
                      </a:lnTo>
                      <a:lnTo>
                        <a:pt x="306180" y="608221"/>
                      </a:lnTo>
                      <a:lnTo>
                        <a:pt x="333074" y="597877"/>
                      </a:lnTo>
                      <a:lnTo>
                        <a:pt x="337211" y="566845"/>
                      </a:lnTo>
                      <a:lnTo>
                        <a:pt x="374449" y="560639"/>
                      </a:lnTo>
                      <a:lnTo>
                        <a:pt x="401343" y="535814"/>
                      </a:lnTo>
                      <a:lnTo>
                        <a:pt x="434444" y="539951"/>
                      </a:lnTo>
                      <a:lnTo>
                        <a:pt x="471682" y="496507"/>
                      </a:lnTo>
                      <a:cubicBezTo>
                        <a:pt x="470992" y="480646"/>
                        <a:pt x="470303" y="464786"/>
                        <a:pt x="469613" y="448925"/>
                      </a:cubicBezTo>
                      <a:lnTo>
                        <a:pt x="502714" y="411687"/>
                      </a:lnTo>
                      <a:lnTo>
                        <a:pt x="498576" y="351692"/>
                      </a:lnTo>
                      <a:lnTo>
                        <a:pt x="461338" y="337211"/>
                      </a:lnTo>
                      <a:lnTo>
                        <a:pt x="374449" y="324798"/>
                      </a:lnTo>
                      <a:lnTo>
                        <a:pt x="370312" y="275148"/>
                      </a:lnTo>
                      <a:lnTo>
                        <a:pt x="370312" y="248254"/>
                      </a:lnTo>
                      <a:lnTo>
                        <a:pt x="337211" y="211016"/>
                      </a:lnTo>
                      <a:lnTo>
                        <a:pt x="277217" y="198603"/>
                      </a:lnTo>
                      <a:lnTo>
                        <a:pt x="277217" y="165502"/>
                      </a:lnTo>
                      <a:lnTo>
                        <a:pt x="254460" y="165502"/>
                      </a:lnTo>
                      <a:lnTo>
                        <a:pt x="252391" y="124127"/>
                      </a:lnTo>
                      <a:lnTo>
                        <a:pt x="219291" y="122058"/>
                      </a:lnTo>
                      <a:lnTo>
                        <a:pt x="231704" y="64132"/>
                      </a:lnTo>
                      <a:lnTo>
                        <a:pt x="206878" y="12413"/>
                      </a:lnTo>
                      <a:lnTo>
                        <a:pt x="184122" y="0"/>
                      </a:lnTo>
                      <a:lnTo>
                        <a:pt x="136540" y="14482"/>
                      </a:lnTo>
                      <a:lnTo>
                        <a:pt x="78614" y="6206"/>
                      </a:lnTo>
                      <a:lnTo>
                        <a:pt x="74476" y="33101"/>
                      </a:lnTo>
                      <a:lnTo>
                        <a:pt x="45514" y="57926"/>
                      </a:lnTo>
                      <a:lnTo>
                        <a:pt x="68270" y="99301"/>
                      </a:lnTo>
                      <a:lnTo>
                        <a:pt x="18619" y="101370"/>
                      </a:lnTo>
                      <a:lnTo>
                        <a:pt x="0" y="124127"/>
                      </a:lnTo>
                      <a:lnTo>
                        <a:pt x="10344" y="146883"/>
                      </a:lnTo>
                      <a:lnTo>
                        <a:pt x="0" y="161365"/>
                      </a:lnTo>
                      <a:lnTo>
                        <a:pt x="47582" y="202740"/>
                      </a:lnTo>
                      <a:lnTo>
                        <a:pt x="66201" y="184121"/>
                      </a:lnTo>
                      <a:lnTo>
                        <a:pt x="130333" y="219291"/>
                      </a:lnTo>
                      <a:lnTo>
                        <a:pt x="107577" y="248254"/>
                      </a:lnTo>
                      <a:lnTo>
                        <a:pt x="126196" y="331005"/>
                      </a:lnTo>
                      <a:lnTo>
                        <a:pt x="169640" y="362036"/>
                      </a:lnTo>
                      <a:lnTo>
                        <a:pt x="146884" y="395137"/>
                      </a:lnTo>
                      <a:lnTo>
                        <a:pt x="179984" y="434444"/>
                      </a:lnTo>
                      <a:lnTo>
                        <a:pt x="161365" y="492369"/>
                      </a:lnTo>
                      <a:lnTo>
                        <a:pt x="213085" y="533745"/>
                      </a:lnTo>
                      <a:lnTo>
                        <a:pt x="204809" y="568914"/>
                      </a:lnTo>
                      <a:cubicBezTo>
                        <a:pt x="200726" y="581342"/>
                        <a:pt x="180080" y="608254"/>
                        <a:pt x="175997" y="620682"/>
                      </a:cubicBezTo>
                      <a:lnTo>
                        <a:pt x="175847" y="662009"/>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6" name="フリーフォーム 65"/>
                <p:cNvSpPr/>
                <p:nvPr/>
              </p:nvSpPr>
              <p:spPr>
                <a:xfrm>
                  <a:off x="2672715" y="4364268"/>
                  <a:ext cx="489585" cy="612140"/>
                </a:xfrm>
                <a:custGeom>
                  <a:avLst/>
                  <a:gdLst>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68729 w 489857"/>
                    <a:gd name="connsiteY27" fmla="*/ 323850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0757 w 489857"/>
                    <a:gd name="connsiteY39" fmla="*/ 0 h 612321"/>
                    <a:gd name="connsiteX0" fmla="*/ 70757 w 489857"/>
                    <a:gd name="connsiteY0" fmla="*/ 0 h 612321"/>
                    <a:gd name="connsiteX1" fmla="*/ 187779 w 489857"/>
                    <a:gd name="connsiteY1" fmla="*/ 43543 h 612321"/>
                    <a:gd name="connsiteX2" fmla="*/ 323850 w 489857"/>
                    <a:gd name="connsiteY2" fmla="*/ 133350 h 612321"/>
                    <a:gd name="connsiteX3" fmla="*/ 342900 w 489857"/>
                    <a:gd name="connsiteY3" fmla="*/ 122464 h 612321"/>
                    <a:gd name="connsiteX4" fmla="*/ 405493 w 489857"/>
                    <a:gd name="connsiteY4" fmla="*/ 155121 h 612321"/>
                    <a:gd name="connsiteX5" fmla="*/ 383722 w 489857"/>
                    <a:gd name="connsiteY5" fmla="*/ 187778 h 612321"/>
                    <a:gd name="connsiteX6" fmla="*/ 405493 w 489857"/>
                    <a:gd name="connsiteY6" fmla="*/ 261257 h 612321"/>
                    <a:gd name="connsiteX7" fmla="*/ 405493 w 489857"/>
                    <a:gd name="connsiteY7" fmla="*/ 261257 h 612321"/>
                    <a:gd name="connsiteX8" fmla="*/ 449036 w 489857"/>
                    <a:gd name="connsiteY8" fmla="*/ 299357 h 612321"/>
                    <a:gd name="connsiteX9" fmla="*/ 427265 w 489857"/>
                    <a:gd name="connsiteY9" fmla="*/ 334735 h 612321"/>
                    <a:gd name="connsiteX10" fmla="*/ 457200 w 489857"/>
                    <a:gd name="connsiteY10" fmla="*/ 378278 h 612321"/>
                    <a:gd name="connsiteX11" fmla="*/ 438150 w 489857"/>
                    <a:gd name="connsiteY11" fmla="*/ 435428 h 612321"/>
                    <a:gd name="connsiteX12" fmla="*/ 489857 w 489857"/>
                    <a:gd name="connsiteY12" fmla="*/ 473528 h 612321"/>
                    <a:gd name="connsiteX13" fmla="*/ 487136 w 489857"/>
                    <a:gd name="connsiteY13" fmla="*/ 500743 h 612321"/>
                    <a:gd name="connsiteX14" fmla="*/ 451757 w 489857"/>
                    <a:gd name="connsiteY14" fmla="*/ 566057 h 612321"/>
                    <a:gd name="connsiteX15" fmla="*/ 465365 w 489857"/>
                    <a:gd name="connsiteY15" fmla="*/ 593271 h 612321"/>
                    <a:gd name="connsiteX16" fmla="*/ 419100 w 489857"/>
                    <a:gd name="connsiteY16" fmla="*/ 612321 h 612321"/>
                    <a:gd name="connsiteX17" fmla="*/ 356507 w 489857"/>
                    <a:gd name="connsiteY17" fmla="*/ 609600 h 612321"/>
                    <a:gd name="connsiteX18" fmla="*/ 329293 w 489857"/>
                    <a:gd name="connsiteY18" fmla="*/ 503464 h 612321"/>
                    <a:gd name="connsiteX19" fmla="*/ 283029 w 489857"/>
                    <a:gd name="connsiteY19" fmla="*/ 481693 h 612321"/>
                    <a:gd name="connsiteX20" fmla="*/ 231322 w 489857"/>
                    <a:gd name="connsiteY20" fmla="*/ 381000 h 612321"/>
                    <a:gd name="connsiteX21" fmla="*/ 255815 w 489857"/>
                    <a:gd name="connsiteY21" fmla="*/ 367393 h 612321"/>
                    <a:gd name="connsiteX22" fmla="*/ 255815 w 489857"/>
                    <a:gd name="connsiteY22" fmla="*/ 337457 h 612321"/>
                    <a:gd name="connsiteX23" fmla="*/ 212272 w 489857"/>
                    <a:gd name="connsiteY23" fmla="*/ 356507 h 612321"/>
                    <a:gd name="connsiteX24" fmla="*/ 201386 w 489857"/>
                    <a:gd name="connsiteY24" fmla="*/ 323850 h 612321"/>
                    <a:gd name="connsiteX25" fmla="*/ 179615 w 489857"/>
                    <a:gd name="connsiteY25" fmla="*/ 329293 h 612321"/>
                    <a:gd name="connsiteX26" fmla="*/ 168729 w 489857"/>
                    <a:gd name="connsiteY26" fmla="*/ 323850 h 612321"/>
                    <a:gd name="connsiteX27" fmla="*/ 152486 w 489857"/>
                    <a:gd name="connsiteY27" fmla="*/ 340279 h 612321"/>
                    <a:gd name="connsiteX28" fmla="*/ 108857 w 489857"/>
                    <a:gd name="connsiteY28" fmla="*/ 242207 h 612321"/>
                    <a:gd name="connsiteX29" fmla="*/ 122465 w 489857"/>
                    <a:gd name="connsiteY29" fmla="*/ 223157 h 612321"/>
                    <a:gd name="connsiteX30" fmla="*/ 0 w 489857"/>
                    <a:gd name="connsiteY30" fmla="*/ 144235 h 612321"/>
                    <a:gd name="connsiteX31" fmla="*/ 29936 w 489857"/>
                    <a:gd name="connsiteY31" fmla="*/ 108857 h 612321"/>
                    <a:gd name="connsiteX32" fmla="*/ 35379 w 489857"/>
                    <a:gd name="connsiteY32" fmla="*/ 136071 h 612321"/>
                    <a:gd name="connsiteX33" fmla="*/ 78922 w 489857"/>
                    <a:gd name="connsiteY33" fmla="*/ 130628 h 612321"/>
                    <a:gd name="connsiteX34" fmla="*/ 51707 w 489857"/>
                    <a:gd name="connsiteY34" fmla="*/ 78921 h 612321"/>
                    <a:gd name="connsiteX35" fmla="*/ 103415 w 489857"/>
                    <a:gd name="connsiteY35" fmla="*/ 108857 h 612321"/>
                    <a:gd name="connsiteX36" fmla="*/ 106136 w 489857"/>
                    <a:gd name="connsiteY36" fmla="*/ 100693 h 612321"/>
                    <a:gd name="connsiteX37" fmla="*/ 100693 w 489857"/>
                    <a:gd name="connsiteY37" fmla="*/ 81643 h 612321"/>
                    <a:gd name="connsiteX38" fmla="*/ 103415 w 489857"/>
                    <a:gd name="connsiteY38" fmla="*/ 51707 h 612321"/>
                    <a:gd name="connsiteX39" fmla="*/ 74740 w 489857"/>
                    <a:gd name="connsiteY39" fmla="*/ 36072 h 612321"/>
                    <a:gd name="connsiteX40" fmla="*/ 70757 w 489857"/>
                    <a:gd name="connsiteY40" fmla="*/ 0 h 6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89857" h="612321">
                      <a:moveTo>
                        <a:pt x="70757" y="0"/>
                      </a:moveTo>
                      <a:lnTo>
                        <a:pt x="187779" y="43543"/>
                      </a:lnTo>
                      <a:lnTo>
                        <a:pt x="323850" y="133350"/>
                      </a:lnTo>
                      <a:lnTo>
                        <a:pt x="342900" y="122464"/>
                      </a:lnTo>
                      <a:lnTo>
                        <a:pt x="405493" y="155121"/>
                      </a:lnTo>
                      <a:lnTo>
                        <a:pt x="383722" y="187778"/>
                      </a:lnTo>
                      <a:lnTo>
                        <a:pt x="405493" y="261257"/>
                      </a:lnTo>
                      <a:lnTo>
                        <a:pt x="405493" y="261257"/>
                      </a:lnTo>
                      <a:lnTo>
                        <a:pt x="449036" y="299357"/>
                      </a:lnTo>
                      <a:lnTo>
                        <a:pt x="427265" y="334735"/>
                      </a:lnTo>
                      <a:lnTo>
                        <a:pt x="457200" y="378278"/>
                      </a:lnTo>
                      <a:lnTo>
                        <a:pt x="438150" y="435428"/>
                      </a:lnTo>
                      <a:lnTo>
                        <a:pt x="489857" y="473528"/>
                      </a:lnTo>
                      <a:lnTo>
                        <a:pt x="487136" y="500743"/>
                      </a:lnTo>
                      <a:lnTo>
                        <a:pt x="451757" y="566057"/>
                      </a:lnTo>
                      <a:lnTo>
                        <a:pt x="465365" y="593271"/>
                      </a:lnTo>
                      <a:lnTo>
                        <a:pt x="419100" y="612321"/>
                      </a:lnTo>
                      <a:lnTo>
                        <a:pt x="356507" y="609600"/>
                      </a:lnTo>
                      <a:lnTo>
                        <a:pt x="329293" y="503464"/>
                      </a:lnTo>
                      <a:lnTo>
                        <a:pt x="283029" y="481693"/>
                      </a:lnTo>
                      <a:lnTo>
                        <a:pt x="231322" y="381000"/>
                      </a:lnTo>
                      <a:lnTo>
                        <a:pt x="255815" y="367393"/>
                      </a:lnTo>
                      <a:lnTo>
                        <a:pt x="255815" y="337457"/>
                      </a:lnTo>
                      <a:lnTo>
                        <a:pt x="212272" y="356507"/>
                      </a:lnTo>
                      <a:lnTo>
                        <a:pt x="201386" y="323850"/>
                      </a:lnTo>
                      <a:lnTo>
                        <a:pt x="179615" y="329293"/>
                      </a:lnTo>
                      <a:cubicBezTo>
                        <a:pt x="175986" y="327479"/>
                        <a:pt x="173251" y="322019"/>
                        <a:pt x="168729" y="323850"/>
                      </a:cubicBezTo>
                      <a:cubicBezTo>
                        <a:pt x="164207" y="325681"/>
                        <a:pt x="157900" y="334803"/>
                        <a:pt x="152486" y="340279"/>
                      </a:cubicBezTo>
                      <a:lnTo>
                        <a:pt x="108857" y="242207"/>
                      </a:lnTo>
                      <a:lnTo>
                        <a:pt x="122465" y="223157"/>
                      </a:lnTo>
                      <a:lnTo>
                        <a:pt x="0" y="144235"/>
                      </a:lnTo>
                      <a:lnTo>
                        <a:pt x="29936" y="108857"/>
                      </a:lnTo>
                      <a:lnTo>
                        <a:pt x="35379" y="136071"/>
                      </a:lnTo>
                      <a:lnTo>
                        <a:pt x="78922" y="130628"/>
                      </a:lnTo>
                      <a:lnTo>
                        <a:pt x="51707" y="78921"/>
                      </a:lnTo>
                      <a:lnTo>
                        <a:pt x="103415" y="108857"/>
                      </a:lnTo>
                      <a:lnTo>
                        <a:pt x="106136" y="100693"/>
                      </a:lnTo>
                      <a:lnTo>
                        <a:pt x="100693" y="81643"/>
                      </a:lnTo>
                      <a:lnTo>
                        <a:pt x="103415" y="51707"/>
                      </a:lnTo>
                      <a:cubicBezTo>
                        <a:pt x="97293" y="41342"/>
                        <a:pt x="80862" y="46437"/>
                        <a:pt x="74740" y="36072"/>
                      </a:cubicBezTo>
                      <a:lnTo>
                        <a:pt x="7075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7" name="フリーフォーム 66"/>
                <p:cNvSpPr/>
                <p:nvPr/>
              </p:nvSpPr>
              <p:spPr>
                <a:xfrm>
                  <a:off x="2556510" y="4496348"/>
                  <a:ext cx="489585" cy="511175"/>
                </a:xfrm>
                <a:custGeom>
                  <a:avLst/>
                  <a:gdLst>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54171 w 489702"/>
                    <a:gd name="connsiteY42" fmla="*/ 0 h 511370"/>
                    <a:gd name="connsiteX0" fmla="*/ 54171 w 489702"/>
                    <a:gd name="connsiteY0" fmla="*/ 0 h 511370"/>
                    <a:gd name="connsiteX1" fmla="*/ 0 w 489702"/>
                    <a:gd name="connsiteY1" fmla="*/ 73672 h 511370"/>
                    <a:gd name="connsiteX2" fmla="*/ 41170 w 489702"/>
                    <a:gd name="connsiteY2" fmla="*/ 91006 h 511370"/>
                    <a:gd name="connsiteX3" fmla="*/ 47670 w 489702"/>
                    <a:gd name="connsiteY3" fmla="*/ 91006 h 511370"/>
                    <a:gd name="connsiteX4" fmla="*/ 47670 w 489702"/>
                    <a:gd name="connsiteY4" fmla="*/ 106174 h 511370"/>
                    <a:gd name="connsiteX5" fmla="*/ 13001 w 489702"/>
                    <a:gd name="connsiteY5" fmla="*/ 138676 h 511370"/>
                    <a:gd name="connsiteX6" fmla="*/ 47670 w 489702"/>
                    <a:gd name="connsiteY6" fmla="*/ 138676 h 511370"/>
                    <a:gd name="connsiteX7" fmla="*/ 143011 w 489702"/>
                    <a:gd name="connsiteY7" fmla="*/ 199348 h 511370"/>
                    <a:gd name="connsiteX8" fmla="*/ 188514 w 489702"/>
                    <a:gd name="connsiteY8" fmla="*/ 201514 h 511370"/>
                    <a:gd name="connsiteX9" fmla="*/ 171179 w 489702"/>
                    <a:gd name="connsiteY9" fmla="*/ 218849 h 511370"/>
                    <a:gd name="connsiteX10" fmla="*/ 229683 w 489702"/>
                    <a:gd name="connsiteY10" fmla="*/ 273020 h 511370"/>
                    <a:gd name="connsiteX11" fmla="*/ 240518 w 489702"/>
                    <a:gd name="connsiteY11" fmla="*/ 305522 h 511370"/>
                    <a:gd name="connsiteX12" fmla="*/ 255685 w 489702"/>
                    <a:gd name="connsiteY12" fmla="*/ 322857 h 511370"/>
                    <a:gd name="connsiteX13" fmla="*/ 270853 w 489702"/>
                    <a:gd name="connsiteY13" fmla="*/ 329357 h 511370"/>
                    <a:gd name="connsiteX14" fmla="*/ 262186 w 489702"/>
                    <a:gd name="connsiteY14" fmla="*/ 366193 h 511370"/>
                    <a:gd name="connsiteX15" fmla="*/ 270853 w 489702"/>
                    <a:gd name="connsiteY15" fmla="*/ 394362 h 511370"/>
                    <a:gd name="connsiteX16" fmla="*/ 251352 w 489702"/>
                    <a:gd name="connsiteY16" fmla="*/ 400862 h 511370"/>
                    <a:gd name="connsiteX17" fmla="*/ 277354 w 489702"/>
                    <a:gd name="connsiteY17" fmla="*/ 429031 h 511370"/>
                    <a:gd name="connsiteX18" fmla="*/ 273020 w 489702"/>
                    <a:gd name="connsiteY18" fmla="*/ 450699 h 511370"/>
                    <a:gd name="connsiteX19" fmla="*/ 292521 w 489702"/>
                    <a:gd name="connsiteY19" fmla="*/ 483202 h 511370"/>
                    <a:gd name="connsiteX20" fmla="*/ 351026 w 489702"/>
                    <a:gd name="connsiteY20" fmla="*/ 485368 h 511370"/>
                    <a:gd name="connsiteX21" fmla="*/ 370527 w 489702"/>
                    <a:gd name="connsiteY21" fmla="*/ 509204 h 511370"/>
                    <a:gd name="connsiteX22" fmla="*/ 455033 w 489702"/>
                    <a:gd name="connsiteY22" fmla="*/ 511370 h 511370"/>
                    <a:gd name="connsiteX23" fmla="*/ 489702 w 489702"/>
                    <a:gd name="connsiteY23" fmla="*/ 478868 h 511370"/>
                    <a:gd name="connsiteX24" fmla="*/ 476702 w 489702"/>
                    <a:gd name="connsiteY24" fmla="*/ 476701 h 511370"/>
                    <a:gd name="connsiteX25" fmla="*/ 446366 w 489702"/>
                    <a:gd name="connsiteY25" fmla="*/ 370527 h 511370"/>
                    <a:gd name="connsiteX26" fmla="*/ 398696 w 489702"/>
                    <a:gd name="connsiteY26" fmla="*/ 344525 h 511370"/>
                    <a:gd name="connsiteX27" fmla="*/ 351026 w 489702"/>
                    <a:gd name="connsiteY27" fmla="*/ 244851 h 511370"/>
                    <a:gd name="connsiteX28" fmla="*/ 379194 w 489702"/>
                    <a:gd name="connsiteY28" fmla="*/ 236184 h 511370"/>
                    <a:gd name="connsiteX29" fmla="*/ 379194 w 489702"/>
                    <a:gd name="connsiteY29" fmla="*/ 199348 h 511370"/>
                    <a:gd name="connsiteX30" fmla="*/ 331524 w 489702"/>
                    <a:gd name="connsiteY30" fmla="*/ 223183 h 511370"/>
                    <a:gd name="connsiteX31" fmla="*/ 322857 w 489702"/>
                    <a:gd name="connsiteY31" fmla="*/ 186347 h 511370"/>
                    <a:gd name="connsiteX32" fmla="*/ 294688 w 489702"/>
                    <a:gd name="connsiteY32" fmla="*/ 188513 h 511370"/>
                    <a:gd name="connsiteX33" fmla="*/ 281687 w 489702"/>
                    <a:gd name="connsiteY33" fmla="*/ 188513 h 511370"/>
                    <a:gd name="connsiteX34" fmla="*/ 266520 w 489702"/>
                    <a:gd name="connsiteY34" fmla="*/ 210182 h 511370"/>
                    <a:gd name="connsiteX35" fmla="*/ 227517 w 489702"/>
                    <a:gd name="connsiteY35" fmla="*/ 114841 h 511370"/>
                    <a:gd name="connsiteX36" fmla="*/ 238351 w 489702"/>
                    <a:gd name="connsiteY36" fmla="*/ 86673 h 511370"/>
                    <a:gd name="connsiteX37" fmla="*/ 138677 w 489702"/>
                    <a:gd name="connsiteY37" fmla="*/ 19501 h 511370"/>
                    <a:gd name="connsiteX38" fmla="*/ 112675 w 489702"/>
                    <a:gd name="connsiteY38" fmla="*/ 71505 h 511370"/>
                    <a:gd name="connsiteX39" fmla="*/ 110508 w 489702"/>
                    <a:gd name="connsiteY39" fmla="*/ 43336 h 511370"/>
                    <a:gd name="connsiteX40" fmla="*/ 86673 w 489702"/>
                    <a:gd name="connsiteY40" fmla="*/ 75839 h 511370"/>
                    <a:gd name="connsiteX41" fmla="*/ 69338 w 489702"/>
                    <a:gd name="connsiteY41" fmla="*/ 69338 h 511370"/>
                    <a:gd name="connsiteX42" fmla="*/ 93196 w 489702"/>
                    <a:gd name="connsiteY42" fmla="*/ 30347 h 511370"/>
                    <a:gd name="connsiteX43" fmla="*/ 54171 w 489702"/>
                    <a:gd name="connsiteY43" fmla="*/ 0 h 51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9702" h="511370">
                      <a:moveTo>
                        <a:pt x="54171" y="0"/>
                      </a:moveTo>
                      <a:lnTo>
                        <a:pt x="0" y="73672"/>
                      </a:lnTo>
                      <a:lnTo>
                        <a:pt x="41170" y="91006"/>
                      </a:lnTo>
                      <a:lnTo>
                        <a:pt x="47670" y="91006"/>
                      </a:lnTo>
                      <a:lnTo>
                        <a:pt x="47670" y="106174"/>
                      </a:lnTo>
                      <a:lnTo>
                        <a:pt x="13001" y="138676"/>
                      </a:lnTo>
                      <a:lnTo>
                        <a:pt x="47670" y="138676"/>
                      </a:lnTo>
                      <a:lnTo>
                        <a:pt x="143011" y="199348"/>
                      </a:lnTo>
                      <a:lnTo>
                        <a:pt x="188514" y="201514"/>
                      </a:lnTo>
                      <a:lnTo>
                        <a:pt x="171179" y="218849"/>
                      </a:lnTo>
                      <a:lnTo>
                        <a:pt x="229683" y="273020"/>
                      </a:lnTo>
                      <a:lnTo>
                        <a:pt x="240518" y="305522"/>
                      </a:lnTo>
                      <a:lnTo>
                        <a:pt x="255685" y="322857"/>
                      </a:lnTo>
                      <a:lnTo>
                        <a:pt x="270853" y="329357"/>
                      </a:lnTo>
                      <a:lnTo>
                        <a:pt x="262186" y="366193"/>
                      </a:lnTo>
                      <a:lnTo>
                        <a:pt x="270853" y="394362"/>
                      </a:lnTo>
                      <a:lnTo>
                        <a:pt x="251352" y="400862"/>
                      </a:lnTo>
                      <a:lnTo>
                        <a:pt x="277354" y="429031"/>
                      </a:lnTo>
                      <a:lnTo>
                        <a:pt x="273020" y="450699"/>
                      </a:lnTo>
                      <a:lnTo>
                        <a:pt x="292521" y="483202"/>
                      </a:lnTo>
                      <a:lnTo>
                        <a:pt x="351026" y="485368"/>
                      </a:lnTo>
                      <a:lnTo>
                        <a:pt x="370527" y="509204"/>
                      </a:lnTo>
                      <a:lnTo>
                        <a:pt x="455033" y="511370"/>
                      </a:lnTo>
                      <a:lnTo>
                        <a:pt x="489702" y="478868"/>
                      </a:lnTo>
                      <a:lnTo>
                        <a:pt x="476702" y="476701"/>
                      </a:lnTo>
                      <a:lnTo>
                        <a:pt x="446366" y="370527"/>
                      </a:lnTo>
                      <a:lnTo>
                        <a:pt x="398696" y="344525"/>
                      </a:lnTo>
                      <a:lnTo>
                        <a:pt x="351026" y="244851"/>
                      </a:lnTo>
                      <a:lnTo>
                        <a:pt x="379194" y="236184"/>
                      </a:lnTo>
                      <a:lnTo>
                        <a:pt x="379194" y="199348"/>
                      </a:lnTo>
                      <a:lnTo>
                        <a:pt x="331524" y="223183"/>
                      </a:lnTo>
                      <a:lnTo>
                        <a:pt x="322857" y="186347"/>
                      </a:lnTo>
                      <a:lnTo>
                        <a:pt x="294688" y="188513"/>
                      </a:lnTo>
                      <a:lnTo>
                        <a:pt x="281687" y="188513"/>
                      </a:lnTo>
                      <a:lnTo>
                        <a:pt x="266520" y="210182"/>
                      </a:lnTo>
                      <a:lnTo>
                        <a:pt x="227517" y="114841"/>
                      </a:lnTo>
                      <a:lnTo>
                        <a:pt x="238351" y="86673"/>
                      </a:lnTo>
                      <a:lnTo>
                        <a:pt x="138677" y="19501"/>
                      </a:lnTo>
                      <a:lnTo>
                        <a:pt x="112675" y="71505"/>
                      </a:lnTo>
                      <a:lnTo>
                        <a:pt x="110508" y="43336"/>
                      </a:lnTo>
                      <a:lnTo>
                        <a:pt x="86673" y="75839"/>
                      </a:lnTo>
                      <a:lnTo>
                        <a:pt x="69338" y="69338"/>
                      </a:lnTo>
                      <a:cubicBezTo>
                        <a:pt x="68621" y="61399"/>
                        <a:pt x="93913" y="38286"/>
                        <a:pt x="93196" y="30347"/>
                      </a:cubicBezTo>
                      <a:lnTo>
                        <a:pt x="54171"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8" name="フリーフォーム 67"/>
                <p:cNvSpPr/>
                <p:nvPr/>
              </p:nvSpPr>
              <p:spPr>
                <a:xfrm>
                  <a:off x="3824605" y="4295688"/>
                  <a:ext cx="333375" cy="274320"/>
                </a:xfrm>
                <a:custGeom>
                  <a:avLst/>
                  <a:gdLst>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47684 w 333784"/>
                    <a:gd name="connsiteY33" fmla="*/ 0 h 274881"/>
                    <a:gd name="connsiteX0" fmla="*/ 47684 w 333784"/>
                    <a:gd name="connsiteY0" fmla="*/ 0 h 274881"/>
                    <a:gd name="connsiteX1" fmla="*/ 28049 w 333784"/>
                    <a:gd name="connsiteY1" fmla="*/ 25244 h 274881"/>
                    <a:gd name="connsiteX2" fmla="*/ 56099 w 333784"/>
                    <a:gd name="connsiteY2" fmla="*/ 64513 h 274881"/>
                    <a:gd name="connsiteX3" fmla="*/ 78538 w 333784"/>
                    <a:gd name="connsiteY3" fmla="*/ 75732 h 274881"/>
                    <a:gd name="connsiteX4" fmla="*/ 78538 w 333784"/>
                    <a:gd name="connsiteY4" fmla="*/ 126221 h 274881"/>
                    <a:gd name="connsiteX5" fmla="*/ 39269 w 333784"/>
                    <a:gd name="connsiteY5" fmla="*/ 78537 h 274881"/>
                    <a:gd name="connsiteX6" fmla="*/ 33659 w 333784"/>
                    <a:gd name="connsiteY6" fmla="*/ 103781 h 274881"/>
                    <a:gd name="connsiteX7" fmla="*/ 0 w 333784"/>
                    <a:gd name="connsiteY7" fmla="*/ 92562 h 274881"/>
                    <a:gd name="connsiteX8" fmla="*/ 5610 w 333784"/>
                    <a:gd name="connsiteY8" fmla="*/ 129025 h 274881"/>
                    <a:gd name="connsiteX9" fmla="*/ 28049 w 333784"/>
                    <a:gd name="connsiteY9" fmla="*/ 154270 h 274881"/>
                    <a:gd name="connsiteX10" fmla="*/ 28049 w 333784"/>
                    <a:gd name="connsiteY10" fmla="*/ 162684 h 274881"/>
                    <a:gd name="connsiteX11" fmla="*/ 78538 w 333784"/>
                    <a:gd name="connsiteY11" fmla="*/ 162684 h 274881"/>
                    <a:gd name="connsiteX12" fmla="*/ 75733 w 333784"/>
                    <a:gd name="connsiteY12" fmla="*/ 201953 h 274881"/>
                    <a:gd name="connsiteX13" fmla="*/ 100977 w 333784"/>
                    <a:gd name="connsiteY13" fmla="*/ 182319 h 274881"/>
                    <a:gd name="connsiteX14" fmla="*/ 165490 w 333784"/>
                    <a:gd name="connsiteY14" fmla="*/ 244027 h 274881"/>
                    <a:gd name="connsiteX15" fmla="*/ 210368 w 333784"/>
                    <a:gd name="connsiteY15" fmla="*/ 244027 h 274881"/>
                    <a:gd name="connsiteX16" fmla="*/ 249637 w 333784"/>
                    <a:gd name="connsiteY16" fmla="*/ 274881 h 274881"/>
                    <a:gd name="connsiteX17" fmla="*/ 204759 w 333784"/>
                    <a:gd name="connsiteY17" fmla="*/ 221587 h 274881"/>
                    <a:gd name="connsiteX18" fmla="*/ 224393 w 333784"/>
                    <a:gd name="connsiteY18" fmla="*/ 221587 h 274881"/>
                    <a:gd name="connsiteX19" fmla="*/ 213173 w 333784"/>
                    <a:gd name="connsiteY19" fmla="*/ 196343 h 274881"/>
                    <a:gd name="connsiteX20" fmla="*/ 266467 w 333784"/>
                    <a:gd name="connsiteY20" fmla="*/ 196343 h 274881"/>
                    <a:gd name="connsiteX21" fmla="*/ 288906 w 333784"/>
                    <a:gd name="connsiteY21" fmla="*/ 182319 h 274881"/>
                    <a:gd name="connsiteX22" fmla="*/ 322565 w 333784"/>
                    <a:gd name="connsiteY22" fmla="*/ 204758 h 274881"/>
                    <a:gd name="connsiteX23" fmla="*/ 314150 w 333784"/>
                    <a:gd name="connsiteY23" fmla="*/ 140245 h 274881"/>
                    <a:gd name="connsiteX24" fmla="*/ 333784 w 333784"/>
                    <a:gd name="connsiteY24" fmla="*/ 131830 h 274881"/>
                    <a:gd name="connsiteX25" fmla="*/ 308540 w 333784"/>
                    <a:gd name="connsiteY25" fmla="*/ 86952 h 274881"/>
                    <a:gd name="connsiteX26" fmla="*/ 308540 w 333784"/>
                    <a:gd name="connsiteY26" fmla="*/ 56098 h 274881"/>
                    <a:gd name="connsiteX27" fmla="*/ 280491 w 333784"/>
                    <a:gd name="connsiteY27" fmla="*/ 44878 h 274881"/>
                    <a:gd name="connsiteX28" fmla="*/ 249637 w 333784"/>
                    <a:gd name="connsiteY28" fmla="*/ 47683 h 274881"/>
                    <a:gd name="connsiteX29" fmla="*/ 227198 w 333784"/>
                    <a:gd name="connsiteY29" fmla="*/ 70122 h 274881"/>
                    <a:gd name="connsiteX30" fmla="*/ 179514 w 333784"/>
                    <a:gd name="connsiteY30" fmla="*/ 72927 h 274881"/>
                    <a:gd name="connsiteX31" fmla="*/ 179514 w 333784"/>
                    <a:gd name="connsiteY31" fmla="*/ 58903 h 274881"/>
                    <a:gd name="connsiteX32" fmla="*/ 126221 w 333784"/>
                    <a:gd name="connsiteY32" fmla="*/ 47683 h 274881"/>
                    <a:gd name="connsiteX33" fmla="*/ 92676 w 333784"/>
                    <a:gd name="connsiteY33" fmla="*/ 5621 h 274881"/>
                    <a:gd name="connsiteX34" fmla="*/ 47684 w 333784"/>
                    <a:gd name="connsiteY34" fmla="*/ 0 h 274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3784" h="274881">
                      <a:moveTo>
                        <a:pt x="47684" y="0"/>
                      </a:moveTo>
                      <a:lnTo>
                        <a:pt x="28049" y="25244"/>
                      </a:lnTo>
                      <a:lnTo>
                        <a:pt x="56099" y="64513"/>
                      </a:lnTo>
                      <a:lnTo>
                        <a:pt x="78538" y="75732"/>
                      </a:lnTo>
                      <a:lnTo>
                        <a:pt x="78538" y="126221"/>
                      </a:lnTo>
                      <a:lnTo>
                        <a:pt x="39269" y="78537"/>
                      </a:lnTo>
                      <a:lnTo>
                        <a:pt x="33659" y="103781"/>
                      </a:lnTo>
                      <a:lnTo>
                        <a:pt x="0" y="92562"/>
                      </a:lnTo>
                      <a:lnTo>
                        <a:pt x="5610" y="129025"/>
                      </a:lnTo>
                      <a:lnTo>
                        <a:pt x="28049" y="154270"/>
                      </a:lnTo>
                      <a:lnTo>
                        <a:pt x="28049" y="162684"/>
                      </a:lnTo>
                      <a:lnTo>
                        <a:pt x="78538" y="162684"/>
                      </a:lnTo>
                      <a:lnTo>
                        <a:pt x="75733" y="201953"/>
                      </a:lnTo>
                      <a:lnTo>
                        <a:pt x="100977" y="182319"/>
                      </a:lnTo>
                      <a:lnTo>
                        <a:pt x="165490" y="244027"/>
                      </a:lnTo>
                      <a:lnTo>
                        <a:pt x="210368" y="244027"/>
                      </a:lnTo>
                      <a:lnTo>
                        <a:pt x="249637" y="274881"/>
                      </a:lnTo>
                      <a:lnTo>
                        <a:pt x="204759" y="221587"/>
                      </a:lnTo>
                      <a:lnTo>
                        <a:pt x="224393" y="221587"/>
                      </a:lnTo>
                      <a:lnTo>
                        <a:pt x="213173" y="196343"/>
                      </a:lnTo>
                      <a:lnTo>
                        <a:pt x="266467" y="196343"/>
                      </a:lnTo>
                      <a:lnTo>
                        <a:pt x="288906" y="182319"/>
                      </a:lnTo>
                      <a:lnTo>
                        <a:pt x="322565" y="204758"/>
                      </a:lnTo>
                      <a:lnTo>
                        <a:pt x="314150" y="140245"/>
                      </a:lnTo>
                      <a:lnTo>
                        <a:pt x="333784" y="131830"/>
                      </a:lnTo>
                      <a:lnTo>
                        <a:pt x="308540" y="86952"/>
                      </a:lnTo>
                      <a:lnTo>
                        <a:pt x="308540" y="56098"/>
                      </a:lnTo>
                      <a:lnTo>
                        <a:pt x="280491" y="44878"/>
                      </a:lnTo>
                      <a:lnTo>
                        <a:pt x="249637" y="47683"/>
                      </a:lnTo>
                      <a:lnTo>
                        <a:pt x="227198" y="70122"/>
                      </a:lnTo>
                      <a:lnTo>
                        <a:pt x="179514" y="72927"/>
                      </a:lnTo>
                      <a:lnTo>
                        <a:pt x="179514" y="58903"/>
                      </a:lnTo>
                      <a:lnTo>
                        <a:pt x="126221" y="47683"/>
                      </a:lnTo>
                      <a:cubicBezTo>
                        <a:pt x="113167" y="41157"/>
                        <a:pt x="105730" y="12147"/>
                        <a:pt x="92676" y="5621"/>
                      </a:cubicBezTo>
                      <a:lnTo>
                        <a:pt x="47684"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69" name="フリーフォーム 68"/>
                <p:cNvSpPr/>
                <p:nvPr/>
              </p:nvSpPr>
              <p:spPr>
                <a:xfrm>
                  <a:off x="3846195" y="2820583"/>
                  <a:ext cx="595630" cy="438150"/>
                </a:xfrm>
                <a:custGeom>
                  <a:avLst/>
                  <a:gdLst>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19743 w 595993"/>
                    <a:gd name="connsiteY4" fmla="*/ 266700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46314 w 595993"/>
                    <a:gd name="connsiteY18" fmla="*/ 391885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38150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70807 w 595993"/>
                    <a:gd name="connsiteY17" fmla="*/ 367393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 name="connsiteX0" fmla="*/ 299357 w 595993"/>
                    <a:gd name="connsiteY0" fmla="*/ 0 h 438150"/>
                    <a:gd name="connsiteX1" fmla="*/ 247650 w 595993"/>
                    <a:gd name="connsiteY1" fmla="*/ 54428 h 438150"/>
                    <a:gd name="connsiteX2" fmla="*/ 231321 w 595993"/>
                    <a:gd name="connsiteY2" fmla="*/ 103414 h 438150"/>
                    <a:gd name="connsiteX3" fmla="*/ 155121 w 595993"/>
                    <a:gd name="connsiteY3" fmla="*/ 130628 h 438150"/>
                    <a:gd name="connsiteX4" fmla="*/ 108923 w 595993"/>
                    <a:gd name="connsiteY4" fmla="*/ 258535 h 438150"/>
                    <a:gd name="connsiteX5" fmla="*/ 27214 w 595993"/>
                    <a:gd name="connsiteY5" fmla="*/ 299357 h 438150"/>
                    <a:gd name="connsiteX6" fmla="*/ 0 w 595993"/>
                    <a:gd name="connsiteY6" fmla="*/ 351064 h 438150"/>
                    <a:gd name="connsiteX7" fmla="*/ 65314 w 595993"/>
                    <a:gd name="connsiteY7" fmla="*/ 353785 h 438150"/>
                    <a:gd name="connsiteX8" fmla="*/ 81643 w 595993"/>
                    <a:gd name="connsiteY8" fmla="*/ 386443 h 438150"/>
                    <a:gd name="connsiteX9" fmla="*/ 149679 w 595993"/>
                    <a:gd name="connsiteY9" fmla="*/ 397328 h 438150"/>
                    <a:gd name="connsiteX10" fmla="*/ 171450 w 595993"/>
                    <a:gd name="connsiteY10" fmla="*/ 438150 h 438150"/>
                    <a:gd name="connsiteX11" fmla="*/ 253093 w 595993"/>
                    <a:gd name="connsiteY11" fmla="*/ 416378 h 438150"/>
                    <a:gd name="connsiteX12" fmla="*/ 258536 w 595993"/>
                    <a:gd name="connsiteY12" fmla="*/ 386443 h 438150"/>
                    <a:gd name="connsiteX13" fmla="*/ 231321 w 595993"/>
                    <a:gd name="connsiteY13" fmla="*/ 342900 h 438150"/>
                    <a:gd name="connsiteX14" fmla="*/ 277586 w 595993"/>
                    <a:gd name="connsiteY14" fmla="*/ 312964 h 438150"/>
                    <a:gd name="connsiteX15" fmla="*/ 391886 w 595993"/>
                    <a:gd name="connsiteY15" fmla="*/ 332014 h 438150"/>
                    <a:gd name="connsiteX16" fmla="*/ 429981 w 595993"/>
                    <a:gd name="connsiteY16" fmla="*/ 334735 h 438150"/>
                    <a:gd name="connsiteX17" fmla="*/ 462638 w 595993"/>
                    <a:gd name="connsiteY17" fmla="*/ 378278 h 438150"/>
                    <a:gd name="connsiteX18" fmla="*/ 432699 w 595993"/>
                    <a:gd name="connsiteY18" fmla="*/ 402770 h 438150"/>
                    <a:gd name="connsiteX19" fmla="*/ 478971 w 595993"/>
                    <a:gd name="connsiteY19" fmla="*/ 429985 h 438150"/>
                    <a:gd name="connsiteX20" fmla="*/ 525236 w 595993"/>
                    <a:gd name="connsiteY20" fmla="*/ 402771 h 438150"/>
                    <a:gd name="connsiteX21" fmla="*/ 571500 w 595993"/>
                    <a:gd name="connsiteY21" fmla="*/ 378278 h 438150"/>
                    <a:gd name="connsiteX22" fmla="*/ 568779 w 595993"/>
                    <a:gd name="connsiteY22" fmla="*/ 361950 h 438150"/>
                    <a:gd name="connsiteX23" fmla="*/ 595993 w 595993"/>
                    <a:gd name="connsiteY23" fmla="*/ 323850 h 438150"/>
                    <a:gd name="connsiteX24" fmla="*/ 544286 w 595993"/>
                    <a:gd name="connsiteY24" fmla="*/ 239485 h 438150"/>
                    <a:gd name="connsiteX25" fmla="*/ 500743 w 595993"/>
                    <a:gd name="connsiteY25" fmla="*/ 234043 h 438150"/>
                    <a:gd name="connsiteX26" fmla="*/ 410936 w 595993"/>
                    <a:gd name="connsiteY26" fmla="*/ 119743 h 438150"/>
                    <a:gd name="connsiteX27" fmla="*/ 367393 w 595993"/>
                    <a:gd name="connsiteY27" fmla="*/ 130628 h 438150"/>
                    <a:gd name="connsiteX28" fmla="*/ 340179 w 595993"/>
                    <a:gd name="connsiteY28" fmla="*/ 106135 h 438150"/>
                    <a:gd name="connsiteX29" fmla="*/ 337457 w 595993"/>
                    <a:gd name="connsiteY29" fmla="*/ 103414 h 438150"/>
                    <a:gd name="connsiteX30" fmla="*/ 361950 w 595993"/>
                    <a:gd name="connsiteY30" fmla="*/ 81643 h 438150"/>
                    <a:gd name="connsiteX31" fmla="*/ 359229 w 595993"/>
                    <a:gd name="connsiteY31" fmla="*/ 78921 h 438150"/>
                    <a:gd name="connsiteX32" fmla="*/ 334736 w 595993"/>
                    <a:gd name="connsiteY32" fmla="*/ 38100 h 438150"/>
                    <a:gd name="connsiteX33" fmla="*/ 299357 w 595993"/>
                    <a:gd name="connsiteY33"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5993" h="438150">
                      <a:moveTo>
                        <a:pt x="299357" y="0"/>
                      </a:moveTo>
                      <a:lnTo>
                        <a:pt x="247650" y="54428"/>
                      </a:lnTo>
                      <a:lnTo>
                        <a:pt x="231321" y="103414"/>
                      </a:lnTo>
                      <a:lnTo>
                        <a:pt x="155121" y="130628"/>
                      </a:lnTo>
                      <a:lnTo>
                        <a:pt x="108923" y="258535"/>
                      </a:lnTo>
                      <a:lnTo>
                        <a:pt x="27214" y="299357"/>
                      </a:lnTo>
                      <a:lnTo>
                        <a:pt x="0" y="351064"/>
                      </a:lnTo>
                      <a:lnTo>
                        <a:pt x="65314" y="353785"/>
                      </a:lnTo>
                      <a:lnTo>
                        <a:pt x="81643" y="386443"/>
                      </a:lnTo>
                      <a:lnTo>
                        <a:pt x="149679" y="397328"/>
                      </a:lnTo>
                      <a:lnTo>
                        <a:pt x="171450" y="438150"/>
                      </a:lnTo>
                      <a:lnTo>
                        <a:pt x="253093" y="416378"/>
                      </a:lnTo>
                      <a:lnTo>
                        <a:pt x="258536" y="386443"/>
                      </a:lnTo>
                      <a:lnTo>
                        <a:pt x="231321" y="342900"/>
                      </a:lnTo>
                      <a:lnTo>
                        <a:pt x="277586" y="312964"/>
                      </a:lnTo>
                      <a:lnTo>
                        <a:pt x="391886" y="332014"/>
                      </a:lnTo>
                      <a:lnTo>
                        <a:pt x="429981" y="334735"/>
                      </a:lnTo>
                      <a:lnTo>
                        <a:pt x="462638" y="378278"/>
                      </a:lnTo>
                      <a:lnTo>
                        <a:pt x="432699" y="402770"/>
                      </a:lnTo>
                      <a:lnTo>
                        <a:pt x="478971" y="429985"/>
                      </a:lnTo>
                      <a:lnTo>
                        <a:pt x="525236" y="402771"/>
                      </a:lnTo>
                      <a:lnTo>
                        <a:pt x="571500" y="378278"/>
                      </a:lnTo>
                      <a:lnTo>
                        <a:pt x="568779" y="361950"/>
                      </a:lnTo>
                      <a:lnTo>
                        <a:pt x="595993" y="323850"/>
                      </a:lnTo>
                      <a:lnTo>
                        <a:pt x="544286" y="239485"/>
                      </a:lnTo>
                      <a:lnTo>
                        <a:pt x="500743" y="234043"/>
                      </a:lnTo>
                      <a:lnTo>
                        <a:pt x="410936" y="119743"/>
                      </a:lnTo>
                      <a:lnTo>
                        <a:pt x="367393" y="130628"/>
                      </a:lnTo>
                      <a:lnTo>
                        <a:pt x="340179" y="106135"/>
                      </a:lnTo>
                      <a:lnTo>
                        <a:pt x="337457" y="103414"/>
                      </a:lnTo>
                      <a:lnTo>
                        <a:pt x="361950" y="81643"/>
                      </a:lnTo>
                      <a:lnTo>
                        <a:pt x="359229" y="78921"/>
                      </a:lnTo>
                      <a:lnTo>
                        <a:pt x="334736" y="38100"/>
                      </a:lnTo>
                      <a:lnTo>
                        <a:pt x="299357"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0" name="フリーフォーム 69"/>
                <p:cNvSpPr/>
                <p:nvPr/>
              </p:nvSpPr>
              <p:spPr>
                <a:xfrm>
                  <a:off x="2948940" y="2833283"/>
                  <a:ext cx="201295" cy="339725"/>
                </a:xfrm>
                <a:custGeom>
                  <a:avLst/>
                  <a:gdLst>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33350 h 340178"/>
                    <a:gd name="connsiteX17" fmla="*/ 201385 w 201385"/>
                    <a:gd name="connsiteY17" fmla="*/ 130628 h 340178"/>
                    <a:gd name="connsiteX18" fmla="*/ 201385 w 201385"/>
                    <a:gd name="connsiteY18" fmla="*/ 62593 h 340178"/>
                    <a:gd name="connsiteX19" fmla="*/ 97971 w 201385"/>
                    <a:gd name="connsiteY19" fmla="*/ 0 h 340178"/>
                    <a:gd name="connsiteX0" fmla="*/ 97971 w 201385"/>
                    <a:gd name="connsiteY0" fmla="*/ 0 h 340178"/>
                    <a:gd name="connsiteX1" fmla="*/ 62592 w 201385"/>
                    <a:gd name="connsiteY1" fmla="*/ 65314 h 340178"/>
                    <a:gd name="connsiteX2" fmla="*/ 73478 w 201385"/>
                    <a:gd name="connsiteY2" fmla="*/ 81643 h 340178"/>
                    <a:gd name="connsiteX3" fmla="*/ 51707 w 201385"/>
                    <a:gd name="connsiteY3" fmla="*/ 92528 h 340178"/>
                    <a:gd name="connsiteX4" fmla="*/ 2721 w 201385"/>
                    <a:gd name="connsiteY4" fmla="*/ 95250 h 340178"/>
                    <a:gd name="connsiteX5" fmla="*/ 46264 w 201385"/>
                    <a:gd name="connsiteY5" fmla="*/ 171450 h 340178"/>
                    <a:gd name="connsiteX6" fmla="*/ 38100 w 201385"/>
                    <a:gd name="connsiteY6" fmla="*/ 201386 h 340178"/>
                    <a:gd name="connsiteX7" fmla="*/ 0 w 201385"/>
                    <a:gd name="connsiteY7" fmla="*/ 225878 h 340178"/>
                    <a:gd name="connsiteX8" fmla="*/ 29935 w 201385"/>
                    <a:gd name="connsiteY8" fmla="*/ 299357 h 340178"/>
                    <a:gd name="connsiteX9" fmla="*/ 62592 w 201385"/>
                    <a:gd name="connsiteY9" fmla="*/ 296636 h 340178"/>
                    <a:gd name="connsiteX10" fmla="*/ 111578 w 201385"/>
                    <a:gd name="connsiteY10" fmla="*/ 340178 h 340178"/>
                    <a:gd name="connsiteX11" fmla="*/ 127907 w 201385"/>
                    <a:gd name="connsiteY11" fmla="*/ 307521 h 340178"/>
                    <a:gd name="connsiteX12" fmla="*/ 144235 w 201385"/>
                    <a:gd name="connsiteY12" fmla="*/ 307521 h 340178"/>
                    <a:gd name="connsiteX13" fmla="*/ 146957 w 201385"/>
                    <a:gd name="connsiteY13" fmla="*/ 244928 h 340178"/>
                    <a:gd name="connsiteX14" fmla="*/ 171450 w 201385"/>
                    <a:gd name="connsiteY14" fmla="*/ 236764 h 340178"/>
                    <a:gd name="connsiteX15" fmla="*/ 155121 w 201385"/>
                    <a:gd name="connsiteY15" fmla="*/ 201386 h 340178"/>
                    <a:gd name="connsiteX16" fmla="*/ 166007 w 201385"/>
                    <a:gd name="connsiteY16" fmla="*/ 140503 h 340178"/>
                    <a:gd name="connsiteX17" fmla="*/ 201385 w 201385"/>
                    <a:gd name="connsiteY17" fmla="*/ 130628 h 340178"/>
                    <a:gd name="connsiteX18" fmla="*/ 201385 w 201385"/>
                    <a:gd name="connsiteY18" fmla="*/ 62593 h 340178"/>
                    <a:gd name="connsiteX19" fmla="*/ 97971 w 201385"/>
                    <a:gd name="connsiteY19" fmla="*/ 0 h 34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1385" h="340178">
                      <a:moveTo>
                        <a:pt x="97971" y="0"/>
                      </a:moveTo>
                      <a:lnTo>
                        <a:pt x="62592" y="65314"/>
                      </a:lnTo>
                      <a:lnTo>
                        <a:pt x="73478" y="81643"/>
                      </a:lnTo>
                      <a:lnTo>
                        <a:pt x="51707" y="92528"/>
                      </a:lnTo>
                      <a:lnTo>
                        <a:pt x="2721" y="95250"/>
                      </a:lnTo>
                      <a:lnTo>
                        <a:pt x="46264" y="171450"/>
                      </a:lnTo>
                      <a:lnTo>
                        <a:pt x="38100" y="201386"/>
                      </a:lnTo>
                      <a:lnTo>
                        <a:pt x="0" y="225878"/>
                      </a:lnTo>
                      <a:lnTo>
                        <a:pt x="29935" y="299357"/>
                      </a:lnTo>
                      <a:lnTo>
                        <a:pt x="62592" y="296636"/>
                      </a:lnTo>
                      <a:lnTo>
                        <a:pt x="111578" y="340178"/>
                      </a:lnTo>
                      <a:lnTo>
                        <a:pt x="127907" y="307521"/>
                      </a:lnTo>
                      <a:lnTo>
                        <a:pt x="144235" y="307521"/>
                      </a:lnTo>
                      <a:lnTo>
                        <a:pt x="146957" y="244928"/>
                      </a:lnTo>
                      <a:lnTo>
                        <a:pt x="171450" y="236764"/>
                      </a:lnTo>
                      <a:lnTo>
                        <a:pt x="155121" y="201386"/>
                      </a:lnTo>
                      <a:lnTo>
                        <a:pt x="166007" y="140503"/>
                      </a:lnTo>
                      <a:lnTo>
                        <a:pt x="201385" y="130628"/>
                      </a:lnTo>
                      <a:lnTo>
                        <a:pt x="201385" y="62593"/>
                      </a:lnTo>
                      <a:lnTo>
                        <a:pt x="97971"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1" name="フリーフォーム 70"/>
                <p:cNvSpPr/>
                <p:nvPr/>
              </p:nvSpPr>
              <p:spPr>
                <a:xfrm>
                  <a:off x="3067685" y="3053628"/>
                  <a:ext cx="296545" cy="372745"/>
                </a:xfrm>
                <a:custGeom>
                  <a:avLst/>
                  <a:gdLst>
                    <a:gd name="connsiteX0" fmla="*/ 35379 w 296636"/>
                    <a:gd name="connsiteY0" fmla="*/ 65314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35379 w 296636"/>
                    <a:gd name="connsiteY25" fmla="*/ 65314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33350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3093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27214 w 296636"/>
                    <a:gd name="connsiteY23" fmla="*/ 171450 h 372835"/>
                    <a:gd name="connsiteX24" fmla="*/ 0 w 296636"/>
                    <a:gd name="connsiteY24" fmla="*/ 118298 h 372835"/>
                    <a:gd name="connsiteX25" fmla="*/ 23480 w 296636"/>
                    <a:gd name="connsiteY25" fmla="*/ 62948 h 372835"/>
                    <a:gd name="connsiteX0" fmla="*/ 23480 w 296636"/>
                    <a:gd name="connsiteY0" fmla="*/ 62948 h 372835"/>
                    <a:gd name="connsiteX1" fmla="*/ 157843 w 296636"/>
                    <a:gd name="connsiteY1" fmla="*/ 5442 h 372835"/>
                    <a:gd name="connsiteX2" fmla="*/ 223157 w 296636"/>
                    <a:gd name="connsiteY2" fmla="*/ 27214 h 372835"/>
                    <a:gd name="connsiteX3" fmla="*/ 250789 w 296636"/>
                    <a:gd name="connsiteY3" fmla="*/ 0 h 372835"/>
                    <a:gd name="connsiteX4" fmla="*/ 296636 w 296636"/>
                    <a:gd name="connsiteY4" fmla="*/ 40821 h 372835"/>
                    <a:gd name="connsiteX5" fmla="*/ 288471 w 296636"/>
                    <a:gd name="connsiteY5" fmla="*/ 48985 h 372835"/>
                    <a:gd name="connsiteX6" fmla="*/ 288471 w 296636"/>
                    <a:gd name="connsiteY6" fmla="*/ 81642 h 372835"/>
                    <a:gd name="connsiteX7" fmla="*/ 242207 w 296636"/>
                    <a:gd name="connsiteY7" fmla="*/ 100692 h 372835"/>
                    <a:gd name="connsiteX8" fmla="*/ 250371 w 296636"/>
                    <a:gd name="connsiteY8" fmla="*/ 125185 h 372835"/>
                    <a:gd name="connsiteX9" fmla="*/ 220436 w 296636"/>
                    <a:gd name="connsiteY9" fmla="*/ 133350 h 372835"/>
                    <a:gd name="connsiteX10" fmla="*/ 223157 w 296636"/>
                    <a:gd name="connsiteY10" fmla="*/ 168728 h 372835"/>
                    <a:gd name="connsiteX11" fmla="*/ 274864 w 296636"/>
                    <a:gd name="connsiteY11" fmla="*/ 179614 h 372835"/>
                    <a:gd name="connsiteX12" fmla="*/ 206829 w 296636"/>
                    <a:gd name="connsiteY12" fmla="*/ 220435 h 372835"/>
                    <a:gd name="connsiteX13" fmla="*/ 214993 w 296636"/>
                    <a:gd name="connsiteY13" fmla="*/ 296635 h 372835"/>
                    <a:gd name="connsiteX14" fmla="*/ 185057 w 296636"/>
                    <a:gd name="connsiteY14" fmla="*/ 332014 h 372835"/>
                    <a:gd name="connsiteX15" fmla="*/ 133350 w 296636"/>
                    <a:gd name="connsiteY15" fmla="*/ 372835 h 372835"/>
                    <a:gd name="connsiteX16" fmla="*/ 70757 w 296636"/>
                    <a:gd name="connsiteY16" fmla="*/ 356507 h 372835"/>
                    <a:gd name="connsiteX17" fmla="*/ 84364 w 296636"/>
                    <a:gd name="connsiteY17" fmla="*/ 293914 h 372835"/>
                    <a:gd name="connsiteX18" fmla="*/ 73479 w 296636"/>
                    <a:gd name="connsiteY18" fmla="*/ 293914 h 372835"/>
                    <a:gd name="connsiteX19" fmla="*/ 70757 w 296636"/>
                    <a:gd name="connsiteY19" fmla="*/ 247650 h 372835"/>
                    <a:gd name="connsiteX20" fmla="*/ 57150 w 296636"/>
                    <a:gd name="connsiteY20" fmla="*/ 258535 h 372835"/>
                    <a:gd name="connsiteX21" fmla="*/ 43543 w 296636"/>
                    <a:gd name="connsiteY21" fmla="*/ 223157 h 372835"/>
                    <a:gd name="connsiteX22" fmla="*/ 19050 w 296636"/>
                    <a:gd name="connsiteY22" fmla="*/ 217714 h 372835"/>
                    <a:gd name="connsiteX23" fmla="*/ 15313 w 296636"/>
                    <a:gd name="connsiteY23" fmla="*/ 176256 h 372835"/>
                    <a:gd name="connsiteX24" fmla="*/ 0 w 296636"/>
                    <a:gd name="connsiteY24" fmla="*/ 118298 h 372835"/>
                    <a:gd name="connsiteX25" fmla="*/ 23480 w 296636"/>
                    <a:gd name="connsiteY25" fmla="*/ 62948 h 372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6636" h="372835">
                      <a:moveTo>
                        <a:pt x="23480" y="62948"/>
                      </a:moveTo>
                      <a:lnTo>
                        <a:pt x="157843" y="5442"/>
                      </a:lnTo>
                      <a:lnTo>
                        <a:pt x="223157" y="27214"/>
                      </a:lnTo>
                      <a:lnTo>
                        <a:pt x="250789" y="0"/>
                      </a:lnTo>
                      <a:lnTo>
                        <a:pt x="296636" y="40821"/>
                      </a:lnTo>
                      <a:lnTo>
                        <a:pt x="288471" y="48985"/>
                      </a:lnTo>
                      <a:lnTo>
                        <a:pt x="288471" y="81642"/>
                      </a:lnTo>
                      <a:lnTo>
                        <a:pt x="242207" y="100692"/>
                      </a:lnTo>
                      <a:lnTo>
                        <a:pt x="250371" y="125185"/>
                      </a:lnTo>
                      <a:lnTo>
                        <a:pt x="220436" y="133350"/>
                      </a:lnTo>
                      <a:lnTo>
                        <a:pt x="223157" y="168728"/>
                      </a:lnTo>
                      <a:lnTo>
                        <a:pt x="274864" y="179614"/>
                      </a:lnTo>
                      <a:lnTo>
                        <a:pt x="206829" y="220435"/>
                      </a:lnTo>
                      <a:lnTo>
                        <a:pt x="214993" y="296635"/>
                      </a:lnTo>
                      <a:lnTo>
                        <a:pt x="185057" y="332014"/>
                      </a:lnTo>
                      <a:lnTo>
                        <a:pt x="133350" y="372835"/>
                      </a:lnTo>
                      <a:lnTo>
                        <a:pt x="70757" y="356507"/>
                      </a:lnTo>
                      <a:lnTo>
                        <a:pt x="84364" y="293914"/>
                      </a:lnTo>
                      <a:lnTo>
                        <a:pt x="73479" y="293914"/>
                      </a:lnTo>
                      <a:lnTo>
                        <a:pt x="70757" y="247650"/>
                      </a:lnTo>
                      <a:lnTo>
                        <a:pt x="57150" y="258535"/>
                      </a:lnTo>
                      <a:lnTo>
                        <a:pt x="43543" y="223157"/>
                      </a:lnTo>
                      <a:lnTo>
                        <a:pt x="19050" y="217714"/>
                      </a:lnTo>
                      <a:lnTo>
                        <a:pt x="15313" y="176256"/>
                      </a:lnTo>
                      <a:lnTo>
                        <a:pt x="0" y="118298"/>
                      </a:lnTo>
                      <a:lnTo>
                        <a:pt x="23480" y="62948"/>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2" name="フリーフォーム 71"/>
                <p:cNvSpPr/>
                <p:nvPr/>
              </p:nvSpPr>
              <p:spPr>
                <a:xfrm>
                  <a:off x="3585343" y="3538133"/>
                  <a:ext cx="551815" cy="290195"/>
                </a:xfrm>
                <a:custGeom>
                  <a:avLst/>
                  <a:gdLst>
                    <a:gd name="connsiteX0" fmla="*/ 520626 w 536483"/>
                    <a:gd name="connsiteY0" fmla="*/ 21142 h 290705"/>
                    <a:gd name="connsiteX1" fmla="*/ 441343 w 536483"/>
                    <a:gd name="connsiteY1" fmla="*/ 13214 h 290705"/>
                    <a:gd name="connsiteX2" fmla="*/ 362060 w 536483"/>
                    <a:gd name="connsiteY2" fmla="*/ 0 h 290705"/>
                    <a:gd name="connsiteX3" fmla="*/ 362060 w 536483"/>
                    <a:gd name="connsiteY3" fmla="*/ 26428 h 290705"/>
                    <a:gd name="connsiteX4" fmla="*/ 338275 w 536483"/>
                    <a:gd name="connsiteY4" fmla="*/ 26428 h 290705"/>
                    <a:gd name="connsiteX5" fmla="*/ 330347 w 536483"/>
                    <a:gd name="connsiteY5" fmla="*/ 7928 h 290705"/>
                    <a:gd name="connsiteX6" fmla="*/ 272206 w 536483"/>
                    <a:gd name="connsiteY6" fmla="*/ 13214 h 290705"/>
                    <a:gd name="connsiteX7" fmla="*/ 282777 w 536483"/>
                    <a:gd name="connsiteY7" fmla="*/ 34356 h 290705"/>
                    <a:gd name="connsiteX8" fmla="*/ 200851 w 536483"/>
                    <a:gd name="connsiteY8" fmla="*/ 13214 h 290705"/>
                    <a:gd name="connsiteX9" fmla="*/ 169137 w 536483"/>
                    <a:gd name="connsiteY9" fmla="*/ 10571 h 290705"/>
                    <a:gd name="connsiteX10" fmla="*/ 121567 w 536483"/>
                    <a:gd name="connsiteY10" fmla="*/ 31713 h 290705"/>
                    <a:gd name="connsiteX11" fmla="*/ 108354 w 536483"/>
                    <a:gd name="connsiteY11" fmla="*/ 68712 h 290705"/>
                    <a:gd name="connsiteX12" fmla="*/ 31713 w 536483"/>
                    <a:gd name="connsiteY12" fmla="*/ 73998 h 290705"/>
                    <a:gd name="connsiteX13" fmla="*/ 23785 w 536483"/>
                    <a:gd name="connsiteY13" fmla="*/ 116282 h 290705"/>
                    <a:gd name="connsiteX14" fmla="*/ 26428 w 536483"/>
                    <a:gd name="connsiteY14" fmla="*/ 163852 h 290705"/>
                    <a:gd name="connsiteX15" fmla="*/ 5285 w 536483"/>
                    <a:gd name="connsiteY15" fmla="*/ 145353 h 290705"/>
                    <a:gd name="connsiteX16" fmla="*/ 0 w 536483"/>
                    <a:gd name="connsiteY16" fmla="*/ 158566 h 290705"/>
                    <a:gd name="connsiteX17" fmla="*/ 42284 w 536483"/>
                    <a:gd name="connsiteY17" fmla="*/ 182351 h 290705"/>
                    <a:gd name="connsiteX18" fmla="*/ 0 w 536483"/>
                    <a:gd name="connsiteY18" fmla="*/ 200851 h 290705"/>
                    <a:gd name="connsiteX19" fmla="*/ 26428 w 536483"/>
                    <a:gd name="connsiteY19" fmla="*/ 211422 h 290705"/>
                    <a:gd name="connsiteX20" fmla="*/ 13214 w 536483"/>
                    <a:gd name="connsiteY20" fmla="*/ 245778 h 290705"/>
                    <a:gd name="connsiteX21" fmla="*/ 44927 w 536483"/>
                    <a:gd name="connsiteY21" fmla="*/ 266920 h 290705"/>
                    <a:gd name="connsiteX22" fmla="*/ 47570 w 536483"/>
                    <a:gd name="connsiteY22" fmla="*/ 288062 h 290705"/>
                    <a:gd name="connsiteX23" fmla="*/ 76640 w 536483"/>
                    <a:gd name="connsiteY23" fmla="*/ 290705 h 290705"/>
                    <a:gd name="connsiteX24" fmla="*/ 132139 w 536483"/>
                    <a:gd name="connsiteY24" fmla="*/ 288062 h 290705"/>
                    <a:gd name="connsiteX25" fmla="*/ 129496 w 536483"/>
                    <a:gd name="connsiteY25" fmla="*/ 274849 h 290705"/>
                    <a:gd name="connsiteX26" fmla="*/ 166495 w 536483"/>
                    <a:gd name="connsiteY26" fmla="*/ 261635 h 290705"/>
                    <a:gd name="connsiteX27" fmla="*/ 171780 w 536483"/>
                    <a:gd name="connsiteY27" fmla="*/ 219350 h 290705"/>
                    <a:gd name="connsiteX28" fmla="*/ 314490 w 536483"/>
                    <a:gd name="connsiteY28" fmla="*/ 221993 h 290705"/>
                    <a:gd name="connsiteX29" fmla="*/ 314490 w 536483"/>
                    <a:gd name="connsiteY29" fmla="*/ 248421 h 290705"/>
                    <a:gd name="connsiteX30" fmla="*/ 486270 w 536483"/>
                    <a:gd name="connsiteY30" fmla="*/ 251064 h 290705"/>
                    <a:gd name="connsiteX31" fmla="*/ 480985 w 536483"/>
                    <a:gd name="connsiteY31" fmla="*/ 203494 h 290705"/>
                    <a:gd name="connsiteX32" fmla="*/ 510055 w 536483"/>
                    <a:gd name="connsiteY32" fmla="*/ 187637 h 290705"/>
                    <a:gd name="connsiteX33" fmla="*/ 507413 w 536483"/>
                    <a:gd name="connsiteY33" fmla="*/ 140067 h 290705"/>
                    <a:gd name="connsiteX34" fmla="*/ 536483 w 536483"/>
                    <a:gd name="connsiteY34" fmla="*/ 105711 h 290705"/>
                    <a:gd name="connsiteX35" fmla="*/ 536483 w 536483"/>
                    <a:gd name="connsiteY35" fmla="*/ 81926 h 290705"/>
                    <a:gd name="connsiteX36" fmla="*/ 520626 w 536483"/>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42319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29105 w 552374"/>
                    <a:gd name="connsiteY20" fmla="*/ 245778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82386 w 552374"/>
                    <a:gd name="connsiteY26" fmla="*/ 261635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30381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30381 w 552374"/>
                    <a:gd name="connsiteY28" fmla="*/ 221993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 name="connsiteX0" fmla="*/ 536517 w 552374"/>
                    <a:gd name="connsiteY0" fmla="*/ 21142 h 290705"/>
                    <a:gd name="connsiteX1" fmla="*/ 457234 w 552374"/>
                    <a:gd name="connsiteY1" fmla="*/ 13214 h 290705"/>
                    <a:gd name="connsiteX2" fmla="*/ 377951 w 552374"/>
                    <a:gd name="connsiteY2" fmla="*/ 0 h 290705"/>
                    <a:gd name="connsiteX3" fmla="*/ 377951 w 552374"/>
                    <a:gd name="connsiteY3" fmla="*/ 26428 h 290705"/>
                    <a:gd name="connsiteX4" fmla="*/ 354166 w 552374"/>
                    <a:gd name="connsiteY4" fmla="*/ 26428 h 290705"/>
                    <a:gd name="connsiteX5" fmla="*/ 346238 w 552374"/>
                    <a:gd name="connsiteY5" fmla="*/ 7928 h 290705"/>
                    <a:gd name="connsiteX6" fmla="*/ 288097 w 552374"/>
                    <a:gd name="connsiteY6" fmla="*/ 13214 h 290705"/>
                    <a:gd name="connsiteX7" fmla="*/ 298668 w 552374"/>
                    <a:gd name="connsiteY7" fmla="*/ 34356 h 290705"/>
                    <a:gd name="connsiteX8" fmla="*/ 216742 w 552374"/>
                    <a:gd name="connsiteY8" fmla="*/ 13214 h 290705"/>
                    <a:gd name="connsiteX9" fmla="*/ 185028 w 552374"/>
                    <a:gd name="connsiteY9" fmla="*/ 10571 h 290705"/>
                    <a:gd name="connsiteX10" fmla="*/ 137458 w 552374"/>
                    <a:gd name="connsiteY10" fmla="*/ 31713 h 290705"/>
                    <a:gd name="connsiteX11" fmla="*/ 124245 w 552374"/>
                    <a:gd name="connsiteY11" fmla="*/ 68712 h 290705"/>
                    <a:gd name="connsiteX12" fmla="*/ 47604 w 552374"/>
                    <a:gd name="connsiteY12" fmla="*/ 73998 h 290705"/>
                    <a:gd name="connsiteX13" fmla="*/ 39676 w 552374"/>
                    <a:gd name="connsiteY13" fmla="*/ 116282 h 290705"/>
                    <a:gd name="connsiteX14" fmla="*/ 42319 w 552374"/>
                    <a:gd name="connsiteY14" fmla="*/ 163852 h 290705"/>
                    <a:gd name="connsiteX15" fmla="*/ 21176 w 552374"/>
                    <a:gd name="connsiteY15" fmla="*/ 145353 h 290705"/>
                    <a:gd name="connsiteX16" fmla="*/ 15891 w 552374"/>
                    <a:gd name="connsiteY16" fmla="*/ 158566 h 290705"/>
                    <a:gd name="connsiteX17" fmla="*/ 58175 w 552374"/>
                    <a:gd name="connsiteY17" fmla="*/ 182351 h 290705"/>
                    <a:gd name="connsiteX18" fmla="*/ 0 w 552374"/>
                    <a:gd name="connsiteY18" fmla="*/ 200851 h 290705"/>
                    <a:gd name="connsiteX19" fmla="*/ 26428 w 552374"/>
                    <a:gd name="connsiteY19" fmla="*/ 211422 h 290705"/>
                    <a:gd name="connsiteX20" fmla="*/ 19571 w 552374"/>
                    <a:gd name="connsiteY20" fmla="*/ 240502 h 290705"/>
                    <a:gd name="connsiteX21" fmla="*/ 60818 w 552374"/>
                    <a:gd name="connsiteY21" fmla="*/ 266920 h 290705"/>
                    <a:gd name="connsiteX22" fmla="*/ 63461 w 552374"/>
                    <a:gd name="connsiteY22" fmla="*/ 288062 h 290705"/>
                    <a:gd name="connsiteX23" fmla="*/ 92531 w 552374"/>
                    <a:gd name="connsiteY23" fmla="*/ 290705 h 290705"/>
                    <a:gd name="connsiteX24" fmla="*/ 148030 w 552374"/>
                    <a:gd name="connsiteY24" fmla="*/ 288062 h 290705"/>
                    <a:gd name="connsiteX25" fmla="*/ 145387 w 552374"/>
                    <a:gd name="connsiteY25" fmla="*/ 274849 h 290705"/>
                    <a:gd name="connsiteX26" fmla="*/ 175234 w 552374"/>
                    <a:gd name="connsiteY26" fmla="*/ 249762 h 290705"/>
                    <a:gd name="connsiteX27" fmla="*/ 187671 w 552374"/>
                    <a:gd name="connsiteY27" fmla="*/ 219350 h 290705"/>
                    <a:gd name="connsiteX28" fmla="*/ 313695 w 552374"/>
                    <a:gd name="connsiteY28" fmla="*/ 216057 h 290705"/>
                    <a:gd name="connsiteX29" fmla="*/ 313696 w 552374"/>
                    <a:gd name="connsiteY29" fmla="*/ 248421 h 290705"/>
                    <a:gd name="connsiteX30" fmla="*/ 502161 w 552374"/>
                    <a:gd name="connsiteY30" fmla="*/ 251064 h 290705"/>
                    <a:gd name="connsiteX31" fmla="*/ 496876 w 552374"/>
                    <a:gd name="connsiteY31" fmla="*/ 203494 h 290705"/>
                    <a:gd name="connsiteX32" fmla="*/ 525946 w 552374"/>
                    <a:gd name="connsiteY32" fmla="*/ 187637 h 290705"/>
                    <a:gd name="connsiteX33" fmla="*/ 523304 w 552374"/>
                    <a:gd name="connsiteY33" fmla="*/ 140067 h 290705"/>
                    <a:gd name="connsiteX34" fmla="*/ 552374 w 552374"/>
                    <a:gd name="connsiteY34" fmla="*/ 105711 h 290705"/>
                    <a:gd name="connsiteX35" fmla="*/ 552374 w 552374"/>
                    <a:gd name="connsiteY35" fmla="*/ 81926 h 290705"/>
                    <a:gd name="connsiteX36" fmla="*/ 536517 w 552374"/>
                    <a:gd name="connsiteY36" fmla="*/ 21142 h 29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52374" h="290705">
                      <a:moveTo>
                        <a:pt x="536517" y="21142"/>
                      </a:moveTo>
                      <a:lnTo>
                        <a:pt x="457234" y="13214"/>
                      </a:lnTo>
                      <a:lnTo>
                        <a:pt x="377951" y="0"/>
                      </a:lnTo>
                      <a:lnTo>
                        <a:pt x="377951" y="26428"/>
                      </a:lnTo>
                      <a:lnTo>
                        <a:pt x="354166" y="26428"/>
                      </a:lnTo>
                      <a:lnTo>
                        <a:pt x="346238" y="7928"/>
                      </a:lnTo>
                      <a:lnTo>
                        <a:pt x="288097" y="13214"/>
                      </a:lnTo>
                      <a:lnTo>
                        <a:pt x="298668" y="34356"/>
                      </a:lnTo>
                      <a:lnTo>
                        <a:pt x="216742" y="13214"/>
                      </a:lnTo>
                      <a:lnTo>
                        <a:pt x="185028" y="10571"/>
                      </a:lnTo>
                      <a:lnTo>
                        <a:pt x="137458" y="31713"/>
                      </a:lnTo>
                      <a:lnTo>
                        <a:pt x="124245" y="68712"/>
                      </a:lnTo>
                      <a:lnTo>
                        <a:pt x="47604" y="73998"/>
                      </a:lnTo>
                      <a:lnTo>
                        <a:pt x="39676" y="116282"/>
                      </a:lnTo>
                      <a:lnTo>
                        <a:pt x="42319" y="163852"/>
                      </a:lnTo>
                      <a:lnTo>
                        <a:pt x="21176" y="145353"/>
                      </a:lnTo>
                      <a:lnTo>
                        <a:pt x="15891" y="158566"/>
                      </a:lnTo>
                      <a:lnTo>
                        <a:pt x="58175" y="182351"/>
                      </a:lnTo>
                      <a:lnTo>
                        <a:pt x="0" y="200851"/>
                      </a:lnTo>
                      <a:lnTo>
                        <a:pt x="26428" y="211422"/>
                      </a:lnTo>
                      <a:lnTo>
                        <a:pt x="19571" y="240502"/>
                      </a:lnTo>
                      <a:lnTo>
                        <a:pt x="60818" y="266920"/>
                      </a:lnTo>
                      <a:lnTo>
                        <a:pt x="63461" y="288062"/>
                      </a:lnTo>
                      <a:lnTo>
                        <a:pt x="92531" y="290705"/>
                      </a:lnTo>
                      <a:lnTo>
                        <a:pt x="148030" y="288062"/>
                      </a:lnTo>
                      <a:lnTo>
                        <a:pt x="145387" y="274849"/>
                      </a:lnTo>
                      <a:lnTo>
                        <a:pt x="175234" y="249762"/>
                      </a:lnTo>
                      <a:lnTo>
                        <a:pt x="187671" y="219350"/>
                      </a:lnTo>
                      <a:lnTo>
                        <a:pt x="313695" y="216057"/>
                      </a:lnTo>
                      <a:cubicBezTo>
                        <a:pt x="313695" y="226845"/>
                        <a:pt x="313696" y="237633"/>
                        <a:pt x="313696" y="248421"/>
                      </a:cubicBezTo>
                      <a:lnTo>
                        <a:pt x="502161" y="251064"/>
                      </a:lnTo>
                      <a:lnTo>
                        <a:pt x="496876" y="203494"/>
                      </a:lnTo>
                      <a:lnTo>
                        <a:pt x="525946" y="187637"/>
                      </a:lnTo>
                      <a:lnTo>
                        <a:pt x="523304" y="140067"/>
                      </a:lnTo>
                      <a:lnTo>
                        <a:pt x="552374" y="105711"/>
                      </a:lnTo>
                      <a:lnTo>
                        <a:pt x="552374" y="81926"/>
                      </a:lnTo>
                      <a:lnTo>
                        <a:pt x="536517" y="21142"/>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3" name="フリーフォーム 72"/>
                <p:cNvSpPr/>
                <p:nvPr/>
              </p:nvSpPr>
              <p:spPr>
                <a:xfrm>
                  <a:off x="3608070" y="3756573"/>
                  <a:ext cx="467995" cy="270510"/>
                </a:xfrm>
                <a:custGeom>
                  <a:avLst/>
                  <a:gdLst>
                    <a:gd name="connsiteX0" fmla="*/ 60125 w 468473"/>
                    <a:gd name="connsiteY0" fmla="*/ 72651 h 270562"/>
                    <a:gd name="connsiteX1" fmla="*/ 60125 w 468473"/>
                    <a:gd name="connsiteY1" fmla="*/ 127765 h 270562"/>
                    <a:gd name="connsiteX2" fmla="*/ 7516 w 468473"/>
                    <a:gd name="connsiteY2" fmla="*/ 110229 h 270562"/>
                    <a:gd name="connsiteX3" fmla="*/ 0 w 468473"/>
                    <a:gd name="connsiteY3" fmla="*/ 135281 h 270562"/>
                    <a:gd name="connsiteX4" fmla="*/ 40083 w 468473"/>
                    <a:gd name="connsiteY4" fmla="*/ 150312 h 270562"/>
                    <a:gd name="connsiteX5" fmla="*/ 77661 w 468473"/>
                    <a:gd name="connsiteY5" fmla="*/ 147807 h 270562"/>
                    <a:gd name="connsiteX6" fmla="*/ 80166 w 468473"/>
                    <a:gd name="connsiteY6" fmla="*/ 165343 h 270562"/>
                    <a:gd name="connsiteX7" fmla="*/ 117745 w 468473"/>
                    <a:gd name="connsiteY7" fmla="*/ 167848 h 270562"/>
                    <a:gd name="connsiteX8" fmla="*/ 82672 w 468473"/>
                    <a:gd name="connsiteY8" fmla="*/ 205427 h 270562"/>
                    <a:gd name="connsiteX9" fmla="*/ 82672 w 468473"/>
                    <a:gd name="connsiteY9" fmla="*/ 215447 h 270562"/>
                    <a:gd name="connsiteX10" fmla="*/ 127765 w 468473"/>
                    <a:gd name="connsiteY10" fmla="*/ 258036 h 270562"/>
                    <a:gd name="connsiteX11" fmla="*/ 180375 w 468473"/>
                    <a:gd name="connsiteY11" fmla="*/ 258036 h 270562"/>
                    <a:gd name="connsiteX12" fmla="*/ 180375 w 468473"/>
                    <a:gd name="connsiteY12" fmla="*/ 270562 h 270562"/>
                    <a:gd name="connsiteX13" fmla="*/ 200416 w 468473"/>
                    <a:gd name="connsiteY13" fmla="*/ 270562 h 270562"/>
                    <a:gd name="connsiteX14" fmla="*/ 200416 w 468473"/>
                    <a:gd name="connsiteY14" fmla="*/ 270562 h 270562"/>
                    <a:gd name="connsiteX15" fmla="*/ 212942 w 468473"/>
                    <a:gd name="connsiteY15" fmla="*/ 232984 h 270562"/>
                    <a:gd name="connsiteX16" fmla="*/ 270562 w 468473"/>
                    <a:gd name="connsiteY16" fmla="*/ 230479 h 270562"/>
                    <a:gd name="connsiteX17" fmla="*/ 295614 w 468473"/>
                    <a:gd name="connsiteY17" fmla="*/ 195406 h 270562"/>
                    <a:gd name="connsiteX18" fmla="*/ 395822 w 468473"/>
                    <a:gd name="connsiteY18" fmla="*/ 200416 h 270562"/>
                    <a:gd name="connsiteX19" fmla="*/ 423380 w 468473"/>
                    <a:gd name="connsiteY19" fmla="*/ 187890 h 270562"/>
                    <a:gd name="connsiteX20" fmla="*/ 400833 w 468473"/>
                    <a:gd name="connsiteY20" fmla="*/ 152817 h 270562"/>
                    <a:gd name="connsiteX21" fmla="*/ 443421 w 468473"/>
                    <a:gd name="connsiteY21" fmla="*/ 142796 h 270562"/>
                    <a:gd name="connsiteX22" fmla="*/ 468473 w 468473"/>
                    <a:gd name="connsiteY22" fmla="*/ 32567 h 270562"/>
                    <a:gd name="connsiteX23" fmla="*/ 290604 w 468473"/>
                    <a:gd name="connsiteY23" fmla="*/ 27557 h 270562"/>
                    <a:gd name="connsiteX24" fmla="*/ 293109 w 468473"/>
                    <a:gd name="connsiteY24" fmla="*/ 0 h 270562"/>
                    <a:gd name="connsiteX25" fmla="*/ 152817 w 468473"/>
                    <a:gd name="connsiteY25" fmla="*/ 2505 h 270562"/>
                    <a:gd name="connsiteX26" fmla="*/ 152817 w 468473"/>
                    <a:gd name="connsiteY26" fmla="*/ 27557 h 270562"/>
                    <a:gd name="connsiteX27" fmla="*/ 112734 w 468473"/>
                    <a:gd name="connsiteY27" fmla="*/ 52609 h 270562"/>
                    <a:gd name="connsiteX28" fmla="*/ 117745 w 468473"/>
                    <a:gd name="connsiteY28" fmla="*/ 72651 h 270562"/>
                    <a:gd name="connsiteX29" fmla="*/ 60125 w 468473"/>
                    <a:gd name="connsiteY29" fmla="*/ 72651 h 27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68473" h="270562">
                      <a:moveTo>
                        <a:pt x="60125" y="72651"/>
                      </a:moveTo>
                      <a:lnTo>
                        <a:pt x="60125" y="127765"/>
                      </a:lnTo>
                      <a:lnTo>
                        <a:pt x="7516" y="110229"/>
                      </a:lnTo>
                      <a:lnTo>
                        <a:pt x="0" y="135281"/>
                      </a:lnTo>
                      <a:lnTo>
                        <a:pt x="40083" y="150312"/>
                      </a:lnTo>
                      <a:lnTo>
                        <a:pt x="77661" y="147807"/>
                      </a:lnTo>
                      <a:lnTo>
                        <a:pt x="80166" y="165343"/>
                      </a:lnTo>
                      <a:lnTo>
                        <a:pt x="117745" y="167848"/>
                      </a:lnTo>
                      <a:lnTo>
                        <a:pt x="82672" y="205427"/>
                      </a:lnTo>
                      <a:lnTo>
                        <a:pt x="82672" y="215447"/>
                      </a:lnTo>
                      <a:lnTo>
                        <a:pt x="127765" y="258036"/>
                      </a:lnTo>
                      <a:lnTo>
                        <a:pt x="180375" y="258036"/>
                      </a:lnTo>
                      <a:lnTo>
                        <a:pt x="180375" y="270562"/>
                      </a:lnTo>
                      <a:lnTo>
                        <a:pt x="200416" y="270562"/>
                      </a:lnTo>
                      <a:lnTo>
                        <a:pt x="200416" y="270562"/>
                      </a:lnTo>
                      <a:lnTo>
                        <a:pt x="212942" y="232984"/>
                      </a:lnTo>
                      <a:lnTo>
                        <a:pt x="270562" y="230479"/>
                      </a:lnTo>
                      <a:lnTo>
                        <a:pt x="295614" y="195406"/>
                      </a:lnTo>
                      <a:lnTo>
                        <a:pt x="395822" y="200416"/>
                      </a:lnTo>
                      <a:lnTo>
                        <a:pt x="423380" y="187890"/>
                      </a:lnTo>
                      <a:lnTo>
                        <a:pt x="400833" y="152817"/>
                      </a:lnTo>
                      <a:lnTo>
                        <a:pt x="443421" y="142796"/>
                      </a:lnTo>
                      <a:lnTo>
                        <a:pt x="468473" y="32567"/>
                      </a:lnTo>
                      <a:lnTo>
                        <a:pt x="290604" y="27557"/>
                      </a:lnTo>
                      <a:lnTo>
                        <a:pt x="293109" y="0"/>
                      </a:lnTo>
                      <a:lnTo>
                        <a:pt x="152817" y="2505"/>
                      </a:lnTo>
                      <a:lnTo>
                        <a:pt x="152817" y="27557"/>
                      </a:lnTo>
                      <a:lnTo>
                        <a:pt x="112734" y="52609"/>
                      </a:lnTo>
                      <a:lnTo>
                        <a:pt x="117745" y="72651"/>
                      </a:lnTo>
                      <a:lnTo>
                        <a:pt x="60125" y="726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4" name="フリーフォーム 73"/>
                <p:cNvSpPr/>
                <p:nvPr/>
              </p:nvSpPr>
              <p:spPr>
                <a:xfrm>
                  <a:off x="3729990" y="3174913"/>
                  <a:ext cx="327660" cy="237490"/>
                </a:xfrm>
                <a:custGeom>
                  <a:avLst/>
                  <a:gdLst>
                    <a:gd name="connsiteX0" fmla="*/ 115239 w 328182"/>
                    <a:gd name="connsiteY0" fmla="*/ 0 h 237995"/>
                    <a:gd name="connsiteX1" fmla="*/ 0 w 328182"/>
                    <a:gd name="connsiteY1" fmla="*/ 100208 h 237995"/>
                    <a:gd name="connsiteX2" fmla="*/ 30062 w 328182"/>
                    <a:gd name="connsiteY2" fmla="*/ 117745 h 237995"/>
                    <a:gd name="connsiteX3" fmla="*/ 42588 w 328182"/>
                    <a:gd name="connsiteY3" fmla="*/ 117745 h 237995"/>
                    <a:gd name="connsiteX4" fmla="*/ 42588 w 328182"/>
                    <a:gd name="connsiteY4" fmla="*/ 147807 h 237995"/>
                    <a:gd name="connsiteX5" fmla="*/ 62630 w 328182"/>
                    <a:gd name="connsiteY5" fmla="*/ 150313 h 237995"/>
                    <a:gd name="connsiteX6" fmla="*/ 102713 w 328182"/>
                    <a:gd name="connsiteY6" fmla="*/ 192901 h 237995"/>
                    <a:gd name="connsiteX7" fmla="*/ 145302 w 328182"/>
                    <a:gd name="connsiteY7" fmla="*/ 202922 h 237995"/>
                    <a:gd name="connsiteX8" fmla="*/ 160333 w 328182"/>
                    <a:gd name="connsiteY8" fmla="*/ 237995 h 237995"/>
                    <a:gd name="connsiteX9" fmla="*/ 192901 w 328182"/>
                    <a:gd name="connsiteY9" fmla="*/ 165344 h 237995"/>
                    <a:gd name="connsiteX10" fmla="*/ 273067 w 328182"/>
                    <a:gd name="connsiteY10" fmla="*/ 172859 h 237995"/>
                    <a:gd name="connsiteX11" fmla="*/ 310645 w 328182"/>
                    <a:gd name="connsiteY11" fmla="*/ 180375 h 237995"/>
                    <a:gd name="connsiteX12" fmla="*/ 325677 w 328182"/>
                    <a:gd name="connsiteY12" fmla="*/ 170354 h 237995"/>
                    <a:gd name="connsiteX13" fmla="*/ 315656 w 328182"/>
                    <a:gd name="connsiteY13" fmla="*/ 140292 h 237995"/>
                    <a:gd name="connsiteX14" fmla="*/ 325677 w 328182"/>
                    <a:gd name="connsiteY14" fmla="*/ 105219 h 237995"/>
                    <a:gd name="connsiteX15" fmla="*/ 328182 w 328182"/>
                    <a:gd name="connsiteY15" fmla="*/ 75156 h 237995"/>
                    <a:gd name="connsiteX16" fmla="*/ 290604 w 328182"/>
                    <a:gd name="connsiteY16" fmla="*/ 82672 h 237995"/>
                    <a:gd name="connsiteX17" fmla="*/ 268057 w 328182"/>
                    <a:gd name="connsiteY17" fmla="*/ 40084 h 237995"/>
                    <a:gd name="connsiteX18" fmla="*/ 192901 w 328182"/>
                    <a:gd name="connsiteY18" fmla="*/ 30063 h 237995"/>
                    <a:gd name="connsiteX19" fmla="*/ 182880 w 328182"/>
                    <a:gd name="connsiteY19" fmla="*/ 0 h 237995"/>
                    <a:gd name="connsiteX20" fmla="*/ 115239 w 328182"/>
                    <a:gd name="connsiteY20" fmla="*/ 0 h 23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8182" h="237995">
                      <a:moveTo>
                        <a:pt x="115239" y="0"/>
                      </a:moveTo>
                      <a:lnTo>
                        <a:pt x="0" y="100208"/>
                      </a:lnTo>
                      <a:lnTo>
                        <a:pt x="30062" y="117745"/>
                      </a:lnTo>
                      <a:lnTo>
                        <a:pt x="42588" y="117745"/>
                      </a:lnTo>
                      <a:lnTo>
                        <a:pt x="42588" y="147807"/>
                      </a:lnTo>
                      <a:lnTo>
                        <a:pt x="62630" y="150313"/>
                      </a:lnTo>
                      <a:lnTo>
                        <a:pt x="102713" y="192901"/>
                      </a:lnTo>
                      <a:lnTo>
                        <a:pt x="145302" y="202922"/>
                      </a:lnTo>
                      <a:lnTo>
                        <a:pt x="160333" y="237995"/>
                      </a:lnTo>
                      <a:lnTo>
                        <a:pt x="192901" y="165344"/>
                      </a:lnTo>
                      <a:lnTo>
                        <a:pt x="273067" y="172859"/>
                      </a:lnTo>
                      <a:lnTo>
                        <a:pt x="310645" y="180375"/>
                      </a:lnTo>
                      <a:lnTo>
                        <a:pt x="325677" y="170354"/>
                      </a:lnTo>
                      <a:lnTo>
                        <a:pt x="315656" y="140292"/>
                      </a:lnTo>
                      <a:lnTo>
                        <a:pt x="325677" y="105219"/>
                      </a:lnTo>
                      <a:lnTo>
                        <a:pt x="328182" y="75156"/>
                      </a:lnTo>
                      <a:lnTo>
                        <a:pt x="290604" y="82672"/>
                      </a:lnTo>
                      <a:lnTo>
                        <a:pt x="268057" y="40084"/>
                      </a:lnTo>
                      <a:lnTo>
                        <a:pt x="192901" y="30063"/>
                      </a:lnTo>
                      <a:lnTo>
                        <a:pt x="182880" y="0"/>
                      </a:lnTo>
                      <a:lnTo>
                        <a:pt x="115239"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5" name="フリーフォーム 74"/>
                <p:cNvSpPr/>
                <p:nvPr/>
              </p:nvSpPr>
              <p:spPr>
                <a:xfrm>
                  <a:off x="1489710" y="5010063"/>
                  <a:ext cx="525780" cy="276225"/>
                </a:xfrm>
                <a:custGeom>
                  <a:avLst/>
                  <a:gdLst>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57200 w 525780"/>
                    <a:gd name="connsiteY47"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26720 w 525780"/>
                    <a:gd name="connsiteY47" fmla="*/ 5334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45770 w 525780"/>
                    <a:gd name="connsiteY47" fmla="*/ 38100 h 276225"/>
                    <a:gd name="connsiteX48" fmla="*/ 457200 w 525780"/>
                    <a:gd name="connsiteY48" fmla="*/ 19050 h 276225"/>
                    <a:gd name="connsiteX0" fmla="*/ 457200 w 525780"/>
                    <a:gd name="connsiteY0" fmla="*/ 19050 h 276225"/>
                    <a:gd name="connsiteX1" fmla="*/ 381000 w 525780"/>
                    <a:gd name="connsiteY1" fmla="*/ 0 h 276225"/>
                    <a:gd name="connsiteX2" fmla="*/ 329565 w 525780"/>
                    <a:gd name="connsiteY2" fmla="*/ 36195 h 276225"/>
                    <a:gd name="connsiteX3" fmla="*/ 318135 w 525780"/>
                    <a:gd name="connsiteY3" fmla="*/ 40005 h 276225"/>
                    <a:gd name="connsiteX4" fmla="*/ 270510 w 525780"/>
                    <a:gd name="connsiteY4" fmla="*/ 38100 h 276225"/>
                    <a:gd name="connsiteX5" fmla="*/ 241935 w 525780"/>
                    <a:gd name="connsiteY5" fmla="*/ 81915 h 276225"/>
                    <a:gd name="connsiteX6" fmla="*/ 220980 w 525780"/>
                    <a:gd name="connsiteY6" fmla="*/ 93345 h 276225"/>
                    <a:gd name="connsiteX7" fmla="*/ 190500 w 525780"/>
                    <a:gd name="connsiteY7" fmla="*/ 87630 h 276225"/>
                    <a:gd name="connsiteX8" fmla="*/ 165735 w 525780"/>
                    <a:gd name="connsiteY8" fmla="*/ 83820 h 276225"/>
                    <a:gd name="connsiteX9" fmla="*/ 186690 w 525780"/>
                    <a:gd name="connsiteY9" fmla="*/ 70485 h 276225"/>
                    <a:gd name="connsiteX10" fmla="*/ 177165 w 525780"/>
                    <a:gd name="connsiteY10" fmla="*/ 59055 h 276225"/>
                    <a:gd name="connsiteX11" fmla="*/ 161925 w 525780"/>
                    <a:gd name="connsiteY11" fmla="*/ 59055 h 276225"/>
                    <a:gd name="connsiteX12" fmla="*/ 140970 w 525780"/>
                    <a:gd name="connsiteY12" fmla="*/ 66675 h 276225"/>
                    <a:gd name="connsiteX13" fmla="*/ 102870 w 525780"/>
                    <a:gd name="connsiteY13" fmla="*/ 70485 h 276225"/>
                    <a:gd name="connsiteX14" fmla="*/ 64770 w 525780"/>
                    <a:gd name="connsiteY14" fmla="*/ 81915 h 276225"/>
                    <a:gd name="connsiteX15" fmla="*/ 47625 w 525780"/>
                    <a:gd name="connsiteY15" fmla="*/ 78105 h 276225"/>
                    <a:gd name="connsiteX16" fmla="*/ 38100 w 525780"/>
                    <a:gd name="connsiteY16" fmla="*/ 106680 h 276225"/>
                    <a:gd name="connsiteX17" fmla="*/ 20955 w 525780"/>
                    <a:gd name="connsiteY17" fmla="*/ 93345 h 276225"/>
                    <a:gd name="connsiteX18" fmla="*/ 0 w 525780"/>
                    <a:gd name="connsiteY18" fmla="*/ 112395 h 276225"/>
                    <a:gd name="connsiteX19" fmla="*/ 26670 w 525780"/>
                    <a:gd name="connsiteY19" fmla="*/ 129540 h 276225"/>
                    <a:gd name="connsiteX20" fmla="*/ 57150 w 525780"/>
                    <a:gd name="connsiteY20" fmla="*/ 116205 h 276225"/>
                    <a:gd name="connsiteX21" fmla="*/ 76200 w 525780"/>
                    <a:gd name="connsiteY21" fmla="*/ 139065 h 276225"/>
                    <a:gd name="connsiteX22" fmla="*/ 34290 w 525780"/>
                    <a:gd name="connsiteY22" fmla="*/ 173355 h 276225"/>
                    <a:gd name="connsiteX23" fmla="*/ 36195 w 525780"/>
                    <a:gd name="connsiteY23" fmla="*/ 209550 h 276225"/>
                    <a:gd name="connsiteX24" fmla="*/ 81915 w 525780"/>
                    <a:gd name="connsiteY24" fmla="*/ 228600 h 276225"/>
                    <a:gd name="connsiteX25" fmla="*/ 81915 w 525780"/>
                    <a:gd name="connsiteY25" fmla="*/ 228600 h 276225"/>
                    <a:gd name="connsiteX26" fmla="*/ 95250 w 525780"/>
                    <a:gd name="connsiteY26" fmla="*/ 276225 h 276225"/>
                    <a:gd name="connsiteX27" fmla="*/ 169545 w 525780"/>
                    <a:gd name="connsiteY27" fmla="*/ 249555 h 276225"/>
                    <a:gd name="connsiteX28" fmla="*/ 184785 w 525780"/>
                    <a:gd name="connsiteY28" fmla="*/ 274320 h 276225"/>
                    <a:gd name="connsiteX29" fmla="*/ 205740 w 525780"/>
                    <a:gd name="connsiteY29" fmla="*/ 274320 h 276225"/>
                    <a:gd name="connsiteX30" fmla="*/ 219075 w 525780"/>
                    <a:gd name="connsiteY30" fmla="*/ 240030 h 276225"/>
                    <a:gd name="connsiteX31" fmla="*/ 262890 w 525780"/>
                    <a:gd name="connsiteY31" fmla="*/ 224790 h 276225"/>
                    <a:gd name="connsiteX32" fmla="*/ 297180 w 525780"/>
                    <a:gd name="connsiteY32" fmla="*/ 240030 h 276225"/>
                    <a:gd name="connsiteX33" fmla="*/ 291465 w 525780"/>
                    <a:gd name="connsiteY33" fmla="*/ 262890 h 276225"/>
                    <a:gd name="connsiteX34" fmla="*/ 350520 w 525780"/>
                    <a:gd name="connsiteY34" fmla="*/ 234315 h 276225"/>
                    <a:gd name="connsiteX35" fmla="*/ 424815 w 525780"/>
                    <a:gd name="connsiteY35" fmla="*/ 249555 h 276225"/>
                    <a:gd name="connsiteX36" fmla="*/ 455295 w 525780"/>
                    <a:gd name="connsiteY36" fmla="*/ 220980 h 276225"/>
                    <a:gd name="connsiteX37" fmla="*/ 470535 w 525780"/>
                    <a:gd name="connsiteY37" fmla="*/ 213360 h 276225"/>
                    <a:gd name="connsiteX38" fmla="*/ 516255 w 525780"/>
                    <a:gd name="connsiteY38" fmla="*/ 201930 h 276225"/>
                    <a:gd name="connsiteX39" fmla="*/ 514350 w 525780"/>
                    <a:gd name="connsiteY39" fmla="*/ 158115 h 276225"/>
                    <a:gd name="connsiteX40" fmla="*/ 525780 w 525780"/>
                    <a:gd name="connsiteY40" fmla="*/ 150495 h 276225"/>
                    <a:gd name="connsiteX41" fmla="*/ 523875 w 525780"/>
                    <a:gd name="connsiteY41" fmla="*/ 123825 h 276225"/>
                    <a:gd name="connsiteX42" fmla="*/ 506730 w 525780"/>
                    <a:gd name="connsiteY42" fmla="*/ 127635 h 276225"/>
                    <a:gd name="connsiteX43" fmla="*/ 504825 w 525780"/>
                    <a:gd name="connsiteY43" fmla="*/ 110490 h 276225"/>
                    <a:gd name="connsiteX44" fmla="*/ 457200 w 525780"/>
                    <a:gd name="connsiteY44" fmla="*/ 114300 h 276225"/>
                    <a:gd name="connsiteX45" fmla="*/ 430530 w 525780"/>
                    <a:gd name="connsiteY45" fmla="*/ 78105 h 276225"/>
                    <a:gd name="connsiteX46" fmla="*/ 462915 w 525780"/>
                    <a:gd name="connsiteY46" fmla="*/ 74295 h 276225"/>
                    <a:gd name="connsiteX47" fmla="*/ 472440 w 525780"/>
                    <a:gd name="connsiteY47" fmla="*/ 59055 h 276225"/>
                    <a:gd name="connsiteX48" fmla="*/ 445770 w 525780"/>
                    <a:gd name="connsiteY48" fmla="*/ 38100 h 276225"/>
                    <a:gd name="connsiteX49" fmla="*/ 457200 w 525780"/>
                    <a:gd name="connsiteY49" fmla="*/ 19050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25780" h="276225">
                      <a:moveTo>
                        <a:pt x="457200" y="19050"/>
                      </a:moveTo>
                      <a:lnTo>
                        <a:pt x="381000" y="0"/>
                      </a:lnTo>
                      <a:lnTo>
                        <a:pt x="329565" y="36195"/>
                      </a:lnTo>
                      <a:lnTo>
                        <a:pt x="318135" y="40005"/>
                      </a:lnTo>
                      <a:lnTo>
                        <a:pt x="270510" y="38100"/>
                      </a:lnTo>
                      <a:lnTo>
                        <a:pt x="241935" y="81915"/>
                      </a:lnTo>
                      <a:lnTo>
                        <a:pt x="220980" y="93345"/>
                      </a:lnTo>
                      <a:lnTo>
                        <a:pt x="190500" y="87630"/>
                      </a:lnTo>
                      <a:lnTo>
                        <a:pt x="165735" y="83820"/>
                      </a:lnTo>
                      <a:lnTo>
                        <a:pt x="186690" y="70485"/>
                      </a:lnTo>
                      <a:lnTo>
                        <a:pt x="177165" y="59055"/>
                      </a:lnTo>
                      <a:lnTo>
                        <a:pt x="161925" y="59055"/>
                      </a:lnTo>
                      <a:lnTo>
                        <a:pt x="140970" y="66675"/>
                      </a:lnTo>
                      <a:lnTo>
                        <a:pt x="102870" y="70485"/>
                      </a:lnTo>
                      <a:lnTo>
                        <a:pt x="64770" y="81915"/>
                      </a:lnTo>
                      <a:lnTo>
                        <a:pt x="47625" y="78105"/>
                      </a:lnTo>
                      <a:lnTo>
                        <a:pt x="38100" y="106680"/>
                      </a:lnTo>
                      <a:lnTo>
                        <a:pt x="20955" y="93345"/>
                      </a:lnTo>
                      <a:lnTo>
                        <a:pt x="0" y="112395"/>
                      </a:lnTo>
                      <a:lnTo>
                        <a:pt x="26670" y="129540"/>
                      </a:lnTo>
                      <a:lnTo>
                        <a:pt x="57150" y="116205"/>
                      </a:lnTo>
                      <a:lnTo>
                        <a:pt x="76200" y="139065"/>
                      </a:lnTo>
                      <a:lnTo>
                        <a:pt x="34290" y="173355"/>
                      </a:lnTo>
                      <a:lnTo>
                        <a:pt x="36195" y="209550"/>
                      </a:lnTo>
                      <a:lnTo>
                        <a:pt x="81915" y="228600"/>
                      </a:lnTo>
                      <a:lnTo>
                        <a:pt x="81915" y="228600"/>
                      </a:lnTo>
                      <a:lnTo>
                        <a:pt x="95250" y="276225"/>
                      </a:lnTo>
                      <a:lnTo>
                        <a:pt x="169545" y="249555"/>
                      </a:lnTo>
                      <a:lnTo>
                        <a:pt x="184785" y="274320"/>
                      </a:lnTo>
                      <a:lnTo>
                        <a:pt x="205740" y="274320"/>
                      </a:lnTo>
                      <a:lnTo>
                        <a:pt x="219075" y="240030"/>
                      </a:lnTo>
                      <a:lnTo>
                        <a:pt x="262890" y="224790"/>
                      </a:lnTo>
                      <a:lnTo>
                        <a:pt x="297180" y="240030"/>
                      </a:lnTo>
                      <a:lnTo>
                        <a:pt x="291465" y="262890"/>
                      </a:lnTo>
                      <a:lnTo>
                        <a:pt x="350520" y="234315"/>
                      </a:lnTo>
                      <a:lnTo>
                        <a:pt x="424815" y="249555"/>
                      </a:lnTo>
                      <a:lnTo>
                        <a:pt x="455295" y="220980"/>
                      </a:lnTo>
                      <a:lnTo>
                        <a:pt x="470535" y="213360"/>
                      </a:lnTo>
                      <a:lnTo>
                        <a:pt x="516255" y="201930"/>
                      </a:lnTo>
                      <a:lnTo>
                        <a:pt x="514350" y="158115"/>
                      </a:lnTo>
                      <a:lnTo>
                        <a:pt x="525780" y="150495"/>
                      </a:lnTo>
                      <a:lnTo>
                        <a:pt x="523875" y="123825"/>
                      </a:lnTo>
                      <a:lnTo>
                        <a:pt x="506730" y="127635"/>
                      </a:lnTo>
                      <a:lnTo>
                        <a:pt x="504825" y="110490"/>
                      </a:lnTo>
                      <a:lnTo>
                        <a:pt x="457200" y="114300"/>
                      </a:lnTo>
                      <a:lnTo>
                        <a:pt x="430530" y="78105"/>
                      </a:lnTo>
                      <a:lnTo>
                        <a:pt x="462915" y="74295"/>
                      </a:lnTo>
                      <a:cubicBezTo>
                        <a:pt x="467995" y="72073"/>
                        <a:pt x="475297" y="65087"/>
                        <a:pt x="472440" y="59055"/>
                      </a:cubicBezTo>
                      <a:cubicBezTo>
                        <a:pt x="469583" y="53023"/>
                        <a:pt x="446405" y="45720"/>
                        <a:pt x="445770" y="38100"/>
                      </a:cubicBezTo>
                      <a:lnTo>
                        <a:pt x="457200" y="190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6" name="フリーフォーム 75"/>
                <p:cNvSpPr/>
                <p:nvPr/>
              </p:nvSpPr>
              <p:spPr>
                <a:xfrm>
                  <a:off x="1917700" y="4861473"/>
                  <a:ext cx="435610" cy="311150"/>
                </a:xfrm>
                <a:custGeom>
                  <a:avLst/>
                  <a:gdLst>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29633 w 436033"/>
                    <a:gd name="connsiteY22" fmla="*/ 162984 h 311150"/>
                    <a:gd name="connsiteX0" fmla="*/ 29633 w 436033"/>
                    <a:gd name="connsiteY0" fmla="*/ 162984 h 311150"/>
                    <a:gd name="connsiteX1" fmla="*/ 80433 w 436033"/>
                    <a:gd name="connsiteY1" fmla="*/ 137584 h 311150"/>
                    <a:gd name="connsiteX2" fmla="*/ 162983 w 436033"/>
                    <a:gd name="connsiteY2" fmla="*/ 114300 h 311150"/>
                    <a:gd name="connsiteX3" fmla="*/ 289983 w 436033"/>
                    <a:gd name="connsiteY3" fmla="*/ 0 h 311150"/>
                    <a:gd name="connsiteX4" fmla="*/ 289983 w 436033"/>
                    <a:gd name="connsiteY4" fmla="*/ 55034 h 311150"/>
                    <a:gd name="connsiteX5" fmla="*/ 342900 w 436033"/>
                    <a:gd name="connsiteY5" fmla="*/ 91017 h 311150"/>
                    <a:gd name="connsiteX6" fmla="*/ 436033 w 436033"/>
                    <a:gd name="connsiteY6" fmla="*/ 243417 h 311150"/>
                    <a:gd name="connsiteX7" fmla="*/ 368300 w 436033"/>
                    <a:gd name="connsiteY7" fmla="*/ 270934 h 311150"/>
                    <a:gd name="connsiteX8" fmla="*/ 313267 w 436033"/>
                    <a:gd name="connsiteY8" fmla="*/ 260350 h 311150"/>
                    <a:gd name="connsiteX9" fmla="*/ 283633 w 436033"/>
                    <a:gd name="connsiteY9" fmla="*/ 251884 h 311150"/>
                    <a:gd name="connsiteX10" fmla="*/ 251883 w 436033"/>
                    <a:gd name="connsiteY10" fmla="*/ 279400 h 311150"/>
                    <a:gd name="connsiteX11" fmla="*/ 226483 w 436033"/>
                    <a:gd name="connsiteY11" fmla="*/ 296334 h 311150"/>
                    <a:gd name="connsiteX12" fmla="*/ 196850 w 436033"/>
                    <a:gd name="connsiteY12" fmla="*/ 302684 h 311150"/>
                    <a:gd name="connsiteX13" fmla="*/ 177800 w 436033"/>
                    <a:gd name="connsiteY13" fmla="*/ 311150 h 311150"/>
                    <a:gd name="connsiteX14" fmla="*/ 124883 w 436033"/>
                    <a:gd name="connsiteY14" fmla="*/ 285750 h 311150"/>
                    <a:gd name="connsiteX15" fmla="*/ 95250 w 436033"/>
                    <a:gd name="connsiteY15" fmla="*/ 273050 h 311150"/>
                    <a:gd name="connsiteX16" fmla="*/ 76200 w 436033"/>
                    <a:gd name="connsiteY16" fmla="*/ 279400 h 311150"/>
                    <a:gd name="connsiteX17" fmla="*/ 74083 w 436033"/>
                    <a:gd name="connsiteY17" fmla="*/ 256117 h 311150"/>
                    <a:gd name="connsiteX18" fmla="*/ 25400 w 436033"/>
                    <a:gd name="connsiteY18" fmla="*/ 260350 h 311150"/>
                    <a:gd name="connsiteX19" fmla="*/ 0 w 436033"/>
                    <a:gd name="connsiteY19" fmla="*/ 222250 h 311150"/>
                    <a:gd name="connsiteX20" fmla="*/ 31750 w 436033"/>
                    <a:gd name="connsiteY20" fmla="*/ 222250 h 311150"/>
                    <a:gd name="connsiteX21" fmla="*/ 52917 w 436033"/>
                    <a:gd name="connsiteY21" fmla="*/ 207434 h 311150"/>
                    <a:gd name="connsiteX22" fmla="*/ 19068 w 436033"/>
                    <a:gd name="connsiteY22" fmla="*/ 190500 h 311150"/>
                    <a:gd name="connsiteX23" fmla="*/ 29633 w 436033"/>
                    <a:gd name="connsiteY23" fmla="*/ 162984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6033" h="311150">
                      <a:moveTo>
                        <a:pt x="29633" y="162984"/>
                      </a:moveTo>
                      <a:lnTo>
                        <a:pt x="80433" y="137584"/>
                      </a:lnTo>
                      <a:lnTo>
                        <a:pt x="162983" y="114300"/>
                      </a:lnTo>
                      <a:lnTo>
                        <a:pt x="289983" y="0"/>
                      </a:lnTo>
                      <a:lnTo>
                        <a:pt x="289983" y="55034"/>
                      </a:lnTo>
                      <a:lnTo>
                        <a:pt x="342900" y="91017"/>
                      </a:lnTo>
                      <a:lnTo>
                        <a:pt x="436033" y="243417"/>
                      </a:lnTo>
                      <a:lnTo>
                        <a:pt x="368300" y="270934"/>
                      </a:lnTo>
                      <a:lnTo>
                        <a:pt x="313267" y="260350"/>
                      </a:lnTo>
                      <a:lnTo>
                        <a:pt x="283633" y="251884"/>
                      </a:lnTo>
                      <a:lnTo>
                        <a:pt x="251883" y="279400"/>
                      </a:lnTo>
                      <a:lnTo>
                        <a:pt x="226483" y="296334"/>
                      </a:lnTo>
                      <a:lnTo>
                        <a:pt x="196850" y="302684"/>
                      </a:lnTo>
                      <a:lnTo>
                        <a:pt x="177800" y="311150"/>
                      </a:lnTo>
                      <a:lnTo>
                        <a:pt x="124883" y="285750"/>
                      </a:lnTo>
                      <a:lnTo>
                        <a:pt x="95250" y="273050"/>
                      </a:lnTo>
                      <a:lnTo>
                        <a:pt x="76200" y="279400"/>
                      </a:lnTo>
                      <a:lnTo>
                        <a:pt x="74083" y="256117"/>
                      </a:lnTo>
                      <a:lnTo>
                        <a:pt x="25400" y="260350"/>
                      </a:lnTo>
                      <a:lnTo>
                        <a:pt x="0" y="222250"/>
                      </a:lnTo>
                      <a:lnTo>
                        <a:pt x="31750" y="222250"/>
                      </a:lnTo>
                      <a:lnTo>
                        <a:pt x="52917" y="207434"/>
                      </a:lnTo>
                      <a:cubicBezTo>
                        <a:pt x="48697" y="198967"/>
                        <a:pt x="23288" y="198967"/>
                        <a:pt x="19068" y="190500"/>
                      </a:cubicBezTo>
                      <a:lnTo>
                        <a:pt x="29633" y="162984"/>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7" name="フリーフォーム 76"/>
                <p:cNvSpPr/>
                <p:nvPr/>
              </p:nvSpPr>
              <p:spPr>
                <a:xfrm>
                  <a:off x="2205355" y="4791623"/>
                  <a:ext cx="410210" cy="382905"/>
                </a:xfrm>
                <a:custGeom>
                  <a:avLst/>
                  <a:gdLst>
                    <a:gd name="connsiteX0" fmla="*/ 8466 w 410633"/>
                    <a:gd name="connsiteY0" fmla="*/ 69850 h 383117"/>
                    <a:gd name="connsiteX1" fmla="*/ 84666 w 410633"/>
                    <a:gd name="connsiteY1" fmla="*/ 67734 h 383117"/>
                    <a:gd name="connsiteX2" fmla="*/ 131233 w 410633"/>
                    <a:gd name="connsiteY2" fmla="*/ 0 h 383117"/>
                    <a:gd name="connsiteX3" fmla="*/ 152400 w 410633"/>
                    <a:gd name="connsiteY3" fmla="*/ 0 h 383117"/>
                    <a:gd name="connsiteX4" fmla="*/ 152400 w 410633"/>
                    <a:gd name="connsiteY4" fmla="*/ 16934 h 383117"/>
                    <a:gd name="connsiteX5" fmla="*/ 152400 w 410633"/>
                    <a:gd name="connsiteY5" fmla="*/ 29634 h 383117"/>
                    <a:gd name="connsiteX6" fmla="*/ 165100 w 410633"/>
                    <a:gd name="connsiteY6" fmla="*/ 40217 h 383117"/>
                    <a:gd name="connsiteX7" fmla="*/ 184150 w 410633"/>
                    <a:gd name="connsiteY7" fmla="*/ 42334 h 383117"/>
                    <a:gd name="connsiteX8" fmla="*/ 182033 w 410633"/>
                    <a:gd name="connsiteY8" fmla="*/ 67734 h 383117"/>
                    <a:gd name="connsiteX9" fmla="*/ 249766 w 410633"/>
                    <a:gd name="connsiteY9" fmla="*/ 40217 h 383117"/>
                    <a:gd name="connsiteX10" fmla="*/ 338666 w 410633"/>
                    <a:gd name="connsiteY10" fmla="*/ 118534 h 383117"/>
                    <a:gd name="connsiteX11" fmla="*/ 330200 w 410633"/>
                    <a:gd name="connsiteY11" fmla="*/ 156634 h 383117"/>
                    <a:gd name="connsiteX12" fmla="*/ 366183 w 410633"/>
                    <a:gd name="connsiteY12" fmla="*/ 226484 h 383117"/>
                    <a:gd name="connsiteX13" fmla="*/ 410633 w 410633"/>
                    <a:gd name="connsiteY13" fmla="*/ 209550 h 383117"/>
                    <a:gd name="connsiteX14" fmla="*/ 408516 w 410633"/>
                    <a:gd name="connsiteY14" fmla="*/ 262467 h 383117"/>
                    <a:gd name="connsiteX15" fmla="*/ 359833 w 410633"/>
                    <a:gd name="connsiteY15" fmla="*/ 270934 h 383117"/>
                    <a:gd name="connsiteX16" fmla="*/ 355600 w 410633"/>
                    <a:gd name="connsiteY16" fmla="*/ 311150 h 383117"/>
                    <a:gd name="connsiteX17" fmla="*/ 340783 w 410633"/>
                    <a:gd name="connsiteY17" fmla="*/ 302684 h 383117"/>
                    <a:gd name="connsiteX18" fmla="*/ 306916 w 410633"/>
                    <a:gd name="connsiteY18" fmla="*/ 311150 h 383117"/>
                    <a:gd name="connsiteX19" fmla="*/ 289983 w 410633"/>
                    <a:gd name="connsiteY19" fmla="*/ 323850 h 383117"/>
                    <a:gd name="connsiteX20" fmla="*/ 256116 w 410633"/>
                    <a:gd name="connsiteY20" fmla="*/ 323850 h 383117"/>
                    <a:gd name="connsiteX21" fmla="*/ 239183 w 410633"/>
                    <a:gd name="connsiteY21" fmla="*/ 345017 h 383117"/>
                    <a:gd name="connsiteX22" fmla="*/ 222250 w 410633"/>
                    <a:gd name="connsiteY22" fmla="*/ 366184 h 383117"/>
                    <a:gd name="connsiteX23" fmla="*/ 188383 w 410633"/>
                    <a:gd name="connsiteY23" fmla="*/ 383117 h 383117"/>
                    <a:gd name="connsiteX24" fmla="*/ 57150 w 410633"/>
                    <a:gd name="connsiteY24" fmla="*/ 160867 h 383117"/>
                    <a:gd name="connsiteX25" fmla="*/ 0 w 410633"/>
                    <a:gd name="connsiteY25" fmla="*/ 127000 h 383117"/>
                    <a:gd name="connsiteX26" fmla="*/ 8466 w 410633"/>
                    <a:gd name="connsiteY26" fmla="*/ 69850 h 38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0633" h="383117">
                      <a:moveTo>
                        <a:pt x="8466" y="69850"/>
                      </a:moveTo>
                      <a:lnTo>
                        <a:pt x="84666" y="67734"/>
                      </a:lnTo>
                      <a:lnTo>
                        <a:pt x="131233" y="0"/>
                      </a:lnTo>
                      <a:lnTo>
                        <a:pt x="152400" y="0"/>
                      </a:lnTo>
                      <a:lnTo>
                        <a:pt x="152400" y="16934"/>
                      </a:lnTo>
                      <a:lnTo>
                        <a:pt x="152400" y="29634"/>
                      </a:lnTo>
                      <a:lnTo>
                        <a:pt x="165100" y="40217"/>
                      </a:lnTo>
                      <a:lnTo>
                        <a:pt x="184150" y="42334"/>
                      </a:lnTo>
                      <a:lnTo>
                        <a:pt x="182033" y="67734"/>
                      </a:lnTo>
                      <a:lnTo>
                        <a:pt x="249766" y="40217"/>
                      </a:lnTo>
                      <a:lnTo>
                        <a:pt x="338666" y="118534"/>
                      </a:lnTo>
                      <a:lnTo>
                        <a:pt x="330200" y="156634"/>
                      </a:lnTo>
                      <a:lnTo>
                        <a:pt x="366183" y="226484"/>
                      </a:lnTo>
                      <a:lnTo>
                        <a:pt x="410633" y="209550"/>
                      </a:lnTo>
                      <a:cubicBezTo>
                        <a:pt x="409927" y="227189"/>
                        <a:pt x="409222" y="244828"/>
                        <a:pt x="408516" y="262467"/>
                      </a:cubicBezTo>
                      <a:lnTo>
                        <a:pt x="359833" y="270934"/>
                      </a:lnTo>
                      <a:lnTo>
                        <a:pt x="355600" y="311150"/>
                      </a:lnTo>
                      <a:lnTo>
                        <a:pt x="340783" y="302684"/>
                      </a:lnTo>
                      <a:lnTo>
                        <a:pt x="306916" y="311150"/>
                      </a:lnTo>
                      <a:lnTo>
                        <a:pt x="289983" y="323850"/>
                      </a:lnTo>
                      <a:lnTo>
                        <a:pt x="256116" y="323850"/>
                      </a:lnTo>
                      <a:lnTo>
                        <a:pt x="239183" y="345017"/>
                      </a:lnTo>
                      <a:lnTo>
                        <a:pt x="222250" y="366184"/>
                      </a:lnTo>
                      <a:lnTo>
                        <a:pt x="188383" y="383117"/>
                      </a:lnTo>
                      <a:lnTo>
                        <a:pt x="57150" y="160867"/>
                      </a:lnTo>
                      <a:lnTo>
                        <a:pt x="0" y="127000"/>
                      </a:lnTo>
                      <a:cubicBezTo>
                        <a:pt x="705" y="106539"/>
                        <a:pt x="1411" y="86078"/>
                        <a:pt x="8466" y="69850"/>
                      </a:cubicBez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8" name="フリーフォーム 77"/>
                <p:cNvSpPr/>
                <p:nvPr/>
              </p:nvSpPr>
              <p:spPr>
                <a:xfrm>
                  <a:off x="2600325" y="4693833"/>
                  <a:ext cx="236220" cy="259080"/>
                </a:xfrm>
                <a:custGeom>
                  <a:avLst/>
                  <a:gdLst>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91440 w 236220"/>
                    <a:gd name="connsiteY22"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 name="connsiteX0" fmla="*/ 91440 w 236220"/>
                    <a:gd name="connsiteY0" fmla="*/ 0 h 259080"/>
                    <a:gd name="connsiteX1" fmla="*/ 81915 w 236220"/>
                    <a:gd name="connsiteY1" fmla="*/ 53340 h 259080"/>
                    <a:gd name="connsiteX2" fmla="*/ 49530 w 236220"/>
                    <a:gd name="connsiteY2" fmla="*/ 32385 h 259080"/>
                    <a:gd name="connsiteX3" fmla="*/ 0 w 236220"/>
                    <a:gd name="connsiteY3" fmla="*/ 51435 h 259080"/>
                    <a:gd name="connsiteX4" fmla="*/ 0 w 236220"/>
                    <a:gd name="connsiteY4" fmla="*/ 89535 h 259080"/>
                    <a:gd name="connsiteX5" fmla="*/ 38100 w 236220"/>
                    <a:gd name="connsiteY5" fmla="*/ 135255 h 259080"/>
                    <a:gd name="connsiteX6" fmla="*/ 57150 w 236220"/>
                    <a:gd name="connsiteY6" fmla="*/ 158115 h 259080"/>
                    <a:gd name="connsiteX7" fmla="*/ 89535 w 236220"/>
                    <a:gd name="connsiteY7" fmla="*/ 163830 h 259080"/>
                    <a:gd name="connsiteX8" fmla="*/ 80010 w 236220"/>
                    <a:gd name="connsiteY8" fmla="*/ 186690 h 259080"/>
                    <a:gd name="connsiteX9" fmla="*/ 129540 w 236220"/>
                    <a:gd name="connsiteY9" fmla="*/ 211455 h 259080"/>
                    <a:gd name="connsiteX10" fmla="*/ 129540 w 236220"/>
                    <a:gd name="connsiteY10" fmla="*/ 211455 h 259080"/>
                    <a:gd name="connsiteX11" fmla="*/ 188595 w 236220"/>
                    <a:gd name="connsiteY11" fmla="*/ 219075 h 259080"/>
                    <a:gd name="connsiteX12" fmla="*/ 194310 w 236220"/>
                    <a:gd name="connsiteY12" fmla="*/ 257175 h 259080"/>
                    <a:gd name="connsiteX13" fmla="*/ 232410 w 236220"/>
                    <a:gd name="connsiteY13" fmla="*/ 259080 h 259080"/>
                    <a:gd name="connsiteX14" fmla="*/ 236220 w 236220"/>
                    <a:gd name="connsiteY14" fmla="*/ 228600 h 259080"/>
                    <a:gd name="connsiteX15" fmla="*/ 217170 w 236220"/>
                    <a:gd name="connsiteY15" fmla="*/ 203835 h 259080"/>
                    <a:gd name="connsiteX16" fmla="*/ 230505 w 236220"/>
                    <a:gd name="connsiteY16" fmla="*/ 201930 h 259080"/>
                    <a:gd name="connsiteX17" fmla="*/ 217170 w 236220"/>
                    <a:gd name="connsiteY17" fmla="*/ 171450 h 259080"/>
                    <a:gd name="connsiteX18" fmla="*/ 232410 w 236220"/>
                    <a:gd name="connsiteY18" fmla="*/ 133350 h 259080"/>
                    <a:gd name="connsiteX19" fmla="*/ 217170 w 236220"/>
                    <a:gd name="connsiteY19" fmla="*/ 129540 h 259080"/>
                    <a:gd name="connsiteX20" fmla="*/ 190500 w 236220"/>
                    <a:gd name="connsiteY20" fmla="*/ 99060 h 259080"/>
                    <a:gd name="connsiteX21" fmla="*/ 180975 w 236220"/>
                    <a:gd name="connsiteY21" fmla="*/ 68580 h 259080"/>
                    <a:gd name="connsiteX22" fmla="*/ 144780 w 236220"/>
                    <a:gd name="connsiteY22" fmla="*/ 0 h 259080"/>
                    <a:gd name="connsiteX23" fmla="*/ 91440 w 236220"/>
                    <a:gd name="connsiteY23" fmla="*/ 0 h 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20" h="259080">
                      <a:moveTo>
                        <a:pt x="91440" y="0"/>
                      </a:moveTo>
                      <a:lnTo>
                        <a:pt x="81915" y="53340"/>
                      </a:lnTo>
                      <a:lnTo>
                        <a:pt x="49530" y="32385"/>
                      </a:lnTo>
                      <a:lnTo>
                        <a:pt x="0" y="51435"/>
                      </a:lnTo>
                      <a:lnTo>
                        <a:pt x="0" y="89535"/>
                      </a:lnTo>
                      <a:lnTo>
                        <a:pt x="38100" y="135255"/>
                      </a:lnTo>
                      <a:lnTo>
                        <a:pt x="57150" y="158115"/>
                      </a:lnTo>
                      <a:lnTo>
                        <a:pt x="89535" y="163830"/>
                      </a:lnTo>
                      <a:lnTo>
                        <a:pt x="80010" y="186690"/>
                      </a:lnTo>
                      <a:lnTo>
                        <a:pt x="129540" y="211455"/>
                      </a:lnTo>
                      <a:lnTo>
                        <a:pt x="129540" y="211455"/>
                      </a:lnTo>
                      <a:lnTo>
                        <a:pt x="188595" y="219075"/>
                      </a:lnTo>
                      <a:lnTo>
                        <a:pt x="194310" y="257175"/>
                      </a:lnTo>
                      <a:lnTo>
                        <a:pt x="232410" y="259080"/>
                      </a:lnTo>
                      <a:lnTo>
                        <a:pt x="236220" y="228600"/>
                      </a:lnTo>
                      <a:lnTo>
                        <a:pt x="217170" y="203835"/>
                      </a:lnTo>
                      <a:lnTo>
                        <a:pt x="230505" y="201930"/>
                      </a:lnTo>
                      <a:lnTo>
                        <a:pt x="217170" y="171450"/>
                      </a:lnTo>
                      <a:lnTo>
                        <a:pt x="232410" y="133350"/>
                      </a:lnTo>
                      <a:lnTo>
                        <a:pt x="217170" y="129540"/>
                      </a:lnTo>
                      <a:lnTo>
                        <a:pt x="190500" y="99060"/>
                      </a:lnTo>
                      <a:lnTo>
                        <a:pt x="180975" y="68580"/>
                      </a:lnTo>
                      <a:cubicBezTo>
                        <a:pt x="161925" y="53975"/>
                        <a:pt x="135255" y="35560"/>
                        <a:pt x="144780" y="0"/>
                      </a:cubicBezTo>
                      <a:lnTo>
                        <a:pt x="9144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79" name="フリーフォーム 78"/>
                <p:cNvSpPr/>
                <p:nvPr/>
              </p:nvSpPr>
              <p:spPr>
                <a:xfrm>
                  <a:off x="2380615" y="4615728"/>
                  <a:ext cx="540385" cy="433705"/>
                </a:xfrm>
                <a:custGeom>
                  <a:avLst/>
                  <a:gdLst>
                    <a:gd name="connsiteX0" fmla="*/ 25529 w 540750"/>
                    <a:gd name="connsiteY0" fmla="*/ 148532 h 433992"/>
                    <a:gd name="connsiteX1" fmla="*/ 129966 w 540750"/>
                    <a:gd name="connsiteY1" fmla="*/ 78908 h 433992"/>
                    <a:gd name="connsiteX2" fmla="*/ 143891 w 540750"/>
                    <a:gd name="connsiteY2" fmla="*/ 64983 h 433992"/>
                    <a:gd name="connsiteX3" fmla="*/ 99795 w 540750"/>
                    <a:gd name="connsiteY3" fmla="*/ 32492 h 433992"/>
                    <a:gd name="connsiteX4" fmla="*/ 132287 w 540750"/>
                    <a:gd name="connsiteY4" fmla="*/ 25529 h 433992"/>
                    <a:gd name="connsiteX5" fmla="*/ 153174 w 540750"/>
                    <a:gd name="connsiteY5" fmla="*/ 46417 h 433992"/>
                    <a:gd name="connsiteX6" fmla="*/ 174061 w 540750"/>
                    <a:gd name="connsiteY6" fmla="*/ 25529 h 433992"/>
                    <a:gd name="connsiteX7" fmla="*/ 143891 w 540750"/>
                    <a:gd name="connsiteY7" fmla="*/ 11604 h 433992"/>
                    <a:gd name="connsiteX8" fmla="*/ 169420 w 540750"/>
                    <a:gd name="connsiteY8" fmla="*/ 0 h 433992"/>
                    <a:gd name="connsiteX9" fmla="*/ 183344 w 540750"/>
                    <a:gd name="connsiteY9" fmla="*/ 13925 h 433992"/>
                    <a:gd name="connsiteX10" fmla="*/ 227440 w 540750"/>
                    <a:gd name="connsiteY10" fmla="*/ 16246 h 433992"/>
                    <a:gd name="connsiteX11" fmla="*/ 310989 w 540750"/>
                    <a:gd name="connsiteY11" fmla="*/ 78908 h 433992"/>
                    <a:gd name="connsiteX12" fmla="*/ 299385 w 540750"/>
                    <a:gd name="connsiteY12" fmla="*/ 132287 h 433992"/>
                    <a:gd name="connsiteX13" fmla="*/ 269215 w 540750"/>
                    <a:gd name="connsiteY13" fmla="*/ 111399 h 433992"/>
                    <a:gd name="connsiteX14" fmla="*/ 220477 w 540750"/>
                    <a:gd name="connsiteY14" fmla="*/ 123003 h 433992"/>
                    <a:gd name="connsiteX15" fmla="*/ 218157 w 540750"/>
                    <a:gd name="connsiteY15" fmla="*/ 164778 h 433992"/>
                    <a:gd name="connsiteX16" fmla="*/ 278498 w 540750"/>
                    <a:gd name="connsiteY16" fmla="*/ 243686 h 433992"/>
                    <a:gd name="connsiteX17" fmla="*/ 310989 w 540750"/>
                    <a:gd name="connsiteY17" fmla="*/ 236723 h 433992"/>
                    <a:gd name="connsiteX18" fmla="*/ 299385 w 540750"/>
                    <a:gd name="connsiteY18" fmla="*/ 264573 h 433992"/>
                    <a:gd name="connsiteX19" fmla="*/ 345801 w 540750"/>
                    <a:gd name="connsiteY19" fmla="*/ 292423 h 433992"/>
                    <a:gd name="connsiteX20" fmla="*/ 406142 w 540750"/>
                    <a:gd name="connsiteY20" fmla="*/ 299385 h 433992"/>
                    <a:gd name="connsiteX21" fmla="*/ 410784 w 540750"/>
                    <a:gd name="connsiteY21" fmla="*/ 331877 h 433992"/>
                    <a:gd name="connsiteX22" fmla="*/ 454879 w 540750"/>
                    <a:gd name="connsiteY22" fmla="*/ 334197 h 433992"/>
                    <a:gd name="connsiteX23" fmla="*/ 461842 w 540750"/>
                    <a:gd name="connsiteY23" fmla="*/ 359726 h 433992"/>
                    <a:gd name="connsiteX24" fmla="*/ 526825 w 540750"/>
                    <a:gd name="connsiteY24" fmla="*/ 359726 h 433992"/>
                    <a:gd name="connsiteX25" fmla="*/ 540750 w 540750"/>
                    <a:gd name="connsiteY25" fmla="*/ 389897 h 433992"/>
                    <a:gd name="connsiteX26" fmla="*/ 522183 w 540750"/>
                    <a:gd name="connsiteY26" fmla="*/ 422388 h 433992"/>
                    <a:gd name="connsiteX27" fmla="*/ 489692 w 540750"/>
                    <a:gd name="connsiteY27" fmla="*/ 424709 h 433992"/>
                    <a:gd name="connsiteX28" fmla="*/ 471125 w 540750"/>
                    <a:gd name="connsiteY28" fmla="*/ 431671 h 433992"/>
                    <a:gd name="connsiteX29" fmla="*/ 417746 w 540750"/>
                    <a:gd name="connsiteY29" fmla="*/ 431671 h 433992"/>
                    <a:gd name="connsiteX30" fmla="*/ 324914 w 540750"/>
                    <a:gd name="connsiteY30" fmla="*/ 429351 h 433992"/>
                    <a:gd name="connsiteX31" fmla="*/ 306348 w 540750"/>
                    <a:gd name="connsiteY31" fmla="*/ 417747 h 433992"/>
                    <a:gd name="connsiteX32" fmla="*/ 257610 w 540750"/>
                    <a:gd name="connsiteY32" fmla="*/ 433992 h 433992"/>
                    <a:gd name="connsiteX33" fmla="*/ 234402 w 540750"/>
                    <a:gd name="connsiteY33" fmla="*/ 417747 h 433992"/>
                    <a:gd name="connsiteX34" fmla="*/ 234402 w 540750"/>
                    <a:gd name="connsiteY34" fmla="*/ 385255 h 433992"/>
                    <a:gd name="connsiteX35" fmla="*/ 194949 w 540750"/>
                    <a:gd name="connsiteY35" fmla="*/ 403822 h 433992"/>
                    <a:gd name="connsiteX36" fmla="*/ 150853 w 540750"/>
                    <a:gd name="connsiteY36" fmla="*/ 336518 h 433992"/>
                    <a:gd name="connsiteX37" fmla="*/ 162457 w 540750"/>
                    <a:gd name="connsiteY37" fmla="*/ 290102 h 433992"/>
                    <a:gd name="connsiteX38" fmla="*/ 78908 w 540750"/>
                    <a:gd name="connsiteY38" fmla="*/ 218157 h 433992"/>
                    <a:gd name="connsiteX39" fmla="*/ 0 w 540750"/>
                    <a:gd name="connsiteY39" fmla="*/ 246007 h 433992"/>
                    <a:gd name="connsiteX40" fmla="*/ 4642 w 540750"/>
                    <a:gd name="connsiteY40" fmla="*/ 211194 h 433992"/>
                    <a:gd name="connsiteX41" fmla="*/ 41775 w 540750"/>
                    <a:gd name="connsiteY41" fmla="*/ 211194 h 433992"/>
                    <a:gd name="connsiteX42" fmla="*/ 25529 w 540750"/>
                    <a:gd name="connsiteY42" fmla="*/ 148532 h 43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40750" h="433992">
                      <a:moveTo>
                        <a:pt x="25529" y="148532"/>
                      </a:moveTo>
                      <a:lnTo>
                        <a:pt x="129966" y="78908"/>
                      </a:lnTo>
                      <a:lnTo>
                        <a:pt x="143891" y="64983"/>
                      </a:lnTo>
                      <a:lnTo>
                        <a:pt x="99795" y="32492"/>
                      </a:lnTo>
                      <a:lnTo>
                        <a:pt x="132287" y="25529"/>
                      </a:lnTo>
                      <a:lnTo>
                        <a:pt x="153174" y="46417"/>
                      </a:lnTo>
                      <a:lnTo>
                        <a:pt x="174061" y="25529"/>
                      </a:lnTo>
                      <a:lnTo>
                        <a:pt x="143891" y="11604"/>
                      </a:lnTo>
                      <a:lnTo>
                        <a:pt x="169420" y="0"/>
                      </a:lnTo>
                      <a:lnTo>
                        <a:pt x="183344" y="13925"/>
                      </a:lnTo>
                      <a:lnTo>
                        <a:pt x="227440" y="16246"/>
                      </a:lnTo>
                      <a:lnTo>
                        <a:pt x="310989" y="78908"/>
                      </a:lnTo>
                      <a:lnTo>
                        <a:pt x="299385" y="132287"/>
                      </a:lnTo>
                      <a:lnTo>
                        <a:pt x="269215" y="111399"/>
                      </a:lnTo>
                      <a:lnTo>
                        <a:pt x="220477" y="123003"/>
                      </a:lnTo>
                      <a:lnTo>
                        <a:pt x="218157" y="164778"/>
                      </a:lnTo>
                      <a:lnTo>
                        <a:pt x="278498" y="243686"/>
                      </a:lnTo>
                      <a:lnTo>
                        <a:pt x="310989" y="236723"/>
                      </a:lnTo>
                      <a:lnTo>
                        <a:pt x="299385" y="264573"/>
                      </a:lnTo>
                      <a:lnTo>
                        <a:pt x="345801" y="292423"/>
                      </a:lnTo>
                      <a:lnTo>
                        <a:pt x="406142" y="299385"/>
                      </a:lnTo>
                      <a:lnTo>
                        <a:pt x="410784" y="331877"/>
                      </a:lnTo>
                      <a:lnTo>
                        <a:pt x="454879" y="334197"/>
                      </a:lnTo>
                      <a:lnTo>
                        <a:pt x="461842" y="359726"/>
                      </a:lnTo>
                      <a:lnTo>
                        <a:pt x="526825" y="359726"/>
                      </a:lnTo>
                      <a:lnTo>
                        <a:pt x="540750" y="389897"/>
                      </a:lnTo>
                      <a:lnTo>
                        <a:pt x="522183" y="422388"/>
                      </a:lnTo>
                      <a:lnTo>
                        <a:pt x="489692" y="424709"/>
                      </a:lnTo>
                      <a:lnTo>
                        <a:pt x="471125" y="431671"/>
                      </a:lnTo>
                      <a:lnTo>
                        <a:pt x="417746" y="431671"/>
                      </a:lnTo>
                      <a:lnTo>
                        <a:pt x="324914" y="429351"/>
                      </a:lnTo>
                      <a:lnTo>
                        <a:pt x="306348" y="417747"/>
                      </a:lnTo>
                      <a:lnTo>
                        <a:pt x="257610" y="433992"/>
                      </a:lnTo>
                      <a:lnTo>
                        <a:pt x="234402" y="417747"/>
                      </a:lnTo>
                      <a:lnTo>
                        <a:pt x="234402" y="385255"/>
                      </a:lnTo>
                      <a:lnTo>
                        <a:pt x="194949" y="403822"/>
                      </a:lnTo>
                      <a:lnTo>
                        <a:pt x="150853" y="336518"/>
                      </a:lnTo>
                      <a:lnTo>
                        <a:pt x="162457" y="290102"/>
                      </a:lnTo>
                      <a:lnTo>
                        <a:pt x="78908" y="218157"/>
                      </a:lnTo>
                      <a:lnTo>
                        <a:pt x="0" y="246007"/>
                      </a:lnTo>
                      <a:lnTo>
                        <a:pt x="4642" y="211194"/>
                      </a:lnTo>
                      <a:lnTo>
                        <a:pt x="41775" y="211194"/>
                      </a:lnTo>
                      <a:lnTo>
                        <a:pt x="25529" y="148532"/>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0" name="フリーフォーム 79"/>
                <p:cNvSpPr/>
                <p:nvPr/>
              </p:nvSpPr>
              <p:spPr>
                <a:xfrm>
                  <a:off x="3258185" y="4441738"/>
                  <a:ext cx="813435" cy="579120"/>
                </a:xfrm>
                <a:custGeom>
                  <a:avLst/>
                  <a:gdLst>
                    <a:gd name="connsiteX0" fmla="*/ 167425 w 813945"/>
                    <a:gd name="connsiteY0" fmla="*/ 198335 h 579550"/>
                    <a:gd name="connsiteX1" fmla="*/ 170001 w 813945"/>
                    <a:gd name="connsiteY1" fmla="*/ 159698 h 579550"/>
                    <a:gd name="connsiteX2" fmla="*/ 221517 w 813945"/>
                    <a:gd name="connsiteY2" fmla="*/ 115910 h 579550"/>
                    <a:gd name="connsiteX3" fmla="*/ 275608 w 813945"/>
                    <a:gd name="connsiteY3" fmla="*/ 82425 h 579550"/>
                    <a:gd name="connsiteX4" fmla="*/ 267880 w 813945"/>
                    <a:gd name="connsiteY4" fmla="*/ 48940 h 579550"/>
                    <a:gd name="connsiteX5" fmla="*/ 303941 w 813945"/>
                    <a:gd name="connsiteY5" fmla="*/ 33485 h 579550"/>
                    <a:gd name="connsiteX6" fmla="*/ 327123 w 813945"/>
                    <a:gd name="connsiteY6" fmla="*/ 2576 h 579550"/>
                    <a:gd name="connsiteX7" fmla="*/ 347730 w 813945"/>
                    <a:gd name="connsiteY7" fmla="*/ 0 h 579550"/>
                    <a:gd name="connsiteX8" fmla="*/ 355457 w 813945"/>
                    <a:gd name="connsiteY8" fmla="*/ 23182 h 579550"/>
                    <a:gd name="connsiteX9" fmla="*/ 425003 w 813945"/>
                    <a:gd name="connsiteY9" fmla="*/ 20607 h 579550"/>
                    <a:gd name="connsiteX10" fmla="*/ 450760 w 813945"/>
                    <a:gd name="connsiteY10" fmla="*/ 59243 h 579550"/>
                    <a:gd name="connsiteX11" fmla="*/ 432730 w 813945"/>
                    <a:gd name="connsiteY11" fmla="*/ 77274 h 579550"/>
                    <a:gd name="connsiteX12" fmla="*/ 417275 w 813945"/>
                    <a:gd name="connsiteY12" fmla="*/ 97880 h 579550"/>
                    <a:gd name="connsiteX13" fmla="*/ 450760 w 813945"/>
                    <a:gd name="connsiteY13" fmla="*/ 113334 h 579550"/>
                    <a:gd name="connsiteX14" fmla="*/ 450760 w 813945"/>
                    <a:gd name="connsiteY14" fmla="*/ 131365 h 579550"/>
                    <a:gd name="connsiteX15" fmla="*/ 569246 w 813945"/>
                    <a:gd name="connsiteY15" fmla="*/ 180305 h 579550"/>
                    <a:gd name="connsiteX16" fmla="*/ 569246 w 813945"/>
                    <a:gd name="connsiteY16" fmla="*/ 203487 h 579550"/>
                    <a:gd name="connsiteX17" fmla="*/ 595004 w 813945"/>
                    <a:gd name="connsiteY17" fmla="*/ 198335 h 579550"/>
                    <a:gd name="connsiteX18" fmla="*/ 656822 w 813945"/>
                    <a:gd name="connsiteY18" fmla="*/ 252426 h 579550"/>
                    <a:gd name="connsiteX19" fmla="*/ 698035 w 813945"/>
                    <a:gd name="connsiteY19" fmla="*/ 249851 h 579550"/>
                    <a:gd name="connsiteX20" fmla="*/ 739247 w 813945"/>
                    <a:gd name="connsiteY20" fmla="*/ 288487 h 579550"/>
                    <a:gd name="connsiteX21" fmla="*/ 757278 w 813945"/>
                    <a:gd name="connsiteY21" fmla="*/ 324548 h 579550"/>
                    <a:gd name="connsiteX22" fmla="*/ 777884 w 813945"/>
                    <a:gd name="connsiteY22" fmla="*/ 347730 h 579550"/>
                    <a:gd name="connsiteX23" fmla="*/ 813945 w 813945"/>
                    <a:gd name="connsiteY23" fmla="*/ 337427 h 579550"/>
                    <a:gd name="connsiteX24" fmla="*/ 772732 w 813945"/>
                    <a:gd name="connsiteY24" fmla="*/ 391518 h 579550"/>
                    <a:gd name="connsiteX25" fmla="*/ 744399 w 813945"/>
                    <a:gd name="connsiteY25" fmla="*/ 391518 h 579550"/>
                    <a:gd name="connsiteX26" fmla="*/ 721217 w 813945"/>
                    <a:gd name="connsiteY26" fmla="*/ 401821 h 579550"/>
                    <a:gd name="connsiteX27" fmla="*/ 654247 w 813945"/>
                    <a:gd name="connsiteY27" fmla="*/ 401821 h 579550"/>
                    <a:gd name="connsiteX28" fmla="*/ 607883 w 813945"/>
                    <a:gd name="connsiteY28" fmla="*/ 388942 h 579550"/>
                    <a:gd name="connsiteX29" fmla="*/ 579549 w 813945"/>
                    <a:gd name="connsiteY29" fmla="*/ 419852 h 579550"/>
                    <a:gd name="connsiteX30" fmla="*/ 515155 w 813945"/>
                    <a:gd name="connsiteY30" fmla="*/ 404397 h 579550"/>
                    <a:gd name="connsiteX31" fmla="*/ 486821 w 813945"/>
                    <a:gd name="connsiteY31" fmla="*/ 427579 h 579550"/>
                    <a:gd name="connsiteX32" fmla="*/ 414700 w 813945"/>
                    <a:gd name="connsiteY32" fmla="*/ 425003 h 579550"/>
                    <a:gd name="connsiteX33" fmla="*/ 370911 w 813945"/>
                    <a:gd name="connsiteY33" fmla="*/ 445609 h 579550"/>
                    <a:gd name="connsiteX34" fmla="*/ 319396 w 813945"/>
                    <a:gd name="connsiteY34" fmla="*/ 476519 h 579550"/>
                    <a:gd name="connsiteX35" fmla="*/ 293638 w 813945"/>
                    <a:gd name="connsiteY35" fmla="*/ 497125 h 579550"/>
                    <a:gd name="connsiteX36" fmla="*/ 236971 w 813945"/>
                    <a:gd name="connsiteY36" fmla="*/ 494549 h 579550"/>
                    <a:gd name="connsiteX37" fmla="*/ 193183 w 813945"/>
                    <a:gd name="connsiteY37" fmla="*/ 530610 h 579550"/>
                    <a:gd name="connsiteX38" fmla="*/ 146819 w 813945"/>
                    <a:gd name="connsiteY38" fmla="*/ 546065 h 579550"/>
                    <a:gd name="connsiteX39" fmla="*/ 113334 w 813945"/>
                    <a:gd name="connsiteY39" fmla="*/ 576974 h 579550"/>
                    <a:gd name="connsiteX40" fmla="*/ 97879 w 813945"/>
                    <a:gd name="connsiteY40" fmla="*/ 579550 h 579550"/>
                    <a:gd name="connsiteX41" fmla="*/ 77273 w 813945"/>
                    <a:gd name="connsiteY41" fmla="*/ 522883 h 579550"/>
                    <a:gd name="connsiteX42" fmla="*/ 54091 w 813945"/>
                    <a:gd name="connsiteY42" fmla="*/ 515155 h 579550"/>
                    <a:gd name="connsiteX43" fmla="*/ 30909 w 813945"/>
                    <a:gd name="connsiteY43" fmla="*/ 507428 h 579550"/>
                    <a:gd name="connsiteX44" fmla="*/ 0 w 813945"/>
                    <a:gd name="connsiteY44" fmla="*/ 458488 h 579550"/>
                    <a:gd name="connsiteX45" fmla="*/ 25758 w 813945"/>
                    <a:gd name="connsiteY45" fmla="*/ 453337 h 579550"/>
                    <a:gd name="connsiteX46" fmla="*/ 25758 w 813945"/>
                    <a:gd name="connsiteY46" fmla="*/ 414700 h 579550"/>
                    <a:gd name="connsiteX47" fmla="*/ 66970 w 813945"/>
                    <a:gd name="connsiteY47" fmla="*/ 414700 h 579550"/>
                    <a:gd name="connsiteX48" fmla="*/ 92728 w 813945"/>
                    <a:gd name="connsiteY48" fmla="*/ 388942 h 579550"/>
                    <a:gd name="connsiteX49" fmla="*/ 133940 w 813945"/>
                    <a:gd name="connsiteY49" fmla="*/ 399245 h 579550"/>
                    <a:gd name="connsiteX50" fmla="*/ 164850 w 813945"/>
                    <a:gd name="connsiteY50" fmla="*/ 347730 h 579550"/>
                    <a:gd name="connsiteX51" fmla="*/ 159698 w 813945"/>
                    <a:gd name="connsiteY51" fmla="*/ 303942 h 579550"/>
                    <a:gd name="connsiteX52" fmla="*/ 193183 w 813945"/>
                    <a:gd name="connsiteY52" fmla="*/ 267881 h 579550"/>
                    <a:gd name="connsiteX53" fmla="*/ 167425 w 813945"/>
                    <a:gd name="connsiteY53" fmla="*/ 198335 h 5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13945" h="579550">
                      <a:moveTo>
                        <a:pt x="167425" y="198335"/>
                      </a:moveTo>
                      <a:lnTo>
                        <a:pt x="170001" y="159698"/>
                      </a:lnTo>
                      <a:lnTo>
                        <a:pt x="221517" y="115910"/>
                      </a:lnTo>
                      <a:lnTo>
                        <a:pt x="275608" y="82425"/>
                      </a:lnTo>
                      <a:lnTo>
                        <a:pt x="267880" y="48940"/>
                      </a:lnTo>
                      <a:lnTo>
                        <a:pt x="303941" y="33485"/>
                      </a:lnTo>
                      <a:lnTo>
                        <a:pt x="327123" y="2576"/>
                      </a:lnTo>
                      <a:lnTo>
                        <a:pt x="347730" y="0"/>
                      </a:lnTo>
                      <a:lnTo>
                        <a:pt x="355457" y="23182"/>
                      </a:lnTo>
                      <a:lnTo>
                        <a:pt x="425003" y="20607"/>
                      </a:lnTo>
                      <a:lnTo>
                        <a:pt x="450760" y="59243"/>
                      </a:lnTo>
                      <a:lnTo>
                        <a:pt x="432730" y="77274"/>
                      </a:lnTo>
                      <a:lnTo>
                        <a:pt x="417275" y="97880"/>
                      </a:lnTo>
                      <a:lnTo>
                        <a:pt x="450760" y="113334"/>
                      </a:lnTo>
                      <a:lnTo>
                        <a:pt x="450760" y="131365"/>
                      </a:lnTo>
                      <a:lnTo>
                        <a:pt x="569246" y="180305"/>
                      </a:lnTo>
                      <a:lnTo>
                        <a:pt x="569246" y="203487"/>
                      </a:lnTo>
                      <a:lnTo>
                        <a:pt x="595004" y="198335"/>
                      </a:lnTo>
                      <a:lnTo>
                        <a:pt x="656822" y="252426"/>
                      </a:lnTo>
                      <a:lnTo>
                        <a:pt x="698035" y="249851"/>
                      </a:lnTo>
                      <a:lnTo>
                        <a:pt x="739247" y="288487"/>
                      </a:lnTo>
                      <a:lnTo>
                        <a:pt x="757278" y="324548"/>
                      </a:lnTo>
                      <a:lnTo>
                        <a:pt x="777884" y="347730"/>
                      </a:lnTo>
                      <a:lnTo>
                        <a:pt x="813945" y="337427"/>
                      </a:lnTo>
                      <a:lnTo>
                        <a:pt x="772732" y="391518"/>
                      </a:lnTo>
                      <a:lnTo>
                        <a:pt x="744399" y="391518"/>
                      </a:lnTo>
                      <a:lnTo>
                        <a:pt x="721217" y="401821"/>
                      </a:lnTo>
                      <a:lnTo>
                        <a:pt x="654247" y="401821"/>
                      </a:lnTo>
                      <a:lnTo>
                        <a:pt x="607883" y="388942"/>
                      </a:lnTo>
                      <a:lnTo>
                        <a:pt x="579549" y="419852"/>
                      </a:lnTo>
                      <a:lnTo>
                        <a:pt x="515155" y="404397"/>
                      </a:lnTo>
                      <a:lnTo>
                        <a:pt x="486821" y="427579"/>
                      </a:lnTo>
                      <a:lnTo>
                        <a:pt x="414700" y="425003"/>
                      </a:lnTo>
                      <a:lnTo>
                        <a:pt x="370911" y="445609"/>
                      </a:lnTo>
                      <a:lnTo>
                        <a:pt x="319396" y="476519"/>
                      </a:lnTo>
                      <a:lnTo>
                        <a:pt x="293638" y="497125"/>
                      </a:lnTo>
                      <a:lnTo>
                        <a:pt x="236971" y="494549"/>
                      </a:lnTo>
                      <a:lnTo>
                        <a:pt x="193183" y="530610"/>
                      </a:lnTo>
                      <a:lnTo>
                        <a:pt x="146819" y="546065"/>
                      </a:lnTo>
                      <a:lnTo>
                        <a:pt x="113334" y="576974"/>
                      </a:lnTo>
                      <a:lnTo>
                        <a:pt x="97879" y="579550"/>
                      </a:lnTo>
                      <a:lnTo>
                        <a:pt x="77273" y="522883"/>
                      </a:lnTo>
                      <a:lnTo>
                        <a:pt x="54091" y="515155"/>
                      </a:lnTo>
                      <a:lnTo>
                        <a:pt x="30909" y="507428"/>
                      </a:lnTo>
                      <a:lnTo>
                        <a:pt x="0" y="458488"/>
                      </a:lnTo>
                      <a:lnTo>
                        <a:pt x="25758" y="453337"/>
                      </a:lnTo>
                      <a:lnTo>
                        <a:pt x="25758" y="414700"/>
                      </a:lnTo>
                      <a:lnTo>
                        <a:pt x="66970" y="414700"/>
                      </a:lnTo>
                      <a:lnTo>
                        <a:pt x="92728" y="388942"/>
                      </a:lnTo>
                      <a:lnTo>
                        <a:pt x="133940" y="399245"/>
                      </a:lnTo>
                      <a:lnTo>
                        <a:pt x="164850" y="347730"/>
                      </a:lnTo>
                      <a:lnTo>
                        <a:pt x="159698" y="303942"/>
                      </a:lnTo>
                      <a:lnTo>
                        <a:pt x="193183" y="267881"/>
                      </a:lnTo>
                      <a:lnTo>
                        <a:pt x="167425" y="19833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1" name="フリーフォーム 80"/>
                <p:cNvSpPr/>
                <p:nvPr/>
              </p:nvSpPr>
              <p:spPr>
                <a:xfrm>
                  <a:off x="3632835" y="4017558"/>
                  <a:ext cx="417195" cy="243840"/>
                </a:xfrm>
                <a:custGeom>
                  <a:avLst/>
                  <a:gdLst>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5715 w 417195"/>
                    <a:gd name="connsiteY26" fmla="*/ 28575 h 243840"/>
                    <a:gd name="connsiteX0" fmla="*/ 5715 w 417195"/>
                    <a:gd name="connsiteY0" fmla="*/ 28575 h 243840"/>
                    <a:gd name="connsiteX1" fmla="*/ 19050 w 417195"/>
                    <a:gd name="connsiteY1" fmla="*/ 78105 h 243840"/>
                    <a:gd name="connsiteX2" fmla="*/ 0 w 417195"/>
                    <a:gd name="connsiteY2" fmla="*/ 99060 h 243840"/>
                    <a:gd name="connsiteX3" fmla="*/ 3810 w 417195"/>
                    <a:gd name="connsiteY3" fmla="*/ 142875 h 243840"/>
                    <a:gd name="connsiteX4" fmla="*/ 34290 w 417195"/>
                    <a:gd name="connsiteY4" fmla="*/ 160020 h 243840"/>
                    <a:gd name="connsiteX5" fmla="*/ 72390 w 417195"/>
                    <a:gd name="connsiteY5" fmla="*/ 211455 h 243840"/>
                    <a:gd name="connsiteX6" fmla="*/ 270510 w 417195"/>
                    <a:gd name="connsiteY6" fmla="*/ 243840 h 243840"/>
                    <a:gd name="connsiteX7" fmla="*/ 373380 w 417195"/>
                    <a:gd name="connsiteY7" fmla="*/ 213360 h 243840"/>
                    <a:gd name="connsiteX8" fmla="*/ 417195 w 417195"/>
                    <a:gd name="connsiteY8" fmla="*/ 180975 h 243840"/>
                    <a:gd name="connsiteX9" fmla="*/ 411480 w 417195"/>
                    <a:gd name="connsiteY9" fmla="*/ 161925 h 243840"/>
                    <a:gd name="connsiteX10" fmla="*/ 381000 w 417195"/>
                    <a:gd name="connsiteY10" fmla="*/ 180975 h 243840"/>
                    <a:gd name="connsiteX11" fmla="*/ 396240 w 417195"/>
                    <a:gd name="connsiteY11" fmla="*/ 148590 h 243840"/>
                    <a:gd name="connsiteX12" fmla="*/ 320040 w 417195"/>
                    <a:gd name="connsiteY12" fmla="*/ 142875 h 243840"/>
                    <a:gd name="connsiteX13" fmla="*/ 308610 w 417195"/>
                    <a:gd name="connsiteY13" fmla="*/ 110490 h 243840"/>
                    <a:gd name="connsiteX14" fmla="*/ 251460 w 417195"/>
                    <a:gd name="connsiteY14" fmla="*/ 129540 h 243840"/>
                    <a:gd name="connsiteX15" fmla="*/ 249555 w 417195"/>
                    <a:gd name="connsiteY15" fmla="*/ 85725 h 243840"/>
                    <a:gd name="connsiteX16" fmla="*/ 209550 w 417195"/>
                    <a:gd name="connsiteY16" fmla="*/ 81915 h 243840"/>
                    <a:gd name="connsiteX17" fmla="*/ 169545 w 417195"/>
                    <a:gd name="connsiteY17" fmla="*/ 74295 h 243840"/>
                    <a:gd name="connsiteX18" fmla="*/ 171450 w 417195"/>
                    <a:gd name="connsiteY18" fmla="*/ 100965 h 243840"/>
                    <a:gd name="connsiteX19" fmla="*/ 165735 w 417195"/>
                    <a:gd name="connsiteY19" fmla="*/ 120015 h 243840"/>
                    <a:gd name="connsiteX20" fmla="*/ 131445 w 417195"/>
                    <a:gd name="connsiteY20" fmla="*/ 118110 h 243840"/>
                    <a:gd name="connsiteX21" fmla="*/ 123825 w 417195"/>
                    <a:gd name="connsiteY21" fmla="*/ 85725 h 243840"/>
                    <a:gd name="connsiteX22" fmla="*/ 99060 w 417195"/>
                    <a:gd name="connsiteY22" fmla="*/ 55245 h 243840"/>
                    <a:gd name="connsiteX23" fmla="*/ 89535 w 417195"/>
                    <a:gd name="connsiteY23" fmla="*/ 41910 h 243840"/>
                    <a:gd name="connsiteX24" fmla="*/ 80010 w 417195"/>
                    <a:gd name="connsiteY24" fmla="*/ 13335 h 243840"/>
                    <a:gd name="connsiteX25" fmla="*/ 57150 w 417195"/>
                    <a:gd name="connsiteY25" fmla="*/ 0 h 243840"/>
                    <a:gd name="connsiteX26" fmla="*/ 40005 w 417195"/>
                    <a:gd name="connsiteY26" fmla="*/ 26670 h 243840"/>
                    <a:gd name="connsiteX27" fmla="*/ 5715 w 417195"/>
                    <a:gd name="connsiteY27" fmla="*/ 28575 h 24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7195" h="243840">
                      <a:moveTo>
                        <a:pt x="5715" y="28575"/>
                      </a:moveTo>
                      <a:lnTo>
                        <a:pt x="19050" y="78105"/>
                      </a:lnTo>
                      <a:lnTo>
                        <a:pt x="0" y="99060"/>
                      </a:lnTo>
                      <a:lnTo>
                        <a:pt x="3810" y="142875"/>
                      </a:lnTo>
                      <a:lnTo>
                        <a:pt x="34290" y="160020"/>
                      </a:lnTo>
                      <a:lnTo>
                        <a:pt x="72390" y="211455"/>
                      </a:lnTo>
                      <a:lnTo>
                        <a:pt x="270510" y="243840"/>
                      </a:lnTo>
                      <a:lnTo>
                        <a:pt x="373380" y="213360"/>
                      </a:lnTo>
                      <a:lnTo>
                        <a:pt x="417195" y="180975"/>
                      </a:lnTo>
                      <a:lnTo>
                        <a:pt x="411480" y="161925"/>
                      </a:lnTo>
                      <a:lnTo>
                        <a:pt x="381000" y="180975"/>
                      </a:lnTo>
                      <a:lnTo>
                        <a:pt x="396240" y="148590"/>
                      </a:lnTo>
                      <a:lnTo>
                        <a:pt x="320040" y="142875"/>
                      </a:lnTo>
                      <a:lnTo>
                        <a:pt x="308610" y="110490"/>
                      </a:lnTo>
                      <a:lnTo>
                        <a:pt x="251460" y="129540"/>
                      </a:lnTo>
                      <a:lnTo>
                        <a:pt x="249555" y="85725"/>
                      </a:lnTo>
                      <a:lnTo>
                        <a:pt x="209550" y="81915"/>
                      </a:lnTo>
                      <a:lnTo>
                        <a:pt x="169545" y="74295"/>
                      </a:lnTo>
                      <a:lnTo>
                        <a:pt x="171450" y="100965"/>
                      </a:lnTo>
                      <a:lnTo>
                        <a:pt x="165735" y="120015"/>
                      </a:lnTo>
                      <a:lnTo>
                        <a:pt x="131445" y="118110"/>
                      </a:lnTo>
                      <a:lnTo>
                        <a:pt x="123825" y="85725"/>
                      </a:lnTo>
                      <a:lnTo>
                        <a:pt x="99060" y="55245"/>
                      </a:lnTo>
                      <a:lnTo>
                        <a:pt x="89535" y="41910"/>
                      </a:lnTo>
                      <a:lnTo>
                        <a:pt x="80010" y="13335"/>
                      </a:lnTo>
                      <a:lnTo>
                        <a:pt x="57150" y="0"/>
                      </a:lnTo>
                      <a:cubicBezTo>
                        <a:pt x="50165" y="4445"/>
                        <a:pt x="46990" y="22225"/>
                        <a:pt x="40005" y="26670"/>
                      </a:cubicBezTo>
                      <a:lnTo>
                        <a:pt x="5715" y="2857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2" name="フリーフォーム 81"/>
                <p:cNvSpPr/>
                <p:nvPr/>
              </p:nvSpPr>
              <p:spPr>
                <a:xfrm>
                  <a:off x="3592830" y="4236633"/>
                  <a:ext cx="314325" cy="369570"/>
                </a:xfrm>
                <a:custGeom>
                  <a:avLst/>
                  <a:gdLst>
                    <a:gd name="connsiteX0" fmla="*/ 133350 w 314325"/>
                    <a:gd name="connsiteY0" fmla="*/ 0 h 369570"/>
                    <a:gd name="connsiteX1" fmla="*/ 121920 w 314325"/>
                    <a:gd name="connsiteY1" fmla="*/ 51435 h 369570"/>
                    <a:gd name="connsiteX2" fmla="*/ 102870 w 314325"/>
                    <a:gd name="connsiteY2" fmla="*/ 57150 h 369570"/>
                    <a:gd name="connsiteX3" fmla="*/ 112395 w 314325"/>
                    <a:gd name="connsiteY3" fmla="*/ 80010 h 369570"/>
                    <a:gd name="connsiteX4" fmla="*/ 83820 w 314325"/>
                    <a:gd name="connsiteY4" fmla="*/ 78105 h 369570"/>
                    <a:gd name="connsiteX5" fmla="*/ 43815 w 314325"/>
                    <a:gd name="connsiteY5" fmla="*/ 68580 h 369570"/>
                    <a:gd name="connsiteX6" fmla="*/ 9525 w 314325"/>
                    <a:gd name="connsiteY6" fmla="*/ 74295 h 369570"/>
                    <a:gd name="connsiteX7" fmla="*/ 9525 w 314325"/>
                    <a:gd name="connsiteY7" fmla="*/ 137160 h 369570"/>
                    <a:gd name="connsiteX8" fmla="*/ 32385 w 314325"/>
                    <a:gd name="connsiteY8" fmla="*/ 154305 h 369570"/>
                    <a:gd name="connsiteX9" fmla="*/ 0 w 314325"/>
                    <a:gd name="connsiteY9" fmla="*/ 167640 h 369570"/>
                    <a:gd name="connsiteX10" fmla="*/ 7620 w 314325"/>
                    <a:gd name="connsiteY10" fmla="*/ 205740 h 369570"/>
                    <a:gd name="connsiteX11" fmla="*/ 20955 w 314325"/>
                    <a:gd name="connsiteY11" fmla="*/ 230505 h 369570"/>
                    <a:gd name="connsiteX12" fmla="*/ 91440 w 314325"/>
                    <a:gd name="connsiteY12" fmla="*/ 226695 h 369570"/>
                    <a:gd name="connsiteX13" fmla="*/ 116205 w 314325"/>
                    <a:gd name="connsiteY13" fmla="*/ 266700 h 369570"/>
                    <a:gd name="connsiteX14" fmla="*/ 81915 w 314325"/>
                    <a:gd name="connsiteY14" fmla="*/ 304800 h 369570"/>
                    <a:gd name="connsiteX15" fmla="*/ 114300 w 314325"/>
                    <a:gd name="connsiteY15" fmla="*/ 323850 h 369570"/>
                    <a:gd name="connsiteX16" fmla="*/ 120015 w 314325"/>
                    <a:gd name="connsiteY16" fmla="*/ 344805 h 369570"/>
                    <a:gd name="connsiteX17" fmla="*/ 207645 w 314325"/>
                    <a:gd name="connsiteY17" fmla="*/ 369570 h 369570"/>
                    <a:gd name="connsiteX18" fmla="*/ 251460 w 314325"/>
                    <a:gd name="connsiteY18" fmla="*/ 320040 h 369570"/>
                    <a:gd name="connsiteX19" fmla="*/ 262890 w 314325"/>
                    <a:gd name="connsiteY19" fmla="*/ 266700 h 369570"/>
                    <a:gd name="connsiteX20" fmla="*/ 270510 w 314325"/>
                    <a:gd name="connsiteY20" fmla="*/ 222885 h 369570"/>
                    <a:gd name="connsiteX21" fmla="*/ 238125 w 314325"/>
                    <a:gd name="connsiteY21" fmla="*/ 188595 h 369570"/>
                    <a:gd name="connsiteX22" fmla="*/ 238125 w 314325"/>
                    <a:gd name="connsiteY22" fmla="*/ 150495 h 369570"/>
                    <a:gd name="connsiteX23" fmla="*/ 268605 w 314325"/>
                    <a:gd name="connsiteY23" fmla="*/ 165735 h 369570"/>
                    <a:gd name="connsiteX24" fmla="*/ 270510 w 314325"/>
                    <a:gd name="connsiteY24" fmla="*/ 139065 h 369570"/>
                    <a:gd name="connsiteX25" fmla="*/ 314325 w 314325"/>
                    <a:gd name="connsiteY25" fmla="*/ 192405 h 369570"/>
                    <a:gd name="connsiteX26" fmla="*/ 310515 w 314325"/>
                    <a:gd name="connsiteY26" fmla="*/ 131445 h 369570"/>
                    <a:gd name="connsiteX27" fmla="*/ 293370 w 314325"/>
                    <a:gd name="connsiteY27" fmla="*/ 127635 h 369570"/>
                    <a:gd name="connsiteX28" fmla="*/ 262890 w 314325"/>
                    <a:gd name="connsiteY28" fmla="*/ 81915 h 369570"/>
                    <a:gd name="connsiteX29" fmla="*/ 278130 w 314325"/>
                    <a:gd name="connsiteY29" fmla="*/ 57150 h 369570"/>
                    <a:gd name="connsiteX30" fmla="*/ 306705 w 314325"/>
                    <a:gd name="connsiteY30" fmla="*/ 24765 h 369570"/>
                    <a:gd name="connsiteX31" fmla="*/ 133350 w 314325"/>
                    <a:gd name="connsiteY31" fmla="*/ 0 h 36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4325" h="369570">
                      <a:moveTo>
                        <a:pt x="133350" y="0"/>
                      </a:moveTo>
                      <a:lnTo>
                        <a:pt x="121920" y="51435"/>
                      </a:lnTo>
                      <a:lnTo>
                        <a:pt x="102870" y="57150"/>
                      </a:lnTo>
                      <a:lnTo>
                        <a:pt x="112395" y="80010"/>
                      </a:lnTo>
                      <a:lnTo>
                        <a:pt x="83820" y="78105"/>
                      </a:lnTo>
                      <a:lnTo>
                        <a:pt x="43815" y="68580"/>
                      </a:lnTo>
                      <a:lnTo>
                        <a:pt x="9525" y="74295"/>
                      </a:lnTo>
                      <a:lnTo>
                        <a:pt x="9525" y="137160"/>
                      </a:lnTo>
                      <a:lnTo>
                        <a:pt x="32385" y="154305"/>
                      </a:lnTo>
                      <a:lnTo>
                        <a:pt x="0" y="167640"/>
                      </a:lnTo>
                      <a:lnTo>
                        <a:pt x="7620" y="205740"/>
                      </a:lnTo>
                      <a:lnTo>
                        <a:pt x="20955" y="230505"/>
                      </a:lnTo>
                      <a:lnTo>
                        <a:pt x="91440" y="226695"/>
                      </a:lnTo>
                      <a:lnTo>
                        <a:pt x="116205" y="266700"/>
                      </a:lnTo>
                      <a:lnTo>
                        <a:pt x="81915" y="304800"/>
                      </a:lnTo>
                      <a:lnTo>
                        <a:pt x="114300" y="323850"/>
                      </a:lnTo>
                      <a:lnTo>
                        <a:pt x="120015" y="344805"/>
                      </a:lnTo>
                      <a:lnTo>
                        <a:pt x="207645" y="369570"/>
                      </a:lnTo>
                      <a:lnTo>
                        <a:pt x="251460" y="320040"/>
                      </a:lnTo>
                      <a:lnTo>
                        <a:pt x="262890" y="266700"/>
                      </a:lnTo>
                      <a:lnTo>
                        <a:pt x="270510" y="222885"/>
                      </a:lnTo>
                      <a:lnTo>
                        <a:pt x="238125" y="188595"/>
                      </a:lnTo>
                      <a:lnTo>
                        <a:pt x="238125" y="150495"/>
                      </a:lnTo>
                      <a:lnTo>
                        <a:pt x="268605" y="165735"/>
                      </a:lnTo>
                      <a:lnTo>
                        <a:pt x="270510" y="139065"/>
                      </a:lnTo>
                      <a:lnTo>
                        <a:pt x="314325" y="192405"/>
                      </a:lnTo>
                      <a:lnTo>
                        <a:pt x="310515" y="131445"/>
                      </a:lnTo>
                      <a:lnTo>
                        <a:pt x="293370" y="127635"/>
                      </a:lnTo>
                      <a:lnTo>
                        <a:pt x="262890" y="81915"/>
                      </a:lnTo>
                      <a:lnTo>
                        <a:pt x="278130" y="57150"/>
                      </a:lnTo>
                      <a:lnTo>
                        <a:pt x="306705" y="24765"/>
                      </a:lnTo>
                      <a:lnTo>
                        <a:pt x="13335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3" name="フリーフォーム 82"/>
                <p:cNvSpPr/>
                <p:nvPr/>
              </p:nvSpPr>
              <p:spPr>
                <a:xfrm>
                  <a:off x="3491865" y="4246158"/>
                  <a:ext cx="146685" cy="247650"/>
                </a:xfrm>
                <a:custGeom>
                  <a:avLst/>
                  <a:gdLst>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46685 w 146685"/>
                    <a:gd name="connsiteY19" fmla="*/ 64770 h 247650"/>
                    <a:gd name="connsiteX0" fmla="*/ 146685 w 146685"/>
                    <a:gd name="connsiteY0" fmla="*/ 64770 h 247650"/>
                    <a:gd name="connsiteX1" fmla="*/ 120015 w 146685"/>
                    <a:gd name="connsiteY1" fmla="*/ 0 h 247650"/>
                    <a:gd name="connsiteX2" fmla="*/ 85725 w 146685"/>
                    <a:gd name="connsiteY2" fmla="*/ 0 h 247650"/>
                    <a:gd name="connsiteX3" fmla="*/ 81915 w 146685"/>
                    <a:gd name="connsiteY3" fmla="*/ 38100 h 247650"/>
                    <a:gd name="connsiteX4" fmla="*/ 59055 w 146685"/>
                    <a:gd name="connsiteY4" fmla="*/ 41910 h 247650"/>
                    <a:gd name="connsiteX5" fmla="*/ 32385 w 146685"/>
                    <a:gd name="connsiteY5" fmla="*/ 47625 h 247650"/>
                    <a:gd name="connsiteX6" fmla="*/ 32385 w 146685"/>
                    <a:gd name="connsiteY6" fmla="*/ 74295 h 247650"/>
                    <a:gd name="connsiteX7" fmla="*/ 0 w 146685"/>
                    <a:gd name="connsiteY7" fmla="*/ 57150 h 247650"/>
                    <a:gd name="connsiteX8" fmla="*/ 20955 w 146685"/>
                    <a:gd name="connsiteY8" fmla="*/ 127635 h 247650"/>
                    <a:gd name="connsiteX9" fmla="*/ 0 w 146685"/>
                    <a:gd name="connsiteY9" fmla="*/ 160020 h 247650"/>
                    <a:gd name="connsiteX10" fmla="*/ 3810 w 146685"/>
                    <a:gd name="connsiteY10" fmla="*/ 200025 h 247650"/>
                    <a:gd name="connsiteX11" fmla="*/ 3810 w 146685"/>
                    <a:gd name="connsiteY11" fmla="*/ 211455 h 247650"/>
                    <a:gd name="connsiteX12" fmla="*/ 34290 w 146685"/>
                    <a:gd name="connsiteY12" fmla="*/ 247650 h 247650"/>
                    <a:gd name="connsiteX13" fmla="*/ 70485 w 146685"/>
                    <a:gd name="connsiteY13" fmla="*/ 230505 h 247650"/>
                    <a:gd name="connsiteX14" fmla="*/ 93345 w 146685"/>
                    <a:gd name="connsiteY14" fmla="*/ 198120 h 247650"/>
                    <a:gd name="connsiteX15" fmla="*/ 110490 w 146685"/>
                    <a:gd name="connsiteY15" fmla="*/ 198120 h 247650"/>
                    <a:gd name="connsiteX16" fmla="*/ 100965 w 146685"/>
                    <a:gd name="connsiteY16" fmla="*/ 160020 h 247650"/>
                    <a:gd name="connsiteX17" fmla="*/ 140970 w 146685"/>
                    <a:gd name="connsiteY17" fmla="*/ 140970 h 247650"/>
                    <a:gd name="connsiteX18" fmla="*/ 108585 w 146685"/>
                    <a:gd name="connsiteY18" fmla="*/ 125730 h 247650"/>
                    <a:gd name="connsiteX19" fmla="*/ 116205 w 146685"/>
                    <a:gd name="connsiteY19" fmla="*/ 70485 h 247650"/>
                    <a:gd name="connsiteX20" fmla="*/ 146685 w 146685"/>
                    <a:gd name="connsiteY20" fmla="*/ 6477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85" h="247650">
                      <a:moveTo>
                        <a:pt x="146685" y="64770"/>
                      </a:moveTo>
                      <a:lnTo>
                        <a:pt x="120015" y="0"/>
                      </a:lnTo>
                      <a:lnTo>
                        <a:pt x="85725" y="0"/>
                      </a:lnTo>
                      <a:lnTo>
                        <a:pt x="81915" y="38100"/>
                      </a:lnTo>
                      <a:lnTo>
                        <a:pt x="59055" y="41910"/>
                      </a:lnTo>
                      <a:lnTo>
                        <a:pt x="32385" y="47625"/>
                      </a:lnTo>
                      <a:lnTo>
                        <a:pt x="32385" y="74295"/>
                      </a:lnTo>
                      <a:lnTo>
                        <a:pt x="0" y="57150"/>
                      </a:lnTo>
                      <a:lnTo>
                        <a:pt x="20955" y="127635"/>
                      </a:lnTo>
                      <a:lnTo>
                        <a:pt x="0" y="160020"/>
                      </a:lnTo>
                      <a:lnTo>
                        <a:pt x="3810" y="200025"/>
                      </a:lnTo>
                      <a:lnTo>
                        <a:pt x="3810" y="211455"/>
                      </a:lnTo>
                      <a:lnTo>
                        <a:pt x="34290" y="247650"/>
                      </a:lnTo>
                      <a:lnTo>
                        <a:pt x="70485" y="230505"/>
                      </a:lnTo>
                      <a:lnTo>
                        <a:pt x="93345" y="198120"/>
                      </a:lnTo>
                      <a:lnTo>
                        <a:pt x="110490" y="198120"/>
                      </a:lnTo>
                      <a:lnTo>
                        <a:pt x="100965" y="160020"/>
                      </a:lnTo>
                      <a:lnTo>
                        <a:pt x="140970" y="140970"/>
                      </a:lnTo>
                      <a:lnTo>
                        <a:pt x="108585" y="125730"/>
                      </a:lnTo>
                      <a:cubicBezTo>
                        <a:pt x="116205" y="114300"/>
                        <a:pt x="108585" y="81915"/>
                        <a:pt x="116205" y="70485"/>
                      </a:cubicBezTo>
                      <a:lnTo>
                        <a:pt x="146685" y="6477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4" name="フリーフォーム 83"/>
                <p:cNvSpPr/>
                <p:nvPr/>
              </p:nvSpPr>
              <p:spPr>
                <a:xfrm>
                  <a:off x="2893695" y="3922308"/>
                  <a:ext cx="832485" cy="718185"/>
                </a:xfrm>
                <a:custGeom>
                  <a:avLst/>
                  <a:gdLst>
                    <a:gd name="connsiteX0" fmla="*/ 161925 w 832485"/>
                    <a:gd name="connsiteY0" fmla="*/ 381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61925 w 832485"/>
                    <a:gd name="connsiteY81" fmla="*/ 3810 h 718185"/>
                    <a:gd name="connsiteX0" fmla="*/ 339090 w 832485"/>
                    <a:gd name="connsiteY0" fmla="*/ 17907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339090 w 832485"/>
                    <a:gd name="connsiteY81" fmla="*/ 179070 h 718185"/>
                    <a:gd name="connsiteX0" fmla="*/ 190500 w 832485"/>
                    <a:gd name="connsiteY0" fmla="*/ 49530 h 718185"/>
                    <a:gd name="connsiteX1" fmla="*/ 215265 w 832485"/>
                    <a:gd name="connsiteY1" fmla="*/ 0 h 718185"/>
                    <a:gd name="connsiteX2" fmla="*/ 280035 w 832485"/>
                    <a:gd name="connsiteY2" fmla="*/ 22860 h 718185"/>
                    <a:gd name="connsiteX3" fmla="*/ 350520 w 832485"/>
                    <a:gd name="connsiteY3" fmla="*/ 38100 h 718185"/>
                    <a:gd name="connsiteX4" fmla="*/ 405765 w 832485"/>
                    <a:gd name="connsiteY4" fmla="*/ 51435 h 718185"/>
                    <a:gd name="connsiteX5" fmla="*/ 434340 w 832485"/>
                    <a:gd name="connsiteY5" fmla="*/ 64770 h 718185"/>
                    <a:gd name="connsiteX6" fmla="*/ 440055 w 832485"/>
                    <a:gd name="connsiteY6" fmla="*/ 91440 h 718185"/>
                    <a:gd name="connsiteX7" fmla="*/ 542925 w 832485"/>
                    <a:gd name="connsiteY7" fmla="*/ 60960 h 718185"/>
                    <a:gd name="connsiteX8" fmla="*/ 542925 w 832485"/>
                    <a:gd name="connsiteY8" fmla="*/ 127635 h 718185"/>
                    <a:gd name="connsiteX9" fmla="*/ 586740 w 832485"/>
                    <a:gd name="connsiteY9" fmla="*/ 125730 h 718185"/>
                    <a:gd name="connsiteX10" fmla="*/ 609600 w 832485"/>
                    <a:gd name="connsiteY10" fmla="*/ 173355 h 718185"/>
                    <a:gd name="connsiteX11" fmla="*/ 657225 w 832485"/>
                    <a:gd name="connsiteY11" fmla="*/ 171450 h 718185"/>
                    <a:gd name="connsiteX12" fmla="*/ 655320 w 832485"/>
                    <a:gd name="connsiteY12" fmla="*/ 200025 h 718185"/>
                    <a:gd name="connsiteX13" fmla="*/ 708660 w 832485"/>
                    <a:gd name="connsiteY13" fmla="*/ 230505 h 718185"/>
                    <a:gd name="connsiteX14" fmla="*/ 716280 w 832485"/>
                    <a:gd name="connsiteY14" fmla="*/ 217170 h 718185"/>
                    <a:gd name="connsiteX15" fmla="*/ 714375 w 832485"/>
                    <a:gd name="connsiteY15" fmla="*/ 192405 h 718185"/>
                    <a:gd name="connsiteX16" fmla="*/ 741045 w 832485"/>
                    <a:gd name="connsiteY16" fmla="*/ 192405 h 718185"/>
                    <a:gd name="connsiteX17" fmla="*/ 742950 w 832485"/>
                    <a:gd name="connsiteY17" fmla="*/ 238125 h 718185"/>
                    <a:gd name="connsiteX18" fmla="*/ 773430 w 832485"/>
                    <a:gd name="connsiteY18" fmla="*/ 253365 h 718185"/>
                    <a:gd name="connsiteX19" fmla="*/ 811530 w 832485"/>
                    <a:gd name="connsiteY19" fmla="*/ 308610 h 718185"/>
                    <a:gd name="connsiteX20" fmla="*/ 832485 w 832485"/>
                    <a:gd name="connsiteY20" fmla="*/ 310515 h 718185"/>
                    <a:gd name="connsiteX21" fmla="*/ 822960 w 832485"/>
                    <a:gd name="connsiteY21" fmla="*/ 367665 h 718185"/>
                    <a:gd name="connsiteX22" fmla="*/ 822960 w 832485"/>
                    <a:gd name="connsiteY22" fmla="*/ 367665 h 718185"/>
                    <a:gd name="connsiteX23" fmla="*/ 813435 w 832485"/>
                    <a:gd name="connsiteY23" fmla="*/ 396240 h 718185"/>
                    <a:gd name="connsiteX24" fmla="*/ 771525 w 832485"/>
                    <a:gd name="connsiteY24" fmla="*/ 388620 h 718185"/>
                    <a:gd name="connsiteX25" fmla="*/ 746760 w 832485"/>
                    <a:gd name="connsiteY25" fmla="*/ 382905 h 718185"/>
                    <a:gd name="connsiteX26" fmla="*/ 714375 w 832485"/>
                    <a:gd name="connsiteY26" fmla="*/ 320040 h 718185"/>
                    <a:gd name="connsiteX27" fmla="*/ 681990 w 832485"/>
                    <a:gd name="connsiteY27" fmla="*/ 321945 h 718185"/>
                    <a:gd name="connsiteX28" fmla="*/ 680085 w 832485"/>
                    <a:gd name="connsiteY28" fmla="*/ 361950 h 718185"/>
                    <a:gd name="connsiteX29" fmla="*/ 632460 w 832485"/>
                    <a:gd name="connsiteY29" fmla="*/ 369570 h 718185"/>
                    <a:gd name="connsiteX30" fmla="*/ 632460 w 832485"/>
                    <a:gd name="connsiteY30" fmla="*/ 401955 h 718185"/>
                    <a:gd name="connsiteX31" fmla="*/ 592455 w 832485"/>
                    <a:gd name="connsiteY31" fmla="*/ 377190 h 718185"/>
                    <a:gd name="connsiteX32" fmla="*/ 621030 w 832485"/>
                    <a:gd name="connsiteY32" fmla="*/ 457200 h 718185"/>
                    <a:gd name="connsiteX33" fmla="*/ 598170 w 832485"/>
                    <a:gd name="connsiteY33" fmla="*/ 478155 h 718185"/>
                    <a:gd name="connsiteX34" fmla="*/ 601980 w 832485"/>
                    <a:gd name="connsiteY34" fmla="*/ 533400 h 718185"/>
                    <a:gd name="connsiteX35" fmla="*/ 630555 w 832485"/>
                    <a:gd name="connsiteY35" fmla="*/ 565785 h 718185"/>
                    <a:gd name="connsiteX36" fmla="*/ 636270 w 832485"/>
                    <a:gd name="connsiteY36" fmla="*/ 605790 h 718185"/>
                    <a:gd name="connsiteX37" fmla="*/ 579120 w 832485"/>
                    <a:gd name="connsiteY37" fmla="*/ 640080 h 718185"/>
                    <a:gd name="connsiteX38" fmla="*/ 535305 w 832485"/>
                    <a:gd name="connsiteY38" fmla="*/ 678180 h 718185"/>
                    <a:gd name="connsiteX39" fmla="*/ 529590 w 832485"/>
                    <a:gd name="connsiteY39" fmla="*/ 718185 h 718185"/>
                    <a:gd name="connsiteX40" fmla="*/ 432435 w 832485"/>
                    <a:gd name="connsiteY40" fmla="*/ 704850 h 718185"/>
                    <a:gd name="connsiteX41" fmla="*/ 426720 w 832485"/>
                    <a:gd name="connsiteY41" fmla="*/ 647700 h 718185"/>
                    <a:gd name="connsiteX42" fmla="*/ 430530 w 832485"/>
                    <a:gd name="connsiteY42" fmla="*/ 626745 h 718185"/>
                    <a:gd name="connsiteX43" fmla="*/ 405765 w 832485"/>
                    <a:gd name="connsiteY43" fmla="*/ 592455 h 718185"/>
                    <a:gd name="connsiteX44" fmla="*/ 335280 w 832485"/>
                    <a:gd name="connsiteY44" fmla="*/ 577215 h 718185"/>
                    <a:gd name="connsiteX45" fmla="*/ 339090 w 832485"/>
                    <a:gd name="connsiteY45" fmla="*/ 544830 h 718185"/>
                    <a:gd name="connsiteX46" fmla="*/ 316230 w 832485"/>
                    <a:gd name="connsiteY46" fmla="*/ 544830 h 718185"/>
                    <a:gd name="connsiteX47" fmla="*/ 310515 w 832485"/>
                    <a:gd name="connsiteY47" fmla="*/ 502920 h 718185"/>
                    <a:gd name="connsiteX48" fmla="*/ 280035 w 832485"/>
                    <a:gd name="connsiteY48" fmla="*/ 501015 h 718185"/>
                    <a:gd name="connsiteX49" fmla="*/ 293370 w 832485"/>
                    <a:gd name="connsiteY49" fmla="*/ 441960 h 718185"/>
                    <a:gd name="connsiteX50" fmla="*/ 268605 w 832485"/>
                    <a:gd name="connsiteY50" fmla="*/ 392430 h 718185"/>
                    <a:gd name="connsiteX51" fmla="*/ 240030 w 832485"/>
                    <a:gd name="connsiteY51" fmla="*/ 375285 h 718185"/>
                    <a:gd name="connsiteX52" fmla="*/ 257175 w 832485"/>
                    <a:gd name="connsiteY52" fmla="*/ 358140 h 718185"/>
                    <a:gd name="connsiteX53" fmla="*/ 251460 w 832485"/>
                    <a:gd name="connsiteY53" fmla="*/ 348615 h 718185"/>
                    <a:gd name="connsiteX54" fmla="*/ 194310 w 832485"/>
                    <a:gd name="connsiteY54" fmla="*/ 335280 h 718185"/>
                    <a:gd name="connsiteX55" fmla="*/ 215265 w 832485"/>
                    <a:gd name="connsiteY55" fmla="*/ 312420 h 718185"/>
                    <a:gd name="connsiteX56" fmla="*/ 192405 w 832485"/>
                    <a:gd name="connsiteY56" fmla="*/ 291465 h 718185"/>
                    <a:gd name="connsiteX57" fmla="*/ 163830 w 832485"/>
                    <a:gd name="connsiteY57" fmla="*/ 264795 h 718185"/>
                    <a:gd name="connsiteX58" fmla="*/ 192405 w 832485"/>
                    <a:gd name="connsiteY58" fmla="*/ 215265 h 718185"/>
                    <a:gd name="connsiteX59" fmla="*/ 131445 w 832485"/>
                    <a:gd name="connsiteY59" fmla="*/ 192405 h 718185"/>
                    <a:gd name="connsiteX60" fmla="*/ 26670 w 832485"/>
                    <a:gd name="connsiteY60" fmla="*/ 188595 h 718185"/>
                    <a:gd name="connsiteX61" fmla="*/ 0 w 832485"/>
                    <a:gd name="connsiteY61" fmla="*/ 34290 h 718185"/>
                    <a:gd name="connsiteX62" fmla="*/ 53340 w 832485"/>
                    <a:gd name="connsiteY62" fmla="*/ 59055 h 718185"/>
                    <a:gd name="connsiteX63" fmla="*/ 80010 w 832485"/>
                    <a:gd name="connsiteY63" fmla="*/ 156210 h 718185"/>
                    <a:gd name="connsiteX64" fmla="*/ 123825 w 832485"/>
                    <a:gd name="connsiteY64" fmla="*/ 156210 h 718185"/>
                    <a:gd name="connsiteX65" fmla="*/ 104775 w 832485"/>
                    <a:gd name="connsiteY65" fmla="*/ 83820 h 718185"/>
                    <a:gd name="connsiteX66" fmla="*/ 144780 w 832485"/>
                    <a:gd name="connsiteY66" fmla="*/ 91440 h 718185"/>
                    <a:gd name="connsiteX67" fmla="*/ 150495 w 832485"/>
                    <a:gd name="connsiteY67" fmla="*/ 106680 h 718185"/>
                    <a:gd name="connsiteX68" fmla="*/ 175260 w 832485"/>
                    <a:gd name="connsiteY68" fmla="*/ 104775 h 718185"/>
                    <a:gd name="connsiteX69" fmla="*/ 188595 w 832485"/>
                    <a:gd name="connsiteY69" fmla="*/ 169545 h 718185"/>
                    <a:gd name="connsiteX70" fmla="*/ 220980 w 832485"/>
                    <a:gd name="connsiteY70" fmla="*/ 180975 h 718185"/>
                    <a:gd name="connsiteX71" fmla="*/ 220980 w 832485"/>
                    <a:gd name="connsiteY71" fmla="*/ 139065 h 718185"/>
                    <a:gd name="connsiteX72" fmla="*/ 241935 w 832485"/>
                    <a:gd name="connsiteY72" fmla="*/ 139065 h 718185"/>
                    <a:gd name="connsiteX73" fmla="*/ 222885 w 832485"/>
                    <a:gd name="connsiteY73" fmla="*/ 108585 h 718185"/>
                    <a:gd name="connsiteX74" fmla="*/ 266700 w 832485"/>
                    <a:gd name="connsiteY74" fmla="*/ 110490 h 718185"/>
                    <a:gd name="connsiteX75" fmla="*/ 302895 w 832485"/>
                    <a:gd name="connsiteY75" fmla="*/ 102870 h 718185"/>
                    <a:gd name="connsiteX76" fmla="*/ 270510 w 832485"/>
                    <a:gd name="connsiteY76" fmla="*/ 97155 h 718185"/>
                    <a:gd name="connsiteX77" fmla="*/ 255270 w 832485"/>
                    <a:gd name="connsiteY77" fmla="*/ 70485 h 718185"/>
                    <a:gd name="connsiteX78" fmla="*/ 156210 w 832485"/>
                    <a:gd name="connsiteY78" fmla="*/ 76200 h 718185"/>
                    <a:gd name="connsiteX79" fmla="*/ 89535 w 832485"/>
                    <a:gd name="connsiteY79" fmla="*/ 53340 h 718185"/>
                    <a:gd name="connsiteX80" fmla="*/ 87630 w 832485"/>
                    <a:gd name="connsiteY80" fmla="*/ 11430 h 718185"/>
                    <a:gd name="connsiteX81" fmla="*/ 190500 w 832485"/>
                    <a:gd name="connsiteY81" fmla="*/ 49530 h 718185"/>
                    <a:gd name="connsiteX0" fmla="*/ 190500 w 832485"/>
                    <a:gd name="connsiteY0" fmla="*/ 49530 h 718185"/>
                    <a:gd name="connsiteX1" fmla="*/ 201930 w 832485"/>
                    <a:gd name="connsiteY1" fmla="*/ 28575 h 718185"/>
                    <a:gd name="connsiteX2" fmla="*/ 215265 w 832485"/>
                    <a:gd name="connsiteY2" fmla="*/ 0 h 718185"/>
                    <a:gd name="connsiteX3" fmla="*/ 280035 w 832485"/>
                    <a:gd name="connsiteY3" fmla="*/ 22860 h 718185"/>
                    <a:gd name="connsiteX4" fmla="*/ 350520 w 832485"/>
                    <a:gd name="connsiteY4" fmla="*/ 38100 h 718185"/>
                    <a:gd name="connsiteX5" fmla="*/ 405765 w 832485"/>
                    <a:gd name="connsiteY5" fmla="*/ 51435 h 718185"/>
                    <a:gd name="connsiteX6" fmla="*/ 434340 w 832485"/>
                    <a:gd name="connsiteY6" fmla="*/ 64770 h 718185"/>
                    <a:gd name="connsiteX7" fmla="*/ 440055 w 832485"/>
                    <a:gd name="connsiteY7" fmla="*/ 91440 h 718185"/>
                    <a:gd name="connsiteX8" fmla="*/ 542925 w 832485"/>
                    <a:gd name="connsiteY8" fmla="*/ 60960 h 718185"/>
                    <a:gd name="connsiteX9" fmla="*/ 542925 w 832485"/>
                    <a:gd name="connsiteY9" fmla="*/ 127635 h 718185"/>
                    <a:gd name="connsiteX10" fmla="*/ 586740 w 832485"/>
                    <a:gd name="connsiteY10" fmla="*/ 125730 h 718185"/>
                    <a:gd name="connsiteX11" fmla="*/ 609600 w 832485"/>
                    <a:gd name="connsiteY11" fmla="*/ 173355 h 718185"/>
                    <a:gd name="connsiteX12" fmla="*/ 657225 w 832485"/>
                    <a:gd name="connsiteY12" fmla="*/ 171450 h 718185"/>
                    <a:gd name="connsiteX13" fmla="*/ 655320 w 832485"/>
                    <a:gd name="connsiteY13" fmla="*/ 200025 h 718185"/>
                    <a:gd name="connsiteX14" fmla="*/ 708660 w 832485"/>
                    <a:gd name="connsiteY14" fmla="*/ 230505 h 718185"/>
                    <a:gd name="connsiteX15" fmla="*/ 716280 w 832485"/>
                    <a:gd name="connsiteY15" fmla="*/ 217170 h 718185"/>
                    <a:gd name="connsiteX16" fmla="*/ 714375 w 832485"/>
                    <a:gd name="connsiteY16" fmla="*/ 192405 h 718185"/>
                    <a:gd name="connsiteX17" fmla="*/ 741045 w 832485"/>
                    <a:gd name="connsiteY17" fmla="*/ 192405 h 718185"/>
                    <a:gd name="connsiteX18" fmla="*/ 742950 w 832485"/>
                    <a:gd name="connsiteY18" fmla="*/ 238125 h 718185"/>
                    <a:gd name="connsiteX19" fmla="*/ 773430 w 832485"/>
                    <a:gd name="connsiteY19" fmla="*/ 253365 h 718185"/>
                    <a:gd name="connsiteX20" fmla="*/ 811530 w 832485"/>
                    <a:gd name="connsiteY20" fmla="*/ 308610 h 718185"/>
                    <a:gd name="connsiteX21" fmla="*/ 832485 w 832485"/>
                    <a:gd name="connsiteY21" fmla="*/ 310515 h 718185"/>
                    <a:gd name="connsiteX22" fmla="*/ 822960 w 832485"/>
                    <a:gd name="connsiteY22" fmla="*/ 367665 h 718185"/>
                    <a:gd name="connsiteX23" fmla="*/ 822960 w 832485"/>
                    <a:gd name="connsiteY23" fmla="*/ 367665 h 718185"/>
                    <a:gd name="connsiteX24" fmla="*/ 813435 w 832485"/>
                    <a:gd name="connsiteY24" fmla="*/ 396240 h 718185"/>
                    <a:gd name="connsiteX25" fmla="*/ 771525 w 832485"/>
                    <a:gd name="connsiteY25" fmla="*/ 388620 h 718185"/>
                    <a:gd name="connsiteX26" fmla="*/ 746760 w 832485"/>
                    <a:gd name="connsiteY26" fmla="*/ 382905 h 718185"/>
                    <a:gd name="connsiteX27" fmla="*/ 714375 w 832485"/>
                    <a:gd name="connsiteY27" fmla="*/ 320040 h 718185"/>
                    <a:gd name="connsiteX28" fmla="*/ 681990 w 832485"/>
                    <a:gd name="connsiteY28" fmla="*/ 321945 h 718185"/>
                    <a:gd name="connsiteX29" fmla="*/ 680085 w 832485"/>
                    <a:gd name="connsiteY29" fmla="*/ 361950 h 718185"/>
                    <a:gd name="connsiteX30" fmla="*/ 632460 w 832485"/>
                    <a:gd name="connsiteY30" fmla="*/ 369570 h 718185"/>
                    <a:gd name="connsiteX31" fmla="*/ 632460 w 832485"/>
                    <a:gd name="connsiteY31" fmla="*/ 401955 h 718185"/>
                    <a:gd name="connsiteX32" fmla="*/ 592455 w 832485"/>
                    <a:gd name="connsiteY32" fmla="*/ 377190 h 718185"/>
                    <a:gd name="connsiteX33" fmla="*/ 621030 w 832485"/>
                    <a:gd name="connsiteY33" fmla="*/ 457200 h 718185"/>
                    <a:gd name="connsiteX34" fmla="*/ 598170 w 832485"/>
                    <a:gd name="connsiteY34" fmla="*/ 478155 h 718185"/>
                    <a:gd name="connsiteX35" fmla="*/ 601980 w 832485"/>
                    <a:gd name="connsiteY35" fmla="*/ 533400 h 718185"/>
                    <a:gd name="connsiteX36" fmla="*/ 630555 w 832485"/>
                    <a:gd name="connsiteY36" fmla="*/ 565785 h 718185"/>
                    <a:gd name="connsiteX37" fmla="*/ 636270 w 832485"/>
                    <a:gd name="connsiteY37" fmla="*/ 605790 h 718185"/>
                    <a:gd name="connsiteX38" fmla="*/ 579120 w 832485"/>
                    <a:gd name="connsiteY38" fmla="*/ 640080 h 718185"/>
                    <a:gd name="connsiteX39" fmla="*/ 535305 w 832485"/>
                    <a:gd name="connsiteY39" fmla="*/ 678180 h 718185"/>
                    <a:gd name="connsiteX40" fmla="*/ 529590 w 832485"/>
                    <a:gd name="connsiteY40" fmla="*/ 718185 h 718185"/>
                    <a:gd name="connsiteX41" fmla="*/ 432435 w 832485"/>
                    <a:gd name="connsiteY41" fmla="*/ 704850 h 718185"/>
                    <a:gd name="connsiteX42" fmla="*/ 426720 w 832485"/>
                    <a:gd name="connsiteY42" fmla="*/ 647700 h 718185"/>
                    <a:gd name="connsiteX43" fmla="*/ 430530 w 832485"/>
                    <a:gd name="connsiteY43" fmla="*/ 626745 h 718185"/>
                    <a:gd name="connsiteX44" fmla="*/ 405765 w 832485"/>
                    <a:gd name="connsiteY44" fmla="*/ 592455 h 718185"/>
                    <a:gd name="connsiteX45" fmla="*/ 335280 w 832485"/>
                    <a:gd name="connsiteY45" fmla="*/ 577215 h 718185"/>
                    <a:gd name="connsiteX46" fmla="*/ 339090 w 832485"/>
                    <a:gd name="connsiteY46" fmla="*/ 544830 h 718185"/>
                    <a:gd name="connsiteX47" fmla="*/ 316230 w 832485"/>
                    <a:gd name="connsiteY47" fmla="*/ 544830 h 718185"/>
                    <a:gd name="connsiteX48" fmla="*/ 310515 w 832485"/>
                    <a:gd name="connsiteY48" fmla="*/ 502920 h 718185"/>
                    <a:gd name="connsiteX49" fmla="*/ 280035 w 832485"/>
                    <a:gd name="connsiteY49" fmla="*/ 501015 h 718185"/>
                    <a:gd name="connsiteX50" fmla="*/ 293370 w 832485"/>
                    <a:gd name="connsiteY50" fmla="*/ 441960 h 718185"/>
                    <a:gd name="connsiteX51" fmla="*/ 268605 w 832485"/>
                    <a:gd name="connsiteY51" fmla="*/ 392430 h 718185"/>
                    <a:gd name="connsiteX52" fmla="*/ 240030 w 832485"/>
                    <a:gd name="connsiteY52" fmla="*/ 375285 h 718185"/>
                    <a:gd name="connsiteX53" fmla="*/ 257175 w 832485"/>
                    <a:gd name="connsiteY53" fmla="*/ 358140 h 718185"/>
                    <a:gd name="connsiteX54" fmla="*/ 251460 w 832485"/>
                    <a:gd name="connsiteY54" fmla="*/ 348615 h 718185"/>
                    <a:gd name="connsiteX55" fmla="*/ 194310 w 832485"/>
                    <a:gd name="connsiteY55" fmla="*/ 335280 h 718185"/>
                    <a:gd name="connsiteX56" fmla="*/ 215265 w 832485"/>
                    <a:gd name="connsiteY56" fmla="*/ 312420 h 718185"/>
                    <a:gd name="connsiteX57" fmla="*/ 192405 w 832485"/>
                    <a:gd name="connsiteY57" fmla="*/ 291465 h 718185"/>
                    <a:gd name="connsiteX58" fmla="*/ 163830 w 832485"/>
                    <a:gd name="connsiteY58" fmla="*/ 264795 h 718185"/>
                    <a:gd name="connsiteX59" fmla="*/ 192405 w 832485"/>
                    <a:gd name="connsiteY59" fmla="*/ 215265 h 718185"/>
                    <a:gd name="connsiteX60" fmla="*/ 131445 w 832485"/>
                    <a:gd name="connsiteY60" fmla="*/ 192405 h 718185"/>
                    <a:gd name="connsiteX61" fmla="*/ 26670 w 832485"/>
                    <a:gd name="connsiteY61" fmla="*/ 188595 h 718185"/>
                    <a:gd name="connsiteX62" fmla="*/ 0 w 832485"/>
                    <a:gd name="connsiteY62" fmla="*/ 34290 h 718185"/>
                    <a:gd name="connsiteX63" fmla="*/ 53340 w 832485"/>
                    <a:gd name="connsiteY63" fmla="*/ 59055 h 718185"/>
                    <a:gd name="connsiteX64" fmla="*/ 80010 w 832485"/>
                    <a:gd name="connsiteY64" fmla="*/ 156210 h 718185"/>
                    <a:gd name="connsiteX65" fmla="*/ 123825 w 832485"/>
                    <a:gd name="connsiteY65" fmla="*/ 156210 h 718185"/>
                    <a:gd name="connsiteX66" fmla="*/ 104775 w 832485"/>
                    <a:gd name="connsiteY66" fmla="*/ 83820 h 718185"/>
                    <a:gd name="connsiteX67" fmla="*/ 144780 w 832485"/>
                    <a:gd name="connsiteY67" fmla="*/ 91440 h 718185"/>
                    <a:gd name="connsiteX68" fmla="*/ 150495 w 832485"/>
                    <a:gd name="connsiteY68" fmla="*/ 106680 h 718185"/>
                    <a:gd name="connsiteX69" fmla="*/ 175260 w 832485"/>
                    <a:gd name="connsiteY69" fmla="*/ 104775 h 718185"/>
                    <a:gd name="connsiteX70" fmla="*/ 188595 w 832485"/>
                    <a:gd name="connsiteY70" fmla="*/ 169545 h 718185"/>
                    <a:gd name="connsiteX71" fmla="*/ 220980 w 832485"/>
                    <a:gd name="connsiteY71" fmla="*/ 180975 h 718185"/>
                    <a:gd name="connsiteX72" fmla="*/ 220980 w 832485"/>
                    <a:gd name="connsiteY72" fmla="*/ 139065 h 718185"/>
                    <a:gd name="connsiteX73" fmla="*/ 241935 w 832485"/>
                    <a:gd name="connsiteY73" fmla="*/ 139065 h 718185"/>
                    <a:gd name="connsiteX74" fmla="*/ 222885 w 832485"/>
                    <a:gd name="connsiteY74" fmla="*/ 108585 h 718185"/>
                    <a:gd name="connsiteX75" fmla="*/ 266700 w 832485"/>
                    <a:gd name="connsiteY75" fmla="*/ 110490 h 718185"/>
                    <a:gd name="connsiteX76" fmla="*/ 302895 w 832485"/>
                    <a:gd name="connsiteY76" fmla="*/ 102870 h 718185"/>
                    <a:gd name="connsiteX77" fmla="*/ 270510 w 832485"/>
                    <a:gd name="connsiteY77" fmla="*/ 97155 h 718185"/>
                    <a:gd name="connsiteX78" fmla="*/ 255270 w 832485"/>
                    <a:gd name="connsiteY78" fmla="*/ 70485 h 718185"/>
                    <a:gd name="connsiteX79" fmla="*/ 156210 w 832485"/>
                    <a:gd name="connsiteY79" fmla="*/ 76200 h 718185"/>
                    <a:gd name="connsiteX80" fmla="*/ 89535 w 832485"/>
                    <a:gd name="connsiteY80" fmla="*/ 53340 h 718185"/>
                    <a:gd name="connsiteX81" fmla="*/ 87630 w 832485"/>
                    <a:gd name="connsiteY81" fmla="*/ 11430 h 718185"/>
                    <a:gd name="connsiteX82" fmla="*/ 190500 w 832485"/>
                    <a:gd name="connsiteY82" fmla="*/ 49530 h 718185"/>
                    <a:gd name="connsiteX0" fmla="*/ 190500 w 832485"/>
                    <a:gd name="connsiteY0" fmla="*/ 49530 h 718185"/>
                    <a:gd name="connsiteX1" fmla="*/ 201930 w 832485"/>
                    <a:gd name="connsiteY1" fmla="*/ 2857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 name="connsiteX0" fmla="*/ 190500 w 832485"/>
                    <a:gd name="connsiteY0" fmla="*/ 49530 h 718185"/>
                    <a:gd name="connsiteX1" fmla="*/ 198120 w 832485"/>
                    <a:gd name="connsiteY1" fmla="*/ 36195 h 718185"/>
                    <a:gd name="connsiteX2" fmla="*/ 152400 w 832485"/>
                    <a:gd name="connsiteY2" fmla="*/ 0 h 718185"/>
                    <a:gd name="connsiteX3" fmla="*/ 215265 w 832485"/>
                    <a:gd name="connsiteY3" fmla="*/ 0 h 718185"/>
                    <a:gd name="connsiteX4" fmla="*/ 280035 w 832485"/>
                    <a:gd name="connsiteY4" fmla="*/ 22860 h 718185"/>
                    <a:gd name="connsiteX5" fmla="*/ 350520 w 832485"/>
                    <a:gd name="connsiteY5" fmla="*/ 38100 h 718185"/>
                    <a:gd name="connsiteX6" fmla="*/ 405765 w 832485"/>
                    <a:gd name="connsiteY6" fmla="*/ 51435 h 718185"/>
                    <a:gd name="connsiteX7" fmla="*/ 434340 w 832485"/>
                    <a:gd name="connsiteY7" fmla="*/ 64770 h 718185"/>
                    <a:gd name="connsiteX8" fmla="*/ 440055 w 832485"/>
                    <a:gd name="connsiteY8" fmla="*/ 91440 h 718185"/>
                    <a:gd name="connsiteX9" fmla="*/ 542925 w 832485"/>
                    <a:gd name="connsiteY9" fmla="*/ 60960 h 718185"/>
                    <a:gd name="connsiteX10" fmla="*/ 542925 w 832485"/>
                    <a:gd name="connsiteY10" fmla="*/ 127635 h 718185"/>
                    <a:gd name="connsiteX11" fmla="*/ 586740 w 832485"/>
                    <a:gd name="connsiteY11" fmla="*/ 125730 h 718185"/>
                    <a:gd name="connsiteX12" fmla="*/ 609600 w 832485"/>
                    <a:gd name="connsiteY12" fmla="*/ 173355 h 718185"/>
                    <a:gd name="connsiteX13" fmla="*/ 657225 w 832485"/>
                    <a:gd name="connsiteY13" fmla="*/ 171450 h 718185"/>
                    <a:gd name="connsiteX14" fmla="*/ 655320 w 832485"/>
                    <a:gd name="connsiteY14" fmla="*/ 200025 h 718185"/>
                    <a:gd name="connsiteX15" fmla="*/ 708660 w 832485"/>
                    <a:gd name="connsiteY15" fmla="*/ 230505 h 718185"/>
                    <a:gd name="connsiteX16" fmla="*/ 716280 w 832485"/>
                    <a:gd name="connsiteY16" fmla="*/ 217170 h 718185"/>
                    <a:gd name="connsiteX17" fmla="*/ 714375 w 832485"/>
                    <a:gd name="connsiteY17" fmla="*/ 192405 h 718185"/>
                    <a:gd name="connsiteX18" fmla="*/ 741045 w 832485"/>
                    <a:gd name="connsiteY18" fmla="*/ 192405 h 718185"/>
                    <a:gd name="connsiteX19" fmla="*/ 742950 w 832485"/>
                    <a:gd name="connsiteY19" fmla="*/ 238125 h 718185"/>
                    <a:gd name="connsiteX20" fmla="*/ 773430 w 832485"/>
                    <a:gd name="connsiteY20" fmla="*/ 253365 h 718185"/>
                    <a:gd name="connsiteX21" fmla="*/ 811530 w 832485"/>
                    <a:gd name="connsiteY21" fmla="*/ 308610 h 718185"/>
                    <a:gd name="connsiteX22" fmla="*/ 832485 w 832485"/>
                    <a:gd name="connsiteY22" fmla="*/ 310515 h 718185"/>
                    <a:gd name="connsiteX23" fmla="*/ 822960 w 832485"/>
                    <a:gd name="connsiteY23" fmla="*/ 367665 h 718185"/>
                    <a:gd name="connsiteX24" fmla="*/ 822960 w 832485"/>
                    <a:gd name="connsiteY24" fmla="*/ 367665 h 718185"/>
                    <a:gd name="connsiteX25" fmla="*/ 813435 w 832485"/>
                    <a:gd name="connsiteY25" fmla="*/ 396240 h 718185"/>
                    <a:gd name="connsiteX26" fmla="*/ 771525 w 832485"/>
                    <a:gd name="connsiteY26" fmla="*/ 388620 h 718185"/>
                    <a:gd name="connsiteX27" fmla="*/ 746760 w 832485"/>
                    <a:gd name="connsiteY27" fmla="*/ 382905 h 718185"/>
                    <a:gd name="connsiteX28" fmla="*/ 714375 w 832485"/>
                    <a:gd name="connsiteY28" fmla="*/ 320040 h 718185"/>
                    <a:gd name="connsiteX29" fmla="*/ 681990 w 832485"/>
                    <a:gd name="connsiteY29" fmla="*/ 321945 h 718185"/>
                    <a:gd name="connsiteX30" fmla="*/ 680085 w 832485"/>
                    <a:gd name="connsiteY30" fmla="*/ 361950 h 718185"/>
                    <a:gd name="connsiteX31" fmla="*/ 632460 w 832485"/>
                    <a:gd name="connsiteY31" fmla="*/ 369570 h 718185"/>
                    <a:gd name="connsiteX32" fmla="*/ 632460 w 832485"/>
                    <a:gd name="connsiteY32" fmla="*/ 401955 h 718185"/>
                    <a:gd name="connsiteX33" fmla="*/ 592455 w 832485"/>
                    <a:gd name="connsiteY33" fmla="*/ 377190 h 718185"/>
                    <a:gd name="connsiteX34" fmla="*/ 621030 w 832485"/>
                    <a:gd name="connsiteY34" fmla="*/ 457200 h 718185"/>
                    <a:gd name="connsiteX35" fmla="*/ 598170 w 832485"/>
                    <a:gd name="connsiteY35" fmla="*/ 478155 h 718185"/>
                    <a:gd name="connsiteX36" fmla="*/ 601980 w 832485"/>
                    <a:gd name="connsiteY36" fmla="*/ 533400 h 718185"/>
                    <a:gd name="connsiteX37" fmla="*/ 630555 w 832485"/>
                    <a:gd name="connsiteY37" fmla="*/ 565785 h 718185"/>
                    <a:gd name="connsiteX38" fmla="*/ 636270 w 832485"/>
                    <a:gd name="connsiteY38" fmla="*/ 605790 h 718185"/>
                    <a:gd name="connsiteX39" fmla="*/ 579120 w 832485"/>
                    <a:gd name="connsiteY39" fmla="*/ 640080 h 718185"/>
                    <a:gd name="connsiteX40" fmla="*/ 535305 w 832485"/>
                    <a:gd name="connsiteY40" fmla="*/ 678180 h 718185"/>
                    <a:gd name="connsiteX41" fmla="*/ 529590 w 832485"/>
                    <a:gd name="connsiteY41" fmla="*/ 718185 h 718185"/>
                    <a:gd name="connsiteX42" fmla="*/ 432435 w 832485"/>
                    <a:gd name="connsiteY42" fmla="*/ 704850 h 718185"/>
                    <a:gd name="connsiteX43" fmla="*/ 426720 w 832485"/>
                    <a:gd name="connsiteY43" fmla="*/ 647700 h 718185"/>
                    <a:gd name="connsiteX44" fmla="*/ 430530 w 832485"/>
                    <a:gd name="connsiteY44" fmla="*/ 626745 h 718185"/>
                    <a:gd name="connsiteX45" fmla="*/ 405765 w 832485"/>
                    <a:gd name="connsiteY45" fmla="*/ 592455 h 718185"/>
                    <a:gd name="connsiteX46" fmla="*/ 335280 w 832485"/>
                    <a:gd name="connsiteY46" fmla="*/ 577215 h 718185"/>
                    <a:gd name="connsiteX47" fmla="*/ 339090 w 832485"/>
                    <a:gd name="connsiteY47" fmla="*/ 544830 h 718185"/>
                    <a:gd name="connsiteX48" fmla="*/ 316230 w 832485"/>
                    <a:gd name="connsiteY48" fmla="*/ 544830 h 718185"/>
                    <a:gd name="connsiteX49" fmla="*/ 310515 w 832485"/>
                    <a:gd name="connsiteY49" fmla="*/ 502920 h 718185"/>
                    <a:gd name="connsiteX50" fmla="*/ 280035 w 832485"/>
                    <a:gd name="connsiteY50" fmla="*/ 501015 h 718185"/>
                    <a:gd name="connsiteX51" fmla="*/ 293370 w 832485"/>
                    <a:gd name="connsiteY51" fmla="*/ 441960 h 718185"/>
                    <a:gd name="connsiteX52" fmla="*/ 268605 w 832485"/>
                    <a:gd name="connsiteY52" fmla="*/ 392430 h 718185"/>
                    <a:gd name="connsiteX53" fmla="*/ 240030 w 832485"/>
                    <a:gd name="connsiteY53" fmla="*/ 375285 h 718185"/>
                    <a:gd name="connsiteX54" fmla="*/ 257175 w 832485"/>
                    <a:gd name="connsiteY54" fmla="*/ 358140 h 718185"/>
                    <a:gd name="connsiteX55" fmla="*/ 251460 w 832485"/>
                    <a:gd name="connsiteY55" fmla="*/ 348615 h 718185"/>
                    <a:gd name="connsiteX56" fmla="*/ 194310 w 832485"/>
                    <a:gd name="connsiteY56" fmla="*/ 335280 h 718185"/>
                    <a:gd name="connsiteX57" fmla="*/ 215265 w 832485"/>
                    <a:gd name="connsiteY57" fmla="*/ 312420 h 718185"/>
                    <a:gd name="connsiteX58" fmla="*/ 192405 w 832485"/>
                    <a:gd name="connsiteY58" fmla="*/ 291465 h 718185"/>
                    <a:gd name="connsiteX59" fmla="*/ 163830 w 832485"/>
                    <a:gd name="connsiteY59" fmla="*/ 264795 h 718185"/>
                    <a:gd name="connsiteX60" fmla="*/ 192405 w 832485"/>
                    <a:gd name="connsiteY60" fmla="*/ 215265 h 718185"/>
                    <a:gd name="connsiteX61" fmla="*/ 131445 w 832485"/>
                    <a:gd name="connsiteY61" fmla="*/ 192405 h 718185"/>
                    <a:gd name="connsiteX62" fmla="*/ 26670 w 832485"/>
                    <a:gd name="connsiteY62" fmla="*/ 188595 h 718185"/>
                    <a:gd name="connsiteX63" fmla="*/ 0 w 832485"/>
                    <a:gd name="connsiteY63" fmla="*/ 34290 h 718185"/>
                    <a:gd name="connsiteX64" fmla="*/ 53340 w 832485"/>
                    <a:gd name="connsiteY64" fmla="*/ 59055 h 718185"/>
                    <a:gd name="connsiteX65" fmla="*/ 80010 w 832485"/>
                    <a:gd name="connsiteY65" fmla="*/ 156210 h 718185"/>
                    <a:gd name="connsiteX66" fmla="*/ 123825 w 832485"/>
                    <a:gd name="connsiteY66" fmla="*/ 156210 h 718185"/>
                    <a:gd name="connsiteX67" fmla="*/ 104775 w 832485"/>
                    <a:gd name="connsiteY67" fmla="*/ 83820 h 718185"/>
                    <a:gd name="connsiteX68" fmla="*/ 144780 w 832485"/>
                    <a:gd name="connsiteY68" fmla="*/ 91440 h 718185"/>
                    <a:gd name="connsiteX69" fmla="*/ 150495 w 832485"/>
                    <a:gd name="connsiteY69" fmla="*/ 106680 h 718185"/>
                    <a:gd name="connsiteX70" fmla="*/ 175260 w 832485"/>
                    <a:gd name="connsiteY70" fmla="*/ 104775 h 718185"/>
                    <a:gd name="connsiteX71" fmla="*/ 188595 w 832485"/>
                    <a:gd name="connsiteY71" fmla="*/ 169545 h 718185"/>
                    <a:gd name="connsiteX72" fmla="*/ 220980 w 832485"/>
                    <a:gd name="connsiteY72" fmla="*/ 180975 h 718185"/>
                    <a:gd name="connsiteX73" fmla="*/ 220980 w 832485"/>
                    <a:gd name="connsiteY73" fmla="*/ 139065 h 718185"/>
                    <a:gd name="connsiteX74" fmla="*/ 241935 w 832485"/>
                    <a:gd name="connsiteY74" fmla="*/ 139065 h 718185"/>
                    <a:gd name="connsiteX75" fmla="*/ 222885 w 832485"/>
                    <a:gd name="connsiteY75" fmla="*/ 108585 h 718185"/>
                    <a:gd name="connsiteX76" fmla="*/ 266700 w 832485"/>
                    <a:gd name="connsiteY76" fmla="*/ 110490 h 718185"/>
                    <a:gd name="connsiteX77" fmla="*/ 302895 w 832485"/>
                    <a:gd name="connsiteY77" fmla="*/ 102870 h 718185"/>
                    <a:gd name="connsiteX78" fmla="*/ 270510 w 832485"/>
                    <a:gd name="connsiteY78" fmla="*/ 97155 h 718185"/>
                    <a:gd name="connsiteX79" fmla="*/ 255270 w 832485"/>
                    <a:gd name="connsiteY79" fmla="*/ 70485 h 718185"/>
                    <a:gd name="connsiteX80" fmla="*/ 156210 w 832485"/>
                    <a:gd name="connsiteY80" fmla="*/ 76200 h 718185"/>
                    <a:gd name="connsiteX81" fmla="*/ 89535 w 832485"/>
                    <a:gd name="connsiteY81" fmla="*/ 53340 h 718185"/>
                    <a:gd name="connsiteX82" fmla="*/ 87630 w 832485"/>
                    <a:gd name="connsiteY82" fmla="*/ 11430 h 718185"/>
                    <a:gd name="connsiteX83" fmla="*/ 190500 w 832485"/>
                    <a:gd name="connsiteY83" fmla="*/ 49530 h 71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32485" h="718185">
                      <a:moveTo>
                        <a:pt x="190500" y="49530"/>
                      </a:moveTo>
                      <a:cubicBezTo>
                        <a:pt x="194945" y="38735"/>
                        <a:pt x="193675" y="46990"/>
                        <a:pt x="198120" y="36195"/>
                      </a:cubicBezTo>
                      <a:cubicBezTo>
                        <a:pt x="201930" y="30480"/>
                        <a:pt x="148590" y="5715"/>
                        <a:pt x="152400" y="0"/>
                      </a:cubicBezTo>
                      <a:lnTo>
                        <a:pt x="215265" y="0"/>
                      </a:lnTo>
                      <a:lnTo>
                        <a:pt x="280035" y="22860"/>
                      </a:lnTo>
                      <a:lnTo>
                        <a:pt x="350520" y="38100"/>
                      </a:lnTo>
                      <a:lnTo>
                        <a:pt x="405765" y="51435"/>
                      </a:lnTo>
                      <a:lnTo>
                        <a:pt x="434340" y="64770"/>
                      </a:lnTo>
                      <a:lnTo>
                        <a:pt x="440055" y="91440"/>
                      </a:lnTo>
                      <a:lnTo>
                        <a:pt x="542925" y="60960"/>
                      </a:lnTo>
                      <a:lnTo>
                        <a:pt x="542925" y="127635"/>
                      </a:lnTo>
                      <a:lnTo>
                        <a:pt x="586740" y="125730"/>
                      </a:lnTo>
                      <a:lnTo>
                        <a:pt x="609600" y="173355"/>
                      </a:lnTo>
                      <a:lnTo>
                        <a:pt x="657225" y="171450"/>
                      </a:lnTo>
                      <a:lnTo>
                        <a:pt x="655320" y="200025"/>
                      </a:lnTo>
                      <a:lnTo>
                        <a:pt x="708660" y="230505"/>
                      </a:lnTo>
                      <a:lnTo>
                        <a:pt x="716280" y="217170"/>
                      </a:lnTo>
                      <a:lnTo>
                        <a:pt x="714375" y="192405"/>
                      </a:lnTo>
                      <a:lnTo>
                        <a:pt x="741045" y="192405"/>
                      </a:lnTo>
                      <a:lnTo>
                        <a:pt x="742950" y="238125"/>
                      </a:lnTo>
                      <a:lnTo>
                        <a:pt x="773430" y="253365"/>
                      </a:lnTo>
                      <a:lnTo>
                        <a:pt x="811530" y="308610"/>
                      </a:lnTo>
                      <a:lnTo>
                        <a:pt x="832485" y="310515"/>
                      </a:lnTo>
                      <a:lnTo>
                        <a:pt x="822960" y="367665"/>
                      </a:lnTo>
                      <a:lnTo>
                        <a:pt x="822960" y="367665"/>
                      </a:lnTo>
                      <a:lnTo>
                        <a:pt x="813435" y="396240"/>
                      </a:lnTo>
                      <a:lnTo>
                        <a:pt x="771525" y="388620"/>
                      </a:lnTo>
                      <a:lnTo>
                        <a:pt x="746760" y="382905"/>
                      </a:lnTo>
                      <a:lnTo>
                        <a:pt x="714375" y="320040"/>
                      </a:lnTo>
                      <a:lnTo>
                        <a:pt x="681990" y="321945"/>
                      </a:lnTo>
                      <a:lnTo>
                        <a:pt x="680085" y="361950"/>
                      </a:lnTo>
                      <a:lnTo>
                        <a:pt x="632460" y="369570"/>
                      </a:lnTo>
                      <a:lnTo>
                        <a:pt x="632460" y="401955"/>
                      </a:lnTo>
                      <a:lnTo>
                        <a:pt x="592455" y="377190"/>
                      </a:lnTo>
                      <a:lnTo>
                        <a:pt x="621030" y="457200"/>
                      </a:lnTo>
                      <a:lnTo>
                        <a:pt x="598170" y="478155"/>
                      </a:lnTo>
                      <a:lnTo>
                        <a:pt x="601980" y="533400"/>
                      </a:lnTo>
                      <a:lnTo>
                        <a:pt x="630555" y="565785"/>
                      </a:lnTo>
                      <a:lnTo>
                        <a:pt x="636270" y="605790"/>
                      </a:lnTo>
                      <a:lnTo>
                        <a:pt x="579120" y="640080"/>
                      </a:lnTo>
                      <a:lnTo>
                        <a:pt x="535305" y="678180"/>
                      </a:lnTo>
                      <a:lnTo>
                        <a:pt x="529590" y="718185"/>
                      </a:lnTo>
                      <a:lnTo>
                        <a:pt x="432435" y="704850"/>
                      </a:lnTo>
                      <a:lnTo>
                        <a:pt x="426720" y="647700"/>
                      </a:lnTo>
                      <a:lnTo>
                        <a:pt x="430530" y="626745"/>
                      </a:lnTo>
                      <a:lnTo>
                        <a:pt x="405765" y="592455"/>
                      </a:lnTo>
                      <a:lnTo>
                        <a:pt x="335280" y="577215"/>
                      </a:lnTo>
                      <a:lnTo>
                        <a:pt x="339090" y="544830"/>
                      </a:lnTo>
                      <a:lnTo>
                        <a:pt x="316230" y="544830"/>
                      </a:lnTo>
                      <a:lnTo>
                        <a:pt x="310515" y="502920"/>
                      </a:lnTo>
                      <a:lnTo>
                        <a:pt x="280035" y="501015"/>
                      </a:lnTo>
                      <a:lnTo>
                        <a:pt x="293370" y="441960"/>
                      </a:lnTo>
                      <a:lnTo>
                        <a:pt x="268605" y="392430"/>
                      </a:lnTo>
                      <a:lnTo>
                        <a:pt x="240030" y="375285"/>
                      </a:lnTo>
                      <a:lnTo>
                        <a:pt x="257175" y="358140"/>
                      </a:lnTo>
                      <a:lnTo>
                        <a:pt x="251460" y="348615"/>
                      </a:lnTo>
                      <a:lnTo>
                        <a:pt x="194310" y="335280"/>
                      </a:lnTo>
                      <a:lnTo>
                        <a:pt x="215265" y="312420"/>
                      </a:lnTo>
                      <a:lnTo>
                        <a:pt x="192405" y="291465"/>
                      </a:lnTo>
                      <a:lnTo>
                        <a:pt x="163830" y="264795"/>
                      </a:lnTo>
                      <a:lnTo>
                        <a:pt x="192405" y="215265"/>
                      </a:lnTo>
                      <a:lnTo>
                        <a:pt x="131445" y="192405"/>
                      </a:lnTo>
                      <a:lnTo>
                        <a:pt x="26670" y="188595"/>
                      </a:lnTo>
                      <a:lnTo>
                        <a:pt x="0" y="34290"/>
                      </a:lnTo>
                      <a:lnTo>
                        <a:pt x="53340" y="59055"/>
                      </a:lnTo>
                      <a:lnTo>
                        <a:pt x="80010" y="156210"/>
                      </a:lnTo>
                      <a:lnTo>
                        <a:pt x="123825" y="156210"/>
                      </a:lnTo>
                      <a:lnTo>
                        <a:pt x="104775" y="83820"/>
                      </a:lnTo>
                      <a:lnTo>
                        <a:pt x="144780" y="91440"/>
                      </a:lnTo>
                      <a:lnTo>
                        <a:pt x="150495" y="106680"/>
                      </a:lnTo>
                      <a:lnTo>
                        <a:pt x="175260" y="104775"/>
                      </a:lnTo>
                      <a:lnTo>
                        <a:pt x="188595" y="169545"/>
                      </a:lnTo>
                      <a:lnTo>
                        <a:pt x="220980" y="180975"/>
                      </a:lnTo>
                      <a:lnTo>
                        <a:pt x="220980" y="139065"/>
                      </a:lnTo>
                      <a:lnTo>
                        <a:pt x="241935" y="139065"/>
                      </a:lnTo>
                      <a:lnTo>
                        <a:pt x="222885" y="108585"/>
                      </a:lnTo>
                      <a:lnTo>
                        <a:pt x="266700" y="110490"/>
                      </a:lnTo>
                      <a:lnTo>
                        <a:pt x="302895" y="102870"/>
                      </a:lnTo>
                      <a:lnTo>
                        <a:pt x="270510" y="97155"/>
                      </a:lnTo>
                      <a:lnTo>
                        <a:pt x="255270" y="70485"/>
                      </a:lnTo>
                      <a:lnTo>
                        <a:pt x="156210" y="76200"/>
                      </a:lnTo>
                      <a:lnTo>
                        <a:pt x="89535" y="53340"/>
                      </a:lnTo>
                      <a:lnTo>
                        <a:pt x="87630" y="11430"/>
                      </a:lnTo>
                      <a:lnTo>
                        <a:pt x="190500" y="4953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5" name="フリーフォーム 84"/>
                <p:cNvSpPr/>
                <p:nvPr/>
              </p:nvSpPr>
              <p:spPr>
                <a:xfrm>
                  <a:off x="3798570" y="4457613"/>
                  <a:ext cx="373380" cy="333375"/>
                </a:xfrm>
                <a:custGeom>
                  <a:avLst/>
                  <a:gdLst>
                    <a:gd name="connsiteX0" fmla="*/ 270510 w 373380"/>
                    <a:gd name="connsiteY0" fmla="*/ 323850 h 323850"/>
                    <a:gd name="connsiteX1" fmla="*/ 323850 w 373380"/>
                    <a:gd name="connsiteY1" fmla="*/ 310515 h 323850"/>
                    <a:gd name="connsiteX2" fmla="*/ 331470 w 373380"/>
                    <a:gd name="connsiteY2" fmla="*/ 287655 h 323850"/>
                    <a:gd name="connsiteX3" fmla="*/ 344805 w 373380"/>
                    <a:gd name="connsiteY3" fmla="*/ 274320 h 323850"/>
                    <a:gd name="connsiteX4" fmla="*/ 323850 w 373380"/>
                    <a:gd name="connsiteY4" fmla="*/ 245745 h 323850"/>
                    <a:gd name="connsiteX5" fmla="*/ 299085 w 373380"/>
                    <a:gd name="connsiteY5" fmla="*/ 255270 h 323850"/>
                    <a:gd name="connsiteX6" fmla="*/ 274320 w 373380"/>
                    <a:gd name="connsiteY6" fmla="*/ 198120 h 323850"/>
                    <a:gd name="connsiteX7" fmla="*/ 302895 w 373380"/>
                    <a:gd name="connsiteY7" fmla="*/ 207645 h 323850"/>
                    <a:gd name="connsiteX8" fmla="*/ 342900 w 373380"/>
                    <a:gd name="connsiteY8" fmla="*/ 177165 h 323850"/>
                    <a:gd name="connsiteX9" fmla="*/ 348615 w 373380"/>
                    <a:gd name="connsiteY9" fmla="*/ 140970 h 323850"/>
                    <a:gd name="connsiteX10" fmla="*/ 358140 w 373380"/>
                    <a:gd name="connsiteY10" fmla="*/ 114300 h 323850"/>
                    <a:gd name="connsiteX11" fmla="*/ 373380 w 373380"/>
                    <a:gd name="connsiteY11" fmla="*/ 100965 h 323850"/>
                    <a:gd name="connsiteX12" fmla="*/ 358140 w 373380"/>
                    <a:gd name="connsiteY12" fmla="*/ 83820 h 323850"/>
                    <a:gd name="connsiteX13" fmla="*/ 350520 w 373380"/>
                    <a:gd name="connsiteY13" fmla="*/ 43815 h 323850"/>
                    <a:gd name="connsiteX14" fmla="*/ 316230 w 373380"/>
                    <a:gd name="connsiteY14" fmla="*/ 17145 h 323850"/>
                    <a:gd name="connsiteX15" fmla="*/ 295275 w 373380"/>
                    <a:gd name="connsiteY15" fmla="*/ 32385 h 323850"/>
                    <a:gd name="connsiteX16" fmla="*/ 238125 w 373380"/>
                    <a:gd name="connsiteY16" fmla="*/ 32385 h 323850"/>
                    <a:gd name="connsiteX17" fmla="*/ 249555 w 373380"/>
                    <a:gd name="connsiteY17" fmla="*/ 55245 h 323850"/>
                    <a:gd name="connsiteX18" fmla="*/ 234315 w 373380"/>
                    <a:gd name="connsiteY18" fmla="*/ 62865 h 323850"/>
                    <a:gd name="connsiteX19" fmla="*/ 276225 w 373380"/>
                    <a:gd name="connsiteY19" fmla="*/ 118110 h 323850"/>
                    <a:gd name="connsiteX20" fmla="*/ 234315 w 373380"/>
                    <a:gd name="connsiteY20" fmla="*/ 81915 h 323850"/>
                    <a:gd name="connsiteX21" fmla="*/ 194310 w 373380"/>
                    <a:gd name="connsiteY21" fmla="*/ 83820 h 323850"/>
                    <a:gd name="connsiteX22" fmla="*/ 129540 w 373380"/>
                    <a:gd name="connsiteY22" fmla="*/ 19050 h 323850"/>
                    <a:gd name="connsiteX23" fmla="*/ 108585 w 373380"/>
                    <a:gd name="connsiteY23" fmla="*/ 43815 h 323850"/>
                    <a:gd name="connsiteX24" fmla="*/ 108585 w 373380"/>
                    <a:gd name="connsiteY24" fmla="*/ 3810 h 323850"/>
                    <a:gd name="connsiteX25" fmla="*/ 64770 w 373380"/>
                    <a:gd name="connsiteY25" fmla="*/ 0 h 323850"/>
                    <a:gd name="connsiteX26" fmla="*/ 45720 w 373380"/>
                    <a:gd name="connsiteY26" fmla="*/ 102870 h 323850"/>
                    <a:gd name="connsiteX27" fmla="*/ 0 w 373380"/>
                    <a:gd name="connsiteY27" fmla="*/ 152400 h 323850"/>
                    <a:gd name="connsiteX28" fmla="*/ 28575 w 373380"/>
                    <a:gd name="connsiteY28" fmla="*/ 169545 h 323850"/>
                    <a:gd name="connsiteX29" fmla="*/ 28575 w 373380"/>
                    <a:gd name="connsiteY29" fmla="*/ 196215 h 323850"/>
                    <a:gd name="connsiteX30" fmla="*/ 59055 w 373380"/>
                    <a:gd name="connsiteY30" fmla="*/ 186690 h 323850"/>
                    <a:gd name="connsiteX31" fmla="*/ 116205 w 373380"/>
                    <a:gd name="connsiteY31" fmla="*/ 238125 h 323850"/>
                    <a:gd name="connsiteX32" fmla="*/ 163830 w 373380"/>
                    <a:gd name="connsiteY32" fmla="*/ 238125 h 323850"/>
                    <a:gd name="connsiteX33" fmla="*/ 192405 w 373380"/>
                    <a:gd name="connsiteY33" fmla="*/ 266700 h 323850"/>
                    <a:gd name="connsiteX34" fmla="*/ 213360 w 373380"/>
                    <a:gd name="connsiteY34" fmla="*/ 308610 h 323850"/>
                    <a:gd name="connsiteX35" fmla="*/ 270510 w 373380"/>
                    <a:gd name="connsiteY35" fmla="*/ 323850 h 323850"/>
                    <a:gd name="connsiteX0" fmla="*/ 270510 w 373380"/>
                    <a:gd name="connsiteY0" fmla="*/ 323850 h 333375"/>
                    <a:gd name="connsiteX1" fmla="*/ 323850 w 373380"/>
                    <a:gd name="connsiteY1" fmla="*/ 310515 h 333375"/>
                    <a:gd name="connsiteX2" fmla="*/ 331470 w 373380"/>
                    <a:gd name="connsiteY2" fmla="*/ 287655 h 333375"/>
                    <a:gd name="connsiteX3" fmla="*/ 344805 w 373380"/>
                    <a:gd name="connsiteY3" fmla="*/ 274320 h 333375"/>
                    <a:gd name="connsiteX4" fmla="*/ 323850 w 373380"/>
                    <a:gd name="connsiteY4" fmla="*/ 245745 h 333375"/>
                    <a:gd name="connsiteX5" fmla="*/ 299085 w 373380"/>
                    <a:gd name="connsiteY5" fmla="*/ 255270 h 333375"/>
                    <a:gd name="connsiteX6" fmla="*/ 274320 w 373380"/>
                    <a:gd name="connsiteY6" fmla="*/ 198120 h 333375"/>
                    <a:gd name="connsiteX7" fmla="*/ 302895 w 373380"/>
                    <a:gd name="connsiteY7" fmla="*/ 207645 h 333375"/>
                    <a:gd name="connsiteX8" fmla="*/ 342900 w 373380"/>
                    <a:gd name="connsiteY8" fmla="*/ 177165 h 333375"/>
                    <a:gd name="connsiteX9" fmla="*/ 348615 w 373380"/>
                    <a:gd name="connsiteY9" fmla="*/ 140970 h 333375"/>
                    <a:gd name="connsiteX10" fmla="*/ 358140 w 373380"/>
                    <a:gd name="connsiteY10" fmla="*/ 114300 h 333375"/>
                    <a:gd name="connsiteX11" fmla="*/ 373380 w 373380"/>
                    <a:gd name="connsiteY11" fmla="*/ 100965 h 333375"/>
                    <a:gd name="connsiteX12" fmla="*/ 358140 w 373380"/>
                    <a:gd name="connsiteY12" fmla="*/ 83820 h 333375"/>
                    <a:gd name="connsiteX13" fmla="*/ 350520 w 373380"/>
                    <a:gd name="connsiteY13" fmla="*/ 43815 h 333375"/>
                    <a:gd name="connsiteX14" fmla="*/ 316230 w 373380"/>
                    <a:gd name="connsiteY14" fmla="*/ 17145 h 333375"/>
                    <a:gd name="connsiteX15" fmla="*/ 295275 w 373380"/>
                    <a:gd name="connsiteY15" fmla="*/ 32385 h 333375"/>
                    <a:gd name="connsiteX16" fmla="*/ 238125 w 373380"/>
                    <a:gd name="connsiteY16" fmla="*/ 32385 h 333375"/>
                    <a:gd name="connsiteX17" fmla="*/ 249555 w 373380"/>
                    <a:gd name="connsiteY17" fmla="*/ 55245 h 333375"/>
                    <a:gd name="connsiteX18" fmla="*/ 234315 w 373380"/>
                    <a:gd name="connsiteY18" fmla="*/ 62865 h 333375"/>
                    <a:gd name="connsiteX19" fmla="*/ 276225 w 373380"/>
                    <a:gd name="connsiteY19" fmla="*/ 118110 h 333375"/>
                    <a:gd name="connsiteX20" fmla="*/ 234315 w 373380"/>
                    <a:gd name="connsiteY20" fmla="*/ 81915 h 333375"/>
                    <a:gd name="connsiteX21" fmla="*/ 194310 w 373380"/>
                    <a:gd name="connsiteY21" fmla="*/ 83820 h 333375"/>
                    <a:gd name="connsiteX22" fmla="*/ 129540 w 373380"/>
                    <a:gd name="connsiteY22" fmla="*/ 19050 h 333375"/>
                    <a:gd name="connsiteX23" fmla="*/ 108585 w 373380"/>
                    <a:gd name="connsiteY23" fmla="*/ 43815 h 333375"/>
                    <a:gd name="connsiteX24" fmla="*/ 108585 w 373380"/>
                    <a:gd name="connsiteY24" fmla="*/ 3810 h 333375"/>
                    <a:gd name="connsiteX25" fmla="*/ 64770 w 373380"/>
                    <a:gd name="connsiteY25" fmla="*/ 0 h 333375"/>
                    <a:gd name="connsiteX26" fmla="*/ 45720 w 373380"/>
                    <a:gd name="connsiteY26" fmla="*/ 102870 h 333375"/>
                    <a:gd name="connsiteX27" fmla="*/ 0 w 373380"/>
                    <a:gd name="connsiteY27" fmla="*/ 152400 h 333375"/>
                    <a:gd name="connsiteX28" fmla="*/ 28575 w 373380"/>
                    <a:gd name="connsiteY28" fmla="*/ 169545 h 333375"/>
                    <a:gd name="connsiteX29" fmla="*/ 28575 w 373380"/>
                    <a:gd name="connsiteY29" fmla="*/ 196215 h 333375"/>
                    <a:gd name="connsiteX30" fmla="*/ 59055 w 373380"/>
                    <a:gd name="connsiteY30" fmla="*/ 186690 h 333375"/>
                    <a:gd name="connsiteX31" fmla="*/ 116205 w 373380"/>
                    <a:gd name="connsiteY31" fmla="*/ 238125 h 333375"/>
                    <a:gd name="connsiteX32" fmla="*/ 163830 w 373380"/>
                    <a:gd name="connsiteY32" fmla="*/ 238125 h 333375"/>
                    <a:gd name="connsiteX33" fmla="*/ 192405 w 373380"/>
                    <a:gd name="connsiteY33" fmla="*/ 266700 h 333375"/>
                    <a:gd name="connsiteX34" fmla="*/ 213360 w 373380"/>
                    <a:gd name="connsiteY34" fmla="*/ 308610 h 333375"/>
                    <a:gd name="connsiteX35" fmla="*/ 238125 w 373380"/>
                    <a:gd name="connsiteY35" fmla="*/ 333375 h 333375"/>
                    <a:gd name="connsiteX36" fmla="*/ 270510 w 373380"/>
                    <a:gd name="connsiteY36" fmla="*/ 3238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3380" h="333375">
                      <a:moveTo>
                        <a:pt x="270510" y="323850"/>
                      </a:moveTo>
                      <a:lnTo>
                        <a:pt x="323850" y="310515"/>
                      </a:lnTo>
                      <a:lnTo>
                        <a:pt x="331470" y="287655"/>
                      </a:lnTo>
                      <a:lnTo>
                        <a:pt x="344805" y="274320"/>
                      </a:lnTo>
                      <a:lnTo>
                        <a:pt x="323850" y="245745"/>
                      </a:lnTo>
                      <a:lnTo>
                        <a:pt x="299085" y="255270"/>
                      </a:lnTo>
                      <a:lnTo>
                        <a:pt x="274320" y="198120"/>
                      </a:lnTo>
                      <a:lnTo>
                        <a:pt x="302895" y="207645"/>
                      </a:lnTo>
                      <a:lnTo>
                        <a:pt x="342900" y="177165"/>
                      </a:lnTo>
                      <a:lnTo>
                        <a:pt x="348615" y="140970"/>
                      </a:lnTo>
                      <a:lnTo>
                        <a:pt x="358140" y="114300"/>
                      </a:lnTo>
                      <a:lnTo>
                        <a:pt x="373380" y="100965"/>
                      </a:lnTo>
                      <a:lnTo>
                        <a:pt x="358140" y="83820"/>
                      </a:lnTo>
                      <a:lnTo>
                        <a:pt x="350520" y="43815"/>
                      </a:lnTo>
                      <a:lnTo>
                        <a:pt x="316230" y="17145"/>
                      </a:lnTo>
                      <a:lnTo>
                        <a:pt x="295275" y="32385"/>
                      </a:lnTo>
                      <a:lnTo>
                        <a:pt x="238125" y="32385"/>
                      </a:lnTo>
                      <a:lnTo>
                        <a:pt x="249555" y="55245"/>
                      </a:lnTo>
                      <a:lnTo>
                        <a:pt x="234315" y="62865"/>
                      </a:lnTo>
                      <a:lnTo>
                        <a:pt x="276225" y="118110"/>
                      </a:lnTo>
                      <a:lnTo>
                        <a:pt x="234315" y="81915"/>
                      </a:lnTo>
                      <a:lnTo>
                        <a:pt x="194310" y="83820"/>
                      </a:lnTo>
                      <a:lnTo>
                        <a:pt x="129540" y="19050"/>
                      </a:lnTo>
                      <a:lnTo>
                        <a:pt x="108585" y="43815"/>
                      </a:lnTo>
                      <a:lnTo>
                        <a:pt x="108585" y="3810"/>
                      </a:lnTo>
                      <a:lnTo>
                        <a:pt x="64770" y="0"/>
                      </a:lnTo>
                      <a:lnTo>
                        <a:pt x="45720" y="102870"/>
                      </a:lnTo>
                      <a:lnTo>
                        <a:pt x="0" y="152400"/>
                      </a:lnTo>
                      <a:lnTo>
                        <a:pt x="28575" y="169545"/>
                      </a:lnTo>
                      <a:lnTo>
                        <a:pt x="28575" y="196215"/>
                      </a:lnTo>
                      <a:lnTo>
                        <a:pt x="59055" y="186690"/>
                      </a:lnTo>
                      <a:lnTo>
                        <a:pt x="116205" y="238125"/>
                      </a:lnTo>
                      <a:lnTo>
                        <a:pt x="163830" y="238125"/>
                      </a:lnTo>
                      <a:lnTo>
                        <a:pt x="192405" y="266700"/>
                      </a:lnTo>
                      <a:lnTo>
                        <a:pt x="213360" y="308610"/>
                      </a:lnTo>
                      <a:cubicBezTo>
                        <a:pt x="219710" y="310515"/>
                        <a:pt x="231775" y="331470"/>
                        <a:pt x="238125" y="333375"/>
                      </a:cubicBezTo>
                      <a:lnTo>
                        <a:pt x="270510" y="32385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6" name="フリーフォーム 85"/>
                <p:cNvSpPr/>
                <p:nvPr/>
              </p:nvSpPr>
              <p:spPr>
                <a:xfrm>
                  <a:off x="3870960" y="4200438"/>
                  <a:ext cx="262890" cy="169545"/>
                </a:xfrm>
                <a:custGeom>
                  <a:avLst/>
                  <a:gdLst>
                    <a:gd name="connsiteX0" fmla="*/ 180975 w 262890"/>
                    <a:gd name="connsiteY0" fmla="*/ 0 h 169545"/>
                    <a:gd name="connsiteX1" fmla="*/ 196215 w 262890"/>
                    <a:gd name="connsiteY1" fmla="*/ 41910 h 169545"/>
                    <a:gd name="connsiteX2" fmla="*/ 220980 w 262890"/>
                    <a:gd name="connsiteY2" fmla="*/ 36195 h 169545"/>
                    <a:gd name="connsiteX3" fmla="*/ 262890 w 262890"/>
                    <a:gd name="connsiteY3" fmla="*/ 66675 h 169545"/>
                    <a:gd name="connsiteX4" fmla="*/ 245745 w 262890"/>
                    <a:gd name="connsiteY4" fmla="*/ 142875 h 169545"/>
                    <a:gd name="connsiteX5" fmla="*/ 236220 w 262890"/>
                    <a:gd name="connsiteY5" fmla="*/ 142875 h 169545"/>
                    <a:gd name="connsiteX6" fmla="*/ 207645 w 262890"/>
                    <a:gd name="connsiteY6" fmla="*/ 142875 h 169545"/>
                    <a:gd name="connsiteX7" fmla="*/ 179070 w 262890"/>
                    <a:gd name="connsiteY7" fmla="*/ 169545 h 169545"/>
                    <a:gd name="connsiteX8" fmla="*/ 135255 w 262890"/>
                    <a:gd name="connsiteY8" fmla="*/ 167640 h 169545"/>
                    <a:gd name="connsiteX9" fmla="*/ 137160 w 262890"/>
                    <a:gd name="connsiteY9" fmla="*/ 156210 h 169545"/>
                    <a:gd name="connsiteX10" fmla="*/ 80010 w 262890"/>
                    <a:gd name="connsiteY10" fmla="*/ 146685 h 169545"/>
                    <a:gd name="connsiteX11" fmla="*/ 47625 w 262890"/>
                    <a:gd name="connsiteY11" fmla="*/ 100965 h 169545"/>
                    <a:gd name="connsiteX12" fmla="*/ 0 w 262890"/>
                    <a:gd name="connsiteY12" fmla="*/ 97155 h 169545"/>
                    <a:gd name="connsiteX13" fmla="*/ 30480 w 262890"/>
                    <a:gd name="connsiteY13" fmla="*/ 57150 h 169545"/>
                    <a:gd name="connsiteX14" fmla="*/ 100965 w 262890"/>
                    <a:gd name="connsiteY14" fmla="*/ 40005 h 169545"/>
                    <a:gd name="connsiteX15" fmla="*/ 135255 w 262890"/>
                    <a:gd name="connsiteY15" fmla="*/ 26670 h 169545"/>
                    <a:gd name="connsiteX16" fmla="*/ 180975 w 262890"/>
                    <a:gd name="connsiteY1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890" h="169545">
                      <a:moveTo>
                        <a:pt x="180975" y="0"/>
                      </a:moveTo>
                      <a:lnTo>
                        <a:pt x="196215" y="41910"/>
                      </a:lnTo>
                      <a:lnTo>
                        <a:pt x="220980" y="36195"/>
                      </a:lnTo>
                      <a:lnTo>
                        <a:pt x="262890" y="66675"/>
                      </a:lnTo>
                      <a:lnTo>
                        <a:pt x="245745" y="142875"/>
                      </a:lnTo>
                      <a:lnTo>
                        <a:pt x="236220" y="142875"/>
                      </a:lnTo>
                      <a:lnTo>
                        <a:pt x="207645" y="142875"/>
                      </a:lnTo>
                      <a:lnTo>
                        <a:pt x="179070" y="169545"/>
                      </a:lnTo>
                      <a:lnTo>
                        <a:pt x="135255" y="167640"/>
                      </a:lnTo>
                      <a:lnTo>
                        <a:pt x="137160" y="156210"/>
                      </a:lnTo>
                      <a:lnTo>
                        <a:pt x="80010" y="146685"/>
                      </a:lnTo>
                      <a:lnTo>
                        <a:pt x="47625" y="100965"/>
                      </a:lnTo>
                      <a:lnTo>
                        <a:pt x="0" y="97155"/>
                      </a:lnTo>
                      <a:lnTo>
                        <a:pt x="30480" y="57150"/>
                      </a:lnTo>
                      <a:lnTo>
                        <a:pt x="100965" y="40005"/>
                      </a:lnTo>
                      <a:lnTo>
                        <a:pt x="135255" y="26670"/>
                      </a:lnTo>
                      <a:lnTo>
                        <a:pt x="180975" y="0"/>
                      </a:lnTo>
                      <a:close/>
                    </a:path>
                  </a:pathLst>
                </a:cu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7" name="フリーフォーム 86"/>
                <p:cNvSpPr/>
                <p:nvPr/>
              </p:nvSpPr>
              <p:spPr>
                <a:xfrm>
                  <a:off x="2571750" y="2132878"/>
                  <a:ext cx="720090" cy="512445"/>
                </a:xfrm>
                <a:custGeom>
                  <a:avLst/>
                  <a:gdLst>
                    <a:gd name="connsiteX0" fmla="*/ 0 w 720090"/>
                    <a:gd name="connsiteY0" fmla="*/ 60960 h 512445"/>
                    <a:gd name="connsiteX1" fmla="*/ 41910 w 720090"/>
                    <a:gd name="connsiteY1" fmla="*/ 22860 h 512445"/>
                    <a:gd name="connsiteX2" fmla="*/ 76200 w 720090"/>
                    <a:gd name="connsiteY2" fmla="*/ 17145 h 512445"/>
                    <a:gd name="connsiteX3" fmla="*/ 83820 w 720090"/>
                    <a:gd name="connsiteY3" fmla="*/ 5715 h 512445"/>
                    <a:gd name="connsiteX4" fmla="*/ 135255 w 720090"/>
                    <a:gd name="connsiteY4" fmla="*/ 0 h 512445"/>
                    <a:gd name="connsiteX5" fmla="*/ 160020 w 720090"/>
                    <a:gd name="connsiteY5" fmla="*/ 22860 h 512445"/>
                    <a:gd name="connsiteX6" fmla="*/ 169545 w 720090"/>
                    <a:gd name="connsiteY6" fmla="*/ 24765 h 512445"/>
                    <a:gd name="connsiteX7" fmla="*/ 209550 w 720090"/>
                    <a:gd name="connsiteY7" fmla="*/ 40005 h 512445"/>
                    <a:gd name="connsiteX8" fmla="*/ 228600 w 720090"/>
                    <a:gd name="connsiteY8" fmla="*/ 60960 h 512445"/>
                    <a:gd name="connsiteX9" fmla="*/ 228600 w 720090"/>
                    <a:gd name="connsiteY9" fmla="*/ 83820 h 512445"/>
                    <a:gd name="connsiteX10" fmla="*/ 211455 w 720090"/>
                    <a:gd name="connsiteY10" fmla="*/ 118110 h 512445"/>
                    <a:gd name="connsiteX11" fmla="*/ 230505 w 720090"/>
                    <a:gd name="connsiteY11" fmla="*/ 161925 h 512445"/>
                    <a:gd name="connsiteX12" fmla="*/ 299085 w 720090"/>
                    <a:gd name="connsiteY12" fmla="*/ 161925 h 512445"/>
                    <a:gd name="connsiteX13" fmla="*/ 320040 w 720090"/>
                    <a:gd name="connsiteY13" fmla="*/ 179070 h 512445"/>
                    <a:gd name="connsiteX14" fmla="*/ 350520 w 720090"/>
                    <a:gd name="connsiteY14" fmla="*/ 161925 h 512445"/>
                    <a:gd name="connsiteX15" fmla="*/ 413385 w 720090"/>
                    <a:gd name="connsiteY15" fmla="*/ 196215 h 512445"/>
                    <a:gd name="connsiteX16" fmla="*/ 476250 w 720090"/>
                    <a:gd name="connsiteY16" fmla="*/ 171450 h 512445"/>
                    <a:gd name="connsiteX17" fmla="*/ 548640 w 720090"/>
                    <a:gd name="connsiteY17" fmla="*/ 198120 h 512445"/>
                    <a:gd name="connsiteX18" fmla="*/ 582930 w 720090"/>
                    <a:gd name="connsiteY18" fmla="*/ 194310 h 512445"/>
                    <a:gd name="connsiteX19" fmla="*/ 630555 w 720090"/>
                    <a:gd name="connsiteY19" fmla="*/ 228600 h 512445"/>
                    <a:gd name="connsiteX20" fmla="*/ 681990 w 720090"/>
                    <a:gd name="connsiteY20" fmla="*/ 224790 h 512445"/>
                    <a:gd name="connsiteX21" fmla="*/ 720090 w 720090"/>
                    <a:gd name="connsiteY21" fmla="*/ 249555 h 512445"/>
                    <a:gd name="connsiteX22" fmla="*/ 683895 w 720090"/>
                    <a:gd name="connsiteY22" fmla="*/ 278130 h 512445"/>
                    <a:gd name="connsiteX23" fmla="*/ 702945 w 720090"/>
                    <a:gd name="connsiteY23" fmla="*/ 335280 h 512445"/>
                    <a:gd name="connsiteX24" fmla="*/ 689610 w 720090"/>
                    <a:gd name="connsiteY24" fmla="*/ 363855 h 512445"/>
                    <a:gd name="connsiteX25" fmla="*/ 702945 w 720090"/>
                    <a:gd name="connsiteY25" fmla="*/ 373380 h 512445"/>
                    <a:gd name="connsiteX26" fmla="*/ 702945 w 720090"/>
                    <a:gd name="connsiteY26" fmla="*/ 381000 h 512445"/>
                    <a:gd name="connsiteX27" fmla="*/ 666750 w 720090"/>
                    <a:gd name="connsiteY27" fmla="*/ 405765 h 512445"/>
                    <a:gd name="connsiteX28" fmla="*/ 695325 w 720090"/>
                    <a:gd name="connsiteY28" fmla="*/ 424815 h 512445"/>
                    <a:gd name="connsiteX29" fmla="*/ 662940 w 720090"/>
                    <a:gd name="connsiteY29" fmla="*/ 438150 h 512445"/>
                    <a:gd name="connsiteX30" fmla="*/ 647700 w 720090"/>
                    <a:gd name="connsiteY30" fmla="*/ 485775 h 512445"/>
                    <a:gd name="connsiteX31" fmla="*/ 605790 w 720090"/>
                    <a:gd name="connsiteY31" fmla="*/ 487680 h 512445"/>
                    <a:gd name="connsiteX32" fmla="*/ 579120 w 720090"/>
                    <a:gd name="connsiteY32" fmla="*/ 512445 h 512445"/>
                    <a:gd name="connsiteX33" fmla="*/ 501015 w 720090"/>
                    <a:gd name="connsiteY33" fmla="*/ 455295 h 512445"/>
                    <a:gd name="connsiteX34" fmla="*/ 382905 w 720090"/>
                    <a:gd name="connsiteY34" fmla="*/ 474345 h 512445"/>
                    <a:gd name="connsiteX35" fmla="*/ 388620 w 720090"/>
                    <a:gd name="connsiteY35" fmla="*/ 441960 h 512445"/>
                    <a:gd name="connsiteX36" fmla="*/ 352425 w 720090"/>
                    <a:gd name="connsiteY36" fmla="*/ 453390 h 512445"/>
                    <a:gd name="connsiteX37" fmla="*/ 350520 w 720090"/>
                    <a:gd name="connsiteY37" fmla="*/ 434340 h 512445"/>
                    <a:gd name="connsiteX38" fmla="*/ 280035 w 720090"/>
                    <a:gd name="connsiteY38" fmla="*/ 432435 h 512445"/>
                    <a:gd name="connsiteX39" fmla="*/ 274320 w 720090"/>
                    <a:gd name="connsiteY39" fmla="*/ 440055 h 512445"/>
                    <a:gd name="connsiteX40" fmla="*/ 230505 w 720090"/>
                    <a:gd name="connsiteY40" fmla="*/ 382905 h 512445"/>
                    <a:gd name="connsiteX41" fmla="*/ 135255 w 720090"/>
                    <a:gd name="connsiteY41" fmla="*/ 388620 h 512445"/>
                    <a:gd name="connsiteX42" fmla="*/ 102870 w 720090"/>
                    <a:gd name="connsiteY42" fmla="*/ 356235 h 512445"/>
                    <a:gd name="connsiteX43" fmla="*/ 64770 w 720090"/>
                    <a:gd name="connsiteY43" fmla="*/ 354330 h 512445"/>
                    <a:gd name="connsiteX44" fmla="*/ 85725 w 720090"/>
                    <a:gd name="connsiteY44" fmla="*/ 291465 h 512445"/>
                    <a:gd name="connsiteX45" fmla="*/ 127635 w 720090"/>
                    <a:gd name="connsiteY45" fmla="*/ 281940 h 512445"/>
                    <a:gd name="connsiteX46" fmla="*/ 95250 w 720090"/>
                    <a:gd name="connsiteY46" fmla="*/ 234315 h 512445"/>
                    <a:gd name="connsiteX47" fmla="*/ 97155 w 720090"/>
                    <a:gd name="connsiteY47" fmla="*/ 200025 h 512445"/>
                    <a:gd name="connsiteX48" fmla="*/ 108585 w 720090"/>
                    <a:gd name="connsiteY48" fmla="*/ 175260 h 512445"/>
                    <a:gd name="connsiteX49" fmla="*/ 104775 w 720090"/>
                    <a:gd name="connsiteY49" fmla="*/ 100965 h 512445"/>
                    <a:gd name="connsiteX50" fmla="*/ 36195 w 720090"/>
                    <a:gd name="connsiteY50" fmla="*/ 100965 h 512445"/>
                    <a:gd name="connsiteX51" fmla="*/ 0 w 720090"/>
                    <a:gd name="connsiteY51" fmla="*/ 60960 h 51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720090" h="512445">
                      <a:moveTo>
                        <a:pt x="0" y="60960"/>
                      </a:moveTo>
                      <a:lnTo>
                        <a:pt x="41910" y="22860"/>
                      </a:lnTo>
                      <a:lnTo>
                        <a:pt x="76200" y="17145"/>
                      </a:lnTo>
                      <a:lnTo>
                        <a:pt x="83820" y="5715"/>
                      </a:lnTo>
                      <a:lnTo>
                        <a:pt x="135255" y="0"/>
                      </a:lnTo>
                      <a:lnTo>
                        <a:pt x="160020" y="22860"/>
                      </a:lnTo>
                      <a:lnTo>
                        <a:pt x="169545" y="24765"/>
                      </a:lnTo>
                      <a:lnTo>
                        <a:pt x="209550" y="40005"/>
                      </a:lnTo>
                      <a:lnTo>
                        <a:pt x="228600" y="60960"/>
                      </a:lnTo>
                      <a:lnTo>
                        <a:pt x="228600" y="83820"/>
                      </a:lnTo>
                      <a:lnTo>
                        <a:pt x="211455" y="118110"/>
                      </a:lnTo>
                      <a:lnTo>
                        <a:pt x="230505" y="161925"/>
                      </a:lnTo>
                      <a:lnTo>
                        <a:pt x="299085" y="161925"/>
                      </a:lnTo>
                      <a:lnTo>
                        <a:pt x="320040" y="179070"/>
                      </a:lnTo>
                      <a:lnTo>
                        <a:pt x="350520" y="161925"/>
                      </a:lnTo>
                      <a:lnTo>
                        <a:pt x="413385" y="196215"/>
                      </a:lnTo>
                      <a:lnTo>
                        <a:pt x="476250" y="171450"/>
                      </a:lnTo>
                      <a:lnTo>
                        <a:pt x="548640" y="198120"/>
                      </a:lnTo>
                      <a:lnTo>
                        <a:pt x="582930" y="194310"/>
                      </a:lnTo>
                      <a:lnTo>
                        <a:pt x="630555" y="228600"/>
                      </a:lnTo>
                      <a:lnTo>
                        <a:pt x="681990" y="224790"/>
                      </a:lnTo>
                      <a:lnTo>
                        <a:pt x="720090" y="249555"/>
                      </a:lnTo>
                      <a:lnTo>
                        <a:pt x="683895" y="278130"/>
                      </a:lnTo>
                      <a:lnTo>
                        <a:pt x="702945" y="335280"/>
                      </a:lnTo>
                      <a:lnTo>
                        <a:pt x="689610" y="363855"/>
                      </a:lnTo>
                      <a:lnTo>
                        <a:pt x="702945" y="373380"/>
                      </a:lnTo>
                      <a:lnTo>
                        <a:pt x="702945" y="381000"/>
                      </a:lnTo>
                      <a:lnTo>
                        <a:pt x="666750" y="405765"/>
                      </a:lnTo>
                      <a:lnTo>
                        <a:pt x="695325" y="424815"/>
                      </a:lnTo>
                      <a:lnTo>
                        <a:pt x="662940" y="438150"/>
                      </a:lnTo>
                      <a:lnTo>
                        <a:pt x="647700" y="485775"/>
                      </a:lnTo>
                      <a:lnTo>
                        <a:pt x="605790" y="487680"/>
                      </a:lnTo>
                      <a:lnTo>
                        <a:pt x="579120" y="512445"/>
                      </a:lnTo>
                      <a:lnTo>
                        <a:pt x="501015" y="455295"/>
                      </a:lnTo>
                      <a:lnTo>
                        <a:pt x="382905" y="474345"/>
                      </a:lnTo>
                      <a:lnTo>
                        <a:pt x="388620" y="441960"/>
                      </a:lnTo>
                      <a:lnTo>
                        <a:pt x="352425" y="453390"/>
                      </a:lnTo>
                      <a:lnTo>
                        <a:pt x="350520" y="434340"/>
                      </a:lnTo>
                      <a:lnTo>
                        <a:pt x="280035" y="432435"/>
                      </a:lnTo>
                      <a:lnTo>
                        <a:pt x="274320" y="440055"/>
                      </a:lnTo>
                      <a:lnTo>
                        <a:pt x="230505" y="382905"/>
                      </a:lnTo>
                      <a:lnTo>
                        <a:pt x="135255" y="388620"/>
                      </a:lnTo>
                      <a:lnTo>
                        <a:pt x="102870" y="356235"/>
                      </a:lnTo>
                      <a:lnTo>
                        <a:pt x="64770" y="354330"/>
                      </a:lnTo>
                      <a:lnTo>
                        <a:pt x="85725" y="291465"/>
                      </a:lnTo>
                      <a:lnTo>
                        <a:pt x="127635" y="281940"/>
                      </a:lnTo>
                      <a:lnTo>
                        <a:pt x="95250" y="234315"/>
                      </a:lnTo>
                      <a:lnTo>
                        <a:pt x="97155" y="200025"/>
                      </a:lnTo>
                      <a:lnTo>
                        <a:pt x="108585" y="175260"/>
                      </a:lnTo>
                      <a:lnTo>
                        <a:pt x="104775" y="100965"/>
                      </a:lnTo>
                      <a:lnTo>
                        <a:pt x="36195" y="100965"/>
                      </a:lnTo>
                      <a:lnTo>
                        <a:pt x="0" y="6096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8" name="フリーフォーム 87"/>
                <p:cNvSpPr/>
                <p:nvPr/>
              </p:nvSpPr>
              <p:spPr>
                <a:xfrm>
                  <a:off x="3819525" y="3944533"/>
                  <a:ext cx="339090" cy="222885"/>
                </a:xfrm>
                <a:custGeom>
                  <a:avLst/>
                  <a:gdLst>
                    <a:gd name="connsiteX0" fmla="*/ 209550 w 339090"/>
                    <a:gd name="connsiteY0" fmla="*/ 3810 h 222885"/>
                    <a:gd name="connsiteX1" fmla="*/ 304800 w 339090"/>
                    <a:gd name="connsiteY1" fmla="*/ 0 h 222885"/>
                    <a:gd name="connsiteX2" fmla="*/ 327660 w 339090"/>
                    <a:gd name="connsiteY2" fmla="*/ 43815 h 222885"/>
                    <a:gd name="connsiteX3" fmla="*/ 312420 w 339090"/>
                    <a:gd name="connsiteY3" fmla="*/ 57150 h 222885"/>
                    <a:gd name="connsiteX4" fmla="*/ 339090 w 339090"/>
                    <a:gd name="connsiteY4" fmla="*/ 66675 h 222885"/>
                    <a:gd name="connsiteX5" fmla="*/ 293370 w 339090"/>
                    <a:gd name="connsiteY5" fmla="*/ 87630 h 222885"/>
                    <a:gd name="connsiteX6" fmla="*/ 285750 w 339090"/>
                    <a:gd name="connsiteY6" fmla="*/ 137160 h 222885"/>
                    <a:gd name="connsiteX7" fmla="*/ 220980 w 339090"/>
                    <a:gd name="connsiteY7" fmla="*/ 171450 h 222885"/>
                    <a:gd name="connsiteX8" fmla="*/ 209550 w 339090"/>
                    <a:gd name="connsiteY8" fmla="*/ 222885 h 222885"/>
                    <a:gd name="connsiteX9" fmla="*/ 135255 w 339090"/>
                    <a:gd name="connsiteY9" fmla="*/ 217170 h 222885"/>
                    <a:gd name="connsiteX10" fmla="*/ 121920 w 339090"/>
                    <a:gd name="connsiteY10" fmla="*/ 182880 h 222885"/>
                    <a:gd name="connsiteX11" fmla="*/ 64770 w 339090"/>
                    <a:gd name="connsiteY11" fmla="*/ 201930 h 222885"/>
                    <a:gd name="connsiteX12" fmla="*/ 60960 w 339090"/>
                    <a:gd name="connsiteY12" fmla="*/ 154305 h 222885"/>
                    <a:gd name="connsiteX13" fmla="*/ 87630 w 339090"/>
                    <a:gd name="connsiteY13" fmla="*/ 102870 h 222885"/>
                    <a:gd name="connsiteX14" fmla="*/ 34290 w 339090"/>
                    <a:gd name="connsiteY14" fmla="*/ 76200 h 222885"/>
                    <a:gd name="connsiteX15" fmla="*/ 32385 w 339090"/>
                    <a:gd name="connsiteY15" fmla="*/ 66675 h 222885"/>
                    <a:gd name="connsiteX16" fmla="*/ 0 w 339090"/>
                    <a:gd name="connsiteY16" fmla="*/ 59055 h 222885"/>
                    <a:gd name="connsiteX17" fmla="*/ 3810 w 339090"/>
                    <a:gd name="connsiteY17" fmla="*/ 38100 h 222885"/>
                    <a:gd name="connsiteX18" fmla="*/ 62865 w 339090"/>
                    <a:gd name="connsiteY18" fmla="*/ 40005 h 222885"/>
                    <a:gd name="connsiteX19" fmla="*/ 89535 w 339090"/>
                    <a:gd name="connsiteY19" fmla="*/ 1905 h 222885"/>
                    <a:gd name="connsiteX20" fmla="*/ 209550 w 339090"/>
                    <a:gd name="connsiteY20" fmla="*/ 3810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090" h="222885">
                      <a:moveTo>
                        <a:pt x="209550" y="3810"/>
                      </a:moveTo>
                      <a:lnTo>
                        <a:pt x="304800" y="0"/>
                      </a:lnTo>
                      <a:lnTo>
                        <a:pt x="327660" y="43815"/>
                      </a:lnTo>
                      <a:lnTo>
                        <a:pt x="312420" y="57150"/>
                      </a:lnTo>
                      <a:lnTo>
                        <a:pt x="339090" y="66675"/>
                      </a:lnTo>
                      <a:lnTo>
                        <a:pt x="293370" y="87630"/>
                      </a:lnTo>
                      <a:lnTo>
                        <a:pt x="285750" y="137160"/>
                      </a:lnTo>
                      <a:lnTo>
                        <a:pt x="220980" y="171450"/>
                      </a:lnTo>
                      <a:lnTo>
                        <a:pt x="209550" y="222885"/>
                      </a:lnTo>
                      <a:lnTo>
                        <a:pt x="135255" y="217170"/>
                      </a:lnTo>
                      <a:lnTo>
                        <a:pt x="121920" y="182880"/>
                      </a:lnTo>
                      <a:lnTo>
                        <a:pt x="64770" y="201930"/>
                      </a:lnTo>
                      <a:lnTo>
                        <a:pt x="60960" y="154305"/>
                      </a:lnTo>
                      <a:lnTo>
                        <a:pt x="87630" y="102870"/>
                      </a:lnTo>
                      <a:lnTo>
                        <a:pt x="34290" y="76200"/>
                      </a:lnTo>
                      <a:lnTo>
                        <a:pt x="32385" y="66675"/>
                      </a:lnTo>
                      <a:lnTo>
                        <a:pt x="0" y="59055"/>
                      </a:lnTo>
                      <a:lnTo>
                        <a:pt x="3810" y="38100"/>
                      </a:lnTo>
                      <a:lnTo>
                        <a:pt x="62865" y="40005"/>
                      </a:lnTo>
                      <a:lnTo>
                        <a:pt x="89535" y="1905"/>
                      </a:lnTo>
                      <a:lnTo>
                        <a:pt x="209550" y="381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89" name="フリーフォーム 88"/>
                <p:cNvSpPr/>
                <p:nvPr/>
              </p:nvSpPr>
              <p:spPr>
                <a:xfrm>
                  <a:off x="3893820" y="3340648"/>
                  <a:ext cx="361950" cy="190500"/>
                </a:xfrm>
                <a:custGeom>
                  <a:avLst/>
                  <a:gdLst>
                    <a:gd name="connsiteX0" fmla="*/ 0 w 361950"/>
                    <a:gd name="connsiteY0" fmla="*/ 72390 h 190500"/>
                    <a:gd name="connsiteX1" fmla="*/ 87630 w 361950"/>
                    <a:gd name="connsiteY1" fmla="*/ 87630 h 190500"/>
                    <a:gd name="connsiteX2" fmla="*/ 125730 w 361950"/>
                    <a:gd name="connsiteY2" fmla="*/ 99060 h 190500"/>
                    <a:gd name="connsiteX3" fmla="*/ 148590 w 361950"/>
                    <a:gd name="connsiteY3" fmla="*/ 99060 h 190500"/>
                    <a:gd name="connsiteX4" fmla="*/ 148590 w 361950"/>
                    <a:gd name="connsiteY4" fmla="*/ 127635 h 190500"/>
                    <a:gd name="connsiteX5" fmla="*/ 217170 w 361950"/>
                    <a:gd name="connsiteY5" fmla="*/ 142875 h 190500"/>
                    <a:gd name="connsiteX6" fmla="*/ 226695 w 361950"/>
                    <a:gd name="connsiteY6" fmla="*/ 167640 h 190500"/>
                    <a:gd name="connsiteX7" fmla="*/ 217170 w 361950"/>
                    <a:gd name="connsiteY7" fmla="*/ 190500 h 190500"/>
                    <a:gd name="connsiteX8" fmla="*/ 361950 w 361950"/>
                    <a:gd name="connsiteY8" fmla="*/ 104775 h 190500"/>
                    <a:gd name="connsiteX9" fmla="*/ 327660 w 361950"/>
                    <a:gd name="connsiteY9" fmla="*/ 36195 h 190500"/>
                    <a:gd name="connsiteX10" fmla="*/ 270510 w 361950"/>
                    <a:gd name="connsiteY10" fmla="*/ 43815 h 190500"/>
                    <a:gd name="connsiteX11" fmla="*/ 251460 w 361950"/>
                    <a:gd name="connsiteY11" fmla="*/ 32385 h 190500"/>
                    <a:gd name="connsiteX12" fmla="*/ 196215 w 361950"/>
                    <a:gd name="connsiteY12" fmla="*/ 32385 h 190500"/>
                    <a:gd name="connsiteX13" fmla="*/ 160020 w 361950"/>
                    <a:gd name="connsiteY13" fmla="*/ 7620 h 190500"/>
                    <a:gd name="connsiteX14" fmla="*/ 148590 w 361950"/>
                    <a:gd name="connsiteY14" fmla="*/ 17145 h 190500"/>
                    <a:gd name="connsiteX15" fmla="*/ 123825 w 361950"/>
                    <a:gd name="connsiteY15" fmla="*/ 9525 h 190500"/>
                    <a:gd name="connsiteX16" fmla="*/ 26670 w 361950"/>
                    <a:gd name="connsiteY16" fmla="*/ 0 h 190500"/>
                    <a:gd name="connsiteX17" fmla="*/ 0 w 361950"/>
                    <a:gd name="connsiteY17" fmla="*/ 7239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1950" h="190500">
                      <a:moveTo>
                        <a:pt x="0" y="72390"/>
                      </a:moveTo>
                      <a:lnTo>
                        <a:pt x="87630" y="87630"/>
                      </a:lnTo>
                      <a:lnTo>
                        <a:pt x="125730" y="99060"/>
                      </a:lnTo>
                      <a:lnTo>
                        <a:pt x="148590" y="99060"/>
                      </a:lnTo>
                      <a:lnTo>
                        <a:pt x="148590" y="127635"/>
                      </a:lnTo>
                      <a:lnTo>
                        <a:pt x="217170" y="142875"/>
                      </a:lnTo>
                      <a:lnTo>
                        <a:pt x="226695" y="167640"/>
                      </a:lnTo>
                      <a:lnTo>
                        <a:pt x="217170" y="190500"/>
                      </a:lnTo>
                      <a:lnTo>
                        <a:pt x="361950" y="104775"/>
                      </a:lnTo>
                      <a:lnTo>
                        <a:pt x="327660" y="36195"/>
                      </a:lnTo>
                      <a:lnTo>
                        <a:pt x="270510" y="43815"/>
                      </a:lnTo>
                      <a:lnTo>
                        <a:pt x="251460" y="32385"/>
                      </a:lnTo>
                      <a:lnTo>
                        <a:pt x="196215" y="32385"/>
                      </a:lnTo>
                      <a:lnTo>
                        <a:pt x="160020" y="7620"/>
                      </a:lnTo>
                      <a:lnTo>
                        <a:pt x="148590" y="17145"/>
                      </a:lnTo>
                      <a:lnTo>
                        <a:pt x="123825" y="9525"/>
                      </a:lnTo>
                      <a:lnTo>
                        <a:pt x="26670" y="0"/>
                      </a:lnTo>
                      <a:lnTo>
                        <a:pt x="0" y="7239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0" name="フリーフォーム 89"/>
                <p:cNvSpPr/>
                <p:nvPr/>
              </p:nvSpPr>
              <p:spPr>
                <a:xfrm>
                  <a:off x="3736340" y="3405418"/>
                  <a:ext cx="376555" cy="168275"/>
                </a:xfrm>
                <a:custGeom>
                  <a:avLst/>
                  <a:gdLst>
                    <a:gd name="connsiteX0" fmla="*/ 372900 w 376867"/>
                    <a:gd name="connsiteY0" fmla="*/ 154715 h 168599"/>
                    <a:gd name="connsiteX1" fmla="*/ 376867 w 376867"/>
                    <a:gd name="connsiteY1" fmla="*/ 77357 h 168599"/>
                    <a:gd name="connsiteX2" fmla="*/ 303477 w 376867"/>
                    <a:gd name="connsiteY2" fmla="*/ 63473 h 168599"/>
                    <a:gd name="connsiteX3" fmla="*/ 301494 w 376867"/>
                    <a:gd name="connsiteY3" fmla="*/ 33720 h 168599"/>
                    <a:gd name="connsiteX4" fmla="*/ 277692 w 376867"/>
                    <a:gd name="connsiteY4" fmla="*/ 33720 h 168599"/>
                    <a:gd name="connsiteX5" fmla="*/ 150747 w 376867"/>
                    <a:gd name="connsiteY5" fmla="*/ 0 h 168599"/>
                    <a:gd name="connsiteX6" fmla="*/ 134879 w 376867"/>
                    <a:gd name="connsiteY6" fmla="*/ 23803 h 168599"/>
                    <a:gd name="connsiteX7" fmla="*/ 156697 w 376867"/>
                    <a:gd name="connsiteY7" fmla="*/ 53555 h 168599"/>
                    <a:gd name="connsiteX8" fmla="*/ 138846 w 376867"/>
                    <a:gd name="connsiteY8" fmla="*/ 69423 h 168599"/>
                    <a:gd name="connsiteX9" fmla="*/ 93225 w 376867"/>
                    <a:gd name="connsiteY9" fmla="*/ 59506 h 168599"/>
                    <a:gd name="connsiteX10" fmla="*/ 45620 w 376867"/>
                    <a:gd name="connsiteY10" fmla="*/ 89259 h 168599"/>
                    <a:gd name="connsiteX11" fmla="*/ 35703 w 376867"/>
                    <a:gd name="connsiteY11" fmla="*/ 109094 h 168599"/>
                    <a:gd name="connsiteX12" fmla="*/ 0 w 376867"/>
                    <a:gd name="connsiteY12" fmla="*/ 111077 h 168599"/>
                    <a:gd name="connsiteX13" fmla="*/ 25785 w 376867"/>
                    <a:gd name="connsiteY13" fmla="*/ 144797 h 168599"/>
                    <a:gd name="connsiteX14" fmla="*/ 136862 w 376867"/>
                    <a:gd name="connsiteY14" fmla="*/ 168599 h 168599"/>
                    <a:gd name="connsiteX15" fmla="*/ 130911 w 376867"/>
                    <a:gd name="connsiteY15" fmla="*/ 146780 h 168599"/>
                    <a:gd name="connsiteX16" fmla="*/ 188433 w 376867"/>
                    <a:gd name="connsiteY16" fmla="*/ 140830 h 168599"/>
                    <a:gd name="connsiteX17" fmla="*/ 192400 w 376867"/>
                    <a:gd name="connsiteY17" fmla="*/ 160665 h 168599"/>
                    <a:gd name="connsiteX18" fmla="*/ 218186 w 376867"/>
                    <a:gd name="connsiteY18" fmla="*/ 158682 h 168599"/>
                    <a:gd name="connsiteX19" fmla="*/ 218186 w 376867"/>
                    <a:gd name="connsiteY19" fmla="*/ 132896 h 168599"/>
                    <a:gd name="connsiteX20" fmla="*/ 372900 w 376867"/>
                    <a:gd name="connsiteY20" fmla="*/ 154715 h 168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867" h="168599">
                      <a:moveTo>
                        <a:pt x="372900" y="154715"/>
                      </a:moveTo>
                      <a:lnTo>
                        <a:pt x="376867" y="77357"/>
                      </a:lnTo>
                      <a:lnTo>
                        <a:pt x="303477" y="63473"/>
                      </a:lnTo>
                      <a:lnTo>
                        <a:pt x="301494" y="33720"/>
                      </a:lnTo>
                      <a:lnTo>
                        <a:pt x="277692" y="33720"/>
                      </a:lnTo>
                      <a:lnTo>
                        <a:pt x="150747" y="0"/>
                      </a:lnTo>
                      <a:lnTo>
                        <a:pt x="134879" y="23803"/>
                      </a:lnTo>
                      <a:lnTo>
                        <a:pt x="156697" y="53555"/>
                      </a:lnTo>
                      <a:lnTo>
                        <a:pt x="138846" y="69423"/>
                      </a:lnTo>
                      <a:lnTo>
                        <a:pt x="93225" y="59506"/>
                      </a:lnTo>
                      <a:lnTo>
                        <a:pt x="45620" y="89259"/>
                      </a:lnTo>
                      <a:lnTo>
                        <a:pt x="35703" y="109094"/>
                      </a:lnTo>
                      <a:lnTo>
                        <a:pt x="0" y="111077"/>
                      </a:lnTo>
                      <a:lnTo>
                        <a:pt x="25785" y="144797"/>
                      </a:lnTo>
                      <a:lnTo>
                        <a:pt x="136862" y="168599"/>
                      </a:lnTo>
                      <a:lnTo>
                        <a:pt x="130911" y="146780"/>
                      </a:lnTo>
                      <a:lnTo>
                        <a:pt x="188433" y="140830"/>
                      </a:lnTo>
                      <a:lnTo>
                        <a:pt x="192400" y="160665"/>
                      </a:lnTo>
                      <a:lnTo>
                        <a:pt x="218186" y="158682"/>
                      </a:lnTo>
                      <a:lnTo>
                        <a:pt x="218186" y="132896"/>
                      </a:lnTo>
                      <a:lnTo>
                        <a:pt x="372900" y="154715"/>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1" name="フリーフォーム 90"/>
                <p:cNvSpPr/>
                <p:nvPr/>
              </p:nvSpPr>
              <p:spPr>
                <a:xfrm>
                  <a:off x="4048125" y="3129828"/>
                  <a:ext cx="265430" cy="255270"/>
                </a:xfrm>
                <a:custGeom>
                  <a:avLst/>
                  <a:gdLst>
                    <a:gd name="connsiteX0" fmla="*/ 178517 w 265791"/>
                    <a:gd name="connsiteY0" fmla="*/ 220170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20170 h 255873"/>
                    <a:gd name="connsiteX0" fmla="*/ 178517 w 265791"/>
                    <a:gd name="connsiteY0" fmla="*/ 255873 h 255873"/>
                    <a:gd name="connsiteX1" fmla="*/ 232071 w 265791"/>
                    <a:gd name="connsiteY1" fmla="*/ 240005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148650 w 265791"/>
                    <a:gd name="connsiteY1" fmla="*/ 11474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 name="connsiteX0" fmla="*/ 178517 w 265791"/>
                    <a:gd name="connsiteY0" fmla="*/ 255873 h 255873"/>
                    <a:gd name="connsiteX1" fmla="*/ 226112 w 265791"/>
                    <a:gd name="connsiteY1" fmla="*/ 226087 h 255873"/>
                    <a:gd name="connsiteX2" fmla="*/ 238022 w 265791"/>
                    <a:gd name="connsiteY2" fmla="*/ 206285 h 255873"/>
                    <a:gd name="connsiteX3" fmla="*/ 238022 w 265791"/>
                    <a:gd name="connsiteY3" fmla="*/ 130912 h 255873"/>
                    <a:gd name="connsiteX4" fmla="*/ 218187 w 265791"/>
                    <a:gd name="connsiteY4" fmla="*/ 128928 h 255873"/>
                    <a:gd name="connsiteX5" fmla="*/ 243973 w 265791"/>
                    <a:gd name="connsiteY5" fmla="*/ 103143 h 255873"/>
                    <a:gd name="connsiteX6" fmla="*/ 234055 w 265791"/>
                    <a:gd name="connsiteY6" fmla="*/ 93225 h 255873"/>
                    <a:gd name="connsiteX7" fmla="*/ 265791 w 265791"/>
                    <a:gd name="connsiteY7" fmla="*/ 69423 h 255873"/>
                    <a:gd name="connsiteX8" fmla="*/ 224137 w 265791"/>
                    <a:gd name="connsiteY8" fmla="*/ 23802 h 255873"/>
                    <a:gd name="connsiteX9" fmla="*/ 178517 w 265791"/>
                    <a:gd name="connsiteY9" fmla="*/ 19835 h 255873"/>
                    <a:gd name="connsiteX10" fmla="*/ 79341 w 265791"/>
                    <a:gd name="connsiteY10" fmla="*/ 0 h 255873"/>
                    <a:gd name="connsiteX11" fmla="*/ 25786 w 265791"/>
                    <a:gd name="connsiteY11" fmla="*/ 33720 h 255873"/>
                    <a:gd name="connsiteX12" fmla="*/ 57522 w 265791"/>
                    <a:gd name="connsiteY12" fmla="*/ 81324 h 255873"/>
                    <a:gd name="connsiteX13" fmla="*/ 47605 w 265791"/>
                    <a:gd name="connsiteY13" fmla="*/ 107110 h 255873"/>
                    <a:gd name="connsiteX14" fmla="*/ 7934 w 265791"/>
                    <a:gd name="connsiteY14" fmla="*/ 117027 h 255873"/>
                    <a:gd name="connsiteX15" fmla="*/ 0 w 265791"/>
                    <a:gd name="connsiteY15" fmla="*/ 186450 h 255873"/>
                    <a:gd name="connsiteX16" fmla="*/ 9918 w 265791"/>
                    <a:gd name="connsiteY16" fmla="*/ 226121 h 255873"/>
                    <a:gd name="connsiteX17" fmla="*/ 43638 w 265791"/>
                    <a:gd name="connsiteY17" fmla="*/ 245956 h 255873"/>
                    <a:gd name="connsiteX18" fmla="*/ 95209 w 265791"/>
                    <a:gd name="connsiteY18" fmla="*/ 243972 h 255873"/>
                    <a:gd name="connsiteX19" fmla="*/ 120995 w 265791"/>
                    <a:gd name="connsiteY19" fmla="*/ 255873 h 255873"/>
                    <a:gd name="connsiteX20" fmla="*/ 178517 w 265791"/>
                    <a:gd name="connsiteY20" fmla="*/ 255873 h 25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5791" h="255873">
                      <a:moveTo>
                        <a:pt x="178517" y="255873"/>
                      </a:moveTo>
                      <a:lnTo>
                        <a:pt x="226112" y="226087"/>
                      </a:lnTo>
                      <a:lnTo>
                        <a:pt x="238022" y="206285"/>
                      </a:lnTo>
                      <a:lnTo>
                        <a:pt x="238022" y="130912"/>
                      </a:lnTo>
                      <a:lnTo>
                        <a:pt x="218187" y="128928"/>
                      </a:lnTo>
                      <a:lnTo>
                        <a:pt x="243973" y="103143"/>
                      </a:lnTo>
                      <a:lnTo>
                        <a:pt x="234055" y="93225"/>
                      </a:lnTo>
                      <a:lnTo>
                        <a:pt x="265791" y="69423"/>
                      </a:lnTo>
                      <a:lnTo>
                        <a:pt x="224137" y="23802"/>
                      </a:lnTo>
                      <a:lnTo>
                        <a:pt x="178517" y="19835"/>
                      </a:lnTo>
                      <a:lnTo>
                        <a:pt x="79341" y="0"/>
                      </a:lnTo>
                      <a:lnTo>
                        <a:pt x="25786" y="33720"/>
                      </a:lnTo>
                      <a:lnTo>
                        <a:pt x="57522" y="81324"/>
                      </a:lnTo>
                      <a:lnTo>
                        <a:pt x="47605" y="107110"/>
                      </a:lnTo>
                      <a:lnTo>
                        <a:pt x="7934" y="117027"/>
                      </a:lnTo>
                      <a:lnTo>
                        <a:pt x="0" y="186450"/>
                      </a:lnTo>
                      <a:lnTo>
                        <a:pt x="9918" y="226121"/>
                      </a:lnTo>
                      <a:lnTo>
                        <a:pt x="43638" y="245956"/>
                      </a:lnTo>
                      <a:lnTo>
                        <a:pt x="95209" y="243972"/>
                      </a:lnTo>
                      <a:lnTo>
                        <a:pt x="120995" y="255873"/>
                      </a:lnTo>
                      <a:lnTo>
                        <a:pt x="178517" y="255873"/>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2" name="フリーフォーム 91"/>
                <p:cNvSpPr/>
                <p:nvPr/>
              </p:nvSpPr>
              <p:spPr>
                <a:xfrm>
                  <a:off x="3277870" y="3023148"/>
                  <a:ext cx="302895" cy="350520"/>
                </a:xfrm>
                <a:custGeom>
                  <a:avLst/>
                  <a:gdLst>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9837 w 303355"/>
                    <a:gd name="connsiteY24" fmla="*/ 0 h 351025"/>
                    <a:gd name="connsiteX0" fmla="*/ 49837 w 303355"/>
                    <a:gd name="connsiteY0" fmla="*/ 0 h 351025"/>
                    <a:gd name="connsiteX1" fmla="*/ 162512 w 303355"/>
                    <a:gd name="connsiteY1" fmla="*/ 19501 h 351025"/>
                    <a:gd name="connsiteX2" fmla="*/ 190680 w 303355"/>
                    <a:gd name="connsiteY2" fmla="*/ 65004 h 351025"/>
                    <a:gd name="connsiteX3" fmla="*/ 299021 w 303355"/>
                    <a:gd name="connsiteY3" fmla="*/ 91006 h 351025"/>
                    <a:gd name="connsiteX4" fmla="*/ 303355 w 303355"/>
                    <a:gd name="connsiteY4" fmla="*/ 125675 h 351025"/>
                    <a:gd name="connsiteX5" fmla="*/ 292521 w 303355"/>
                    <a:gd name="connsiteY5" fmla="*/ 145177 h 351025"/>
                    <a:gd name="connsiteX6" fmla="*/ 221016 w 303355"/>
                    <a:gd name="connsiteY6" fmla="*/ 186346 h 351025"/>
                    <a:gd name="connsiteX7" fmla="*/ 275186 w 303355"/>
                    <a:gd name="connsiteY7" fmla="*/ 247018 h 351025"/>
                    <a:gd name="connsiteX8" fmla="*/ 253518 w 303355"/>
                    <a:gd name="connsiteY8" fmla="*/ 255685 h 351025"/>
                    <a:gd name="connsiteX9" fmla="*/ 238350 w 303355"/>
                    <a:gd name="connsiteY9" fmla="*/ 286020 h 351025"/>
                    <a:gd name="connsiteX10" fmla="*/ 205848 w 303355"/>
                    <a:gd name="connsiteY10" fmla="*/ 292521 h 351025"/>
                    <a:gd name="connsiteX11" fmla="*/ 186347 w 303355"/>
                    <a:gd name="connsiteY11" fmla="*/ 331524 h 351025"/>
                    <a:gd name="connsiteX12" fmla="*/ 132176 w 303355"/>
                    <a:gd name="connsiteY12" fmla="*/ 327190 h 351025"/>
                    <a:gd name="connsiteX13" fmla="*/ 84506 w 303355"/>
                    <a:gd name="connsiteY13" fmla="*/ 351025 h 351025"/>
                    <a:gd name="connsiteX14" fmla="*/ 56337 w 303355"/>
                    <a:gd name="connsiteY14" fmla="*/ 329357 h 351025"/>
                    <a:gd name="connsiteX15" fmla="*/ 2167 w 303355"/>
                    <a:gd name="connsiteY15" fmla="*/ 327190 h 351025"/>
                    <a:gd name="connsiteX16" fmla="*/ 0 w 303355"/>
                    <a:gd name="connsiteY16" fmla="*/ 247018 h 351025"/>
                    <a:gd name="connsiteX17" fmla="*/ 65004 w 303355"/>
                    <a:gd name="connsiteY17" fmla="*/ 205848 h 351025"/>
                    <a:gd name="connsiteX18" fmla="*/ 13001 w 303355"/>
                    <a:gd name="connsiteY18" fmla="*/ 195014 h 351025"/>
                    <a:gd name="connsiteX19" fmla="*/ 10834 w 303355"/>
                    <a:gd name="connsiteY19" fmla="*/ 162511 h 351025"/>
                    <a:gd name="connsiteX20" fmla="*/ 41169 w 303355"/>
                    <a:gd name="connsiteY20" fmla="*/ 158178 h 351025"/>
                    <a:gd name="connsiteX21" fmla="*/ 32502 w 303355"/>
                    <a:gd name="connsiteY21" fmla="*/ 127842 h 351025"/>
                    <a:gd name="connsiteX22" fmla="*/ 78005 w 303355"/>
                    <a:gd name="connsiteY22" fmla="*/ 114841 h 351025"/>
                    <a:gd name="connsiteX23" fmla="*/ 86673 w 303355"/>
                    <a:gd name="connsiteY23" fmla="*/ 65004 h 351025"/>
                    <a:gd name="connsiteX24" fmla="*/ 45572 w 303355"/>
                    <a:gd name="connsiteY24" fmla="*/ 30379 h 351025"/>
                    <a:gd name="connsiteX25" fmla="*/ 49837 w 303355"/>
                    <a:gd name="connsiteY25" fmla="*/ 0 h 3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3355" h="351025">
                      <a:moveTo>
                        <a:pt x="49837" y="0"/>
                      </a:moveTo>
                      <a:lnTo>
                        <a:pt x="162512" y="19501"/>
                      </a:lnTo>
                      <a:lnTo>
                        <a:pt x="190680" y="65004"/>
                      </a:lnTo>
                      <a:lnTo>
                        <a:pt x="299021" y="91006"/>
                      </a:lnTo>
                      <a:lnTo>
                        <a:pt x="303355" y="125675"/>
                      </a:lnTo>
                      <a:lnTo>
                        <a:pt x="292521" y="145177"/>
                      </a:lnTo>
                      <a:lnTo>
                        <a:pt x="221016" y="186346"/>
                      </a:lnTo>
                      <a:lnTo>
                        <a:pt x="275186" y="247018"/>
                      </a:lnTo>
                      <a:lnTo>
                        <a:pt x="253518" y="255685"/>
                      </a:lnTo>
                      <a:lnTo>
                        <a:pt x="238350" y="286020"/>
                      </a:lnTo>
                      <a:lnTo>
                        <a:pt x="205848" y="292521"/>
                      </a:lnTo>
                      <a:lnTo>
                        <a:pt x="186347" y="331524"/>
                      </a:lnTo>
                      <a:lnTo>
                        <a:pt x="132176" y="327190"/>
                      </a:lnTo>
                      <a:lnTo>
                        <a:pt x="84506" y="351025"/>
                      </a:lnTo>
                      <a:lnTo>
                        <a:pt x="56337" y="329357"/>
                      </a:lnTo>
                      <a:lnTo>
                        <a:pt x="2167" y="327190"/>
                      </a:lnTo>
                      <a:cubicBezTo>
                        <a:pt x="1445" y="300466"/>
                        <a:pt x="722" y="273742"/>
                        <a:pt x="0" y="247018"/>
                      </a:cubicBezTo>
                      <a:lnTo>
                        <a:pt x="65004" y="205848"/>
                      </a:lnTo>
                      <a:lnTo>
                        <a:pt x="13001" y="195014"/>
                      </a:lnTo>
                      <a:lnTo>
                        <a:pt x="10834" y="162511"/>
                      </a:lnTo>
                      <a:lnTo>
                        <a:pt x="41169" y="158178"/>
                      </a:lnTo>
                      <a:lnTo>
                        <a:pt x="32502" y="127842"/>
                      </a:lnTo>
                      <a:lnTo>
                        <a:pt x="78005" y="114841"/>
                      </a:lnTo>
                      <a:lnTo>
                        <a:pt x="86673" y="65004"/>
                      </a:lnTo>
                      <a:cubicBezTo>
                        <a:pt x="78036" y="52015"/>
                        <a:pt x="54209" y="43368"/>
                        <a:pt x="45572" y="30379"/>
                      </a:cubicBezTo>
                      <a:lnTo>
                        <a:pt x="49837"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3" name="フリーフォーム 92"/>
                <p:cNvSpPr/>
                <p:nvPr/>
              </p:nvSpPr>
              <p:spPr>
                <a:xfrm>
                  <a:off x="3310890" y="2624368"/>
                  <a:ext cx="506730" cy="621665"/>
                </a:xfrm>
                <a:custGeom>
                  <a:avLst/>
                  <a:gdLst>
                    <a:gd name="connsiteX0" fmla="*/ 132176 w 507037"/>
                    <a:gd name="connsiteY0" fmla="*/ 0 h 621878"/>
                    <a:gd name="connsiteX1" fmla="*/ 136510 w 507037"/>
                    <a:gd name="connsiteY1" fmla="*/ 54170 h 621878"/>
                    <a:gd name="connsiteX2" fmla="*/ 104008 w 507037"/>
                    <a:gd name="connsiteY2" fmla="*/ 65005 h 621878"/>
                    <a:gd name="connsiteX3" fmla="*/ 99674 w 507037"/>
                    <a:gd name="connsiteY3" fmla="*/ 82339 h 621878"/>
                    <a:gd name="connsiteX4" fmla="*/ 99674 w 507037"/>
                    <a:gd name="connsiteY4" fmla="*/ 91006 h 621878"/>
                    <a:gd name="connsiteX5" fmla="*/ 78006 w 507037"/>
                    <a:gd name="connsiteY5" fmla="*/ 110508 h 621878"/>
                    <a:gd name="connsiteX6" fmla="*/ 78006 w 507037"/>
                    <a:gd name="connsiteY6" fmla="*/ 134343 h 621878"/>
                    <a:gd name="connsiteX7" fmla="*/ 21668 w 507037"/>
                    <a:gd name="connsiteY7" fmla="*/ 130009 h 621878"/>
                    <a:gd name="connsiteX8" fmla="*/ 17335 w 507037"/>
                    <a:gd name="connsiteY8" fmla="*/ 179846 h 621878"/>
                    <a:gd name="connsiteX9" fmla="*/ 0 w 507037"/>
                    <a:gd name="connsiteY9" fmla="*/ 195014 h 621878"/>
                    <a:gd name="connsiteX10" fmla="*/ 26002 w 507037"/>
                    <a:gd name="connsiteY10" fmla="*/ 208015 h 621878"/>
                    <a:gd name="connsiteX11" fmla="*/ 34669 w 507037"/>
                    <a:gd name="connsiteY11" fmla="*/ 244851 h 621878"/>
                    <a:gd name="connsiteX12" fmla="*/ 80173 w 507037"/>
                    <a:gd name="connsiteY12" fmla="*/ 216682 h 621878"/>
                    <a:gd name="connsiteX13" fmla="*/ 80173 w 507037"/>
                    <a:gd name="connsiteY13" fmla="*/ 264352 h 621878"/>
                    <a:gd name="connsiteX14" fmla="*/ 112675 w 507037"/>
                    <a:gd name="connsiteY14" fmla="*/ 279520 h 621878"/>
                    <a:gd name="connsiteX15" fmla="*/ 95340 w 507037"/>
                    <a:gd name="connsiteY15" fmla="*/ 292521 h 621878"/>
                    <a:gd name="connsiteX16" fmla="*/ 136510 w 507037"/>
                    <a:gd name="connsiteY16" fmla="*/ 351025 h 621878"/>
                    <a:gd name="connsiteX17" fmla="*/ 119175 w 507037"/>
                    <a:gd name="connsiteY17" fmla="*/ 364026 h 621878"/>
                    <a:gd name="connsiteX18" fmla="*/ 112675 w 507037"/>
                    <a:gd name="connsiteY18" fmla="*/ 377027 h 621878"/>
                    <a:gd name="connsiteX19" fmla="*/ 132176 w 507037"/>
                    <a:gd name="connsiteY19" fmla="*/ 392195 h 621878"/>
                    <a:gd name="connsiteX20" fmla="*/ 132176 w 507037"/>
                    <a:gd name="connsiteY20" fmla="*/ 420364 h 621878"/>
                    <a:gd name="connsiteX21" fmla="*/ 158178 w 507037"/>
                    <a:gd name="connsiteY21" fmla="*/ 461533 h 621878"/>
                    <a:gd name="connsiteX22" fmla="*/ 268686 w 507037"/>
                    <a:gd name="connsiteY22" fmla="*/ 491869 h 621878"/>
                    <a:gd name="connsiteX23" fmla="*/ 266519 w 507037"/>
                    <a:gd name="connsiteY23" fmla="*/ 528705 h 621878"/>
                    <a:gd name="connsiteX24" fmla="*/ 260019 w 507037"/>
                    <a:gd name="connsiteY24" fmla="*/ 550373 h 621878"/>
                    <a:gd name="connsiteX25" fmla="*/ 303356 w 507037"/>
                    <a:gd name="connsiteY25" fmla="*/ 552540 h 621878"/>
                    <a:gd name="connsiteX26" fmla="*/ 301189 w 507037"/>
                    <a:gd name="connsiteY26" fmla="*/ 593710 h 621878"/>
                    <a:gd name="connsiteX27" fmla="*/ 327191 w 507037"/>
                    <a:gd name="connsiteY27" fmla="*/ 580709 h 621878"/>
                    <a:gd name="connsiteX28" fmla="*/ 331524 w 507037"/>
                    <a:gd name="connsiteY28" fmla="*/ 621878 h 621878"/>
                    <a:gd name="connsiteX29" fmla="*/ 461534 w 507037"/>
                    <a:gd name="connsiteY29" fmla="*/ 522205 h 621878"/>
                    <a:gd name="connsiteX30" fmla="*/ 463701 w 507037"/>
                    <a:gd name="connsiteY30" fmla="*/ 478868 h 621878"/>
                    <a:gd name="connsiteX31" fmla="*/ 507037 w 507037"/>
                    <a:gd name="connsiteY31" fmla="*/ 446366 h 621878"/>
                    <a:gd name="connsiteX32" fmla="*/ 420364 w 507037"/>
                    <a:gd name="connsiteY32" fmla="*/ 420364 h 621878"/>
                    <a:gd name="connsiteX33" fmla="*/ 385695 w 507037"/>
                    <a:gd name="connsiteY33" fmla="*/ 361860 h 621878"/>
                    <a:gd name="connsiteX34" fmla="*/ 405196 w 507037"/>
                    <a:gd name="connsiteY34" fmla="*/ 359693 h 621878"/>
                    <a:gd name="connsiteX35" fmla="*/ 387862 w 507037"/>
                    <a:gd name="connsiteY35" fmla="*/ 329357 h 621878"/>
                    <a:gd name="connsiteX36" fmla="*/ 340192 w 507037"/>
                    <a:gd name="connsiteY36" fmla="*/ 322857 h 621878"/>
                    <a:gd name="connsiteX37" fmla="*/ 322857 w 507037"/>
                    <a:gd name="connsiteY37" fmla="*/ 296855 h 621878"/>
                    <a:gd name="connsiteX38" fmla="*/ 342358 w 507037"/>
                    <a:gd name="connsiteY38" fmla="*/ 231850 h 621878"/>
                    <a:gd name="connsiteX39" fmla="*/ 307689 w 507037"/>
                    <a:gd name="connsiteY39" fmla="*/ 229683 h 621878"/>
                    <a:gd name="connsiteX40" fmla="*/ 351026 w 507037"/>
                    <a:gd name="connsiteY40" fmla="*/ 201515 h 621878"/>
                    <a:gd name="connsiteX41" fmla="*/ 309856 w 507037"/>
                    <a:gd name="connsiteY41" fmla="*/ 169012 h 621878"/>
                    <a:gd name="connsiteX42" fmla="*/ 335858 w 507037"/>
                    <a:gd name="connsiteY42" fmla="*/ 158178 h 621878"/>
                    <a:gd name="connsiteX43" fmla="*/ 342358 w 507037"/>
                    <a:gd name="connsiteY43" fmla="*/ 132176 h 621878"/>
                    <a:gd name="connsiteX44" fmla="*/ 342358 w 507037"/>
                    <a:gd name="connsiteY44" fmla="*/ 132176 h 621878"/>
                    <a:gd name="connsiteX45" fmla="*/ 307689 w 507037"/>
                    <a:gd name="connsiteY45" fmla="*/ 106174 h 621878"/>
                    <a:gd name="connsiteX46" fmla="*/ 368360 w 507037"/>
                    <a:gd name="connsiteY46" fmla="*/ 97507 h 621878"/>
                    <a:gd name="connsiteX47" fmla="*/ 377028 w 507037"/>
                    <a:gd name="connsiteY47" fmla="*/ 58504 h 621878"/>
                    <a:gd name="connsiteX48" fmla="*/ 361860 w 507037"/>
                    <a:gd name="connsiteY48" fmla="*/ 54170 h 621878"/>
                    <a:gd name="connsiteX49" fmla="*/ 253519 w 507037"/>
                    <a:gd name="connsiteY49" fmla="*/ 52004 h 621878"/>
                    <a:gd name="connsiteX50" fmla="*/ 244851 w 507037"/>
                    <a:gd name="connsiteY50" fmla="*/ 43336 h 621878"/>
                    <a:gd name="connsiteX51" fmla="*/ 210182 w 507037"/>
                    <a:gd name="connsiteY51" fmla="*/ 60671 h 621878"/>
                    <a:gd name="connsiteX52" fmla="*/ 192847 w 507037"/>
                    <a:gd name="connsiteY52" fmla="*/ 43336 h 621878"/>
                    <a:gd name="connsiteX53" fmla="*/ 192847 w 507037"/>
                    <a:gd name="connsiteY53" fmla="*/ 26002 h 621878"/>
                    <a:gd name="connsiteX54" fmla="*/ 132176 w 507037"/>
                    <a:gd name="connsiteY54" fmla="*/ 0 h 62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07037" h="621878">
                      <a:moveTo>
                        <a:pt x="132176" y="0"/>
                      </a:moveTo>
                      <a:lnTo>
                        <a:pt x="136510" y="54170"/>
                      </a:lnTo>
                      <a:lnTo>
                        <a:pt x="104008" y="65005"/>
                      </a:lnTo>
                      <a:lnTo>
                        <a:pt x="99674" y="82339"/>
                      </a:lnTo>
                      <a:lnTo>
                        <a:pt x="99674" y="91006"/>
                      </a:lnTo>
                      <a:lnTo>
                        <a:pt x="78006" y="110508"/>
                      </a:lnTo>
                      <a:lnTo>
                        <a:pt x="78006" y="134343"/>
                      </a:lnTo>
                      <a:lnTo>
                        <a:pt x="21668" y="130009"/>
                      </a:lnTo>
                      <a:lnTo>
                        <a:pt x="17335" y="179846"/>
                      </a:lnTo>
                      <a:lnTo>
                        <a:pt x="0" y="195014"/>
                      </a:lnTo>
                      <a:lnTo>
                        <a:pt x="26002" y="208015"/>
                      </a:lnTo>
                      <a:lnTo>
                        <a:pt x="34669" y="244851"/>
                      </a:lnTo>
                      <a:lnTo>
                        <a:pt x="80173" y="216682"/>
                      </a:lnTo>
                      <a:lnTo>
                        <a:pt x="80173" y="264352"/>
                      </a:lnTo>
                      <a:lnTo>
                        <a:pt x="112675" y="279520"/>
                      </a:lnTo>
                      <a:lnTo>
                        <a:pt x="95340" y="292521"/>
                      </a:lnTo>
                      <a:lnTo>
                        <a:pt x="136510" y="351025"/>
                      </a:lnTo>
                      <a:lnTo>
                        <a:pt x="119175" y="364026"/>
                      </a:lnTo>
                      <a:lnTo>
                        <a:pt x="112675" y="377027"/>
                      </a:lnTo>
                      <a:lnTo>
                        <a:pt x="132176" y="392195"/>
                      </a:lnTo>
                      <a:lnTo>
                        <a:pt x="132176" y="420364"/>
                      </a:lnTo>
                      <a:lnTo>
                        <a:pt x="158178" y="461533"/>
                      </a:lnTo>
                      <a:lnTo>
                        <a:pt x="268686" y="491869"/>
                      </a:lnTo>
                      <a:lnTo>
                        <a:pt x="266519" y="528705"/>
                      </a:lnTo>
                      <a:lnTo>
                        <a:pt x="260019" y="550373"/>
                      </a:lnTo>
                      <a:lnTo>
                        <a:pt x="303356" y="552540"/>
                      </a:lnTo>
                      <a:lnTo>
                        <a:pt x="301189" y="593710"/>
                      </a:lnTo>
                      <a:lnTo>
                        <a:pt x="327191" y="580709"/>
                      </a:lnTo>
                      <a:lnTo>
                        <a:pt x="331524" y="621878"/>
                      </a:lnTo>
                      <a:lnTo>
                        <a:pt x="461534" y="522205"/>
                      </a:lnTo>
                      <a:lnTo>
                        <a:pt x="463701" y="478868"/>
                      </a:lnTo>
                      <a:lnTo>
                        <a:pt x="507037" y="446366"/>
                      </a:lnTo>
                      <a:lnTo>
                        <a:pt x="420364" y="420364"/>
                      </a:lnTo>
                      <a:lnTo>
                        <a:pt x="385695" y="361860"/>
                      </a:lnTo>
                      <a:lnTo>
                        <a:pt x="405196" y="359693"/>
                      </a:lnTo>
                      <a:lnTo>
                        <a:pt x="387862" y="329357"/>
                      </a:lnTo>
                      <a:lnTo>
                        <a:pt x="340192" y="322857"/>
                      </a:lnTo>
                      <a:lnTo>
                        <a:pt x="322857" y="296855"/>
                      </a:lnTo>
                      <a:lnTo>
                        <a:pt x="342358" y="231850"/>
                      </a:lnTo>
                      <a:lnTo>
                        <a:pt x="307689" y="229683"/>
                      </a:lnTo>
                      <a:lnTo>
                        <a:pt x="351026" y="201515"/>
                      </a:lnTo>
                      <a:lnTo>
                        <a:pt x="309856" y="169012"/>
                      </a:lnTo>
                      <a:lnTo>
                        <a:pt x="335858" y="158178"/>
                      </a:lnTo>
                      <a:lnTo>
                        <a:pt x="342358" y="132176"/>
                      </a:lnTo>
                      <a:lnTo>
                        <a:pt x="342358" y="132176"/>
                      </a:lnTo>
                      <a:lnTo>
                        <a:pt x="307689" y="106174"/>
                      </a:lnTo>
                      <a:lnTo>
                        <a:pt x="368360" y="97507"/>
                      </a:lnTo>
                      <a:lnTo>
                        <a:pt x="377028" y="58504"/>
                      </a:lnTo>
                      <a:lnTo>
                        <a:pt x="361860" y="54170"/>
                      </a:lnTo>
                      <a:lnTo>
                        <a:pt x="253519" y="52004"/>
                      </a:lnTo>
                      <a:lnTo>
                        <a:pt x="244851" y="43336"/>
                      </a:lnTo>
                      <a:lnTo>
                        <a:pt x="210182" y="60671"/>
                      </a:lnTo>
                      <a:lnTo>
                        <a:pt x="192847" y="43336"/>
                      </a:lnTo>
                      <a:lnTo>
                        <a:pt x="192847" y="26002"/>
                      </a:lnTo>
                      <a:lnTo>
                        <a:pt x="132176"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4" name="フリーフォーム 93"/>
                <p:cNvSpPr/>
                <p:nvPr/>
              </p:nvSpPr>
              <p:spPr>
                <a:xfrm>
                  <a:off x="2972435" y="2548803"/>
                  <a:ext cx="476250" cy="305435"/>
                </a:xfrm>
                <a:custGeom>
                  <a:avLst/>
                  <a:gdLst>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94689 w 476702"/>
                    <a:gd name="connsiteY37" fmla="*/ 6500 h 305522"/>
                    <a:gd name="connsiteX0" fmla="*/ 294689 w 476702"/>
                    <a:gd name="connsiteY0" fmla="*/ 6500 h 305522"/>
                    <a:gd name="connsiteX1" fmla="*/ 344526 w 476702"/>
                    <a:gd name="connsiteY1" fmla="*/ 30336 h 305522"/>
                    <a:gd name="connsiteX2" fmla="*/ 361860 w 476702"/>
                    <a:gd name="connsiteY2" fmla="*/ 26002 h 305522"/>
                    <a:gd name="connsiteX3" fmla="*/ 379195 w 476702"/>
                    <a:gd name="connsiteY3" fmla="*/ 0 h 305522"/>
                    <a:gd name="connsiteX4" fmla="*/ 422531 w 476702"/>
                    <a:gd name="connsiteY4" fmla="*/ 21668 h 305522"/>
                    <a:gd name="connsiteX5" fmla="*/ 435532 w 476702"/>
                    <a:gd name="connsiteY5" fmla="*/ 60671 h 305522"/>
                    <a:gd name="connsiteX6" fmla="*/ 457200 w 476702"/>
                    <a:gd name="connsiteY6" fmla="*/ 65005 h 305522"/>
                    <a:gd name="connsiteX7" fmla="*/ 468035 w 476702"/>
                    <a:gd name="connsiteY7" fmla="*/ 82339 h 305522"/>
                    <a:gd name="connsiteX8" fmla="*/ 476702 w 476702"/>
                    <a:gd name="connsiteY8" fmla="*/ 134343 h 305522"/>
                    <a:gd name="connsiteX9" fmla="*/ 439866 w 476702"/>
                    <a:gd name="connsiteY9" fmla="*/ 143010 h 305522"/>
                    <a:gd name="connsiteX10" fmla="*/ 437699 w 476702"/>
                    <a:gd name="connsiteY10" fmla="*/ 162512 h 305522"/>
                    <a:gd name="connsiteX11" fmla="*/ 418198 w 476702"/>
                    <a:gd name="connsiteY11" fmla="*/ 179846 h 305522"/>
                    <a:gd name="connsiteX12" fmla="*/ 416031 w 476702"/>
                    <a:gd name="connsiteY12" fmla="*/ 214516 h 305522"/>
                    <a:gd name="connsiteX13" fmla="*/ 353193 w 476702"/>
                    <a:gd name="connsiteY13" fmla="*/ 205848 h 305522"/>
                    <a:gd name="connsiteX14" fmla="*/ 355360 w 476702"/>
                    <a:gd name="connsiteY14" fmla="*/ 255685 h 305522"/>
                    <a:gd name="connsiteX15" fmla="*/ 340192 w 476702"/>
                    <a:gd name="connsiteY15" fmla="*/ 277354 h 305522"/>
                    <a:gd name="connsiteX16" fmla="*/ 309856 w 476702"/>
                    <a:gd name="connsiteY16" fmla="*/ 296855 h 305522"/>
                    <a:gd name="connsiteX17" fmla="*/ 286021 w 476702"/>
                    <a:gd name="connsiteY17" fmla="*/ 305522 h 305522"/>
                    <a:gd name="connsiteX18" fmla="*/ 286021 w 476702"/>
                    <a:gd name="connsiteY18" fmla="*/ 305522 h 305522"/>
                    <a:gd name="connsiteX19" fmla="*/ 253519 w 476702"/>
                    <a:gd name="connsiteY19" fmla="*/ 236184 h 305522"/>
                    <a:gd name="connsiteX20" fmla="*/ 303356 w 476702"/>
                    <a:gd name="connsiteY20" fmla="*/ 212349 h 305522"/>
                    <a:gd name="connsiteX21" fmla="*/ 249185 w 476702"/>
                    <a:gd name="connsiteY21" fmla="*/ 190681 h 305522"/>
                    <a:gd name="connsiteX22" fmla="*/ 238351 w 476702"/>
                    <a:gd name="connsiteY22" fmla="*/ 145177 h 305522"/>
                    <a:gd name="connsiteX23" fmla="*/ 197181 w 476702"/>
                    <a:gd name="connsiteY23" fmla="*/ 162512 h 305522"/>
                    <a:gd name="connsiteX24" fmla="*/ 177680 w 476702"/>
                    <a:gd name="connsiteY24" fmla="*/ 208015 h 305522"/>
                    <a:gd name="connsiteX25" fmla="*/ 112675 w 476702"/>
                    <a:gd name="connsiteY25" fmla="*/ 223183 h 305522"/>
                    <a:gd name="connsiteX26" fmla="*/ 104008 w 476702"/>
                    <a:gd name="connsiteY26" fmla="*/ 199348 h 305522"/>
                    <a:gd name="connsiteX27" fmla="*/ 43337 w 476702"/>
                    <a:gd name="connsiteY27" fmla="*/ 236184 h 305522"/>
                    <a:gd name="connsiteX28" fmla="*/ 54171 w 476702"/>
                    <a:gd name="connsiteY28" fmla="*/ 203681 h 305522"/>
                    <a:gd name="connsiteX29" fmla="*/ 30336 w 476702"/>
                    <a:gd name="connsiteY29" fmla="*/ 173346 h 305522"/>
                    <a:gd name="connsiteX30" fmla="*/ 0 w 476702"/>
                    <a:gd name="connsiteY30" fmla="*/ 173346 h 305522"/>
                    <a:gd name="connsiteX31" fmla="*/ 0 w 476702"/>
                    <a:gd name="connsiteY31" fmla="*/ 153845 h 305522"/>
                    <a:gd name="connsiteX32" fmla="*/ 93174 w 476702"/>
                    <a:gd name="connsiteY32" fmla="*/ 112675 h 305522"/>
                    <a:gd name="connsiteX33" fmla="*/ 192848 w 476702"/>
                    <a:gd name="connsiteY33" fmla="*/ 117008 h 305522"/>
                    <a:gd name="connsiteX34" fmla="*/ 216683 w 476702"/>
                    <a:gd name="connsiteY34" fmla="*/ 86673 h 305522"/>
                    <a:gd name="connsiteX35" fmla="*/ 221017 w 476702"/>
                    <a:gd name="connsiteY35" fmla="*/ 67172 h 305522"/>
                    <a:gd name="connsiteX36" fmla="*/ 251352 w 476702"/>
                    <a:gd name="connsiteY36" fmla="*/ 67172 h 305522"/>
                    <a:gd name="connsiteX37" fmla="*/ 266773 w 476702"/>
                    <a:gd name="connsiteY37" fmla="*/ 19507 h 305522"/>
                    <a:gd name="connsiteX38" fmla="*/ 294689 w 476702"/>
                    <a:gd name="connsiteY38" fmla="*/ 6500 h 30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702" h="305522">
                      <a:moveTo>
                        <a:pt x="294689" y="6500"/>
                      </a:moveTo>
                      <a:lnTo>
                        <a:pt x="344526" y="30336"/>
                      </a:lnTo>
                      <a:lnTo>
                        <a:pt x="361860" y="26002"/>
                      </a:lnTo>
                      <a:lnTo>
                        <a:pt x="379195" y="0"/>
                      </a:lnTo>
                      <a:lnTo>
                        <a:pt x="422531" y="21668"/>
                      </a:lnTo>
                      <a:lnTo>
                        <a:pt x="435532" y="60671"/>
                      </a:lnTo>
                      <a:lnTo>
                        <a:pt x="457200" y="65005"/>
                      </a:lnTo>
                      <a:lnTo>
                        <a:pt x="468035" y="82339"/>
                      </a:lnTo>
                      <a:lnTo>
                        <a:pt x="476702" y="134343"/>
                      </a:lnTo>
                      <a:lnTo>
                        <a:pt x="439866" y="143010"/>
                      </a:lnTo>
                      <a:lnTo>
                        <a:pt x="437699" y="162512"/>
                      </a:lnTo>
                      <a:lnTo>
                        <a:pt x="418198" y="179846"/>
                      </a:lnTo>
                      <a:lnTo>
                        <a:pt x="416031" y="214516"/>
                      </a:lnTo>
                      <a:lnTo>
                        <a:pt x="353193" y="205848"/>
                      </a:lnTo>
                      <a:cubicBezTo>
                        <a:pt x="353915" y="222460"/>
                        <a:pt x="354638" y="239073"/>
                        <a:pt x="355360" y="255685"/>
                      </a:cubicBezTo>
                      <a:lnTo>
                        <a:pt x="340192" y="277354"/>
                      </a:lnTo>
                      <a:lnTo>
                        <a:pt x="309856" y="296855"/>
                      </a:lnTo>
                      <a:lnTo>
                        <a:pt x="286021" y="305522"/>
                      </a:lnTo>
                      <a:lnTo>
                        <a:pt x="286021" y="305522"/>
                      </a:lnTo>
                      <a:lnTo>
                        <a:pt x="253519" y="236184"/>
                      </a:lnTo>
                      <a:lnTo>
                        <a:pt x="303356" y="212349"/>
                      </a:lnTo>
                      <a:lnTo>
                        <a:pt x="249185" y="190681"/>
                      </a:lnTo>
                      <a:lnTo>
                        <a:pt x="238351" y="145177"/>
                      </a:lnTo>
                      <a:lnTo>
                        <a:pt x="197181" y="162512"/>
                      </a:lnTo>
                      <a:lnTo>
                        <a:pt x="177680" y="208015"/>
                      </a:lnTo>
                      <a:lnTo>
                        <a:pt x="112675" y="223183"/>
                      </a:lnTo>
                      <a:lnTo>
                        <a:pt x="104008" y="199348"/>
                      </a:lnTo>
                      <a:lnTo>
                        <a:pt x="43337" y="236184"/>
                      </a:lnTo>
                      <a:lnTo>
                        <a:pt x="54171" y="203681"/>
                      </a:lnTo>
                      <a:lnTo>
                        <a:pt x="30336" y="173346"/>
                      </a:lnTo>
                      <a:lnTo>
                        <a:pt x="0" y="173346"/>
                      </a:lnTo>
                      <a:lnTo>
                        <a:pt x="0" y="153845"/>
                      </a:lnTo>
                      <a:lnTo>
                        <a:pt x="93174" y="112675"/>
                      </a:lnTo>
                      <a:lnTo>
                        <a:pt x="192848" y="117008"/>
                      </a:lnTo>
                      <a:lnTo>
                        <a:pt x="216683" y="86673"/>
                      </a:lnTo>
                      <a:lnTo>
                        <a:pt x="221017" y="67172"/>
                      </a:lnTo>
                      <a:lnTo>
                        <a:pt x="251352" y="67172"/>
                      </a:lnTo>
                      <a:cubicBezTo>
                        <a:pt x="260107" y="56341"/>
                        <a:pt x="258018" y="30338"/>
                        <a:pt x="266773" y="19507"/>
                      </a:cubicBezTo>
                      <a:lnTo>
                        <a:pt x="294689" y="650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5" name="フリーフォーム 94"/>
                <p:cNvSpPr/>
                <p:nvPr/>
              </p:nvSpPr>
              <p:spPr>
                <a:xfrm>
                  <a:off x="3050540" y="2696123"/>
                  <a:ext cx="396240" cy="417830"/>
                </a:xfrm>
                <a:custGeom>
                  <a:avLst/>
                  <a:gdLst>
                    <a:gd name="connsiteX0" fmla="*/ 0 w 396529"/>
                    <a:gd name="connsiteY0" fmla="*/ 136510 h 418197"/>
                    <a:gd name="connsiteX1" fmla="*/ 106175 w 396529"/>
                    <a:gd name="connsiteY1" fmla="*/ 201515 h 418197"/>
                    <a:gd name="connsiteX2" fmla="*/ 97507 w 396529"/>
                    <a:gd name="connsiteY2" fmla="*/ 273020 h 418197"/>
                    <a:gd name="connsiteX3" fmla="*/ 58504 w 396529"/>
                    <a:gd name="connsiteY3" fmla="*/ 279520 h 418197"/>
                    <a:gd name="connsiteX4" fmla="*/ 47670 w 396529"/>
                    <a:gd name="connsiteY4" fmla="*/ 333691 h 418197"/>
                    <a:gd name="connsiteX5" fmla="*/ 67172 w 396529"/>
                    <a:gd name="connsiteY5" fmla="*/ 374861 h 418197"/>
                    <a:gd name="connsiteX6" fmla="*/ 45503 w 396529"/>
                    <a:gd name="connsiteY6" fmla="*/ 383528 h 418197"/>
                    <a:gd name="connsiteX7" fmla="*/ 47670 w 396529"/>
                    <a:gd name="connsiteY7" fmla="*/ 418197 h 418197"/>
                    <a:gd name="connsiteX8" fmla="*/ 171179 w 396529"/>
                    <a:gd name="connsiteY8" fmla="*/ 359693 h 418197"/>
                    <a:gd name="connsiteX9" fmla="*/ 244851 w 396529"/>
                    <a:gd name="connsiteY9" fmla="*/ 385695 h 418197"/>
                    <a:gd name="connsiteX10" fmla="*/ 268686 w 396529"/>
                    <a:gd name="connsiteY10" fmla="*/ 366193 h 418197"/>
                    <a:gd name="connsiteX11" fmla="*/ 279520 w 396529"/>
                    <a:gd name="connsiteY11" fmla="*/ 325024 h 418197"/>
                    <a:gd name="connsiteX12" fmla="*/ 394362 w 396529"/>
                    <a:gd name="connsiteY12" fmla="*/ 348859 h 418197"/>
                    <a:gd name="connsiteX13" fmla="*/ 394362 w 396529"/>
                    <a:gd name="connsiteY13" fmla="*/ 327191 h 418197"/>
                    <a:gd name="connsiteX14" fmla="*/ 370527 w 396529"/>
                    <a:gd name="connsiteY14" fmla="*/ 303355 h 418197"/>
                    <a:gd name="connsiteX15" fmla="*/ 396529 w 396529"/>
                    <a:gd name="connsiteY15" fmla="*/ 270853 h 418197"/>
                    <a:gd name="connsiteX16" fmla="*/ 355359 w 396529"/>
                    <a:gd name="connsiteY16" fmla="*/ 218849 h 418197"/>
                    <a:gd name="connsiteX17" fmla="*/ 374861 w 396529"/>
                    <a:gd name="connsiteY17" fmla="*/ 205848 h 418197"/>
                    <a:gd name="connsiteX18" fmla="*/ 340192 w 396529"/>
                    <a:gd name="connsiteY18" fmla="*/ 199348 h 418197"/>
                    <a:gd name="connsiteX19" fmla="*/ 342358 w 396529"/>
                    <a:gd name="connsiteY19" fmla="*/ 140844 h 418197"/>
                    <a:gd name="connsiteX20" fmla="*/ 294688 w 396529"/>
                    <a:gd name="connsiteY20" fmla="*/ 175513 h 418197"/>
                    <a:gd name="connsiteX21" fmla="*/ 288188 w 396529"/>
                    <a:gd name="connsiteY21" fmla="*/ 147344 h 418197"/>
                    <a:gd name="connsiteX22" fmla="*/ 268686 w 396529"/>
                    <a:gd name="connsiteY22" fmla="*/ 123509 h 418197"/>
                    <a:gd name="connsiteX23" fmla="*/ 231850 w 396529"/>
                    <a:gd name="connsiteY23" fmla="*/ 147344 h 418197"/>
                    <a:gd name="connsiteX24" fmla="*/ 203682 w 396529"/>
                    <a:gd name="connsiteY24" fmla="*/ 160345 h 418197"/>
                    <a:gd name="connsiteX25" fmla="*/ 173346 w 396529"/>
                    <a:gd name="connsiteY25" fmla="*/ 93173 h 418197"/>
                    <a:gd name="connsiteX26" fmla="*/ 227517 w 396529"/>
                    <a:gd name="connsiteY26" fmla="*/ 69338 h 418197"/>
                    <a:gd name="connsiteX27" fmla="*/ 166846 w 396529"/>
                    <a:gd name="connsiteY27" fmla="*/ 36836 h 418197"/>
                    <a:gd name="connsiteX28" fmla="*/ 158178 w 396529"/>
                    <a:gd name="connsiteY28" fmla="*/ 0 h 418197"/>
                    <a:gd name="connsiteX29" fmla="*/ 117009 w 396529"/>
                    <a:gd name="connsiteY29" fmla="*/ 13001 h 418197"/>
                    <a:gd name="connsiteX30" fmla="*/ 101841 w 396529"/>
                    <a:gd name="connsiteY30" fmla="*/ 60671 h 418197"/>
                    <a:gd name="connsiteX31" fmla="*/ 36836 w 396529"/>
                    <a:gd name="connsiteY31" fmla="*/ 71505 h 418197"/>
                    <a:gd name="connsiteX32" fmla="*/ 0 w 396529"/>
                    <a:gd name="connsiteY32" fmla="*/ 136510 h 418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6529" h="418197">
                      <a:moveTo>
                        <a:pt x="0" y="136510"/>
                      </a:moveTo>
                      <a:lnTo>
                        <a:pt x="106175" y="201515"/>
                      </a:lnTo>
                      <a:lnTo>
                        <a:pt x="97507" y="273020"/>
                      </a:lnTo>
                      <a:lnTo>
                        <a:pt x="58504" y="279520"/>
                      </a:lnTo>
                      <a:lnTo>
                        <a:pt x="47670" y="333691"/>
                      </a:lnTo>
                      <a:lnTo>
                        <a:pt x="67172" y="374861"/>
                      </a:lnTo>
                      <a:lnTo>
                        <a:pt x="45503" y="383528"/>
                      </a:lnTo>
                      <a:lnTo>
                        <a:pt x="47670" y="418197"/>
                      </a:lnTo>
                      <a:lnTo>
                        <a:pt x="171179" y="359693"/>
                      </a:lnTo>
                      <a:lnTo>
                        <a:pt x="244851" y="385695"/>
                      </a:lnTo>
                      <a:lnTo>
                        <a:pt x="268686" y="366193"/>
                      </a:lnTo>
                      <a:lnTo>
                        <a:pt x="279520" y="325024"/>
                      </a:lnTo>
                      <a:lnTo>
                        <a:pt x="394362" y="348859"/>
                      </a:lnTo>
                      <a:lnTo>
                        <a:pt x="394362" y="327191"/>
                      </a:lnTo>
                      <a:lnTo>
                        <a:pt x="370527" y="303355"/>
                      </a:lnTo>
                      <a:lnTo>
                        <a:pt x="396529" y="270853"/>
                      </a:lnTo>
                      <a:lnTo>
                        <a:pt x="355359" y="218849"/>
                      </a:lnTo>
                      <a:lnTo>
                        <a:pt x="374861" y="205848"/>
                      </a:lnTo>
                      <a:lnTo>
                        <a:pt x="340192" y="199348"/>
                      </a:lnTo>
                      <a:lnTo>
                        <a:pt x="342358" y="140844"/>
                      </a:lnTo>
                      <a:lnTo>
                        <a:pt x="294688" y="175513"/>
                      </a:lnTo>
                      <a:lnTo>
                        <a:pt x="288188" y="147344"/>
                      </a:lnTo>
                      <a:lnTo>
                        <a:pt x="268686" y="123509"/>
                      </a:lnTo>
                      <a:lnTo>
                        <a:pt x="231850" y="147344"/>
                      </a:lnTo>
                      <a:lnTo>
                        <a:pt x="203682" y="160345"/>
                      </a:lnTo>
                      <a:lnTo>
                        <a:pt x="173346" y="93173"/>
                      </a:lnTo>
                      <a:lnTo>
                        <a:pt x="227517" y="69338"/>
                      </a:lnTo>
                      <a:lnTo>
                        <a:pt x="166846" y="36836"/>
                      </a:lnTo>
                      <a:lnTo>
                        <a:pt x="158178" y="0"/>
                      </a:lnTo>
                      <a:lnTo>
                        <a:pt x="117009" y="13001"/>
                      </a:lnTo>
                      <a:lnTo>
                        <a:pt x="101841" y="60671"/>
                      </a:lnTo>
                      <a:lnTo>
                        <a:pt x="36836" y="71505"/>
                      </a:lnTo>
                      <a:lnTo>
                        <a:pt x="0" y="13651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6" name="フリーフォーム 95"/>
                <p:cNvSpPr/>
                <p:nvPr/>
              </p:nvSpPr>
              <p:spPr>
                <a:xfrm>
                  <a:off x="3592195" y="2429423"/>
                  <a:ext cx="508635" cy="790575"/>
                </a:xfrm>
                <a:custGeom>
                  <a:avLst/>
                  <a:gdLst>
                    <a:gd name="connsiteX0" fmla="*/ 112675 w 509204"/>
                    <a:gd name="connsiteY0" fmla="*/ 0 h 790891"/>
                    <a:gd name="connsiteX1" fmla="*/ 54171 w 509204"/>
                    <a:gd name="connsiteY1" fmla="*/ 36836 h 790891"/>
                    <a:gd name="connsiteX2" fmla="*/ 60671 w 509204"/>
                    <a:gd name="connsiteY2" fmla="*/ 52003 h 790891"/>
                    <a:gd name="connsiteX3" fmla="*/ 95341 w 509204"/>
                    <a:gd name="connsiteY3" fmla="*/ 71505 h 790891"/>
                    <a:gd name="connsiteX4" fmla="*/ 93174 w 509204"/>
                    <a:gd name="connsiteY4" fmla="*/ 88839 h 790891"/>
                    <a:gd name="connsiteX5" fmla="*/ 15168 w 509204"/>
                    <a:gd name="connsiteY5" fmla="*/ 99674 h 790891"/>
                    <a:gd name="connsiteX6" fmla="*/ 21669 w 509204"/>
                    <a:gd name="connsiteY6" fmla="*/ 123509 h 790891"/>
                    <a:gd name="connsiteX7" fmla="*/ 0 w 509204"/>
                    <a:gd name="connsiteY7" fmla="*/ 160345 h 790891"/>
                    <a:gd name="connsiteX8" fmla="*/ 36836 w 509204"/>
                    <a:gd name="connsiteY8" fmla="*/ 147344 h 790891"/>
                    <a:gd name="connsiteX9" fmla="*/ 36836 w 509204"/>
                    <a:gd name="connsiteY9" fmla="*/ 188513 h 790891"/>
                    <a:gd name="connsiteX10" fmla="*/ 67172 w 509204"/>
                    <a:gd name="connsiteY10" fmla="*/ 156011 h 790891"/>
                    <a:gd name="connsiteX11" fmla="*/ 104008 w 509204"/>
                    <a:gd name="connsiteY11" fmla="*/ 169012 h 790891"/>
                    <a:gd name="connsiteX12" fmla="*/ 101841 w 509204"/>
                    <a:gd name="connsiteY12" fmla="*/ 227516 h 790891"/>
                    <a:gd name="connsiteX13" fmla="*/ 62838 w 509204"/>
                    <a:gd name="connsiteY13" fmla="*/ 244851 h 790891"/>
                    <a:gd name="connsiteX14" fmla="*/ 99674 w 509204"/>
                    <a:gd name="connsiteY14" fmla="*/ 257852 h 790891"/>
                    <a:gd name="connsiteX15" fmla="*/ 84506 w 509204"/>
                    <a:gd name="connsiteY15" fmla="*/ 290354 h 790891"/>
                    <a:gd name="connsiteX16" fmla="*/ 28169 w 509204"/>
                    <a:gd name="connsiteY16" fmla="*/ 299021 h 790891"/>
                    <a:gd name="connsiteX17" fmla="*/ 62838 w 509204"/>
                    <a:gd name="connsiteY17" fmla="*/ 329357 h 790891"/>
                    <a:gd name="connsiteX18" fmla="*/ 56338 w 509204"/>
                    <a:gd name="connsiteY18" fmla="*/ 346692 h 790891"/>
                    <a:gd name="connsiteX19" fmla="*/ 23835 w 509204"/>
                    <a:gd name="connsiteY19" fmla="*/ 366193 h 790891"/>
                    <a:gd name="connsiteX20" fmla="*/ 67172 w 509204"/>
                    <a:gd name="connsiteY20" fmla="*/ 396529 h 790891"/>
                    <a:gd name="connsiteX21" fmla="*/ 30336 w 509204"/>
                    <a:gd name="connsiteY21" fmla="*/ 426864 h 790891"/>
                    <a:gd name="connsiteX22" fmla="*/ 60671 w 509204"/>
                    <a:gd name="connsiteY22" fmla="*/ 429031 h 790891"/>
                    <a:gd name="connsiteX23" fmla="*/ 39003 w 509204"/>
                    <a:gd name="connsiteY23" fmla="*/ 487535 h 790891"/>
                    <a:gd name="connsiteX24" fmla="*/ 58505 w 509204"/>
                    <a:gd name="connsiteY24" fmla="*/ 517871 h 790891"/>
                    <a:gd name="connsiteX25" fmla="*/ 112675 w 509204"/>
                    <a:gd name="connsiteY25" fmla="*/ 526538 h 790891"/>
                    <a:gd name="connsiteX26" fmla="*/ 123509 w 509204"/>
                    <a:gd name="connsiteY26" fmla="*/ 552540 h 790891"/>
                    <a:gd name="connsiteX27" fmla="*/ 104008 w 509204"/>
                    <a:gd name="connsiteY27" fmla="*/ 556874 h 790891"/>
                    <a:gd name="connsiteX28" fmla="*/ 140844 w 509204"/>
                    <a:gd name="connsiteY28" fmla="*/ 619711 h 790891"/>
                    <a:gd name="connsiteX29" fmla="*/ 223183 w 509204"/>
                    <a:gd name="connsiteY29" fmla="*/ 637046 h 790891"/>
                    <a:gd name="connsiteX30" fmla="*/ 184180 w 509204"/>
                    <a:gd name="connsiteY30" fmla="*/ 671715 h 790891"/>
                    <a:gd name="connsiteX31" fmla="*/ 182014 w 509204"/>
                    <a:gd name="connsiteY31" fmla="*/ 773556 h 790891"/>
                    <a:gd name="connsiteX32" fmla="*/ 195014 w 509204"/>
                    <a:gd name="connsiteY32" fmla="*/ 790891 h 790891"/>
                    <a:gd name="connsiteX33" fmla="*/ 253519 w 509204"/>
                    <a:gd name="connsiteY33" fmla="*/ 745387 h 790891"/>
                    <a:gd name="connsiteX34" fmla="*/ 288188 w 509204"/>
                    <a:gd name="connsiteY34" fmla="*/ 682549 h 790891"/>
                    <a:gd name="connsiteX35" fmla="*/ 364027 w 509204"/>
                    <a:gd name="connsiteY35" fmla="*/ 645713 h 790891"/>
                    <a:gd name="connsiteX36" fmla="*/ 413864 w 509204"/>
                    <a:gd name="connsiteY36" fmla="*/ 522204 h 790891"/>
                    <a:gd name="connsiteX37" fmla="*/ 487536 w 509204"/>
                    <a:gd name="connsiteY37" fmla="*/ 496202 h 790891"/>
                    <a:gd name="connsiteX38" fmla="*/ 509204 w 509204"/>
                    <a:gd name="connsiteY38" fmla="*/ 426864 h 790891"/>
                    <a:gd name="connsiteX39" fmla="*/ 459367 w 509204"/>
                    <a:gd name="connsiteY39" fmla="*/ 416030 h 790891"/>
                    <a:gd name="connsiteX40" fmla="*/ 437699 w 509204"/>
                    <a:gd name="connsiteY40" fmla="*/ 422530 h 790891"/>
                    <a:gd name="connsiteX41" fmla="*/ 392196 w 509204"/>
                    <a:gd name="connsiteY41" fmla="*/ 383528 h 790891"/>
                    <a:gd name="connsiteX42" fmla="*/ 405196 w 509204"/>
                    <a:gd name="connsiteY42" fmla="*/ 370527 h 790891"/>
                    <a:gd name="connsiteX43" fmla="*/ 346692 w 509204"/>
                    <a:gd name="connsiteY43" fmla="*/ 346692 h 790891"/>
                    <a:gd name="connsiteX44" fmla="*/ 346692 w 509204"/>
                    <a:gd name="connsiteY44" fmla="*/ 325023 h 790891"/>
                    <a:gd name="connsiteX45" fmla="*/ 342359 w 509204"/>
                    <a:gd name="connsiteY45" fmla="*/ 301188 h 790891"/>
                    <a:gd name="connsiteX46" fmla="*/ 361860 w 509204"/>
                    <a:gd name="connsiteY46" fmla="*/ 290354 h 790891"/>
                    <a:gd name="connsiteX47" fmla="*/ 353193 w 509204"/>
                    <a:gd name="connsiteY47" fmla="*/ 262185 h 790891"/>
                    <a:gd name="connsiteX48" fmla="*/ 327191 w 509204"/>
                    <a:gd name="connsiteY48" fmla="*/ 290354 h 790891"/>
                    <a:gd name="connsiteX49" fmla="*/ 327191 w 509204"/>
                    <a:gd name="connsiteY49" fmla="*/ 244851 h 790891"/>
                    <a:gd name="connsiteX50" fmla="*/ 340192 w 509204"/>
                    <a:gd name="connsiteY50" fmla="*/ 208015 h 790891"/>
                    <a:gd name="connsiteX51" fmla="*/ 312023 w 509204"/>
                    <a:gd name="connsiteY51" fmla="*/ 208015 h 790891"/>
                    <a:gd name="connsiteX52" fmla="*/ 320690 w 509204"/>
                    <a:gd name="connsiteY52" fmla="*/ 177679 h 790891"/>
                    <a:gd name="connsiteX53" fmla="*/ 296855 w 509204"/>
                    <a:gd name="connsiteY53" fmla="*/ 166845 h 790891"/>
                    <a:gd name="connsiteX54" fmla="*/ 257852 w 509204"/>
                    <a:gd name="connsiteY54" fmla="*/ 201514 h 790891"/>
                    <a:gd name="connsiteX55" fmla="*/ 190681 w 509204"/>
                    <a:gd name="connsiteY55" fmla="*/ 199347 h 790891"/>
                    <a:gd name="connsiteX56" fmla="*/ 201515 w 509204"/>
                    <a:gd name="connsiteY56" fmla="*/ 173346 h 790891"/>
                    <a:gd name="connsiteX57" fmla="*/ 251352 w 509204"/>
                    <a:gd name="connsiteY57" fmla="*/ 143010 h 790891"/>
                    <a:gd name="connsiteX58" fmla="*/ 255686 w 509204"/>
                    <a:gd name="connsiteY58" fmla="*/ 110508 h 790891"/>
                    <a:gd name="connsiteX59" fmla="*/ 283854 w 509204"/>
                    <a:gd name="connsiteY59" fmla="*/ 75838 h 790891"/>
                    <a:gd name="connsiteX60" fmla="*/ 253519 w 509204"/>
                    <a:gd name="connsiteY60" fmla="*/ 17334 h 790891"/>
                    <a:gd name="connsiteX61" fmla="*/ 201515 w 509204"/>
                    <a:gd name="connsiteY61" fmla="*/ 34669 h 790891"/>
                    <a:gd name="connsiteX62" fmla="*/ 171179 w 509204"/>
                    <a:gd name="connsiteY62" fmla="*/ 32502 h 790891"/>
                    <a:gd name="connsiteX63" fmla="*/ 160345 w 509204"/>
                    <a:gd name="connsiteY63" fmla="*/ 45503 h 790891"/>
                    <a:gd name="connsiteX64" fmla="*/ 112675 w 509204"/>
                    <a:gd name="connsiteY64" fmla="*/ 0 h 7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9204" h="790891">
                      <a:moveTo>
                        <a:pt x="112675" y="0"/>
                      </a:moveTo>
                      <a:lnTo>
                        <a:pt x="54171" y="36836"/>
                      </a:lnTo>
                      <a:lnTo>
                        <a:pt x="60671" y="52003"/>
                      </a:lnTo>
                      <a:lnTo>
                        <a:pt x="95341" y="71505"/>
                      </a:lnTo>
                      <a:lnTo>
                        <a:pt x="93174" y="88839"/>
                      </a:lnTo>
                      <a:lnTo>
                        <a:pt x="15168" y="99674"/>
                      </a:lnTo>
                      <a:lnTo>
                        <a:pt x="21669" y="123509"/>
                      </a:lnTo>
                      <a:lnTo>
                        <a:pt x="0" y="160345"/>
                      </a:lnTo>
                      <a:lnTo>
                        <a:pt x="36836" y="147344"/>
                      </a:lnTo>
                      <a:lnTo>
                        <a:pt x="36836" y="188513"/>
                      </a:lnTo>
                      <a:lnTo>
                        <a:pt x="67172" y="156011"/>
                      </a:lnTo>
                      <a:lnTo>
                        <a:pt x="104008" y="169012"/>
                      </a:lnTo>
                      <a:cubicBezTo>
                        <a:pt x="103286" y="188513"/>
                        <a:pt x="102563" y="208015"/>
                        <a:pt x="101841" y="227516"/>
                      </a:cubicBezTo>
                      <a:lnTo>
                        <a:pt x="62838" y="244851"/>
                      </a:lnTo>
                      <a:lnTo>
                        <a:pt x="99674" y="257852"/>
                      </a:lnTo>
                      <a:lnTo>
                        <a:pt x="84506" y="290354"/>
                      </a:lnTo>
                      <a:lnTo>
                        <a:pt x="28169" y="299021"/>
                      </a:lnTo>
                      <a:lnTo>
                        <a:pt x="62838" y="329357"/>
                      </a:lnTo>
                      <a:lnTo>
                        <a:pt x="56338" y="346692"/>
                      </a:lnTo>
                      <a:lnTo>
                        <a:pt x="23835" y="366193"/>
                      </a:lnTo>
                      <a:lnTo>
                        <a:pt x="67172" y="396529"/>
                      </a:lnTo>
                      <a:lnTo>
                        <a:pt x="30336" y="426864"/>
                      </a:lnTo>
                      <a:lnTo>
                        <a:pt x="60671" y="429031"/>
                      </a:lnTo>
                      <a:lnTo>
                        <a:pt x="39003" y="487535"/>
                      </a:lnTo>
                      <a:lnTo>
                        <a:pt x="58505" y="517871"/>
                      </a:lnTo>
                      <a:lnTo>
                        <a:pt x="112675" y="526538"/>
                      </a:lnTo>
                      <a:lnTo>
                        <a:pt x="123509" y="552540"/>
                      </a:lnTo>
                      <a:lnTo>
                        <a:pt x="104008" y="556874"/>
                      </a:lnTo>
                      <a:lnTo>
                        <a:pt x="140844" y="619711"/>
                      </a:lnTo>
                      <a:lnTo>
                        <a:pt x="223183" y="637046"/>
                      </a:lnTo>
                      <a:lnTo>
                        <a:pt x="184180" y="671715"/>
                      </a:lnTo>
                      <a:lnTo>
                        <a:pt x="182014" y="773556"/>
                      </a:lnTo>
                      <a:lnTo>
                        <a:pt x="195014" y="790891"/>
                      </a:lnTo>
                      <a:lnTo>
                        <a:pt x="253519" y="745387"/>
                      </a:lnTo>
                      <a:lnTo>
                        <a:pt x="288188" y="682549"/>
                      </a:lnTo>
                      <a:lnTo>
                        <a:pt x="364027" y="645713"/>
                      </a:lnTo>
                      <a:lnTo>
                        <a:pt x="413864" y="522204"/>
                      </a:lnTo>
                      <a:lnTo>
                        <a:pt x="487536" y="496202"/>
                      </a:lnTo>
                      <a:lnTo>
                        <a:pt x="509204" y="426864"/>
                      </a:lnTo>
                      <a:lnTo>
                        <a:pt x="459367" y="416030"/>
                      </a:lnTo>
                      <a:lnTo>
                        <a:pt x="437699" y="422530"/>
                      </a:lnTo>
                      <a:lnTo>
                        <a:pt x="392196" y="383528"/>
                      </a:lnTo>
                      <a:lnTo>
                        <a:pt x="405196" y="370527"/>
                      </a:lnTo>
                      <a:lnTo>
                        <a:pt x="346692" y="346692"/>
                      </a:lnTo>
                      <a:lnTo>
                        <a:pt x="346692" y="325023"/>
                      </a:lnTo>
                      <a:lnTo>
                        <a:pt x="342359" y="301188"/>
                      </a:lnTo>
                      <a:lnTo>
                        <a:pt x="361860" y="290354"/>
                      </a:lnTo>
                      <a:lnTo>
                        <a:pt x="353193" y="262185"/>
                      </a:lnTo>
                      <a:lnTo>
                        <a:pt x="327191" y="290354"/>
                      </a:lnTo>
                      <a:lnTo>
                        <a:pt x="327191" y="244851"/>
                      </a:lnTo>
                      <a:lnTo>
                        <a:pt x="340192" y="208015"/>
                      </a:lnTo>
                      <a:lnTo>
                        <a:pt x="312023" y="208015"/>
                      </a:lnTo>
                      <a:lnTo>
                        <a:pt x="320690" y="177679"/>
                      </a:lnTo>
                      <a:lnTo>
                        <a:pt x="296855" y="166845"/>
                      </a:lnTo>
                      <a:lnTo>
                        <a:pt x="257852" y="201514"/>
                      </a:lnTo>
                      <a:lnTo>
                        <a:pt x="190681" y="199347"/>
                      </a:lnTo>
                      <a:lnTo>
                        <a:pt x="201515" y="173346"/>
                      </a:lnTo>
                      <a:lnTo>
                        <a:pt x="251352" y="143010"/>
                      </a:lnTo>
                      <a:lnTo>
                        <a:pt x="255686" y="110508"/>
                      </a:lnTo>
                      <a:lnTo>
                        <a:pt x="283854" y="75838"/>
                      </a:lnTo>
                      <a:lnTo>
                        <a:pt x="253519" y="17334"/>
                      </a:lnTo>
                      <a:lnTo>
                        <a:pt x="201515" y="34669"/>
                      </a:lnTo>
                      <a:lnTo>
                        <a:pt x="171179" y="32502"/>
                      </a:lnTo>
                      <a:lnTo>
                        <a:pt x="160345" y="45503"/>
                      </a:lnTo>
                      <a:lnTo>
                        <a:pt x="112675"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7" name="フリーフォーム 96"/>
                <p:cNvSpPr/>
                <p:nvPr/>
              </p:nvSpPr>
              <p:spPr>
                <a:xfrm>
                  <a:off x="3902075" y="2594523"/>
                  <a:ext cx="264160" cy="266065"/>
                </a:xfrm>
                <a:custGeom>
                  <a:avLst/>
                  <a:gdLst>
                    <a:gd name="connsiteX0" fmla="*/ 244851 w 264353"/>
                    <a:gd name="connsiteY0" fmla="*/ 231851 h 266520"/>
                    <a:gd name="connsiteX1" fmla="*/ 264353 w 264353"/>
                    <a:gd name="connsiteY1" fmla="*/ 184180 h 266520"/>
                    <a:gd name="connsiteX2" fmla="*/ 225350 w 264353"/>
                    <a:gd name="connsiteY2" fmla="*/ 175513 h 266520"/>
                    <a:gd name="connsiteX3" fmla="*/ 229684 w 264353"/>
                    <a:gd name="connsiteY3" fmla="*/ 149511 h 266520"/>
                    <a:gd name="connsiteX4" fmla="*/ 186347 w 264353"/>
                    <a:gd name="connsiteY4" fmla="*/ 127843 h 266520"/>
                    <a:gd name="connsiteX5" fmla="*/ 99674 w 264353"/>
                    <a:gd name="connsiteY5" fmla="*/ 114842 h 266520"/>
                    <a:gd name="connsiteX6" fmla="*/ 93174 w 264353"/>
                    <a:gd name="connsiteY6" fmla="*/ 75839 h 266520"/>
                    <a:gd name="connsiteX7" fmla="*/ 119176 w 264353"/>
                    <a:gd name="connsiteY7" fmla="*/ 80173 h 266520"/>
                    <a:gd name="connsiteX8" fmla="*/ 86673 w 264353"/>
                    <a:gd name="connsiteY8" fmla="*/ 45504 h 266520"/>
                    <a:gd name="connsiteX9" fmla="*/ 80173 w 264353"/>
                    <a:gd name="connsiteY9" fmla="*/ 32503 h 266520"/>
                    <a:gd name="connsiteX10" fmla="*/ 30336 w 264353"/>
                    <a:gd name="connsiteY10" fmla="*/ 0 h 266520"/>
                    <a:gd name="connsiteX11" fmla="*/ 8667 w 264353"/>
                    <a:gd name="connsiteY11" fmla="*/ 6501 h 266520"/>
                    <a:gd name="connsiteX12" fmla="*/ 0 w 264353"/>
                    <a:gd name="connsiteY12" fmla="*/ 36836 h 266520"/>
                    <a:gd name="connsiteX13" fmla="*/ 34669 w 264353"/>
                    <a:gd name="connsiteY13" fmla="*/ 41170 h 266520"/>
                    <a:gd name="connsiteX14" fmla="*/ 15168 w 264353"/>
                    <a:gd name="connsiteY14" fmla="*/ 75839 h 266520"/>
                    <a:gd name="connsiteX15" fmla="*/ 15168 w 264353"/>
                    <a:gd name="connsiteY15" fmla="*/ 125676 h 266520"/>
                    <a:gd name="connsiteX16" fmla="*/ 45504 w 264353"/>
                    <a:gd name="connsiteY16" fmla="*/ 101841 h 266520"/>
                    <a:gd name="connsiteX17" fmla="*/ 60671 w 264353"/>
                    <a:gd name="connsiteY17" fmla="*/ 130010 h 266520"/>
                    <a:gd name="connsiteX18" fmla="*/ 28169 w 264353"/>
                    <a:gd name="connsiteY18" fmla="*/ 132177 h 266520"/>
                    <a:gd name="connsiteX19" fmla="*/ 39003 w 264353"/>
                    <a:gd name="connsiteY19" fmla="*/ 162512 h 266520"/>
                    <a:gd name="connsiteX20" fmla="*/ 34669 w 264353"/>
                    <a:gd name="connsiteY20" fmla="*/ 188514 h 266520"/>
                    <a:gd name="connsiteX21" fmla="*/ 99674 w 264353"/>
                    <a:gd name="connsiteY21" fmla="*/ 203682 h 266520"/>
                    <a:gd name="connsiteX22" fmla="*/ 80173 w 264353"/>
                    <a:gd name="connsiteY22" fmla="*/ 212349 h 266520"/>
                    <a:gd name="connsiteX23" fmla="*/ 134343 w 264353"/>
                    <a:gd name="connsiteY23" fmla="*/ 260019 h 266520"/>
                    <a:gd name="connsiteX24" fmla="*/ 153845 w 264353"/>
                    <a:gd name="connsiteY24" fmla="*/ 253519 h 266520"/>
                    <a:gd name="connsiteX25" fmla="*/ 201515 w 264353"/>
                    <a:gd name="connsiteY25" fmla="*/ 266520 h 266520"/>
                    <a:gd name="connsiteX26" fmla="*/ 244851 w 264353"/>
                    <a:gd name="connsiteY26" fmla="*/ 231851 h 26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4353" h="266520">
                      <a:moveTo>
                        <a:pt x="244851" y="231851"/>
                      </a:moveTo>
                      <a:lnTo>
                        <a:pt x="264353" y="184180"/>
                      </a:lnTo>
                      <a:lnTo>
                        <a:pt x="225350" y="175513"/>
                      </a:lnTo>
                      <a:lnTo>
                        <a:pt x="229684" y="149511"/>
                      </a:lnTo>
                      <a:lnTo>
                        <a:pt x="186347" y="127843"/>
                      </a:lnTo>
                      <a:lnTo>
                        <a:pt x="99674" y="114842"/>
                      </a:lnTo>
                      <a:lnTo>
                        <a:pt x="93174" y="75839"/>
                      </a:lnTo>
                      <a:lnTo>
                        <a:pt x="119176" y="80173"/>
                      </a:lnTo>
                      <a:lnTo>
                        <a:pt x="86673" y="45504"/>
                      </a:lnTo>
                      <a:lnTo>
                        <a:pt x="80173" y="32503"/>
                      </a:lnTo>
                      <a:lnTo>
                        <a:pt x="30336" y="0"/>
                      </a:lnTo>
                      <a:lnTo>
                        <a:pt x="8667" y="6501"/>
                      </a:lnTo>
                      <a:lnTo>
                        <a:pt x="0" y="36836"/>
                      </a:lnTo>
                      <a:lnTo>
                        <a:pt x="34669" y="41170"/>
                      </a:lnTo>
                      <a:lnTo>
                        <a:pt x="15168" y="75839"/>
                      </a:lnTo>
                      <a:lnTo>
                        <a:pt x="15168" y="125676"/>
                      </a:lnTo>
                      <a:lnTo>
                        <a:pt x="45504" y="101841"/>
                      </a:lnTo>
                      <a:lnTo>
                        <a:pt x="60671" y="130010"/>
                      </a:lnTo>
                      <a:lnTo>
                        <a:pt x="28169" y="132177"/>
                      </a:lnTo>
                      <a:lnTo>
                        <a:pt x="39003" y="162512"/>
                      </a:lnTo>
                      <a:lnTo>
                        <a:pt x="34669" y="188514"/>
                      </a:lnTo>
                      <a:lnTo>
                        <a:pt x="99674" y="203682"/>
                      </a:lnTo>
                      <a:lnTo>
                        <a:pt x="80173" y="212349"/>
                      </a:lnTo>
                      <a:lnTo>
                        <a:pt x="134343" y="260019"/>
                      </a:lnTo>
                      <a:lnTo>
                        <a:pt x="153845" y="253519"/>
                      </a:lnTo>
                      <a:lnTo>
                        <a:pt x="201515" y="266520"/>
                      </a:lnTo>
                      <a:lnTo>
                        <a:pt x="244851" y="23185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8" name="フリーフォーム 97"/>
                <p:cNvSpPr/>
                <p:nvPr/>
              </p:nvSpPr>
              <p:spPr>
                <a:xfrm>
                  <a:off x="2357120" y="4757968"/>
                  <a:ext cx="64770" cy="69215"/>
                </a:xfrm>
                <a:custGeom>
                  <a:avLst/>
                  <a:gdLst>
                    <a:gd name="connsiteX0" fmla="*/ 52004 w 65005"/>
                    <a:gd name="connsiteY0" fmla="*/ 0 h 69338"/>
                    <a:gd name="connsiteX1" fmla="*/ 0 w 65005"/>
                    <a:gd name="connsiteY1" fmla="*/ 26002 h 69338"/>
                    <a:gd name="connsiteX2" fmla="*/ 13001 w 65005"/>
                    <a:gd name="connsiteY2" fmla="*/ 69338 h 69338"/>
                    <a:gd name="connsiteX3" fmla="*/ 65005 w 65005"/>
                    <a:gd name="connsiteY3" fmla="*/ 65004 h 69338"/>
                    <a:gd name="connsiteX4" fmla="*/ 52004 w 65005"/>
                    <a:gd name="connsiteY4" fmla="*/ 0 h 6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05" h="69338">
                      <a:moveTo>
                        <a:pt x="52004" y="0"/>
                      </a:moveTo>
                      <a:lnTo>
                        <a:pt x="0" y="26002"/>
                      </a:lnTo>
                      <a:lnTo>
                        <a:pt x="13001" y="69338"/>
                      </a:lnTo>
                      <a:lnTo>
                        <a:pt x="65005" y="65004"/>
                      </a:lnTo>
                      <a:lnTo>
                        <a:pt x="520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sp>
              <p:nvSpPr>
                <p:cNvPr id="99" name="フリーフォーム 98"/>
                <p:cNvSpPr/>
                <p:nvPr/>
              </p:nvSpPr>
              <p:spPr>
                <a:xfrm>
                  <a:off x="2917825" y="3270250"/>
                  <a:ext cx="869950" cy="746125"/>
                </a:xfrm>
                <a:custGeom>
                  <a:avLst/>
                  <a:gdLst>
                    <a:gd name="connsiteX0" fmla="*/ 222250 w 869950"/>
                    <a:gd name="connsiteY0" fmla="*/ 136525 h 746125"/>
                    <a:gd name="connsiteX1" fmla="*/ 168275 w 869950"/>
                    <a:gd name="connsiteY1" fmla="*/ 161925 h 746125"/>
                    <a:gd name="connsiteX2" fmla="*/ 184150 w 869950"/>
                    <a:gd name="connsiteY2" fmla="*/ 203200 h 746125"/>
                    <a:gd name="connsiteX3" fmla="*/ 6350 w 869950"/>
                    <a:gd name="connsiteY3" fmla="*/ 292100 h 746125"/>
                    <a:gd name="connsiteX4" fmla="*/ 66675 w 869950"/>
                    <a:gd name="connsiteY4" fmla="*/ 358775 h 746125"/>
                    <a:gd name="connsiteX5" fmla="*/ 0 w 869950"/>
                    <a:gd name="connsiteY5" fmla="*/ 390525 h 746125"/>
                    <a:gd name="connsiteX6" fmla="*/ 73025 w 869950"/>
                    <a:gd name="connsiteY6" fmla="*/ 396875 h 746125"/>
                    <a:gd name="connsiteX7" fmla="*/ 66675 w 869950"/>
                    <a:gd name="connsiteY7" fmla="*/ 447675 h 746125"/>
                    <a:gd name="connsiteX8" fmla="*/ 95250 w 869950"/>
                    <a:gd name="connsiteY8" fmla="*/ 469900 h 746125"/>
                    <a:gd name="connsiteX9" fmla="*/ 171450 w 869950"/>
                    <a:gd name="connsiteY9" fmla="*/ 501650 h 746125"/>
                    <a:gd name="connsiteX10" fmla="*/ 193675 w 869950"/>
                    <a:gd name="connsiteY10" fmla="*/ 488950 h 746125"/>
                    <a:gd name="connsiteX11" fmla="*/ 206375 w 869950"/>
                    <a:gd name="connsiteY11" fmla="*/ 565150 h 746125"/>
                    <a:gd name="connsiteX12" fmla="*/ 174625 w 869950"/>
                    <a:gd name="connsiteY12" fmla="*/ 565150 h 746125"/>
                    <a:gd name="connsiteX13" fmla="*/ 177800 w 869950"/>
                    <a:gd name="connsiteY13" fmla="*/ 596900 h 746125"/>
                    <a:gd name="connsiteX14" fmla="*/ 136525 w 869950"/>
                    <a:gd name="connsiteY14" fmla="*/ 587375 h 746125"/>
                    <a:gd name="connsiteX15" fmla="*/ 95250 w 869950"/>
                    <a:gd name="connsiteY15" fmla="*/ 612775 h 746125"/>
                    <a:gd name="connsiteX16" fmla="*/ 139700 w 869950"/>
                    <a:gd name="connsiteY16" fmla="*/ 650875 h 746125"/>
                    <a:gd name="connsiteX17" fmla="*/ 196850 w 869950"/>
                    <a:gd name="connsiteY17" fmla="*/ 650875 h 746125"/>
                    <a:gd name="connsiteX18" fmla="*/ 409575 w 869950"/>
                    <a:gd name="connsiteY18" fmla="*/ 708025 h 746125"/>
                    <a:gd name="connsiteX19" fmla="*/ 422275 w 869950"/>
                    <a:gd name="connsiteY19" fmla="*/ 746125 h 746125"/>
                    <a:gd name="connsiteX20" fmla="*/ 606425 w 869950"/>
                    <a:gd name="connsiteY20" fmla="*/ 679450 h 746125"/>
                    <a:gd name="connsiteX21" fmla="*/ 622300 w 869950"/>
                    <a:gd name="connsiteY21" fmla="*/ 704850 h 746125"/>
                    <a:gd name="connsiteX22" fmla="*/ 720725 w 869950"/>
                    <a:gd name="connsiteY22" fmla="*/ 708025 h 746125"/>
                    <a:gd name="connsiteX23" fmla="*/ 742950 w 869950"/>
                    <a:gd name="connsiteY23" fmla="*/ 733425 h 746125"/>
                    <a:gd name="connsiteX24" fmla="*/ 774700 w 869950"/>
                    <a:gd name="connsiteY24" fmla="*/ 708025 h 746125"/>
                    <a:gd name="connsiteX25" fmla="*/ 768350 w 869950"/>
                    <a:gd name="connsiteY25" fmla="*/ 688975 h 746125"/>
                    <a:gd name="connsiteX26" fmla="*/ 803275 w 869950"/>
                    <a:gd name="connsiteY26" fmla="*/ 663575 h 746125"/>
                    <a:gd name="connsiteX27" fmla="*/ 765175 w 869950"/>
                    <a:gd name="connsiteY27" fmla="*/ 654050 h 746125"/>
                    <a:gd name="connsiteX28" fmla="*/ 762000 w 869950"/>
                    <a:gd name="connsiteY28" fmla="*/ 635000 h 746125"/>
                    <a:gd name="connsiteX29" fmla="*/ 727075 w 869950"/>
                    <a:gd name="connsiteY29" fmla="*/ 641350 h 746125"/>
                    <a:gd name="connsiteX30" fmla="*/ 695325 w 869950"/>
                    <a:gd name="connsiteY30" fmla="*/ 619125 h 746125"/>
                    <a:gd name="connsiteX31" fmla="*/ 698500 w 869950"/>
                    <a:gd name="connsiteY31" fmla="*/ 596900 h 746125"/>
                    <a:gd name="connsiteX32" fmla="*/ 752475 w 869950"/>
                    <a:gd name="connsiteY32" fmla="*/ 612775 h 746125"/>
                    <a:gd name="connsiteX33" fmla="*/ 749300 w 869950"/>
                    <a:gd name="connsiteY33" fmla="*/ 565150 h 746125"/>
                    <a:gd name="connsiteX34" fmla="*/ 720725 w 869950"/>
                    <a:gd name="connsiteY34" fmla="*/ 565150 h 746125"/>
                    <a:gd name="connsiteX35" fmla="*/ 717550 w 869950"/>
                    <a:gd name="connsiteY35" fmla="*/ 536575 h 746125"/>
                    <a:gd name="connsiteX36" fmla="*/ 682625 w 869950"/>
                    <a:gd name="connsiteY36" fmla="*/ 511175 h 746125"/>
                    <a:gd name="connsiteX37" fmla="*/ 688975 w 869950"/>
                    <a:gd name="connsiteY37" fmla="*/ 482600 h 746125"/>
                    <a:gd name="connsiteX38" fmla="*/ 669925 w 869950"/>
                    <a:gd name="connsiteY38" fmla="*/ 469900 h 746125"/>
                    <a:gd name="connsiteX39" fmla="*/ 708025 w 869950"/>
                    <a:gd name="connsiteY39" fmla="*/ 447675 h 746125"/>
                    <a:gd name="connsiteX40" fmla="*/ 679450 w 869950"/>
                    <a:gd name="connsiteY40" fmla="*/ 425450 h 746125"/>
                    <a:gd name="connsiteX41" fmla="*/ 679450 w 869950"/>
                    <a:gd name="connsiteY41" fmla="*/ 409575 h 746125"/>
                    <a:gd name="connsiteX42" fmla="*/ 708025 w 869950"/>
                    <a:gd name="connsiteY42" fmla="*/ 412750 h 746125"/>
                    <a:gd name="connsiteX43" fmla="*/ 708025 w 869950"/>
                    <a:gd name="connsiteY43" fmla="*/ 346075 h 746125"/>
                    <a:gd name="connsiteX44" fmla="*/ 790575 w 869950"/>
                    <a:gd name="connsiteY44" fmla="*/ 333375 h 746125"/>
                    <a:gd name="connsiteX45" fmla="*/ 800100 w 869950"/>
                    <a:gd name="connsiteY45" fmla="*/ 295275 h 746125"/>
                    <a:gd name="connsiteX46" fmla="*/ 841375 w 869950"/>
                    <a:gd name="connsiteY46" fmla="*/ 285750 h 746125"/>
                    <a:gd name="connsiteX47" fmla="*/ 831850 w 869950"/>
                    <a:gd name="connsiteY47" fmla="*/ 250825 h 746125"/>
                    <a:gd name="connsiteX48" fmla="*/ 869950 w 869950"/>
                    <a:gd name="connsiteY48" fmla="*/ 234950 h 746125"/>
                    <a:gd name="connsiteX49" fmla="*/ 822325 w 869950"/>
                    <a:gd name="connsiteY49" fmla="*/ 222250 h 746125"/>
                    <a:gd name="connsiteX50" fmla="*/ 803275 w 869950"/>
                    <a:gd name="connsiteY50" fmla="*/ 200025 h 746125"/>
                    <a:gd name="connsiteX51" fmla="*/ 746125 w 869950"/>
                    <a:gd name="connsiteY51" fmla="*/ 244475 h 746125"/>
                    <a:gd name="connsiteX52" fmla="*/ 698500 w 869950"/>
                    <a:gd name="connsiteY52" fmla="*/ 184150 h 746125"/>
                    <a:gd name="connsiteX53" fmla="*/ 673100 w 869950"/>
                    <a:gd name="connsiteY53" fmla="*/ 184150 h 746125"/>
                    <a:gd name="connsiteX54" fmla="*/ 654050 w 869950"/>
                    <a:gd name="connsiteY54" fmla="*/ 142875 h 746125"/>
                    <a:gd name="connsiteX55" fmla="*/ 685800 w 869950"/>
                    <a:gd name="connsiteY55" fmla="*/ 120650 h 746125"/>
                    <a:gd name="connsiteX56" fmla="*/ 676275 w 869950"/>
                    <a:gd name="connsiteY56" fmla="*/ 92075 h 746125"/>
                    <a:gd name="connsiteX57" fmla="*/ 682625 w 869950"/>
                    <a:gd name="connsiteY57" fmla="*/ 69850 h 746125"/>
                    <a:gd name="connsiteX58" fmla="*/ 635000 w 869950"/>
                    <a:gd name="connsiteY58" fmla="*/ 47625 h 746125"/>
                    <a:gd name="connsiteX59" fmla="*/ 625475 w 869950"/>
                    <a:gd name="connsiteY59" fmla="*/ 0 h 746125"/>
                    <a:gd name="connsiteX60" fmla="*/ 596900 w 869950"/>
                    <a:gd name="connsiteY60" fmla="*/ 50800 h 746125"/>
                    <a:gd name="connsiteX61" fmla="*/ 558800 w 869950"/>
                    <a:gd name="connsiteY61" fmla="*/ 57150 h 746125"/>
                    <a:gd name="connsiteX62" fmla="*/ 555625 w 869950"/>
                    <a:gd name="connsiteY62" fmla="*/ 85725 h 746125"/>
                    <a:gd name="connsiteX63" fmla="*/ 479425 w 869950"/>
                    <a:gd name="connsiteY63" fmla="*/ 85725 h 746125"/>
                    <a:gd name="connsiteX64" fmla="*/ 441325 w 869950"/>
                    <a:gd name="connsiteY64" fmla="*/ 104775 h 746125"/>
                    <a:gd name="connsiteX65" fmla="*/ 425450 w 869950"/>
                    <a:gd name="connsiteY65" fmla="*/ 85725 h 746125"/>
                    <a:gd name="connsiteX66" fmla="*/ 365125 w 869950"/>
                    <a:gd name="connsiteY66" fmla="*/ 85725 h 746125"/>
                    <a:gd name="connsiteX67" fmla="*/ 288925 w 869950"/>
                    <a:gd name="connsiteY67" fmla="*/ 161925 h 746125"/>
                    <a:gd name="connsiteX68" fmla="*/ 222250 w 869950"/>
                    <a:gd name="connsiteY68" fmla="*/ 136525 h 74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69950" h="746125">
                      <a:moveTo>
                        <a:pt x="222250" y="136525"/>
                      </a:moveTo>
                      <a:lnTo>
                        <a:pt x="168275" y="161925"/>
                      </a:lnTo>
                      <a:lnTo>
                        <a:pt x="184150" y="203200"/>
                      </a:lnTo>
                      <a:lnTo>
                        <a:pt x="6350" y="292100"/>
                      </a:lnTo>
                      <a:lnTo>
                        <a:pt x="66675" y="358775"/>
                      </a:lnTo>
                      <a:lnTo>
                        <a:pt x="0" y="390525"/>
                      </a:lnTo>
                      <a:lnTo>
                        <a:pt x="73025" y="396875"/>
                      </a:lnTo>
                      <a:lnTo>
                        <a:pt x="66675" y="447675"/>
                      </a:lnTo>
                      <a:lnTo>
                        <a:pt x="95250" y="469900"/>
                      </a:lnTo>
                      <a:lnTo>
                        <a:pt x="171450" y="501650"/>
                      </a:lnTo>
                      <a:lnTo>
                        <a:pt x="193675" y="488950"/>
                      </a:lnTo>
                      <a:lnTo>
                        <a:pt x="206375" y="565150"/>
                      </a:lnTo>
                      <a:lnTo>
                        <a:pt x="174625" y="565150"/>
                      </a:lnTo>
                      <a:lnTo>
                        <a:pt x="177800" y="596900"/>
                      </a:lnTo>
                      <a:lnTo>
                        <a:pt x="136525" y="587375"/>
                      </a:lnTo>
                      <a:lnTo>
                        <a:pt x="95250" y="612775"/>
                      </a:lnTo>
                      <a:lnTo>
                        <a:pt x="139700" y="650875"/>
                      </a:lnTo>
                      <a:lnTo>
                        <a:pt x="196850" y="650875"/>
                      </a:lnTo>
                      <a:lnTo>
                        <a:pt x="409575" y="708025"/>
                      </a:lnTo>
                      <a:lnTo>
                        <a:pt x="422275" y="746125"/>
                      </a:lnTo>
                      <a:lnTo>
                        <a:pt x="606425" y="679450"/>
                      </a:lnTo>
                      <a:lnTo>
                        <a:pt x="622300" y="704850"/>
                      </a:lnTo>
                      <a:lnTo>
                        <a:pt x="720725" y="708025"/>
                      </a:lnTo>
                      <a:lnTo>
                        <a:pt x="742950" y="733425"/>
                      </a:lnTo>
                      <a:lnTo>
                        <a:pt x="774700" y="708025"/>
                      </a:lnTo>
                      <a:lnTo>
                        <a:pt x="768350" y="688975"/>
                      </a:lnTo>
                      <a:lnTo>
                        <a:pt x="803275" y="663575"/>
                      </a:lnTo>
                      <a:lnTo>
                        <a:pt x="765175" y="654050"/>
                      </a:lnTo>
                      <a:lnTo>
                        <a:pt x="762000" y="635000"/>
                      </a:lnTo>
                      <a:lnTo>
                        <a:pt x="727075" y="641350"/>
                      </a:lnTo>
                      <a:lnTo>
                        <a:pt x="695325" y="619125"/>
                      </a:lnTo>
                      <a:lnTo>
                        <a:pt x="698500" y="596900"/>
                      </a:lnTo>
                      <a:lnTo>
                        <a:pt x="752475" y="612775"/>
                      </a:lnTo>
                      <a:lnTo>
                        <a:pt x="749300" y="565150"/>
                      </a:lnTo>
                      <a:lnTo>
                        <a:pt x="720725" y="565150"/>
                      </a:lnTo>
                      <a:lnTo>
                        <a:pt x="717550" y="536575"/>
                      </a:lnTo>
                      <a:lnTo>
                        <a:pt x="682625" y="511175"/>
                      </a:lnTo>
                      <a:lnTo>
                        <a:pt x="688975" y="482600"/>
                      </a:lnTo>
                      <a:lnTo>
                        <a:pt x="669925" y="469900"/>
                      </a:lnTo>
                      <a:lnTo>
                        <a:pt x="708025" y="447675"/>
                      </a:lnTo>
                      <a:lnTo>
                        <a:pt x="679450" y="425450"/>
                      </a:lnTo>
                      <a:lnTo>
                        <a:pt x="679450" y="409575"/>
                      </a:lnTo>
                      <a:lnTo>
                        <a:pt x="708025" y="412750"/>
                      </a:lnTo>
                      <a:lnTo>
                        <a:pt x="708025" y="346075"/>
                      </a:lnTo>
                      <a:lnTo>
                        <a:pt x="790575" y="333375"/>
                      </a:lnTo>
                      <a:lnTo>
                        <a:pt x="800100" y="295275"/>
                      </a:lnTo>
                      <a:lnTo>
                        <a:pt x="841375" y="285750"/>
                      </a:lnTo>
                      <a:lnTo>
                        <a:pt x="831850" y="250825"/>
                      </a:lnTo>
                      <a:lnTo>
                        <a:pt x="869950" y="234950"/>
                      </a:lnTo>
                      <a:lnTo>
                        <a:pt x="822325" y="222250"/>
                      </a:lnTo>
                      <a:lnTo>
                        <a:pt x="803275" y="200025"/>
                      </a:lnTo>
                      <a:lnTo>
                        <a:pt x="746125" y="244475"/>
                      </a:lnTo>
                      <a:lnTo>
                        <a:pt x="698500" y="184150"/>
                      </a:lnTo>
                      <a:lnTo>
                        <a:pt x="673100" y="184150"/>
                      </a:lnTo>
                      <a:lnTo>
                        <a:pt x="654050" y="142875"/>
                      </a:lnTo>
                      <a:lnTo>
                        <a:pt x="685800" y="120650"/>
                      </a:lnTo>
                      <a:lnTo>
                        <a:pt x="676275" y="92075"/>
                      </a:lnTo>
                      <a:lnTo>
                        <a:pt x="682625" y="69850"/>
                      </a:lnTo>
                      <a:lnTo>
                        <a:pt x="635000" y="47625"/>
                      </a:lnTo>
                      <a:lnTo>
                        <a:pt x="625475" y="0"/>
                      </a:lnTo>
                      <a:lnTo>
                        <a:pt x="596900" y="50800"/>
                      </a:lnTo>
                      <a:lnTo>
                        <a:pt x="558800" y="57150"/>
                      </a:lnTo>
                      <a:lnTo>
                        <a:pt x="555625" y="85725"/>
                      </a:lnTo>
                      <a:lnTo>
                        <a:pt x="479425" y="85725"/>
                      </a:lnTo>
                      <a:lnTo>
                        <a:pt x="441325" y="104775"/>
                      </a:lnTo>
                      <a:lnTo>
                        <a:pt x="425450" y="85725"/>
                      </a:lnTo>
                      <a:lnTo>
                        <a:pt x="365125" y="85725"/>
                      </a:lnTo>
                      <a:lnTo>
                        <a:pt x="288925" y="161925"/>
                      </a:lnTo>
                      <a:lnTo>
                        <a:pt x="222250" y="136525"/>
                      </a:lnTo>
                      <a:close/>
                    </a:path>
                  </a:pathLst>
                </a:cu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0" name="フリーフォーム 99"/>
                <p:cNvSpPr/>
                <p:nvPr/>
              </p:nvSpPr>
              <p:spPr>
                <a:xfrm>
                  <a:off x="3500438" y="3148013"/>
                  <a:ext cx="285750" cy="195262"/>
                </a:xfrm>
                <a:custGeom>
                  <a:avLst/>
                  <a:gdLst>
                    <a:gd name="connsiteX0" fmla="*/ 71437 w 285750"/>
                    <a:gd name="connsiteY0" fmla="*/ 16668 h 195262"/>
                    <a:gd name="connsiteX1" fmla="*/ 0 w 285750"/>
                    <a:gd name="connsiteY1" fmla="*/ 59531 h 195262"/>
                    <a:gd name="connsiteX2" fmla="*/ 59531 w 285750"/>
                    <a:gd name="connsiteY2" fmla="*/ 123825 h 195262"/>
                    <a:gd name="connsiteX3" fmla="*/ 50006 w 285750"/>
                    <a:gd name="connsiteY3" fmla="*/ 128587 h 195262"/>
                    <a:gd name="connsiteX4" fmla="*/ 57150 w 285750"/>
                    <a:gd name="connsiteY4" fmla="*/ 166687 h 195262"/>
                    <a:gd name="connsiteX5" fmla="*/ 107156 w 285750"/>
                    <a:gd name="connsiteY5" fmla="*/ 195262 h 195262"/>
                    <a:gd name="connsiteX6" fmla="*/ 171450 w 285750"/>
                    <a:gd name="connsiteY6" fmla="*/ 169068 h 195262"/>
                    <a:gd name="connsiteX7" fmla="*/ 285750 w 285750"/>
                    <a:gd name="connsiteY7" fmla="*/ 78581 h 195262"/>
                    <a:gd name="connsiteX8" fmla="*/ 273843 w 285750"/>
                    <a:gd name="connsiteY8" fmla="*/ 61912 h 195262"/>
                    <a:gd name="connsiteX9" fmla="*/ 269081 w 285750"/>
                    <a:gd name="connsiteY9" fmla="*/ 0 h 195262"/>
                    <a:gd name="connsiteX10" fmla="*/ 140493 w 285750"/>
                    <a:gd name="connsiteY10" fmla="*/ 102393 h 195262"/>
                    <a:gd name="connsiteX11" fmla="*/ 138112 w 285750"/>
                    <a:gd name="connsiteY11" fmla="*/ 57150 h 195262"/>
                    <a:gd name="connsiteX12" fmla="*/ 104775 w 285750"/>
                    <a:gd name="connsiteY12" fmla="*/ 78581 h 195262"/>
                    <a:gd name="connsiteX13" fmla="*/ 71437 w 285750"/>
                    <a:gd name="connsiteY13" fmla="*/ 16668 h 195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750" h="195262">
                      <a:moveTo>
                        <a:pt x="71437" y="16668"/>
                      </a:moveTo>
                      <a:lnTo>
                        <a:pt x="0" y="59531"/>
                      </a:lnTo>
                      <a:lnTo>
                        <a:pt x="59531" y="123825"/>
                      </a:lnTo>
                      <a:lnTo>
                        <a:pt x="50006" y="128587"/>
                      </a:lnTo>
                      <a:lnTo>
                        <a:pt x="57150" y="166687"/>
                      </a:lnTo>
                      <a:lnTo>
                        <a:pt x="107156" y="195262"/>
                      </a:lnTo>
                      <a:lnTo>
                        <a:pt x="171450" y="169068"/>
                      </a:lnTo>
                      <a:lnTo>
                        <a:pt x="285750" y="78581"/>
                      </a:lnTo>
                      <a:lnTo>
                        <a:pt x="273843" y="61912"/>
                      </a:lnTo>
                      <a:lnTo>
                        <a:pt x="269081" y="0"/>
                      </a:lnTo>
                      <a:lnTo>
                        <a:pt x="140493" y="102393"/>
                      </a:lnTo>
                      <a:lnTo>
                        <a:pt x="138112" y="57150"/>
                      </a:lnTo>
                      <a:lnTo>
                        <a:pt x="104775" y="78581"/>
                      </a:lnTo>
                      <a:cubicBezTo>
                        <a:pt x="105569" y="60325"/>
                        <a:pt x="106362" y="42068"/>
                        <a:pt x="71437" y="16668"/>
                      </a:cubicBez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1" name="フリーフォーム 100"/>
                <p:cNvSpPr/>
                <p:nvPr/>
              </p:nvSpPr>
              <p:spPr>
                <a:xfrm>
                  <a:off x="3580555" y="3274219"/>
                  <a:ext cx="235744" cy="238125"/>
                </a:xfrm>
                <a:custGeom>
                  <a:avLst/>
                  <a:gdLst>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88119 w 235744"/>
                    <a:gd name="connsiteY16" fmla="*/ 54768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5263 w 235744"/>
                    <a:gd name="connsiteY16" fmla="*/ 23812 h 238125"/>
                    <a:gd name="connsiteX17" fmla="*/ 152400 w 235744"/>
                    <a:gd name="connsiteY17"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00870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210395 w 235744"/>
                    <a:gd name="connsiteY16" fmla="*/ 35719 h 238125"/>
                    <a:gd name="connsiteX17" fmla="*/ 195263 w 235744"/>
                    <a:gd name="connsiteY17" fmla="*/ 23812 h 238125"/>
                    <a:gd name="connsiteX18" fmla="*/ 152400 w 235744"/>
                    <a:gd name="connsiteY18" fmla="*/ 0 h 238125"/>
                    <a:gd name="connsiteX0" fmla="*/ 152400 w 235744"/>
                    <a:gd name="connsiteY0" fmla="*/ 0 h 238125"/>
                    <a:gd name="connsiteX1" fmla="*/ 85725 w 235744"/>
                    <a:gd name="connsiteY1" fmla="*/ 50006 h 238125"/>
                    <a:gd name="connsiteX2" fmla="*/ 14288 w 235744"/>
                    <a:gd name="connsiteY2" fmla="*/ 69056 h 238125"/>
                    <a:gd name="connsiteX3" fmla="*/ 9525 w 235744"/>
                    <a:gd name="connsiteY3" fmla="*/ 97631 h 238125"/>
                    <a:gd name="connsiteX4" fmla="*/ 23813 w 235744"/>
                    <a:gd name="connsiteY4" fmla="*/ 121443 h 238125"/>
                    <a:gd name="connsiteX5" fmla="*/ 0 w 235744"/>
                    <a:gd name="connsiteY5" fmla="*/ 138112 h 238125"/>
                    <a:gd name="connsiteX6" fmla="*/ 14288 w 235744"/>
                    <a:gd name="connsiteY6" fmla="*/ 176212 h 238125"/>
                    <a:gd name="connsiteX7" fmla="*/ 38100 w 235744"/>
                    <a:gd name="connsiteY7" fmla="*/ 176212 h 238125"/>
                    <a:gd name="connsiteX8" fmla="*/ 80963 w 235744"/>
                    <a:gd name="connsiteY8" fmla="*/ 238125 h 238125"/>
                    <a:gd name="connsiteX9" fmla="*/ 140494 w 235744"/>
                    <a:gd name="connsiteY9" fmla="*/ 192881 h 238125"/>
                    <a:gd name="connsiteX10" fmla="*/ 88106 w 235744"/>
                    <a:gd name="connsiteY10" fmla="*/ 130968 h 238125"/>
                    <a:gd name="connsiteX11" fmla="*/ 71438 w 235744"/>
                    <a:gd name="connsiteY11" fmla="*/ 126206 h 238125"/>
                    <a:gd name="connsiteX12" fmla="*/ 119063 w 235744"/>
                    <a:gd name="connsiteY12" fmla="*/ 85725 h 238125"/>
                    <a:gd name="connsiteX13" fmla="*/ 221456 w 235744"/>
                    <a:gd name="connsiteY13" fmla="*/ 104775 h 238125"/>
                    <a:gd name="connsiteX14" fmla="*/ 235744 w 235744"/>
                    <a:gd name="connsiteY14" fmla="*/ 83343 h 238125"/>
                    <a:gd name="connsiteX15" fmla="*/ 214313 w 235744"/>
                    <a:gd name="connsiteY15" fmla="*/ 54768 h 238125"/>
                    <a:gd name="connsiteX16" fmla="*/ 196107 w 235744"/>
                    <a:gd name="connsiteY16" fmla="*/ 45244 h 238125"/>
                    <a:gd name="connsiteX17" fmla="*/ 195263 w 235744"/>
                    <a:gd name="connsiteY17" fmla="*/ 23812 h 238125"/>
                    <a:gd name="connsiteX18" fmla="*/ 152400 w 235744"/>
                    <a:gd name="connsiteY18" fmla="*/ 0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5744" h="238125">
                      <a:moveTo>
                        <a:pt x="152400" y="0"/>
                      </a:moveTo>
                      <a:lnTo>
                        <a:pt x="85725" y="50006"/>
                      </a:lnTo>
                      <a:lnTo>
                        <a:pt x="14288" y="69056"/>
                      </a:lnTo>
                      <a:lnTo>
                        <a:pt x="9525" y="97631"/>
                      </a:lnTo>
                      <a:lnTo>
                        <a:pt x="23813" y="121443"/>
                      </a:lnTo>
                      <a:lnTo>
                        <a:pt x="0" y="138112"/>
                      </a:lnTo>
                      <a:lnTo>
                        <a:pt x="14288" y="176212"/>
                      </a:lnTo>
                      <a:lnTo>
                        <a:pt x="38100" y="176212"/>
                      </a:lnTo>
                      <a:lnTo>
                        <a:pt x="80963" y="238125"/>
                      </a:lnTo>
                      <a:lnTo>
                        <a:pt x="140494" y="192881"/>
                      </a:lnTo>
                      <a:lnTo>
                        <a:pt x="88106" y="130968"/>
                      </a:lnTo>
                      <a:lnTo>
                        <a:pt x="71438" y="126206"/>
                      </a:lnTo>
                      <a:lnTo>
                        <a:pt x="119063" y="85725"/>
                      </a:lnTo>
                      <a:lnTo>
                        <a:pt x="221456" y="104775"/>
                      </a:lnTo>
                      <a:lnTo>
                        <a:pt x="235744" y="83343"/>
                      </a:lnTo>
                      <a:lnTo>
                        <a:pt x="214313" y="54768"/>
                      </a:lnTo>
                      <a:cubicBezTo>
                        <a:pt x="208104" y="48021"/>
                        <a:pt x="199282" y="50403"/>
                        <a:pt x="196107" y="45244"/>
                      </a:cubicBezTo>
                      <a:cubicBezTo>
                        <a:pt x="192932" y="40085"/>
                        <a:pt x="202945" y="30956"/>
                        <a:pt x="195263" y="23812"/>
                      </a:cubicBezTo>
                      <a:lnTo>
                        <a:pt x="152400" y="0"/>
                      </a:lnTo>
                      <a:close/>
                    </a:path>
                  </a:pathLst>
                </a:custGeom>
                <a:pattFill prst="narVert">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2" name="フリーフォーム 101"/>
                <p:cNvSpPr/>
                <p:nvPr/>
              </p:nvSpPr>
              <p:spPr>
                <a:xfrm>
                  <a:off x="2750344" y="4324350"/>
                  <a:ext cx="211931" cy="140494"/>
                </a:xfrm>
                <a:custGeom>
                  <a:avLst/>
                  <a:gdLst>
                    <a:gd name="connsiteX0" fmla="*/ 0 w 211931"/>
                    <a:gd name="connsiteY0" fmla="*/ 40481 h 140494"/>
                    <a:gd name="connsiteX1" fmla="*/ 40481 w 211931"/>
                    <a:gd name="connsiteY1" fmla="*/ 0 h 140494"/>
                    <a:gd name="connsiteX2" fmla="*/ 126206 w 211931"/>
                    <a:gd name="connsiteY2" fmla="*/ 52388 h 140494"/>
                    <a:gd name="connsiteX3" fmla="*/ 159544 w 211931"/>
                    <a:gd name="connsiteY3" fmla="*/ 52388 h 140494"/>
                    <a:gd name="connsiteX4" fmla="*/ 197644 w 211931"/>
                    <a:gd name="connsiteY4" fmla="*/ 102394 h 140494"/>
                    <a:gd name="connsiteX5" fmla="*/ 207169 w 211931"/>
                    <a:gd name="connsiteY5" fmla="*/ 97631 h 140494"/>
                    <a:gd name="connsiteX6" fmla="*/ 211931 w 211931"/>
                    <a:gd name="connsiteY6" fmla="*/ 116681 h 140494"/>
                    <a:gd name="connsiteX7" fmla="*/ 204787 w 211931"/>
                    <a:gd name="connsiteY7" fmla="*/ 140494 h 140494"/>
                    <a:gd name="connsiteX8" fmla="*/ 119062 w 211931"/>
                    <a:gd name="connsiteY8" fmla="*/ 90488 h 140494"/>
                    <a:gd name="connsiteX9" fmla="*/ 0 w 211931"/>
                    <a:gd name="connsiteY9" fmla="*/ 40481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931" h="140494">
                      <a:moveTo>
                        <a:pt x="0" y="40481"/>
                      </a:moveTo>
                      <a:lnTo>
                        <a:pt x="40481" y="0"/>
                      </a:lnTo>
                      <a:lnTo>
                        <a:pt x="126206" y="52388"/>
                      </a:lnTo>
                      <a:lnTo>
                        <a:pt x="159544" y="52388"/>
                      </a:lnTo>
                      <a:lnTo>
                        <a:pt x="197644" y="102394"/>
                      </a:lnTo>
                      <a:lnTo>
                        <a:pt x="207169" y="97631"/>
                      </a:lnTo>
                      <a:lnTo>
                        <a:pt x="211931" y="116681"/>
                      </a:lnTo>
                      <a:lnTo>
                        <a:pt x="204787" y="140494"/>
                      </a:lnTo>
                      <a:lnTo>
                        <a:pt x="119062" y="90488"/>
                      </a:lnTo>
                      <a:lnTo>
                        <a:pt x="0" y="4048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3" name="フリーフォーム 102"/>
                <p:cNvSpPr/>
                <p:nvPr/>
              </p:nvSpPr>
              <p:spPr>
                <a:xfrm>
                  <a:off x="2788444" y="4262438"/>
                  <a:ext cx="250031" cy="164306"/>
                </a:xfrm>
                <a:custGeom>
                  <a:avLst/>
                  <a:gdLst>
                    <a:gd name="connsiteX0" fmla="*/ 0 w 250031"/>
                    <a:gd name="connsiteY0" fmla="*/ 59531 h 164306"/>
                    <a:gd name="connsiteX1" fmla="*/ 57150 w 250031"/>
                    <a:gd name="connsiteY1" fmla="*/ 40481 h 164306"/>
                    <a:gd name="connsiteX2" fmla="*/ 57150 w 250031"/>
                    <a:gd name="connsiteY2" fmla="*/ 73818 h 164306"/>
                    <a:gd name="connsiteX3" fmla="*/ 111919 w 250031"/>
                    <a:gd name="connsiteY3" fmla="*/ 61912 h 164306"/>
                    <a:gd name="connsiteX4" fmla="*/ 97631 w 250031"/>
                    <a:gd name="connsiteY4" fmla="*/ 40481 h 164306"/>
                    <a:gd name="connsiteX5" fmla="*/ 119062 w 250031"/>
                    <a:gd name="connsiteY5" fmla="*/ 26193 h 164306"/>
                    <a:gd name="connsiteX6" fmla="*/ 133350 w 250031"/>
                    <a:gd name="connsiteY6" fmla="*/ 42862 h 164306"/>
                    <a:gd name="connsiteX7" fmla="*/ 154781 w 250031"/>
                    <a:gd name="connsiteY7" fmla="*/ 0 h 164306"/>
                    <a:gd name="connsiteX8" fmla="*/ 197644 w 250031"/>
                    <a:gd name="connsiteY8" fmla="*/ 14287 h 164306"/>
                    <a:gd name="connsiteX9" fmla="*/ 226219 w 250031"/>
                    <a:gd name="connsiteY9" fmla="*/ 40481 h 164306"/>
                    <a:gd name="connsiteX10" fmla="*/ 250031 w 250031"/>
                    <a:gd name="connsiteY10" fmla="*/ 26193 h 164306"/>
                    <a:gd name="connsiteX11" fmla="*/ 250031 w 250031"/>
                    <a:gd name="connsiteY11" fmla="*/ 40481 h 164306"/>
                    <a:gd name="connsiteX12" fmla="*/ 230981 w 250031"/>
                    <a:gd name="connsiteY12" fmla="*/ 76200 h 164306"/>
                    <a:gd name="connsiteX13" fmla="*/ 211931 w 250031"/>
                    <a:gd name="connsiteY13" fmla="*/ 97631 h 164306"/>
                    <a:gd name="connsiteX14" fmla="*/ 230981 w 250031"/>
                    <a:gd name="connsiteY14" fmla="*/ 138112 h 164306"/>
                    <a:gd name="connsiteX15" fmla="*/ 192881 w 250031"/>
                    <a:gd name="connsiteY15" fmla="*/ 138112 h 164306"/>
                    <a:gd name="connsiteX16" fmla="*/ 164306 w 250031"/>
                    <a:gd name="connsiteY16" fmla="*/ 164306 h 164306"/>
                    <a:gd name="connsiteX17" fmla="*/ 119062 w 250031"/>
                    <a:gd name="connsiteY17" fmla="*/ 111918 h 164306"/>
                    <a:gd name="connsiteX18" fmla="*/ 95250 w 250031"/>
                    <a:gd name="connsiteY18" fmla="*/ 114300 h 164306"/>
                    <a:gd name="connsiteX19" fmla="*/ 0 w 250031"/>
                    <a:gd name="connsiteY19" fmla="*/ 59531 h 16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0031" h="164306">
                      <a:moveTo>
                        <a:pt x="0" y="59531"/>
                      </a:moveTo>
                      <a:lnTo>
                        <a:pt x="57150" y="40481"/>
                      </a:lnTo>
                      <a:lnTo>
                        <a:pt x="57150" y="73818"/>
                      </a:lnTo>
                      <a:lnTo>
                        <a:pt x="111919" y="61912"/>
                      </a:lnTo>
                      <a:lnTo>
                        <a:pt x="97631" y="40481"/>
                      </a:lnTo>
                      <a:lnTo>
                        <a:pt x="119062" y="26193"/>
                      </a:lnTo>
                      <a:lnTo>
                        <a:pt x="133350" y="42862"/>
                      </a:lnTo>
                      <a:lnTo>
                        <a:pt x="154781" y="0"/>
                      </a:lnTo>
                      <a:lnTo>
                        <a:pt x="197644" y="14287"/>
                      </a:lnTo>
                      <a:lnTo>
                        <a:pt x="226219" y="40481"/>
                      </a:lnTo>
                      <a:lnTo>
                        <a:pt x="250031" y="26193"/>
                      </a:lnTo>
                      <a:lnTo>
                        <a:pt x="250031" y="40481"/>
                      </a:lnTo>
                      <a:lnTo>
                        <a:pt x="230981" y="76200"/>
                      </a:lnTo>
                      <a:lnTo>
                        <a:pt x="211931" y="97631"/>
                      </a:lnTo>
                      <a:lnTo>
                        <a:pt x="230981" y="138112"/>
                      </a:lnTo>
                      <a:lnTo>
                        <a:pt x="192881" y="138112"/>
                      </a:lnTo>
                      <a:lnTo>
                        <a:pt x="164306" y="164306"/>
                      </a:lnTo>
                      <a:lnTo>
                        <a:pt x="119062" y="111918"/>
                      </a:lnTo>
                      <a:lnTo>
                        <a:pt x="95250" y="114300"/>
                      </a:lnTo>
                      <a:lnTo>
                        <a:pt x="0" y="59531"/>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4" name="フリーフォーム 103"/>
                <p:cNvSpPr/>
                <p:nvPr/>
              </p:nvSpPr>
              <p:spPr>
                <a:xfrm>
                  <a:off x="2981325" y="4183856"/>
                  <a:ext cx="164306" cy="128588"/>
                </a:xfrm>
                <a:custGeom>
                  <a:avLst/>
                  <a:gdLst>
                    <a:gd name="connsiteX0" fmla="*/ 76200 w 164306"/>
                    <a:gd name="connsiteY0" fmla="*/ 0 h 128588"/>
                    <a:gd name="connsiteX1" fmla="*/ 52388 w 164306"/>
                    <a:gd name="connsiteY1" fmla="*/ 64294 h 128588"/>
                    <a:gd name="connsiteX2" fmla="*/ 0 w 164306"/>
                    <a:gd name="connsiteY2" fmla="*/ 92869 h 128588"/>
                    <a:gd name="connsiteX3" fmla="*/ 38100 w 164306"/>
                    <a:gd name="connsiteY3" fmla="*/ 119063 h 128588"/>
                    <a:gd name="connsiteX4" fmla="*/ 66675 w 164306"/>
                    <a:gd name="connsiteY4" fmla="*/ 109538 h 128588"/>
                    <a:gd name="connsiteX5" fmla="*/ 66675 w 164306"/>
                    <a:gd name="connsiteY5" fmla="*/ 119063 h 128588"/>
                    <a:gd name="connsiteX6" fmla="*/ 109538 w 164306"/>
                    <a:gd name="connsiteY6" fmla="*/ 128588 h 128588"/>
                    <a:gd name="connsiteX7" fmla="*/ 150019 w 164306"/>
                    <a:gd name="connsiteY7" fmla="*/ 114300 h 128588"/>
                    <a:gd name="connsiteX8" fmla="*/ 164306 w 164306"/>
                    <a:gd name="connsiteY8" fmla="*/ 100013 h 128588"/>
                    <a:gd name="connsiteX9" fmla="*/ 161925 w 164306"/>
                    <a:gd name="connsiteY9" fmla="*/ 85725 h 128588"/>
                    <a:gd name="connsiteX10" fmla="*/ 107156 w 164306"/>
                    <a:gd name="connsiteY10" fmla="*/ 78582 h 128588"/>
                    <a:gd name="connsiteX11" fmla="*/ 121444 w 164306"/>
                    <a:gd name="connsiteY11" fmla="*/ 47625 h 128588"/>
                    <a:gd name="connsiteX12" fmla="*/ 76200 w 164306"/>
                    <a:gd name="connsiteY12" fmla="*/ 0 h 12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306" h="128588">
                      <a:moveTo>
                        <a:pt x="76200" y="0"/>
                      </a:moveTo>
                      <a:lnTo>
                        <a:pt x="52388" y="64294"/>
                      </a:lnTo>
                      <a:lnTo>
                        <a:pt x="0" y="92869"/>
                      </a:lnTo>
                      <a:lnTo>
                        <a:pt x="38100" y="119063"/>
                      </a:lnTo>
                      <a:lnTo>
                        <a:pt x="66675" y="109538"/>
                      </a:lnTo>
                      <a:lnTo>
                        <a:pt x="66675" y="119063"/>
                      </a:lnTo>
                      <a:lnTo>
                        <a:pt x="109538" y="128588"/>
                      </a:lnTo>
                      <a:lnTo>
                        <a:pt x="150019" y="114300"/>
                      </a:lnTo>
                      <a:lnTo>
                        <a:pt x="164306" y="100013"/>
                      </a:lnTo>
                      <a:lnTo>
                        <a:pt x="161925" y="85725"/>
                      </a:lnTo>
                      <a:lnTo>
                        <a:pt x="107156" y="78582"/>
                      </a:lnTo>
                      <a:lnTo>
                        <a:pt x="121444" y="47625"/>
                      </a:lnTo>
                      <a:lnTo>
                        <a:pt x="76200"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60" name="フリーフォーム 59"/>
              <p:cNvSpPr/>
              <p:nvPr/>
            </p:nvSpPr>
            <p:spPr>
              <a:xfrm>
                <a:off x="3657600" y="2959100"/>
                <a:ext cx="231775" cy="171450"/>
              </a:xfrm>
              <a:custGeom>
                <a:avLst/>
                <a:gdLst>
                  <a:gd name="connsiteX0" fmla="*/ 0 w 231775"/>
                  <a:gd name="connsiteY0" fmla="*/ 50800 h 171450"/>
                  <a:gd name="connsiteX1" fmla="*/ 47625 w 231775"/>
                  <a:gd name="connsiteY1" fmla="*/ 9525 h 171450"/>
                  <a:gd name="connsiteX2" fmla="*/ 139700 w 231775"/>
                  <a:gd name="connsiteY2" fmla="*/ 28575 h 171450"/>
                  <a:gd name="connsiteX3" fmla="*/ 168275 w 231775"/>
                  <a:gd name="connsiteY3" fmla="*/ 0 h 171450"/>
                  <a:gd name="connsiteX4" fmla="*/ 200025 w 231775"/>
                  <a:gd name="connsiteY4" fmla="*/ 22225 h 171450"/>
                  <a:gd name="connsiteX5" fmla="*/ 209550 w 231775"/>
                  <a:gd name="connsiteY5" fmla="*/ 22225 h 171450"/>
                  <a:gd name="connsiteX6" fmla="*/ 228600 w 231775"/>
                  <a:gd name="connsiteY6" fmla="*/ 60325 h 171450"/>
                  <a:gd name="connsiteX7" fmla="*/ 212725 w 231775"/>
                  <a:gd name="connsiteY7" fmla="*/ 88900 h 171450"/>
                  <a:gd name="connsiteX8" fmla="*/ 231775 w 231775"/>
                  <a:gd name="connsiteY8" fmla="*/ 123825 h 171450"/>
                  <a:gd name="connsiteX9" fmla="*/ 212725 w 231775"/>
                  <a:gd name="connsiteY9" fmla="*/ 146050 h 171450"/>
                  <a:gd name="connsiteX10" fmla="*/ 174625 w 231775"/>
                  <a:gd name="connsiteY10" fmla="*/ 130175 h 171450"/>
                  <a:gd name="connsiteX11" fmla="*/ 123825 w 231775"/>
                  <a:gd name="connsiteY11" fmla="*/ 171450 h 171450"/>
                  <a:gd name="connsiteX12" fmla="*/ 76200 w 231775"/>
                  <a:gd name="connsiteY12" fmla="*/ 165100 h 171450"/>
                  <a:gd name="connsiteX13" fmla="*/ 0 w 231775"/>
                  <a:gd name="connsiteY13" fmla="*/ 508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1775" h="171450">
                    <a:moveTo>
                      <a:pt x="0" y="50800"/>
                    </a:moveTo>
                    <a:lnTo>
                      <a:pt x="47625" y="9525"/>
                    </a:lnTo>
                    <a:lnTo>
                      <a:pt x="139700" y="28575"/>
                    </a:lnTo>
                    <a:lnTo>
                      <a:pt x="168275" y="0"/>
                    </a:lnTo>
                    <a:lnTo>
                      <a:pt x="200025" y="22225"/>
                    </a:lnTo>
                    <a:lnTo>
                      <a:pt x="209550" y="22225"/>
                    </a:lnTo>
                    <a:lnTo>
                      <a:pt x="228600" y="60325"/>
                    </a:lnTo>
                    <a:lnTo>
                      <a:pt x="212725" y="88900"/>
                    </a:lnTo>
                    <a:lnTo>
                      <a:pt x="231775" y="123825"/>
                    </a:lnTo>
                    <a:lnTo>
                      <a:pt x="212725" y="146050"/>
                    </a:lnTo>
                    <a:lnTo>
                      <a:pt x="174625" y="130175"/>
                    </a:lnTo>
                    <a:lnTo>
                      <a:pt x="123825" y="171450"/>
                    </a:lnTo>
                    <a:lnTo>
                      <a:pt x="76200" y="165100"/>
                    </a:lnTo>
                    <a:lnTo>
                      <a:pt x="0" y="50800"/>
                    </a:lnTo>
                    <a:close/>
                  </a:path>
                </a:pathLst>
              </a:custGeom>
              <a:pattFill prst="narVert">
                <a:fgClr>
                  <a:schemeClr val="accent1"/>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1" name="フリーフォーム 60"/>
              <p:cNvSpPr/>
              <p:nvPr/>
            </p:nvSpPr>
            <p:spPr>
              <a:xfrm>
                <a:off x="3436144" y="3669506"/>
                <a:ext cx="252412" cy="245269"/>
              </a:xfrm>
              <a:custGeom>
                <a:avLst/>
                <a:gdLst>
                  <a:gd name="connsiteX0" fmla="*/ 0 w 252412"/>
                  <a:gd name="connsiteY0" fmla="*/ 42863 h 245269"/>
                  <a:gd name="connsiteX1" fmla="*/ 2381 w 252412"/>
                  <a:gd name="connsiteY1" fmla="*/ 128588 h 245269"/>
                  <a:gd name="connsiteX2" fmla="*/ 45244 w 252412"/>
                  <a:gd name="connsiteY2" fmla="*/ 123825 h 245269"/>
                  <a:gd name="connsiteX3" fmla="*/ 66675 w 252412"/>
                  <a:gd name="connsiteY3" fmla="*/ 169069 h 245269"/>
                  <a:gd name="connsiteX4" fmla="*/ 114300 w 252412"/>
                  <a:gd name="connsiteY4" fmla="*/ 178594 h 245269"/>
                  <a:gd name="connsiteX5" fmla="*/ 109537 w 252412"/>
                  <a:gd name="connsiteY5" fmla="*/ 209550 h 245269"/>
                  <a:gd name="connsiteX6" fmla="*/ 164306 w 252412"/>
                  <a:gd name="connsiteY6" fmla="*/ 245269 h 245269"/>
                  <a:gd name="connsiteX7" fmla="*/ 176212 w 252412"/>
                  <a:gd name="connsiteY7" fmla="*/ 204788 h 245269"/>
                  <a:gd name="connsiteX8" fmla="*/ 197644 w 252412"/>
                  <a:gd name="connsiteY8" fmla="*/ 197644 h 245269"/>
                  <a:gd name="connsiteX9" fmla="*/ 221456 w 252412"/>
                  <a:gd name="connsiteY9" fmla="*/ 176213 h 245269"/>
                  <a:gd name="connsiteX10" fmla="*/ 202406 w 252412"/>
                  <a:gd name="connsiteY10" fmla="*/ 121444 h 245269"/>
                  <a:gd name="connsiteX11" fmla="*/ 235744 w 252412"/>
                  <a:gd name="connsiteY11" fmla="*/ 111919 h 245269"/>
                  <a:gd name="connsiteX12" fmla="*/ 252412 w 252412"/>
                  <a:gd name="connsiteY12" fmla="*/ 90488 h 245269"/>
                  <a:gd name="connsiteX13" fmla="*/ 221456 w 252412"/>
                  <a:gd name="connsiteY13" fmla="*/ 59532 h 245269"/>
                  <a:gd name="connsiteX14" fmla="*/ 197644 w 252412"/>
                  <a:gd name="connsiteY14" fmla="*/ 33338 h 245269"/>
                  <a:gd name="connsiteX15" fmla="*/ 104775 w 252412"/>
                  <a:gd name="connsiteY15" fmla="*/ 30957 h 245269"/>
                  <a:gd name="connsiteX16" fmla="*/ 90487 w 252412"/>
                  <a:gd name="connsiteY16" fmla="*/ 0 h 245269"/>
                  <a:gd name="connsiteX17" fmla="*/ 0 w 252412"/>
                  <a:gd name="connsiteY17" fmla="*/ 42863 h 24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12" h="245269">
                    <a:moveTo>
                      <a:pt x="0" y="42863"/>
                    </a:moveTo>
                    <a:cubicBezTo>
                      <a:pt x="794" y="71438"/>
                      <a:pt x="1587" y="100013"/>
                      <a:pt x="2381" y="128588"/>
                    </a:cubicBezTo>
                    <a:lnTo>
                      <a:pt x="45244" y="123825"/>
                    </a:lnTo>
                    <a:lnTo>
                      <a:pt x="66675" y="169069"/>
                    </a:lnTo>
                    <a:lnTo>
                      <a:pt x="114300" y="178594"/>
                    </a:lnTo>
                    <a:lnTo>
                      <a:pt x="109537" y="209550"/>
                    </a:lnTo>
                    <a:lnTo>
                      <a:pt x="164306" y="245269"/>
                    </a:lnTo>
                    <a:lnTo>
                      <a:pt x="176212" y="204788"/>
                    </a:lnTo>
                    <a:lnTo>
                      <a:pt x="197644" y="197644"/>
                    </a:lnTo>
                    <a:lnTo>
                      <a:pt x="221456" y="176213"/>
                    </a:lnTo>
                    <a:lnTo>
                      <a:pt x="202406" y="121444"/>
                    </a:lnTo>
                    <a:lnTo>
                      <a:pt x="235744" y="111919"/>
                    </a:lnTo>
                    <a:lnTo>
                      <a:pt x="252412" y="90488"/>
                    </a:lnTo>
                    <a:lnTo>
                      <a:pt x="221456" y="59532"/>
                    </a:lnTo>
                    <a:lnTo>
                      <a:pt x="197644" y="33338"/>
                    </a:lnTo>
                    <a:lnTo>
                      <a:pt x="104775" y="30957"/>
                    </a:lnTo>
                    <a:lnTo>
                      <a:pt x="90487" y="0"/>
                    </a:lnTo>
                    <a:lnTo>
                      <a:pt x="0" y="42863"/>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2" name="フリーフォーム 61"/>
              <p:cNvSpPr/>
              <p:nvPr/>
            </p:nvSpPr>
            <p:spPr>
              <a:xfrm>
                <a:off x="3666734" y="3698081"/>
                <a:ext cx="238516" cy="200025"/>
              </a:xfrm>
              <a:custGeom>
                <a:avLst/>
                <a:gdLst>
                  <a:gd name="connsiteX0" fmla="*/ 0 w 221456"/>
                  <a:gd name="connsiteY0" fmla="*/ 0 h 185737"/>
                  <a:gd name="connsiteX1" fmla="*/ 23812 w 221456"/>
                  <a:gd name="connsiteY1" fmla="*/ 52387 h 185737"/>
                  <a:gd name="connsiteX2" fmla="*/ 47625 w 221456"/>
                  <a:gd name="connsiteY2" fmla="*/ 119062 h 185737"/>
                  <a:gd name="connsiteX3" fmla="*/ 80962 w 221456"/>
                  <a:gd name="connsiteY3" fmla="*/ 159544 h 185737"/>
                  <a:gd name="connsiteX4" fmla="*/ 90487 w 221456"/>
                  <a:gd name="connsiteY4" fmla="*/ 185737 h 185737"/>
                  <a:gd name="connsiteX5" fmla="*/ 114300 w 221456"/>
                  <a:gd name="connsiteY5" fmla="*/ 178594 h 185737"/>
                  <a:gd name="connsiteX6" fmla="*/ 116681 w 221456"/>
                  <a:gd name="connsiteY6" fmla="*/ 133350 h 185737"/>
                  <a:gd name="connsiteX7" fmla="*/ 195262 w 221456"/>
                  <a:gd name="connsiteY7" fmla="*/ 145256 h 185737"/>
                  <a:gd name="connsiteX8" fmla="*/ 221456 w 221456"/>
                  <a:gd name="connsiteY8" fmla="*/ 78581 h 185737"/>
                  <a:gd name="connsiteX9" fmla="*/ 221456 w 221456"/>
                  <a:gd name="connsiteY9" fmla="*/ 76200 h 185737"/>
                  <a:gd name="connsiteX10" fmla="*/ 150019 w 221456"/>
                  <a:gd name="connsiteY10" fmla="*/ 35719 h 185737"/>
                  <a:gd name="connsiteX11" fmla="*/ 128587 w 221456"/>
                  <a:gd name="connsiteY11" fmla="*/ 26194 h 185737"/>
                  <a:gd name="connsiteX12" fmla="*/ 116681 w 221456"/>
                  <a:gd name="connsiteY12" fmla="*/ 54769 h 185737"/>
                  <a:gd name="connsiteX13" fmla="*/ 97631 w 221456"/>
                  <a:gd name="connsiteY13" fmla="*/ 50006 h 185737"/>
                  <a:gd name="connsiteX14" fmla="*/ 97631 w 221456"/>
                  <a:gd name="connsiteY14" fmla="*/ 50006 h 185737"/>
                  <a:gd name="connsiteX15" fmla="*/ 59531 w 221456"/>
                  <a:gd name="connsiteY15" fmla="*/ 35719 h 185737"/>
                  <a:gd name="connsiteX16" fmla="*/ 0 w 221456"/>
                  <a:gd name="connsiteY16" fmla="*/ 0 h 185737"/>
                  <a:gd name="connsiteX0" fmla="*/ 17250 w 238706"/>
                  <a:gd name="connsiteY0" fmla="*/ 0 h 185737"/>
                  <a:gd name="connsiteX1" fmla="*/ 581 w 238706"/>
                  <a:gd name="connsiteY1" fmla="*/ 21431 h 185737"/>
                  <a:gd name="connsiteX2" fmla="*/ 41062 w 238706"/>
                  <a:gd name="connsiteY2" fmla="*/ 52387 h 185737"/>
                  <a:gd name="connsiteX3" fmla="*/ 64875 w 238706"/>
                  <a:gd name="connsiteY3" fmla="*/ 119062 h 185737"/>
                  <a:gd name="connsiteX4" fmla="*/ 98212 w 238706"/>
                  <a:gd name="connsiteY4" fmla="*/ 159544 h 185737"/>
                  <a:gd name="connsiteX5" fmla="*/ 107737 w 238706"/>
                  <a:gd name="connsiteY5" fmla="*/ 185737 h 185737"/>
                  <a:gd name="connsiteX6" fmla="*/ 131550 w 238706"/>
                  <a:gd name="connsiteY6" fmla="*/ 178594 h 185737"/>
                  <a:gd name="connsiteX7" fmla="*/ 133931 w 238706"/>
                  <a:gd name="connsiteY7" fmla="*/ 133350 h 185737"/>
                  <a:gd name="connsiteX8" fmla="*/ 212512 w 238706"/>
                  <a:gd name="connsiteY8" fmla="*/ 145256 h 185737"/>
                  <a:gd name="connsiteX9" fmla="*/ 238706 w 238706"/>
                  <a:gd name="connsiteY9" fmla="*/ 78581 h 185737"/>
                  <a:gd name="connsiteX10" fmla="*/ 238706 w 238706"/>
                  <a:gd name="connsiteY10" fmla="*/ 76200 h 185737"/>
                  <a:gd name="connsiteX11" fmla="*/ 167269 w 238706"/>
                  <a:gd name="connsiteY11" fmla="*/ 35719 h 185737"/>
                  <a:gd name="connsiteX12" fmla="*/ 145837 w 238706"/>
                  <a:gd name="connsiteY12" fmla="*/ 26194 h 185737"/>
                  <a:gd name="connsiteX13" fmla="*/ 133931 w 238706"/>
                  <a:gd name="connsiteY13" fmla="*/ 54769 h 185737"/>
                  <a:gd name="connsiteX14" fmla="*/ 114881 w 238706"/>
                  <a:gd name="connsiteY14" fmla="*/ 50006 h 185737"/>
                  <a:gd name="connsiteX15" fmla="*/ 114881 w 238706"/>
                  <a:gd name="connsiteY15" fmla="*/ 50006 h 185737"/>
                  <a:gd name="connsiteX16" fmla="*/ 76781 w 238706"/>
                  <a:gd name="connsiteY16" fmla="*/ 35719 h 185737"/>
                  <a:gd name="connsiteX17" fmla="*/ 17250 w 238706"/>
                  <a:gd name="connsiteY17" fmla="*/ 0 h 185737"/>
                  <a:gd name="connsiteX0" fmla="*/ 31348 w 238516"/>
                  <a:gd name="connsiteY0" fmla="*/ 0 h 200025"/>
                  <a:gd name="connsiteX1" fmla="*/ 391 w 238516"/>
                  <a:gd name="connsiteY1" fmla="*/ 35719 h 200025"/>
                  <a:gd name="connsiteX2" fmla="*/ 40872 w 238516"/>
                  <a:gd name="connsiteY2" fmla="*/ 66675 h 200025"/>
                  <a:gd name="connsiteX3" fmla="*/ 64685 w 238516"/>
                  <a:gd name="connsiteY3" fmla="*/ 133350 h 200025"/>
                  <a:gd name="connsiteX4" fmla="*/ 98022 w 238516"/>
                  <a:gd name="connsiteY4" fmla="*/ 173832 h 200025"/>
                  <a:gd name="connsiteX5" fmla="*/ 107547 w 238516"/>
                  <a:gd name="connsiteY5" fmla="*/ 200025 h 200025"/>
                  <a:gd name="connsiteX6" fmla="*/ 131360 w 238516"/>
                  <a:gd name="connsiteY6" fmla="*/ 192882 h 200025"/>
                  <a:gd name="connsiteX7" fmla="*/ 133741 w 238516"/>
                  <a:gd name="connsiteY7" fmla="*/ 147638 h 200025"/>
                  <a:gd name="connsiteX8" fmla="*/ 212322 w 238516"/>
                  <a:gd name="connsiteY8" fmla="*/ 159544 h 200025"/>
                  <a:gd name="connsiteX9" fmla="*/ 238516 w 238516"/>
                  <a:gd name="connsiteY9" fmla="*/ 92869 h 200025"/>
                  <a:gd name="connsiteX10" fmla="*/ 238516 w 238516"/>
                  <a:gd name="connsiteY10" fmla="*/ 90488 h 200025"/>
                  <a:gd name="connsiteX11" fmla="*/ 167079 w 238516"/>
                  <a:gd name="connsiteY11" fmla="*/ 50007 h 200025"/>
                  <a:gd name="connsiteX12" fmla="*/ 145647 w 238516"/>
                  <a:gd name="connsiteY12" fmla="*/ 40482 h 200025"/>
                  <a:gd name="connsiteX13" fmla="*/ 133741 w 238516"/>
                  <a:gd name="connsiteY13" fmla="*/ 69057 h 200025"/>
                  <a:gd name="connsiteX14" fmla="*/ 114691 w 238516"/>
                  <a:gd name="connsiteY14" fmla="*/ 64294 h 200025"/>
                  <a:gd name="connsiteX15" fmla="*/ 114691 w 238516"/>
                  <a:gd name="connsiteY15" fmla="*/ 64294 h 200025"/>
                  <a:gd name="connsiteX16" fmla="*/ 76591 w 238516"/>
                  <a:gd name="connsiteY16" fmla="*/ 50007 h 200025"/>
                  <a:gd name="connsiteX17" fmla="*/ 31348 w 238516"/>
                  <a:gd name="connsiteY17"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516" h="200025">
                    <a:moveTo>
                      <a:pt x="31348" y="0"/>
                    </a:moveTo>
                    <a:cubicBezTo>
                      <a:pt x="36110" y="8731"/>
                      <a:pt x="-4371" y="26988"/>
                      <a:pt x="391" y="35719"/>
                    </a:cubicBezTo>
                    <a:lnTo>
                      <a:pt x="40872" y="66675"/>
                    </a:lnTo>
                    <a:lnTo>
                      <a:pt x="64685" y="133350"/>
                    </a:lnTo>
                    <a:lnTo>
                      <a:pt x="98022" y="173832"/>
                    </a:lnTo>
                    <a:lnTo>
                      <a:pt x="107547" y="200025"/>
                    </a:lnTo>
                    <a:lnTo>
                      <a:pt x="131360" y="192882"/>
                    </a:lnTo>
                    <a:lnTo>
                      <a:pt x="133741" y="147638"/>
                    </a:lnTo>
                    <a:lnTo>
                      <a:pt x="212322" y="159544"/>
                    </a:lnTo>
                    <a:lnTo>
                      <a:pt x="238516" y="92869"/>
                    </a:lnTo>
                    <a:lnTo>
                      <a:pt x="238516" y="90488"/>
                    </a:lnTo>
                    <a:lnTo>
                      <a:pt x="167079" y="50007"/>
                    </a:lnTo>
                    <a:lnTo>
                      <a:pt x="145647" y="40482"/>
                    </a:lnTo>
                    <a:lnTo>
                      <a:pt x="133741" y="69057"/>
                    </a:lnTo>
                    <a:lnTo>
                      <a:pt x="114691" y="64294"/>
                    </a:lnTo>
                    <a:lnTo>
                      <a:pt x="114691" y="64294"/>
                    </a:lnTo>
                    <a:lnTo>
                      <a:pt x="76591" y="50007"/>
                    </a:lnTo>
                    <a:lnTo>
                      <a:pt x="31348" y="0"/>
                    </a:lnTo>
                    <a:close/>
                  </a:path>
                </a:pathLst>
              </a:custGeom>
              <a:pattFill prst="ltHorz">
                <a:fgClr>
                  <a:schemeClr val="accent1"/>
                </a:fgClr>
                <a:bgClr>
                  <a:schemeClr val="bg1"/>
                </a:bgClr>
              </a:patt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51" name="正方形/長方形 50"/>
            <p:cNvSpPr/>
            <p:nvPr/>
          </p:nvSpPr>
          <p:spPr>
            <a:xfrm>
              <a:off x="2559007" y="1923243"/>
              <a:ext cx="405516" cy="2046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2" name="正方形/長方形 51"/>
            <p:cNvSpPr/>
            <p:nvPr/>
          </p:nvSpPr>
          <p:spPr>
            <a:xfrm>
              <a:off x="2566694" y="2290962"/>
              <a:ext cx="405516" cy="204640"/>
            </a:xfrm>
            <a:prstGeom prst="rect">
              <a:avLst/>
            </a:prstGeom>
            <a:pattFill prst="narVert">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3" name="正方形/長方形 52"/>
            <p:cNvSpPr/>
            <p:nvPr/>
          </p:nvSpPr>
          <p:spPr>
            <a:xfrm>
              <a:off x="2571940" y="2658681"/>
              <a:ext cx="405516" cy="204640"/>
            </a:xfrm>
            <a:prstGeom prst="rect">
              <a:avLst/>
            </a:prstGeom>
            <a:pattFill prst="ltHorz">
              <a:fgClr>
                <a:schemeClr val="accent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4" name="正方形/長方形 53"/>
            <p:cNvSpPr/>
            <p:nvPr/>
          </p:nvSpPr>
          <p:spPr>
            <a:xfrm>
              <a:off x="2570933" y="3026399"/>
              <a:ext cx="405516" cy="204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55" name="テキスト ボックス 54"/>
            <p:cNvSpPr txBox="1"/>
            <p:nvPr/>
          </p:nvSpPr>
          <p:spPr>
            <a:xfrm>
              <a:off x="2995182" y="1704398"/>
              <a:ext cx="1544809" cy="580269"/>
            </a:xfrm>
            <a:prstGeom prst="rect">
              <a:avLst/>
            </a:prstGeom>
            <a:noFill/>
            <a:ln>
              <a:noFill/>
            </a:ln>
          </p:spPr>
          <p:txBody>
            <a:bodyPr wrap="square" rtlCol="0" anchor="ctr" anchorCtr="0">
              <a:spAutoFit/>
            </a:bodyPr>
            <a:lstStyle/>
            <a:p>
              <a:r>
                <a:rPr lang="en-US" altLang="ja-JP" sz="646" dirty="0">
                  <a:latin typeface="BIZ UDPゴシック" panose="020B0400000000000000" pitchFamily="50" charset="-128"/>
                  <a:ea typeface="BIZ UDPゴシック" panose="020B0400000000000000" pitchFamily="50" charset="-128"/>
                </a:rPr>
                <a:t>70</a:t>
              </a:r>
              <a:r>
                <a:rPr lang="ja-JP" altLang="en-US" sz="646" dirty="0">
                  <a:latin typeface="BIZ UDPゴシック" panose="020B0400000000000000" pitchFamily="50" charset="-128"/>
                  <a:ea typeface="BIZ UDPゴシック" panose="020B0400000000000000" pitchFamily="50" charset="-128"/>
                </a:rPr>
                <a:t>年</a:t>
              </a:r>
              <a:r>
                <a:rPr lang="ja-JP" altLang="en-US" sz="738" dirty="0">
                  <a:latin typeface="BIZ UDPゴシック" panose="020B0400000000000000" pitchFamily="50" charset="-128"/>
                  <a:ea typeface="BIZ UDPゴシック" panose="020B0400000000000000" pitchFamily="50" charset="-128"/>
                </a:rPr>
                <a:t>以上　</a:t>
              </a:r>
            </a:p>
          </p:txBody>
        </p:sp>
        <p:sp>
          <p:nvSpPr>
            <p:cNvPr id="56" name="テキスト ボックス 55"/>
            <p:cNvSpPr txBox="1"/>
            <p:nvPr/>
          </p:nvSpPr>
          <p:spPr>
            <a:xfrm>
              <a:off x="2995180" y="2082346"/>
              <a:ext cx="1736061" cy="580269"/>
            </a:xfrm>
            <a:prstGeom prst="rect">
              <a:avLst/>
            </a:prstGeom>
            <a:noFill/>
            <a:ln>
              <a:noFill/>
            </a:ln>
          </p:spPr>
          <p:txBody>
            <a:bodyPr wrap="square" rtlCol="0" anchor="ctr" anchorCtr="0">
              <a:spAutoFit/>
            </a:bodyPr>
            <a:lstStyle/>
            <a:p>
              <a:r>
                <a:rPr lang="en-US" altLang="ja-JP" sz="738" dirty="0">
                  <a:latin typeface="BIZ UDPゴシック" panose="020B0400000000000000" pitchFamily="50" charset="-128"/>
                  <a:ea typeface="BIZ UDPゴシック" panose="020B0400000000000000" pitchFamily="50" charset="-128"/>
                </a:rPr>
                <a:t>50</a:t>
              </a:r>
              <a:r>
                <a:rPr lang="ja-JP" altLang="en-US" sz="738" dirty="0">
                  <a:latin typeface="BIZ UDPゴシック" panose="020B0400000000000000" pitchFamily="50" charset="-128"/>
                  <a:ea typeface="BIZ UDPゴシック" panose="020B0400000000000000" pitchFamily="50" charset="-128"/>
                </a:rPr>
                <a:t>年以上　</a:t>
              </a:r>
            </a:p>
          </p:txBody>
        </p:sp>
        <p:sp>
          <p:nvSpPr>
            <p:cNvPr id="57" name="テキスト ボックス 56"/>
            <p:cNvSpPr txBox="1"/>
            <p:nvPr/>
          </p:nvSpPr>
          <p:spPr>
            <a:xfrm>
              <a:off x="3002877" y="2458223"/>
              <a:ext cx="1547049" cy="580269"/>
            </a:xfrm>
            <a:prstGeom prst="rect">
              <a:avLst/>
            </a:prstGeom>
            <a:noFill/>
            <a:ln>
              <a:noFill/>
            </a:ln>
          </p:spPr>
          <p:txBody>
            <a:bodyPr wrap="square" rtlCol="0" anchor="ctr" anchorCtr="0">
              <a:spAutoFit/>
            </a:bodyPr>
            <a:lstStyle/>
            <a:p>
              <a:r>
                <a:rPr lang="en-US" altLang="ja-JP" sz="738" dirty="0">
                  <a:latin typeface="BIZ UDPゴシック" panose="020B0400000000000000" pitchFamily="50" charset="-128"/>
                  <a:ea typeface="BIZ UDPゴシック" panose="020B0400000000000000" pitchFamily="50" charset="-128"/>
                </a:rPr>
                <a:t>30</a:t>
              </a:r>
              <a:r>
                <a:rPr lang="ja-JP" altLang="en-US" sz="738" dirty="0">
                  <a:latin typeface="BIZ UDPゴシック" panose="020B0400000000000000" pitchFamily="50" charset="-128"/>
                  <a:ea typeface="BIZ UDPゴシック" panose="020B0400000000000000" pitchFamily="50" charset="-128"/>
                </a:rPr>
                <a:t>年以上　</a:t>
              </a:r>
            </a:p>
          </p:txBody>
        </p:sp>
        <p:sp>
          <p:nvSpPr>
            <p:cNvPr id="58" name="テキスト ボックス 57"/>
            <p:cNvSpPr txBox="1"/>
            <p:nvPr/>
          </p:nvSpPr>
          <p:spPr>
            <a:xfrm>
              <a:off x="3006353" y="2838246"/>
              <a:ext cx="1544797" cy="580269"/>
            </a:xfrm>
            <a:prstGeom prst="rect">
              <a:avLst/>
            </a:prstGeom>
            <a:noFill/>
            <a:ln>
              <a:noFill/>
            </a:ln>
          </p:spPr>
          <p:txBody>
            <a:bodyPr wrap="square" rtlCol="0" anchor="ctr" anchorCtr="0">
              <a:spAutoFit/>
            </a:bodyPr>
            <a:lstStyle/>
            <a:p>
              <a:r>
                <a:rPr lang="en-US" altLang="ja-JP" sz="738" dirty="0">
                  <a:latin typeface="BIZ UDPゴシック" panose="020B0400000000000000" pitchFamily="50" charset="-128"/>
                  <a:ea typeface="BIZ UDPゴシック" panose="020B0400000000000000" pitchFamily="50" charset="-128"/>
                </a:rPr>
                <a:t>30</a:t>
              </a:r>
              <a:r>
                <a:rPr lang="ja-JP" altLang="en-US" sz="738" dirty="0">
                  <a:latin typeface="BIZ UDPゴシック" panose="020B0400000000000000" pitchFamily="50" charset="-128"/>
                  <a:ea typeface="BIZ UDPゴシック" panose="020B0400000000000000" pitchFamily="50" charset="-128"/>
                </a:rPr>
                <a:t>年未満　</a:t>
              </a:r>
            </a:p>
          </p:txBody>
        </p:sp>
      </p:grpSp>
      <p:sp>
        <p:nvSpPr>
          <p:cNvPr id="105" name="テキスト ボックス 104"/>
          <p:cNvSpPr txBox="1"/>
          <p:nvPr/>
        </p:nvSpPr>
        <p:spPr>
          <a:xfrm>
            <a:off x="8041782" y="4184171"/>
            <a:ext cx="1024815" cy="518412"/>
          </a:xfrm>
          <a:prstGeom prst="rect">
            <a:avLst/>
          </a:prstGeom>
          <a:noFill/>
          <a:ln>
            <a:noFill/>
          </a:ln>
        </p:spPr>
        <p:txBody>
          <a:bodyPr wrap="square" rtlCol="0" anchor="ctr" anchorCtr="0">
            <a:spAutoFit/>
          </a:bodyPr>
          <a:lstStyle/>
          <a:p>
            <a:pPr algn="ctr"/>
            <a:r>
              <a:rPr lang="ja-JP" altLang="en-US" sz="923" dirty="0">
                <a:latin typeface="BIZ UDPゴシック" panose="020B0400000000000000" pitchFamily="50" charset="-128"/>
                <a:ea typeface="BIZ UDPゴシック" panose="020B0400000000000000" pitchFamily="50" charset="-128"/>
              </a:rPr>
              <a:t>府内市町村の下水道供用開始後経過年数</a:t>
            </a:r>
          </a:p>
        </p:txBody>
      </p:sp>
      <p:sp>
        <p:nvSpPr>
          <p:cNvPr id="106" name="テキスト ボックス 105"/>
          <p:cNvSpPr txBox="1"/>
          <p:nvPr/>
        </p:nvSpPr>
        <p:spPr>
          <a:xfrm>
            <a:off x="8338569" y="4868448"/>
            <a:ext cx="769544" cy="1341457"/>
          </a:xfrm>
          <a:prstGeom prst="rect">
            <a:avLst/>
          </a:prstGeom>
          <a:noFill/>
          <a:ln>
            <a:noFill/>
          </a:ln>
        </p:spPr>
        <p:txBody>
          <a:bodyPr wrap="square" rtlCol="0" anchor="ctr" anchorCtr="0">
            <a:spAutoFit/>
          </a:bodyPr>
          <a:lstStyle/>
          <a:p>
            <a:r>
              <a:rPr lang="en-US" altLang="ja-JP" sz="738" dirty="0">
                <a:latin typeface="BIZ UDPゴシック" panose="020B0400000000000000" pitchFamily="50" charset="-128"/>
                <a:ea typeface="BIZ UDPゴシック" panose="020B0400000000000000" pitchFamily="50" charset="-128"/>
              </a:rPr>
              <a:t>※</a:t>
            </a:r>
            <a:r>
              <a:rPr lang="ja-JP" altLang="en-US" sz="738" dirty="0">
                <a:latin typeface="BIZ UDPゴシック" panose="020B0400000000000000" pitchFamily="50" charset="-128"/>
                <a:ea typeface="BIZ UDPゴシック" panose="020B0400000000000000" pitchFamily="50" charset="-128"/>
              </a:rPr>
              <a:t>当該市町村における最も早く供用したエリアの経過年数を示しているものであり、すべてのエリアの経過年数を示しているものではありません。</a:t>
            </a:r>
            <a:endParaRPr lang="ja-JP" altLang="en-US" sz="831" dirty="0">
              <a:latin typeface="BIZ UDPゴシック" panose="020B0400000000000000" pitchFamily="50" charset="-128"/>
              <a:ea typeface="BIZ UDPゴシック" panose="020B0400000000000000" pitchFamily="50" charset="-128"/>
            </a:endParaRPr>
          </a:p>
        </p:txBody>
      </p:sp>
      <p:sp>
        <p:nvSpPr>
          <p:cNvPr id="107" name="正方形/長方形 106">
            <a:extLst>
              <a:ext uri="{FF2B5EF4-FFF2-40B4-BE49-F238E27FC236}">
                <a16:creationId xmlns:a16="http://schemas.microsoft.com/office/drawing/2014/main" id="{12BB05C3-F234-484D-B626-034276DF8214}"/>
              </a:ext>
            </a:extLst>
          </p:cNvPr>
          <p:cNvSpPr/>
          <p:nvPr/>
        </p:nvSpPr>
        <p:spPr>
          <a:xfrm>
            <a:off x="6117503" y="3975725"/>
            <a:ext cx="1429832" cy="15257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■下水道施設の老朽化</a:t>
            </a:r>
            <a:endParaRPr lang="ja-JP" altLang="en-US" sz="923" dirty="0">
              <a:latin typeface="Meiryo UI" panose="020B0604030504040204" pitchFamily="50" charset="-128"/>
              <a:ea typeface="Meiryo UI" panose="020B0604030504040204" pitchFamily="50" charset="-128"/>
            </a:endParaRPr>
          </a:p>
        </p:txBody>
      </p:sp>
      <p:sp>
        <p:nvSpPr>
          <p:cNvPr id="108" name="テキスト ボックス 107"/>
          <p:cNvSpPr txBox="1"/>
          <p:nvPr/>
        </p:nvSpPr>
        <p:spPr>
          <a:xfrm>
            <a:off x="7121717" y="6233706"/>
            <a:ext cx="1628860"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出典：大阪府市下水道ビジョン</a:t>
            </a:r>
          </a:p>
        </p:txBody>
      </p:sp>
      <p:sp>
        <p:nvSpPr>
          <p:cNvPr id="109" name="テキスト ボックス 108"/>
          <p:cNvSpPr txBox="1"/>
          <p:nvPr/>
        </p:nvSpPr>
        <p:spPr>
          <a:xfrm>
            <a:off x="3375127" y="6181995"/>
            <a:ext cx="3006432"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出典：府域一水道に向けた水道のあり方に関する検討報告書</a:t>
            </a:r>
          </a:p>
        </p:txBody>
      </p:sp>
      <p:sp>
        <p:nvSpPr>
          <p:cNvPr id="110" name="テキスト ボックス 109"/>
          <p:cNvSpPr txBox="1"/>
          <p:nvPr/>
        </p:nvSpPr>
        <p:spPr>
          <a:xfrm>
            <a:off x="421762" y="6074262"/>
            <a:ext cx="2790343" cy="348044"/>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出典：第</a:t>
            </a:r>
            <a:r>
              <a:rPr lang="en-US" altLang="ja-JP" sz="831" dirty="0">
                <a:latin typeface="BIZ UDPゴシック" panose="020B0400000000000000" pitchFamily="50" charset="-128"/>
                <a:ea typeface="BIZ UDPゴシック" panose="020B0400000000000000" pitchFamily="50" charset="-128"/>
              </a:rPr>
              <a:t>12</a:t>
            </a:r>
            <a:r>
              <a:rPr lang="ja-JP" altLang="en-US" sz="831" dirty="0">
                <a:latin typeface="BIZ UDPゴシック" panose="020B0400000000000000" pitchFamily="50" charset="-128"/>
                <a:ea typeface="BIZ UDPゴシック" panose="020B0400000000000000" pitchFamily="50" charset="-128"/>
              </a:rPr>
              <a:t>回副首都推進本部会議資料</a:t>
            </a:r>
            <a:endParaRPr lang="en-US" altLang="ja-JP" sz="831" dirty="0">
              <a:latin typeface="BIZ UDPゴシック" panose="020B0400000000000000" pitchFamily="50" charset="-128"/>
              <a:ea typeface="BIZ UDPゴシック" panose="020B0400000000000000" pitchFamily="50" charset="-128"/>
            </a:endParaRPr>
          </a:p>
          <a:p>
            <a:pPr algn="ctr"/>
            <a:r>
              <a:rPr lang="ja-JP" altLang="en-US" sz="831" dirty="0">
                <a:latin typeface="BIZ UDPゴシック" panose="020B0400000000000000" pitchFamily="50" charset="-128"/>
                <a:ea typeface="BIZ UDPゴシック" panose="020B0400000000000000" pitchFamily="50" charset="-128"/>
              </a:rPr>
              <a:t>「副首都実現に向けた都市機能の強化について」</a:t>
            </a:r>
          </a:p>
        </p:txBody>
      </p:sp>
    </p:spTree>
    <p:extLst>
      <p:ext uri="{BB962C8B-B14F-4D97-AF65-F5344CB8AC3E}">
        <p14:creationId xmlns:p14="http://schemas.microsoft.com/office/powerpoint/2010/main" val="68390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51520" y="3945930"/>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0" name="角丸四角形 59"/>
          <p:cNvSpPr/>
          <p:nvPr/>
        </p:nvSpPr>
        <p:spPr>
          <a:xfrm>
            <a:off x="161203" y="789007"/>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61" name="角丸四角形 60"/>
          <p:cNvSpPr/>
          <p:nvPr/>
        </p:nvSpPr>
        <p:spPr>
          <a:xfrm>
            <a:off x="3580309" y="788344"/>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pic>
        <p:nvPicPr>
          <p:cNvPr id="62" name="図 61"/>
          <p:cNvPicPr>
            <a:picLocks noChangeAspect="1"/>
          </p:cNvPicPr>
          <p:nvPr/>
        </p:nvPicPr>
        <p:blipFill>
          <a:blip r:embed="rId3"/>
          <a:stretch>
            <a:fillRect/>
          </a:stretch>
        </p:blipFill>
        <p:spPr>
          <a:xfrm>
            <a:off x="3721015" y="4152358"/>
            <a:ext cx="2973171" cy="2323710"/>
          </a:xfrm>
          <a:prstGeom prst="rect">
            <a:avLst/>
          </a:prstGeom>
        </p:spPr>
      </p:pic>
      <p:sp>
        <p:nvSpPr>
          <p:cNvPr id="63" name="正方形/長方形 62"/>
          <p:cNvSpPr/>
          <p:nvPr/>
        </p:nvSpPr>
        <p:spPr>
          <a:xfrm>
            <a:off x="3425897" y="3945930"/>
            <a:ext cx="1891589" cy="277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615" rIns="16615" rtlCol="0" anchor="ctr"/>
          <a:lstStyle/>
          <a:p>
            <a:pPr algn="ctr"/>
            <a:r>
              <a:rPr lang="en-US" altLang="ja-JP" sz="1200" dirty="0">
                <a:solidFill>
                  <a:schemeClr val="tx1"/>
                </a:solidFill>
                <a:latin typeface="Meiryo UI" pitchFamily="50" charset="-128"/>
                <a:ea typeface="Meiryo UI" pitchFamily="50" charset="-128"/>
                <a:cs typeface="Meiryo UI" pitchFamily="50" charset="-128"/>
              </a:rPr>
              <a:t>【</a:t>
            </a:r>
            <a:r>
              <a:rPr lang="zh-TW" altLang="en-US" sz="1200" dirty="0">
                <a:solidFill>
                  <a:schemeClr val="tx1"/>
                </a:solidFill>
                <a:latin typeface="Meiryo UI" pitchFamily="50" charset="-128"/>
                <a:ea typeface="Meiryo UI" pitchFamily="50" charset="-128"/>
                <a:cs typeface="Meiryo UI" pitchFamily="50" charset="-128"/>
              </a:rPr>
              <a:t>消防広域化</a:t>
            </a:r>
            <a:r>
              <a:rPr lang="ja-JP" altLang="en-US" sz="1200" dirty="0">
                <a:solidFill>
                  <a:schemeClr val="tx1"/>
                </a:solidFill>
                <a:latin typeface="Meiryo UI" pitchFamily="50" charset="-128"/>
                <a:ea typeface="Meiryo UI" pitchFamily="50" charset="-128"/>
                <a:cs typeface="Meiryo UI" pitchFamily="50" charset="-128"/>
              </a:rPr>
              <a:t>の方向性</a:t>
            </a:r>
            <a:r>
              <a:rPr lang="en-US" altLang="ja-JP" sz="1200" dirty="0">
                <a:solidFill>
                  <a:schemeClr val="tx1"/>
                </a:solidFill>
                <a:latin typeface="Meiryo UI" pitchFamily="50" charset="-128"/>
                <a:ea typeface="Meiryo UI" pitchFamily="50" charset="-128"/>
                <a:cs typeface="Meiryo UI" pitchFamily="50" charset="-128"/>
              </a:rPr>
              <a:t>】</a:t>
            </a:r>
            <a:endParaRPr lang="zh-TW" altLang="en-US" sz="1200" dirty="0">
              <a:solidFill>
                <a:schemeClr val="tx1"/>
              </a:solidFill>
              <a:latin typeface="Meiryo UI" pitchFamily="50" charset="-128"/>
              <a:ea typeface="Meiryo UI" pitchFamily="50" charset="-128"/>
              <a:cs typeface="Meiryo UI" pitchFamily="50" charset="-128"/>
            </a:endParaRPr>
          </a:p>
        </p:txBody>
      </p:sp>
      <p:sp>
        <p:nvSpPr>
          <p:cNvPr id="65" name="正方形/長方形 9"/>
          <p:cNvSpPr>
            <a:spLocks noChangeArrowheads="1"/>
          </p:cNvSpPr>
          <p:nvPr/>
        </p:nvSpPr>
        <p:spPr bwMode="auto">
          <a:xfrm>
            <a:off x="6475513" y="4178538"/>
            <a:ext cx="2622850" cy="58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94" tIns="42198" rIns="84394" bIns="4219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292"/>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消防力の維持強化と併せて行財政基盤の強化も含めトータルとして住民サービスの提供を目的として推進</a:t>
            </a:r>
          </a:p>
        </p:txBody>
      </p:sp>
      <p:sp>
        <p:nvSpPr>
          <p:cNvPr id="66" name="テキスト ボックス 23"/>
          <p:cNvSpPr txBox="1">
            <a:spLocks noChangeArrowheads="1"/>
          </p:cNvSpPr>
          <p:nvPr/>
        </p:nvSpPr>
        <p:spPr bwMode="auto">
          <a:xfrm>
            <a:off x="6443536" y="3966443"/>
            <a:ext cx="2740851"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108" dirty="0">
                <a:latin typeface="Meiryo UI" pitchFamily="50" charset="-128"/>
                <a:ea typeface="Meiryo UI" pitchFamily="50" charset="-128"/>
                <a:cs typeface="Meiryo UI" pitchFamily="50" charset="-128"/>
              </a:rPr>
              <a:t>《</a:t>
            </a:r>
            <a:r>
              <a:rPr lang="ja-JP" altLang="en-US" sz="1108" dirty="0">
                <a:solidFill>
                  <a:srgbClr val="000000"/>
                </a:solidFill>
                <a:latin typeface="Meiryo UI" panose="020B0604030504040204" pitchFamily="50" charset="-128"/>
                <a:ea typeface="Meiryo UI" panose="020B0604030504040204" pitchFamily="50" charset="-128"/>
              </a:rPr>
              <a:t>広域化の目的</a:t>
            </a:r>
            <a:r>
              <a:rPr lang="en-US" altLang="ja-JP" sz="1108" dirty="0">
                <a:latin typeface="Meiryo UI" pitchFamily="50" charset="-128"/>
                <a:ea typeface="Meiryo UI" pitchFamily="50" charset="-128"/>
                <a:cs typeface="Meiryo UI" pitchFamily="50" charset="-128"/>
              </a:rPr>
              <a:t>》</a:t>
            </a:r>
          </a:p>
        </p:txBody>
      </p:sp>
      <p:sp>
        <p:nvSpPr>
          <p:cNvPr id="28" name="角丸四角形 60">
            <a:extLst>
              <a:ext uri="{FF2B5EF4-FFF2-40B4-BE49-F238E27FC236}">
                <a16:creationId xmlns:a16="http://schemas.microsoft.com/office/drawing/2014/main" id="{6FE51488-3C9C-4059-97F6-FE1A0C317262}"/>
              </a:ext>
            </a:extLst>
          </p:cNvPr>
          <p:cNvSpPr/>
          <p:nvPr/>
        </p:nvSpPr>
        <p:spPr>
          <a:xfrm>
            <a:off x="3523537" y="1786889"/>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32" name="正方形/長方形 31">
            <a:extLst>
              <a:ext uri="{FF2B5EF4-FFF2-40B4-BE49-F238E27FC236}">
                <a16:creationId xmlns:a16="http://schemas.microsoft.com/office/drawing/2014/main" id="{95D9AE6F-8727-4C04-8616-B1D2182C481F}"/>
              </a:ext>
            </a:extLst>
          </p:cNvPr>
          <p:cNvSpPr/>
          <p:nvPr/>
        </p:nvSpPr>
        <p:spPr>
          <a:xfrm>
            <a:off x="32013" y="1099170"/>
            <a:ext cx="3301179" cy="1881862"/>
          </a:xfrm>
          <a:prstGeom prst="rect">
            <a:avLst/>
          </a:prstGeom>
          <a:ln>
            <a:noFill/>
          </a:ln>
        </p:spPr>
        <p:txBody>
          <a:bodyPr wrap="square">
            <a:spAutoFit/>
          </a:bodyPr>
          <a:lstStyle/>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副首都としてあるべき消防・防災のあり方検討</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大阪の消防力の強化</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・少子高齢化、人口減少、大規模災害などに</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対応できる大阪の消防力の強化（広域化と</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消防本部間の水平連携強化の取組み検討）</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・全国規模での応援活動が必要になる大規模</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災害時に備えるべき大阪の消防力</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タイトル 1">
            <a:extLst>
              <a:ext uri="{FF2B5EF4-FFF2-40B4-BE49-F238E27FC236}">
                <a16:creationId xmlns:a16="http://schemas.microsoft.com/office/drawing/2014/main" id="{D1F50E3F-46C0-4B4A-8D8F-AF08656A8FAC}"/>
              </a:ext>
            </a:extLst>
          </p:cNvPr>
          <p:cNvSpPr txBox="1">
            <a:spLocks/>
          </p:cNvSpPr>
          <p:nvPr/>
        </p:nvSpPr>
        <p:spPr>
          <a:xfrm>
            <a:off x="3542698" y="965566"/>
            <a:ext cx="5290318" cy="799921"/>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大阪府消防広域化推進計画を策定し、取り組みを進めている。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→一部事務組合（５組合、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市町構成）・消防事務委託（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市受託、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市町村委託）・通信指令</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共同設置（４指令センター、</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市町構成）。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消防職員数の増加の取組みも進んでおり、東京に次いで全国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位。</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タイトル 1">
            <a:extLst>
              <a:ext uri="{FF2B5EF4-FFF2-40B4-BE49-F238E27FC236}">
                <a16:creationId xmlns:a16="http://schemas.microsoft.com/office/drawing/2014/main" id="{620D7CA7-CCB4-4A55-BED4-6889907D6D0C}"/>
              </a:ext>
            </a:extLst>
          </p:cNvPr>
          <p:cNvSpPr txBox="1">
            <a:spLocks/>
          </p:cNvSpPr>
          <p:nvPr/>
        </p:nvSpPr>
        <p:spPr>
          <a:xfrm>
            <a:off x="3425897" y="2036973"/>
            <a:ext cx="5668701" cy="1929585"/>
          </a:xfrm>
          <a:prstGeom prst="rect">
            <a:avLst/>
          </a:prstGeom>
          <a:noFill/>
          <a:ln>
            <a:solidFill>
              <a:schemeClr val="tx1">
                <a:lumMod val="65000"/>
                <a:lumOff val="35000"/>
              </a:schemeClr>
            </a:solidFill>
          </a:ln>
        </p:spPr>
        <p:txBody>
          <a:bodyPr vert="horz" wrap="square" lIns="84406" tIns="66462" rIns="84406" bIns="66462"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385"/>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消防力の強化につながる府内消防の一元化を将来像としているが見通しが立っていないため、大阪府が積極的に関与し、まずは</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ブロックから段階的に進めていくべきではないか。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385"/>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各地で頻発化する土砂災害・豪雨災害、さらには発生が危惧される大規模地震など、甚大化・多様化する災害に対応するため、大阪市消防局を中心とした、さらなる消防力の強化を進めていく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385"/>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救急について、出動件数は</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全国で最も多く、全国平均の</a:t>
            </a: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救急自動車の充足率は全国平均より低くなっている。一方、出動の搬送人員は全国平均より少ない（不搬送件数が多い）状況。広域化による人員配置等の効率化を進めるとともに、効率的な搬送についての検討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a:extLst>
              <a:ext uri="{FF2B5EF4-FFF2-40B4-BE49-F238E27FC236}">
                <a16:creationId xmlns:a16="http://schemas.microsoft.com/office/drawing/2014/main" id="{2482F7AA-1CBF-43EA-8350-A218D91B0A4A}"/>
              </a:ext>
            </a:extLst>
          </p:cNvPr>
          <p:cNvGraphicFramePr>
            <a:graphicFrameLocks noGrp="1"/>
          </p:cNvGraphicFramePr>
          <p:nvPr/>
        </p:nvGraphicFramePr>
        <p:xfrm>
          <a:off x="157210" y="4330534"/>
          <a:ext cx="3366327" cy="2174567"/>
        </p:xfrm>
        <a:graphic>
          <a:graphicData uri="http://schemas.openxmlformats.org/drawingml/2006/table">
            <a:tbl>
              <a:tblPr bandRow="1">
                <a:tableStyleId>{5C22544A-7EE6-4342-B048-85BDC9FD1C3A}</a:tableStyleId>
              </a:tblPr>
              <a:tblGrid>
                <a:gridCol w="807558">
                  <a:extLst>
                    <a:ext uri="{9D8B030D-6E8A-4147-A177-3AD203B41FA5}">
                      <a16:colId xmlns:a16="http://schemas.microsoft.com/office/drawing/2014/main" val="1520910211"/>
                    </a:ext>
                  </a:extLst>
                </a:gridCol>
                <a:gridCol w="2558769">
                  <a:extLst>
                    <a:ext uri="{9D8B030D-6E8A-4147-A177-3AD203B41FA5}">
                      <a16:colId xmlns:a16="http://schemas.microsoft.com/office/drawing/2014/main" val="3228948102"/>
                    </a:ext>
                  </a:extLst>
                </a:gridCol>
              </a:tblGrid>
              <a:tr h="656838">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大阪の消防力強化の検討結果とりまとめ</a:t>
                      </a:r>
                    </a:p>
                  </a:txBody>
                  <a:tcPr marL="84406" marR="84406" marT="42203" marB="42203" anchor="ctr"/>
                </a:tc>
                <a:extLst>
                  <a:ext uri="{0D108BD9-81ED-4DB2-BD59-A6C34878D82A}">
                    <a16:rowId xmlns:a16="http://schemas.microsoft.com/office/drawing/2014/main" val="618110722"/>
                  </a:ext>
                </a:extLst>
              </a:tr>
              <a:tr h="56507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大阪府消防広域化推進審議会を設置</a:t>
                      </a:r>
                      <a:endParaRPr kumimoji="1" lang="en-US" altLang="ja-JP" sz="1100" kern="1200" dirty="0">
                        <a:latin typeface="Meiryo UI" panose="020B0604030504040204" pitchFamily="50" charset="-128"/>
                        <a:ea typeface="Meiryo UI" panose="020B0604030504040204" pitchFamily="50" charset="-128"/>
                      </a:endParaRPr>
                    </a:p>
                    <a:p>
                      <a:pPr marL="114300" lvl="1" indent="-114300" algn="l" defTabSz="666750">
                        <a:lnSpc>
                          <a:spcPct val="90000"/>
                        </a:lnSpc>
                        <a:spcBef>
                          <a:spcPct val="0"/>
                        </a:spcBef>
                        <a:spcAft>
                          <a:spcPct val="15000"/>
                        </a:spcAft>
                        <a:buChar char="••"/>
                      </a:pPr>
                      <a:r>
                        <a:rPr lang="ja-JP" altLang="en-US" sz="1100" dirty="0">
                          <a:latin typeface="Meiryo UI" panose="020B0604030504040204" pitchFamily="50" charset="-128"/>
                          <a:ea typeface="Meiryo UI" panose="020B0604030504040204" pitchFamily="50" charset="-128"/>
                        </a:rPr>
                        <a:t>大阪府消防広域化推進計画再策定</a:t>
                      </a:r>
                      <a:endParaRPr kumimoji="1" lang="ja-JP"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35410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451925296"/>
                  </a:ext>
                </a:extLst>
              </a:tr>
              <a:tr h="305097">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FontTx/>
                        <a:buNone/>
                        <a:defRPr/>
                      </a:pPr>
                      <a:r>
                        <a:rPr lang="en-US" altLang="ja-JP" sz="1000" dirty="0">
                          <a:solidFill>
                            <a:prstClr val="black">
                              <a:hueOff val="0"/>
                              <a:satOff val="0"/>
                              <a:lumOff val="0"/>
                              <a:alphaOff val="0"/>
                            </a:prstClr>
                          </a:solidFill>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3519866210"/>
                  </a:ext>
                </a:extLst>
              </a:tr>
              <a:tr h="29344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0" indent="0" algn="ctr">
                        <a:buFont typeface="Arial" panose="020B0604020202020204" pitchFamily="34" charset="0"/>
                        <a:buNone/>
                      </a:pP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19" name="正方形/長方形 18"/>
          <p:cNvSpPr/>
          <p:nvPr/>
        </p:nvSpPr>
        <p:spPr>
          <a:xfrm>
            <a:off x="6913445" y="5120918"/>
            <a:ext cx="1746984" cy="1117746"/>
          </a:xfrm>
          <a:prstGeom prst="rect">
            <a:avLst/>
          </a:prstGeom>
        </p:spPr>
        <p:style>
          <a:lnRef idx="2">
            <a:schemeClr val="accent6"/>
          </a:lnRef>
          <a:fillRef idx="1">
            <a:schemeClr val="lt1"/>
          </a:fillRef>
          <a:effectRef idx="0">
            <a:schemeClr val="accent6"/>
          </a:effectRef>
          <a:fontRef idx="minor">
            <a:schemeClr val="dk1"/>
          </a:fontRef>
        </p:style>
        <p:txBody>
          <a:bodyPr lIns="66462" rIns="33231" rtlCol="0" anchor="t" anchorCtr="0"/>
          <a:lstStyle/>
          <a:p>
            <a:r>
              <a:rPr lang="ja-JP" altLang="ja-JP" sz="1015" u="sng" dirty="0">
                <a:latin typeface="Meiryo UI" panose="020B0604030504040204" pitchFamily="50" charset="-128"/>
                <a:ea typeface="Meiryo UI" panose="020B0604030504040204" pitchFamily="50" charset="-128"/>
              </a:rPr>
              <a:t>都道府県別消防職員数順位</a:t>
            </a:r>
            <a:endParaRPr lang="en-US" altLang="ja-JP" sz="1015" u="sng" dirty="0">
              <a:latin typeface="Meiryo UI" panose="020B0604030504040204" pitchFamily="50" charset="-128"/>
              <a:ea typeface="Meiryo UI" panose="020B0604030504040204" pitchFamily="50" charset="-128"/>
            </a:endParaRPr>
          </a:p>
          <a:p>
            <a:r>
              <a:rPr lang="ja-JP" altLang="en-US" sz="1108" dirty="0">
                <a:latin typeface="Meiryo UI" panose="020B0604030504040204" pitchFamily="50" charset="-128"/>
                <a:ea typeface="Meiryo UI" panose="020B0604030504040204" pitchFamily="50" charset="-128"/>
              </a:rPr>
              <a:t>　</a:t>
            </a:r>
            <a:r>
              <a:rPr lang="en-US" altLang="ja-JP" sz="1015" dirty="0">
                <a:latin typeface="Meiryo UI" panose="020B0604030504040204" pitchFamily="50" charset="-128"/>
                <a:ea typeface="Meiryo UI" panose="020B0604030504040204" pitchFamily="50" charset="-128"/>
              </a:rPr>
              <a:t>1</a:t>
            </a:r>
            <a:r>
              <a:rPr lang="ja-JP" altLang="ja-JP" sz="1015" dirty="0">
                <a:latin typeface="Meiryo UI" panose="020B0604030504040204" pitchFamily="50" charset="-128"/>
                <a:ea typeface="Meiryo UI" panose="020B0604030504040204" pitchFamily="50" charset="-128"/>
              </a:rPr>
              <a:t>位</a:t>
            </a:r>
            <a:r>
              <a:rPr lang="ja-JP" altLang="en-US" sz="1015" dirty="0">
                <a:latin typeface="Meiryo UI" panose="020B0604030504040204" pitchFamily="50" charset="-128"/>
                <a:ea typeface="Meiryo UI" panose="020B0604030504040204" pitchFamily="50" charset="-128"/>
              </a:rPr>
              <a:t>　</a:t>
            </a:r>
            <a:r>
              <a:rPr lang="ja-JP" altLang="ja-JP" sz="1015" dirty="0">
                <a:latin typeface="Meiryo UI" panose="020B0604030504040204" pitchFamily="50" charset="-128"/>
                <a:ea typeface="Meiryo UI" panose="020B0604030504040204" pitchFamily="50" charset="-128"/>
              </a:rPr>
              <a:t>東京</a:t>
            </a:r>
            <a:r>
              <a:rPr lang="en-US" altLang="ja-JP" sz="1015" dirty="0">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19,353</a:t>
            </a:r>
            <a:r>
              <a:rPr lang="ja-JP" altLang="ja-JP" sz="1015" dirty="0">
                <a:solidFill>
                  <a:schemeClr val="tx1"/>
                </a:solidFill>
                <a:latin typeface="Meiryo UI" panose="020B0604030504040204" pitchFamily="50" charset="-128"/>
                <a:ea typeface="Meiryo UI" panose="020B0604030504040204" pitchFamily="50" charset="-128"/>
              </a:rPr>
              <a:t>人</a:t>
            </a:r>
          </a:p>
          <a:p>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2</a:t>
            </a:r>
            <a:r>
              <a:rPr lang="ja-JP" altLang="ja-JP" sz="1015" dirty="0">
                <a:solidFill>
                  <a:schemeClr val="tx1"/>
                </a:solidFill>
                <a:latin typeface="Meiryo UI" panose="020B0604030504040204" pitchFamily="50" charset="-128"/>
                <a:ea typeface="Meiryo UI" panose="020B0604030504040204" pitchFamily="50" charset="-128"/>
              </a:rPr>
              <a:t>位</a:t>
            </a:r>
            <a:r>
              <a:rPr lang="ja-JP" altLang="en-US" sz="1015" dirty="0">
                <a:solidFill>
                  <a:schemeClr val="tx1"/>
                </a:solidFill>
                <a:latin typeface="Meiryo UI" panose="020B0604030504040204" pitchFamily="50" charset="-128"/>
                <a:ea typeface="Meiryo UI" panose="020B0604030504040204" pitchFamily="50" charset="-128"/>
              </a:rPr>
              <a:t>　</a:t>
            </a:r>
            <a:r>
              <a:rPr lang="ja-JP" altLang="ja-JP" sz="1015" dirty="0">
                <a:solidFill>
                  <a:schemeClr val="tx1"/>
                </a:solidFill>
                <a:latin typeface="Meiryo UI" panose="020B0604030504040204" pitchFamily="50" charset="-128"/>
                <a:ea typeface="Meiryo UI" panose="020B0604030504040204" pitchFamily="50" charset="-128"/>
              </a:rPr>
              <a:t>大阪</a:t>
            </a:r>
            <a:r>
              <a:rPr lang="en-US" altLang="ja-JP" sz="1015" dirty="0">
                <a:solidFill>
                  <a:schemeClr val="tx1"/>
                </a:solidFill>
                <a:latin typeface="Meiryo UI" panose="020B0604030504040204" pitchFamily="50" charset="-128"/>
                <a:ea typeface="Meiryo UI" panose="020B0604030504040204" pitchFamily="50" charset="-128"/>
              </a:rPr>
              <a:t>	10,233</a:t>
            </a:r>
            <a:r>
              <a:rPr lang="ja-JP" altLang="ja-JP" sz="1015" dirty="0">
                <a:solidFill>
                  <a:schemeClr val="tx1"/>
                </a:solidFill>
                <a:latin typeface="Meiryo UI" panose="020B0604030504040204" pitchFamily="50" charset="-128"/>
                <a:ea typeface="Meiryo UI" panose="020B0604030504040204" pitchFamily="50" charset="-128"/>
              </a:rPr>
              <a:t>人</a:t>
            </a:r>
          </a:p>
          <a:p>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3</a:t>
            </a:r>
            <a:r>
              <a:rPr lang="ja-JP" altLang="ja-JP" sz="1015" dirty="0">
                <a:solidFill>
                  <a:schemeClr val="tx1"/>
                </a:solidFill>
                <a:latin typeface="Meiryo UI" panose="020B0604030504040204" pitchFamily="50" charset="-128"/>
                <a:ea typeface="Meiryo UI" panose="020B0604030504040204" pitchFamily="50" charset="-128"/>
              </a:rPr>
              <a:t>位</a:t>
            </a:r>
            <a:r>
              <a:rPr lang="ja-JP" altLang="en-US" sz="1015" dirty="0">
                <a:solidFill>
                  <a:schemeClr val="tx1"/>
                </a:solidFill>
                <a:latin typeface="Meiryo UI" panose="020B0604030504040204" pitchFamily="50" charset="-128"/>
                <a:ea typeface="Meiryo UI" panose="020B0604030504040204" pitchFamily="50" charset="-128"/>
              </a:rPr>
              <a:t>　</a:t>
            </a:r>
            <a:r>
              <a:rPr lang="ja-JP" altLang="ja-JP" sz="1015" dirty="0">
                <a:solidFill>
                  <a:schemeClr val="tx1"/>
                </a:solidFill>
                <a:latin typeface="Meiryo UI" panose="020B0604030504040204" pitchFamily="50" charset="-128"/>
                <a:ea typeface="Meiryo UI" panose="020B0604030504040204" pitchFamily="50" charset="-128"/>
              </a:rPr>
              <a:t>神奈川</a:t>
            </a:r>
            <a:r>
              <a:rPr lang="en-US" altLang="ja-JP" sz="1015" dirty="0">
                <a:solidFill>
                  <a:schemeClr val="tx1"/>
                </a:solidFill>
                <a:latin typeface="Meiryo UI" panose="020B0604030504040204" pitchFamily="50" charset="-128"/>
                <a:ea typeface="Meiryo UI" panose="020B0604030504040204" pitchFamily="50" charset="-128"/>
              </a:rPr>
              <a:t>	10,111</a:t>
            </a:r>
            <a:r>
              <a:rPr lang="ja-JP" altLang="ja-JP" sz="1015" dirty="0">
                <a:solidFill>
                  <a:schemeClr val="tx1"/>
                </a:solidFill>
                <a:latin typeface="Meiryo UI" panose="020B0604030504040204" pitchFamily="50" charset="-128"/>
                <a:ea typeface="Meiryo UI" panose="020B0604030504040204" pitchFamily="50" charset="-128"/>
              </a:rPr>
              <a:t>人</a:t>
            </a:r>
          </a:p>
          <a:p>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4</a:t>
            </a:r>
            <a:r>
              <a:rPr lang="ja-JP" altLang="ja-JP" sz="1015" dirty="0">
                <a:solidFill>
                  <a:schemeClr val="tx1"/>
                </a:solidFill>
                <a:latin typeface="Meiryo UI" panose="020B0604030504040204" pitchFamily="50" charset="-128"/>
                <a:ea typeface="Meiryo UI" panose="020B0604030504040204" pitchFamily="50" charset="-128"/>
              </a:rPr>
              <a:t>位</a:t>
            </a:r>
            <a:r>
              <a:rPr lang="ja-JP" altLang="en-US" sz="1015" dirty="0">
                <a:solidFill>
                  <a:schemeClr val="tx1"/>
                </a:solidFill>
                <a:latin typeface="Meiryo UI" panose="020B0604030504040204" pitchFamily="50" charset="-128"/>
                <a:ea typeface="Meiryo UI" panose="020B0604030504040204" pitchFamily="50" charset="-128"/>
              </a:rPr>
              <a:t>　</a:t>
            </a:r>
            <a:r>
              <a:rPr lang="ja-JP" altLang="ja-JP" sz="1015" dirty="0">
                <a:solidFill>
                  <a:schemeClr val="tx1"/>
                </a:solidFill>
                <a:latin typeface="Meiryo UI" panose="020B0604030504040204" pitchFamily="50" charset="-128"/>
                <a:ea typeface="Meiryo UI" panose="020B0604030504040204" pitchFamily="50" charset="-128"/>
              </a:rPr>
              <a:t>北海道</a:t>
            </a:r>
            <a:r>
              <a:rPr lang="en-US" altLang="ja-JP" sz="1015" dirty="0">
                <a:solidFill>
                  <a:schemeClr val="tx1"/>
                </a:solidFill>
                <a:latin typeface="Meiryo UI" panose="020B0604030504040204" pitchFamily="50" charset="-128"/>
                <a:ea typeface="Meiryo UI" panose="020B0604030504040204" pitchFamily="50" charset="-128"/>
              </a:rPr>
              <a:t>	</a:t>
            </a:r>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9,235</a:t>
            </a:r>
            <a:r>
              <a:rPr lang="ja-JP" altLang="ja-JP" sz="1015" dirty="0">
                <a:solidFill>
                  <a:schemeClr val="tx1"/>
                </a:solidFill>
                <a:latin typeface="Meiryo UI" panose="020B0604030504040204" pitchFamily="50" charset="-128"/>
                <a:ea typeface="Meiryo UI" panose="020B0604030504040204" pitchFamily="50" charset="-128"/>
              </a:rPr>
              <a:t>人</a:t>
            </a:r>
          </a:p>
          <a:p>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5</a:t>
            </a:r>
            <a:r>
              <a:rPr lang="ja-JP" altLang="ja-JP" sz="1015" dirty="0">
                <a:solidFill>
                  <a:schemeClr val="tx1"/>
                </a:solidFill>
                <a:latin typeface="Meiryo UI" panose="020B0604030504040204" pitchFamily="50" charset="-128"/>
                <a:ea typeface="Meiryo UI" panose="020B0604030504040204" pitchFamily="50" charset="-128"/>
              </a:rPr>
              <a:t>位</a:t>
            </a:r>
            <a:r>
              <a:rPr lang="ja-JP" altLang="en-US" sz="1015" dirty="0">
                <a:solidFill>
                  <a:schemeClr val="tx1"/>
                </a:solidFill>
                <a:latin typeface="Meiryo UI" panose="020B0604030504040204" pitchFamily="50" charset="-128"/>
                <a:ea typeface="Meiryo UI" panose="020B0604030504040204" pitchFamily="50" charset="-128"/>
              </a:rPr>
              <a:t>　</a:t>
            </a:r>
            <a:r>
              <a:rPr lang="ja-JP" altLang="ja-JP" sz="1015" dirty="0">
                <a:solidFill>
                  <a:schemeClr val="tx1"/>
                </a:solidFill>
                <a:latin typeface="Meiryo UI" panose="020B0604030504040204" pitchFamily="50" charset="-128"/>
                <a:ea typeface="Meiryo UI" panose="020B0604030504040204" pitchFamily="50" charset="-128"/>
              </a:rPr>
              <a:t>埼玉</a:t>
            </a:r>
            <a:r>
              <a:rPr lang="en-US" altLang="ja-JP" sz="1015" dirty="0">
                <a:solidFill>
                  <a:schemeClr val="tx1"/>
                </a:solidFill>
                <a:latin typeface="Meiryo UI" panose="020B0604030504040204" pitchFamily="50" charset="-128"/>
                <a:ea typeface="Meiryo UI" panose="020B0604030504040204" pitchFamily="50" charset="-128"/>
              </a:rPr>
              <a:t>	</a:t>
            </a:r>
            <a:r>
              <a:rPr lang="ja-JP" altLang="en-US" sz="1015" dirty="0">
                <a:solidFill>
                  <a:schemeClr val="tx1"/>
                </a:solidFill>
                <a:latin typeface="Meiryo UI" panose="020B0604030504040204" pitchFamily="50" charset="-128"/>
                <a:ea typeface="Meiryo UI" panose="020B0604030504040204" pitchFamily="50" charset="-128"/>
              </a:rPr>
              <a:t>　</a:t>
            </a:r>
            <a:r>
              <a:rPr lang="en-US" altLang="ja-JP" sz="1015" dirty="0">
                <a:solidFill>
                  <a:schemeClr val="tx1"/>
                </a:solidFill>
                <a:latin typeface="Meiryo UI" panose="020B0604030504040204" pitchFamily="50" charset="-128"/>
                <a:ea typeface="Meiryo UI" panose="020B0604030504040204" pitchFamily="50" charset="-128"/>
              </a:rPr>
              <a:t>8,636</a:t>
            </a:r>
            <a:r>
              <a:rPr lang="ja-JP" altLang="ja-JP" sz="1015" dirty="0">
                <a:latin typeface="Meiryo UI" panose="020B0604030504040204" pitchFamily="50" charset="-128"/>
                <a:ea typeface="Meiryo UI" panose="020B0604030504040204" pitchFamily="50" charset="-128"/>
              </a:rPr>
              <a:t>人</a:t>
            </a:r>
            <a:endParaRPr lang="ja-JP" altLang="en-US" sz="1108" dirty="0">
              <a:latin typeface="Meiryo UI" panose="020B0604030504040204" pitchFamily="50" charset="-128"/>
              <a:ea typeface="Meiryo UI" panose="020B0604030504040204" pitchFamily="50" charset="-128"/>
            </a:endParaRPr>
          </a:p>
        </p:txBody>
      </p:sp>
      <p:sp>
        <p:nvSpPr>
          <p:cNvPr id="20" name="タイトル 1">
            <a:extLst>
              <a:ext uri="{FF2B5EF4-FFF2-40B4-BE49-F238E27FC236}">
                <a16:creationId xmlns:a16="http://schemas.microsoft.com/office/drawing/2014/main" id="{AEE26758-2247-4FB6-94AF-C4844E7E91F1}"/>
              </a:ext>
            </a:extLst>
          </p:cNvPr>
          <p:cNvSpPr txBox="1">
            <a:spLocks/>
          </p:cNvSpPr>
          <p:nvPr/>
        </p:nvSpPr>
        <p:spPr>
          <a:xfrm>
            <a:off x="6898413" y="6354092"/>
            <a:ext cx="1836708" cy="19595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b="1" dirty="0">
                <a:latin typeface="+mn-ea"/>
                <a:ea typeface="+mn-ea"/>
                <a:cs typeface="Meiryo UI" panose="020B0604030504040204" pitchFamily="50" charset="-128"/>
              </a:rPr>
              <a:t>出典：総務省消防庁　令和</a:t>
            </a:r>
            <a:r>
              <a:rPr lang="en-US" altLang="ja-JP" sz="738" b="1" dirty="0">
                <a:latin typeface="+mn-ea"/>
                <a:ea typeface="+mn-ea"/>
                <a:cs typeface="Meiryo UI" panose="020B0604030504040204" pitchFamily="50" charset="-128"/>
              </a:rPr>
              <a:t>2</a:t>
            </a:r>
            <a:r>
              <a:rPr lang="ja-JP" altLang="en-US" sz="738" b="1" dirty="0">
                <a:latin typeface="+mn-ea"/>
                <a:ea typeface="+mn-ea"/>
                <a:cs typeface="Meiryo UI" panose="020B0604030504040204" pitchFamily="50" charset="-128"/>
              </a:rPr>
              <a:t>年版消防白書</a:t>
            </a:r>
          </a:p>
        </p:txBody>
      </p:sp>
      <p:sp>
        <p:nvSpPr>
          <p:cNvPr id="21" name="タイトル 1"/>
          <p:cNvSpPr txBox="1"/>
          <p:nvPr/>
        </p:nvSpPr>
        <p:spPr>
          <a:xfrm>
            <a:off x="122018" y="4049768"/>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22" name="正方形/長方形 21"/>
          <p:cNvSpPr/>
          <p:nvPr/>
        </p:nvSpPr>
        <p:spPr>
          <a:xfrm>
            <a:off x="-9634" y="-13428"/>
            <a:ext cx="9143999" cy="49678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ea typeface="Meiryo UI" pitchFamily="50" charset="-128"/>
                <a:cs typeface="Meiryo UI" pitchFamily="50" charset="-128"/>
              </a:rPr>
              <a:t>７ー９</a:t>
            </a:r>
            <a:r>
              <a:rPr lang="en-US" altLang="ja-JP" sz="1400" kern="0" dirty="0" smtClean="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到達点分析 </a:t>
            </a:r>
            <a:r>
              <a:rPr lang="en-US" altLang="ja-JP" sz="1400" kern="0" dirty="0">
                <a:solidFill>
                  <a:srgbClr val="000000"/>
                </a:solidFill>
                <a:ea typeface="Meiryo UI" pitchFamily="50" charset="-128"/>
                <a:cs typeface="Meiryo UI" pitchFamily="50" charset="-128"/>
              </a:rPr>
              <a:t>- </a:t>
            </a:r>
            <a:r>
              <a:rPr lang="ja-JP" altLang="en-US" sz="1400" kern="0" dirty="0">
                <a:solidFill>
                  <a:srgbClr val="000000"/>
                </a:solidFill>
                <a:ea typeface="Meiryo UI" pitchFamily="50" charset="-128"/>
                <a:cs typeface="Meiryo UI" pitchFamily="50" charset="-128"/>
              </a:rPr>
              <a:t>機能面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（３）基盤的な公共機能の高度化 </a:t>
            </a:r>
            <a:r>
              <a:rPr lang="en-US" altLang="ja-JP" sz="1400" kern="0" dirty="0" smtClean="0">
                <a:solidFill>
                  <a:srgbClr val="000000"/>
                </a:solidFill>
                <a:ea typeface="Meiryo UI" pitchFamily="50" charset="-128"/>
                <a:cs typeface="Meiryo UI" pitchFamily="50" charset="-128"/>
              </a:rPr>
              <a:t>–</a:t>
            </a:r>
          </a:p>
          <a:p>
            <a:pPr lvl="0">
              <a:defRPr/>
            </a:pPr>
            <a:r>
              <a:rPr lang="en-US" altLang="ja-JP" sz="1400" kern="0" dirty="0" smtClean="0">
                <a:solidFill>
                  <a:srgbClr val="000000"/>
                </a:solidFill>
                <a:ea typeface="Meiryo UI" pitchFamily="50" charset="-128"/>
                <a:cs typeface="Meiryo UI" pitchFamily="50" charset="-128"/>
              </a:rPr>
              <a:t> </a:t>
            </a:r>
            <a:r>
              <a:rPr lang="en-US" altLang="ja-JP" sz="1400" kern="0" dirty="0">
                <a:solidFill>
                  <a:srgbClr val="000000"/>
                </a:solidFill>
                <a:ea typeface="Meiryo UI" pitchFamily="50" charset="-128"/>
                <a:cs typeface="Meiryo UI" pitchFamily="50" charset="-128"/>
              </a:rPr>
              <a:t>①</a:t>
            </a:r>
            <a:r>
              <a:rPr lang="ja-JP" altLang="en-US" sz="1400" kern="0" dirty="0">
                <a:solidFill>
                  <a:srgbClr val="000000"/>
                </a:solidFill>
                <a:ea typeface="Meiryo UI" pitchFamily="50" charset="-128"/>
                <a:cs typeface="Meiryo UI" pitchFamily="50" charset="-128"/>
              </a:rPr>
              <a:t>安全・危機管理機能の</a:t>
            </a:r>
            <a:r>
              <a:rPr lang="ja-JP" altLang="en-US" sz="1400" kern="0" dirty="0" smtClean="0">
                <a:solidFill>
                  <a:srgbClr val="000000"/>
                </a:solidFill>
                <a:ea typeface="Meiryo UI" pitchFamily="50" charset="-128"/>
                <a:cs typeface="Meiryo UI" pitchFamily="50" charset="-128"/>
              </a:rPr>
              <a:t>強化（</a:t>
            </a:r>
            <a:r>
              <a:rPr lang="ja-JP" altLang="en-US" sz="1400" kern="0" dirty="0">
                <a:solidFill>
                  <a:srgbClr val="000000"/>
                </a:solidFill>
                <a:ea typeface="Meiryo UI" pitchFamily="50" charset="-128"/>
                <a:cs typeface="Meiryo UI" pitchFamily="50" charset="-128"/>
              </a:rPr>
              <a:t>消防・防災</a:t>
            </a:r>
            <a:r>
              <a:rPr lang="ja-JP" altLang="en-US" sz="1400" kern="0" dirty="0" smtClean="0">
                <a:solidFill>
                  <a:srgbClr val="000000"/>
                </a:solidFill>
                <a:ea typeface="Meiryo UI" pitchFamily="50" charset="-128"/>
                <a:cs typeface="Meiryo UI" pitchFamily="50" charset="-128"/>
              </a:rPr>
              <a:t>）</a:t>
            </a:r>
            <a:r>
              <a:rPr lang="en-US" altLang="ja-JP" sz="1400" kern="0" dirty="0" smtClean="0">
                <a:solidFill>
                  <a:srgbClr val="000000"/>
                </a:solidFill>
                <a:ea typeface="Meiryo UI" pitchFamily="50" charset="-128"/>
                <a:cs typeface="Meiryo UI" pitchFamily="50" charset="-128"/>
              </a:rPr>
              <a:t>【</a:t>
            </a:r>
            <a:r>
              <a:rPr lang="ja-JP" altLang="en-US" sz="1400" kern="0" dirty="0" smtClean="0">
                <a:solidFill>
                  <a:srgbClr val="000000"/>
                </a:solidFill>
                <a:ea typeface="Meiryo UI" pitchFamily="50" charset="-128"/>
                <a:cs typeface="Meiryo UI" pitchFamily="50" charset="-128"/>
              </a:rPr>
              <a:t>個別個票</a:t>
            </a:r>
            <a:r>
              <a:rPr lang="en-US" altLang="ja-JP" sz="1400" kern="0" dirty="0" smtClean="0">
                <a:solidFill>
                  <a:srgbClr val="000000"/>
                </a:solidFill>
                <a:ea typeface="Meiryo UI" pitchFamily="50" charset="-128"/>
                <a:cs typeface="Meiryo UI" pitchFamily="50" charset="-128"/>
              </a:rPr>
              <a:t>】</a:t>
            </a:r>
            <a:r>
              <a:rPr lang="ja-JP" altLang="en-US" sz="1477" kern="0" dirty="0" smtClean="0">
                <a:solidFill>
                  <a:srgbClr val="000000"/>
                </a:solidFill>
                <a:ea typeface="Meiryo UI" pitchFamily="50" charset="-128"/>
                <a:cs typeface="Meiryo UI" pitchFamily="50" charset="-128"/>
              </a:rPr>
              <a:t>　</a:t>
            </a:r>
            <a:endParaRPr lang="ja-JP" altLang="en-US" sz="1477" kern="0" dirty="0">
              <a:solidFill>
                <a:srgbClr val="000000"/>
              </a:solidFill>
              <a:ea typeface="Meiryo UI" pitchFamily="50" charset="-128"/>
              <a:cs typeface="Meiryo UI" pitchFamily="50" charset="-128"/>
            </a:endParaRPr>
          </a:p>
        </p:txBody>
      </p:sp>
      <p:sp>
        <p:nvSpPr>
          <p:cNvPr id="23" name="正方形/長方形 22"/>
          <p:cNvSpPr/>
          <p:nvPr/>
        </p:nvSpPr>
        <p:spPr>
          <a:xfrm>
            <a:off x="7412553" y="114559"/>
            <a:ext cx="1682045" cy="2804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1247049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220400" y="568845"/>
            <a:ext cx="3621215" cy="4844512"/>
          </a:xfrm>
          <a:prstGeom prst="rect">
            <a:avLst/>
          </a:prstGeom>
        </p:spPr>
      </p:pic>
      <p:sp>
        <p:nvSpPr>
          <p:cNvPr id="5" name="テキスト ボックス 4"/>
          <p:cNvSpPr txBox="1"/>
          <p:nvPr/>
        </p:nvSpPr>
        <p:spPr>
          <a:xfrm>
            <a:off x="4638469" y="358049"/>
            <a:ext cx="4229692" cy="285682"/>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■広域化がもたらす効果（</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ブロックで行う場合と</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ブロックで行う場合を比較）</a:t>
            </a:r>
          </a:p>
        </p:txBody>
      </p:sp>
      <p:graphicFrame>
        <p:nvGraphicFramePr>
          <p:cNvPr id="8" name="表 7"/>
          <p:cNvGraphicFramePr>
            <a:graphicFrameLocks noGrp="1"/>
          </p:cNvGraphicFramePr>
          <p:nvPr/>
        </p:nvGraphicFramePr>
        <p:xfrm>
          <a:off x="4573762" y="572316"/>
          <a:ext cx="4409697" cy="1355610"/>
        </p:xfrm>
        <a:graphic>
          <a:graphicData uri="http://schemas.openxmlformats.org/drawingml/2006/table">
            <a:tbl>
              <a:tblPr firstRow="1" firstCol="1" bandRow="1">
                <a:tableStyleId>{5C22544A-7EE6-4342-B048-85BDC9FD1C3A}</a:tableStyleId>
              </a:tblPr>
              <a:tblGrid>
                <a:gridCol w="1618003">
                  <a:extLst>
                    <a:ext uri="{9D8B030D-6E8A-4147-A177-3AD203B41FA5}">
                      <a16:colId xmlns:a16="http://schemas.microsoft.com/office/drawing/2014/main" val="3149216608"/>
                    </a:ext>
                  </a:extLst>
                </a:gridCol>
                <a:gridCol w="1395847">
                  <a:extLst>
                    <a:ext uri="{9D8B030D-6E8A-4147-A177-3AD203B41FA5}">
                      <a16:colId xmlns:a16="http://schemas.microsoft.com/office/drawing/2014/main" val="3337633034"/>
                    </a:ext>
                  </a:extLst>
                </a:gridCol>
                <a:gridCol w="1395847">
                  <a:extLst>
                    <a:ext uri="{9D8B030D-6E8A-4147-A177-3AD203B41FA5}">
                      <a16:colId xmlns:a16="http://schemas.microsoft.com/office/drawing/2014/main" val="3537729118"/>
                    </a:ext>
                  </a:extLst>
                </a:gridCol>
              </a:tblGrid>
              <a:tr h="197927">
                <a:tc>
                  <a:txBody>
                    <a:bodyPr/>
                    <a:lstStyle/>
                    <a:p>
                      <a:pPr algn="just">
                        <a:spcAft>
                          <a:spcPts val="0"/>
                        </a:spcAft>
                      </a:pPr>
                      <a:r>
                        <a:rPr lang="en-US" sz="1000" kern="100">
                          <a:effectLst/>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nchor="ctr"/>
                </a:tc>
                <a:tc>
                  <a:txBody>
                    <a:bodyPr/>
                    <a:lstStyle/>
                    <a:p>
                      <a:pPr algn="ctr">
                        <a:spcAft>
                          <a:spcPts val="0"/>
                        </a:spcAft>
                      </a:pPr>
                      <a:r>
                        <a:rPr lang="en-US" sz="1000" kern="1200">
                          <a:effectLst/>
                        </a:rPr>
                        <a:t>8</a:t>
                      </a:r>
                      <a:r>
                        <a:rPr lang="ja-JP" sz="1000" kern="1200">
                          <a:effectLst/>
                        </a:rPr>
                        <a:t>ブロック</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１ブロック</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379322440"/>
                  </a:ext>
                </a:extLst>
              </a:tr>
              <a:tr h="281354">
                <a:tc>
                  <a:txBody>
                    <a:bodyPr/>
                    <a:lstStyle/>
                    <a:p>
                      <a:pPr algn="ctr">
                        <a:spcAft>
                          <a:spcPts val="0"/>
                        </a:spcAft>
                      </a:pPr>
                      <a:r>
                        <a:rPr lang="ja-JP" sz="900" kern="1200" dirty="0">
                          <a:effectLst/>
                        </a:rPr>
                        <a:t>本部機能集約効果</a:t>
                      </a:r>
                      <a:endParaRPr lang="ja-JP" sz="900" dirty="0">
                        <a:effectLst/>
                      </a:endParaRPr>
                    </a:p>
                    <a:p>
                      <a:pPr algn="ctr">
                        <a:spcAft>
                          <a:spcPts val="0"/>
                        </a:spcAft>
                      </a:pPr>
                      <a:r>
                        <a:rPr lang="ja-JP" sz="900" kern="1200" dirty="0">
                          <a:effectLst/>
                        </a:rPr>
                        <a:t>（現場増強可能人数）</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tc>
                <a:tc>
                  <a:txBody>
                    <a:bodyPr/>
                    <a:lstStyle/>
                    <a:p>
                      <a:pPr algn="ctr">
                        <a:spcAft>
                          <a:spcPts val="0"/>
                        </a:spcAft>
                      </a:pPr>
                      <a:r>
                        <a:rPr lang="ja-JP" sz="1000" kern="1200">
                          <a:effectLst/>
                        </a:rPr>
                        <a:t>▲</a:t>
                      </a:r>
                      <a:r>
                        <a:rPr lang="en-US" sz="1000" kern="1200">
                          <a:effectLst/>
                        </a:rPr>
                        <a:t>344</a:t>
                      </a:r>
                      <a:r>
                        <a:rPr lang="ja-JP" sz="1000" kern="1200">
                          <a:effectLst/>
                        </a:rPr>
                        <a:t>人</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dirty="0">
                          <a:effectLst/>
                        </a:rPr>
                        <a:t>▲</a:t>
                      </a:r>
                      <a:r>
                        <a:rPr lang="en-US" sz="1000" kern="1200" dirty="0">
                          <a:effectLst/>
                        </a:rPr>
                        <a:t>558</a:t>
                      </a:r>
                      <a:r>
                        <a:rPr lang="ja-JP" sz="1000" kern="1200" dirty="0">
                          <a:effectLst/>
                        </a:rPr>
                        <a:t>人</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4074575148"/>
                  </a:ext>
                </a:extLst>
              </a:tr>
              <a:tr h="295422">
                <a:tc>
                  <a:txBody>
                    <a:bodyPr/>
                    <a:lstStyle/>
                    <a:p>
                      <a:pPr algn="ctr">
                        <a:spcAft>
                          <a:spcPts val="0"/>
                        </a:spcAft>
                      </a:pPr>
                      <a:r>
                        <a:rPr lang="ja-JP" sz="900" kern="100" dirty="0">
                          <a:effectLst/>
                        </a:rPr>
                        <a:t>現場到着時間短縮効果</a:t>
                      </a:r>
                    </a:p>
                    <a:p>
                      <a:pPr algn="ctr">
                        <a:spcAft>
                          <a:spcPts val="0"/>
                        </a:spcAft>
                      </a:pPr>
                      <a:r>
                        <a:rPr lang="ja-JP" sz="900" kern="100" dirty="0">
                          <a:effectLst/>
                        </a:rPr>
                        <a:t>（救急車の運用効果の場合）</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nchor="ctr"/>
                </a:tc>
                <a:tc>
                  <a:txBody>
                    <a:bodyPr/>
                    <a:lstStyle/>
                    <a:p>
                      <a:pPr algn="ctr">
                        <a:spcAft>
                          <a:spcPts val="0"/>
                        </a:spcAft>
                      </a:pPr>
                      <a:r>
                        <a:rPr lang="en-US" sz="1000" kern="100">
                          <a:effectLst/>
                        </a:rPr>
                        <a:t>2,200</a:t>
                      </a:r>
                      <a:r>
                        <a:rPr lang="ja-JP" sz="1000" kern="100">
                          <a:effectLst/>
                        </a:rPr>
                        <a:t>地区</a:t>
                      </a:r>
                    </a:p>
                    <a:p>
                      <a:pPr algn="ctr">
                        <a:spcAft>
                          <a:spcPts val="0"/>
                        </a:spcAft>
                      </a:pPr>
                      <a:r>
                        <a:rPr lang="ja-JP" sz="1000" kern="100">
                          <a:effectLst/>
                        </a:rPr>
                        <a:t>（</a:t>
                      </a:r>
                      <a:r>
                        <a:rPr lang="en-US" sz="1000" kern="100">
                          <a:effectLst/>
                        </a:rPr>
                        <a:t>30</a:t>
                      </a:r>
                      <a:r>
                        <a:rPr lang="ja-JP" sz="1000" kern="100">
                          <a:effectLst/>
                        </a:rPr>
                        <a:t>市町村）</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tc>
                <a:tc>
                  <a:txBody>
                    <a:bodyPr/>
                    <a:lstStyle/>
                    <a:p>
                      <a:pPr algn="ctr">
                        <a:spcAft>
                          <a:spcPts val="0"/>
                        </a:spcAft>
                      </a:pPr>
                      <a:r>
                        <a:rPr lang="en-US" sz="1000" kern="100">
                          <a:effectLst/>
                        </a:rPr>
                        <a:t>3,463</a:t>
                      </a:r>
                      <a:r>
                        <a:rPr lang="ja-JP" sz="1000" kern="100">
                          <a:effectLst/>
                        </a:rPr>
                        <a:t>地区</a:t>
                      </a:r>
                    </a:p>
                    <a:p>
                      <a:pPr algn="ctr">
                        <a:spcAft>
                          <a:spcPts val="0"/>
                        </a:spcAft>
                      </a:pPr>
                      <a:r>
                        <a:rPr lang="ja-JP" sz="1000" kern="100">
                          <a:effectLst/>
                        </a:rPr>
                        <a:t>（</a:t>
                      </a:r>
                      <a:r>
                        <a:rPr lang="en-US" sz="1000" kern="100">
                          <a:effectLst/>
                        </a:rPr>
                        <a:t>39</a:t>
                      </a:r>
                      <a:r>
                        <a:rPr lang="ja-JP" sz="1000" kern="100">
                          <a:effectLst/>
                        </a:rPr>
                        <a:t>市町村）</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tc>
                <a:extLst>
                  <a:ext uri="{0D108BD9-81ED-4DB2-BD59-A6C34878D82A}">
                    <a16:rowId xmlns:a16="http://schemas.microsoft.com/office/drawing/2014/main" val="2420901100"/>
                  </a:ext>
                </a:extLst>
              </a:tr>
              <a:tr h="337544">
                <a:tc>
                  <a:txBody>
                    <a:bodyPr/>
                    <a:lstStyle/>
                    <a:p>
                      <a:pPr algn="ctr">
                        <a:spcAft>
                          <a:spcPts val="0"/>
                        </a:spcAft>
                      </a:pPr>
                      <a:r>
                        <a:rPr lang="ja-JP" sz="900" kern="100" dirty="0">
                          <a:effectLst/>
                        </a:rPr>
                        <a:t>指令台整備費節減</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nchor="ctr"/>
                </a:tc>
                <a:tc>
                  <a:txBody>
                    <a:bodyPr/>
                    <a:lstStyle/>
                    <a:p>
                      <a:pPr algn="ctr">
                        <a:spcAft>
                          <a:spcPts val="0"/>
                        </a:spcAft>
                      </a:pPr>
                      <a:r>
                        <a:rPr lang="ja-JP" sz="1000" kern="1200">
                          <a:effectLst/>
                        </a:rPr>
                        <a:t>整備費▲</a:t>
                      </a:r>
                      <a:r>
                        <a:rPr lang="en-US" sz="1000" kern="1200">
                          <a:effectLst/>
                        </a:rPr>
                        <a:t>36.9</a:t>
                      </a:r>
                      <a:r>
                        <a:rPr lang="ja-JP" sz="1000" kern="1200">
                          <a:effectLst/>
                        </a:rPr>
                        <a:t>億円</a:t>
                      </a:r>
                      <a:endParaRPr lang="ja-JP" sz="900">
                        <a:effectLst/>
                      </a:endParaRPr>
                    </a:p>
                    <a:p>
                      <a:pPr algn="ctr">
                        <a:spcAft>
                          <a:spcPts val="0"/>
                        </a:spcAft>
                      </a:pPr>
                      <a:r>
                        <a:rPr lang="ja-JP" sz="800" kern="1200">
                          <a:effectLst/>
                        </a:rPr>
                        <a:t>保守費▲</a:t>
                      </a:r>
                      <a:r>
                        <a:rPr lang="en-US" sz="800" kern="1200">
                          <a:effectLst/>
                        </a:rPr>
                        <a:t>1.9</a:t>
                      </a:r>
                      <a:r>
                        <a:rPr lang="ja-JP" sz="800" kern="1200">
                          <a:effectLst/>
                        </a:rPr>
                        <a:t>億円</a:t>
                      </a:r>
                      <a:r>
                        <a:rPr lang="en-US" sz="800" kern="1200">
                          <a:effectLst/>
                        </a:rPr>
                        <a:t>/</a:t>
                      </a:r>
                      <a:r>
                        <a:rPr lang="ja-JP" sz="800" kern="1200">
                          <a:effectLst/>
                        </a:rPr>
                        <a:t>年</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整備費▲</a:t>
                      </a:r>
                      <a:r>
                        <a:rPr lang="en-US" sz="1000" kern="1200">
                          <a:effectLst/>
                        </a:rPr>
                        <a:t>96.9</a:t>
                      </a:r>
                      <a:r>
                        <a:rPr lang="ja-JP" sz="1000" kern="1200">
                          <a:effectLst/>
                        </a:rPr>
                        <a:t>億円</a:t>
                      </a:r>
                      <a:endParaRPr lang="ja-JP" sz="900">
                        <a:effectLst/>
                      </a:endParaRPr>
                    </a:p>
                    <a:p>
                      <a:pPr algn="ctr">
                        <a:spcAft>
                          <a:spcPts val="0"/>
                        </a:spcAft>
                      </a:pPr>
                      <a:r>
                        <a:rPr lang="ja-JP" sz="800" kern="1200">
                          <a:effectLst/>
                        </a:rPr>
                        <a:t>保守費▲</a:t>
                      </a:r>
                      <a:r>
                        <a:rPr lang="en-US" sz="800" kern="1200">
                          <a:effectLst/>
                        </a:rPr>
                        <a:t>4.9</a:t>
                      </a:r>
                      <a:r>
                        <a:rPr lang="ja-JP" sz="800" kern="1200">
                          <a:effectLst/>
                        </a:rPr>
                        <a:t>億円</a:t>
                      </a:r>
                      <a:r>
                        <a:rPr lang="en-US" sz="800" kern="1200">
                          <a:effectLst/>
                        </a:rPr>
                        <a:t>/</a:t>
                      </a:r>
                      <a:r>
                        <a:rPr lang="ja-JP" sz="800" kern="1200">
                          <a:effectLst/>
                        </a:rPr>
                        <a:t>年</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4003927028"/>
                  </a:ext>
                </a:extLst>
              </a:tr>
              <a:tr h="233985">
                <a:tc>
                  <a:txBody>
                    <a:bodyPr/>
                    <a:lstStyle/>
                    <a:p>
                      <a:pPr algn="ctr">
                        <a:spcAft>
                          <a:spcPts val="0"/>
                        </a:spcAft>
                      </a:pPr>
                      <a:r>
                        <a:rPr lang="ja-JP" sz="900" kern="100" dirty="0">
                          <a:effectLst/>
                        </a:rPr>
                        <a:t>はしご車の重複投資回避</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nchor="ctr"/>
                </a:tc>
                <a:tc>
                  <a:txBody>
                    <a:bodyPr/>
                    <a:lstStyle/>
                    <a:p>
                      <a:pPr algn="ctr">
                        <a:spcAft>
                          <a:spcPts val="0"/>
                        </a:spcAft>
                      </a:pPr>
                      <a:r>
                        <a:rPr lang="ja-JP" sz="1000" kern="1200">
                          <a:effectLst/>
                        </a:rPr>
                        <a:t>▲</a:t>
                      </a:r>
                      <a:r>
                        <a:rPr lang="en-US" sz="1000" kern="1200">
                          <a:effectLst/>
                        </a:rPr>
                        <a:t>1</a:t>
                      </a:r>
                      <a:r>
                        <a:rPr lang="ja-JP" sz="1000" kern="1200">
                          <a:effectLst/>
                        </a:rPr>
                        <a:t>台</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dirty="0">
                          <a:effectLst/>
                        </a:rPr>
                        <a:t>▲</a:t>
                      </a:r>
                      <a:r>
                        <a:rPr lang="en-US" sz="1000" kern="1200" dirty="0">
                          <a:effectLst/>
                        </a:rPr>
                        <a:t>4</a:t>
                      </a:r>
                      <a:r>
                        <a:rPr lang="ja-JP" sz="1000" kern="1200" dirty="0">
                          <a:effectLst/>
                        </a:rPr>
                        <a:t>台</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3605129012"/>
                  </a:ext>
                </a:extLst>
              </a:tr>
            </a:tbl>
          </a:graphicData>
        </a:graphic>
      </p:graphicFrame>
      <p:graphicFrame>
        <p:nvGraphicFramePr>
          <p:cNvPr id="9" name="表 8"/>
          <p:cNvGraphicFramePr>
            <a:graphicFrameLocks noGrp="1"/>
          </p:cNvGraphicFramePr>
          <p:nvPr/>
        </p:nvGraphicFramePr>
        <p:xfrm>
          <a:off x="4597837" y="2891855"/>
          <a:ext cx="4359107" cy="2554325"/>
        </p:xfrm>
        <a:graphic>
          <a:graphicData uri="http://schemas.openxmlformats.org/drawingml/2006/table">
            <a:tbl>
              <a:tblPr firstRow="1" firstCol="1" bandRow="1">
                <a:tableStyleId>{5C22544A-7EE6-4342-B048-85BDC9FD1C3A}</a:tableStyleId>
              </a:tblPr>
              <a:tblGrid>
                <a:gridCol w="1899757">
                  <a:extLst>
                    <a:ext uri="{9D8B030D-6E8A-4147-A177-3AD203B41FA5}">
                      <a16:colId xmlns:a16="http://schemas.microsoft.com/office/drawing/2014/main" val="1657736488"/>
                    </a:ext>
                  </a:extLst>
                </a:gridCol>
                <a:gridCol w="1089583">
                  <a:extLst>
                    <a:ext uri="{9D8B030D-6E8A-4147-A177-3AD203B41FA5}">
                      <a16:colId xmlns:a16="http://schemas.microsoft.com/office/drawing/2014/main" val="1715466255"/>
                    </a:ext>
                  </a:extLst>
                </a:gridCol>
                <a:gridCol w="1369767">
                  <a:extLst>
                    <a:ext uri="{9D8B030D-6E8A-4147-A177-3AD203B41FA5}">
                      <a16:colId xmlns:a16="http://schemas.microsoft.com/office/drawing/2014/main" val="304616865"/>
                    </a:ext>
                  </a:extLst>
                </a:gridCol>
              </a:tblGrid>
              <a:tr h="193449">
                <a:tc>
                  <a:txBody>
                    <a:bodyPr/>
                    <a:lstStyle/>
                    <a:p>
                      <a:pPr algn="ctr">
                        <a:spcAft>
                          <a:spcPts val="0"/>
                        </a:spcAft>
                      </a:pPr>
                      <a:r>
                        <a:rPr lang="en-US" sz="1000" dirty="0">
                          <a:effectLst/>
                        </a:rPr>
                        <a:t> </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en-US" sz="1000" kern="1200" dirty="0">
                          <a:effectLst/>
                        </a:rPr>
                        <a:t>8</a:t>
                      </a:r>
                      <a:r>
                        <a:rPr lang="ja-JP" sz="1000" kern="1200" dirty="0">
                          <a:effectLst/>
                        </a:rPr>
                        <a:t>ブロック</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１ブロック</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131746518"/>
                  </a:ext>
                </a:extLst>
              </a:tr>
              <a:tr h="195022">
                <a:tc>
                  <a:txBody>
                    <a:bodyPr/>
                    <a:lstStyle/>
                    <a:p>
                      <a:pPr algn="ctr">
                        <a:spcAft>
                          <a:spcPts val="0"/>
                        </a:spcAft>
                      </a:pPr>
                      <a:r>
                        <a:rPr lang="ja-JP" sz="900" kern="1200" dirty="0">
                          <a:effectLst/>
                        </a:rPr>
                        <a:t>現場増強可能人数</a:t>
                      </a:r>
                      <a:endParaRPr lang="ja-JP" sz="8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dirty="0">
                          <a:effectLst/>
                        </a:rPr>
                        <a:t>＋</a:t>
                      </a:r>
                      <a:r>
                        <a:rPr lang="en-US" sz="1000" kern="1200" dirty="0">
                          <a:effectLst/>
                        </a:rPr>
                        <a:t>344</a:t>
                      </a:r>
                      <a:r>
                        <a:rPr lang="ja-JP" sz="1000" kern="1200" dirty="0">
                          <a:effectLst/>
                        </a:rPr>
                        <a:t>人</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558</a:t>
                      </a:r>
                      <a:r>
                        <a:rPr lang="ja-JP" sz="1000" kern="1200">
                          <a:effectLst/>
                        </a:rPr>
                        <a:t>人</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1488523662"/>
                  </a:ext>
                </a:extLst>
              </a:tr>
              <a:tr h="295422">
                <a:tc gridSpan="3">
                  <a:txBody>
                    <a:bodyPr/>
                    <a:lstStyle/>
                    <a:p>
                      <a:pPr algn="ctr">
                        <a:spcAft>
                          <a:spcPts val="0"/>
                        </a:spcAft>
                      </a:pPr>
                      <a:endParaRPr lang="en-US" sz="1000" kern="1200">
                        <a:effectLst/>
                      </a:endParaRPr>
                    </a:p>
                    <a:p>
                      <a:pPr algn="ctr">
                        <a:spcAft>
                          <a:spcPts val="0"/>
                        </a:spcAft>
                      </a:pPr>
                      <a:r>
                        <a:rPr lang="en-US" sz="1000" kern="1200">
                          <a:effectLst/>
                        </a:rPr>
                        <a:t> </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00221197"/>
                  </a:ext>
                </a:extLst>
              </a:tr>
              <a:tr h="295422">
                <a:tc>
                  <a:txBody>
                    <a:bodyPr/>
                    <a:lstStyle/>
                    <a:p>
                      <a:pPr>
                        <a:spcAft>
                          <a:spcPts val="0"/>
                        </a:spcAft>
                      </a:pPr>
                      <a:r>
                        <a:rPr lang="ja-JP" sz="1000" kern="1200" dirty="0">
                          <a:effectLst/>
                        </a:rPr>
                        <a:t>①　</a:t>
                      </a:r>
                      <a:r>
                        <a:rPr lang="ja-JP" sz="900" kern="1200" dirty="0">
                          <a:effectLst/>
                        </a:rPr>
                        <a:t>部隊の専任化</a:t>
                      </a:r>
                      <a:endParaRPr lang="ja-JP" sz="900" dirty="0">
                        <a:effectLst/>
                      </a:endParaRPr>
                    </a:p>
                    <a:p>
                      <a:pPr>
                        <a:spcAft>
                          <a:spcPts val="0"/>
                        </a:spcAft>
                      </a:pPr>
                      <a:r>
                        <a:rPr lang="ja-JP" sz="1000" kern="1200" dirty="0">
                          <a:effectLst/>
                        </a:rPr>
                        <a:t>　　</a:t>
                      </a:r>
                      <a:r>
                        <a:rPr lang="ja-JP" sz="800" kern="1200" dirty="0">
                          <a:effectLst/>
                        </a:rPr>
                        <a:t>（現状：専任</a:t>
                      </a:r>
                      <a:r>
                        <a:rPr lang="en-US" sz="800" kern="1200" dirty="0">
                          <a:effectLst/>
                        </a:rPr>
                        <a:t>540</a:t>
                      </a:r>
                      <a:r>
                        <a:rPr lang="ja-JP" sz="800" kern="1200" dirty="0">
                          <a:effectLst/>
                        </a:rPr>
                        <a:t>隊、兼任</a:t>
                      </a:r>
                      <a:r>
                        <a:rPr lang="en-US" sz="800" kern="1200" dirty="0">
                          <a:effectLst/>
                        </a:rPr>
                        <a:t>280</a:t>
                      </a:r>
                      <a:r>
                        <a:rPr lang="ja-JP" sz="800" kern="1200" dirty="0">
                          <a:effectLst/>
                        </a:rPr>
                        <a:t>隊）　</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38</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42</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2160571784"/>
                  </a:ext>
                </a:extLst>
              </a:tr>
              <a:tr h="274320">
                <a:tc>
                  <a:txBody>
                    <a:bodyPr/>
                    <a:lstStyle/>
                    <a:p>
                      <a:pPr>
                        <a:spcAft>
                          <a:spcPts val="0"/>
                        </a:spcAft>
                      </a:pPr>
                      <a:r>
                        <a:rPr lang="ja-JP" sz="1000" kern="1200" dirty="0">
                          <a:effectLst/>
                        </a:rPr>
                        <a:t>②　</a:t>
                      </a:r>
                      <a:r>
                        <a:rPr lang="ja-JP" sz="900" kern="1200" dirty="0">
                          <a:effectLst/>
                        </a:rPr>
                        <a:t>ポンプ車乗車人員増</a:t>
                      </a:r>
                      <a:endParaRPr lang="ja-JP" sz="900" dirty="0">
                        <a:effectLst/>
                      </a:endParaRPr>
                    </a:p>
                    <a:p>
                      <a:pPr indent="114300">
                        <a:spcAft>
                          <a:spcPts val="0"/>
                        </a:spcAft>
                      </a:pPr>
                      <a:r>
                        <a:rPr lang="ja-JP" sz="800" kern="1200" dirty="0">
                          <a:effectLst/>
                        </a:rPr>
                        <a:t>　（現状：ポンプ車</a:t>
                      </a:r>
                      <a:r>
                        <a:rPr lang="en-US" sz="800" kern="1200" dirty="0">
                          <a:effectLst/>
                        </a:rPr>
                        <a:t>337</a:t>
                      </a:r>
                      <a:r>
                        <a:rPr lang="ja-JP" sz="800" kern="1200" dirty="0">
                          <a:effectLst/>
                        </a:rPr>
                        <a:t>隊）</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10</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16</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3956809992"/>
                  </a:ext>
                </a:extLst>
              </a:tr>
              <a:tr h="265968">
                <a:tc>
                  <a:txBody>
                    <a:bodyPr/>
                    <a:lstStyle/>
                    <a:p>
                      <a:pPr>
                        <a:spcAft>
                          <a:spcPts val="0"/>
                        </a:spcAft>
                      </a:pPr>
                      <a:r>
                        <a:rPr lang="ja-JP" sz="1000" kern="1200" dirty="0">
                          <a:effectLst/>
                        </a:rPr>
                        <a:t>③　</a:t>
                      </a:r>
                      <a:r>
                        <a:rPr lang="ja-JP" sz="900" kern="1200" dirty="0">
                          <a:effectLst/>
                        </a:rPr>
                        <a:t>部隊増強</a:t>
                      </a:r>
                      <a:r>
                        <a:rPr lang="ja-JP" sz="800" kern="1200" dirty="0">
                          <a:effectLst/>
                        </a:rPr>
                        <a:t>　（現状：</a:t>
                      </a:r>
                      <a:r>
                        <a:rPr lang="en-US" sz="800" kern="1200" dirty="0">
                          <a:effectLst/>
                        </a:rPr>
                        <a:t>820</a:t>
                      </a:r>
                      <a:r>
                        <a:rPr lang="ja-JP" sz="800" kern="1200" dirty="0">
                          <a:effectLst/>
                        </a:rPr>
                        <a:t>隊）</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2</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3</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2473922367"/>
                  </a:ext>
                </a:extLst>
              </a:tr>
              <a:tr h="284446">
                <a:tc>
                  <a:txBody>
                    <a:bodyPr/>
                    <a:lstStyle/>
                    <a:p>
                      <a:pPr>
                        <a:spcAft>
                          <a:spcPts val="0"/>
                        </a:spcAft>
                      </a:pPr>
                      <a:r>
                        <a:rPr lang="ja-JP" sz="1000" kern="1200" dirty="0">
                          <a:effectLst/>
                        </a:rPr>
                        <a:t>④　</a:t>
                      </a:r>
                      <a:r>
                        <a:rPr lang="ja-JP" sz="900" kern="1200" dirty="0">
                          <a:effectLst/>
                        </a:rPr>
                        <a:t>予防要員増強</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18</a:t>
                      </a:r>
                      <a:r>
                        <a:rPr lang="ja-JP" sz="1000" kern="1200">
                          <a:effectLst/>
                        </a:rPr>
                        <a:t>人</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66</a:t>
                      </a:r>
                      <a:r>
                        <a:rPr lang="ja-JP" sz="1000" kern="1200">
                          <a:effectLst/>
                        </a:rPr>
                        <a:t>人</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525654612"/>
                  </a:ext>
                </a:extLst>
              </a:tr>
              <a:tr h="274320">
                <a:tc>
                  <a:txBody>
                    <a:bodyPr/>
                    <a:lstStyle/>
                    <a:p>
                      <a:pPr>
                        <a:spcAft>
                          <a:spcPts val="0"/>
                        </a:spcAft>
                      </a:pPr>
                      <a:r>
                        <a:rPr lang="ja-JP" sz="1000" kern="1200" dirty="0">
                          <a:effectLst/>
                        </a:rPr>
                        <a:t>⑤　</a:t>
                      </a:r>
                      <a:r>
                        <a:rPr lang="ja-JP" sz="900" kern="1200" dirty="0">
                          <a:effectLst/>
                        </a:rPr>
                        <a:t>大規模災害対応部隊の創設</a:t>
                      </a:r>
                      <a:endParaRPr lang="ja-JP" sz="900" dirty="0">
                        <a:effectLst/>
                      </a:endParaRPr>
                    </a:p>
                    <a:p>
                      <a:pPr>
                        <a:spcAft>
                          <a:spcPts val="0"/>
                        </a:spcAft>
                      </a:pPr>
                      <a:r>
                        <a:rPr lang="en-US" sz="800" kern="1200" dirty="0">
                          <a:effectLst/>
                        </a:rPr>
                        <a:t> </a:t>
                      </a:r>
                      <a:r>
                        <a:rPr lang="ja-JP" sz="800" kern="1200" dirty="0">
                          <a:effectLst/>
                        </a:rPr>
                        <a:t>　　（現状：特別高度救助隊</a:t>
                      </a:r>
                      <a:r>
                        <a:rPr lang="en-US" sz="800" kern="1200" dirty="0">
                          <a:effectLst/>
                        </a:rPr>
                        <a:t>2</a:t>
                      </a:r>
                      <a:r>
                        <a:rPr lang="ja-JP" sz="800" kern="1200" dirty="0">
                          <a:effectLst/>
                        </a:rPr>
                        <a:t>隊）</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ー</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a:effectLst/>
                        </a:rPr>
                        <a:t>＋</a:t>
                      </a:r>
                      <a:r>
                        <a:rPr lang="en-US" sz="1000" kern="1200">
                          <a:effectLst/>
                        </a:rPr>
                        <a:t>1</a:t>
                      </a:r>
                      <a:r>
                        <a:rPr lang="ja-JP" sz="1000" kern="1200">
                          <a:effectLst/>
                        </a:rPr>
                        <a:t>隊</a:t>
                      </a:r>
                      <a:endParaRPr lang="ja-JP" sz="9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717231279"/>
                  </a:ext>
                </a:extLst>
              </a:tr>
              <a:tr h="443132">
                <a:tc>
                  <a:txBody>
                    <a:bodyPr/>
                    <a:lstStyle/>
                    <a:p>
                      <a:pPr>
                        <a:spcAft>
                          <a:spcPts val="0"/>
                        </a:spcAft>
                      </a:pPr>
                      <a:r>
                        <a:rPr lang="ja-JP" sz="1000" kern="1200" dirty="0">
                          <a:effectLst/>
                        </a:rPr>
                        <a:t>⑥　</a:t>
                      </a:r>
                      <a:r>
                        <a:rPr lang="ja-JP" sz="900" kern="1200" dirty="0">
                          <a:effectLst/>
                        </a:rPr>
                        <a:t>消防技術力</a:t>
                      </a:r>
                      <a:r>
                        <a:rPr lang="en-US" sz="900" kern="1200" dirty="0">
                          <a:effectLst/>
                        </a:rPr>
                        <a:t>UP</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dirty="0" err="1">
                          <a:effectLst/>
                        </a:rPr>
                        <a:t>ー</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tc>
                  <a:txBody>
                    <a:bodyPr/>
                    <a:lstStyle/>
                    <a:p>
                      <a:pPr algn="ctr">
                        <a:spcAft>
                          <a:spcPts val="0"/>
                        </a:spcAft>
                      </a:pPr>
                      <a:r>
                        <a:rPr lang="ja-JP" sz="1000" kern="1200" dirty="0">
                          <a:effectLst/>
                        </a:rPr>
                        <a:t>計画的研修の実施</a:t>
                      </a:r>
                      <a:endParaRPr lang="ja-JP" sz="900" dirty="0">
                        <a:effectLst/>
                      </a:endParaRPr>
                    </a:p>
                    <a:p>
                      <a:pPr algn="ctr">
                        <a:spcAft>
                          <a:spcPts val="0"/>
                        </a:spcAft>
                      </a:pPr>
                      <a:r>
                        <a:rPr lang="ja-JP" sz="1000" kern="1200" dirty="0">
                          <a:effectLst/>
                        </a:rPr>
                        <a:t>（研究所の設置）</a:t>
                      </a:r>
                      <a:endParaRPr lang="ja-JP" sz="900" dirty="0">
                        <a:effectLst/>
                      </a:endParaRPr>
                    </a:p>
                    <a:p>
                      <a:pPr algn="ctr">
                        <a:spcAft>
                          <a:spcPts val="0"/>
                        </a:spcAft>
                      </a:pPr>
                      <a:r>
                        <a:rPr lang="ja-JP" sz="1000" kern="1200" dirty="0">
                          <a:effectLst/>
                        </a:rPr>
                        <a:t>＋</a:t>
                      </a:r>
                      <a:r>
                        <a:rPr lang="en-US" sz="1000" kern="1200" dirty="0">
                          <a:effectLst/>
                        </a:rPr>
                        <a:t>43</a:t>
                      </a:r>
                      <a:r>
                        <a:rPr lang="ja-JP" sz="1000" kern="1200" dirty="0">
                          <a:effectLst/>
                        </a:rPr>
                        <a:t>人</a:t>
                      </a:r>
                      <a:endParaRPr lang="ja-JP" sz="9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3305" marR="63305" marT="0" marB="0" anchor="ctr"/>
                </a:tc>
                <a:extLst>
                  <a:ext uri="{0D108BD9-81ED-4DB2-BD59-A6C34878D82A}">
                    <a16:rowId xmlns:a16="http://schemas.microsoft.com/office/drawing/2014/main" val="3150210887"/>
                  </a:ext>
                </a:extLst>
              </a:tr>
            </a:tbl>
          </a:graphicData>
        </a:graphic>
      </p:graphicFrame>
      <p:sp>
        <p:nvSpPr>
          <p:cNvPr id="10" name="二等辺三角形 68"/>
          <p:cNvSpPr>
            <a:spLocks noChangeArrowheads="1"/>
          </p:cNvSpPr>
          <p:nvPr/>
        </p:nvSpPr>
        <p:spPr bwMode="auto">
          <a:xfrm rot="10800000">
            <a:off x="5149951" y="3350663"/>
            <a:ext cx="3367454" cy="177594"/>
          </a:xfrm>
          <a:prstGeom prst="triangle">
            <a:avLst>
              <a:gd name="adj" fmla="val 50000"/>
            </a:avLst>
          </a:prstGeom>
          <a:solidFill>
            <a:srgbClr val="ED7D31"/>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84406" tIns="42203" rIns="84406" bIns="42203" numCol="1" anchor="ctr" anchorCtr="0" compatLnSpc="1">
            <a:prstTxWarp prst="textNoShape">
              <a:avLst/>
            </a:prstTxWarp>
          </a:bodyPr>
          <a:lstStyle/>
          <a:p>
            <a:endParaRPr lang="ja-JP" altLang="en-US" sz="1662"/>
          </a:p>
        </p:txBody>
      </p:sp>
      <p:sp>
        <p:nvSpPr>
          <p:cNvPr id="11" name="正方形/長方形 10"/>
          <p:cNvSpPr/>
          <p:nvPr/>
        </p:nvSpPr>
        <p:spPr>
          <a:xfrm>
            <a:off x="4491390" y="2353704"/>
            <a:ext cx="4572000" cy="592470"/>
          </a:xfrm>
          <a:prstGeom prst="rect">
            <a:avLst/>
          </a:prstGeom>
        </p:spPr>
        <p:txBody>
          <a:bodyPr>
            <a:spAutoFit/>
          </a:bodyPr>
          <a:lstStyle/>
          <a:p>
            <a:pPr fontAlgn="base">
              <a:lnSpc>
                <a:spcPts val="1292"/>
              </a:lnSpc>
            </a:pPr>
            <a:r>
              <a:rPr lang="ja-JP" altLang="ja-JP" sz="1015" b="1"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＜生み出された現場増強可能人数による現場対応力強化例＞</a:t>
            </a:r>
            <a:endParaRPr lang="ja-JP" altLang="ja-JP" sz="1015" b="1" dirty="0">
              <a:latin typeface="Meiryo UI" panose="020B0604030504040204" pitchFamily="50" charset="-128"/>
              <a:ea typeface="Meiryo UI" panose="020B0604030504040204" pitchFamily="50" charset="-128"/>
              <a:cs typeface="ＭＳ Ｐゴシック" panose="020B0600070205080204" pitchFamily="50" charset="-128"/>
            </a:endParaRPr>
          </a:p>
          <a:p>
            <a:pPr marL="140680" indent="-140680" fontAlgn="base">
              <a:lnSpc>
                <a:spcPts val="1292"/>
              </a:lnSpc>
            </a:pPr>
            <a:r>
              <a:rPr lang="en-US" altLang="ja-JP" sz="1108"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108"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969"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本部機能の集約により生み出された人数を現場に配置することで、強化が可能となる事例として下の表。</a:t>
            </a:r>
            <a:endParaRPr lang="ja-JP" altLang="ja-JP" sz="969"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2" name="正方形/長方形 11"/>
          <p:cNvSpPr/>
          <p:nvPr/>
        </p:nvSpPr>
        <p:spPr>
          <a:xfrm>
            <a:off x="4939313" y="1877124"/>
            <a:ext cx="3788729" cy="518412"/>
          </a:xfrm>
          <a:prstGeom prst="rect">
            <a:avLst/>
          </a:prstGeom>
        </p:spPr>
        <p:txBody>
          <a:bodyPr wrap="square">
            <a:spAutoFit/>
          </a:bodyPr>
          <a:lstStyle/>
          <a:p>
            <a:pPr marL="316531" indent="-316531">
              <a:buFont typeface="+mj-ea"/>
              <a:buAutoNum type="circleNumDbPlain"/>
            </a:pPr>
            <a:r>
              <a:rPr lang="ja-JP" altLang="ja-JP" sz="923"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本部機能の集約効果は高まり、現場増強可能人数が多くなる。</a:t>
            </a:r>
            <a:endParaRPr lang="ja-JP" altLang="ja-JP" sz="923" dirty="0">
              <a:latin typeface="Meiryo UI" panose="020B0604030504040204" pitchFamily="50" charset="-128"/>
              <a:ea typeface="Meiryo UI" panose="020B0604030504040204" pitchFamily="50" charset="-128"/>
              <a:cs typeface="ＭＳ Ｐゴシック" panose="020B0600070205080204" pitchFamily="50" charset="-128"/>
            </a:endParaRPr>
          </a:p>
          <a:p>
            <a:pPr marL="316531" indent="-316531">
              <a:buFont typeface="+mj-ea"/>
              <a:buAutoNum type="circleNumDbPlain"/>
            </a:pPr>
            <a:r>
              <a:rPr lang="ja-JP" altLang="ja-JP" sz="923"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多くの市町村で現場への平均到着時間短縮効果が表れる。</a:t>
            </a:r>
            <a:endParaRPr lang="ja-JP" altLang="ja-JP" sz="923" dirty="0">
              <a:latin typeface="Meiryo UI" panose="020B0604030504040204" pitchFamily="50" charset="-128"/>
              <a:ea typeface="Meiryo UI" panose="020B0604030504040204" pitchFamily="50" charset="-128"/>
              <a:cs typeface="ＭＳ Ｐゴシック" panose="020B0600070205080204" pitchFamily="50" charset="-128"/>
            </a:endParaRPr>
          </a:p>
          <a:p>
            <a:pPr marL="316531" indent="-316531">
              <a:buFont typeface="+mj-ea"/>
              <a:buAutoNum type="circleNumDbPlain"/>
            </a:pPr>
            <a:r>
              <a:rPr lang="ja-JP" altLang="ja-JP" sz="923"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財政面でも大きな効果が生じる結果となった。</a:t>
            </a:r>
            <a:endParaRPr lang="ja-JP" altLang="ja-JP" sz="923" dirty="0">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6" name="正方形/長方形 15">
            <a:extLst>
              <a:ext uri="{FF2B5EF4-FFF2-40B4-BE49-F238E27FC236}">
                <a16:creationId xmlns:a16="http://schemas.microsoft.com/office/drawing/2014/main" id="{12BB05C3-F234-484D-B626-034276DF8214}"/>
              </a:ext>
            </a:extLst>
          </p:cNvPr>
          <p:cNvSpPr/>
          <p:nvPr/>
        </p:nvSpPr>
        <p:spPr>
          <a:xfrm>
            <a:off x="118582" y="306561"/>
            <a:ext cx="3522853" cy="3075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■広域化対象市町村の組み合わせ</a:t>
            </a:r>
            <a:endParaRPr lang="ja-JP" altLang="en-US" sz="923" dirty="0">
              <a:latin typeface="Meiryo UI" panose="020B0604030504040204" pitchFamily="50" charset="-128"/>
              <a:ea typeface="Meiryo UI" panose="020B0604030504040204" pitchFamily="50" charset="-128"/>
            </a:endParaRPr>
          </a:p>
        </p:txBody>
      </p:sp>
      <p:sp>
        <p:nvSpPr>
          <p:cNvPr id="19" name="正方形/長方形 9"/>
          <p:cNvSpPr>
            <a:spLocks noChangeArrowheads="1"/>
          </p:cNvSpPr>
          <p:nvPr/>
        </p:nvSpPr>
        <p:spPr bwMode="auto">
          <a:xfrm>
            <a:off x="2710870" y="4525009"/>
            <a:ext cx="1995829" cy="65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4394" tIns="42198" rIns="84394" bIns="42198">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292"/>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33</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消防本部</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1292"/>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108" dirty="0">
              <a:latin typeface="Meiryo UI" panose="020B0604030504040204" pitchFamily="50" charset="-128"/>
              <a:ea typeface="Meiryo UI" panose="020B0604030504040204" pitchFamily="50" charset="-128"/>
              <a:cs typeface="Meiryo UI" panose="020B0604030504040204" pitchFamily="50" charset="-128"/>
            </a:endParaRPr>
          </a:p>
          <a:p>
            <a:pPr>
              <a:lnSpc>
                <a:spcPts val="1292"/>
              </a:lnSpc>
              <a:buNone/>
            </a:pPr>
            <a:r>
              <a:rPr lang="ja-JP" altLang="en-US" sz="1108"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69" b="1" dirty="0">
                <a:latin typeface="Meiryo UI" panose="020B0604030504040204" pitchFamily="50" charset="-128"/>
                <a:ea typeface="Meiryo UI" panose="020B0604030504040204" pitchFamily="50" charset="-128"/>
                <a:cs typeface="Meiryo UI" panose="020B0604030504040204" pitchFamily="50" charset="-128"/>
              </a:rPr>
              <a:t>26</a:t>
            </a:r>
            <a:r>
              <a:rPr lang="ja-JP" altLang="en-US" sz="969" b="1" dirty="0">
                <a:latin typeface="Meiryo UI" panose="020B0604030504040204" pitchFamily="50" charset="-128"/>
                <a:ea typeface="Meiryo UI" panose="020B0604030504040204" pitchFamily="50" charset="-128"/>
                <a:cs typeface="Meiryo UI" panose="020B0604030504040204" pitchFamily="50" charset="-128"/>
              </a:rPr>
              <a:t>消防本部</a:t>
            </a:r>
          </a:p>
        </p:txBody>
      </p:sp>
      <p:sp>
        <p:nvSpPr>
          <p:cNvPr id="14" name="テキスト ボックス 13"/>
          <p:cNvSpPr txBox="1"/>
          <p:nvPr/>
        </p:nvSpPr>
        <p:spPr>
          <a:xfrm>
            <a:off x="0" y="5371773"/>
            <a:ext cx="1905884"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出典：大阪府消防広域化推進計画</a:t>
            </a:r>
          </a:p>
        </p:txBody>
      </p:sp>
      <p:sp>
        <p:nvSpPr>
          <p:cNvPr id="2" name="角丸四角形 1"/>
          <p:cNvSpPr/>
          <p:nvPr/>
        </p:nvSpPr>
        <p:spPr>
          <a:xfrm>
            <a:off x="2112651" y="5495562"/>
            <a:ext cx="6657973" cy="1006778"/>
          </a:xfrm>
          <a:prstGeom prst="roundRect">
            <a:avLst>
              <a:gd name="adj" fmla="val 10679"/>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lIns="33231" rIns="33231" rtlCol="0" anchor="t" anchorCtr="0"/>
          <a:lstStyle/>
          <a:p>
            <a:pPr indent="246191"/>
            <a:r>
              <a:rPr lang="ja-JP" altLang="ja-JP" sz="1015" b="1"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広域化に対する各消防本部の懸念</a:t>
            </a:r>
            <a:endParaRPr lang="ja-JP" altLang="ja-JP" sz="1015" b="1"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46191"/>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○本部毎の部隊運用に不均衡がある中、統一した指令台で運用すると、逆に地域毎に適した戦術や部隊運用ができなくなる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969"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46191"/>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○市町村関係部局や消防団との連携の問題がある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構成市町で意見の集約や合意形成に時間がかかる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969"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46191"/>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○比較的小規模な消防本部にとっては、広域化により大規模消防本部の消防力にあわせる必要があり、負担金が増える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969"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46191"/>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○地域の密着性やきめ細やかな消防行政に支障がでる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消防署所、車両配置等が都心部分へ集中する</a:t>
            </a:r>
            <a:r>
              <a:rPr lang="ja-JP" altLang="en-US"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a:t>
            </a:r>
            <a:endParaRPr lang="ja-JP" altLang="ja-JP" sz="969"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indent="246191"/>
            <a:r>
              <a:rPr lang="ja-JP" altLang="ja-JP" sz="969" dirty="0">
                <a:solidFill>
                  <a:schemeClr val="tx1"/>
                </a:solidFill>
                <a:latin typeface="游ゴシック" panose="020B0400000000000000" pitchFamily="50" charset="-128"/>
                <a:ea typeface="Meiryo UI" panose="020B0604030504040204" pitchFamily="50" charset="-128"/>
                <a:cs typeface="ＭＳ Ｐゴシック" panose="020B0600070205080204" pitchFamily="50" charset="-128"/>
              </a:rPr>
              <a:t>○中核となる本部は、規模の小さい本部へ消防力・職員が流れて質が低下する</a:t>
            </a:r>
            <a:endParaRPr lang="ja-JP" altLang="ja-JP" sz="969"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43919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84635" y="706855"/>
            <a:ext cx="9005538" cy="5848615"/>
          </a:xfrm>
          <a:prstGeom prst="rect">
            <a:avLst/>
          </a:prstGeom>
          <a:noFill/>
          <a:ln w="127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160234" y="1120487"/>
            <a:ext cx="3812887" cy="2483323"/>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大阪全体で新たなテクノロジーによる利便性の向上が実感できるよう都市機能の高次化を目指すため「スマートシティ戦略の推進」を追加（</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2020.3</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大阪・関西万博に向け、大胆な規制緩和等による最先端の取組と、府域全体で住民に利便性を実感してもらえる取組を両輪として、大阪モデルのスマートシティーの基盤を確立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ｰ</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を実現するための戦略（「大阪スマートシティ戦略」）を定め、行政自らの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をはじめ、さらに地域の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つなげていく。</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タイトル 1"/>
          <p:cNvSpPr txBox="1">
            <a:spLocks/>
          </p:cNvSpPr>
          <p:nvPr/>
        </p:nvSpPr>
        <p:spPr>
          <a:xfrm>
            <a:off x="4521911" y="1068529"/>
            <a:ext cx="4366969" cy="1580742"/>
          </a:xfrm>
          <a:prstGeom prst="rect">
            <a:avLst/>
          </a:prstGeom>
          <a:noFill/>
          <a:ln>
            <a:noFill/>
          </a:ln>
        </p:spPr>
        <p:txBody>
          <a:bodyPr vert="horz" wrap="square" lIns="84406" tIns="42203" rIns="84406" bIns="42203" rtlCol="0" anchor="t">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en-US" altLang="ja-JP" sz="1292"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月に「大阪スマートシティ戦略 </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」を策定し、スマートシティ化に向けた取組みを進めてきた。</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スマートシティ戦略策定後の変化を踏まえ、新たな３つの要素（都市免疫力の強化、国のデジタル政策を先導する取組み、公民共同エコシステムの構築）を加えた 「大阪スマートシティ戦略 </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」策定に向け、取組みを進めている。</a:t>
            </a:r>
          </a:p>
        </p:txBody>
      </p:sp>
      <p:sp>
        <p:nvSpPr>
          <p:cNvPr id="32" name="右矢印 31"/>
          <p:cNvSpPr/>
          <p:nvPr/>
        </p:nvSpPr>
        <p:spPr>
          <a:xfrm>
            <a:off x="4020526" y="1687270"/>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4" name="角丸四角形 23"/>
          <p:cNvSpPr/>
          <p:nvPr/>
        </p:nvSpPr>
        <p:spPr>
          <a:xfrm>
            <a:off x="4455745" y="780101"/>
            <a:ext cx="1046820" cy="30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6" name="角丸四角形 23">
            <a:extLst>
              <a:ext uri="{FF2B5EF4-FFF2-40B4-BE49-F238E27FC236}">
                <a16:creationId xmlns:a16="http://schemas.microsoft.com/office/drawing/2014/main" id="{B23E43A1-D28E-4C65-90EC-FDFF1591D5C2}"/>
              </a:ext>
            </a:extLst>
          </p:cNvPr>
          <p:cNvSpPr/>
          <p:nvPr/>
        </p:nvSpPr>
        <p:spPr>
          <a:xfrm>
            <a:off x="4455744" y="2407810"/>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39" name="タイトル 1">
            <a:extLst>
              <a:ext uri="{FF2B5EF4-FFF2-40B4-BE49-F238E27FC236}">
                <a16:creationId xmlns:a16="http://schemas.microsoft.com/office/drawing/2014/main" id="{8F9B27B7-805D-41F0-B385-212151CA3647}"/>
              </a:ext>
            </a:extLst>
          </p:cNvPr>
          <p:cNvSpPr txBox="1">
            <a:spLocks/>
          </p:cNvSpPr>
          <p:nvPr/>
        </p:nvSpPr>
        <p:spPr>
          <a:xfrm>
            <a:off x="4521910" y="2698908"/>
            <a:ext cx="4366970" cy="3604910"/>
          </a:xfrm>
          <a:prstGeom prst="rect">
            <a:avLst/>
          </a:prstGeom>
          <a:noFill/>
          <a:ln w="25400">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スマートシティ戦略の推進については、上記のとおり取組みを進めてきているが、世界の先進都市と比較すると、後れは大きい。</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従来の個別施策による社会課題への対応に加え、新たなテクノロジーで多様化する社会課題を横串に解決し、継続的に住民の</a:t>
            </a:r>
            <a:r>
              <a:rPr lang="en-US" altLang="ja-JP" sz="1292" b="1" dirty="0" err="1">
                <a:latin typeface="Meiryo UI" panose="020B0604030504040204" pitchFamily="50" charset="-128"/>
                <a:ea typeface="Meiryo UI" panose="020B0604030504040204" pitchFamily="50" charset="-128"/>
                <a:cs typeface="Meiryo UI" panose="020B0604030504040204" pitchFamily="50" charset="-128"/>
              </a:rPr>
              <a:t>QoL</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（生活の質）を高めていく仕組みが必要。</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世界の都市間競争に伍する、副首都大阪にふさわしい都市として、社会課題の先進解決都市として、成長していくため、官民データの一元化を最大限に図りつつ、公民共同エコシステムによる持続可能なスマートシティの実現をより一層加速させ、国のデジタル政策を積極的にリードして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また、地域エリア（生活圏）ごとにデジタルによってまちの魅力をつくっていくことが重要であり、住民のオプトインによる生活圏の利便性を進めるような市民主導型のデータに基づく地域</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DX</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が必要ではないか。</a:t>
            </a:r>
          </a:p>
        </p:txBody>
      </p:sp>
      <p:sp>
        <p:nvSpPr>
          <p:cNvPr id="12" name="角丸四角形 11"/>
          <p:cNvSpPr/>
          <p:nvPr/>
        </p:nvSpPr>
        <p:spPr>
          <a:xfrm>
            <a:off x="251520" y="810432"/>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3" name="正方形/長方形 12"/>
          <p:cNvSpPr/>
          <p:nvPr/>
        </p:nvSpPr>
        <p:spPr>
          <a:xfrm>
            <a:off x="-19958" y="0"/>
            <a:ext cx="9143999" cy="38655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７ー１</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到達点分析 </a:t>
            </a:r>
            <a:r>
              <a:rPr lang="en-US" altLang="ja-JP" kern="0" dirty="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機能面 </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（１）スマートシティ戦略の推進</a:t>
            </a:r>
          </a:p>
        </p:txBody>
      </p:sp>
      <p:sp>
        <p:nvSpPr>
          <p:cNvPr id="15" name="正方形/長方形 14"/>
          <p:cNvSpPr/>
          <p:nvPr/>
        </p:nvSpPr>
        <p:spPr>
          <a:xfrm>
            <a:off x="7129428" y="95173"/>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4010943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15347" y="4027220"/>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119967" y="4055982"/>
            <a:ext cx="2971918" cy="262739"/>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a:t>
            </a:r>
            <a:r>
              <a:rPr lang="ja-JP" altLang="en-US" sz="1292" b="1" dirty="0">
                <a:solidFill>
                  <a:prstClr val="black"/>
                </a:solidFill>
                <a:latin typeface="ＭＳ Ｐゴシック" panose="020B0600070205080204" pitchFamily="50" charset="-128"/>
                <a:cs typeface="Meiryo UI" panose="020B0604030504040204" pitchFamily="50" charset="-128"/>
              </a:rPr>
              <a:t>（年度）</a:t>
            </a:r>
          </a:p>
          <a:p>
            <a:pPr algn="l">
              <a:spcBef>
                <a:spcPts val="0"/>
              </a:spcBef>
            </a:pPr>
            <a:endParaRPr lang="ja-JP" altLang="en-US" sz="1292" b="1" dirty="0">
              <a:latin typeface="+mj-ea"/>
              <a:cs typeface="Meiryo UI" panose="020B0604030504040204" pitchFamily="50" charset="-128"/>
            </a:endParaRPr>
          </a:p>
        </p:txBody>
      </p:sp>
      <p:sp>
        <p:nvSpPr>
          <p:cNvPr id="62" name="正方形/長方形 61"/>
          <p:cNvSpPr/>
          <p:nvPr/>
        </p:nvSpPr>
        <p:spPr>
          <a:xfrm>
            <a:off x="4173913" y="4155986"/>
            <a:ext cx="4472871" cy="2399118"/>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lIns="166154" tIns="33231" rIns="33231" bIns="33231" rtlCol="0" anchor="ctr"/>
          <a:lstStyle/>
          <a:p>
            <a:r>
              <a:rPr lang="ja-JP" altLang="en-US" sz="1108" b="1" dirty="0">
                <a:solidFill>
                  <a:schemeClr val="tx1"/>
                </a:solidFill>
                <a:latin typeface="Meiryo UI" panose="020B0604030504040204" pitchFamily="50" charset="-128"/>
                <a:ea typeface="Meiryo UI" panose="020B0604030504040204" pitchFamily="50" charset="-128"/>
              </a:rPr>
              <a:t>＜健康危機事象への対応力の強化＞</a:t>
            </a:r>
            <a:endParaRPr lang="en-US" altLang="ja-JP" sz="1108" b="1" dirty="0">
              <a:solidFill>
                <a:schemeClr val="tx1"/>
              </a:solidFill>
              <a:latin typeface="Meiryo UI" panose="020B0604030504040204" pitchFamily="50" charset="-128"/>
              <a:ea typeface="Meiryo UI" panose="020B0604030504040204" pitchFamily="50" charset="-128"/>
            </a:endParaRPr>
          </a:p>
          <a:p>
            <a:r>
              <a:rPr lang="ja-JP" altLang="en-US" sz="1108" b="1" dirty="0">
                <a:solidFill>
                  <a:schemeClr val="tx1"/>
                </a:solidFill>
                <a:latin typeface="Meiryo UI" panose="020B0604030504040204" pitchFamily="50" charset="-128"/>
                <a:ea typeface="Meiryo UI" panose="020B0604030504040204" pitchFamily="50" charset="-128"/>
              </a:rPr>
              <a:t>　</a:t>
            </a:r>
            <a:r>
              <a:rPr lang="en-US" altLang="ja-JP" sz="1108" b="1" dirty="0">
                <a:solidFill>
                  <a:schemeClr val="tx1"/>
                </a:solidFill>
                <a:latin typeface="Meiryo UI" panose="020B0604030504040204" pitchFamily="50" charset="-128"/>
                <a:ea typeface="Meiryo UI" panose="020B0604030504040204" pitchFamily="50" charset="-128"/>
              </a:rPr>
              <a:t>【G20</a:t>
            </a:r>
            <a:r>
              <a:rPr lang="ja-JP" altLang="en-US" sz="1108" b="1" dirty="0">
                <a:solidFill>
                  <a:schemeClr val="tx1"/>
                </a:solidFill>
                <a:latin typeface="Meiryo UI" panose="020B0604030504040204" pitchFamily="50" charset="-128"/>
                <a:ea typeface="Meiryo UI" panose="020B0604030504040204" pitchFamily="50" charset="-128"/>
              </a:rPr>
              <a:t>大阪サミット対応</a:t>
            </a:r>
            <a:r>
              <a:rPr lang="en-US" altLang="ja-JP" sz="1108" b="1" dirty="0">
                <a:solidFill>
                  <a:schemeClr val="tx1"/>
                </a:solidFill>
                <a:latin typeface="Meiryo UI" panose="020B0604030504040204" pitchFamily="50" charset="-128"/>
                <a:ea typeface="Meiryo UI" panose="020B0604030504040204" pitchFamily="50" charset="-128"/>
              </a:rPr>
              <a:t>】</a:t>
            </a:r>
          </a:p>
          <a:p>
            <a:pPr marL="263776" indent="-263776">
              <a:buFont typeface="Wingdings" panose="05000000000000000000" pitchFamily="2" charset="2"/>
              <a:buChar char="Ø"/>
            </a:pPr>
            <a:r>
              <a:rPr lang="en-US" altLang="ja-JP" sz="1108" dirty="0">
                <a:solidFill>
                  <a:schemeClr val="tx1"/>
                </a:solidFill>
                <a:latin typeface="Meiryo UI" panose="020B0604030504040204" pitchFamily="50" charset="-128"/>
                <a:ea typeface="Meiryo UI" panose="020B0604030504040204" pitchFamily="50" charset="-128"/>
              </a:rPr>
              <a:t>G20</a:t>
            </a:r>
            <a:r>
              <a:rPr lang="ja-JP" altLang="en-US" sz="1108" dirty="0">
                <a:solidFill>
                  <a:schemeClr val="tx1"/>
                </a:solidFill>
                <a:latin typeface="Meiryo UI" panose="020B0604030504040204" pitchFamily="50" charset="-128"/>
                <a:ea typeface="Meiryo UI" panose="020B0604030504040204" pitchFamily="50" charset="-128"/>
              </a:rPr>
              <a:t>大阪サミット関連施設食中毒対策事業の実施</a:t>
            </a:r>
            <a:endParaRPr lang="en-US" altLang="ja-JP" sz="1108" dirty="0">
              <a:solidFill>
                <a:schemeClr val="tx1"/>
              </a:solidFill>
              <a:latin typeface="Meiryo UI" panose="020B0604030504040204" pitchFamily="50" charset="-128"/>
              <a:ea typeface="Meiryo UI" panose="020B0604030504040204" pitchFamily="50" charset="-128"/>
            </a:endParaRPr>
          </a:p>
          <a:p>
            <a:pPr marL="263776" indent="-263776">
              <a:buFont typeface="Wingdings" panose="05000000000000000000" pitchFamily="2" charset="2"/>
              <a:buChar char="Ø"/>
            </a:pPr>
            <a:r>
              <a:rPr lang="ja-JP" altLang="en-US" sz="1108" dirty="0">
                <a:solidFill>
                  <a:schemeClr val="tx1"/>
                </a:solidFill>
                <a:latin typeface="Meiryo UI" panose="020B0604030504040204" pitchFamily="50" charset="-128"/>
                <a:ea typeface="Meiryo UI" panose="020B0604030504040204" pitchFamily="50" charset="-128"/>
              </a:rPr>
              <a:t>感染症強化サーベイランスの実施</a:t>
            </a:r>
            <a:endParaRPr lang="en-US" altLang="ja-JP" sz="1108" dirty="0">
              <a:solidFill>
                <a:schemeClr val="tx1"/>
              </a:solidFill>
              <a:latin typeface="Meiryo UI" panose="020B0604030504040204" pitchFamily="50" charset="-128"/>
              <a:ea typeface="Meiryo UI" panose="020B0604030504040204" pitchFamily="50" charset="-128"/>
            </a:endParaRPr>
          </a:p>
          <a:p>
            <a:pPr>
              <a:spcBef>
                <a:spcPts val="554"/>
              </a:spcBef>
            </a:pPr>
            <a:r>
              <a:rPr lang="ja-JP" altLang="en-US" sz="1108" b="1" dirty="0">
                <a:solidFill>
                  <a:schemeClr val="tx1"/>
                </a:solidFill>
                <a:latin typeface="Meiryo UI" panose="020B0604030504040204" pitchFamily="50" charset="-128"/>
                <a:ea typeface="Meiryo UI" panose="020B0604030504040204" pitchFamily="50" charset="-128"/>
              </a:rPr>
              <a:t>　</a:t>
            </a:r>
            <a:r>
              <a:rPr lang="en-US" altLang="ja-JP" sz="1108" b="1" dirty="0">
                <a:solidFill>
                  <a:schemeClr val="tx1"/>
                </a:solidFill>
                <a:latin typeface="Meiryo UI" panose="020B0604030504040204" pitchFamily="50" charset="-128"/>
                <a:ea typeface="Meiryo UI" panose="020B0604030504040204" pitchFamily="50" charset="-128"/>
              </a:rPr>
              <a:t>【</a:t>
            </a:r>
            <a:r>
              <a:rPr lang="ja-JP" altLang="en-US" sz="1108" b="1" dirty="0">
                <a:solidFill>
                  <a:schemeClr val="tx1"/>
                </a:solidFill>
                <a:latin typeface="Meiryo UI" panose="020B0604030504040204" pitchFamily="50" charset="-128"/>
                <a:ea typeface="Meiryo UI" panose="020B0604030504040204" pitchFamily="50" charset="-128"/>
              </a:rPr>
              <a:t>新型コロナウイルス感染症対応</a:t>
            </a:r>
            <a:r>
              <a:rPr lang="en-US" altLang="ja-JP" sz="1108" b="1" dirty="0">
                <a:solidFill>
                  <a:schemeClr val="tx1"/>
                </a:solidFill>
                <a:latin typeface="Meiryo UI" panose="020B0604030504040204" pitchFamily="50" charset="-128"/>
                <a:ea typeface="Meiryo UI" panose="020B0604030504040204" pitchFamily="50" charset="-128"/>
              </a:rPr>
              <a:t>】</a:t>
            </a:r>
            <a:endParaRPr lang="en-US" altLang="ja-JP" sz="1108" b="1" strike="sngStrike" dirty="0">
              <a:solidFill>
                <a:schemeClr val="tx1"/>
              </a:solidFill>
              <a:latin typeface="Meiryo UI" panose="020B0604030504040204" pitchFamily="50" charset="-128"/>
              <a:ea typeface="Meiryo UI" panose="020B0604030504040204" pitchFamily="50" charset="-128"/>
            </a:endParaRPr>
          </a:p>
          <a:p>
            <a:pPr marL="263776" indent="-263776">
              <a:buFont typeface="Wingdings" panose="05000000000000000000" pitchFamily="2" charset="2"/>
              <a:buChar char="Ø"/>
            </a:pPr>
            <a:r>
              <a:rPr lang="ja-JP" altLang="en-US" sz="1108" dirty="0">
                <a:solidFill>
                  <a:schemeClr val="tx1"/>
                </a:solidFill>
                <a:latin typeface="Meiryo UI" panose="020B0604030504040204" pitchFamily="50" charset="-128"/>
                <a:ea typeface="Meiryo UI" panose="020B0604030504040204" pitchFamily="50" charset="-128"/>
              </a:rPr>
              <a:t>検査体制の強化　　</a:t>
            </a:r>
            <a:endParaRPr lang="en-US" altLang="ja-JP" sz="1015" dirty="0">
              <a:solidFill>
                <a:schemeClr val="tx1"/>
              </a:solidFill>
              <a:latin typeface="Meiryo UI" panose="020B0604030504040204" pitchFamily="50" charset="-128"/>
              <a:ea typeface="Meiryo UI" panose="020B0604030504040204" pitchFamily="50" charset="-128"/>
            </a:endParaRPr>
          </a:p>
          <a:p>
            <a:pPr marL="263776" indent="-263776">
              <a:lnSpc>
                <a:spcPts val="1385"/>
              </a:lnSpc>
              <a:buFont typeface="Wingdings" panose="05000000000000000000" pitchFamily="2" charset="2"/>
              <a:buChar char="Ø"/>
            </a:pPr>
            <a:r>
              <a:rPr lang="ja-JP" altLang="en-US" sz="1108" dirty="0">
                <a:solidFill>
                  <a:schemeClr val="tx1"/>
                </a:solidFill>
                <a:latin typeface="Meiryo UI" panose="020B0604030504040204" pitchFamily="50" charset="-128"/>
                <a:ea typeface="Meiryo UI" panose="020B0604030504040204" pitchFamily="50" charset="-128"/>
              </a:rPr>
              <a:t>検査機能の相互補完（森ノ宮・天王寺両センター間）</a:t>
            </a:r>
            <a:endParaRPr lang="en-US" altLang="ja-JP" sz="1108" dirty="0">
              <a:solidFill>
                <a:schemeClr val="tx1"/>
              </a:solidFill>
              <a:latin typeface="Meiryo UI" panose="020B0604030504040204" pitchFamily="50" charset="-128"/>
              <a:ea typeface="Meiryo UI" panose="020B0604030504040204" pitchFamily="50" charset="-128"/>
            </a:endParaRPr>
          </a:p>
          <a:p>
            <a:pPr>
              <a:lnSpc>
                <a:spcPts val="1385"/>
              </a:lnSpc>
            </a:pPr>
            <a:r>
              <a:rPr lang="ja-JP" altLang="en-US" sz="1108" b="1" dirty="0">
                <a:solidFill>
                  <a:schemeClr val="tx1"/>
                </a:solidFill>
                <a:latin typeface="Meiryo UI" panose="020B0604030504040204" pitchFamily="50" charset="-128"/>
                <a:ea typeface="Meiryo UI" panose="020B0604030504040204" pitchFamily="50" charset="-128"/>
              </a:rPr>
              <a:t>　　　</a:t>
            </a:r>
            <a:r>
              <a:rPr lang="ja-JP" altLang="en-US" sz="1108" dirty="0">
                <a:solidFill>
                  <a:schemeClr val="tx1"/>
                </a:solidFill>
                <a:latin typeface="Meiryo UI" panose="020B0604030504040204" pitchFamily="50" charset="-128"/>
                <a:ea typeface="Meiryo UI" panose="020B0604030504040204" pitchFamily="50" charset="-128"/>
              </a:rPr>
              <a:t>・</a:t>
            </a:r>
            <a:r>
              <a:rPr lang="en-US" altLang="ja-JP" sz="1108" dirty="0">
                <a:solidFill>
                  <a:schemeClr val="tx1"/>
                </a:solidFill>
                <a:latin typeface="Meiryo UI" panose="020B0604030504040204" pitchFamily="50" charset="-128"/>
                <a:ea typeface="Meiryo UI" panose="020B0604030504040204" pitchFamily="50" charset="-128"/>
              </a:rPr>
              <a:t> PCR</a:t>
            </a:r>
            <a:r>
              <a:rPr lang="ja-JP" altLang="en-US" sz="1108" dirty="0">
                <a:solidFill>
                  <a:schemeClr val="tx1"/>
                </a:solidFill>
                <a:latin typeface="Meiryo UI" panose="020B0604030504040204" pitchFamily="50" charset="-128"/>
                <a:ea typeface="Meiryo UI" panose="020B0604030504040204" pitchFamily="50" charset="-128"/>
              </a:rPr>
              <a:t>検査、変異株スクリーニング、ゲノム（遺伝子情報）の解析</a:t>
            </a:r>
            <a:r>
              <a:rPr lang="ja-JP" altLang="en-US" sz="1108" b="1" dirty="0">
                <a:solidFill>
                  <a:schemeClr val="tx1"/>
                </a:solidFill>
                <a:latin typeface="Meiryo UI" panose="020B0604030504040204" pitchFamily="50" charset="-128"/>
                <a:ea typeface="Meiryo UI" panose="020B0604030504040204" pitchFamily="50" charset="-128"/>
              </a:rPr>
              <a:t>　　</a:t>
            </a:r>
            <a:endParaRPr lang="en-US" altLang="ja-JP" sz="1015" dirty="0">
              <a:solidFill>
                <a:schemeClr val="tx1"/>
              </a:solidFill>
              <a:latin typeface="Meiryo UI" panose="020B0604030504040204" pitchFamily="50" charset="-128"/>
              <a:ea typeface="Meiryo UI" panose="020B0604030504040204" pitchFamily="50" charset="-128"/>
            </a:endParaRPr>
          </a:p>
          <a:p>
            <a:pPr marL="158265" indent="-158265">
              <a:lnSpc>
                <a:spcPts val="1385"/>
              </a:lnSpc>
              <a:buFont typeface="Wingdings" panose="05000000000000000000" pitchFamily="2" charset="2"/>
              <a:buChar char="Ø"/>
            </a:pPr>
            <a:r>
              <a:rPr lang="ja-JP" altLang="en-US" sz="1108" b="1" dirty="0">
                <a:solidFill>
                  <a:schemeClr val="tx1"/>
                </a:solidFill>
                <a:latin typeface="Meiryo UI" panose="020B0604030504040204" pitchFamily="50" charset="-128"/>
                <a:ea typeface="Meiryo UI" panose="020B0604030504040204" pitchFamily="50" charset="-128"/>
              </a:rPr>
              <a:t>　</a:t>
            </a:r>
            <a:r>
              <a:rPr lang="ja-JP" altLang="en-US" sz="1108" dirty="0">
                <a:solidFill>
                  <a:schemeClr val="tx1"/>
                </a:solidFill>
                <a:latin typeface="Meiryo UI" panose="020B0604030504040204" pitchFamily="50" charset="-128"/>
                <a:ea typeface="Meiryo UI" panose="020B0604030504040204" pitchFamily="50" charset="-128"/>
              </a:rPr>
              <a:t>疫学調査の充実（疫学調査チーム立ち上げ）</a:t>
            </a:r>
            <a:endParaRPr lang="en-US" altLang="ja-JP" sz="1108" dirty="0">
              <a:solidFill>
                <a:schemeClr val="tx1"/>
              </a:solidFill>
              <a:latin typeface="Meiryo UI" panose="020B0604030504040204" pitchFamily="50" charset="-128"/>
              <a:ea typeface="Meiryo UI" panose="020B0604030504040204" pitchFamily="50" charset="-128"/>
            </a:endParaRPr>
          </a:p>
          <a:p>
            <a:pPr>
              <a:lnSpc>
                <a:spcPts val="1385"/>
              </a:lnSpc>
            </a:pPr>
            <a:r>
              <a:rPr lang="ja-JP" altLang="en-US" sz="1108" b="1" dirty="0">
                <a:solidFill>
                  <a:schemeClr val="tx1"/>
                </a:solidFill>
                <a:latin typeface="Meiryo UI" panose="020B0604030504040204" pitchFamily="50" charset="-128"/>
                <a:ea typeface="Meiryo UI" panose="020B0604030504040204" pitchFamily="50" charset="-128"/>
              </a:rPr>
              <a:t>＜検査・研究機能の充実＞</a:t>
            </a:r>
            <a:endParaRPr lang="en-US" altLang="ja-JP" sz="1108" b="1" dirty="0">
              <a:solidFill>
                <a:schemeClr val="tx1"/>
              </a:solidFill>
              <a:latin typeface="Meiryo UI" panose="020B0604030504040204" pitchFamily="50" charset="-128"/>
              <a:ea typeface="Meiryo UI" panose="020B0604030504040204" pitchFamily="50" charset="-128"/>
            </a:endParaRPr>
          </a:p>
          <a:p>
            <a:pPr marL="158265" indent="-158265">
              <a:lnSpc>
                <a:spcPts val="1385"/>
              </a:lnSpc>
              <a:buFont typeface="Wingdings" panose="05000000000000000000" pitchFamily="2" charset="2"/>
              <a:buChar char="Ø"/>
            </a:pPr>
            <a:r>
              <a:rPr lang="ja-JP" altLang="en-US" sz="1108" b="1" dirty="0">
                <a:solidFill>
                  <a:schemeClr val="tx1"/>
                </a:solidFill>
                <a:latin typeface="Meiryo UI" panose="020B0604030504040204" pitchFamily="50" charset="-128"/>
                <a:ea typeface="Meiryo UI" panose="020B0604030504040204" pitchFamily="50" charset="-128"/>
              </a:rPr>
              <a:t>　</a:t>
            </a:r>
            <a:r>
              <a:rPr lang="ja-JP" altLang="en-US" sz="1108" dirty="0">
                <a:solidFill>
                  <a:schemeClr val="tx1"/>
                </a:solidFill>
                <a:latin typeface="Meiryo UI" panose="020B0604030504040204" pitchFamily="50" charset="-128"/>
                <a:ea typeface="Meiryo UI" panose="020B0604030504040204" pitchFamily="50" charset="-128"/>
              </a:rPr>
              <a:t>信頼性確保の体制整備・外部研究資金の積極的な獲得</a:t>
            </a:r>
            <a:endParaRPr lang="en-US" altLang="ja-JP" sz="1108" dirty="0">
              <a:solidFill>
                <a:schemeClr val="tx1"/>
              </a:solidFill>
              <a:latin typeface="Meiryo UI" panose="020B0604030504040204" pitchFamily="50" charset="-128"/>
              <a:ea typeface="Meiryo UI" panose="020B0604030504040204" pitchFamily="50" charset="-128"/>
            </a:endParaRPr>
          </a:p>
          <a:p>
            <a:pPr>
              <a:lnSpc>
                <a:spcPts val="1385"/>
              </a:lnSpc>
            </a:pPr>
            <a:r>
              <a:rPr lang="ja-JP" altLang="en-US" sz="1015" b="1" dirty="0">
                <a:solidFill>
                  <a:schemeClr val="tx1"/>
                </a:solidFill>
                <a:latin typeface="Meiryo UI" panose="020B0604030504040204" pitchFamily="50" charset="-128"/>
                <a:ea typeface="Meiryo UI" panose="020B0604030504040204" pitchFamily="50" charset="-128"/>
              </a:rPr>
              <a:t>＜一元化施設を</a:t>
            </a:r>
            <a:r>
              <a:rPr lang="en-US" altLang="ja-JP" sz="1015" b="1" dirty="0">
                <a:solidFill>
                  <a:schemeClr val="tx1"/>
                </a:solidFill>
                <a:latin typeface="Meiryo UI" panose="020B0604030504040204" pitchFamily="50" charset="-128"/>
                <a:ea typeface="Meiryo UI" panose="020B0604030504040204" pitchFamily="50" charset="-128"/>
              </a:rPr>
              <a:t>2022</a:t>
            </a:r>
            <a:r>
              <a:rPr lang="ja-JP" altLang="en-US" sz="1015" b="1" dirty="0">
                <a:solidFill>
                  <a:schemeClr val="tx1"/>
                </a:solidFill>
                <a:latin typeface="Meiryo UI" panose="020B0604030504040204" pitchFamily="50" charset="-128"/>
                <a:ea typeface="Meiryo UI" panose="020B0604030504040204" pitchFamily="50" charset="-128"/>
              </a:rPr>
              <a:t>年度開設＞</a:t>
            </a:r>
            <a:endParaRPr lang="en-US" altLang="ja-JP" sz="1015" b="1" dirty="0">
              <a:solidFill>
                <a:schemeClr val="tx1"/>
              </a:solidFill>
              <a:latin typeface="Meiryo UI" panose="020B0604030504040204" pitchFamily="50" charset="-128"/>
              <a:ea typeface="Meiryo UI" panose="020B0604030504040204" pitchFamily="50" charset="-128"/>
            </a:endParaRPr>
          </a:p>
          <a:p>
            <a:pPr marL="158265" indent="-158265">
              <a:lnSpc>
                <a:spcPts val="1385"/>
              </a:lnSpc>
              <a:buFont typeface="Wingdings" panose="05000000000000000000" pitchFamily="2" charset="2"/>
              <a:buChar char="Ø"/>
            </a:pPr>
            <a:r>
              <a:rPr lang="ja-JP" altLang="en-US" sz="1108" dirty="0">
                <a:solidFill>
                  <a:schemeClr val="tx1"/>
                </a:solidFill>
                <a:latin typeface="Meiryo UI" panose="020B0604030504040204" pitchFamily="50" charset="-128"/>
                <a:ea typeface="Meiryo UI" panose="020B0604030504040204" pitchFamily="50" charset="-128"/>
              </a:rPr>
              <a:t>　施設、機器、組織、業務の統一化など・研究所機能を最大限に発揮</a:t>
            </a:r>
            <a:endParaRPr lang="ja-JP" altLang="en-US" sz="1015" dirty="0">
              <a:solidFill>
                <a:schemeClr val="tx1"/>
              </a:solidFill>
              <a:latin typeface="Meiryo UI" panose="020B0604030504040204" pitchFamily="50" charset="-128"/>
              <a:ea typeface="Meiryo UI" panose="020B0604030504040204" pitchFamily="50" charset="-128"/>
            </a:endParaRPr>
          </a:p>
        </p:txBody>
      </p:sp>
      <p:sp>
        <p:nvSpPr>
          <p:cNvPr id="23" name="角丸四角形 59">
            <a:extLst>
              <a:ext uri="{FF2B5EF4-FFF2-40B4-BE49-F238E27FC236}">
                <a16:creationId xmlns:a16="http://schemas.microsoft.com/office/drawing/2014/main" id="{5855316D-FB59-4688-8589-EBD46A776E3D}"/>
              </a:ext>
            </a:extLst>
          </p:cNvPr>
          <p:cNvSpPr/>
          <p:nvPr/>
        </p:nvSpPr>
        <p:spPr>
          <a:xfrm>
            <a:off x="154990" y="796741"/>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4" name="角丸四角形 60">
            <a:extLst>
              <a:ext uri="{FF2B5EF4-FFF2-40B4-BE49-F238E27FC236}">
                <a16:creationId xmlns:a16="http://schemas.microsoft.com/office/drawing/2014/main" id="{4C40D30D-AA94-4E56-B5DB-372F891FD369}"/>
              </a:ext>
            </a:extLst>
          </p:cNvPr>
          <p:cNvSpPr/>
          <p:nvPr/>
        </p:nvSpPr>
        <p:spPr>
          <a:xfrm>
            <a:off x="3644709" y="797858"/>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Meiryo UI" panose="020B0604030504040204" pitchFamily="50" charset="-128"/>
                <a:ea typeface="Meiryo UI" panose="020B0604030504040204" pitchFamily="50" charset="-128"/>
              </a:rPr>
              <a:t>取組状況</a:t>
            </a:r>
            <a:endParaRPr lang="ja-JP" altLang="en-US" sz="1200" dirty="0">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8BE5C8D6-4C8F-490C-A64F-05928369938C}"/>
              </a:ext>
            </a:extLst>
          </p:cNvPr>
          <p:cNvSpPr/>
          <p:nvPr/>
        </p:nvSpPr>
        <p:spPr>
          <a:xfrm>
            <a:off x="80544" y="1039095"/>
            <a:ext cx="3295016" cy="1569660"/>
          </a:xfrm>
          <a:prstGeom prst="rect">
            <a:avLst/>
          </a:prstGeom>
          <a:ln>
            <a:noFill/>
          </a:ln>
        </p:spPr>
        <p:txBody>
          <a:bodyPr wrap="square">
            <a:spAutoFit/>
          </a:bodyPr>
          <a:lstStyle/>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大阪府・大阪市共同設置の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を創設</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健康危機事象への対応力強化、学術分野・産業界への支援・連携体制の確立等、西日本の中核的な地方衛生研究所に相応しい機能を備えた研究所づくりを推進</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統合後の研究所機能が最大限発揮できるよう一元化施設を整備</a:t>
            </a:r>
          </a:p>
        </p:txBody>
      </p:sp>
      <p:sp>
        <p:nvSpPr>
          <p:cNvPr id="27" name="タイトル 1">
            <a:extLst>
              <a:ext uri="{FF2B5EF4-FFF2-40B4-BE49-F238E27FC236}">
                <a16:creationId xmlns:a16="http://schemas.microsoft.com/office/drawing/2014/main" id="{FE517836-433D-4185-A4C1-8792AA161A70}"/>
              </a:ext>
            </a:extLst>
          </p:cNvPr>
          <p:cNvSpPr txBox="1">
            <a:spLocks/>
          </p:cNvSpPr>
          <p:nvPr/>
        </p:nvSpPr>
        <p:spPr>
          <a:xfrm>
            <a:off x="3611387" y="1046299"/>
            <a:ext cx="5499292" cy="1289678"/>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「地方独立行政法人大阪健康安全基盤研究所」を設置。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58265" indent="-158265"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○新型コロナウイルス感染症への対応。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→疫学調査チームの設置。保健所において疫学調査支援活動を実施。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→＜大阪府新型コロナウイルス対策本部会議・専門家会議＞への知見の提供。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→検査機器や全所的な協力体制の整備により大量のウイルス検査に対応。</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○外部研究資金を積極的に獲得。（中期計画における数値目標達成）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lnSpc>
                <a:spcPts val="1477"/>
              </a:lnSpc>
              <a:spcBef>
                <a:spcPts val="0"/>
              </a:spcBef>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60">
            <a:extLst>
              <a:ext uri="{FF2B5EF4-FFF2-40B4-BE49-F238E27FC236}">
                <a16:creationId xmlns:a16="http://schemas.microsoft.com/office/drawing/2014/main" id="{63DBFEA7-69C0-4593-964B-B99B17E8A7CD}"/>
              </a:ext>
            </a:extLst>
          </p:cNvPr>
          <p:cNvSpPr/>
          <p:nvPr/>
        </p:nvSpPr>
        <p:spPr>
          <a:xfrm>
            <a:off x="3644709" y="2488186"/>
            <a:ext cx="2159042" cy="1979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latin typeface="Meiryo UI" panose="020B0604030504040204" pitchFamily="50" charset="-128"/>
                <a:ea typeface="Meiryo UI" panose="020B0604030504040204" pitchFamily="50" charset="-128"/>
              </a:rPr>
              <a:t>今後の議論のための論点</a:t>
            </a:r>
          </a:p>
        </p:txBody>
      </p:sp>
      <p:graphicFrame>
        <p:nvGraphicFramePr>
          <p:cNvPr id="33" name="表 32">
            <a:extLst>
              <a:ext uri="{FF2B5EF4-FFF2-40B4-BE49-F238E27FC236}">
                <a16:creationId xmlns:a16="http://schemas.microsoft.com/office/drawing/2014/main" id="{2482F7AA-1CBF-43EA-8350-A218D91B0A4A}"/>
              </a:ext>
            </a:extLst>
          </p:cNvPr>
          <p:cNvGraphicFramePr>
            <a:graphicFrameLocks noGrp="1"/>
          </p:cNvGraphicFramePr>
          <p:nvPr/>
        </p:nvGraphicFramePr>
        <p:xfrm>
          <a:off x="249239" y="4329997"/>
          <a:ext cx="3724541" cy="1890696"/>
        </p:xfrm>
        <a:graphic>
          <a:graphicData uri="http://schemas.openxmlformats.org/drawingml/2006/table">
            <a:tbl>
              <a:tblPr bandRow="1">
                <a:tableStyleId>{5C22544A-7EE6-4342-B048-85BDC9FD1C3A}</a:tableStyleId>
              </a:tblPr>
              <a:tblGrid>
                <a:gridCol w="893754">
                  <a:extLst>
                    <a:ext uri="{9D8B030D-6E8A-4147-A177-3AD203B41FA5}">
                      <a16:colId xmlns:a16="http://schemas.microsoft.com/office/drawing/2014/main" val="1520910211"/>
                    </a:ext>
                  </a:extLst>
                </a:gridCol>
                <a:gridCol w="2830787">
                  <a:extLst>
                    <a:ext uri="{9D8B030D-6E8A-4147-A177-3AD203B41FA5}">
                      <a16:colId xmlns:a16="http://schemas.microsoft.com/office/drawing/2014/main" val="3228948102"/>
                    </a:ext>
                  </a:extLst>
                </a:gridCol>
              </a:tblGrid>
              <a:tr h="717452">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統合に向けた検討・協議開始（</a:t>
                      </a:r>
                      <a:r>
                        <a:rPr kumimoji="1" lang="en-US" altLang="ja-JP" sz="1100" kern="1200" dirty="0">
                          <a:latin typeface="Meiryo UI" panose="020B0604030504040204" pitchFamily="50" charset="-128"/>
                          <a:ea typeface="Meiryo UI" panose="020B0604030504040204" pitchFamily="50" charset="-128"/>
                        </a:rPr>
                        <a:t>2012</a:t>
                      </a:r>
                      <a:r>
                        <a:rPr kumimoji="1" lang="ja-JP" altLang="en-US" sz="1100" kern="1200" dirty="0">
                          <a:latin typeface="Meiryo UI" panose="020B0604030504040204" pitchFamily="50" charset="-128"/>
                          <a:ea typeface="Meiryo UI" panose="020B0604030504040204" pitchFamily="50" charset="-128"/>
                        </a:rPr>
                        <a:t>）</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府市の地方衛生研究所が統合し、地方独立行政法人大阪健康安全基盤研究所設立（</a:t>
                      </a:r>
                      <a:r>
                        <a:rPr kumimoji="1" lang="en-US" altLang="ja-JP" sz="1100" kern="1200" dirty="0">
                          <a:latin typeface="Meiryo UI" panose="020B0604030504040204" pitchFamily="50" charset="-128"/>
                          <a:ea typeface="Meiryo UI" panose="020B0604030504040204" pitchFamily="50" charset="-128"/>
                        </a:rPr>
                        <a:t>2017</a:t>
                      </a:r>
                      <a:r>
                        <a:rPr kumimoji="1" lang="ja-JP" altLang="en-US" sz="1100" kern="1200" dirty="0">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618110722"/>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a:latin typeface="Meiryo UI" panose="020B0604030504040204" pitchFamily="50" charset="-128"/>
                          <a:ea typeface="Meiryo UI" panose="020B0604030504040204" pitchFamily="50" charset="-128"/>
                        </a:rPr>
                        <a:t>―</a:t>
                      </a:r>
                      <a:endParaRPr kumimoji="1" lang="ja-JP"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451925296"/>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FontTx/>
                        <a:buNone/>
                        <a:defRPr/>
                      </a:pPr>
                      <a:r>
                        <a:rPr lang="en-US" altLang="ja-JP" sz="1000" dirty="0">
                          <a:solidFill>
                            <a:prstClr val="black">
                              <a:hueOff val="0"/>
                              <a:satOff val="0"/>
                              <a:lumOff val="0"/>
                              <a:alphaOff val="0"/>
                            </a:prstClr>
                          </a:solidFill>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3519866210"/>
                  </a:ext>
                </a:extLst>
              </a:tr>
              <a:tr h="41359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第</a:t>
                      </a:r>
                      <a:r>
                        <a:rPr kumimoji="1" lang="en-US" altLang="ja-JP" sz="1100" kern="1200" dirty="0">
                          <a:latin typeface="Meiryo UI" panose="020B0604030504040204" pitchFamily="50" charset="-128"/>
                          <a:ea typeface="Meiryo UI" panose="020B0604030504040204" pitchFamily="50" charset="-128"/>
                        </a:rPr>
                        <a:t>2</a:t>
                      </a:r>
                      <a:r>
                        <a:rPr kumimoji="1" lang="ja-JP" altLang="en-US" sz="1100" kern="1200" dirty="0">
                          <a:latin typeface="Meiryo UI" panose="020B0604030504040204" pitchFamily="50" charset="-128"/>
                          <a:ea typeface="Meiryo UI" panose="020B0604030504040204" pitchFamily="50" charset="-128"/>
                        </a:rPr>
                        <a:t>期中期目標について府市議会の議決</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一元化施設完成予定（</a:t>
                      </a:r>
                      <a:r>
                        <a:rPr kumimoji="1" lang="en-US" altLang="ja-JP" sz="1100" kern="1200" dirty="0">
                          <a:latin typeface="Meiryo UI" panose="020B0604030504040204" pitchFamily="50" charset="-128"/>
                          <a:ea typeface="Meiryo UI" panose="020B0604030504040204" pitchFamily="50" charset="-128"/>
                        </a:rPr>
                        <a:t>2022</a:t>
                      </a:r>
                      <a:r>
                        <a:rPr kumimoji="1" lang="ja-JP" altLang="en-US" sz="1100" kern="1200" dirty="0">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14" name="タイトル 1">
            <a:extLst>
              <a:ext uri="{FF2B5EF4-FFF2-40B4-BE49-F238E27FC236}">
                <a16:creationId xmlns:a16="http://schemas.microsoft.com/office/drawing/2014/main" id="{980D6E31-9463-4B1E-8063-2DAAD6FAE0EE}"/>
              </a:ext>
            </a:extLst>
          </p:cNvPr>
          <p:cNvSpPr txBox="1">
            <a:spLocks/>
          </p:cNvSpPr>
          <p:nvPr/>
        </p:nvSpPr>
        <p:spPr>
          <a:xfrm>
            <a:off x="3611387" y="2752213"/>
            <a:ext cx="5449340" cy="897231"/>
          </a:xfrm>
          <a:prstGeom prst="rect">
            <a:avLst/>
          </a:prstGeom>
          <a:noFill/>
          <a:ln>
            <a:solidFill>
              <a:schemeClr val="tx1"/>
            </a:solidFill>
          </a:ln>
        </p:spPr>
        <p:txBody>
          <a:bodyPr vert="horz" wrap="square" lIns="84406" tIns="66462" rIns="84406" bIns="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大阪健康安全基盤研究所においては、施設の一元化を機に、検査・研究体制の強化・疫学調査研究機能の強化や、感染症などの危機事象に対応するため、さらなる疫学専門家の育成が必要ではないか。また、</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年大阪・関西万博への対応に向けた対応の強化・充実が必要ではないか。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6098" y="4401"/>
            <a:ext cx="9143999" cy="49678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10</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到達点</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（３）基盤的な公共機能の高度化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①</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安全・危機管理機能の</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強化（公衆</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衛生（感染症・食の安全））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16" name="正方形/長方形 15"/>
          <p:cNvSpPr/>
          <p:nvPr/>
        </p:nvSpPr>
        <p:spPr>
          <a:xfrm>
            <a:off x="7226866" y="250771"/>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1126786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タイトル 1">
            <a:extLst>
              <a:ext uri="{FF2B5EF4-FFF2-40B4-BE49-F238E27FC236}">
                <a16:creationId xmlns:a16="http://schemas.microsoft.com/office/drawing/2014/main" id="{BA8EEC65-B27C-4504-80F1-FACACAE039C8}"/>
              </a:ext>
            </a:extLst>
          </p:cNvPr>
          <p:cNvSpPr txBox="1">
            <a:spLocks/>
          </p:cNvSpPr>
          <p:nvPr/>
        </p:nvSpPr>
        <p:spPr>
          <a:xfrm>
            <a:off x="2218924" y="2515771"/>
            <a:ext cx="2239909" cy="196720"/>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b="1" dirty="0">
                <a:latin typeface="+mn-ea"/>
                <a:ea typeface="+mn-ea"/>
                <a:cs typeface="Meiryo UI" panose="020B0604030504040204" pitchFamily="50" charset="-128"/>
              </a:rPr>
              <a:t>出典：日本学術振興会　科研費データより</a:t>
            </a:r>
          </a:p>
        </p:txBody>
      </p:sp>
      <p:sp>
        <p:nvSpPr>
          <p:cNvPr id="41" name="テキスト ボックス 40">
            <a:extLst>
              <a:ext uri="{FF2B5EF4-FFF2-40B4-BE49-F238E27FC236}">
                <a16:creationId xmlns:a16="http://schemas.microsoft.com/office/drawing/2014/main" id="{12840596-9213-F54B-A1DD-A5468116ADAE}"/>
              </a:ext>
            </a:extLst>
          </p:cNvPr>
          <p:cNvSpPr txBox="1"/>
          <p:nvPr/>
        </p:nvSpPr>
        <p:spPr>
          <a:xfrm>
            <a:off x="139883" y="439089"/>
            <a:ext cx="4042465" cy="234360"/>
          </a:xfrm>
          <a:prstGeom prst="rect">
            <a:avLst/>
          </a:prstGeom>
          <a:noFill/>
        </p:spPr>
        <p:txBody>
          <a:bodyPr wrap="square">
            <a:spAutoFit/>
          </a:bodyPr>
          <a:lstStyle/>
          <a:p>
            <a:r>
              <a:rPr lang="ja-JP" altLang="en-US" sz="923" b="1" dirty="0">
                <a:latin typeface="Meiryo UI" panose="020B0604030504040204" pitchFamily="50" charset="-128"/>
                <a:ea typeface="Meiryo UI" panose="020B0604030504040204" pitchFamily="50" charset="-128"/>
                <a:cs typeface="HG丸ｺﾞｼｯｸM-PRO"/>
              </a:rPr>
              <a:t>＜文部科学省</a:t>
            </a:r>
            <a:r>
              <a:rPr lang="en-US" altLang="ja-JP" sz="923" b="1" dirty="0">
                <a:latin typeface="Meiryo UI" panose="020B0604030504040204" pitchFamily="50" charset="-128"/>
                <a:ea typeface="Meiryo UI" panose="020B0604030504040204" pitchFamily="50" charset="-128"/>
                <a:cs typeface="HG丸ｺﾞｼｯｸM-PRO"/>
              </a:rPr>
              <a:t> </a:t>
            </a:r>
            <a:r>
              <a:rPr lang="ja-JP" altLang="en-US" sz="923" b="1" dirty="0">
                <a:latin typeface="Meiryo UI" panose="020B0604030504040204" pitchFamily="50" charset="-128"/>
                <a:ea typeface="Meiryo UI" panose="020B0604030504040204" pitchFamily="50" charset="-128"/>
                <a:cs typeface="HG丸ｺﾞｼｯｸM-PRO"/>
              </a:rPr>
              <a:t>科研費への取組状況：配分金額及び採択件数（</a:t>
            </a:r>
            <a:r>
              <a:rPr lang="en-US" altLang="ja-JP" sz="923" b="1" dirty="0">
                <a:latin typeface="Meiryo UI" panose="020B0604030504040204" pitchFamily="50" charset="-128"/>
                <a:ea typeface="Meiryo UI" panose="020B0604030504040204" pitchFamily="50" charset="-128"/>
                <a:cs typeface="HG丸ｺﾞｼｯｸM-PRO"/>
              </a:rPr>
              <a:t>R2</a:t>
            </a:r>
            <a:r>
              <a:rPr lang="ja-JP" altLang="en-US" sz="923" b="1" dirty="0">
                <a:latin typeface="Meiryo UI" panose="020B0604030504040204" pitchFamily="50" charset="-128"/>
                <a:ea typeface="Meiryo UI" panose="020B0604030504040204" pitchFamily="50" charset="-128"/>
                <a:cs typeface="HG丸ｺﾞｼｯｸM-PRO"/>
              </a:rPr>
              <a:t>）＞</a:t>
            </a:r>
            <a:endParaRPr lang="ja-JP" altLang="en-US" sz="1477" dirty="0"/>
          </a:p>
        </p:txBody>
      </p:sp>
      <p:pic>
        <p:nvPicPr>
          <p:cNvPr id="44" name="図 43"/>
          <p:cNvPicPr>
            <a:picLocks noChangeAspect="1"/>
          </p:cNvPicPr>
          <p:nvPr/>
        </p:nvPicPr>
        <p:blipFill>
          <a:blip r:embed="rId2"/>
          <a:stretch>
            <a:fillRect/>
          </a:stretch>
        </p:blipFill>
        <p:spPr>
          <a:xfrm>
            <a:off x="255669" y="788924"/>
            <a:ext cx="3894479" cy="1745703"/>
          </a:xfrm>
          <a:prstGeom prst="rect">
            <a:avLst/>
          </a:prstGeom>
        </p:spPr>
      </p:pic>
      <p:sp>
        <p:nvSpPr>
          <p:cNvPr id="45" name="テキスト ボックス 44">
            <a:extLst>
              <a:ext uri="{FF2B5EF4-FFF2-40B4-BE49-F238E27FC236}">
                <a16:creationId xmlns:a16="http://schemas.microsoft.com/office/drawing/2014/main" id="{4C854C09-6867-BF4B-9035-FC5F366A8800}"/>
              </a:ext>
            </a:extLst>
          </p:cNvPr>
          <p:cNvSpPr txBox="1"/>
          <p:nvPr/>
        </p:nvSpPr>
        <p:spPr>
          <a:xfrm>
            <a:off x="-87280" y="876468"/>
            <a:ext cx="1040891" cy="205890"/>
          </a:xfrm>
          <a:prstGeom prst="rect">
            <a:avLst/>
          </a:prstGeom>
          <a:noFill/>
        </p:spPr>
        <p:txBody>
          <a:bodyPr wrap="square" rtlCol="0">
            <a:spAutoFit/>
          </a:bodyPr>
          <a:lstStyle/>
          <a:p>
            <a:r>
              <a:rPr lang="ja-JP" altLang="en-US" sz="738" dirty="0">
                <a:solidFill>
                  <a:srgbClr val="0070C0"/>
                </a:solidFill>
                <a:latin typeface="+mn-ea"/>
              </a:rPr>
              <a:t>（配分金額）</a:t>
            </a:r>
          </a:p>
        </p:txBody>
      </p:sp>
      <p:sp>
        <p:nvSpPr>
          <p:cNvPr id="46" name="テキスト ボックス 45">
            <a:extLst>
              <a:ext uri="{FF2B5EF4-FFF2-40B4-BE49-F238E27FC236}">
                <a16:creationId xmlns:a16="http://schemas.microsoft.com/office/drawing/2014/main" id="{2C4056FD-461D-9A47-9323-E5A7940CC323}"/>
              </a:ext>
            </a:extLst>
          </p:cNvPr>
          <p:cNvSpPr txBox="1"/>
          <p:nvPr/>
        </p:nvSpPr>
        <p:spPr>
          <a:xfrm>
            <a:off x="-83204" y="994574"/>
            <a:ext cx="798276" cy="205890"/>
          </a:xfrm>
          <a:prstGeom prst="rect">
            <a:avLst/>
          </a:prstGeom>
          <a:noFill/>
        </p:spPr>
        <p:txBody>
          <a:bodyPr wrap="square" rtlCol="0">
            <a:spAutoFit/>
          </a:bodyPr>
          <a:lstStyle/>
          <a:p>
            <a:r>
              <a:rPr lang="ja-JP" altLang="en-US" sz="738" dirty="0">
                <a:latin typeface="+mn-ea"/>
              </a:rPr>
              <a:t>（百万円）</a:t>
            </a:r>
          </a:p>
        </p:txBody>
      </p:sp>
      <p:sp>
        <p:nvSpPr>
          <p:cNvPr id="47" name="テキスト ボックス 46">
            <a:extLst>
              <a:ext uri="{FF2B5EF4-FFF2-40B4-BE49-F238E27FC236}">
                <a16:creationId xmlns:a16="http://schemas.microsoft.com/office/drawing/2014/main" id="{495B03FE-2849-CD46-A8E3-1D9D782EA35D}"/>
              </a:ext>
            </a:extLst>
          </p:cNvPr>
          <p:cNvSpPr txBox="1"/>
          <p:nvPr/>
        </p:nvSpPr>
        <p:spPr>
          <a:xfrm>
            <a:off x="3983365" y="920270"/>
            <a:ext cx="671759" cy="205890"/>
          </a:xfrm>
          <a:prstGeom prst="rect">
            <a:avLst/>
          </a:prstGeom>
          <a:noFill/>
        </p:spPr>
        <p:txBody>
          <a:bodyPr wrap="square" rtlCol="0">
            <a:spAutoFit/>
          </a:bodyPr>
          <a:lstStyle/>
          <a:p>
            <a:r>
              <a:rPr lang="ja-JP" altLang="en-US" sz="738" dirty="0">
                <a:solidFill>
                  <a:srgbClr val="C00000"/>
                </a:solidFill>
                <a:latin typeface="+mn-ea"/>
              </a:rPr>
              <a:t>（採択件数）</a:t>
            </a:r>
          </a:p>
        </p:txBody>
      </p:sp>
      <p:sp>
        <p:nvSpPr>
          <p:cNvPr id="50" name="テキスト ボックス 49">
            <a:extLst>
              <a:ext uri="{FF2B5EF4-FFF2-40B4-BE49-F238E27FC236}">
                <a16:creationId xmlns:a16="http://schemas.microsoft.com/office/drawing/2014/main" id="{6CFD5B7F-8634-364E-A157-B678B3E65B18}"/>
              </a:ext>
            </a:extLst>
          </p:cNvPr>
          <p:cNvSpPr txBox="1"/>
          <p:nvPr/>
        </p:nvSpPr>
        <p:spPr>
          <a:xfrm>
            <a:off x="52326" y="2935829"/>
            <a:ext cx="2552622" cy="234360"/>
          </a:xfrm>
          <a:prstGeom prst="rect">
            <a:avLst/>
          </a:prstGeom>
          <a:noFill/>
        </p:spPr>
        <p:txBody>
          <a:bodyPr wrap="square">
            <a:spAutoFit/>
          </a:bodyPr>
          <a:lstStyle/>
          <a:p>
            <a:r>
              <a:rPr lang="ja-JP" altLang="en-US" sz="923" b="1" dirty="0">
                <a:solidFill>
                  <a:srgbClr val="FF0000"/>
                </a:solidFill>
                <a:latin typeface="Meiryo UI" panose="020B0604030504040204" pitchFamily="50" charset="-128"/>
                <a:ea typeface="Meiryo UI" panose="020B0604030504040204" pitchFamily="50" charset="-128"/>
                <a:cs typeface="HG丸ｺﾞｼｯｸM-PRO"/>
              </a:rPr>
              <a:t>＜</a:t>
            </a:r>
            <a:r>
              <a:rPr lang="ja-JP" altLang="en-US" sz="923" b="1" dirty="0">
                <a:latin typeface="Meiryo UI" panose="020B0604030504040204" pitchFamily="50" charset="-128"/>
                <a:ea typeface="Meiryo UI" panose="020B0604030504040204" pitchFamily="50" charset="-128"/>
                <a:cs typeface="HG丸ｺﾞｼｯｸM-PRO"/>
              </a:rPr>
              <a:t>競争的外部研究資金への応募・採択件数</a:t>
            </a:r>
            <a:r>
              <a:rPr lang="ja-JP" altLang="en-US" sz="923" b="1" dirty="0">
                <a:solidFill>
                  <a:srgbClr val="FF0000"/>
                </a:solidFill>
                <a:latin typeface="Meiryo UI" panose="020B0604030504040204" pitchFamily="50" charset="-128"/>
                <a:ea typeface="Meiryo UI" panose="020B0604030504040204" pitchFamily="50" charset="-128"/>
                <a:cs typeface="HG丸ｺﾞｼｯｸM-PRO"/>
              </a:rPr>
              <a:t>＞</a:t>
            </a:r>
            <a:endParaRPr lang="ja-JP" altLang="en-US" sz="923" b="1" dirty="0">
              <a:solidFill>
                <a:srgbClr val="FF0000"/>
              </a:solidFill>
              <a:latin typeface="Meiryo UI" panose="020B0604030504040204" pitchFamily="50" charset="-128"/>
              <a:ea typeface="Meiryo UI" panose="020B0604030504040204" pitchFamily="50" charset="-128"/>
            </a:endParaRPr>
          </a:p>
        </p:txBody>
      </p:sp>
      <p:sp>
        <p:nvSpPr>
          <p:cNvPr id="55" name="テキスト ボックス 54">
            <a:extLst>
              <a:ext uri="{FF2B5EF4-FFF2-40B4-BE49-F238E27FC236}">
                <a16:creationId xmlns:a16="http://schemas.microsoft.com/office/drawing/2014/main" id="{6CFD5B7F-8634-364E-A157-B678B3E65B18}"/>
              </a:ext>
            </a:extLst>
          </p:cNvPr>
          <p:cNvSpPr txBox="1"/>
          <p:nvPr/>
        </p:nvSpPr>
        <p:spPr>
          <a:xfrm>
            <a:off x="19282" y="4813892"/>
            <a:ext cx="2041199" cy="234360"/>
          </a:xfrm>
          <a:prstGeom prst="rect">
            <a:avLst/>
          </a:prstGeom>
          <a:noFill/>
        </p:spPr>
        <p:txBody>
          <a:bodyPr wrap="square">
            <a:spAutoFit/>
          </a:bodyPr>
          <a:lstStyle/>
          <a:p>
            <a:r>
              <a:rPr lang="ja-JP" altLang="en-US" sz="923" b="1" dirty="0">
                <a:latin typeface="Meiryo UI" panose="020B0604030504040204" pitchFamily="50" charset="-128"/>
                <a:ea typeface="Meiryo UI" panose="020B0604030504040204" pitchFamily="50" charset="-128"/>
                <a:cs typeface="HG丸ｺﾞｼｯｸM-PRO"/>
              </a:rPr>
              <a:t>＜施設の一元化に向けた取組み＞</a:t>
            </a:r>
            <a:endParaRPr lang="ja-JP" altLang="en-US" sz="923" b="1" dirty="0">
              <a:latin typeface="Meiryo UI" panose="020B0604030504040204" pitchFamily="50" charset="-128"/>
              <a:ea typeface="Meiryo UI" panose="020B0604030504040204" pitchFamily="50" charset="-128"/>
            </a:endParaRPr>
          </a:p>
        </p:txBody>
      </p:sp>
      <p:sp>
        <p:nvSpPr>
          <p:cNvPr id="57" name="正方形/長方形 56"/>
          <p:cNvSpPr/>
          <p:nvPr/>
        </p:nvSpPr>
        <p:spPr>
          <a:xfrm>
            <a:off x="110849" y="5055359"/>
            <a:ext cx="4802901" cy="1323439"/>
          </a:xfrm>
          <a:prstGeom prst="rect">
            <a:avLst/>
          </a:prstGeom>
          <a:solidFill>
            <a:srgbClr val="F2DCDB"/>
          </a:solidFill>
          <a:ln w="9525">
            <a:solidFill>
              <a:schemeClr val="tx2"/>
            </a:solidFill>
            <a:prstDash val="dash"/>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1569"/>
              </a:lnSpc>
            </a:pPr>
            <a:r>
              <a:rPr lang="ja-JP" altLang="en-US" sz="1015" b="1" dirty="0">
                <a:solidFill>
                  <a:schemeClr val="tx1"/>
                </a:solidFill>
                <a:latin typeface="Meiryo UI" panose="020B0604030504040204" pitchFamily="50" charset="-128"/>
                <a:ea typeface="Meiryo UI" panose="020B0604030504040204" pitchFamily="50" charset="-128"/>
              </a:rPr>
              <a:t>〇</a:t>
            </a:r>
            <a:r>
              <a:rPr lang="ja-JP" altLang="ja-JP" sz="1015" b="1" dirty="0">
                <a:latin typeface="Meiryo UI" panose="020B0604030504040204" pitchFamily="50" charset="-128"/>
                <a:ea typeface="Meiryo UI" panose="020B0604030504040204" pitchFamily="50" charset="-128"/>
              </a:rPr>
              <a:t>森ノ宮センターと天王寺センターの統合（</a:t>
            </a:r>
            <a:r>
              <a:rPr lang="ja-JP" altLang="en-US" sz="1015" b="1" dirty="0">
                <a:latin typeface="Meiryo UI" panose="020B0604030504040204" pitchFamily="50" charset="-128"/>
                <a:ea typeface="Meiryo UI" panose="020B0604030504040204" pitchFamily="50" charset="-128"/>
              </a:rPr>
              <a:t>令和</a:t>
            </a:r>
            <a:r>
              <a:rPr lang="en-US" altLang="ja-JP" sz="1015" b="1" dirty="0">
                <a:latin typeface="Meiryo UI" panose="020B0604030504040204" pitchFamily="50" charset="-128"/>
                <a:ea typeface="Meiryo UI" panose="020B0604030504040204" pitchFamily="50" charset="-128"/>
              </a:rPr>
              <a:t>4</a:t>
            </a:r>
            <a:r>
              <a:rPr lang="ja-JP" altLang="ja-JP" sz="1015" b="1" dirty="0">
                <a:latin typeface="Meiryo UI" panose="020B0604030504040204" pitchFamily="50" charset="-128"/>
                <a:ea typeface="Meiryo UI" panose="020B0604030504040204" pitchFamily="50" charset="-128"/>
              </a:rPr>
              <a:t>年度冬〜） </a:t>
            </a:r>
            <a:r>
              <a:rPr lang="en-US" altLang="ja-JP" sz="1015" b="1" dirty="0">
                <a:solidFill>
                  <a:schemeClr val="tx1"/>
                </a:solidFill>
                <a:latin typeface="Meiryo UI" panose="020B0604030504040204" pitchFamily="50" charset="-128"/>
                <a:ea typeface="Meiryo UI" panose="020B0604030504040204" pitchFamily="50" charset="-128"/>
              </a:rPr>
              <a:t/>
            </a:r>
            <a:br>
              <a:rPr lang="en-US" altLang="ja-JP" sz="1015" b="1" dirty="0">
                <a:solidFill>
                  <a:schemeClr val="tx1"/>
                </a:solidFill>
                <a:latin typeface="Meiryo UI" panose="020B0604030504040204" pitchFamily="50" charset="-128"/>
                <a:ea typeface="Meiryo UI" panose="020B0604030504040204" pitchFamily="50" charset="-128"/>
              </a:rPr>
            </a:br>
            <a:r>
              <a:rPr lang="ja-JP" altLang="en-US" sz="1015" b="1" dirty="0">
                <a:solidFill>
                  <a:schemeClr val="tx1"/>
                </a:solidFill>
                <a:latin typeface="Meiryo UI" panose="020B0604030504040204" pitchFamily="50" charset="-128"/>
                <a:ea typeface="Meiryo UI" panose="020B0604030504040204" pitchFamily="50" charset="-128"/>
              </a:rPr>
              <a:t>　</a:t>
            </a:r>
            <a:r>
              <a:rPr lang="ja-JP" altLang="en-US" sz="969" dirty="0">
                <a:latin typeface="Meiryo UI" panose="020B0604030504040204" pitchFamily="50" charset="-128"/>
                <a:ea typeface="Meiryo UI" panose="020B0604030504040204" pitchFamily="50" charset="-128"/>
              </a:rPr>
              <a:t>森ノ宮センター北側の旧健康科学センタービルを改修（既存棟）するとともに隣接地に新棟を建築（増築棟）し、一元化施設を整備</a:t>
            </a:r>
          </a:p>
          <a:p>
            <a:pPr>
              <a:lnSpc>
                <a:spcPts val="1569"/>
              </a:lnSpc>
            </a:pPr>
            <a:r>
              <a:rPr lang="ja-JP" altLang="en-US" sz="969" dirty="0">
                <a:latin typeface="Meiryo UI" panose="020B0604030504040204" pitchFamily="50" charset="-128"/>
                <a:ea typeface="Meiryo UI" panose="020B0604030504040204" pitchFamily="50" charset="-128"/>
                <a:cs typeface="HG丸ｺﾞｼｯｸM-PRO"/>
              </a:rPr>
              <a:t>・検査業務の統一化</a:t>
            </a:r>
            <a:endParaRPr lang="en-US" altLang="ja-JP" sz="969" dirty="0">
              <a:latin typeface="Meiryo UI" panose="020B0604030504040204" pitchFamily="50" charset="-128"/>
              <a:ea typeface="Meiryo UI" panose="020B0604030504040204" pitchFamily="50" charset="-128"/>
              <a:cs typeface="HG丸ｺﾞｼｯｸM-PRO"/>
            </a:endParaRPr>
          </a:p>
          <a:p>
            <a:pPr>
              <a:lnSpc>
                <a:spcPts val="1569"/>
              </a:lnSpc>
            </a:pPr>
            <a:r>
              <a:rPr lang="ja-JP" altLang="en-US" sz="969" dirty="0">
                <a:latin typeface="Meiryo UI" panose="020B0604030504040204" pitchFamily="50" charset="-128"/>
                <a:ea typeface="Meiryo UI" panose="020B0604030504040204" pitchFamily="50" charset="-128"/>
                <a:cs typeface="HG丸ｺﾞｼｯｸM-PRO"/>
              </a:rPr>
              <a:t>・検査手数料の改定（統一化）</a:t>
            </a:r>
            <a:endParaRPr lang="en-US" altLang="ja-JP" sz="969" dirty="0">
              <a:latin typeface="Meiryo UI" panose="020B0604030504040204" pitchFamily="50" charset="-128"/>
              <a:ea typeface="Meiryo UI" panose="020B0604030504040204" pitchFamily="50" charset="-128"/>
              <a:cs typeface="HG丸ｺﾞｼｯｸM-PRO"/>
            </a:endParaRPr>
          </a:p>
          <a:p>
            <a:pPr>
              <a:lnSpc>
                <a:spcPts val="1569"/>
              </a:lnSpc>
            </a:pPr>
            <a:r>
              <a:rPr lang="ja-JP" altLang="en-US" sz="969"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969" kern="100" dirty="0">
                <a:latin typeface="Meiryo UI" panose="020B0604030504040204" pitchFamily="50" charset="-128"/>
                <a:ea typeface="Meiryo UI" panose="020B0604030504040204" pitchFamily="50" charset="-128"/>
                <a:cs typeface="Times New Roman" panose="02020603050405020304" pitchFamily="18" charset="0"/>
              </a:rPr>
              <a:t>法人予算の共通化</a:t>
            </a:r>
            <a:r>
              <a:rPr lang="ja-JP" altLang="en-US" sz="969" kern="100" dirty="0">
                <a:latin typeface="Meiryo UI" panose="020B0604030504040204" pitchFamily="50" charset="-128"/>
                <a:ea typeface="Meiryo UI" panose="020B0604030504040204" pitchFamily="50" charset="-128"/>
                <a:cs typeface="Times New Roman" panose="02020603050405020304" pitchFamily="18" charset="0"/>
              </a:rPr>
              <a:t>（令和</a:t>
            </a:r>
            <a:r>
              <a:rPr lang="en-US" altLang="ja-JP" sz="969" kern="100" dirty="0">
                <a:latin typeface="Meiryo UI" panose="020B0604030504040204" pitchFamily="50" charset="-128"/>
                <a:ea typeface="Meiryo UI" panose="020B0604030504040204" pitchFamily="50" charset="-128"/>
                <a:cs typeface="Times New Roman" panose="02020603050405020304" pitchFamily="18" charset="0"/>
              </a:rPr>
              <a:t>5</a:t>
            </a:r>
            <a:r>
              <a:rPr lang="ja-JP" altLang="en-US" sz="969" kern="100" dirty="0">
                <a:latin typeface="Meiryo UI" panose="020B0604030504040204" pitchFamily="50" charset="-128"/>
                <a:ea typeface="Meiryo UI" panose="020B0604030504040204" pitchFamily="50" charset="-128"/>
                <a:cs typeface="Times New Roman" panose="02020603050405020304" pitchFamily="18" charset="0"/>
              </a:rPr>
              <a:t>年度より実施予定）</a:t>
            </a:r>
            <a:endParaRPr lang="en-US" altLang="ja-JP" sz="969" dirty="0">
              <a:solidFill>
                <a:schemeClr val="tx1"/>
              </a:solidFill>
              <a:latin typeface="Meiryo UI" panose="020B0604030504040204" pitchFamily="50" charset="-128"/>
              <a:ea typeface="Meiryo UI" panose="020B0604030504040204" pitchFamily="50" charset="-128"/>
            </a:endParaRPr>
          </a:p>
        </p:txBody>
      </p:sp>
      <p:pic>
        <p:nvPicPr>
          <p:cNvPr id="58" name="図 57"/>
          <p:cNvPicPr>
            <a:picLocks noChangeAspect="1"/>
          </p:cNvPicPr>
          <p:nvPr/>
        </p:nvPicPr>
        <p:blipFill>
          <a:blip r:embed="rId3"/>
          <a:stretch>
            <a:fillRect/>
          </a:stretch>
        </p:blipFill>
        <p:spPr>
          <a:xfrm>
            <a:off x="3354966" y="5519461"/>
            <a:ext cx="1128804" cy="810492"/>
          </a:xfrm>
          <a:prstGeom prst="rect">
            <a:avLst/>
          </a:prstGeom>
        </p:spPr>
      </p:pic>
      <p:sp>
        <p:nvSpPr>
          <p:cNvPr id="35" name="テキスト ボックス 34">
            <a:extLst>
              <a:ext uri="{FF2B5EF4-FFF2-40B4-BE49-F238E27FC236}">
                <a16:creationId xmlns:a16="http://schemas.microsoft.com/office/drawing/2014/main" id="{BBF20BAF-D1A5-46C9-AE77-696B8FBBC376}"/>
              </a:ext>
            </a:extLst>
          </p:cNvPr>
          <p:cNvSpPr txBox="1"/>
          <p:nvPr/>
        </p:nvSpPr>
        <p:spPr>
          <a:xfrm>
            <a:off x="1569801" y="3163110"/>
            <a:ext cx="898003" cy="262829"/>
          </a:xfrm>
          <a:prstGeom prst="rect">
            <a:avLst/>
          </a:prstGeom>
          <a:noFill/>
        </p:spPr>
        <p:txBody>
          <a:bodyPr wrap="none" rtlCol="0">
            <a:spAutoFit/>
          </a:bodyPr>
          <a:lstStyle/>
          <a:p>
            <a:r>
              <a:rPr lang="ja-JP" altLang="en-US" sz="1108" b="1" dirty="0">
                <a:solidFill>
                  <a:srgbClr val="0070C0"/>
                </a:solidFill>
              </a:rPr>
              <a:t>累積応募数</a:t>
            </a:r>
          </a:p>
        </p:txBody>
      </p:sp>
      <p:sp>
        <p:nvSpPr>
          <p:cNvPr id="38" name="正方形/長方形 37">
            <a:extLst>
              <a:ext uri="{FF2B5EF4-FFF2-40B4-BE49-F238E27FC236}">
                <a16:creationId xmlns:a16="http://schemas.microsoft.com/office/drawing/2014/main" id="{56189BA8-1489-4378-9B06-5BEC374169B6}"/>
              </a:ext>
            </a:extLst>
          </p:cNvPr>
          <p:cNvSpPr/>
          <p:nvPr/>
        </p:nvSpPr>
        <p:spPr>
          <a:xfrm>
            <a:off x="2179313" y="3592563"/>
            <a:ext cx="268746" cy="170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9" name="テキスト ボックス 38">
            <a:extLst>
              <a:ext uri="{FF2B5EF4-FFF2-40B4-BE49-F238E27FC236}">
                <a16:creationId xmlns:a16="http://schemas.microsoft.com/office/drawing/2014/main" id="{3E6BAD92-7A22-4781-BB39-A251800DC25F}"/>
              </a:ext>
            </a:extLst>
          </p:cNvPr>
          <p:cNvSpPr txBox="1"/>
          <p:nvPr/>
        </p:nvSpPr>
        <p:spPr>
          <a:xfrm>
            <a:off x="2043825" y="3393460"/>
            <a:ext cx="659155" cy="234360"/>
          </a:xfrm>
          <a:prstGeom prst="rect">
            <a:avLst/>
          </a:prstGeom>
          <a:noFill/>
        </p:spPr>
        <p:txBody>
          <a:bodyPr wrap="none" rtlCol="0">
            <a:spAutoFit/>
          </a:bodyPr>
          <a:lstStyle/>
          <a:p>
            <a:r>
              <a:rPr lang="ja-JP" altLang="en-US" sz="923" dirty="0">
                <a:solidFill>
                  <a:srgbClr val="FF0000"/>
                </a:solidFill>
              </a:rPr>
              <a:t>数値目標</a:t>
            </a:r>
          </a:p>
        </p:txBody>
      </p:sp>
      <p:pic>
        <p:nvPicPr>
          <p:cNvPr id="56" name="図 55">
            <a:extLst>
              <a:ext uri="{FF2B5EF4-FFF2-40B4-BE49-F238E27FC236}">
                <a16:creationId xmlns:a16="http://schemas.microsoft.com/office/drawing/2014/main" id="{91DE6744-9F74-43DE-BB0A-0512B54A53A3}"/>
              </a:ext>
            </a:extLst>
          </p:cNvPr>
          <p:cNvPicPr>
            <a:picLocks noChangeAspect="1"/>
          </p:cNvPicPr>
          <p:nvPr/>
        </p:nvPicPr>
        <p:blipFill>
          <a:blip r:embed="rId4"/>
          <a:stretch>
            <a:fillRect/>
          </a:stretch>
        </p:blipFill>
        <p:spPr>
          <a:xfrm>
            <a:off x="21881" y="3163110"/>
            <a:ext cx="2506658" cy="1508173"/>
          </a:xfrm>
          <a:prstGeom prst="rect">
            <a:avLst/>
          </a:prstGeom>
        </p:spPr>
      </p:pic>
      <p:sp>
        <p:nvSpPr>
          <p:cNvPr id="59" name="テキスト ボックス 58">
            <a:extLst>
              <a:ext uri="{FF2B5EF4-FFF2-40B4-BE49-F238E27FC236}">
                <a16:creationId xmlns:a16="http://schemas.microsoft.com/office/drawing/2014/main" id="{848B3627-7B84-4C94-A3D1-141119910D26}"/>
              </a:ext>
            </a:extLst>
          </p:cNvPr>
          <p:cNvSpPr txBox="1"/>
          <p:nvPr/>
        </p:nvSpPr>
        <p:spPr>
          <a:xfrm>
            <a:off x="4122971" y="3547186"/>
            <a:ext cx="540533" cy="234360"/>
          </a:xfrm>
          <a:prstGeom prst="rect">
            <a:avLst/>
          </a:prstGeom>
          <a:noFill/>
        </p:spPr>
        <p:txBody>
          <a:bodyPr wrap="none" rtlCol="0">
            <a:spAutoFit/>
          </a:bodyPr>
          <a:lstStyle/>
          <a:p>
            <a:r>
              <a:rPr lang="ja-JP" altLang="en-US" sz="923" b="1" dirty="0"/>
              <a:t>応募数</a:t>
            </a:r>
          </a:p>
        </p:txBody>
      </p:sp>
      <p:sp>
        <p:nvSpPr>
          <p:cNvPr id="60" name="テキスト ボックス 59">
            <a:extLst>
              <a:ext uri="{FF2B5EF4-FFF2-40B4-BE49-F238E27FC236}">
                <a16:creationId xmlns:a16="http://schemas.microsoft.com/office/drawing/2014/main" id="{6772B807-69D2-4499-88BF-482F0CEA1443}"/>
              </a:ext>
            </a:extLst>
          </p:cNvPr>
          <p:cNvSpPr txBox="1"/>
          <p:nvPr/>
        </p:nvSpPr>
        <p:spPr>
          <a:xfrm>
            <a:off x="2835384" y="2964365"/>
            <a:ext cx="2260081" cy="234360"/>
          </a:xfrm>
          <a:prstGeom prst="rect">
            <a:avLst/>
          </a:prstGeom>
          <a:noFill/>
        </p:spPr>
        <p:txBody>
          <a:bodyPr wrap="square">
            <a:spAutoFit/>
          </a:bodyPr>
          <a:lstStyle/>
          <a:p>
            <a:r>
              <a:rPr lang="ja-JP" altLang="en-US" sz="923" b="1" dirty="0">
                <a:solidFill>
                  <a:srgbClr val="FF0000"/>
                </a:solidFill>
                <a:latin typeface="Meiryo UI" panose="020B0604030504040204" pitchFamily="50" charset="-128"/>
                <a:ea typeface="Meiryo UI" panose="020B0604030504040204" pitchFamily="50" charset="-128"/>
                <a:cs typeface="HG丸ｺﾞｼｯｸM-PRO"/>
              </a:rPr>
              <a:t>＜</a:t>
            </a:r>
            <a:r>
              <a:rPr lang="ja-JP" altLang="en-US" sz="923" b="1" dirty="0">
                <a:latin typeface="Meiryo UI" panose="020B0604030504040204" pitchFamily="50" charset="-128"/>
                <a:ea typeface="Meiryo UI" panose="020B0604030504040204" pitchFamily="50" charset="-128"/>
                <a:cs typeface="HG丸ｺﾞｼｯｸM-PRO"/>
              </a:rPr>
              <a:t>論文、著書等による成果発表件数</a:t>
            </a:r>
            <a:r>
              <a:rPr lang="ja-JP" altLang="en-US" sz="923" b="1" dirty="0">
                <a:solidFill>
                  <a:srgbClr val="FF0000"/>
                </a:solidFill>
                <a:latin typeface="Meiryo UI" panose="020B0604030504040204" pitchFamily="50" charset="-128"/>
                <a:ea typeface="Meiryo UI" panose="020B0604030504040204" pitchFamily="50" charset="-128"/>
                <a:cs typeface="HG丸ｺﾞｼｯｸM-PRO"/>
              </a:rPr>
              <a:t>＞</a:t>
            </a:r>
            <a:endParaRPr lang="ja-JP" altLang="en-US" sz="923" b="1" dirty="0">
              <a:solidFill>
                <a:srgbClr val="FF00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122AD701-88F0-4B25-9137-E0900C9DA1F4}"/>
              </a:ext>
            </a:extLst>
          </p:cNvPr>
          <p:cNvSpPr txBox="1"/>
          <p:nvPr/>
        </p:nvSpPr>
        <p:spPr>
          <a:xfrm>
            <a:off x="4143032" y="4158543"/>
            <a:ext cx="540533" cy="234360"/>
          </a:xfrm>
          <a:prstGeom prst="rect">
            <a:avLst/>
          </a:prstGeom>
          <a:noFill/>
        </p:spPr>
        <p:txBody>
          <a:bodyPr wrap="none" rtlCol="0">
            <a:spAutoFit/>
          </a:bodyPr>
          <a:lstStyle/>
          <a:p>
            <a:r>
              <a:rPr lang="ja-JP" altLang="en-US" sz="923" b="1" dirty="0"/>
              <a:t>採択数</a:t>
            </a:r>
          </a:p>
        </p:txBody>
      </p:sp>
      <p:sp>
        <p:nvSpPr>
          <p:cNvPr id="61" name="テキスト ボックス 60">
            <a:extLst>
              <a:ext uri="{FF2B5EF4-FFF2-40B4-BE49-F238E27FC236}">
                <a16:creationId xmlns:a16="http://schemas.microsoft.com/office/drawing/2014/main" id="{7D78E6CA-22A4-4629-B993-903DBA21F7A8}"/>
              </a:ext>
            </a:extLst>
          </p:cNvPr>
          <p:cNvSpPr txBox="1"/>
          <p:nvPr/>
        </p:nvSpPr>
        <p:spPr>
          <a:xfrm>
            <a:off x="4273544" y="3198328"/>
            <a:ext cx="321707" cy="539763"/>
          </a:xfrm>
          <a:prstGeom prst="rect">
            <a:avLst/>
          </a:prstGeom>
          <a:noFill/>
        </p:spPr>
        <p:txBody>
          <a:bodyPr wrap="square" rtlCol="0">
            <a:spAutoFit/>
          </a:bodyPr>
          <a:lstStyle/>
          <a:p>
            <a:r>
              <a:rPr lang="ja-JP" altLang="en-US" sz="969" b="1" dirty="0">
                <a:solidFill>
                  <a:srgbClr val="FF0000"/>
                </a:solidFill>
              </a:rPr>
              <a:t>累積数</a:t>
            </a:r>
          </a:p>
        </p:txBody>
      </p:sp>
      <p:sp>
        <p:nvSpPr>
          <p:cNvPr id="62" name="正方形/長方形 61">
            <a:extLst>
              <a:ext uri="{FF2B5EF4-FFF2-40B4-BE49-F238E27FC236}">
                <a16:creationId xmlns:a16="http://schemas.microsoft.com/office/drawing/2014/main" id="{226F436A-C7A6-46DE-B94F-8F64E78CFF77}"/>
              </a:ext>
            </a:extLst>
          </p:cNvPr>
          <p:cNvSpPr/>
          <p:nvPr/>
        </p:nvSpPr>
        <p:spPr>
          <a:xfrm>
            <a:off x="4867082" y="3592563"/>
            <a:ext cx="234545" cy="170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3" name="テキスト ボックス 62">
            <a:extLst>
              <a:ext uri="{FF2B5EF4-FFF2-40B4-BE49-F238E27FC236}">
                <a16:creationId xmlns:a16="http://schemas.microsoft.com/office/drawing/2014/main" id="{13CC3E04-A829-4B15-8149-365D1AB4521B}"/>
              </a:ext>
            </a:extLst>
          </p:cNvPr>
          <p:cNvSpPr txBox="1"/>
          <p:nvPr/>
        </p:nvSpPr>
        <p:spPr>
          <a:xfrm>
            <a:off x="4631913" y="3400619"/>
            <a:ext cx="704883" cy="234360"/>
          </a:xfrm>
          <a:prstGeom prst="rect">
            <a:avLst/>
          </a:prstGeom>
          <a:noFill/>
        </p:spPr>
        <p:txBody>
          <a:bodyPr wrap="square" rtlCol="0">
            <a:spAutoFit/>
          </a:bodyPr>
          <a:lstStyle/>
          <a:p>
            <a:r>
              <a:rPr lang="ja-JP" altLang="en-US" sz="923" dirty="0">
                <a:solidFill>
                  <a:srgbClr val="FF0000"/>
                </a:solidFill>
              </a:rPr>
              <a:t>数値目標</a:t>
            </a:r>
          </a:p>
        </p:txBody>
      </p:sp>
      <p:pic>
        <p:nvPicPr>
          <p:cNvPr id="64" name="図 63">
            <a:extLst>
              <a:ext uri="{FF2B5EF4-FFF2-40B4-BE49-F238E27FC236}">
                <a16:creationId xmlns:a16="http://schemas.microsoft.com/office/drawing/2014/main" id="{6EA7C0D3-FF65-4C70-A78B-2A2CD3D3574E}"/>
              </a:ext>
            </a:extLst>
          </p:cNvPr>
          <p:cNvPicPr>
            <a:picLocks noChangeAspect="1"/>
          </p:cNvPicPr>
          <p:nvPr/>
        </p:nvPicPr>
        <p:blipFill>
          <a:blip r:embed="rId5"/>
          <a:stretch>
            <a:fillRect/>
          </a:stretch>
        </p:blipFill>
        <p:spPr>
          <a:xfrm>
            <a:off x="2582413" y="3222757"/>
            <a:ext cx="2589745" cy="1462786"/>
          </a:xfrm>
          <a:prstGeom prst="rect">
            <a:avLst/>
          </a:prstGeom>
        </p:spPr>
      </p:pic>
      <p:sp>
        <p:nvSpPr>
          <p:cNvPr id="67" name="正方形/長方形 66">
            <a:extLst>
              <a:ext uri="{FF2B5EF4-FFF2-40B4-BE49-F238E27FC236}">
                <a16:creationId xmlns:a16="http://schemas.microsoft.com/office/drawing/2014/main" id="{12BB05C3-F234-484D-B626-034276DF8214}"/>
              </a:ext>
            </a:extLst>
          </p:cNvPr>
          <p:cNvSpPr/>
          <p:nvPr/>
        </p:nvSpPr>
        <p:spPr>
          <a:xfrm>
            <a:off x="5206242" y="1183213"/>
            <a:ext cx="3522853" cy="2321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■新型コロナ感染症における府が広域機能を担った取組み</a:t>
            </a:r>
            <a:endParaRPr lang="ja-JP" altLang="en-US" sz="923" dirty="0">
              <a:latin typeface="Meiryo UI" panose="020B0604030504040204" pitchFamily="50" charset="-128"/>
              <a:ea typeface="Meiryo UI" panose="020B0604030504040204" pitchFamily="50" charset="-128"/>
            </a:endParaRPr>
          </a:p>
        </p:txBody>
      </p:sp>
      <p:grpSp>
        <p:nvGrpSpPr>
          <p:cNvPr id="68" name="グループ化 67"/>
          <p:cNvGrpSpPr/>
          <p:nvPr/>
        </p:nvGrpSpPr>
        <p:grpSpPr>
          <a:xfrm>
            <a:off x="5208587" y="1388418"/>
            <a:ext cx="3683893" cy="2353350"/>
            <a:chOff x="-2865242" y="4047457"/>
            <a:chExt cx="2572488" cy="994109"/>
          </a:xfrm>
        </p:grpSpPr>
        <p:sp>
          <p:nvSpPr>
            <p:cNvPr id="69" name="角丸四角形 68"/>
            <p:cNvSpPr/>
            <p:nvPr/>
          </p:nvSpPr>
          <p:spPr>
            <a:xfrm>
              <a:off x="-2811892" y="4047457"/>
              <a:ext cx="2519138" cy="994109"/>
            </a:xfrm>
            <a:prstGeom prst="roundRect">
              <a:avLst>
                <a:gd name="adj" fmla="val 3126"/>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108" dirty="0">
                <a:solidFill>
                  <a:schemeClr val="tx1"/>
                </a:solidFill>
              </a:endParaRPr>
            </a:p>
          </p:txBody>
        </p:sp>
        <p:sp>
          <p:nvSpPr>
            <p:cNvPr id="70" name="正方形/長方形 69"/>
            <p:cNvSpPr/>
            <p:nvPr/>
          </p:nvSpPr>
          <p:spPr>
            <a:xfrm>
              <a:off x="-2865242" y="4047457"/>
              <a:ext cx="2572488" cy="984000"/>
            </a:xfrm>
            <a:prstGeom prst="rect">
              <a:avLst/>
            </a:prstGeom>
            <a:ln w="12700">
              <a:noFill/>
            </a:ln>
          </p:spPr>
          <p:txBody>
            <a:bodyPr wrap="square" rIns="66462">
              <a:spAutoFit/>
            </a:bodyPr>
            <a:lstStyle/>
            <a:p>
              <a:r>
                <a:rPr lang="ja-JP" altLang="en-US" sz="1015" b="1" dirty="0">
                  <a:latin typeface="Meiryo UI" panose="020B0604030504040204" pitchFamily="50" charset="-128"/>
                  <a:ea typeface="Meiryo UI" panose="020B0604030504040204" pitchFamily="50" charset="-128"/>
                </a:rPr>
                <a:t>　</a:t>
              </a:r>
              <a:r>
                <a:rPr lang="ja-JP" altLang="en-US" sz="969" b="1" dirty="0">
                  <a:latin typeface="Meiryo UI" panose="020B0604030504040204" pitchFamily="50" charset="-128"/>
                  <a:ea typeface="Meiryo UI" panose="020B0604030504040204" pitchFamily="50" charset="-128"/>
                </a:rPr>
                <a:t>○広域的な調整機能の発揮</a:t>
              </a:r>
              <a:endParaRPr lang="en-US" altLang="ja-JP" sz="969" b="1" dirty="0">
                <a:latin typeface="Meiryo UI" panose="020B0604030504040204" pitchFamily="50" charset="-128"/>
                <a:ea typeface="Meiryo UI" panose="020B0604030504040204" pitchFamily="50" charset="-128"/>
              </a:endParaRPr>
            </a:p>
            <a:p>
              <a:pPr marL="99695"/>
              <a:r>
                <a:rPr lang="ja-JP" altLang="en-US" sz="969" dirty="0">
                  <a:latin typeface="Meiryo UI" panose="020B0604030504040204" pitchFamily="50" charset="-128"/>
                  <a:ea typeface="Meiryo UI" panose="020B0604030504040204" pitchFamily="50" charset="-128"/>
                </a:rPr>
                <a:t>・入院フォローアップセンターによる入院調整</a:t>
              </a:r>
              <a:endParaRPr lang="en-US" altLang="ja-JP" sz="969" dirty="0">
                <a:latin typeface="Meiryo UI" panose="020B0604030504040204" pitchFamily="50" charset="-128"/>
                <a:ea typeface="Meiryo UI" panose="020B0604030504040204" pitchFamily="50" charset="-128"/>
              </a:endParaRPr>
            </a:p>
            <a:p>
              <a:pPr marL="99695"/>
              <a:r>
                <a:rPr lang="ja-JP" altLang="en-US" sz="969" dirty="0">
                  <a:latin typeface="Meiryo UI" panose="020B0604030504040204" pitchFamily="50" charset="-128"/>
                  <a:ea typeface="Meiryo UI" panose="020B0604030504040204" pitchFamily="50" charset="-128"/>
                </a:rPr>
                <a:t>・転退院サポートセンターによる転院調整</a:t>
              </a:r>
              <a:endParaRPr lang="en-US" altLang="ja-JP" sz="969" dirty="0">
                <a:latin typeface="Meiryo UI" panose="020B0604030504040204" pitchFamily="50" charset="-128"/>
                <a:ea typeface="Meiryo UI" panose="020B0604030504040204" pitchFamily="50" charset="-128"/>
              </a:endParaRPr>
            </a:p>
            <a:p>
              <a:pPr marL="99695"/>
              <a:r>
                <a:rPr lang="ja-JP" altLang="en-US" sz="969" dirty="0">
                  <a:latin typeface="Meiryo UI" panose="020B0604030504040204" pitchFamily="50" charset="-128"/>
                  <a:ea typeface="Meiryo UI" panose="020B0604030504040204" pitchFamily="50" charset="-128"/>
                </a:rPr>
                <a:t>・⾃宅待機者等</a:t>
              </a:r>
              <a:r>
                <a:rPr lang="en-US" altLang="ja-JP" sz="969" dirty="0">
                  <a:latin typeface="Meiryo UI" panose="020B0604030504040204" pitchFamily="50" charset="-128"/>
                  <a:ea typeface="Meiryo UI" panose="020B0604030504040204" pitchFamily="50" charset="-128"/>
                </a:rPr>
                <a:t>24</a:t>
              </a:r>
              <a:r>
                <a:rPr lang="ja-JP" altLang="en-US" sz="969" dirty="0">
                  <a:latin typeface="Meiryo UI" panose="020B0604030504040204" pitchFamily="50" charset="-128"/>
                  <a:ea typeface="Meiryo UI" panose="020B0604030504040204" pitchFamily="50" charset="-128"/>
                </a:rPr>
                <a:t>時間緊急サポートセンターによる療養のサポートなど</a:t>
              </a:r>
              <a:endParaRPr lang="en-US" altLang="ja-JP" sz="969" dirty="0">
                <a:latin typeface="Meiryo UI" panose="020B0604030504040204" pitchFamily="50" charset="-128"/>
                <a:ea typeface="Meiryo UI" panose="020B0604030504040204" pitchFamily="50" charset="-128"/>
              </a:endParaRPr>
            </a:p>
            <a:p>
              <a:pPr marL="99695"/>
              <a:r>
                <a:rPr lang="ja-JP" altLang="en-US" sz="969" b="1" dirty="0">
                  <a:latin typeface="Meiryo UI" panose="020B0604030504040204" pitchFamily="50" charset="-128"/>
                  <a:ea typeface="Meiryo UI" panose="020B0604030504040204" pitchFamily="50" charset="-128"/>
                </a:rPr>
                <a:t>○感染拡大に対応した医療・療養体制の確保</a:t>
              </a:r>
              <a:endParaRPr lang="en-US" altLang="ja-JP" sz="969" b="1"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・コロナ受入病床・宿泊療養施設の</a:t>
              </a:r>
              <a:r>
                <a:rPr lang="ja-JP" altLang="en-US" sz="969" u="sng" dirty="0">
                  <a:latin typeface="Meiryo UI" panose="020B0604030504040204" pitchFamily="50" charset="-128"/>
                  <a:ea typeface="Meiryo UI" panose="020B0604030504040204" pitchFamily="50" charset="-128"/>
                </a:rPr>
                <a:t>確保</a:t>
              </a:r>
              <a:endParaRPr lang="en-US" altLang="ja-JP" sz="969" u="sng"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　目標：重症病床</a:t>
              </a:r>
              <a:r>
                <a:rPr lang="en-US" altLang="ja-JP" sz="969" dirty="0">
                  <a:latin typeface="Meiryo UI" panose="020B0604030504040204" pitchFamily="50" charset="-128"/>
                  <a:ea typeface="Meiryo UI" panose="020B0604030504040204" pitchFamily="50" charset="-128"/>
                </a:rPr>
                <a:t>610</a:t>
              </a:r>
              <a:r>
                <a:rPr lang="ja-JP" altLang="en-US" sz="969" dirty="0">
                  <a:latin typeface="Meiryo UI" panose="020B0604030504040204" pitchFamily="50" charset="-128"/>
                  <a:ea typeface="Meiryo UI" panose="020B0604030504040204" pitchFamily="50" charset="-128"/>
                </a:rPr>
                <a:t>床、軽症中等症病床</a:t>
              </a:r>
              <a:r>
                <a:rPr lang="en-US" altLang="ja-JP" sz="969" dirty="0">
                  <a:latin typeface="Meiryo UI" panose="020B0604030504040204" pitchFamily="50" charset="-128"/>
                  <a:ea typeface="Meiryo UI" panose="020B0604030504040204" pitchFamily="50" charset="-128"/>
                </a:rPr>
                <a:t>3,100</a:t>
              </a:r>
              <a:r>
                <a:rPr lang="ja-JP" altLang="en-US" sz="969" dirty="0">
                  <a:latin typeface="Meiryo UI" panose="020B0604030504040204" pitchFamily="50" charset="-128"/>
                  <a:ea typeface="Meiryo UI" panose="020B0604030504040204" pitchFamily="50" charset="-128"/>
                </a:rPr>
                <a:t>床、</a:t>
              </a:r>
              <a:endParaRPr lang="en-US" altLang="ja-JP" sz="969"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　ホテル</a:t>
              </a:r>
              <a:r>
                <a:rPr lang="en-US" altLang="ja-JP" sz="969" dirty="0">
                  <a:latin typeface="Meiryo UI" panose="020B0604030504040204" pitchFamily="50" charset="-128"/>
                  <a:ea typeface="Meiryo UI" panose="020B0604030504040204" pitchFamily="50" charset="-128"/>
                </a:rPr>
                <a:t>10,000</a:t>
              </a:r>
              <a:r>
                <a:rPr lang="ja-JP" altLang="en-US" sz="969" dirty="0">
                  <a:latin typeface="Meiryo UI" panose="020B0604030504040204" pitchFamily="50" charset="-128"/>
                  <a:ea typeface="Meiryo UI" panose="020B0604030504040204" pitchFamily="50" charset="-128"/>
                </a:rPr>
                <a:t>室</a:t>
              </a:r>
              <a:r>
                <a:rPr lang="ja-JP" altLang="en-US" sz="923" dirty="0">
                  <a:latin typeface="Meiryo UI" panose="020B0604030504040204" pitchFamily="50" charset="-128"/>
                  <a:ea typeface="Meiryo UI" panose="020B0604030504040204" pitchFamily="50" charset="-128"/>
                </a:rPr>
                <a:t>（大阪府保健・医療提供体制確保計画</a:t>
              </a:r>
              <a:r>
                <a:rPr lang="en-US" altLang="ja-JP" sz="923" dirty="0">
                  <a:latin typeface="Meiryo UI" panose="020B0604030504040204" pitchFamily="50" charset="-128"/>
                  <a:ea typeface="Meiryo UI" panose="020B0604030504040204" pitchFamily="50" charset="-128"/>
                </a:rPr>
                <a:t>R3.11.19</a:t>
              </a:r>
              <a:r>
                <a:rPr lang="ja-JP" altLang="en-US" sz="923" dirty="0">
                  <a:latin typeface="Meiryo UI" panose="020B0604030504040204" pitchFamily="50" charset="-128"/>
                  <a:ea typeface="Meiryo UI" panose="020B0604030504040204" pitchFamily="50" charset="-128"/>
                </a:rPr>
                <a:t>）</a:t>
              </a:r>
              <a:endParaRPr lang="en-US" altLang="ja-JP" sz="923"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 「大阪コロナ重症センター」を</a:t>
              </a:r>
              <a:r>
                <a:rPr lang="en-US" altLang="ja-JP" sz="969" dirty="0">
                  <a:latin typeface="Meiryo UI" panose="020B0604030504040204" pitchFamily="50" charset="-128"/>
                  <a:ea typeface="Meiryo UI" panose="020B0604030504040204" pitchFamily="50" charset="-128"/>
                </a:rPr>
                <a:t>3</a:t>
              </a:r>
              <a:r>
                <a:rPr lang="ja-JP" altLang="en-US" sz="969" dirty="0">
                  <a:latin typeface="Meiryo UI" panose="020B0604030504040204" pitchFamily="50" charset="-128"/>
                  <a:ea typeface="Meiryo UI" panose="020B0604030504040204" pitchFamily="50" charset="-128"/>
                </a:rPr>
                <a:t>施設整備（重症病床計</a:t>
              </a:r>
              <a:r>
                <a:rPr lang="en-US" altLang="ja-JP" sz="969" dirty="0">
                  <a:latin typeface="Meiryo UI" panose="020B0604030504040204" pitchFamily="50" charset="-128"/>
                  <a:ea typeface="Meiryo UI" panose="020B0604030504040204" pitchFamily="50" charset="-128"/>
                </a:rPr>
                <a:t>70</a:t>
              </a:r>
              <a:r>
                <a:rPr lang="ja-JP" altLang="en-US" sz="969" dirty="0">
                  <a:latin typeface="Meiryo UI" panose="020B0604030504040204" pitchFamily="50" charset="-128"/>
                  <a:ea typeface="Meiryo UI" panose="020B0604030504040204" pitchFamily="50" charset="-128"/>
                </a:rPr>
                <a:t>床）</a:t>
              </a:r>
              <a:endParaRPr lang="en-US" altLang="ja-JP" sz="969"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･大阪コロナ⼤規模医療・療養センターの整備　など</a:t>
              </a:r>
              <a:endParaRPr lang="en-US" altLang="ja-JP" sz="969" dirty="0">
                <a:latin typeface="Meiryo UI" panose="020B0604030504040204" pitchFamily="50" charset="-128"/>
                <a:ea typeface="Meiryo UI" panose="020B0604030504040204" pitchFamily="50" charset="-128"/>
              </a:endParaRPr>
            </a:p>
            <a:p>
              <a:pPr marL="96718"/>
              <a:r>
                <a:rPr lang="ja-JP" altLang="en-US" sz="969" b="1" dirty="0">
                  <a:latin typeface="Meiryo UI" panose="020B0604030504040204" pitchFamily="50" charset="-128"/>
                  <a:ea typeface="Meiryo UI" panose="020B0604030504040204" pitchFamily="50" charset="-128"/>
                </a:rPr>
                <a:t>○大阪モデルに基づく府民の行動変容の促進</a:t>
              </a:r>
              <a:endParaRPr lang="en-US" altLang="ja-JP" sz="969" b="1"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・府独自の指標・目安を設定し、日々感染・療養状況を公表</a:t>
              </a:r>
              <a:endParaRPr lang="en-US" altLang="ja-JP" sz="969" dirty="0">
                <a:latin typeface="Meiryo UI" panose="020B0604030504040204" pitchFamily="50" charset="-128"/>
                <a:ea typeface="Meiryo UI" panose="020B0604030504040204" pitchFamily="50" charset="-128"/>
              </a:endParaRPr>
            </a:p>
            <a:p>
              <a:pPr marL="96718"/>
              <a:r>
                <a:rPr lang="ja-JP" altLang="en-US" sz="969" b="1" dirty="0">
                  <a:latin typeface="Meiryo UI" panose="020B0604030504040204" pitchFamily="50" charset="-128"/>
                  <a:ea typeface="Meiryo UI" panose="020B0604030504040204" pitchFamily="50" charset="-128"/>
                </a:rPr>
                <a:t>○ウイルスとの「共存」を前提とした感染拡大防止策</a:t>
              </a:r>
              <a:endParaRPr lang="en-US" altLang="ja-JP" sz="969" b="1" dirty="0">
                <a:latin typeface="Meiryo UI" panose="020B0604030504040204" pitchFamily="50" charset="-128"/>
                <a:ea typeface="Meiryo UI" panose="020B0604030504040204" pitchFamily="50" charset="-128"/>
              </a:endParaRPr>
            </a:p>
            <a:p>
              <a:pPr marL="96718"/>
              <a:r>
                <a:rPr lang="ja-JP" altLang="en-US" sz="969" dirty="0">
                  <a:latin typeface="Meiryo UI" panose="020B0604030504040204" pitchFamily="50" charset="-128"/>
                  <a:ea typeface="Meiryo UI" panose="020B0604030504040204" pitchFamily="50" charset="-128"/>
                </a:rPr>
                <a:t>・「大阪コロナ追跡システム」の迅速な構築と活用</a:t>
              </a:r>
              <a:endParaRPr lang="en-US" altLang="ja-JP" sz="969" dirty="0">
                <a:latin typeface="Meiryo UI" panose="020B0604030504040204" pitchFamily="50" charset="-128"/>
                <a:ea typeface="Meiryo UI" panose="020B0604030504040204" pitchFamily="50" charset="-128"/>
              </a:endParaRPr>
            </a:p>
          </p:txBody>
        </p:sp>
      </p:grpSp>
      <p:sp>
        <p:nvSpPr>
          <p:cNvPr id="72" name="角丸四角形 71"/>
          <p:cNvSpPr/>
          <p:nvPr/>
        </p:nvSpPr>
        <p:spPr>
          <a:xfrm>
            <a:off x="5305336" y="3960752"/>
            <a:ext cx="3587144" cy="2155192"/>
          </a:xfrm>
          <a:prstGeom prst="roundRect">
            <a:avLst>
              <a:gd name="adj" fmla="val 3901"/>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r>
              <a:rPr lang="ja-JP" altLang="en-US" sz="969" b="1" dirty="0">
                <a:solidFill>
                  <a:schemeClr val="tx1"/>
                </a:solidFill>
                <a:latin typeface="Meiryo UI" panose="020B0604030504040204" pitchFamily="50" charset="-128"/>
                <a:ea typeface="Meiryo UI" panose="020B0604030504040204" pitchFamily="50" charset="-128"/>
              </a:rPr>
              <a:t>○</a:t>
            </a:r>
            <a:r>
              <a:rPr lang="en-US" altLang="ja-JP" sz="969" b="1" dirty="0">
                <a:solidFill>
                  <a:schemeClr val="tx1"/>
                </a:solidFill>
                <a:latin typeface="Meiryo UI" panose="020B0604030504040204" pitchFamily="50" charset="-128"/>
                <a:ea typeface="Meiryo UI" panose="020B0604030504040204" pitchFamily="50" charset="-128"/>
              </a:rPr>
              <a:t>PCR</a:t>
            </a:r>
            <a:r>
              <a:rPr lang="ja-JP" altLang="en-US" sz="969" b="1" dirty="0">
                <a:solidFill>
                  <a:schemeClr val="tx1"/>
                </a:solidFill>
                <a:latin typeface="Meiryo UI" panose="020B0604030504040204" pitchFamily="50" charset="-128"/>
                <a:ea typeface="Meiryo UI" panose="020B0604030504040204" pitchFamily="50" charset="-128"/>
              </a:rPr>
              <a:t>検査にかかる連携及び実施体制の確保</a:t>
            </a:r>
            <a:r>
              <a:rPr lang="en-US" altLang="ja-JP" sz="969" b="1" dirty="0">
                <a:solidFill>
                  <a:schemeClr val="tx1"/>
                </a:solidFill>
                <a:latin typeface="Meiryo UI" panose="020B0604030504040204" pitchFamily="50" charset="-128"/>
                <a:ea typeface="Meiryo UI" panose="020B0604030504040204" pitchFamily="50" charset="-128"/>
              </a:rPr>
              <a:t/>
            </a:r>
            <a:br>
              <a:rPr lang="en-US" altLang="ja-JP" sz="969" b="1" dirty="0">
                <a:solidFill>
                  <a:schemeClr val="tx1"/>
                </a:solidFill>
                <a:latin typeface="Meiryo UI" panose="020B0604030504040204" pitchFamily="50" charset="-128"/>
                <a:ea typeface="Meiryo UI" panose="020B0604030504040204" pitchFamily="50" charset="-128"/>
              </a:rPr>
            </a:br>
            <a:r>
              <a:rPr lang="ja-JP" altLang="en-US" sz="969" dirty="0">
                <a:solidFill>
                  <a:schemeClr val="tx1"/>
                </a:solidFill>
                <a:latin typeface="Meiryo UI" panose="020B0604030504040204" pitchFamily="50" charset="-128"/>
                <a:ea typeface="Meiryo UI" panose="020B0604030504040204" pitchFamily="50" charset="-128"/>
              </a:rPr>
              <a:t>・ 濃厚接触者等の検査に対応するため、市内に複数個所設置している</a:t>
            </a:r>
            <a:r>
              <a:rPr lang="en-US" altLang="ja-JP" sz="969" dirty="0">
                <a:solidFill>
                  <a:schemeClr val="tx1"/>
                </a:solidFill>
                <a:latin typeface="Meiryo UI" panose="020B0604030504040204" pitchFamily="50" charset="-128"/>
                <a:ea typeface="Meiryo UI" panose="020B0604030504040204" pitchFamily="50" charset="-128"/>
              </a:rPr>
              <a:t>PCR</a:t>
            </a:r>
            <a:r>
              <a:rPr lang="ja-JP" altLang="en-US" sz="969" dirty="0">
                <a:solidFill>
                  <a:schemeClr val="tx1"/>
                </a:solidFill>
                <a:latin typeface="Meiryo UI" panose="020B0604030504040204" pitchFamily="50" charset="-128"/>
                <a:ea typeface="Meiryo UI" panose="020B0604030504040204" pitchFamily="50" charset="-128"/>
              </a:rPr>
              <a:t>検査場を連携して運営</a:t>
            </a:r>
            <a:endParaRPr lang="en-US" altLang="ja-JP" sz="969" dirty="0">
              <a:solidFill>
                <a:schemeClr val="tx1"/>
              </a:solidFill>
              <a:latin typeface="Meiryo UI" panose="020B0604030504040204" pitchFamily="50" charset="-128"/>
              <a:ea typeface="Meiryo UI" panose="020B0604030504040204" pitchFamily="50" charset="-128"/>
            </a:endParaRPr>
          </a:p>
          <a:p>
            <a:r>
              <a:rPr lang="ja-JP" altLang="en-US" sz="969" dirty="0">
                <a:solidFill>
                  <a:schemeClr val="tx1"/>
                </a:solidFill>
                <a:latin typeface="Meiryo UI" panose="020B0604030504040204" pitchFamily="50" charset="-128"/>
                <a:ea typeface="Meiryo UI" panose="020B0604030504040204" pitchFamily="50" charset="-128"/>
              </a:rPr>
              <a:t>・ 市が委託をしている検査で陽性となった検体含め、府が主体となりスクリーニング検査及びゲノム解析を実施できる体制を構築</a:t>
            </a:r>
            <a:endParaRPr lang="en-US" altLang="ja-JP" sz="969" dirty="0">
              <a:solidFill>
                <a:schemeClr val="tx1"/>
              </a:solidFill>
              <a:latin typeface="Meiryo UI" panose="020B0604030504040204" pitchFamily="50" charset="-128"/>
              <a:ea typeface="Meiryo UI" panose="020B0604030504040204" pitchFamily="50" charset="-128"/>
            </a:endParaRPr>
          </a:p>
          <a:p>
            <a:r>
              <a:rPr lang="ja-JP" altLang="en-US" sz="969" dirty="0">
                <a:solidFill>
                  <a:schemeClr val="tx1"/>
                </a:solidFill>
                <a:latin typeface="Meiryo UI" panose="020B0604030504040204" pitchFamily="50" charset="-128"/>
                <a:ea typeface="Meiryo UI" panose="020B0604030504040204" pitchFamily="50" charset="-128"/>
              </a:rPr>
              <a:t>・大阪府から大阪市保健所へ職員派遣を行い、連絡調整の仲介を実施</a:t>
            </a:r>
            <a:endParaRPr lang="en-US" altLang="ja-JP" sz="969" dirty="0">
              <a:solidFill>
                <a:schemeClr val="tx1"/>
              </a:solidFill>
              <a:latin typeface="Meiryo UI" panose="020B0604030504040204" pitchFamily="50" charset="-128"/>
              <a:ea typeface="Meiryo UI" panose="020B0604030504040204" pitchFamily="50" charset="-128"/>
            </a:endParaRPr>
          </a:p>
          <a:p>
            <a:pPr>
              <a:lnSpc>
                <a:spcPts val="1846"/>
              </a:lnSpc>
            </a:pPr>
            <a:r>
              <a:rPr lang="ja-JP" altLang="en-US" sz="969" b="1" dirty="0">
                <a:solidFill>
                  <a:prstClr val="black"/>
                </a:solidFill>
                <a:latin typeface="Meiryo UI" panose="020B0604030504040204" pitchFamily="50" charset="-128"/>
                <a:ea typeface="Meiryo UI" panose="020B0604030504040204" pitchFamily="50" charset="-128"/>
              </a:rPr>
              <a:t>○市民病院を活用した病床の確保</a:t>
            </a:r>
            <a:endParaRPr lang="en-US" altLang="ja-JP" sz="969" b="1" dirty="0">
              <a:solidFill>
                <a:prstClr val="black"/>
              </a:solidFill>
              <a:latin typeface="Meiryo UI" panose="020B0604030504040204" pitchFamily="50" charset="-128"/>
              <a:ea typeface="Meiryo UI" panose="020B0604030504040204" pitchFamily="50" charset="-128"/>
            </a:endParaRPr>
          </a:p>
          <a:p>
            <a:pPr lvl="0"/>
            <a:r>
              <a:rPr lang="ja-JP" altLang="en-US" sz="969" dirty="0">
                <a:solidFill>
                  <a:prstClr val="black"/>
                </a:solidFill>
                <a:latin typeface="Meiryo UI" panose="020B0604030504040204" pitchFamily="50" charset="-128"/>
                <a:ea typeface="Meiryo UI" panose="020B0604030504040204" pitchFamily="50" charset="-128"/>
              </a:rPr>
              <a:t>・ 市が十三市民病院をコロナ専用の病院とする方向を明示し、府が受入専用医療機関としての整備・運営を支援</a:t>
            </a:r>
            <a:endParaRPr lang="en-US" altLang="ja-JP" sz="969" dirty="0">
              <a:solidFill>
                <a:prstClr val="black"/>
              </a:solidFill>
              <a:latin typeface="Meiryo UI" panose="020B0604030504040204" pitchFamily="50" charset="-128"/>
              <a:ea typeface="Meiryo UI" panose="020B0604030504040204" pitchFamily="50" charset="-128"/>
            </a:endParaRPr>
          </a:p>
          <a:p>
            <a:pPr>
              <a:lnSpc>
                <a:spcPts val="1846"/>
              </a:lnSpc>
            </a:pPr>
            <a:r>
              <a:rPr lang="ja-JP" altLang="en-US" sz="969" b="1" dirty="0">
                <a:solidFill>
                  <a:prstClr val="black"/>
                </a:solidFill>
                <a:latin typeface="Meiryo UI" panose="020B0604030504040204" pitchFamily="50" charset="-128"/>
                <a:ea typeface="Meiryo UI" panose="020B0604030504040204" pitchFamily="50" charset="-128"/>
              </a:rPr>
              <a:t>○感染拡大期における連携の強化</a:t>
            </a:r>
            <a:endParaRPr lang="en-US" altLang="ja-JP" sz="969" b="1" dirty="0">
              <a:solidFill>
                <a:prstClr val="black"/>
              </a:solidFill>
              <a:latin typeface="Meiryo UI" panose="020B0604030504040204" pitchFamily="50" charset="-128"/>
              <a:ea typeface="Meiryo UI" panose="020B0604030504040204" pitchFamily="50" charset="-128"/>
            </a:endParaRPr>
          </a:p>
          <a:p>
            <a:pPr>
              <a:lnSpc>
                <a:spcPts val="1662"/>
              </a:lnSpc>
            </a:pPr>
            <a:r>
              <a:rPr lang="ja-JP" altLang="en-US" sz="969" dirty="0">
                <a:solidFill>
                  <a:prstClr val="black"/>
                </a:solidFill>
                <a:latin typeface="Meiryo UI" panose="020B0604030504040204" pitchFamily="50" charset="-128"/>
                <a:ea typeface="Meiryo UI" panose="020B0604030504040204" pitchFamily="50" charset="-128"/>
              </a:rPr>
              <a:t>・入院患者待機ステーションを大阪市消防局と連携して運営</a:t>
            </a:r>
            <a:endParaRPr lang="en-US" altLang="ja-JP" sz="969" dirty="0">
              <a:solidFill>
                <a:schemeClr val="tx1"/>
              </a:solidFill>
              <a:latin typeface="Meiryo UI" panose="020B0604030504040204" pitchFamily="50" charset="-128"/>
              <a:ea typeface="Meiryo UI" panose="020B0604030504040204" pitchFamily="50" charset="-128"/>
            </a:endParaRPr>
          </a:p>
        </p:txBody>
      </p:sp>
      <p:sp>
        <p:nvSpPr>
          <p:cNvPr id="43" name="テキスト ボックス 42">
            <a:extLst>
              <a:ext uri="{FF2B5EF4-FFF2-40B4-BE49-F238E27FC236}">
                <a16:creationId xmlns:a16="http://schemas.microsoft.com/office/drawing/2014/main" id="{12840596-9213-F54B-A1DD-A5468116ADAE}"/>
              </a:ext>
            </a:extLst>
          </p:cNvPr>
          <p:cNvSpPr txBox="1"/>
          <p:nvPr/>
        </p:nvSpPr>
        <p:spPr>
          <a:xfrm>
            <a:off x="5303159" y="6107590"/>
            <a:ext cx="3728421" cy="319446"/>
          </a:xfrm>
          <a:prstGeom prst="rect">
            <a:avLst/>
          </a:prstGeom>
          <a:noFill/>
        </p:spPr>
        <p:txBody>
          <a:bodyPr wrap="square">
            <a:spAutoFit/>
          </a:bodyPr>
          <a:lstStyle/>
          <a:p>
            <a:r>
              <a:rPr lang="ja-JP" altLang="en-US" sz="738" b="1" dirty="0">
                <a:latin typeface="Meiryo UI" panose="020B0604030504040204" pitchFamily="50" charset="-128"/>
                <a:ea typeface="Meiryo UI" panose="020B0604030504040204" pitchFamily="50" charset="-128"/>
                <a:cs typeface="HG丸ｺﾞｼｯｸM-PRO"/>
              </a:rPr>
              <a:t>第</a:t>
            </a:r>
            <a:r>
              <a:rPr lang="en-US" altLang="ja-JP" sz="738" b="1" dirty="0">
                <a:latin typeface="Meiryo UI" panose="020B0604030504040204" pitchFamily="50" charset="-128"/>
                <a:ea typeface="Meiryo UI" panose="020B0604030504040204" pitchFamily="50" charset="-128"/>
                <a:cs typeface="HG丸ｺﾞｼｯｸM-PRO"/>
              </a:rPr>
              <a:t>1</a:t>
            </a:r>
            <a:r>
              <a:rPr lang="ja-JP" altLang="en-US" sz="738" b="1" dirty="0">
                <a:latin typeface="Meiryo UI" panose="020B0604030504040204" pitchFamily="50" charset="-128"/>
                <a:ea typeface="Meiryo UI" panose="020B0604030504040204" pitchFamily="50" charset="-128"/>
                <a:cs typeface="HG丸ｺﾞｼｯｸM-PRO"/>
              </a:rPr>
              <a:t>回　「副首都ビジョン」のバージョンアップに向けた意見交換会（令和</a:t>
            </a:r>
            <a:r>
              <a:rPr lang="en-US" altLang="ja-JP" sz="738" b="1" dirty="0">
                <a:latin typeface="Meiryo UI" panose="020B0604030504040204" pitchFamily="50" charset="-128"/>
                <a:ea typeface="Meiryo UI" panose="020B0604030504040204" pitchFamily="50" charset="-128"/>
                <a:cs typeface="HG丸ｺﾞｼｯｸM-PRO"/>
              </a:rPr>
              <a:t>3</a:t>
            </a:r>
            <a:r>
              <a:rPr lang="ja-JP" altLang="en-US" sz="738" b="1" dirty="0">
                <a:latin typeface="Meiryo UI" panose="020B0604030504040204" pitchFamily="50" charset="-128"/>
                <a:ea typeface="Meiryo UI" panose="020B0604030504040204" pitchFamily="50" charset="-128"/>
                <a:cs typeface="HG丸ｺﾞｼｯｸM-PRO"/>
              </a:rPr>
              <a:t>年</a:t>
            </a:r>
            <a:r>
              <a:rPr lang="en-US" altLang="ja-JP" sz="738" b="1" dirty="0">
                <a:latin typeface="Meiryo UI" panose="020B0604030504040204" pitchFamily="50" charset="-128"/>
                <a:ea typeface="Meiryo UI" panose="020B0604030504040204" pitchFamily="50" charset="-128"/>
                <a:cs typeface="HG丸ｺﾞｼｯｸM-PRO"/>
              </a:rPr>
              <a:t>12</a:t>
            </a:r>
            <a:r>
              <a:rPr lang="ja-JP" altLang="en-US" sz="738" b="1" dirty="0">
                <a:latin typeface="Meiryo UI" panose="020B0604030504040204" pitchFamily="50" charset="-128"/>
                <a:ea typeface="Meiryo UI" panose="020B0604030504040204" pitchFamily="50" charset="-128"/>
                <a:cs typeface="HG丸ｺﾞｼｯｸM-PRO"/>
              </a:rPr>
              <a:t>月</a:t>
            </a:r>
            <a:r>
              <a:rPr lang="en-US" altLang="ja-JP" sz="738" b="1" dirty="0">
                <a:latin typeface="Meiryo UI" panose="020B0604030504040204" pitchFamily="50" charset="-128"/>
                <a:ea typeface="Meiryo UI" panose="020B0604030504040204" pitchFamily="50" charset="-128"/>
                <a:cs typeface="HG丸ｺﾞｼｯｸM-PRO"/>
              </a:rPr>
              <a:t>16</a:t>
            </a:r>
            <a:r>
              <a:rPr lang="ja-JP" altLang="en-US" sz="738" b="1" dirty="0">
                <a:latin typeface="Meiryo UI" panose="020B0604030504040204" pitchFamily="50" charset="-128"/>
                <a:ea typeface="Meiryo UI" panose="020B0604030504040204" pitchFamily="50" charset="-128"/>
                <a:cs typeface="HG丸ｺﾞｼｯｸM-PRO"/>
              </a:rPr>
              <a:t>日）</a:t>
            </a:r>
            <a:endParaRPr lang="en-US" altLang="ja-JP" sz="738" b="1" dirty="0">
              <a:latin typeface="Meiryo UI" panose="020B0604030504040204" pitchFamily="50" charset="-128"/>
              <a:ea typeface="Meiryo UI" panose="020B0604030504040204" pitchFamily="50" charset="-128"/>
              <a:cs typeface="HG丸ｺﾞｼｯｸM-PRO"/>
            </a:endParaRPr>
          </a:p>
          <a:p>
            <a:r>
              <a:rPr lang="ja-JP" altLang="en-US" sz="738" b="1" dirty="0">
                <a:latin typeface="Meiryo UI" panose="020B0604030504040204" pitchFamily="50" charset="-128"/>
                <a:ea typeface="Meiryo UI" panose="020B0604030504040204" pitchFamily="50" charset="-128"/>
                <a:cs typeface="HG丸ｺﾞｼｯｸM-PRO"/>
              </a:rPr>
              <a:t>参考資料２　「副首都ビジョン」策定後のこれまでの取組みより</a:t>
            </a:r>
            <a:endParaRPr lang="ja-JP" altLang="en-US" sz="1108" dirty="0">
              <a:solidFill>
                <a:srgbClr val="FF0000"/>
              </a:solidFill>
            </a:endParaRPr>
          </a:p>
        </p:txBody>
      </p:sp>
      <p:sp>
        <p:nvSpPr>
          <p:cNvPr id="71" name="正方形/長方形 70">
            <a:extLst>
              <a:ext uri="{FF2B5EF4-FFF2-40B4-BE49-F238E27FC236}">
                <a16:creationId xmlns:a16="http://schemas.microsoft.com/office/drawing/2014/main" id="{12BB05C3-F234-484D-B626-034276DF8214}"/>
              </a:ext>
            </a:extLst>
          </p:cNvPr>
          <p:cNvSpPr/>
          <p:nvPr/>
        </p:nvSpPr>
        <p:spPr>
          <a:xfrm>
            <a:off x="5255038" y="3752743"/>
            <a:ext cx="3522853" cy="208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■新型コロナ感染症における府市連携による主な取組み</a:t>
            </a:r>
            <a:endParaRPr lang="ja-JP" altLang="en-US" sz="923"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12840596-9213-F54B-A1DD-A5468116ADAE}"/>
              </a:ext>
            </a:extLst>
          </p:cNvPr>
          <p:cNvSpPr txBox="1"/>
          <p:nvPr/>
        </p:nvSpPr>
        <p:spPr>
          <a:xfrm>
            <a:off x="5103752" y="447648"/>
            <a:ext cx="3688615" cy="248530"/>
          </a:xfrm>
          <a:prstGeom prst="rect">
            <a:avLst/>
          </a:prstGeom>
          <a:noFill/>
        </p:spPr>
        <p:txBody>
          <a:bodyPr wrap="square">
            <a:spAutoFit/>
          </a:bodyPr>
          <a:lstStyle/>
          <a:p>
            <a:r>
              <a:rPr lang="ja-JP" altLang="en-US" sz="1015" b="1" dirty="0">
                <a:latin typeface="Meiryo UI" panose="020B0604030504040204" pitchFamily="50" charset="-128"/>
                <a:ea typeface="Meiryo UI" panose="020B0604030504040204" pitchFamily="50" charset="-128"/>
                <a:cs typeface="HG丸ｺﾞｼｯｸM-PRO"/>
              </a:rPr>
              <a:t>＜参考：大阪府における新型コロナ対応について＞</a:t>
            </a:r>
            <a:endParaRPr lang="ja-JP" altLang="en-US" sz="1846" dirty="0"/>
          </a:p>
        </p:txBody>
      </p:sp>
      <p:sp>
        <p:nvSpPr>
          <p:cNvPr id="37" name="タイトル 1">
            <a:extLst>
              <a:ext uri="{FF2B5EF4-FFF2-40B4-BE49-F238E27FC236}">
                <a16:creationId xmlns:a16="http://schemas.microsoft.com/office/drawing/2014/main" id="{FE517836-433D-4185-A4C1-8792AA161A70}"/>
              </a:ext>
            </a:extLst>
          </p:cNvPr>
          <p:cNvSpPr txBox="1">
            <a:spLocks/>
          </p:cNvSpPr>
          <p:nvPr/>
        </p:nvSpPr>
        <p:spPr>
          <a:xfrm>
            <a:off x="5232465" y="659673"/>
            <a:ext cx="3759135" cy="509383"/>
          </a:xfrm>
          <a:prstGeom prst="rect">
            <a:avLst/>
          </a:prstGeom>
          <a:solidFill>
            <a:srgbClr val="FFC000"/>
          </a:solidFill>
        </p:spPr>
        <p:txBody>
          <a:bodyPr vert="horz" lIns="84406" tIns="42203" rIns="66462"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ts val="1477"/>
              </a:lnSpc>
              <a:spcBef>
                <a:spcPts val="0"/>
              </a:spcBef>
            </a:pPr>
            <a:r>
              <a:rPr lang="ja-JP" altLang="en-US" sz="1015" spc="-46" dirty="0">
                <a:latin typeface="Meiryo UI" panose="020B0604030504040204" pitchFamily="50" charset="-128"/>
                <a:ea typeface="Meiryo UI" panose="020B0604030504040204" pitchFamily="50" charset="-128"/>
                <a:cs typeface="Meiryo UI" panose="020B0604030504040204" pitchFamily="50" charset="-128"/>
              </a:rPr>
              <a:t>新型コロナ対応として、府が司令塔として広域機能を発揮し、指定都市・中核市と連携し、感染拡大の抑制や検査・医療提供体制の構築を進めた。</a:t>
            </a:r>
            <a:endParaRPr lang="en-US" altLang="ja-JP" sz="1015" spc="-46"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9583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4363338" y="5931051"/>
            <a:ext cx="4685704" cy="560923"/>
          </a:xfrm>
          <a:prstGeom prst="rect">
            <a:avLst/>
          </a:prstGeom>
          <a:noFill/>
        </p:spPr>
        <p:txBody>
          <a:bodyPr wrap="square" rtlCol="0">
            <a:spAutoFit/>
          </a:bodyPr>
          <a:lstStyle/>
          <a:p>
            <a:pPr>
              <a:tabLst>
                <a:tab pos="3059800" algn="l"/>
              </a:tabLst>
            </a:pPr>
            <a:r>
              <a:rPr lang="en-US" altLang="ja-JP" sz="1015" dirty="0">
                <a:latin typeface="Meiryo UI" panose="020B0604030504040204" pitchFamily="50" charset="-128"/>
                <a:ea typeface="Meiryo UI" panose="020B0604030504040204" pitchFamily="50" charset="-128"/>
              </a:rPr>
              <a:t>※2024</a:t>
            </a:r>
            <a:r>
              <a:rPr lang="ja-JP" altLang="en-US" sz="1015" dirty="0">
                <a:latin typeface="Meiryo UI" panose="020B0604030504040204" pitchFamily="50" charset="-128"/>
                <a:ea typeface="Meiryo UI" panose="020B0604030504040204" pitchFamily="50" charset="-128"/>
              </a:rPr>
              <a:t>年度の統合に向け、企業団と岸和田市・八尾市・富田林市・大東市・和泉市</a:t>
            </a:r>
            <a:endParaRPr lang="en-US" altLang="ja-JP" sz="1015" dirty="0">
              <a:latin typeface="Meiryo UI" panose="020B0604030504040204" pitchFamily="50" charset="-128"/>
              <a:ea typeface="Meiryo UI" panose="020B0604030504040204" pitchFamily="50" charset="-128"/>
            </a:endParaRPr>
          </a:p>
          <a:p>
            <a:pPr>
              <a:tabLst>
                <a:tab pos="3059800" algn="l"/>
              </a:tabLst>
            </a:pPr>
            <a:r>
              <a:rPr lang="ja-JP" altLang="en-US" sz="1015" dirty="0">
                <a:latin typeface="Meiryo UI" panose="020B0604030504040204" pitchFamily="50" charset="-128"/>
                <a:ea typeface="Meiryo UI" panose="020B0604030504040204" pitchFamily="50" charset="-128"/>
              </a:rPr>
              <a:t>　柏原市・高石市・東大阪市の</a:t>
            </a:r>
            <a:r>
              <a:rPr lang="en-US" altLang="ja-JP" sz="1015" dirty="0">
                <a:latin typeface="Meiryo UI" panose="020B0604030504040204" pitchFamily="50" charset="-128"/>
                <a:ea typeface="Meiryo UI" panose="020B0604030504040204" pitchFamily="50" charset="-128"/>
              </a:rPr>
              <a:t>8</a:t>
            </a:r>
            <a:r>
              <a:rPr lang="ja-JP" altLang="en-US" sz="1015" dirty="0">
                <a:latin typeface="Meiryo UI" panose="020B0604030504040204" pitchFamily="50" charset="-128"/>
                <a:ea typeface="Meiryo UI" panose="020B0604030504040204" pitchFamily="50" charset="-128"/>
              </a:rPr>
              <a:t>団体が</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水道事業の統合に向けての検討、協議に関す</a:t>
            </a:r>
            <a:endParaRPr lang="en-US" altLang="ja-JP" sz="1015" dirty="0">
              <a:latin typeface="Meiryo UI" panose="020B0604030504040204" pitchFamily="50" charset="-128"/>
              <a:ea typeface="Meiryo UI" panose="020B0604030504040204" pitchFamily="50" charset="-128"/>
            </a:endParaRPr>
          </a:p>
          <a:p>
            <a:pPr>
              <a:tabLst>
                <a:tab pos="3059800" algn="l"/>
              </a:tabLst>
            </a:pPr>
            <a:r>
              <a:rPr lang="ja-JP" altLang="en-US" sz="1015" dirty="0">
                <a:latin typeface="Meiryo UI" panose="020B0604030504040204" pitchFamily="50" charset="-128"/>
                <a:ea typeface="Meiryo UI" panose="020B0604030504040204" pitchFamily="50" charset="-128"/>
              </a:rPr>
              <a:t>　</a:t>
            </a:r>
            <a:r>
              <a:rPr lang="ja-JP" altLang="en-US" sz="1015" dirty="0" err="1">
                <a:latin typeface="Meiryo UI" panose="020B0604030504040204" pitchFamily="50" charset="-128"/>
                <a:ea typeface="Meiryo UI" panose="020B0604030504040204" pitchFamily="50" charset="-128"/>
              </a:rPr>
              <a:t>る</a:t>
            </a:r>
            <a:r>
              <a:rPr lang="ja-JP" altLang="en-US" sz="1015" dirty="0">
                <a:latin typeface="Meiryo UI" panose="020B0604030504040204" pitchFamily="50" charset="-128"/>
                <a:ea typeface="Meiryo UI" panose="020B0604030504040204" pitchFamily="50" charset="-128"/>
              </a:rPr>
              <a:t>覚書</a:t>
            </a:r>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を締結（</a:t>
            </a:r>
            <a:r>
              <a:rPr lang="en-US" altLang="ja-JP" sz="1015" dirty="0">
                <a:latin typeface="Meiryo UI" panose="020B0604030504040204" pitchFamily="50" charset="-128"/>
                <a:ea typeface="Meiryo UI" panose="020B0604030504040204" pitchFamily="50" charset="-128"/>
              </a:rPr>
              <a:t>2022</a:t>
            </a:r>
            <a:r>
              <a:rPr lang="ja-JP" altLang="en-US" sz="1015" dirty="0">
                <a:latin typeface="Meiryo UI" panose="020B0604030504040204" pitchFamily="50" charset="-128"/>
                <a:ea typeface="Meiryo UI" panose="020B0604030504040204" pitchFamily="50" charset="-128"/>
              </a:rPr>
              <a:t>年</a:t>
            </a:r>
            <a:r>
              <a:rPr lang="en-US" altLang="ja-JP" sz="1015" dirty="0">
                <a:latin typeface="Meiryo UI" panose="020B0604030504040204" pitchFamily="50" charset="-128"/>
                <a:ea typeface="Meiryo UI" panose="020B0604030504040204" pitchFamily="50" charset="-128"/>
              </a:rPr>
              <a:t>1</a:t>
            </a:r>
            <a:r>
              <a:rPr lang="ja-JP" altLang="en-US" sz="1015" dirty="0">
                <a:latin typeface="Meiryo UI" panose="020B0604030504040204" pitchFamily="50" charset="-128"/>
                <a:ea typeface="Meiryo UI" panose="020B0604030504040204" pitchFamily="50" charset="-128"/>
              </a:rPr>
              <a:t>月</a:t>
            </a:r>
            <a:r>
              <a:rPr lang="en-US" altLang="ja-JP" sz="1015" dirty="0">
                <a:latin typeface="Meiryo UI" panose="020B0604030504040204" pitchFamily="50" charset="-128"/>
                <a:ea typeface="Meiryo UI" panose="020B0604030504040204" pitchFamily="50" charset="-128"/>
              </a:rPr>
              <a:t>6</a:t>
            </a:r>
            <a:r>
              <a:rPr lang="ja-JP" altLang="en-US" sz="1015" dirty="0">
                <a:latin typeface="Meiryo UI" panose="020B0604030504040204" pitchFamily="50" charset="-128"/>
                <a:ea typeface="Meiryo UI" panose="020B0604030504040204" pitchFamily="50" charset="-128"/>
              </a:rPr>
              <a:t>日）</a:t>
            </a:r>
            <a:endParaRPr lang="ja-JP" altLang="en-US" sz="1015" dirty="0"/>
          </a:p>
        </p:txBody>
      </p:sp>
      <p:cxnSp>
        <p:nvCxnSpPr>
          <p:cNvPr id="4" name="直線コネクタ 3"/>
          <p:cNvCxnSpPr/>
          <p:nvPr/>
        </p:nvCxnSpPr>
        <p:spPr>
          <a:xfrm>
            <a:off x="130255" y="3722538"/>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386909" y="3813444"/>
            <a:ext cx="1419424" cy="254682"/>
          </a:xfrm>
          <a:prstGeom prst="rect">
            <a:avLst/>
          </a:prstGeom>
          <a:noFill/>
        </p:spPr>
        <p:txBody>
          <a:bodyPr wrap="none" rtlCol="0">
            <a:noAutofit/>
          </a:bodyPr>
          <a:lstStyle/>
          <a:p>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■広域化の取組み</a:t>
            </a:r>
          </a:p>
        </p:txBody>
      </p:sp>
      <p:sp>
        <p:nvSpPr>
          <p:cNvPr id="3" name="片側の 2 つの角を丸めた四角形 2"/>
          <p:cNvSpPr/>
          <p:nvPr/>
        </p:nvSpPr>
        <p:spPr>
          <a:xfrm>
            <a:off x="4396541" y="4109889"/>
            <a:ext cx="4519887" cy="1821161"/>
          </a:xfrm>
          <a:prstGeom prst="round2SameRect">
            <a:avLst>
              <a:gd name="adj1" fmla="val 8654"/>
              <a:gd name="adj2"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b="1" dirty="0">
                <a:solidFill>
                  <a:prstClr val="black"/>
                </a:solidFill>
                <a:latin typeface="Meiryo UI" panose="020B0604030504040204" pitchFamily="50" charset="-128"/>
                <a:ea typeface="Meiryo UI" panose="020B0604030504040204" pitchFamily="50" charset="-128"/>
              </a:rPr>
              <a:t>《</a:t>
            </a:r>
            <a:r>
              <a:rPr lang="ja-JP" altLang="en-US" sz="1108" b="1" dirty="0">
                <a:solidFill>
                  <a:prstClr val="black"/>
                </a:solidFill>
                <a:latin typeface="Meiryo UI" panose="020B0604030504040204" pitchFamily="50" charset="-128"/>
                <a:ea typeface="Meiryo UI" panose="020B0604030504040204" pitchFamily="50" charset="-128"/>
              </a:rPr>
              <a:t>企業団と市町村水道事業者との統合</a:t>
            </a:r>
            <a:r>
              <a:rPr lang="en-US" altLang="ja-JP" sz="1108" b="1" dirty="0">
                <a:solidFill>
                  <a:prstClr val="black"/>
                </a:solidFill>
                <a:latin typeface="Meiryo UI" panose="020B0604030504040204" pitchFamily="50" charset="-128"/>
                <a:ea typeface="Meiryo UI" panose="020B0604030504040204" pitchFamily="50" charset="-128"/>
              </a:rPr>
              <a:t>》</a:t>
            </a:r>
          </a:p>
          <a:p>
            <a:pPr lvl="0"/>
            <a:r>
              <a:rPr lang="ja-JP" altLang="en-US" sz="1108" dirty="0">
                <a:solidFill>
                  <a:prstClr val="black"/>
                </a:solidFill>
                <a:latin typeface="Meiryo UI" panose="020B0604030504040204" pitchFamily="50" charset="-128"/>
                <a:ea typeface="Meiryo UI" panose="020B0604030504040204" pitchFamily="50" charset="-128"/>
              </a:rPr>
              <a:t>　</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現時点において</a:t>
            </a:r>
            <a:r>
              <a:rPr lang="en-US" altLang="ja-JP" sz="1108" dirty="0">
                <a:solidFill>
                  <a:prstClr val="black"/>
                </a:solidFill>
                <a:latin typeface="Meiryo UI" panose="020B0604030504040204" pitchFamily="50" charset="-128"/>
                <a:ea typeface="Meiryo UI" panose="020B0604030504040204" pitchFamily="50" charset="-128"/>
              </a:rPr>
              <a:t>2024</a:t>
            </a:r>
            <a:r>
              <a:rPr lang="ja-JP" altLang="en-US" sz="1108" dirty="0">
                <a:solidFill>
                  <a:prstClr val="black"/>
                </a:solidFill>
                <a:latin typeface="Meiryo UI" panose="020B0604030504040204" pitchFamily="50" charset="-128"/>
                <a:ea typeface="Meiryo UI" panose="020B0604030504040204" pitchFamily="50" charset="-128"/>
              </a:rPr>
              <a:t>年度までに、予定を含めて</a:t>
            </a:r>
            <a:r>
              <a:rPr lang="ja-JP" altLang="en-US" sz="1108" u="sng" dirty="0">
                <a:solidFill>
                  <a:prstClr val="black"/>
                </a:solidFill>
                <a:latin typeface="Meiryo UI" panose="020B0604030504040204" pitchFamily="50" charset="-128"/>
                <a:ea typeface="Meiryo UI" panose="020B0604030504040204" pitchFamily="50" charset="-128"/>
              </a:rPr>
              <a:t>府内の約</a:t>
            </a:r>
            <a:r>
              <a:rPr lang="en-US" altLang="ja-JP" sz="1108" u="sng" dirty="0">
                <a:solidFill>
                  <a:prstClr val="black"/>
                </a:solidFill>
                <a:latin typeface="Meiryo UI" panose="020B0604030504040204" pitchFamily="50" charset="-128"/>
                <a:ea typeface="Meiryo UI" panose="020B0604030504040204" pitchFamily="50" charset="-128"/>
              </a:rPr>
              <a:t>3</a:t>
            </a:r>
            <a:r>
              <a:rPr lang="ja-JP" altLang="en-US" sz="1108" u="sng" dirty="0">
                <a:solidFill>
                  <a:prstClr val="black"/>
                </a:solidFill>
                <a:latin typeface="Meiryo UI" panose="020B0604030504040204" pitchFamily="50" charset="-128"/>
                <a:ea typeface="Meiryo UI" panose="020B0604030504040204" pitchFamily="50" charset="-128"/>
              </a:rPr>
              <a:t>分の</a:t>
            </a:r>
            <a:r>
              <a:rPr lang="en-US" altLang="ja-JP" sz="1108" u="sng" dirty="0">
                <a:solidFill>
                  <a:prstClr val="black"/>
                </a:solidFill>
                <a:latin typeface="Meiryo UI" panose="020B0604030504040204" pitchFamily="50" charset="-128"/>
                <a:ea typeface="Meiryo UI" panose="020B0604030504040204" pitchFamily="50" charset="-128"/>
              </a:rPr>
              <a:t>1</a:t>
            </a:r>
            <a:r>
              <a:rPr lang="ja-JP" altLang="en-US" sz="1108" u="sng" dirty="0">
                <a:solidFill>
                  <a:prstClr val="black"/>
                </a:solidFill>
                <a:latin typeface="Meiryo UI" panose="020B0604030504040204" pitchFamily="50" charset="-128"/>
                <a:ea typeface="Meiryo UI" panose="020B0604030504040204" pitchFamily="50" charset="-128"/>
              </a:rPr>
              <a:t>となる</a:t>
            </a:r>
            <a:endParaRPr lang="en-US" altLang="ja-JP" sz="1108" u="sng"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u="sng" dirty="0">
                <a:solidFill>
                  <a:prstClr val="black"/>
                </a:solidFill>
                <a:latin typeface="Meiryo UI" panose="020B0604030504040204" pitchFamily="50" charset="-128"/>
                <a:ea typeface="Meiryo UI" panose="020B0604030504040204" pitchFamily="50" charset="-128"/>
              </a:rPr>
              <a:t>　</a:t>
            </a:r>
            <a:r>
              <a:rPr lang="en-US" altLang="ja-JP" sz="1108" u="sng" dirty="0">
                <a:solidFill>
                  <a:prstClr val="black"/>
                </a:solidFill>
                <a:latin typeface="Meiryo UI" panose="020B0604030504040204" pitchFamily="50" charset="-128"/>
                <a:ea typeface="Meiryo UI" panose="020B0604030504040204" pitchFamily="50" charset="-128"/>
              </a:rPr>
              <a:t>14</a:t>
            </a:r>
            <a:r>
              <a:rPr lang="ja-JP" altLang="en-US" sz="1108" u="sng" dirty="0">
                <a:solidFill>
                  <a:prstClr val="black"/>
                </a:solidFill>
                <a:latin typeface="Meiryo UI" panose="020B0604030504040204" pitchFamily="50" charset="-128"/>
                <a:ea typeface="Meiryo UI" panose="020B0604030504040204" pitchFamily="50" charset="-128"/>
              </a:rPr>
              <a:t>団体が統合。</a:t>
            </a:r>
            <a:endParaRPr lang="en-US" altLang="ja-JP" sz="1108" dirty="0">
              <a:solidFill>
                <a:prstClr val="black"/>
              </a:solidFill>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nvGraphicFramePr>
        <p:xfrm>
          <a:off x="4559856" y="4911613"/>
          <a:ext cx="4193256" cy="918184"/>
        </p:xfrm>
        <a:graphic>
          <a:graphicData uri="http://schemas.openxmlformats.org/drawingml/2006/table">
            <a:tbl>
              <a:tblPr firstRow="1" bandRow="1">
                <a:tableStyleId>{21E4AEA4-8DFA-4A89-87EB-49C32662AFE0}</a:tableStyleId>
              </a:tblPr>
              <a:tblGrid>
                <a:gridCol w="1207748">
                  <a:extLst>
                    <a:ext uri="{9D8B030D-6E8A-4147-A177-3AD203B41FA5}">
                      <a16:colId xmlns:a16="http://schemas.microsoft.com/office/drawing/2014/main" val="770689925"/>
                    </a:ext>
                  </a:extLst>
                </a:gridCol>
                <a:gridCol w="2985508">
                  <a:extLst>
                    <a:ext uri="{9D8B030D-6E8A-4147-A177-3AD203B41FA5}">
                      <a16:colId xmlns:a16="http://schemas.microsoft.com/office/drawing/2014/main" val="4232051061"/>
                    </a:ext>
                  </a:extLst>
                </a:gridCol>
              </a:tblGrid>
              <a:tr h="318749">
                <a:tc>
                  <a:txBody>
                    <a:bodyPr/>
                    <a:lstStyle/>
                    <a:p>
                      <a:pPr algn="ctr"/>
                      <a:r>
                        <a:rPr kumimoji="1" lang="ja-JP" altLang="en-US" sz="1000" dirty="0"/>
                        <a:t>統合年度</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000" dirty="0"/>
                        <a:t>企業団との統合市町村</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728819275"/>
                  </a:ext>
                </a:extLst>
              </a:tr>
              <a:tr h="273213">
                <a:tc>
                  <a:txBody>
                    <a:bodyPr/>
                    <a:lstStyle/>
                    <a:p>
                      <a:pPr algn="ctr"/>
                      <a:r>
                        <a:rPr kumimoji="1" lang="ja-JP" altLang="en-US" sz="1000" dirty="0"/>
                        <a:t>～</a:t>
                      </a:r>
                      <a:r>
                        <a:rPr kumimoji="1" lang="en-US" altLang="ja-JP" sz="1000" dirty="0"/>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r>
                        <a:rPr kumimoji="1" lang="en-US" altLang="ja-JP" sz="1000" dirty="0"/>
                        <a:t>9</a:t>
                      </a:r>
                      <a:r>
                        <a:rPr kumimoji="1" lang="ja-JP" altLang="en-US" sz="1000" dirty="0"/>
                        <a:t>団体（能勢町のみ</a:t>
                      </a:r>
                      <a:r>
                        <a:rPr kumimoji="1" lang="en-US" altLang="ja-JP" sz="1000" dirty="0"/>
                        <a:t>2024</a:t>
                      </a:r>
                      <a:r>
                        <a:rPr kumimoji="1" lang="ja-JP" altLang="en-US" sz="1000" dirty="0"/>
                        <a:t>年度予定）</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847542859"/>
                  </a:ext>
                </a:extLst>
              </a:tr>
              <a:tr h="326222">
                <a:tc>
                  <a:txBody>
                    <a:bodyPr/>
                    <a:lstStyle/>
                    <a:p>
                      <a:pPr algn="ctr"/>
                      <a:r>
                        <a:rPr kumimoji="1" lang="ja-JP" altLang="en-US" sz="1000" dirty="0"/>
                        <a:t>　　</a:t>
                      </a:r>
                      <a:r>
                        <a:rPr kumimoji="1" lang="en-US" altLang="ja-JP" sz="1000" dirty="0"/>
                        <a:t>2021</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r>
                        <a:rPr kumimoji="1" lang="ja-JP" altLang="en-US" sz="1000" dirty="0"/>
                        <a:t>藤井寺市、大阪狭山市、熊取町、河南町</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094569526"/>
                  </a:ext>
                </a:extLst>
              </a:tr>
            </a:tbl>
          </a:graphicData>
        </a:graphic>
      </p:graphicFrame>
      <p:sp>
        <p:nvSpPr>
          <p:cNvPr id="22" name="角丸四角形 59">
            <a:extLst>
              <a:ext uri="{FF2B5EF4-FFF2-40B4-BE49-F238E27FC236}">
                <a16:creationId xmlns:a16="http://schemas.microsoft.com/office/drawing/2014/main" id="{5690F41F-28DF-42F1-BB9A-6DB3FFB1E476}"/>
              </a:ext>
            </a:extLst>
          </p:cNvPr>
          <p:cNvSpPr/>
          <p:nvPr/>
        </p:nvSpPr>
        <p:spPr>
          <a:xfrm>
            <a:off x="85870" y="686688"/>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3" name="角丸四角形 60">
            <a:extLst>
              <a:ext uri="{FF2B5EF4-FFF2-40B4-BE49-F238E27FC236}">
                <a16:creationId xmlns:a16="http://schemas.microsoft.com/office/drawing/2014/main" id="{A803FE45-DDBD-48EA-82CE-FF3464DF6382}"/>
              </a:ext>
            </a:extLst>
          </p:cNvPr>
          <p:cNvSpPr/>
          <p:nvPr/>
        </p:nvSpPr>
        <p:spPr>
          <a:xfrm>
            <a:off x="3549693" y="681683"/>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4" name="角丸四角形 60">
            <a:extLst>
              <a:ext uri="{FF2B5EF4-FFF2-40B4-BE49-F238E27FC236}">
                <a16:creationId xmlns:a16="http://schemas.microsoft.com/office/drawing/2014/main" id="{60B714C2-4191-407D-AB0E-A67C80B58C58}"/>
              </a:ext>
            </a:extLst>
          </p:cNvPr>
          <p:cNvSpPr/>
          <p:nvPr/>
        </p:nvSpPr>
        <p:spPr>
          <a:xfrm>
            <a:off x="3548208" y="2526797"/>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6" name="正方形/長方形 25">
            <a:extLst>
              <a:ext uri="{FF2B5EF4-FFF2-40B4-BE49-F238E27FC236}">
                <a16:creationId xmlns:a16="http://schemas.microsoft.com/office/drawing/2014/main" id="{692AC557-2735-4B7F-8A98-E9337A23F631}"/>
              </a:ext>
            </a:extLst>
          </p:cNvPr>
          <p:cNvSpPr/>
          <p:nvPr/>
        </p:nvSpPr>
        <p:spPr>
          <a:xfrm>
            <a:off x="11953" y="956214"/>
            <a:ext cx="3164200" cy="1683025"/>
          </a:xfrm>
          <a:prstGeom prst="rect">
            <a:avLst/>
          </a:prstGeom>
          <a:ln>
            <a:noFill/>
          </a:ln>
        </p:spPr>
        <p:txBody>
          <a:bodyPr wrap="square">
            <a:spAutoFit/>
          </a:bodyPr>
          <a:lstStyle/>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人口減少に伴う需要減に対応するダウンサイジング</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施設・設備の老朽化に伴う更新コストの平準化</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自律的な運営と運営コストの抑制に資する経営形態の見直し</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ゲリラ豪雨や巨大地震などの災害に強い生活インフラの実現</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タイトル 1">
            <a:extLst>
              <a:ext uri="{FF2B5EF4-FFF2-40B4-BE49-F238E27FC236}">
                <a16:creationId xmlns:a16="http://schemas.microsoft.com/office/drawing/2014/main" id="{BF8983AD-3925-41E5-830B-394335CC3DD7}"/>
              </a:ext>
            </a:extLst>
          </p:cNvPr>
          <p:cNvSpPr txBox="1">
            <a:spLocks/>
          </p:cNvSpPr>
          <p:nvPr/>
        </p:nvSpPr>
        <p:spPr>
          <a:xfrm>
            <a:off x="3504431" y="947119"/>
            <a:ext cx="5544610" cy="149621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府域一水道に向けた水道のあり方に関する検討報告書を取りまとめ。</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大阪広域水道企業団と市町村水道事業者との統合は現時点において予定を含め</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団体。</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大阪市と守口市が「庭窪浄水場施設共同化に関する基本協定」を締結し、</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年共同化開始予定。</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施設の最適配置・統廃合について、大阪市と守口市の共同化もモデルケースとし、府域一水道に向けた水道のあり方協議会において淀川水系における具体的な取り組みを検討中。</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a:extLst>
              <a:ext uri="{FF2B5EF4-FFF2-40B4-BE49-F238E27FC236}">
                <a16:creationId xmlns:a16="http://schemas.microsoft.com/office/drawing/2014/main" id="{F0F8A899-2579-4043-9D9E-78DE902654E0}"/>
              </a:ext>
            </a:extLst>
          </p:cNvPr>
          <p:cNvSpPr txBox="1">
            <a:spLocks/>
          </p:cNvSpPr>
          <p:nvPr/>
        </p:nvSpPr>
        <p:spPr>
          <a:xfrm>
            <a:off x="3504430" y="2763004"/>
            <a:ext cx="5468267" cy="854672"/>
          </a:xfrm>
          <a:prstGeom prst="rect">
            <a:avLst/>
          </a:prstGeom>
          <a:noFill/>
          <a:ln>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現在、大阪広域水道企業団との統合は</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団体、府内団体の</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、給水人口の</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％にとどまっており、さらなる統合の加速化が必要ではないか。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府域水道基盤強化計画のため、大阪府、大阪市の連携により、さらなる技術連携の拡大や人材育成を進めるべきではないか。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a:extLst>
              <a:ext uri="{FF2B5EF4-FFF2-40B4-BE49-F238E27FC236}">
                <a16:creationId xmlns:a16="http://schemas.microsoft.com/office/drawing/2014/main" id="{2482F7AA-1CBF-43EA-8350-A218D91B0A4A}"/>
              </a:ext>
            </a:extLst>
          </p:cNvPr>
          <p:cNvGraphicFramePr>
            <a:graphicFrameLocks noGrp="1"/>
          </p:cNvGraphicFramePr>
          <p:nvPr/>
        </p:nvGraphicFramePr>
        <p:xfrm>
          <a:off x="105666" y="4064913"/>
          <a:ext cx="4117927" cy="2521632"/>
        </p:xfrm>
        <a:graphic>
          <a:graphicData uri="http://schemas.openxmlformats.org/drawingml/2006/table">
            <a:tbl>
              <a:tblPr bandRow="1">
                <a:tableStyleId>{5C22544A-7EE6-4342-B048-85BDC9FD1C3A}</a:tableStyleId>
              </a:tblPr>
              <a:tblGrid>
                <a:gridCol w="1005265">
                  <a:extLst>
                    <a:ext uri="{9D8B030D-6E8A-4147-A177-3AD203B41FA5}">
                      <a16:colId xmlns:a16="http://schemas.microsoft.com/office/drawing/2014/main" val="1520910211"/>
                    </a:ext>
                  </a:extLst>
                </a:gridCol>
                <a:gridCol w="3112662">
                  <a:extLst>
                    <a:ext uri="{9D8B030D-6E8A-4147-A177-3AD203B41FA5}">
                      <a16:colId xmlns:a16="http://schemas.microsoft.com/office/drawing/2014/main" val="3228948102"/>
                    </a:ext>
                  </a:extLst>
                </a:gridCol>
              </a:tblGrid>
              <a:tr h="565521">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大阪広域水道企業団を設立</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「大阪府水道整備基本構想」で目標に府域一水道を記載</a:t>
                      </a:r>
                    </a:p>
                  </a:txBody>
                  <a:tcPr marL="84406" marR="84406" marT="42203" marB="42203" anchor="ctr"/>
                </a:tc>
                <a:extLst>
                  <a:ext uri="{0D108BD9-81ED-4DB2-BD59-A6C34878D82A}">
                    <a16:rowId xmlns:a16="http://schemas.microsoft.com/office/drawing/2014/main" val="618110722"/>
                  </a:ext>
                </a:extLst>
              </a:tr>
              <a:tr h="38826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大阪府と府内全水道事業体が参画する「府域一水道に向けた水道のあり方協議会」を設置</a:t>
                      </a:r>
                    </a:p>
                  </a:txBody>
                  <a:tcPr marL="84406" marR="84406" marT="42203" marB="42203" anchor="ctr"/>
                </a:tc>
                <a:extLst>
                  <a:ext uri="{0D108BD9-81ED-4DB2-BD59-A6C34878D82A}">
                    <a16:rowId xmlns:a16="http://schemas.microsoft.com/office/drawing/2014/main" val="4160790156"/>
                  </a:ext>
                </a:extLst>
              </a:tr>
              <a:tr h="36294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あり方協議会で「府域一水道に向けた水道のあり方に関する検討報告書」を取りまとめ、公表</a:t>
                      </a:r>
                    </a:p>
                  </a:txBody>
                  <a:tcPr marL="84406" marR="84406" marT="42203" marB="42203" anchor="ctr"/>
                </a:tc>
                <a:extLst>
                  <a:ext uri="{0D108BD9-81ED-4DB2-BD59-A6C34878D82A}">
                    <a16:rowId xmlns:a16="http://schemas.microsoft.com/office/drawing/2014/main" val="451925296"/>
                  </a:ext>
                </a:extLst>
              </a:tr>
              <a:tr h="66469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「大阪市水道</a:t>
                      </a:r>
                      <a:r>
                        <a:rPr kumimoji="1" lang="en-US" altLang="ja-JP" sz="1000" kern="1200" dirty="0">
                          <a:latin typeface="Meiryo UI" panose="020B0604030504040204" pitchFamily="50" charset="-128"/>
                          <a:ea typeface="Meiryo UI" panose="020B0604030504040204" pitchFamily="50" charset="-128"/>
                        </a:rPr>
                        <a:t>PFI</a:t>
                      </a:r>
                      <a:r>
                        <a:rPr kumimoji="1" lang="ja-JP" altLang="en-US" sz="1000" kern="1200" dirty="0">
                          <a:latin typeface="Meiryo UI" panose="020B0604030504040204" pitchFamily="50" charset="-128"/>
                          <a:ea typeface="Meiryo UI" panose="020B0604030504040204" pitchFamily="50" charset="-128"/>
                        </a:rPr>
                        <a:t>管路更新事業等実施方針」等を公表し、管路更新事業等への運営権制度導入準備</a:t>
                      </a:r>
                    </a:p>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事業者公募（すべての事業者辞退により公募条件等再検討中）</a:t>
                      </a:r>
                    </a:p>
                  </a:txBody>
                  <a:tcPr marL="84406" marR="84406" marT="42203" marB="42203" anchor="ctr"/>
                </a:tc>
                <a:extLst>
                  <a:ext uri="{0D108BD9-81ED-4DB2-BD59-A6C34878D82A}">
                    <a16:rowId xmlns:a16="http://schemas.microsoft.com/office/drawing/2014/main" val="3519866210"/>
                  </a:ext>
                </a:extLst>
              </a:tr>
              <a:tr h="54019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zh-TW" altLang="en-US" sz="1100" kern="1200" dirty="0">
                          <a:solidFill>
                            <a:schemeClr val="tx1"/>
                          </a:solidFill>
                          <a:latin typeface="Meiryo UI" panose="020B0604030504040204" pitchFamily="50" charset="-128"/>
                          <a:ea typeface="Meiryo UI" panose="020B0604030504040204" pitchFamily="50" charset="-128"/>
                        </a:rPr>
                        <a:t>水道基盤強化計画</a:t>
                      </a:r>
                      <a:r>
                        <a:rPr kumimoji="1" lang="ja-JP" altLang="en-US" sz="1100" kern="1200" dirty="0">
                          <a:solidFill>
                            <a:schemeClr val="tx1"/>
                          </a:solidFill>
                          <a:latin typeface="Meiryo UI" panose="020B0604030504040204" pitchFamily="50" charset="-128"/>
                          <a:ea typeface="Meiryo UI" panose="020B0604030504040204" pitchFamily="50" charset="-128"/>
                        </a:rPr>
                        <a:t>について、府域一水道に向けた水道のあり方協議会にて</a:t>
                      </a:r>
                      <a:r>
                        <a:rPr kumimoji="1" lang="en-US" altLang="ja-JP" sz="1100" kern="1200" dirty="0">
                          <a:solidFill>
                            <a:schemeClr val="tx1"/>
                          </a:solidFill>
                          <a:latin typeface="Meiryo UI" panose="020B0604030504040204" pitchFamily="50" charset="-128"/>
                          <a:ea typeface="Meiryo UI" panose="020B0604030504040204" pitchFamily="50" charset="-128"/>
                        </a:rPr>
                        <a:t>2022</a:t>
                      </a:r>
                      <a:r>
                        <a:rPr kumimoji="1" lang="ja-JP" altLang="en-US" sz="1100" kern="1200" dirty="0">
                          <a:solidFill>
                            <a:schemeClr val="tx1"/>
                          </a:solidFill>
                          <a:latin typeface="Meiryo UI" panose="020B0604030504040204" pitchFamily="50" charset="-128"/>
                          <a:ea typeface="Meiryo UI" panose="020B0604030504040204" pitchFamily="50" charset="-128"/>
                        </a:rPr>
                        <a:t>年度末の</a:t>
                      </a:r>
                      <a:r>
                        <a:rPr kumimoji="1" lang="zh-TW" altLang="en-US" sz="1100" kern="1200" dirty="0">
                          <a:solidFill>
                            <a:schemeClr val="tx1"/>
                          </a:solidFill>
                          <a:latin typeface="Meiryo UI" panose="020B0604030504040204" pitchFamily="50" charset="-128"/>
                          <a:ea typeface="Meiryo UI" panose="020B0604030504040204" pitchFamily="50" charset="-128"/>
                        </a:rPr>
                        <a:t>策定</a:t>
                      </a:r>
                      <a:r>
                        <a:rPr kumimoji="1" lang="ja-JP" altLang="en-US" sz="1100" kern="1200" dirty="0">
                          <a:solidFill>
                            <a:schemeClr val="tx1"/>
                          </a:solidFill>
                          <a:latin typeface="Meiryo UI" panose="020B0604030504040204" pitchFamily="50" charset="-128"/>
                          <a:ea typeface="Meiryo UI" panose="020B0604030504040204" pitchFamily="50" charset="-128"/>
                        </a:rPr>
                        <a:t>に向け取組み中</a:t>
                      </a:r>
                      <a:endParaRPr kumimoji="1" lang="zh-TW" altLang="en-US" sz="1100" kern="12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17" name="タイトル 1"/>
          <p:cNvSpPr txBox="1"/>
          <p:nvPr/>
        </p:nvSpPr>
        <p:spPr>
          <a:xfrm>
            <a:off x="42346" y="3774612"/>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19" name="正方形/長方形 18"/>
          <p:cNvSpPr/>
          <p:nvPr/>
        </p:nvSpPr>
        <p:spPr>
          <a:xfrm>
            <a:off x="0" y="-10775"/>
            <a:ext cx="9143999" cy="41933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11</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（３）基盤的な公共機能の高度化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②</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生活インフラの最適化（水道）</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20" name="正方形/長方形 19"/>
          <p:cNvSpPr/>
          <p:nvPr/>
        </p:nvSpPr>
        <p:spPr>
          <a:xfrm>
            <a:off x="7193414" y="108935"/>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8921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29"/>
          <p:cNvSpPr txBox="1"/>
          <p:nvPr/>
        </p:nvSpPr>
        <p:spPr>
          <a:xfrm>
            <a:off x="312566" y="425293"/>
            <a:ext cx="1419424" cy="254682"/>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■広域化の取組み</a:t>
            </a:r>
          </a:p>
        </p:txBody>
      </p:sp>
      <p:sp>
        <p:nvSpPr>
          <p:cNvPr id="31" name="片側の 2 つの角を丸めた四角形 30"/>
          <p:cNvSpPr/>
          <p:nvPr/>
        </p:nvSpPr>
        <p:spPr>
          <a:xfrm>
            <a:off x="405001" y="781156"/>
            <a:ext cx="3531743" cy="5583475"/>
          </a:xfrm>
          <a:prstGeom prst="round2SameRect">
            <a:avLst>
              <a:gd name="adj1" fmla="val 0"/>
              <a:gd name="adj2" fmla="val 872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tabLst>
                <a:tab pos="3059800" algn="l"/>
              </a:tabLst>
            </a:pPr>
            <a:endParaRPr lang="en-US" altLang="ja-JP" sz="738" b="1" dirty="0">
              <a:solidFill>
                <a:prstClr val="black"/>
              </a:solidFill>
              <a:latin typeface="Meiryo UI" panose="020B0604030504040204" pitchFamily="50" charset="-128"/>
              <a:ea typeface="Meiryo UI" panose="020B0604030504040204" pitchFamily="50" charset="-128"/>
            </a:endParaRPr>
          </a:p>
          <a:p>
            <a:pPr>
              <a:tabLst>
                <a:tab pos="3059800" algn="l"/>
              </a:tabLst>
            </a:pPr>
            <a:r>
              <a:rPr lang="en-US" altLang="ja-JP" sz="1108" b="1" dirty="0">
                <a:solidFill>
                  <a:prstClr val="black"/>
                </a:solidFill>
                <a:latin typeface="Meiryo UI" panose="020B0604030504040204" pitchFamily="50" charset="-128"/>
                <a:ea typeface="Meiryo UI" panose="020B0604030504040204" pitchFamily="50" charset="-128"/>
              </a:rPr>
              <a:t>《</a:t>
            </a:r>
            <a:r>
              <a:rPr lang="ja-JP" altLang="en-US" sz="1108" b="1" dirty="0">
                <a:solidFill>
                  <a:prstClr val="black"/>
                </a:solidFill>
                <a:latin typeface="Meiryo UI" panose="020B0604030504040204" pitchFamily="50" charset="-128"/>
                <a:ea typeface="Meiryo UI" panose="020B0604030504040204" pitchFamily="50" charset="-128"/>
              </a:rPr>
              <a:t>施設の最適配置・統廃合</a:t>
            </a:r>
            <a:r>
              <a:rPr lang="en-US" altLang="ja-JP" sz="1108" b="1" dirty="0">
                <a:solidFill>
                  <a:prstClr val="black"/>
                </a:solidFill>
                <a:latin typeface="Meiryo UI" panose="020B0604030504040204" pitchFamily="50" charset="-128"/>
                <a:ea typeface="Meiryo UI" panose="020B0604030504040204" pitchFamily="50" charset="-128"/>
              </a:rPr>
              <a:t>》</a:t>
            </a:r>
          </a:p>
          <a:p>
            <a:pPr marL="158265" indent="-158265">
              <a:buFont typeface="Wingdings" panose="05000000000000000000" pitchFamily="2" charset="2"/>
              <a:buChar char="Ø"/>
            </a:pPr>
            <a:r>
              <a:rPr lang="ja-JP" altLang="en-US" sz="1108" b="1" dirty="0">
                <a:solidFill>
                  <a:prstClr val="black"/>
                </a:solidFill>
                <a:latin typeface="Meiryo UI" panose="020B0604030504040204" pitchFamily="50" charset="-128"/>
                <a:ea typeface="Meiryo UI" panose="020B0604030504040204" pitchFamily="50" charset="-128"/>
              </a:rPr>
              <a:t>　</a:t>
            </a:r>
            <a:r>
              <a:rPr lang="ja-JP" altLang="en-US" sz="1108" u="sng" dirty="0">
                <a:solidFill>
                  <a:prstClr val="black"/>
                </a:solidFill>
                <a:latin typeface="Meiryo UI" panose="020B0604030504040204" pitchFamily="50" charset="-128"/>
                <a:ea typeface="Meiryo UI" panose="020B0604030504040204" pitchFamily="50" charset="-128"/>
              </a:rPr>
              <a:t>大阪市と守口市による浄水場共同化（庭窪）</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2019</a:t>
            </a:r>
            <a:r>
              <a:rPr lang="ja-JP" altLang="en-US" sz="1108" dirty="0">
                <a:solidFill>
                  <a:prstClr val="black"/>
                </a:solidFill>
                <a:latin typeface="Meiryo UI" panose="020B0604030504040204" pitchFamily="50" charset="-128"/>
                <a:ea typeface="Meiryo UI" panose="020B0604030504040204" pitchFamily="50" charset="-128"/>
              </a:rPr>
              <a:t>年に共同化に向けた基本協定締結</a:t>
            </a:r>
            <a:endParaRPr lang="en-US" altLang="ja-JP" sz="1108" dirty="0">
              <a:solidFill>
                <a:prstClr val="black"/>
              </a:solidFill>
              <a:latin typeface="Meiryo UI" panose="020B0604030504040204" pitchFamily="50" charset="-128"/>
              <a:ea typeface="Meiryo UI" panose="020B0604030504040204" pitchFamily="50" charset="-128"/>
            </a:endParaRPr>
          </a:p>
          <a:p>
            <a:pPr lvl="0"/>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2024</a:t>
            </a:r>
            <a:r>
              <a:rPr lang="ja-JP" altLang="en-US" sz="1108" dirty="0">
                <a:solidFill>
                  <a:prstClr val="black"/>
                </a:solidFill>
                <a:latin typeface="Meiryo UI" panose="020B0604030504040204" pitchFamily="50" charset="-128"/>
                <a:ea typeface="Meiryo UI" panose="020B0604030504040204" pitchFamily="50" charset="-128"/>
              </a:rPr>
              <a:t>年度の共同開始をめざす</a:t>
            </a:r>
            <a:endParaRPr lang="en-US" altLang="ja-JP" sz="1108" dirty="0">
              <a:solidFill>
                <a:prstClr val="black"/>
              </a:solidFill>
              <a:latin typeface="Meiryo UI" panose="020B0604030504040204" pitchFamily="50" charset="-128"/>
              <a:ea typeface="Meiryo UI" panose="020B0604030504040204" pitchFamily="50" charset="-128"/>
            </a:endParaRPr>
          </a:p>
          <a:p>
            <a:pPr lvl="0"/>
            <a:endParaRPr lang="en-US" altLang="ja-JP" sz="1108" dirty="0">
              <a:solidFill>
                <a:prstClr val="black"/>
              </a:solidFill>
              <a:latin typeface="Meiryo UI" panose="020B0604030504040204" pitchFamily="50" charset="-128"/>
              <a:ea typeface="Meiryo UI" panose="020B0604030504040204" pitchFamily="50" charset="-128"/>
            </a:endParaRPr>
          </a:p>
          <a:p>
            <a:pPr lvl="0"/>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b="1" dirty="0">
                <a:solidFill>
                  <a:prstClr val="black"/>
                </a:solidFill>
                <a:latin typeface="Meiryo UI" panose="020B0604030504040204" pitchFamily="50" charset="-128"/>
                <a:ea typeface="Meiryo UI" panose="020B0604030504040204" pitchFamily="50" charset="-128"/>
              </a:rPr>
              <a:t>　</a:t>
            </a:r>
            <a:r>
              <a:rPr lang="en-US" altLang="ja-JP" sz="1108" b="1" dirty="0">
                <a:solidFill>
                  <a:prstClr val="black"/>
                </a:solidFill>
                <a:latin typeface="Meiryo UI" panose="020B0604030504040204" pitchFamily="50" charset="-128"/>
                <a:ea typeface="Meiryo UI" panose="020B0604030504040204" pitchFamily="50" charset="-128"/>
              </a:rPr>
              <a:t>《</a:t>
            </a:r>
            <a:r>
              <a:rPr lang="ja-JP" altLang="en-US" sz="1108" b="1" dirty="0">
                <a:solidFill>
                  <a:prstClr val="black"/>
                </a:solidFill>
                <a:latin typeface="Meiryo UI" panose="020B0604030504040204" pitchFamily="50" charset="-128"/>
                <a:ea typeface="Meiryo UI" panose="020B0604030504040204" pitchFamily="50" charset="-128"/>
              </a:rPr>
              <a:t>広域化及び技術連携を含めた具体的取組み</a:t>
            </a:r>
            <a:r>
              <a:rPr lang="en-US" altLang="ja-JP" sz="1108" b="1" dirty="0">
                <a:solidFill>
                  <a:prstClr val="black"/>
                </a:solidFill>
                <a:latin typeface="Meiryo UI" panose="020B0604030504040204" pitchFamily="50" charset="-128"/>
                <a:ea typeface="Meiryo UI" panose="020B0604030504040204" pitchFamily="50" charset="-128"/>
              </a:rPr>
              <a:t>》</a:t>
            </a:r>
          </a:p>
          <a:p>
            <a:pPr marL="158265" indent="-158265">
              <a:buFont typeface="Wingdings" panose="05000000000000000000" pitchFamily="2" charset="2"/>
              <a:buChar char="Ø"/>
              <a:tabLst>
                <a:tab pos="3059800" algn="l"/>
              </a:tabLst>
            </a:pPr>
            <a:r>
              <a:rPr lang="ja-JP" altLang="en-US" sz="1108" u="sng" dirty="0">
                <a:solidFill>
                  <a:prstClr val="black"/>
                </a:solidFill>
                <a:latin typeface="Meiryo UI" panose="020B0604030504040204" pitchFamily="50" charset="-128"/>
                <a:ea typeface="Meiryo UI" panose="020B0604030504040204" pitchFamily="50" charset="-128"/>
              </a:rPr>
              <a:t>大阪市・堺市の連携</a:t>
            </a:r>
            <a:endParaRPr lang="en-US" altLang="ja-JP" sz="1108" u="sng"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2019</a:t>
            </a:r>
            <a:r>
              <a:rPr lang="ja-JP" altLang="en-US" sz="1108" dirty="0">
                <a:solidFill>
                  <a:prstClr val="black"/>
                </a:solidFill>
                <a:latin typeface="Meiryo UI" panose="020B0604030504040204" pitchFamily="50" charset="-128"/>
                <a:ea typeface="Meiryo UI" panose="020B0604030504040204" pitchFamily="50" charset="-128"/>
              </a:rPr>
              <a:t>年に包括連携協定を締結</a:t>
            </a:r>
            <a:r>
              <a:rPr lang="en-US" altLang="ja-JP" sz="1108" dirty="0">
                <a:solidFill>
                  <a:prstClr val="black"/>
                </a:solidFill>
                <a:latin typeface="Meiryo UI" panose="020B0604030504040204" pitchFamily="50" charset="-128"/>
                <a:ea typeface="Meiryo UI" panose="020B0604030504040204" pitchFamily="50" charset="-128"/>
              </a:rPr>
              <a:t/>
            </a:r>
            <a:br>
              <a:rPr lang="en-US" altLang="ja-JP" sz="1108" dirty="0">
                <a:solidFill>
                  <a:prstClr val="black"/>
                </a:solidFill>
                <a:latin typeface="Meiryo UI" panose="020B0604030504040204" pitchFamily="50" charset="-128"/>
                <a:ea typeface="Meiryo UI" panose="020B0604030504040204" pitchFamily="50" charset="-128"/>
              </a:rPr>
            </a:br>
            <a:r>
              <a:rPr lang="ja-JP" altLang="en-US" sz="1108" dirty="0">
                <a:solidFill>
                  <a:prstClr val="black"/>
                </a:solidFill>
                <a:latin typeface="Meiryo UI" panose="020B0604030504040204" pitchFamily="50" charset="-128"/>
                <a:ea typeface="Meiryo UI" panose="020B0604030504040204" pitchFamily="50" charset="-128"/>
              </a:rPr>
              <a:t>　　　・管路更新促進、</a:t>
            </a:r>
            <a:r>
              <a:rPr lang="en-US" altLang="ja-JP" sz="1108" dirty="0">
                <a:solidFill>
                  <a:prstClr val="black"/>
                </a:solidFill>
                <a:latin typeface="Meiryo UI" panose="020B0604030504040204" pitchFamily="50" charset="-128"/>
                <a:ea typeface="Meiryo UI" panose="020B0604030504040204" pitchFamily="50" charset="-128"/>
              </a:rPr>
              <a:t>ICT</a:t>
            </a:r>
            <a:r>
              <a:rPr lang="ja-JP" altLang="en-US" sz="1108" dirty="0">
                <a:solidFill>
                  <a:prstClr val="black"/>
                </a:solidFill>
                <a:latin typeface="Meiryo UI" panose="020B0604030504040204" pitchFamily="50" charset="-128"/>
                <a:ea typeface="Meiryo UI" panose="020B0604030504040204" pitchFamily="50" charset="-128"/>
              </a:rPr>
              <a:t>活用、サービス向上策を</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検討</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endParaRPr lang="en-US" altLang="ja-JP" sz="1108" dirty="0">
              <a:solidFill>
                <a:prstClr val="black"/>
              </a:solidFill>
              <a:latin typeface="Meiryo UI" panose="020B0604030504040204" pitchFamily="50" charset="-128"/>
              <a:ea typeface="Meiryo UI" panose="020B0604030504040204" pitchFamily="50" charset="-128"/>
            </a:endParaRPr>
          </a:p>
          <a:p>
            <a:pPr marL="158265" indent="-158265">
              <a:buFont typeface="Wingdings" panose="05000000000000000000" pitchFamily="2" charset="2"/>
              <a:buChar char="Ø"/>
              <a:tabLst>
                <a:tab pos="3059800" algn="l"/>
              </a:tabLst>
            </a:pPr>
            <a:r>
              <a:rPr lang="ja-JP" altLang="en-US" sz="1108" u="sng" dirty="0">
                <a:solidFill>
                  <a:prstClr val="black"/>
                </a:solidFill>
                <a:latin typeface="Meiryo UI" panose="020B0604030504040204" pitchFamily="50" charset="-128"/>
                <a:ea typeface="Meiryo UI" panose="020B0604030504040204" pitchFamily="50" charset="-128"/>
              </a:rPr>
              <a:t>大阪市・堺市・企業団の連携</a:t>
            </a:r>
            <a:endParaRPr lang="en-US" altLang="ja-JP" sz="1108" u="sng"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2020</a:t>
            </a:r>
            <a:r>
              <a:rPr lang="ja-JP" altLang="en-US" sz="1108" dirty="0">
                <a:solidFill>
                  <a:prstClr val="black"/>
                </a:solidFill>
                <a:latin typeface="Meiryo UI" panose="020B0604030504040204" pitchFamily="50" charset="-128"/>
                <a:ea typeface="Meiryo UI" panose="020B0604030504040204" pitchFamily="50" charset="-128"/>
              </a:rPr>
              <a:t>年に水道の基盤強化に向けた連携協定　　</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締結</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・施設の最適配置や水道事業の業務改善等を</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検討</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endParaRPr lang="en-US" altLang="ja-JP" sz="1108" dirty="0">
              <a:solidFill>
                <a:prstClr val="black"/>
              </a:solidFill>
              <a:latin typeface="Meiryo UI" panose="020B0604030504040204" pitchFamily="50" charset="-128"/>
              <a:ea typeface="Meiryo UI" panose="020B0604030504040204" pitchFamily="50" charset="-128"/>
            </a:endParaRPr>
          </a:p>
          <a:p>
            <a:pPr marL="158265" indent="-158265">
              <a:buFont typeface="Wingdings" panose="05000000000000000000" pitchFamily="2" charset="2"/>
              <a:buChar char="Ø"/>
              <a:tabLst>
                <a:tab pos="3059800" algn="l"/>
              </a:tabLst>
            </a:pPr>
            <a:r>
              <a:rPr lang="ja-JP" altLang="en-US" sz="1108" u="sng" dirty="0">
                <a:solidFill>
                  <a:prstClr val="black"/>
                </a:solidFill>
                <a:latin typeface="Meiryo UI" panose="020B0604030504040204" pitchFamily="50" charset="-128"/>
                <a:ea typeface="Meiryo UI" panose="020B0604030504040204" pitchFamily="50" charset="-128"/>
              </a:rPr>
              <a:t>大阪市による技術連携の拡大</a:t>
            </a:r>
            <a:endParaRPr lang="en-US" altLang="ja-JP" sz="1108" u="sng"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・府内</a:t>
            </a:r>
            <a:r>
              <a:rPr lang="en-US" altLang="ja-JP" sz="1108" dirty="0">
                <a:solidFill>
                  <a:prstClr val="black"/>
                </a:solidFill>
                <a:latin typeface="Meiryo UI" panose="020B0604030504040204" pitchFamily="50" charset="-128"/>
                <a:ea typeface="Meiryo UI" panose="020B0604030504040204" pitchFamily="50" charset="-128"/>
              </a:rPr>
              <a:t>14</a:t>
            </a:r>
            <a:r>
              <a:rPr lang="ja-JP" altLang="en-US" sz="1108" dirty="0">
                <a:solidFill>
                  <a:prstClr val="black"/>
                </a:solidFill>
                <a:latin typeface="Meiryo UI" panose="020B0604030504040204" pitchFamily="50" charset="-128"/>
                <a:ea typeface="Meiryo UI" panose="020B0604030504040204" pitchFamily="50" charset="-128"/>
              </a:rPr>
              <a:t>市町と技術協力に関する連携協定を</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締結</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・各事業体のニーズに応じた技術支援の拡大を</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検討</a:t>
            </a:r>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endParaRPr lang="en-US" altLang="ja-JP" sz="1108" dirty="0">
              <a:solidFill>
                <a:prstClr val="black"/>
              </a:solidFill>
              <a:latin typeface="Meiryo UI" panose="020B0604030504040204" pitchFamily="50" charset="-128"/>
              <a:ea typeface="Meiryo UI" panose="020B0604030504040204" pitchFamily="50" charset="-128"/>
            </a:endParaRPr>
          </a:p>
          <a:p>
            <a:pPr marL="158265" indent="-158265">
              <a:buFont typeface="Wingdings" panose="05000000000000000000" pitchFamily="2" charset="2"/>
              <a:buChar char="Ø"/>
              <a:tabLst>
                <a:tab pos="3059800" algn="l"/>
              </a:tabLst>
            </a:pPr>
            <a:r>
              <a:rPr lang="ja-JP" altLang="en-US" sz="1108" u="sng" dirty="0">
                <a:solidFill>
                  <a:prstClr val="black"/>
                </a:solidFill>
                <a:latin typeface="Meiryo UI" panose="020B0604030504040204" pitchFamily="50" charset="-128"/>
                <a:ea typeface="Meiryo UI" panose="020B0604030504040204" pitchFamily="50" charset="-128"/>
              </a:rPr>
              <a:t>堺市と富田林市の連携</a:t>
            </a:r>
            <a:endParaRPr lang="en-US" altLang="ja-JP" sz="1108" u="sng"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a:t>
            </a:r>
            <a:r>
              <a:rPr lang="en-US" altLang="ja-JP" sz="1108" dirty="0">
                <a:solidFill>
                  <a:prstClr val="black"/>
                </a:solidFill>
                <a:latin typeface="Meiryo UI" panose="020B0604030504040204" pitchFamily="50" charset="-128"/>
                <a:ea typeface="Meiryo UI" panose="020B0604030504040204" pitchFamily="50" charset="-128"/>
              </a:rPr>
              <a:t>2020</a:t>
            </a:r>
            <a:r>
              <a:rPr lang="ja-JP" altLang="en-US" sz="1108" dirty="0">
                <a:solidFill>
                  <a:prstClr val="black"/>
                </a:solidFill>
                <a:latin typeface="Meiryo UI" panose="020B0604030504040204" pitchFamily="50" charset="-128"/>
                <a:ea typeface="Meiryo UI" panose="020B0604030504040204" pitchFamily="50" charset="-128"/>
              </a:rPr>
              <a:t>年に事業連携に関する基本協定を締結</a:t>
            </a:r>
            <a:r>
              <a:rPr lang="en-US" altLang="ja-JP" sz="1108" dirty="0">
                <a:solidFill>
                  <a:prstClr val="black"/>
                </a:solidFill>
                <a:latin typeface="Meiryo UI" panose="020B0604030504040204" pitchFamily="50" charset="-128"/>
                <a:ea typeface="Meiryo UI" panose="020B0604030504040204" pitchFamily="50" charset="-128"/>
              </a:rPr>
              <a:t/>
            </a:r>
            <a:br>
              <a:rPr lang="en-US" altLang="ja-JP" sz="1108" dirty="0">
                <a:solidFill>
                  <a:prstClr val="black"/>
                </a:solidFill>
                <a:latin typeface="Meiryo UI" panose="020B0604030504040204" pitchFamily="50" charset="-128"/>
                <a:ea typeface="Meiryo UI" panose="020B0604030504040204" pitchFamily="50" charset="-128"/>
              </a:rPr>
            </a:br>
            <a:r>
              <a:rPr lang="ja-JP" altLang="en-US" sz="1108" dirty="0">
                <a:solidFill>
                  <a:prstClr val="black"/>
                </a:solidFill>
                <a:latin typeface="Meiryo UI" panose="020B0604030504040204" pitchFamily="50" charset="-128"/>
                <a:ea typeface="Meiryo UI" panose="020B0604030504040204" pitchFamily="50" charset="-128"/>
              </a:rPr>
              <a:t>　　　・工事の共同発注や資機材の共同購入等を検討</a:t>
            </a:r>
            <a:endParaRPr lang="en-US" altLang="ja-JP" sz="1108" dirty="0">
              <a:solidFill>
                <a:prstClr val="black"/>
              </a:solidFill>
              <a:latin typeface="Meiryo UI" panose="020B0604030504040204" pitchFamily="50" charset="-128"/>
              <a:ea typeface="Meiryo UI" panose="020B0604030504040204" pitchFamily="50" charset="-128"/>
            </a:endParaRPr>
          </a:p>
          <a:p>
            <a:pPr lvl="0"/>
            <a:endParaRPr lang="en-US" altLang="ja-JP" sz="1108" dirty="0">
              <a:solidFill>
                <a:prstClr val="black"/>
              </a:solidFill>
              <a:latin typeface="Meiryo UI" panose="020B0604030504040204" pitchFamily="50" charset="-128"/>
              <a:ea typeface="Meiryo UI" panose="020B0604030504040204" pitchFamily="50" charset="-128"/>
            </a:endParaRPr>
          </a:p>
          <a:p>
            <a:pPr lvl="0"/>
            <a:endParaRPr lang="en-US" altLang="ja-JP" sz="1108" dirty="0">
              <a:solidFill>
                <a:prstClr val="black"/>
              </a:solidFill>
              <a:latin typeface="Meiryo UI" panose="020B0604030504040204" pitchFamily="50" charset="-128"/>
              <a:ea typeface="Meiryo UI" panose="020B0604030504040204" pitchFamily="50" charset="-128"/>
            </a:endParaRPr>
          </a:p>
          <a:p>
            <a:pPr>
              <a:tabLst>
                <a:tab pos="3059800" algn="l"/>
              </a:tabLst>
            </a:pPr>
            <a:r>
              <a:rPr lang="ja-JP" altLang="en-US" sz="1108" b="1" dirty="0">
                <a:solidFill>
                  <a:prstClr val="black"/>
                </a:solidFill>
                <a:latin typeface="Meiryo UI" panose="020B0604030504040204" pitchFamily="50" charset="-128"/>
                <a:ea typeface="Meiryo UI" panose="020B0604030504040204" pitchFamily="50" charset="-128"/>
              </a:rPr>
              <a:t>　</a:t>
            </a:r>
            <a:r>
              <a:rPr lang="en-US" altLang="ja-JP" sz="1108" b="1" dirty="0">
                <a:solidFill>
                  <a:prstClr val="black"/>
                </a:solidFill>
                <a:latin typeface="Meiryo UI" panose="020B0604030504040204" pitchFamily="50" charset="-128"/>
                <a:ea typeface="Meiryo UI" panose="020B0604030504040204" pitchFamily="50" charset="-128"/>
              </a:rPr>
              <a:t>《</a:t>
            </a:r>
            <a:r>
              <a:rPr lang="ja-JP" altLang="en-US" sz="1108" b="1" dirty="0">
                <a:solidFill>
                  <a:prstClr val="black"/>
                </a:solidFill>
                <a:latin typeface="Meiryo UI" panose="020B0604030504040204" pitchFamily="50" charset="-128"/>
                <a:ea typeface="Meiryo UI" panose="020B0604030504040204" pitchFamily="50" charset="-128"/>
              </a:rPr>
              <a:t>広域化・一水道への機運醸成</a:t>
            </a:r>
            <a:r>
              <a:rPr lang="en-US" altLang="ja-JP" sz="1108" b="1" dirty="0">
                <a:solidFill>
                  <a:prstClr val="black"/>
                </a:solidFill>
                <a:latin typeface="Meiryo UI" panose="020B0604030504040204" pitchFamily="50" charset="-128"/>
                <a:ea typeface="Meiryo UI" panose="020B0604030504040204" pitchFamily="50" charset="-128"/>
              </a:rPr>
              <a:t>》</a:t>
            </a:r>
          </a:p>
          <a:p>
            <a:pPr>
              <a:tabLst>
                <a:tab pos="3059800" algn="l"/>
              </a:tabLst>
            </a:pPr>
            <a:r>
              <a:rPr lang="ja-JP" altLang="en-US" sz="1108" dirty="0">
                <a:solidFill>
                  <a:prstClr val="black"/>
                </a:solidFill>
                <a:latin typeface="Meiryo UI" panose="020B0604030504040204" pitchFamily="50" charset="-128"/>
                <a:ea typeface="Meiryo UI" panose="020B0604030504040204" pitchFamily="50" charset="-128"/>
              </a:rPr>
              <a:t>　　　・住民理解を深めるため、ウェブセミナーの実施</a:t>
            </a:r>
            <a:endParaRPr lang="en-US" altLang="ja-JP" sz="1108" dirty="0">
              <a:solidFill>
                <a:prstClr val="black"/>
              </a:solidFill>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572000" y="406569"/>
            <a:ext cx="2728181" cy="239187"/>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■給水人口と生活用</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日の平均給水量の推移</a:t>
            </a:r>
          </a:p>
        </p:txBody>
      </p:sp>
      <p:grpSp>
        <p:nvGrpSpPr>
          <p:cNvPr id="29" name="グループ化 28"/>
          <p:cNvGrpSpPr/>
          <p:nvPr/>
        </p:nvGrpSpPr>
        <p:grpSpPr>
          <a:xfrm>
            <a:off x="4372593" y="798443"/>
            <a:ext cx="4296910" cy="2990382"/>
            <a:chOff x="237080" y="3258036"/>
            <a:chExt cx="4371244" cy="3021854"/>
          </a:xfrm>
        </p:grpSpPr>
        <mc:AlternateContent xmlns:mc="http://schemas.openxmlformats.org/markup-compatibility/2006" xmlns:a14="http://schemas.microsoft.com/office/drawing/2010/main">
          <mc:Choice Requires="a14">
            <p:sp>
              <p:nvSpPr>
                <p:cNvPr id="54" name="テキスト ボックス 53"/>
                <p:cNvSpPr txBox="1"/>
                <p:nvPr/>
              </p:nvSpPr>
              <p:spPr>
                <a:xfrm>
                  <a:off x="723567" y="5915743"/>
                  <a:ext cx="3884757" cy="364147"/>
                </a:xfrm>
                <a:prstGeom prst="rect">
                  <a:avLst/>
                </a:prstGeom>
                <a:noFill/>
              </p:spPr>
              <p:txBody>
                <a:bodyPr wrap="square" rtlCol="0">
                  <a:spAutoFit/>
                </a:bodyPr>
                <a:lstStyle/>
                <a:p>
                  <a:pPr lvl="0">
                    <a:defRPr/>
                  </a:pPr>
                  <a:r>
                    <a:rPr lang="ja-JP" altLang="en-US" sz="923" dirty="0">
                      <a:solidFill>
                        <a:prstClr val="black"/>
                      </a:solidFill>
                      <a:latin typeface="Arial" charset="0"/>
                      <a:ea typeface="ＭＳ Ｐゴシック" pitchFamily="1" charset="-128"/>
                    </a:rPr>
                    <a:t>＊生活用</a:t>
                  </a:r>
                  <a:r>
                    <a:rPr lang="en-US" altLang="ja-JP" sz="923" dirty="0">
                      <a:solidFill>
                        <a:prstClr val="black"/>
                      </a:solidFill>
                      <a:latin typeface="+mn-ea"/>
                    </a:rPr>
                    <a:t>1</a:t>
                  </a:r>
                  <a:r>
                    <a:rPr lang="ja-JP" altLang="en-US" sz="923" dirty="0">
                      <a:solidFill>
                        <a:prstClr val="black"/>
                      </a:solidFill>
                      <a:latin typeface="Arial" charset="0"/>
                      <a:ea typeface="ＭＳ Ｐゴシック" pitchFamily="1" charset="-128"/>
                    </a:rPr>
                    <a:t>人</a:t>
                  </a:r>
                  <a:r>
                    <a:rPr lang="en-US" altLang="ja-JP" sz="923" dirty="0">
                      <a:solidFill>
                        <a:prstClr val="black"/>
                      </a:solidFill>
                      <a:latin typeface="ＭＳ ゴシック" panose="020B0609070205080204" pitchFamily="49" charset="-128"/>
                      <a:ea typeface="ＭＳ ゴシック" panose="020B0609070205080204" pitchFamily="49" charset="-128"/>
                    </a:rPr>
                    <a:t>1</a:t>
                  </a:r>
                  <a:r>
                    <a:rPr lang="ja-JP" altLang="en-US" sz="923" dirty="0">
                      <a:solidFill>
                        <a:prstClr val="black"/>
                      </a:solidFill>
                      <a:latin typeface="Arial" charset="0"/>
                      <a:ea typeface="ＭＳ Ｐゴシック" pitchFamily="1" charset="-128"/>
                    </a:rPr>
                    <a:t>日平均給水量  ＝  </a:t>
                  </a:r>
                  <a14:m>
                    <m:oMath xmlns:m="http://schemas.openxmlformats.org/officeDocument/2006/math">
                      <m:f>
                        <m:fPr>
                          <m:ctrlPr>
                            <a:rPr lang="en-US" altLang="ja-JP" sz="923" i="1">
                              <a:solidFill>
                                <a:prstClr val="black"/>
                              </a:solidFill>
                              <a:latin typeface="Cambria Math" panose="02040503050406030204" pitchFamily="18" charset="0"/>
                            </a:rPr>
                          </m:ctrlPr>
                        </m:fPr>
                        <m:num>
                          <m:r>
                            <a:rPr lang="ja-JP" altLang="en-US" sz="923" i="1">
                              <a:solidFill>
                                <a:prstClr val="black"/>
                              </a:solidFill>
                              <a:latin typeface="Cambria Math"/>
                            </a:rPr>
                            <m:t>生活用年間給水量</m:t>
                          </m:r>
                        </m:num>
                        <m:den>
                          <m:r>
                            <a:rPr lang="ja-JP" altLang="en-US" sz="923" i="1">
                              <a:solidFill>
                                <a:prstClr val="black"/>
                              </a:solidFill>
                              <a:latin typeface="Cambria Math"/>
                            </a:rPr>
                            <m:t>人口</m:t>
                          </m:r>
                          <m:r>
                            <m:rPr>
                              <m:nor/>
                            </m:rPr>
                            <a:rPr kumimoji="0" lang="ja-JP" altLang="ja-JP" sz="923"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m:t>×</m:t>
                          </m:r>
                          <m:r>
                            <a:rPr lang="ja-JP" altLang="en-US" sz="923" i="1">
                              <a:solidFill>
                                <a:prstClr val="black"/>
                              </a:solidFill>
                              <a:latin typeface="Cambria Math"/>
                            </a:rPr>
                            <m:t>年間日数</m:t>
                          </m:r>
                        </m:den>
                      </m:f>
                    </m:oMath>
                  </a14:m>
                  <a:endParaRPr lang="ja-JP" altLang="en-US" sz="1015" dirty="0">
                    <a:solidFill>
                      <a:prstClr val="black"/>
                    </a:solidFill>
                    <a:latin typeface="+mn-ea"/>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723567" y="5915743"/>
                  <a:ext cx="3884757" cy="364147"/>
                </a:xfrm>
                <a:prstGeom prst="rect">
                  <a:avLst/>
                </a:prstGeom>
                <a:blipFill>
                  <a:blip r:embed="rId2"/>
                  <a:stretch>
                    <a:fillRect b="-166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graphicFrame>
              <p:nvGraphicFramePr>
                <p:cNvPr id="55" name="グラフ 54"/>
                <p:cNvGraphicFramePr>
                  <a:graphicFrameLocks/>
                </p:cNvGraphicFramePr>
                <p:nvPr/>
              </p:nvGraphicFramePr>
              <p:xfrm>
                <a:off x="237080" y="3258036"/>
                <a:ext cx="4120468" cy="2772000"/>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24" name="グラフ 23"/>
                <p:cNvGraphicFramePr>
                  <a:graphicFrameLocks/>
                </p:cNvGraphicFramePr>
                <p:nvPr>
                  <p:extLst>
                    <p:ext uri="{D42A27DB-BD31-4B8C-83A1-F6EECF244321}">
                      <p14:modId xmlns:p14="http://schemas.microsoft.com/office/powerpoint/2010/main" val="264768394"/>
                    </p:ext>
                  </p:extLst>
                </p:nvPr>
              </p:nvGraphicFramePr>
              <p:xfrm>
                <a:off x="237080" y="3258036"/>
                <a:ext cx="4120468" cy="2772000"/>
              </p:xfrm>
              <a:graphic>
                <a:graphicData uri="http://schemas.openxmlformats.org/drawingml/2006/chart">
                  <c:chart xmlns:c="http://schemas.openxmlformats.org/drawingml/2006/chart" xmlns:r="http://schemas.openxmlformats.org/officeDocument/2006/relationships" r:id="rId4"/>
                </a:graphicData>
              </a:graphic>
            </p:graphicFrame>
          </mc:Fallback>
        </mc:AlternateContent>
        <p:cxnSp>
          <p:nvCxnSpPr>
            <p:cNvPr id="56" name="直線矢印コネクタ 55"/>
            <p:cNvCxnSpPr/>
            <p:nvPr/>
          </p:nvCxnSpPr>
          <p:spPr>
            <a:xfrm>
              <a:off x="2555796" y="3724369"/>
              <a:ext cx="110149" cy="1829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2321750" y="3541696"/>
              <a:ext cx="828092" cy="211339"/>
            </a:xfrm>
            <a:prstGeom prst="rect">
              <a:avLst/>
            </a:prstGeom>
            <a:noFill/>
          </p:spPr>
          <p:txBody>
            <a:bodyPr wrap="square" tIns="33231" bIns="33231" rtlCol="0" anchor="b" anchorCtr="0">
              <a:spAutoFit/>
            </a:bodyPr>
            <a:lstStyle/>
            <a:p>
              <a:pPr defTabSz="844083" fontAlgn="base">
                <a:spcBef>
                  <a:spcPct val="0"/>
                </a:spcBef>
                <a:spcAft>
                  <a:spcPct val="0"/>
                </a:spcAft>
                <a:defRPr/>
              </a:pPr>
              <a:r>
                <a:rPr lang="ja-JP" altLang="en-US" sz="923" dirty="0">
                  <a:solidFill>
                    <a:prstClr val="black"/>
                  </a:solidFill>
                  <a:latin typeface="ＭＳ ゴシック" panose="020B0609070205080204" pitchFamily="49" charset="-128"/>
                  <a:ea typeface="ＭＳ ゴシック" panose="020B0609070205080204" pitchFamily="49" charset="-128"/>
                </a:rPr>
                <a:t>給水人口</a:t>
              </a:r>
            </a:p>
          </p:txBody>
        </p:sp>
      </p:grpSp>
      <p:sp>
        <p:nvSpPr>
          <p:cNvPr id="58" name="テキスト ボックス 57"/>
          <p:cNvSpPr txBox="1"/>
          <p:nvPr/>
        </p:nvSpPr>
        <p:spPr>
          <a:xfrm>
            <a:off x="4501996" y="3868777"/>
            <a:ext cx="1419424" cy="239187"/>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■職員の年齢構成</a:t>
            </a:r>
          </a:p>
        </p:txBody>
      </p:sp>
      <p:graphicFrame>
        <p:nvGraphicFramePr>
          <p:cNvPr id="59" name="グラフ 58"/>
          <p:cNvGraphicFramePr/>
          <p:nvPr/>
        </p:nvGraphicFramePr>
        <p:xfrm>
          <a:off x="4572000" y="4145359"/>
          <a:ext cx="3600142" cy="2114590"/>
        </p:xfrm>
        <a:graphic>
          <a:graphicData uri="http://schemas.openxmlformats.org/drawingml/2006/chart">
            <c:chart xmlns:c="http://schemas.openxmlformats.org/drawingml/2006/chart" xmlns:r="http://schemas.openxmlformats.org/officeDocument/2006/relationships" r:id="rId5"/>
          </a:graphicData>
        </a:graphic>
      </p:graphicFrame>
      <p:sp>
        <p:nvSpPr>
          <p:cNvPr id="60" name="角丸四角形 59"/>
          <p:cNvSpPr/>
          <p:nvPr/>
        </p:nvSpPr>
        <p:spPr>
          <a:xfrm>
            <a:off x="4841531" y="5272846"/>
            <a:ext cx="1790036" cy="774028"/>
          </a:xfrm>
          <a:prstGeom prst="roundRect">
            <a:avLst>
              <a:gd name="adj" fmla="val 8772"/>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base">
              <a:spcBef>
                <a:spcPct val="0"/>
              </a:spcBef>
              <a:spcAft>
                <a:spcPct val="0"/>
              </a:spcAft>
              <a:defRPr/>
            </a:pPr>
            <a:endParaRPr lang="ja-JP" altLang="en-US" sz="2215">
              <a:solidFill>
                <a:prstClr val="white"/>
              </a:solidFill>
              <a:latin typeface="ＭＳ ゴシック"/>
              <a:ea typeface="ＭＳ ゴシック"/>
            </a:endParaRPr>
          </a:p>
        </p:txBody>
      </p:sp>
      <p:sp>
        <p:nvSpPr>
          <p:cNvPr id="14" name="テキスト ボックス 13"/>
          <p:cNvSpPr txBox="1"/>
          <p:nvPr/>
        </p:nvSpPr>
        <p:spPr>
          <a:xfrm>
            <a:off x="5840651" y="3699771"/>
            <a:ext cx="3051829"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出典：府域一水道に向けた水道のあり方に関する検討報告書</a:t>
            </a:r>
          </a:p>
        </p:txBody>
      </p:sp>
      <p:sp>
        <p:nvSpPr>
          <p:cNvPr id="16" name="テキスト ボックス 15"/>
          <p:cNvSpPr txBox="1">
            <a:spLocks noChangeArrowheads="1"/>
          </p:cNvSpPr>
          <p:nvPr/>
        </p:nvSpPr>
        <p:spPr bwMode="auto">
          <a:xfrm>
            <a:off x="5017711" y="6308168"/>
            <a:ext cx="311495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lvl="0" algn="r">
              <a:spcBef>
                <a:spcPct val="0"/>
              </a:spcBef>
              <a:buNone/>
              <a:defRPr/>
            </a:pPr>
            <a:r>
              <a:rPr lang="ja-JP" altLang="en-US" sz="1015" dirty="0">
                <a:latin typeface="ＭＳ ゴシック" panose="020B0609070205080204" pitchFamily="49" charset="-128"/>
                <a:ea typeface="ＭＳ ゴシック" panose="020B0609070205080204" pitchFamily="49" charset="-128"/>
                <a:cs typeface="Meiryo UI" pitchFamily="50" charset="-128"/>
              </a:rPr>
              <a:t>出典</a:t>
            </a:r>
            <a:r>
              <a:rPr lang="ja-JP" altLang="ja-JP" sz="1015" dirty="0">
                <a:latin typeface="+mj-ea"/>
                <a:ea typeface="+mj-ea"/>
              </a:rPr>
              <a:t>：「平成</a:t>
            </a:r>
            <a:r>
              <a:rPr lang="en-US" altLang="ja-JP" sz="1015" dirty="0">
                <a:latin typeface="+mj-ea"/>
                <a:ea typeface="+mj-ea"/>
              </a:rPr>
              <a:t>30</a:t>
            </a:r>
            <a:r>
              <a:rPr lang="ja-JP" altLang="ja-JP" sz="1015" dirty="0">
                <a:latin typeface="+mj-ea"/>
                <a:ea typeface="+mj-ea"/>
              </a:rPr>
              <a:t>年度（</a:t>
            </a:r>
            <a:r>
              <a:rPr lang="en-US" altLang="ja-JP" sz="1015" dirty="0">
                <a:latin typeface="+mj-ea"/>
                <a:ea typeface="+mj-ea"/>
              </a:rPr>
              <a:t>2018</a:t>
            </a:r>
            <a:r>
              <a:rPr lang="ja-JP" altLang="ja-JP" sz="1015" dirty="0">
                <a:latin typeface="+mj-ea"/>
                <a:ea typeface="+mj-ea"/>
              </a:rPr>
              <a:t>年度）大阪府の水道の現況」</a:t>
            </a:r>
            <a:endParaRPr lang="en-US" altLang="ja-JP" sz="369" dirty="0">
              <a:latin typeface="+mj-ea"/>
              <a:ea typeface="+mj-ea"/>
              <a:cs typeface="Meiryo UI" pitchFamily="50" charset="-128"/>
            </a:endParaRPr>
          </a:p>
        </p:txBody>
      </p:sp>
    </p:spTree>
    <p:extLst>
      <p:ext uri="{BB962C8B-B14F-4D97-AF65-F5344CB8AC3E}">
        <p14:creationId xmlns:p14="http://schemas.microsoft.com/office/powerpoint/2010/main" val="1645936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51520" y="3628407"/>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2" name="図 61"/>
          <p:cNvPicPr>
            <a:picLocks noChangeAspect="1"/>
          </p:cNvPicPr>
          <p:nvPr/>
        </p:nvPicPr>
        <p:blipFill>
          <a:blip r:embed="rId3"/>
          <a:stretch>
            <a:fillRect/>
          </a:stretch>
        </p:blipFill>
        <p:spPr>
          <a:xfrm>
            <a:off x="4704938" y="3824195"/>
            <a:ext cx="2230979" cy="2719070"/>
          </a:xfrm>
          <a:prstGeom prst="rect">
            <a:avLst/>
          </a:prstGeom>
        </p:spPr>
      </p:pic>
      <p:sp>
        <p:nvSpPr>
          <p:cNvPr id="24" name="角丸四角形 59">
            <a:extLst>
              <a:ext uri="{FF2B5EF4-FFF2-40B4-BE49-F238E27FC236}">
                <a16:creationId xmlns:a16="http://schemas.microsoft.com/office/drawing/2014/main" id="{D08DA15C-2881-413B-B3EB-E2A23F577BDE}"/>
              </a:ext>
            </a:extLst>
          </p:cNvPr>
          <p:cNvSpPr/>
          <p:nvPr/>
        </p:nvSpPr>
        <p:spPr>
          <a:xfrm>
            <a:off x="167560" y="679497"/>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5" name="角丸四角形 60">
            <a:extLst>
              <a:ext uri="{FF2B5EF4-FFF2-40B4-BE49-F238E27FC236}">
                <a16:creationId xmlns:a16="http://schemas.microsoft.com/office/drawing/2014/main" id="{AE3F4FB9-FCCC-4B46-8C85-CC73BD4AD020}"/>
              </a:ext>
            </a:extLst>
          </p:cNvPr>
          <p:cNvSpPr/>
          <p:nvPr/>
        </p:nvSpPr>
        <p:spPr>
          <a:xfrm>
            <a:off x="3810917" y="658851"/>
            <a:ext cx="1627290" cy="2198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6" name="角丸四角形 60">
            <a:extLst>
              <a:ext uri="{FF2B5EF4-FFF2-40B4-BE49-F238E27FC236}">
                <a16:creationId xmlns:a16="http://schemas.microsoft.com/office/drawing/2014/main" id="{F5573B23-4D44-421C-9009-AB6E0574FCA9}"/>
              </a:ext>
            </a:extLst>
          </p:cNvPr>
          <p:cNvSpPr/>
          <p:nvPr/>
        </p:nvSpPr>
        <p:spPr>
          <a:xfrm>
            <a:off x="3810917" y="2169155"/>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8" name="正方形/長方形 27">
            <a:extLst>
              <a:ext uri="{FF2B5EF4-FFF2-40B4-BE49-F238E27FC236}">
                <a16:creationId xmlns:a16="http://schemas.microsoft.com/office/drawing/2014/main" id="{003EEA53-E1F8-4ABB-87B0-2EDE30655BBF}"/>
              </a:ext>
            </a:extLst>
          </p:cNvPr>
          <p:cNvSpPr/>
          <p:nvPr/>
        </p:nvSpPr>
        <p:spPr>
          <a:xfrm>
            <a:off x="133115" y="1021103"/>
            <a:ext cx="3308914" cy="1683025"/>
          </a:xfrm>
          <a:prstGeom prst="rect">
            <a:avLst/>
          </a:prstGeom>
          <a:ln>
            <a:noFill/>
          </a:ln>
        </p:spPr>
        <p:txBody>
          <a:bodyPr wrap="square">
            <a:spAutoFit/>
          </a:bodyPr>
          <a:lstStyle/>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人口減少に伴う需要減に対応するダウンサイジング</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施設・設備の老朽化に伴う更新コストの平準化</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自律的な運営と運営コストの抑制に資する経営形態の見直し</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ゲリラ豪雨や巨大地震などの災害に強い生活インフラの実現</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タイトル 1">
            <a:extLst>
              <a:ext uri="{FF2B5EF4-FFF2-40B4-BE49-F238E27FC236}">
                <a16:creationId xmlns:a16="http://schemas.microsoft.com/office/drawing/2014/main" id="{7100F55F-A69D-435E-A3C6-BFA14B632948}"/>
              </a:ext>
            </a:extLst>
          </p:cNvPr>
          <p:cNvSpPr txBox="1">
            <a:spLocks/>
          </p:cNvSpPr>
          <p:nvPr/>
        </p:nvSpPr>
        <p:spPr>
          <a:xfrm>
            <a:off x="3641436" y="885779"/>
            <a:ext cx="5436296" cy="107411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市においては、クリアウォーター</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（株）を設立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市域全体の運転維持管理業務の包括委託を実施</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en-US" altLang="ja-JP" sz="1292" dirty="0">
                <a:latin typeface="Meiryo UI" panose="020B0604030504040204" pitchFamily="50" charset="-128"/>
                <a:ea typeface="Meiryo UI" panose="020B0604030504040204" pitchFamily="50" charset="-128"/>
                <a:cs typeface="Meiryo UI" panose="020B0604030504040204" pitchFamily="50" charset="-128"/>
              </a:rPr>
              <a:t>PFI</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法に基づく、大阪市汚泥処理施設設備事業実施方針案を公表（大阪市平野下水処理場及び舞洲スラッジ</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C</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）。処理場の維持管理業務と改築を一括して性能発注する包括管理事業を契約（大阪府今池水みらい</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C</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「大阪府市下水道ビジョン」の策定。</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4401BB7B-49A4-4F91-A4B9-D40DF0E7110C}"/>
              </a:ext>
            </a:extLst>
          </p:cNvPr>
          <p:cNvSpPr txBox="1">
            <a:spLocks/>
          </p:cNvSpPr>
          <p:nvPr/>
        </p:nvSpPr>
        <p:spPr>
          <a:xfrm>
            <a:off x="3641435" y="2440301"/>
            <a:ext cx="5317514" cy="1096024"/>
          </a:xfrm>
          <a:prstGeom prst="rect">
            <a:avLst/>
          </a:prstGeom>
          <a:noFill/>
          <a:ln>
            <a:solidFill>
              <a:schemeClr val="tx1"/>
            </a:solidFill>
          </a:ln>
        </p:spPr>
        <p:txBody>
          <a:bodyPr vert="horz" wrap="square" lIns="84406" tIns="66462" rIns="84406" bIns="66462"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人口減少による使用料収入の減少や施設老朽化による改築更新事業の増大が想定されるなか、大阪府市が連携し、府内市町村の下水道事業の持続性確保に向け、広域化・共同化の取組みや人材育成の支援などソフト施策の充実を図り、府市下水道の更なる発展と府内市町村の下水道事業の持続性確保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4" name="表 33">
            <a:extLst>
              <a:ext uri="{FF2B5EF4-FFF2-40B4-BE49-F238E27FC236}">
                <a16:creationId xmlns:a16="http://schemas.microsoft.com/office/drawing/2014/main" id="{2482F7AA-1CBF-43EA-8350-A218D91B0A4A}"/>
              </a:ext>
            </a:extLst>
          </p:cNvPr>
          <p:cNvGraphicFramePr>
            <a:graphicFrameLocks noGrp="1"/>
          </p:cNvGraphicFramePr>
          <p:nvPr/>
        </p:nvGraphicFramePr>
        <p:xfrm>
          <a:off x="242258" y="3917729"/>
          <a:ext cx="4314103" cy="2405574"/>
        </p:xfrm>
        <a:graphic>
          <a:graphicData uri="http://schemas.openxmlformats.org/drawingml/2006/table">
            <a:tbl>
              <a:tblPr bandRow="1">
                <a:tableStyleId>{5C22544A-7EE6-4342-B048-85BDC9FD1C3A}</a:tableStyleId>
              </a:tblPr>
              <a:tblGrid>
                <a:gridCol w="1035227">
                  <a:extLst>
                    <a:ext uri="{9D8B030D-6E8A-4147-A177-3AD203B41FA5}">
                      <a16:colId xmlns:a16="http://schemas.microsoft.com/office/drawing/2014/main" val="1520910211"/>
                    </a:ext>
                  </a:extLst>
                </a:gridCol>
                <a:gridCol w="3278876">
                  <a:extLst>
                    <a:ext uri="{9D8B030D-6E8A-4147-A177-3AD203B41FA5}">
                      <a16:colId xmlns:a16="http://schemas.microsoft.com/office/drawing/2014/main" val="3228948102"/>
                    </a:ext>
                  </a:extLst>
                </a:gridCol>
              </a:tblGrid>
              <a:tr h="388268">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大阪市公共下水道事業施設の運転維持管理業務等をクリアウォーター</a:t>
                      </a:r>
                      <a:r>
                        <a:rPr kumimoji="1" lang="en-US" altLang="ja-JP" sz="1100" kern="1200" dirty="0">
                          <a:latin typeface="Meiryo UI" panose="020B0604030504040204" pitchFamily="50" charset="-128"/>
                          <a:ea typeface="Meiryo UI" panose="020B0604030504040204" pitchFamily="50" charset="-128"/>
                        </a:rPr>
                        <a:t>OSAKA</a:t>
                      </a:r>
                      <a:r>
                        <a:rPr kumimoji="1" lang="ja-JP" altLang="en-US" sz="1100" kern="1200" dirty="0">
                          <a:latin typeface="Meiryo UI" panose="020B0604030504040204" pitchFamily="50" charset="-128"/>
                          <a:ea typeface="Meiryo UI" panose="020B0604030504040204" pitchFamily="50" charset="-128"/>
                        </a:rPr>
                        <a:t>（株）へ包括委託</a:t>
                      </a:r>
                    </a:p>
                  </a:txBody>
                  <a:tcPr marL="84406" marR="84406" marT="42203" marB="42203" anchor="ctr"/>
                </a:tc>
                <a:extLst>
                  <a:ext uri="{0D108BD9-81ED-4DB2-BD59-A6C34878D82A}">
                    <a16:rowId xmlns:a16="http://schemas.microsoft.com/office/drawing/2014/main" val="618110722"/>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流域下水道事業に公営企業会計導入</a:t>
                      </a:r>
                    </a:p>
                  </a:txBody>
                  <a:tcPr marL="84406" marR="84406" marT="42203" marB="42203" anchor="ctr"/>
                </a:tc>
                <a:extLst>
                  <a:ext uri="{0D108BD9-81ED-4DB2-BD59-A6C34878D82A}">
                    <a16:rowId xmlns:a16="http://schemas.microsoft.com/office/drawing/2014/main" val="4160790156"/>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000" kern="1200" dirty="0">
                          <a:latin typeface="Meiryo UI" panose="020B0604030504040204" pitchFamily="50" charset="-128"/>
                          <a:ea typeface="Meiryo UI" panose="020B0604030504040204" pitchFamily="50" charset="-128"/>
                        </a:rPr>
                        <a:t>―</a:t>
                      </a:r>
                      <a:endParaRPr kumimoji="1" lang="ja-JP" altLang="en-US" sz="10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r h="641487">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下水道事業における</a:t>
                      </a:r>
                      <a:r>
                        <a:rPr kumimoji="1" lang="en-US" altLang="ja-JP" sz="1000" kern="1200" dirty="0">
                          <a:latin typeface="Meiryo UI" panose="020B0604030504040204" pitchFamily="50" charset="-128"/>
                          <a:ea typeface="Meiryo UI" panose="020B0604030504040204" pitchFamily="50" charset="-128"/>
                        </a:rPr>
                        <a:t>PPP/PFI</a:t>
                      </a:r>
                      <a:r>
                        <a:rPr kumimoji="1" lang="ja-JP" altLang="en-US" sz="1000" kern="1200" dirty="0">
                          <a:latin typeface="Meiryo UI" panose="020B0604030504040204" pitchFamily="50" charset="-128"/>
                          <a:ea typeface="Meiryo UI" panose="020B0604030504040204" pitchFamily="50" charset="-128"/>
                        </a:rPr>
                        <a:t>方式の導入について、大阪市平野下水処理場及び舞洲スラッジセンターにおいて、</a:t>
                      </a:r>
                      <a:r>
                        <a:rPr kumimoji="1" lang="en-US" altLang="ja-JP" sz="1000" kern="1200" dirty="0">
                          <a:latin typeface="Meiryo UI" panose="020B0604030504040204" pitchFamily="50" charset="-128"/>
                          <a:ea typeface="Meiryo UI" panose="020B0604030504040204" pitchFamily="50" charset="-128"/>
                        </a:rPr>
                        <a:t>PFI</a:t>
                      </a:r>
                      <a:r>
                        <a:rPr kumimoji="1" lang="ja-JP" altLang="en-US" sz="1000" kern="1200" dirty="0">
                          <a:latin typeface="Meiryo UI" panose="020B0604030504040204" pitchFamily="50" charset="-128"/>
                          <a:ea typeface="Meiryo UI" panose="020B0604030504040204" pitchFamily="50" charset="-128"/>
                        </a:rPr>
                        <a:t>法に基づく大阪市汚泥処理施設整備事業実施方針（案）公表</a:t>
                      </a:r>
                    </a:p>
                  </a:txBody>
                  <a:tcPr marL="84406" marR="84406" marT="42203" marB="42203" anchor="ctr"/>
                </a:tc>
                <a:extLst>
                  <a:ext uri="{0D108BD9-81ED-4DB2-BD59-A6C34878D82A}">
                    <a16:rowId xmlns:a16="http://schemas.microsoft.com/office/drawing/2014/main" val="3519866210"/>
                  </a:ext>
                </a:extLst>
              </a:tr>
              <a:tr h="869383">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下水道事業における</a:t>
                      </a:r>
                      <a:r>
                        <a:rPr kumimoji="1" lang="en-US" altLang="ja-JP" sz="1100" kern="1200" dirty="0">
                          <a:latin typeface="Meiryo UI" panose="020B0604030504040204" pitchFamily="50" charset="-128"/>
                          <a:ea typeface="Meiryo UI" panose="020B0604030504040204" pitchFamily="50" charset="-128"/>
                        </a:rPr>
                        <a:t>PPP/PFI</a:t>
                      </a:r>
                      <a:r>
                        <a:rPr kumimoji="1" lang="ja-JP" altLang="en-US" sz="1100" kern="1200" dirty="0">
                          <a:latin typeface="Meiryo UI" panose="020B0604030504040204" pitchFamily="50" charset="-128"/>
                          <a:ea typeface="Meiryo UI" panose="020B0604030504040204" pitchFamily="50" charset="-128"/>
                        </a:rPr>
                        <a:t>方式の導入について、大阪府今池水みらいセンターにおいて、処理場の維持管理業務と改築（汚泥焼却炉）を一括して性能発注する包括管理事業を契約</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「大阪府市下水道ビジョン」策定</a:t>
                      </a:r>
                      <a:endParaRPr kumimoji="1" lang="zh-TW"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16" name="テキスト ボックス 15"/>
          <p:cNvSpPr txBox="1"/>
          <p:nvPr/>
        </p:nvSpPr>
        <p:spPr>
          <a:xfrm>
            <a:off x="5882241" y="6314544"/>
            <a:ext cx="1983638"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（出典：大阪府市下水道ビジョン）</a:t>
            </a:r>
          </a:p>
        </p:txBody>
      </p:sp>
      <p:sp>
        <p:nvSpPr>
          <p:cNvPr id="17" name="正方形/長方形 16"/>
          <p:cNvSpPr/>
          <p:nvPr/>
        </p:nvSpPr>
        <p:spPr>
          <a:xfrm>
            <a:off x="6874060" y="3603759"/>
            <a:ext cx="2230978" cy="277323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66462" tIns="33231" rIns="66462" bIns="33231" rtlCol="0" anchor="ctr">
            <a:spAutoFit/>
          </a:bodyPr>
          <a:lstStyle/>
          <a:p>
            <a:pPr marL="263776" indent="-263776">
              <a:lnSpc>
                <a:spcPct val="150000"/>
              </a:lnSpc>
              <a:buFont typeface="Wingdings" panose="05000000000000000000" pitchFamily="2" charset="2"/>
              <a:buChar char="Ø"/>
            </a:pPr>
            <a:r>
              <a:rPr lang="ja-JP" altLang="en-US" sz="1108" dirty="0">
                <a:latin typeface="BIZ UDPゴシック" panose="020B0400000000000000" pitchFamily="50" charset="-128"/>
                <a:ea typeface="BIZ UDPゴシック" panose="020B0400000000000000" pitchFamily="50" charset="-128"/>
              </a:rPr>
              <a:t>大阪府の下水道</a:t>
            </a:r>
            <a:endParaRPr lang="en-US" altLang="ja-JP" sz="1108" dirty="0">
              <a:latin typeface="BIZ UDPゴシック" panose="020B0400000000000000" pitchFamily="50" charset="-128"/>
              <a:ea typeface="BIZ UDPゴシック" panose="020B0400000000000000" pitchFamily="50" charset="-128"/>
            </a:endParaRPr>
          </a:p>
          <a:p>
            <a:pPr>
              <a:lnSpc>
                <a:spcPct val="150000"/>
              </a:lnSpc>
            </a:pPr>
            <a:r>
              <a:rPr lang="ja-JP" altLang="en-US" sz="969" dirty="0">
                <a:latin typeface="BIZ UDPゴシック" panose="020B0400000000000000" pitchFamily="50" charset="-128"/>
                <a:ea typeface="BIZ UDPゴシック" panose="020B0400000000000000" pitchFamily="50" charset="-128"/>
              </a:rPr>
              <a:t>・下水道計画区域内に</a:t>
            </a:r>
            <a:r>
              <a:rPr lang="en-US" altLang="ja-JP" sz="969" dirty="0">
                <a:latin typeface="BIZ UDPゴシック" panose="020B0400000000000000" pitchFamily="50" charset="-128"/>
                <a:ea typeface="BIZ UDPゴシック" panose="020B0400000000000000" pitchFamily="50" charset="-128"/>
              </a:rPr>
              <a:t>9</a:t>
            </a:r>
            <a:r>
              <a:rPr lang="ja-JP" altLang="en-US" sz="969" dirty="0">
                <a:latin typeface="BIZ UDPゴシック" panose="020B0400000000000000" pitchFamily="50" charset="-128"/>
                <a:ea typeface="BIZ UDPゴシック" panose="020B0400000000000000" pitchFamily="50" charset="-128"/>
              </a:rPr>
              <a:t>９．</a:t>
            </a:r>
            <a:r>
              <a:rPr lang="en-US" altLang="ja-JP" sz="969" dirty="0">
                <a:latin typeface="BIZ UDPゴシック" panose="020B0400000000000000" pitchFamily="50" charset="-128"/>
                <a:ea typeface="BIZ UDPゴシック" panose="020B0400000000000000" pitchFamily="50" charset="-128"/>
              </a:rPr>
              <a:t>8%</a:t>
            </a:r>
            <a:r>
              <a:rPr lang="ja-JP" altLang="en-US" sz="969" dirty="0">
                <a:latin typeface="BIZ UDPゴシック" panose="020B0400000000000000" pitchFamily="50" charset="-128"/>
                <a:ea typeface="BIZ UDPゴシック" panose="020B0400000000000000" pitchFamily="50" charset="-128"/>
              </a:rPr>
              <a:t>の</a:t>
            </a:r>
            <a:endParaRPr lang="en-US" altLang="ja-JP" sz="969" dirty="0">
              <a:latin typeface="BIZ UDPゴシック" panose="020B0400000000000000" pitchFamily="50" charset="-128"/>
              <a:ea typeface="BIZ UDPゴシック" panose="020B0400000000000000" pitchFamily="50" charset="-128"/>
            </a:endParaRPr>
          </a:p>
          <a:p>
            <a:pPr>
              <a:lnSpc>
                <a:spcPct val="150000"/>
              </a:lnSpc>
            </a:pPr>
            <a:r>
              <a:rPr lang="ja-JP" altLang="en-US" sz="969" dirty="0">
                <a:latin typeface="BIZ UDPゴシック" panose="020B0400000000000000" pitchFamily="50" charset="-128"/>
                <a:ea typeface="BIZ UDPゴシック" panose="020B0400000000000000" pitchFamily="50" charset="-128"/>
              </a:rPr>
              <a:t>　住民が居住（</a:t>
            </a:r>
            <a:r>
              <a:rPr lang="ja-JP" altLang="en-US" sz="969" dirty="0">
                <a:latin typeface="BIZ UDPゴシック" panose="020B0400000000000000" pitchFamily="50" charset="-128"/>
                <a:ea typeface="BIZ UDPゴシック" panose="020B0400000000000000" pitchFamily="50" charset="-128"/>
                <a:cs typeface="Meiryo UI" panose="020B0604030504040204" pitchFamily="50" charset="-128"/>
              </a:rPr>
              <a:t>下水道普及率は</a:t>
            </a:r>
            <a:endParaRPr lang="en-US" altLang="ja-JP" sz="969" dirty="0">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ct val="150000"/>
              </a:lnSpc>
            </a:pPr>
            <a:r>
              <a:rPr lang="ja-JP" altLang="en-US" sz="969" dirty="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69" dirty="0">
                <a:latin typeface="BIZ UDPゴシック" panose="020B0400000000000000" pitchFamily="50" charset="-128"/>
                <a:ea typeface="BIZ UDPゴシック" panose="020B0400000000000000" pitchFamily="50" charset="-128"/>
                <a:cs typeface="Meiryo UI" panose="020B0604030504040204" pitchFamily="50" charset="-128"/>
              </a:rPr>
              <a:t>96.8%</a:t>
            </a:r>
            <a:r>
              <a:rPr lang="ja-JP" altLang="en-US" sz="969"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969" dirty="0">
                <a:latin typeface="BIZ UDPゴシック" panose="020B0400000000000000" pitchFamily="50" charset="-128"/>
                <a:ea typeface="BIZ UDPゴシック" panose="020B0400000000000000" pitchFamily="50" charset="-128"/>
                <a:cs typeface="Meiryo UI" panose="020B0604030504040204" pitchFamily="50" charset="-128"/>
              </a:rPr>
              <a:t>2020</a:t>
            </a:r>
            <a:r>
              <a:rPr lang="ja-JP" altLang="en-US" sz="969" dirty="0">
                <a:latin typeface="BIZ UDPゴシック" panose="020B0400000000000000" pitchFamily="50" charset="-128"/>
                <a:ea typeface="BIZ UDPゴシック" panose="020B0400000000000000" pitchFamily="50" charset="-128"/>
                <a:cs typeface="Meiryo UI" panose="020B0604030504040204" pitchFamily="50" charset="-128"/>
              </a:rPr>
              <a:t>年度末））</a:t>
            </a:r>
            <a:endParaRPr lang="en-US" altLang="ja-JP" sz="969" dirty="0">
              <a:latin typeface="BIZ UDPゴシック" panose="020B0400000000000000" pitchFamily="50" charset="-128"/>
              <a:ea typeface="BIZ UDPゴシック" panose="020B0400000000000000" pitchFamily="50" charset="-128"/>
            </a:endParaRPr>
          </a:p>
          <a:p>
            <a:pPr>
              <a:lnSpc>
                <a:spcPct val="150000"/>
              </a:lnSpc>
            </a:pPr>
            <a:r>
              <a:rPr lang="ja-JP" altLang="en-US" sz="923" dirty="0">
                <a:solidFill>
                  <a:schemeClr val="tx1"/>
                </a:solidFill>
                <a:latin typeface="BIZ UDPゴシック" panose="020B0400000000000000" pitchFamily="50" charset="-128"/>
                <a:ea typeface="BIZ UDPゴシック" panose="020B0400000000000000" pitchFamily="50" charset="-128"/>
              </a:rPr>
              <a:t>・下水道整備により府内河川の水質</a:t>
            </a:r>
            <a:endParaRPr lang="en-US" altLang="ja-JP" sz="923"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923" dirty="0">
                <a:solidFill>
                  <a:schemeClr val="tx1"/>
                </a:solidFill>
                <a:latin typeface="BIZ UDPゴシック" panose="020B0400000000000000" pitchFamily="50" charset="-128"/>
                <a:ea typeface="BIZ UDPゴシック" panose="020B0400000000000000" pitchFamily="50" charset="-128"/>
              </a:rPr>
              <a:t>　環境基準は</a:t>
            </a:r>
            <a:r>
              <a:rPr lang="en-US" altLang="ja-JP" sz="923" dirty="0">
                <a:solidFill>
                  <a:schemeClr val="tx1"/>
                </a:solidFill>
                <a:latin typeface="BIZ UDPゴシック" panose="020B0400000000000000" pitchFamily="50" charset="-128"/>
                <a:ea typeface="BIZ UDPゴシック" panose="020B0400000000000000" pitchFamily="50" charset="-128"/>
              </a:rPr>
              <a:t>96.3</a:t>
            </a:r>
            <a:r>
              <a:rPr lang="ja-JP" altLang="en-US" sz="923" dirty="0">
                <a:solidFill>
                  <a:schemeClr val="tx1"/>
                </a:solidFill>
                <a:latin typeface="BIZ UDPゴシック" panose="020B0400000000000000" pitchFamily="50" charset="-128"/>
                <a:ea typeface="BIZ UDPゴシック" panose="020B0400000000000000" pitchFamily="50" charset="-128"/>
              </a:rPr>
              <a:t>％（</a:t>
            </a:r>
            <a:r>
              <a:rPr lang="en-US" altLang="ja-JP" sz="923" dirty="0">
                <a:solidFill>
                  <a:schemeClr val="tx1"/>
                </a:solidFill>
                <a:latin typeface="BIZ UDPゴシック" panose="020B0400000000000000" pitchFamily="50" charset="-128"/>
                <a:ea typeface="BIZ UDPゴシック" panose="020B0400000000000000" pitchFamily="50" charset="-128"/>
              </a:rPr>
              <a:t>2020</a:t>
            </a:r>
            <a:r>
              <a:rPr lang="ja-JP" altLang="en-US" sz="923" dirty="0">
                <a:solidFill>
                  <a:schemeClr val="tx1"/>
                </a:solidFill>
                <a:latin typeface="BIZ UDPゴシック" panose="020B0400000000000000" pitchFamily="50" charset="-128"/>
                <a:ea typeface="BIZ UDPゴシック" panose="020B0400000000000000" pitchFamily="50" charset="-128"/>
              </a:rPr>
              <a:t>年度末）</a:t>
            </a:r>
            <a:endParaRPr lang="en-US" altLang="ja-JP" sz="923"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923" dirty="0">
                <a:solidFill>
                  <a:schemeClr val="tx1"/>
                </a:solidFill>
                <a:latin typeface="BIZ UDPゴシック" panose="020B0400000000000000" pitchFamily="50" charset="-128"/>
                <a:ea typeface="BIZ UDPゴシック" panose="020B0400000000000000" pitchFamily="50" charset="-128"/>
              </a:rPr>
              <a:t>　に達する等、水質改善に大きく貢献</a:t>
            </a:r>
            <a:endParaRPr lang="en-US" altLang="ja-JP" sz="923" dirty="0">
              <a:solidFill>
                <a:schemeClr val="tx1"/>
              </a:solidFill>
              <a:latin typeface="BIZ UDPゴシック" panose="020B0400000000000000" pitchFamily="50" charset="-128"/>
              <a:ea typeface="BIZ UDPゴシック" panose="020B0400000000000000" pitchFamily="50" charset="-128"/>
            </a:endParaRPr>
          </a:p>
          <a:p>
            <a:pPr>
              <a:lnSpc>
                <a:spcPct val="150000"/>
              </a:lnSpc>
            </a:pPr>
            <a:r>
              <a:rPr lang="ja-JP" altLang="en-US" sz="923" dirty="0">
                <a:latin typeface="BIZ UDPゴシック" panose="020B0400000000000000" pitchFamily="50" charset="-128"/>
                <a:ea typeface="BIZ UDPゴシック" panose="020B0400000000000000" pitchFamily="50" charset="-128"/>
              </a:rPr>
              <a:t>・約</a:t>
            </a:r>
            <a:r>
              <a:rPr lang="en-US" altLang="ja-JP" sz="923" dirty="0">
                <a:latin typeface="BIZ UDPゴシック" panose="020B0400000000000000" pitchFamily="50" charset="-128"/>
                <a:ea typeface="BIZ UDPゴシック" panose="020B0400000000000000" pitchFamily="50" charset="-128"/>
              </a:rPr>
              <a:t>8</a:t>
            </a:r>
            <a:r>
              <a:rPr lang="ja-JP" altLang="en-US" sz="923" dirty="0">
                <a:latin typeface="BIZ UDPゴシック" panose="020B0400000000000000" pitchFamily="50" charset="-128"/>
                <a:ea typeface="BIZ UDPゴシック" panose="020B0400000000000000" pitchFamily="50" charset="-128"/>
              </a:rPr>
              <a:t>割の</a:t>
            </a:r>
            <a:r>
              <a:rPr lang="ja-JP" altLang="en-US" sz="923" dirty="0">
                <a:solidFill>
                  <a:schemeClr val="tx1"/>
                </a:solidFill>
                <a:latin typeface="BIZ UDPゴシック" panose="020B0400000000000000" pitchFamily="50" charset="-128"/>
                <a:ea typeface="BIZ UDPゴシック" panose="020B0400000000000000" pitchFamily="50" charset="-128"/>
              </a:rPr>
              <a:t>住民</a:t>
            </a:r>
            <a:r>
              <a:rPr lang="ja-JP" altLang="en-US" sz="923" dirty="0">
                <a:latin typeface="BIZ UDPゴシック" panose="020B0400000000000000" pitchFamily="50" charset="-128"/>
                <a:ea typeface="BIZ UDPゴシック" panose="020B0400000000000000" pitchFamily="50" charset="-128"/>
              </a:rPr>
              <a:t>が府市下水道を使用</a:t>
            </a:r>
            <a:endParaRPr lang="en-US" altLang="ja-JP" sz="923" dirty="0">
              <a:latin typeface="BIZ UDPゴシック" panose="020B0400000000000000" pitchFamily="50" charset="-128"/>
              <a:ea typeface="BIZ UDPゴシック" panose="020B0400000000000000" pitchFamily="50" charset="-128"/>
            </a:endParaRPr>
          </a:p>
          <a:p>
            <a:pPr marL="263776" indent="-263776">
              <a:lnSpc>
                <a:spcPct val="150000"/>
              </a:lnSpc>
              <a:buFont typeface="Wingdings" panose="05000000000000000000" pitchFamily="2" charset="2"/>
              <a:buChar char="Ø"/>
            </a:pPr>
            <a:r>
              <a:rPr lang="ja-JP" altLang="en-US" sz="1108" dirty="0">
                <a:solidFill>
                  <a:prstClr val="black"/>
                </a:solidFill>
                <a:latin typeface="BIZ UDPゴシック" panose="020B0400000000000000" pitchFamily="50" charset="-128"/>
                <a:ea typeface="BIZ UDPゴシック" panose="020B0400000000000000" pitchFamily="50" charset="-128"/>
              </a:rPr>
              <a:t>府市連携による市町村支援</a:t>
            </a:r>
            <a:endParaRPr lang="en-US" altLang="ja-JP" sz="1108"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969" dirty="0">
                <a:solidFill>
                  <a:prstClr val="black"/>
                </a:solidFill>
                <a:latin typeface="BIZ UDPゴシック" panose="020B0400000000000000" pitchFamily="50" charset="-128"/>
                <a:ea typeface="BIZ UDPゴシック" panose="020B0400000000000000" pitchFamily="50" charset="-128"/>
              </a:rPr>
              <a:t>・府市の下水道事業の更なる発展と</a:t>
            </a:r>
            <a:endParaRPr lang="en-US" altLang="ja-JP" sz="969"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969" dirty="0">
                <a:solidFill>
                  <a:prstClr val="black"/>
                </a:solidFill>
                <a:latin typeface="BIZ UDPゴシック" panose="020B0400000000000000" pitchFamily="50" charset="-128"/>
                <a:ea typeface="BIZ UDPゴシック" panose="020B0400000000000000" pitchFamily="50" charset="-128"/>
              </a:rPr>
              <a:t>　市町村の下水道事業の持続可能性</a:t>
            </a:r>
            <a:endParaRPr lang="en-US" altLang="ja-JP" sz="969" dirty="0">
              <a:solidFill>
                <a:prstClr val="black"/>
              </a:solidFill>
              <a:latin typeface="BIZ UDPゴシック" panose="020B0400000000000000" pitchFamily="50" charset="-128"/>
              <a:ea typeface="BIZ UDPゴシック" panose="020B0400000000000000" pitchFamily="50" charset="-128"/>
            </a:endParaRPr>
          </a:p>
          <a:p>
            <a:pPr lvl="0">
              <a:lnSpc>
                <a:spcPct val="150000"/>
              </a:lnSpc>
            </a:pPr>
            <a:r>
              <a:rPr lang="ja-JP" altLang="en-US" sz="969" dirty="0">
                <a:solidFill>
                  <a:prstClr val="black"/>
                </a:solidFill>
                <a:latin typeface="BIZ UDPゴシック" panose="020B0400000000000000" pitchFamily="50" charset="-128"/>
                <a:ea typeface="BIZ UDPゴシック" panose="020B0400000000000000" pitchFamily="50" charset="-128"/>
              </a:rPr>
              <a:t>　確保に貢献</a:t>
            </a:r>
            <a:endParaRPr lang="ja-JP" altLang="en-US" sz="923" dirty="0">
              <a:latin typeface="BIZ UDPゴシック" panose="020B0400000000000000" pitchFamily="50" charset="-128"/>
              <a:ea typeface="BIZ UDPゴシック" panose="020B0400000000000000" pitchFamily="50" charset="-128"/>
            </a:endParaRPr>
          </a:p>
        </p:txBody>
      </p:sp>
      <p:sp>
        <p:nvSpPr>
          <p:cNvPr id="18" name="タイトル 1"/>
          <p:cNvSpPr txBox="1"/>
          <p:nvPr/>
        </p:nvSpPr>
        <p:spPr>
          <a:xfrm>
            <a:off x="207133" y="3628407"/>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19" name="正方形/長方形 18"/>
          <p:cNvSpPr/>
          <p:nvPr/>
        </p:nvSpPr>
        <p:spPr>
          <a:xfrm>
            <a:off x="-15639" y="424"/>
            <a:ext cx="9143999" cy="427641"/>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12.</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（３）基盤的な公共機能の高度化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②</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生活インフラの最適化（下水道）</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20" name="正方形/長方形 19"/>
          <p:cNvSpPr/>
          <p:nvPr/>
        </p:nvSpPr>
        <p:spPr>
          <a:xfrm>
            <a:off x="7177775" y="120133"/>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834100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12BB05C3-F234-484D-B626-034276DF8214}"/>
              </a:ext>
            </a:extLst>
          </p:cNvPr>
          <p:cNvSpPr/>
          <p:nvPr/>
        </p:nvSpPr>
        <p:spPr>
          <a:xfrm>
            <a:off x="215257" y="3294182"/>
            <a:ext cx="1931277" cy="3275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■クリアウォーター</a:t>
            </a:r>
            <a:r>
              <a:rPr lang="en-US" altLang="ja-JP" sz="923" b="1" dirty="0">
                <a:latin typeface="Meiryo UI" panose="020B0604030504040204" pitchFamily="50" charset="-128"/>
                <a:ea typeface="Meiryo UI" panose="020B0604030504040204" pitchFamily="50" charset="-128"/>
              </a:rPr>
              <a:t>OSAKA</a:t>
            </a:r>
            <a:r>
              <a:rPr lang="ja-JP" altLang="en-US" sz="923" b="1" dirty="0">
                <a:latin typeface="Meiryo UI" panose="020B0604030504040204" pitchFamily="50" charset="-128"/>
                <a:ea typeface="Meiryo UI" panose="020B0604030504040204" pitchFamily="50" charset="-128"/>
              </a:rPr>
              <a:t>の取組み</a:t>
            </a:r>
            <a:endParaRPr lang="ja-JP" altLang="en-US" sz="923" dirty="0">
              <a:latin typeface="Meiryo UI" panose="020B0604030504040204" pitchFamily="50" charset="-128"/>
              <a:ea typeface="Meiryo UI" panose="020B0604030504040204" pitchFamily="50" charset="-128"/>
            </a:endParaRPr>
          </a:p>
        </p:txBody>
      </p:sp>
      <p:sp>
        <p:nvSpPr>
          <p:cNvPr id="12" name="四角形: 角を丸くする 4">
            <a:extLst>
              <a:ext uri="{FF2B5EF4-FFF2-40B4-BE49-F238E27FC236}">
                <a16:creationId xmlns:a16="http://schemas.microsoft.com/office/drawing/2014/main" id="{B6E9FEA4-0C1B-47A7-BB96-6BB5F1E416BC}"/>
              </a:ext>
            </a:extLst>
          </p:cNvPr>
          <p:cNvSpPr/>
          <p:nvPr/>
        </p:nvSpPr>
        <p:spPr>
          <a:xfrm>
            <a:off x="484976" y="3646490"/>
            <a:ext cx="8042740" cy="2707142"/>
          </a:xfrm>
          <a:prstGeom prst="roundRect">
            <a:avLst>
              <a:gd name="adj" fmla="val 816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正方形/長方形 14"/>
          <p:cNvSpPr/>
          <p:nvPr/>
        </p:nvSpPr>
        <p:spPr>
          <a:xfrm>
            <a:off x="850555" y="4401091"/>
            <a:ext cx="7340579" cy="1810496"/>
          </a:xfrm>
          <a:prstGeom prst="rect">
            <a:avLst/>
          </a:prstGeom>
        </p:spPr>
        <p:txBody>
          <a:bodyPr wrap="square">
            <a:spAutoFit/>
          </a:bodyPr>
          <a:lstStyle/>
          <a:p>
            <a:r>
              <a:rPr lang="en-US" altLang="ja-JP" sz="1015" dirty="0">
                <a:latin typeface="Meiryo UI" panose="020B0604030504040204" pitchFamily="50" charset="-128"/>
                <a:ea typeface="Meiryo UI" panose="020B0604030504040204" pitchFamily="50" charset="-128"/>
              </a:rPr>
              <a:t>【</a:t>
            </a:r>
            <a:r>
              <a:rPr lang="ja-JP" altLang="en-US" sz="1015" dirty="0">
                <a:latin typeface="Meiryo UI" panose="020B0604030504040204" pitchFamily="50" charset="-128"/>
                <a:ea typeface="Meiryo UI" panose="020B0604030504040204" pitchFamily="50" charset="-128"/>
              </a:rPr>
              <a:t>具体的な取り組み</a:t>
            </a:r>
            <a:r>
              <a:rPr lang="en-US" altLang="ja-JP" sz="1015" dirty="0">
                <a:latin typeface="Meiryo UI" panose="020B0604030504040204" pitchFamily="50" charset="-128"/>
                <a:ea typeface="Meiryo UI" panose="020B0604030504040204" pitchFamily="50" charset="-128"/>
              </a:rPr>
              <a:t>】</a:t>
            </a:r>
          </a:p>
          <a:p>
            <a:pPr marL="158265" indent="-158265">
              <a:buFont typeface="Arial" panose="020B0604020202020204" pitchFamily="34" charset="0"/>
              <a:buChar char="•"/>
            </a:pPr>
            <a:r>
              <a:rPr lang="ja-JP" altLang="en-US" sz="1015" dirty="0">
                <a:latin typeface="Meiryo UI" panose="020B0604030504040204" pitchFamily="50" charset="-128"/>
                <a:ea typeface="Meiryo UI" panose="020B0604030504040204" pitchFamily="50" charset="-128"/>
              </a:rPr>
              <a:t>管渠、下水処理場をトータルシステムとして運転・維持管理する技術・ノウハウの強みを活かし、民間企業と連携し、「自治体、民間企業に頼られるパートナー」をめざす。</a:t>
            </a:r>
            <a:endParaRPr lang="en-US" altLang="ja-JP" sz="1015" dirty="0">
              <a:latin typeface="Meiryo UI" panose="020B0604030504040204" pitchFamily="50" charset="-128"/>
              <a:ea typeface="Meiryo UI" panose="020B0604030504040204" pitchFamily="50" charset="-128"/>
            </a:endParaRPr>
          </a:p>
          <a:p>
            <a:pPr marL="158265" indent="-158265">
              <a:buFont typeface="Arial" panose="020B0604020202020204" pitchFamily="34" charset="0"/>
              <a:buChar char="•"/>
            </a:pPr>
            <a:r>
              <a:rPr lang="ja-JP" altLang="en-US" sz="1015" dirty="0">
                <a:latin typeface="Meiryo UI" panose="020B0604030504040204" pitchFamily="50" charset="-128"/>
                <a:ea typeface="Meiryo UI" panose="020B0604030504040204" pitchFamily="50" charset="-128"/>
              </a:rPr>
              <a:t>大阪市域内業務の受託実績を基に、他都市のニーズを把握しながら、大阪市域外においても大阪市の包括委託のノウハウを活かし支援体制の構築をめざす。</a:t>
            </a:r>
            <a:endParaRPr lang="en-US" altLang="ja-JP" sz="1015" dirty="0">
              <a:latin typeface="Meiryo UI" panose="020B0604030504040204" pitchFamily="50" charset="-128"/>
              <a:ea typeface="Meiryo UI" panose="020B0604030504040204" pitchFamily="50" charset="-128"/>
            </a:endParaRPr>
          </a:p>
          <a:p>
            <a:pPr lvl="0"/>
            <a:r>
              <a:rPr lang="en-US" altLang="ja-JP" sz="1015" b="1" dirty="0">
                <a:solidFill>
                  <a:prstClr val="black"/>
                </a:solidFill>
                <a:latin typeface="Meiryo UI" panose="020B0604030504040204" pitchFamily="50" charset="-128"/>
                <a:ea typeface="Meiryo UI" panose="020B0604030504040204" pitchFamily="50" charset="-128"/>
              </a:rPr>
              <a:t>【</a:t>
            </a:r>
            <a:r>
              <a:rPr lang="ja-JP" altLang="en-US" sz="1015" b="1" dirty="0">
                <a:solidFill>
                  <a:prstClr val="black"/>
                </a:solidFill>
                <a:latin typeface="Meiryo UI" panose="020B0604030504040204" pitchFamily="50" charset="-128"/>
                <a:ea typeface="Meiryo UI" panose="020B0604030504040204" pitchFamily="50" charset="-128"/>
              </a:rPr>
              <a:t>包括管理委託の受注実績</a:t>
            </a:r>
            <a:r>
              <a:rPr lang="en-US" altLang="ja-JP" sz="1015" b="1" dirty="0">
                <a:solidFill>
                  <a:prstClr val="black"/>
                </a:solidFill>
                <a:latin typeface="Meiryo UI" panose="020B0604030504040204" pitchFamily="50" charset="-128"/>
                <a:ea typeface="Meiryo UI" panose="020B0604030504040204" pitchFamily="50" charset="-128"/>
              </a:rPr>
              <a:t>】</a:t>
            </a:r>
          </a:p>
          <a:p>
            <a:pPr marL="158265" indent="-158265">
              <a:buFont typeface="Arial" panose="020B0604020202020204" pitchFamily="34" charset="0"/>
              <a:buChar char="•"/>
            </a:pPr>
            <a:r>
              <a:rPr lang="ja-JP" altLang="en-US" sz="1015" b="1" dirty="0">
                <a:solidFill>
                  <a:prstClr val="black"/>
                </a:solidFill>
                <a:latin typeface="Meiryo UI" panose="020B0604030504040204" pitchFamily="50" charset="-128"/>
                <a:ea typeface="Meiryo UI" panose="020B0604030504040204" pitchFamily="50" charset="-128"/>
              </a:rPr>
              <a:t>大阪市下水道施設維持管理業務、河内長野市下水道施設包括的管理業務、堺市南部下水道管路施設維持管理業務</a:t>
            </a:r>
            <a:endParaRPr lang="en-US" altLang="ja-JP" sz="1015" b="1" dirty="0">
              <a:solidFill>
                <a:prstClr val="black"/>
              </a:solidFill>
              <a:latin typeface="Meiryo UI" panose="020B0604030504040204" pitchFamily="50" charset="-128"/>
              <a:ea typeface="Meiryo UI" panose="020B0604030504040204" pitchFamily="50" charset="-128"/>
            </a:endParaRPr>
          </a:p>
          <a:p>
            <a:pPr lvl="0"/>
            <a:r>
              <a:rPr lang="ja-JP" altLang="en-US" sz="1015" b="1" dirty="0">
                <a:solidFill>
                  <a:prstClr val="black"/>
                </a:solidFill>
                <a:latin typeface="Meiryo UI" panose="020B0604030504040204" pitchFamily="50" charset="-128"/>
                <a:ea typeface="Meiryo UI" panose="020B0604030504040204" pitchFamily="50" charset="-128"/>
              </a:rPr>
              <a:t>　</a:t>
            </a:r>
            <a:r>
              <a:rPr lang="en-US" altLang="ja-JP" sz="1015" dirty="0">
                <a:solidFill>
                  <a:prstClr val="black"/>
                </a:solidFill>
                <a:latin typeface="Meiryo UI" panose="020B0604030504040204" pitchFamily="50" charset="-128"/>
                <a:ea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rPr>
              <a:t>新技術の開発</a:t>
            </a:r>
            <a:r>
              <a:rPr lang="en-US" altLang="ja-JP" sz="1015" dirty="0">
                <a:solidFill>
                  <a:prstClr val="black"/>
                </a:solidFill>
                <a:latin typeface="Meiryo UI" panose="020B0604030504040204" pitchFamily="50" charset="-128"/>
                <a:ea typeface="Meiryo UI" panose="020B0604030504040204" pitchFamily="50" charset="-128"/>
              </a:rPr>
              <a:t>】</a:t>
            </a:r>
          </a:p>
          <a:p>
            <a:pPr marL="158265" indent="-158265">
              <a:buFont typeface="Arial" panose="020B0604020202020204" pitchFamily="34" charset="0"/>
              <a:buChar char="•"/>
            </a:pPr>
            <a:r>
              <a:rPr lang="en-US" altLang="ja-JP" sz="1015" dirty="0">
                <a:solidFill>
                  <a:prstClr val="black"/>
                </a:solidFill>
                <a:latin typeface="Meiryo UI" panose="020B0604030504040204" pitchFamily="50" charset="-128"/>
                <a:ea typeface="Meiryo UI" panose="020B0604030504040204" pitchFamily="50" charset="-128"/>
              </a:rPr>
              <a:t>B-DASH</a:t>
            </a:r>
            <a:r>
              <a:rPr lang="ja-JP" altLang="en-US" sz="1015" dirty="0">
                <a:solidFill>
                  <a:prstClr val="black"/>
                </a:solidFill>
                <a:latin typeface="Meiryo UI" panose="020B0604030504040204" pitchFamily="50" charset="-128"/>
                <a:ea typeface="Meiryo UI" panose="020B0604030504040204" pitchFamily="50" charset="-128"/>
              </a:rPr>
              <a:t>事業</a:t>
            </a:r>
            <a:r>
              <a:rPr lang="en-US" altLang="ja-JP" sz="1015" baseline="30000" dirty="0">
                <a:solidFill>
                  <a:prstClr val="black"/>
                </a:solidFill>
                <a:latin typeface="Meiryo UI" panose="020B0604030504040204" pitchFamily="50" charset="-128"/>
                <a:ea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rPr>
              <a:t>による新技術の開発</a:t>
            </a:r>
            <a:endParaRPr lang="en-US" altLang="ja-JP" sz="1015" dirty="0">
              <a:solidFill>
                <a:prstClr val="black"/>
              </a:solidFill>
              <a:latin typeface="Meiryo UI" panose="020B0604030504040204" pitchFamily="50" charset="-128"/>
              <a:ea typeface="Meiryo UI" panose="020B0604030504040204" pitchFamily="50" charset="-128"/>
            </a:endParaRPr>
          </a:p>
          <a:p>
            <a:pPr lvl="0"/>
            <a:r>
              <a:rPr lang="ja-JP" altLang="en-US" sz="1015" dirty="0">
                <a:solidFill>
                  <a:prstClr val="black"/>
                </a:solidFill>
                <a:latin typeface="Meiryo UI" panose="020B0604030504040204" pitchFamily="50" charset="-128"/>
                <a:ea typeface="Meiryo UI" panose="020B0604030504040204" pitchFamily="50" charset="-128"/>
              </a:rPr>
              <a:t>　　</a:t>
            </a:r>
            <a:r>
              <a:rPr lang="en-US" altLang="ja-JP" sz="1015" dirty="0">
                <a:solidFill>
                  <a:prstClr val="black"/>
                </a:solidFill>
                <a:latin typeface="Meiryo UI" panose="020B0604030504040204" pitchFamily="50" charset="-128"/>
                <a:ea typeface="Meiryo UI" panose="020B0604030504040204" pitchFamily="50" charset="-128"/>
              </a:rPr>
              <a:t>※</a:t>
            </a:r>
            <a:r>
              <a:rPr lang="ja-JP" altLang="en-US" sz="1015" dirty="0">
                <a:solidFill>
                  <a:prstClr val="black"/>
                </a:solidFill>
                <a:latin typeface="Meiryo UI" panose="020B0604030504040204" pitchFamily="50" charset="-128"/>
                <a:ea typeface="Meiryo UI" panose="020B0604030504040204" pitchFamily="50" charset="-128"/>
              </a:rPr>
              <a:t>国土交通省が実施している下水道革新的技術実証事業の略で、自治体の処理場等のフィールドにおいて官民連携して新技術を開発</a:t>
            </a:r>
            <a:r>
              <a:rPr lang="en-US" altLang="ja-JP" sz="1015" dirty="0">
                <a:solidFill>
                  <a:prstClr val="black"/>
                </a:solidFill>
                <a:latin typeface="Meiryo UI" panose="020B0604030504040204" pitchFamily="50" charset="-128"/>
                <a:ea typeface="Meiryo UI" panose="020B0604030504040204" pitchFamily="50" charset="-128"/>
              </a:rPr>
              <a:t/>
            </a:r>
            <a:br>
              <a:rPr lang="en-US" altLang="ja-JP" sz="1015" dirty="0">
                <a:solidFill>
                  <a:prstClr val="black"/>
                </a:solidFill>
                <a:latin typeface="Meiryo UI" panose="020B0604030504040204" pitchFamily="50" charset="-128"/>
                <a:ea typeface="Meiryo UI" panose="020B0604030504040204" pitchFamily="50" charset="-128"/>
              </a:rPr>
            </a:br>
            <a:r>
              <a:rPr lang="ja-JP" altLang="en-US" sz="1015" dirty="0">
                <a:solidFill>
                  <a:prstClr val="black"/>
                </a:solidFill>
                <a:latin typeface="Meiryo UI" panose="020B0604030504040204" pitchFamily="50" charset="-128"/>
                <a:ea typeface="Meiryo UI" panose="020B0604030504040204" pitchFamily="50" charset="-128"/>
              </a:rPr>
              <a:t>　　　 する取組。</a:t>
            </a:r>
            <a:endParaRPr lang="en-US" altLang="ja-JP" sz="1015" dirty="0">
              <a:solidFill>
                <a:prstClr val="black"/>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850555" y="3785270"/>
            <a:ext cx="7311582" cy="603820"/>
          </a:xfrm>
          <a:prstGeom prst="rect">
            <a:avLst/>
          </a:prstGeom>
        </p:spPr>
        <p:txBody>
          <a:bodyPr wrap="square">
            <a:spAutoFit/>
          </a:bodyPr>
          <a:lstStyle/>
          <a:p>
            <a:r>
              <a:rPr lang="ja-JP" altLang="en-US" sz="1108" b="1" dirty="0">
                <a:latin typeface="Meiryo UI" panose="020B0604030504040204" pitchFamily="50" charset="-128"/>
                <a:ea typeface="Meiryo UI" panose="020B0604030504040204" pitchFamily="50" charset="-128"/>
              </a:rPr>
              <a:t>大阪市の下水道事業の経営形態の見直しのなかで、従来、大阪市職員が直営で行っていた下水道施設の維持管理業務について、「上下分離」の導入により市の職員を転籍させる形で、市の１００％出資団体として、２０１６年７月に誕生した株式会社</a:t>
            </a:r>
            <a:r>
              <a:rPr lang="ja-JP" altLang="en-US" sz="1108" dirty="0">
                <a:latin typeface="Meiryo UI" panose="020B0604030504040204" pitchFamily="50" charset="-128"/>
                <a:ea typeface="Meiryo UI" panose="020B0604030504040204" pitchFamily="50" charset="-128"/>
              </a:rPr>
              <a:t>。</a:t>
            </a:r>
            <a:endParaRPr lang="en-US" altLang="ja-JP" sz="1108"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2"/>
          <a:stretch>
            <a:fillRect/>
          </a:stretch>
        </p:blipFill>
        <p:spPr>
          <a:xfrm>
            <a:off x="246017" y="1121328"/>
            <a:ext cx="4240885" cy="1953342"/>
          </a:xfrm>
          <a:prstGeom prst="rect">
            <a:avLst/>
          </a:prstGeom>
        </p:spPr>
      </p:pic>
      <p:sp>
        <p:nvSpPr>
          <p:cNvPr id="21" name="正方形/長方形 20">
            <a:extLst>
              <a:ext uri="{FF2B5EF4-FFF2-40B4-BE49-F238E27FC236}">
                <a16:creationId xmlns:a16="http://schemas.microsoft.com/office/drawing/2014/main" id="{12BB05C3-F234-484D-B626-034276DF8214}"/>
              </a:ext>
            </a:extLst>
          </p:cNvPr>
          <p:cNvSpPr/>
          <p:nvPr/>
        </p:nvSpPr>
        <p:spPr>
          <a:xfrm>
            <a:off x="237741" y="609003"/>
            <a:ext cx="2479962" cy="3075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solidFill>
                  <a:schemeClr val="tx1"/>
                </a:solidFill>
                <a:latin typeface="Meiryo UI" panose="020B0604030504040204" pitchFamily="50" charset="-128"/>
                <a:ea typeface="Meiryo UI" panose="020B0604030504040204" pitchFamily="50" charset="-128"/>
              </a:rPr>
              <a:t>■様々な事業持続性確保の実現手法</a:t>
            </a:r>
            <a:endParaRPr lang="ja-JP" altLang="en-US" sz="923" dirty="0">
              <a:solidFill>
                <a:schemeClr val="tx1"/>
              </a:solidFill>
              <a:latin typeface="Meiryo UI" panose="020B0604030504040204" pitchFamily="50" charset="-128"/>
              <a:ea typeface="Meiryo UI" panose="020B0604030504040204" pitchFamily="50" charset="-128"/>
            </a:endParaRPr>
          </a:p>
        </p:txBody>
      </p:sp>
      <p:pic>
        <p:nvPicPr>
          <p:cNvPr id="22" name="図 21"/>
          <p:cNvPicPr>
            <a:picLocks noChangeAspect="1"/>
          </p:cNvPicPr>
          <p:nvPr/>
        </p:nvPicPr>
        <p:blipFill>
          <a:blip r:embed="rId3"/>
          <a:stretch>
            <a:fillRect/>
          </a:stretch>
        </p:blipFill>
        <p:spPr>
          <a:xfrm>
            <a:off x="4747162" y="985220"/>
            <a:ext cx="4189511" cy="2143544"/>
          </a:xfrm>
          <a:prstGeom prst="rect">
            <a:avLst/>
          </a:prstGeom>
        </p:spPr>
      </p:pic>
      <p:sp>
        <p:nvSpPr>
          <p:cNvPr id="23" name="正方形/長方形 22">
            <a:extLst>
              <a:ext uri="{FF2B5EF4-FFF2-40B4-BE49-F238E27FC236}">
                <a16:creationId xmlns:a16="http://schemas.microsoft.com/office/drawing/2014/main" id="{12BB05C3-F234-484D-B626-034276DF8214}"/>
              </a:ext>
            </a:extLst>
          </p:cNvPr>
          <p:cNvSpPr/>
          <p:nvPr/>
        </p:nvSpPr>
        <p:spPr>
          <a:xfrm>
            <a:off x="4747161" y="621997"/>
            <a:ext cx="2479962" cy="3075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solidFill>
                  <a:schemeClr val="tx1"/>
                </a:solidFill>
                <a:latin typeface="Meiryo UI" panose="020B0604030504040204" pitchFamily="50" charset="-128"/>
                <a:ea typeface="Meiryo UI" panose="020B0604030504040204" pitchFamily="50" charset="-128"/>
              </a:rPr>
              <a:t>■府内市町村への支援イメージ</a:t>
            </a:r>
            <a:endParaRPr lang="ja-JP" altLang="en-US" sz="923"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05705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27282" y="3326339"/>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タイトル 1"/>
          <p:cNvSpPr txBox="1">
            <a:spLocks/>
          </p:cNvSpPr>
          <p:nvPr/>
        </p:nvSpPr>
        <p:spPr>
          <a:xfrm>
            <a:off x="3176154" y="2285785"/>
            <a:ext cx="5966616" cy="961802"/>
          </a:xfrm>
          <a:prstGeom prst="rect">
            <a:avLst/>
          </a:prstGeom>
          <a:noFill/>
          <a:ln>
            <a:solidFill>
              <a:schemeClr val="tx1">
                <a:lumMod val="65000"/>
                <a:lumOff val="35000"/>
              </a:schemeClr>
            </a:solidFill>
          </a:ln>
        </p:spPr>
        <p:txBody>
          <a:bodyPr vert="horz" wrap="square" lIns="84406" tIns="0" rIns="84406" bIns="0"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rPr>
              <a:t>ごみ処理施設の集約化は効率性の観点からメリットが大きいことや、広域化・集約化は、ごみ処理施設の更新のタイミングが重要であるため、大阪府が積極的に更新タイミングの市町村と連携し、検討体制を設け、さらなる広域化・集約化が必要ではないか。</a:t>
            </a:r>
            <a:endParaRPr lang="en-US" altLang="ja-JP" sz="1200" b="1" dirty="0">
              <a:latin typeface="Meiryo UI" panose="020B0604030504040204" pitchFamily="50" charset="-128"/>
              <a:ea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家庭系ごみ収集輸送事業については、民間委託化の拡大を進め、経費の削減、さらなる効率化と安定した事業運営を行う必要があるのではないか。</a:t>
            </a:r>
          </a:p>
        </p:txBody>
      </p:sp>
      <p:sp>
        <p:nvSpPr>
          <p:cNvPr id="7" name="角丸四角形 6"/>
          <p:cNvSpPr/>
          <p:nvPr/>
        </p:nvSpPr>
        <p:spPr>
          <a:xfrm>
            <a:off x="3642541" y="4431115"/>
            <a:ext cx="5098047" cy="2120098"/>
          </a:xfrm>
          <a:prstGeom prst="roundRect">
            <a:avLst>
              <a:gd name="adj" fmla="val 780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8" b="1" dirty="0">
                <a:solidFill>
                  <a:schemeClr val="tx1"/>
                </a:solidFill>
              </a:rPr>
              <a:t>焼却事業の広域化</a:t>
            </a:r>
            <a:endParaRPr lang="en-US" altLang="ja-JP" sz="1108" b="1" dirty="0">
              <a:solidFill>
                <a:schemeClr val="tx1"/>
              </a:solidFill>
            </a:endParaRPr>
          </a:p>
          <a:p>
            <a:r>
              <a:rPr lang="ja-JP" altLang="en-US" sz="1108" dirty="0">
                <a:solidFill>
                  <a:schemeClr val="tx1"/>
                </a:solidFill>
              </a:rPr>
              <a:t>　</a:t>
            </a:r>
            <a:r>
              <a:rPr lang="ja-JP" altLang="en-US" sz="1108" dirty="0">
                <a:solidFill>
                  <a:schemeClr val="tx1"/>
                </a:solidFill>
                <a:latin typeface="Meiryo UI" panose="020B0604030504040204" pitchFamily="50" charset="-128"/>
                <a:ea typeface="Meiryo UI" panose="020B0604030504040204" pitchFamily="50" charset="-128"/>
              </a:rPr>
              <a:t>焼却事業について、大阪市・八尾市・松原市・守口市で一部事務組合による共同処理を実施。</a:t>
            </a:r>
            <a:endParaRPr lang="en-US" altLang="ja-JP" sz="1108" dirty="0">
              <a:solidFill>
                <a:schemeClr val="tx1"/>
              </a:solidFill>
              <a:latin typeface="Meiryo UI" panose="020B0604030504040204" pitchFamily="50" charset="-128"/>
              <a:ea typeface="Meiryo UI" panose="020B0604030504040204" pitchFamily="50" charset="-128"/>
            </a:endParaRPr>
          </a:p>
          <a:p>
            <a:endParaRPr lang="en-US" altLang="ja-JP" sz="369" dirty="0">
              <a:solidFill>
                <a:schemeClr val="tx1"/>
              </a:solidFill>
            </a:endParaRPr>
          </a:p>
          <a:p>
            <a:r>
              <a:rPr lang="ja-JP" altLang="en-US" sz="1108"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家庭系ごみ収集輸送に従事する職員の</a:t>
            </a:r>
            <a:r>
              <a:rPr lang="ja-JP" altLang="ja-JP" sz="1108" b="1"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減員数累計の推移</a:t>
            </a:r>
            <a:endParaRPr lang="ja-JP" altLang="en-US" sz="1108" b="1" dirty="0">
              <a:solidFill>
                <a:schemeClr val="tx1"/>
              </a:solidFill>
              <a:latin typeface="Meiryo UI" panose="020B0604030504040204" pitchFamily="50" charset="-128"/>
              <a:ea typeface="Meiryo UI" panose="020B0604030504040204" pitchFamily="50" charset="-128"/>
            </a:endParaRPr>
          </a:p>
          <a:p>
            <a:endParaRPr lang="en-US" altLang="ja-JP" sz="1108" dirty="0">
              <a:solidFill>
                <a:schemeClr val="tx1"/>
              </a:solidFill>
            </a:endParaRPr>
          </a:p>
          <a:p>
            <a:endParaRPr lang="ja-JP" altLang="en-US" sz="1662" dirty="0">
              <a:solidFill>
                <a:schemeClr val="tx1"/>
              </a:solidFill>
            </a:endParaRPr>
          </a:p>
        </p:txBody>
      </p:sp>
      <p:graphicFrame>
        <p:nvGraphicFramePr>
          <p:cNvPr id="10" name="表 9"/>
          <p:cNvGraphicFramePr>
            <a:graphicFrameLocks noGrp="1"/>
          </p:cNvGraphicFramePr>
          <p:nvPr/>
        </p:nvGraphicFramePr>
        <p:xfrm>
          <a:off x="3542667" y="3601619"/>
          <a:ext cx="5233588" cy="834323"/>
        </p:xfrm>
        <a:graphic>
          <a:graphicData uri="http://schemas.openxmlformats.org/drawingml/2006/table">
            <a:tbl>
              <a:tblPr firstRow="1" firstCol="1" bandRow="1">
                <a:tableStyleId>{5C22544A-7EE6-4342-B048-85BDC9FD1C3A}</a:tableStyleId>
              </a:tblPr>
              <a:tblGrid>
                <a:gridCol w="1893443">
                  <a:extLst>
                    <a:ext uri="{9D8B030D-6E8A-4147-A177-3AD203B41FA5}">
                      <a16:colId xmlns:a16="http://schemas.microsoft.com/office/drawing/2014/main" val="3247885357"/>
                    </a:ext>
                  </a:extLst>
                </a:gridCol>
                <a:gridCol w="668029">
                  <a:extLst>
                    <a:ext uri="{9D8B030D-6E8A-4147-A177-3AD203B41FA5}">
                      <a16:colId xmlns:a16="http://schemas.microsoft.com/office/drawing/2014/main" val="3282897675"/>
                    </a:ext>
                  </a:extLst>
                </a:gridCol>
                <a:gridCol w="668029">
                  <a:extLst>
                    <a:ext uri="{9D8B030D-6E8A-4147-A177-3AD203B41FA5}">
                      <a16:colId xmlns:a16="http://schemas.microsoft.com/office/drawing/2014/main" val="1521320565"/>
                    </a:ext>
                  </a:extLst>
                </a:gridCol>
                <a:gridCol w="668029">
                  <a:extLst>
                    <a:ext uri="{9D8B030D-6E8A-4147-A177-3AD203B41FA5}">
                      <a16:colId xmlns:a16="http://schemas.microsoft.com/office/drawing/2014/main" val="2474547516"/>
                    </a:ext>
                  </a:extLst>
                </a:gridCol>
                <a:gridCol w="668029">
                  <a:extLst>
                    <a:ext uri="{9D8B030D-6E8A-4147-A177-3AD203B41FA5}">
                      <a16:colId xmlns:a16="http://schemas.microsoft.com/office/drawing/2014/main" val="4028501108"/>
                    </a:ext>
                  </a:extLst>
                </a:gridCol>
                <a:gridCol w="668029">
                  <a:extLst>
                    <a:ext uri="{9D8B030D-6E8A-4147-A177-3AD203B41FA5}">
                      <a16:colId xmlns:a16="http://schemas.microsoft.com/office/drawing/2014/main" val="3241265166"/>
                    </a:ext>
                  </a:extLst>
                </a:gridCol>
              </a:tblGrid>
              <a:tr h="295422">
                <a:tc>
                  <a:txBody>
                    <a:bodyPr/>
                    <a:lstStyle/>
                    <a:p>
                      <a:pPr algn="ctr">
                        <a:spcAft>
                          <a:spcPts val="0"/>
                        </a:spcAft>
                      </a:pPr>
                      <a:r>
                        <a:rPr lang="en-US" sz="1000" kern="100" dirty="0">
                          <a:effectLst/>
                        </a:rPr>
                        <a:t> </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3305" marR="63305" marT="0" marB="0" anchor="ctr"/>
                </a:tc>
                <a:tc>
                  <a:txBody>
                    <a:bodyPr/>
                    <a:lstStyle/>
                    <a:p>
                      <a:pPr algn="ctr">
                        <a:spcAft>
                          <a:spcPts val="0"/>
                        </a:spcAft>
                      </a:pPr>
                      <a:r>
                        <a:rPr lang="en-US" altLang="ja-JP" sz="1000" kern="100" dirty="0">
                          <a:effectLst/>
                          <a:latin typeface="Meiryo UI" panose="020B0604030504040204" pitchFamily="50" charset="-128"/>
                          <a:ea typeface="Meiryo UI" panose="020B0604030504040204" pitchFamily="50" charset="-128"/>
                        </a:rPr>
                        <a:t>1998</a:t>
                      </a:r>
                    </a:p>
                    <a:p>
                      <a:pPr algn="ctr">
                        <a:spcAft>
                          <a:spcPts val="0"/>
                        </a:spcAft>
                      </a:pPr>
                      <a:r>
                        <a:rPr lang="ja-JP" sz="1000" kern="100" dirty="0">
                          <a:effectLst/>
                          <a:latin typeface="Meiryo UI" panose="020B0604030504040204" pitchFamily="50" charset="-128"/>
                          <a:ea typeface="Meiryo UI" panose="020B0604030504040204" pitchFamily="50" charset="-128"/>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ctr">
                        <a:spcAft>
                          <a:spcPts val="0"/>
                        </a:spcAft>
                      </a:pPr>
                      <a:r>
                        <a:rPr lang="en-US" altLang="ja-JP" sz="1000" kern="100" dirty="0">
                          <a:effectLst/>
                          <a:latin typeface="Meiryo UI" panose="020B0604030504040204" pitchFamily="50" charset="-128"/>
                          <a:ea typeface="Meiryo UI" panose="020B0604030504040204" pitchFamily="50" charset="-128"/>
                        </a:rPr>
                        <a:t>2003</a:t>
                      </a:r>
                    </a:p>
                    <a:p>
                      <a:pPr algn="ctr">
                        <a:spcAft>
                          <a:spcPts val="0"/>
                        </a:spcAft>
                      </a:pPr>
                      <a:r>
                        <a:rPr lang="ja-JP" sz="1000" kern="100" dirty="0">
                          <a:effectLst/>
                          <a:latin typeface="Meiryo UI" panose="020B0604030504040204" pitchFamily="50" charset="-128"/>
                          <a:ea typeface="Meiryo UI" panose="020B0604030504040204" pitchFamily="50" charset="-128"/>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ctr">
                        <a:spcAft>
                          <a:spcPts val="0"/>
                        </a:spcAft>
                      </a:pPr>
                      <a:r>
                        <a:rPr lang="en-US" altLang="ja-JP" sz="1000" kern="100" dirty="0">
                          <a:effectLst/>
                          <a:latin typeface="Meiryo UI" panose="020B0604030504040204" pitchFamily="50" charset="-128"/>
                          <a:ea typeface="Meiryo UI" panose="020B0604030504040204" pitchFamily="50" charset="-128"/>
                        </a:rPr>
                        <a:t>2008</a:t>
                      </a:r>
                    </a:p>
                    <a:p>
                      <a:pPr algn="ctr">
                        <a:spcAft>
                          <a:spcPts val="0"/>
                        </a:spcAft>
                      </a:pPr>
                      <a:r>
                        <a:rPr lang="ja-JP" sz="1000" kern="100" dirty="0">
                          <a:effectLst/>
                          <a:latin typeface="Meiryo UI" panose="020B0604030504040204" pitchFamily="50" charset="-128"/>
                          <a:ea typeface="Meiryo UI" panose="020B0604030504040204" pitchFamily="50" charset="-128"/>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ctr">
                        <a:spcAft>
                          <a:spcPts val="0"/>
                        </a:spcAft>
                      </a:pPr>
                      <a:r>
                        <a:rPr lang="en-US" altLang="ja-JP" sz="1000" kern="100" dirty="0">
                          <a:effectLst/>
                          <a:latin typeface="Meiryo UI" panose="020B0604030504040204" pitchFamily="50" charset="-128"/>
                          <a:ea typeface="Meiryo UI" panose="020B0604030504040204" pitchFamily="50" charset="-128"/>
                        </a:rPr>
                        <a:t>2013</a:t>
                      </a:r>
                    </a:p>
                    <a:p>
                      <a:pPr algn="ctr">
                        <a:spcAft>
                          <a:spcPts val="0"/>
                        </a:spcAft>
                      </a:pPr>
                      <a:r>
                        <a:rPr lang="ja-JP" sz="1000" kern="100" dirty="0">
                          <a:effectLst/>
                          <a:latin typeface="Meiryo UI" panose="020B0604030504040204" pitchFamily="50" charset="-128"/>
                          <a:ea typeface="Meiryo UI" panose="020B0604030504040204" pitchFamily="50" charset="-128"/>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ctr">
                        <a:spcAft>
                          <a:spcPts val="0"/>
                        </a:spcAft>
                      </a:pPr>
                      <a:r>
                        <a:rPr lang="en-US" altLang="ja-JP" sz="1000" kern="100" dirty="0">
                          <a:effectLst/>
                          <a:latin typeface="Meiryo UI" panose="020B0604030504040204" pitchFamily="50" charset="-128"/>
                          <a:ea typeface="Meiryo UI" panose="020B0604030504040204" pitchFamily="50" charset="-128"/>
                        </a:rPr>
                        <a:t>2018</a:t>
                      </a:r>
                    </a:p>
                    <a:p>
                      <a:pPr algn="ctr">
                        <a:spcAft>
                          <a:spcPts val="0"/>
                        </a:spcAft>
                      </a:pPr>
                      <a:r>
                        <a:rPr lang="ja-JP" sz="1000" kern="100" dirty="0">
                          <a:effectLst/>
                          <a:latin typeface="Meiryo UI" panose="020B0604030504040204" pitchFamily="50" charset="-128"/>
                          <a:ea typeface="Meiryo UI" panose="020B0604030504040204" pitchFamily="50" charset="-128"/>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149702275"/>
                  </a:ext>
                </a:extLst>
              </a:tr>
              <a:tr h="295422">
                <a:tc>
                  <a:txBody>
                    <a:bodyPr/>
                    <a:lstStyle/>
                    <a:p>
                      <a:pPr algn="l">
                        <a:lnSpc>
                          <a:spcPct val="200000"/>
                        </a:lnSpc>
                        <a:spcAft>
                          <a:spcPts val="0"/>
                        </a:spcAft>
                      </a:pPr>
                      <a:r>
                        <a:rPr lang="ja-JP" sz="1000" kern="100" dirty="0">
                          <a:effectLst/>
                          <a:latin typeface="Meiryo UI" panose="020B0604030504040204" pitchFamily="50" charset="-128"/>
                          <a:ea typeface="Meiryo UI" panose="020B0604030504040204" pitchFamily="50" charset="-128"/>
                        </a:rPr>
                        <a:t>ごみ焼却施設数</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53</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a:effectLst/>
                          <a:latin typeface="Meiryo UI" panose="020B0604030504040204" pitchFamily="50" charset="-128"/>
                          <a:ea typeface="Meiryo UI" panose="020B0604030504040204" pitchFamily="50" charset="-128"/>
                        </a:rPr>
                        <a:t>50</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a:effectLst/>
                          <a:latin typeface="Meiryo UI" panose="020B0604030504040204" pitchFamily="50" charset="-128"/>
                          <a:ea typeface="Meiryo UI" panose="020B0604030504040204" pitchFamily="50" charset="-128"/>
                        </a:rPr>
                        <a:t>48</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43</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a:effectLst/>
                          <a:latin typeface="Meiryo UI" panose="020B0604030504040204" pitchFamily="50" charset="-128"/>
                          <a:ea typeface="Meiryo UI" panose="020B0604030504040204" pitchFamily="50" charset="-128"/>
                        </a:rPr>
                        <a:t>39</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677648599"/>
                  </a:ext>
                </a:extLst>
              </a:tr>
              <a:tr h="224723">
                <a:tc>
                  <a:txBody>
                    <a:bodyPr/>
                    <a:lstStyle/>
                    <a:p>
                      <a:pPr algn="l">
                        <a:spcAft>
                          <a:spcPts val="0"/>
                        </a:spcAft>
                      </a:pPr>
                      <a:r>
                        <a:rPr lang="ja-JP" sz="900" kern="100" dirty="0">
                          <a:effectLst/>
                          <a:latin typeface="Meiryo UI" panose="020B0604030504040204" pitchFamily="50" charset="-128"/>
                          <a:ea typeface="Meiryo UI" panose="020B0604030504040204" pitchFamily="50" charset="-128"/>
                        </a:rPr>
                        <a:t>ごみ焼却施設の平均規模</a:t>
                      </a:r>
                      <a:r>
                        <a:rPr lang="ja-JP" sz="700" kern="100" dirty="0">
                          <a:effectLst/>
                          <a:latin typeface="Meiryo UI" panose="020B0604030504040204" pitchFamily="50" charset="-128"/>
                          <a:ea typeface="Meiryo UI" panose="020B0604030504040204" pitchFamily="50" charset="-128"/>
                        </a:rPr>
                        <a:t>（ｔ／日）</a:t>
                      </a:r>
                      <a:endParaRPr lang="ja-JP" sz="9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306</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328</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344</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321</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tc>
                  <a:txBody>
                    <a:bodyPr/>
                    <a:lstStyle/>
                    <a:p>
                      <a:pPr algn="r">
                        <a:spcAft>
                          <a:spcPts val="0"/>
                        </a:spcAft>
                      </a:pPr>
                      <a:r>
                        <a:rPr lang="en-US" sz="1000" kern="100" dirty="0">
                          <a:effectLst/>
                          <a:latin typeface="Meiryo UI" panose="020B0604030504040204" pitchFamily="50" charset="-128"/>
                          <a:ea typeface="Meiryo UI" panose="020B0604030504040204" pitchFamily="50" charset="-128"/>
                        </a:rPr>
                        <a:t>314</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3051544151"/>
                  </a:ext>
                </a:extLst>
              </a:tr>
            </a:tbl>
          </a:graphicData>
        </a:graphic>
      </p:graphicFrame>
      <p:sp>
        <p:nvSpPr>
          <p:cNvPr id="21" name="正方形/長方形 20"/>
          <p:cNvSpPr/>
          <p:nvPr/>
        </p:nvSpPr>
        <p:spPr>
          <a:xfrm>
            <a:off x="3421389" y="3347278"/>
            <a:ext cx="2467342" cy="262829"/>
          </a:xfrm>
          <a:prstGeom prst="rect">
            <a:avLst/>
          </a:prstGeom>
        </p:spPr>
        <p:txBody>
          <a:bodyPr wrap="none">
            <a:spAutoFit/>
          </a:bodyPr>
          <a:lstStyle/>
          <a:p>
            <a:r>
              <a:rPr lang="ja-JP" altLang="en-US" sz="1108" b="1" dirty="0">
                <a:latin typeface="Meiryo UI" panose="020B0604030504040204" pitchFamily="50" charset="-128"/>
                <a:ea typeface="Meiryo UI" panose="020B0604030504040204" pitchFamily="50" charset="-128"/>
                <a:cs typeface="Times New Roman" panose="02020603050405020304" pitchFamily="18" charset="0"/>
              </a:rPr>
              <a:t>■</a:t>
            </a:r>
            <a:r>
              <a:rPr lang="ja-JP" altLang="ja-JP" sz="1108" b="1" dirty="0">
                <a:latin typeface="Microsoft YaHei UI" panose="020B0503020204020204" pitchFamily="34" charset="-122"/>
                <a:ea typeface="Microsoft YaHei UI" panose="020B0503020204020204" pitchFamily="34" charset="-122"/>
                <a:cs typeface="Times New Roman" panose="02020603050405020304" pitchFamily="18" charset="0"/>
              </a:rPr>
              <a:t>ごみ焼却施設の施設数と平均規模</a:t>
            </a:r>
            <a:endParaRPr lang="ja-JP" altLang="en-US" sz="1108" b="1" dirty="0">
              <a:latin typeface="Microsoft YaHei UI" panose="020B0503020204020204" pitchFamily="34" charset="-122"/>
              <a:ea typeface="Microsoft YaHei UI" panose="020B0503020204020204" pitchFamily="34" charset="-122"/>
            </a:endParaRPr>
          </a:p>
        </p:txBody>
      </p:sp>
      <p:sp>
        <p:nvSpPr>
          <p:cNvPr id="27" name="角丸四角形 59">
            <a:extLst>
              <a:ext uri="{FF2B5EF4-FFF2-40B4-BE49-F238E27FC236}">
                <a16:creationId xmlns:a16="http://schemas.microsoft.com/office/drawing/2014/main" id="{F0D099FB-BB03-4A59-AB7A-EE350F33F163}"/>
              </a:ext>
            </a:extLst>
          </p:cNvPr>
          <p:cNvSpPr/>
          <p:nvPr/>
        </p:nvSpPr>
        <p:spPr>
          <a:xfrm>
            <a:off x="96103" y="700826"/>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8" name="角丸四角形 60">
            <a:extLst>
              <a:ext uri="{FF2B5EF4-FFF2-40B4-BE49-F238E27FC236}">
                <a16:creationId xmlns:a16="http://schemas.microsoft.com/office/drawing/2014/main" id="{20D9A553-25EF-4993-804D-3F057190281A}"/>
              </a:ext>
            </a:extLst>
          </p:cNvPr>
          <p:cNvSpPr/>
          <p:nvPr/>
        </p:nvSpPr>
        <p:spPr>
          <a:xfrm>
            <a:off x="3718151" y="699845"/>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2" name="角丸四角形 60">
            <a:extLst>
              <a:ext uri="{FF2B5EF4-FFF2-40B4-BE49-F238E27FC236}">
                <a16:creationId xmlns:a16="http://schemas.microsoft.com/office/drawing/2014/main" id="{CADD418B-83E8-4857-AEAA-B001CC11CCEB}"/>
              </a:ext>
            </a:extLst>
          </p:cNvPr>
          <p:cNvSpPr/>
          <p:nvPr/>
        </p:nvSpPr>
        <p:spPr>
          <a:xfrm>
            <a:off x="3642541" y="2050700"/>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34" name="正方形/長方形 33">
            <a:extLst>
              <a:ext uri="{FF2B5EF4-FFF2-40B4-BE49-F238E27FC236}">
                <a16:creationId xmlns:a16="http://schemas.microsoft.com/office/drawing/2014/main" id="{AF68FF54-4298-496A-870B-09FD7611FE6F}"/>
              </a:ext>
            </a:extLst>
          </p:cNvPr>
          <p:cNvSpPr/>
          <p:nvPr/>
        </p:nvSpPr>
        <p:spPr>
          <a:xfrm>
            <a:off x="2" y="1016608"/>
            <a:ext cx="3032997" cy="1668855"/>
          </a:xfrm>
          <a:prstGeom prst="rect">
            <a:avLst/>
          </a:prstGeom>
          <a:ln>
            <a:noFill/>
          </a:ln>
        </p:spPr>
        <p:txBody>
          <a:bodyPr wrap="square">
            <a:spAutoFit/>
          </a:bodyPr>
          <a:lstStyle/>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人口減少に伴う需要減に対応する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ダウンサイジング</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施設・設備の老朽化に伴う更新コストの平準化</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自律的な運営と運営コストの抑制に資する経営形態の見直し</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ゲリラ豪雨や巨大地震などの災害に強い生活インフラの実現</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タイトル 1">
            <a:extLst>
              <a:ext uri="{FF2B5EF4-FFF2-40B4-BE49-F238E27FC236}">
                <a16:creationId xmlns:a16="http://schemas.microsoft.com/office/drawing/2014/main" id="{0779FEC5-C743-46A1-B680-9B8E4318C175}"/>
              </a:ext>
            </a:extLst>
          </p:cNvPr>
          <p:cNvSpPr txBox="1">
            <a:spLocks/>
          </p:cNvSpPr>
          <p:nvPr/>
        </p:nvSpPr>
        <p:spPr>
          <a:xfrm>
            <a:off x="3176153" y="871768"/>
            <a:ext cx="5966616" cy="1028447"/>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市町村及び一部事務組合と連携し、広域化・集約化を着実に進めている。（ごみ焼却施設数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大阪市では、焼却事業の広域化（一組化）を実施（大阪市、八尾市、松原市、守口市）。また、収集輸送事業の民間委託化を進め事業費削減の効果が出ている。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災害対策に加え、輸送効率も考慮した、環境事業センターの適正配置に向けて、２環境事業センターの廃止に着手。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a:extLst>
              <a:ext uri="{FF2B5EF4-FFF2-40B4-BE49-F238E27FC236}">
                <a16:creationId xmlns:a16="http://schemas.microsoft.com/office/drawing/2014/main" id="{2482F7AA-1CBF-43EA-8350-A218D91B0A4A}"/>
              </a:ext>
            </a:extLst>
          </p:cNvPr>
          <p:cNvGraphicFramePr>
            <a:graphicFrameLocks noGrp="1"/>
          </p:cNvGraphicFramePr>
          <p:nvPr/>
        </p:nvGraphicFramePr>
        <p:xfrm>
          <a:off x="96104" y="3732017"/>
          <a:ext cx="3325285" cy="2599017"/>
        </p:xfrm>
        <a:graphic>
          <a:graphicData uri="http://schemas.openxmlformats.org/drawingml/2006/table">
            <a:tbl>
              <a:tblPr bandRow="1">
                <a:tableStyleId>{5C22544A-7EE6-4342-B048-85BDC9FD1C3A}</a:tableStyleId>
              </a:tblPr>
              <a:tblGrid>
                <a:gridCol w="797947">
                  <a:extLst>
                    <a:ext uri="{9D8B030D-6E8A-4147-A177-3AD203B41FA5}">
                      <a16:colId xmlns:a16="http://schemas.microsoft.com/office/drawing/2014/main" val="1520910211"/>
                    </a:ext>
                  </a:extLst>
                </a:gridCol>
                <a:gridCol w="2527338">
                  <a:extLst>
                    <a:ext uri="{9D8B030D-6E8A-4147-A177-3AD203B41FA5}">
                      <a16:colId xmlns:a16="http://schemas.microsoft.com/office/drawing/2014/main" val="3228948102"/>
                    </a:ext>
                  </a:extLst>
                </a:gridCol>
              </a:tblGrid>
              <a:tr h="918675">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焼却事業について大阪市・八尾市・松原市で一部事務組合による共同処理を実施 ①</a:t>
                      </a:r>
                    </a:p>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大阪市「家庭系ごみ収集輸送事業改革プラン」を策定</a:t>
                      </a:r>
                    </a:p>
                  </a:txBody>
                  <a:tcPr marL="84406" marR="84406" marT="42203" marB="42203" anchor="ctr"/>
                </a:tc>
                <a:extLst>
                  <a:ext uri="{0D108BD9-81ED-4DB2-BD59-A6C34878D82A}">
                    <a16:rowId xmlns:a16="http://schemas.microsoft.com/office/drawing/2014/main" val="618110722"/>
                  </a:ext>
                </a:extLst>
              </a:tr>
              <a:tr h="26757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a:latin typeface="Meiryo UI" panose="020B0604030504040204" pitchFamily="50" charset="-128"/>
                          <a:ea typeface="Meiryo UI" panose="020B0604030504040204" pitchFamily="50" charset="-128"/>
                        </a:rPr>
                        <a:t>―</a:t>
                      </a:r>
                      <a:endParaRPr kumimoji="1" lang="ja-JP"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68791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上記①に守口市が加入</a:t>
                      </a:r>
                    </a:p>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「大阪府ごみ処理広域化計画」を策定</a:t>
                      </a:r>
                      <a:endParaRPr kumimoji="1" lang="en-US" altLang="ja-JP" sz="1000" kern="1200" dirty="0">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kern="1200" dirty="0">
                          <a:latin typeface="Meiryo UI" panose="020B0604030504040204" pitchFamily="50" charset="-128"/>
                          <a:ea typeface="Meiryo UI" panose="020B0604030504040204" pitchFamily="50" charset="-128"/>
                        </a:rPr>
                        <a:t>大阪市「家庭系ごみ収集輸送事業改革プラン</a:t>
                      </a:r>
                      <a:r>
                        <a:rPr kumimoji="1" lang="en-US" altLang="ja-JP" sz="1000" kern="1200" dirty="0">
                          <a:latin typeface="Meiryo UI" panose="020B0604030504040204" pitchFamily="50" charset="-128"/>
                          <a:ea typeface="Meiryo UI" panose="020B0604030504040204" pitchFamily="50" charset="-128"/>
                        </a:rPr>
                        <a:t>2.0</a:t>
                      </a:r>
                      <a:r>
                        <a:rPr kumimoji="1" lang="ja-JP" altLang="en-US" sz="1000" kern="1200" dirty="0">
                          <a:latin typeface="Meiryo UI" panose="020B0604030504040204" pitchFamily="50" charset="-128"/>
                          <a:ea typeface="Meiryo UI" panose="020B0604030504040204" pitchFamily="50" charset="-128"/>
                        </a:rPr>
                        <a:t>」を策定</a:t>
                      </a:r>
                    </a:p>
                  </a:txBody>
                  <a:tcPr marL="84406" marR="84406" marT="42203" marB="42203" anchor="ctr"/>
                </a:tc>
                <a:extLst>
                  <a:ext uri="{0D108BD9-81ED-4DB2-BD59-A6C34878D82A}">
                    <a16:rowId xmlns:a16="http://schemas.microsoft.com/office/drawing/2014/main" val="451925296"/>
                  </a:ext>
                </a:extLst>
              </a:tr>
              <a:tr h="28217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000" kern="1200" dirty="0">
                          <a:latin typeface="Meiryo UI" panose="020B0604030504040204" pitchFamily="50" charset="-128"/>
                          <a:ea typeface="Meiryo UI" panose="020B0604030504040204" pitchFamily="50" charset="-128"/>
                        </a:rPr>
                        <a:t>―</a:t>
                      </a:r>
                      <a:endParaRPr kumimoji="1" lang="ja-JP" altLang="en-US" sz="10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442683">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a:latin typeface="Meiryo UI" panose="020B0604030504040204" pitchFamily="50" charset="-128"/>
                          <a:ea typeface="Meiryo UI" panose="020B0604030504040204" pitchFamily="50" charset="-128"/>
                        </a:rPr>
                        <a:t>―</a:t>
                      </a:r>
                      <a:endParaRPr kumimoji="1" lang="zh-TW"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pic>
        <p:nvPicPr>
          <p:cNvPr id="19" name="図 18"/>
          <p:cNvPicPr>
            <a:picLocks noChangeAspect="1"/>
          </p:cNvPicPr>
          <p:nvPr/>
        </p:nvPicPr>
        <p:blipFill>
          <a:blip r:embed="rId3"/>
          <a:stretch>
            <a:fillRect/>
          </a:stretch>
        </p:blipFill>
        <p:spPr>
          <a:xfrm>
            <a:off x="4008318" y="5356599"/>
            <a:ext cx="4031369" cy="1180687"/>
          </a:xfrm>
          <a:prstGeom prst="rect">
            <a:avLst/>
          </a:prstGeom>
        </p:spPr>
      </p:pic>
      <p:sp>
        <p:nvSpPr>
          <p:cNvPr id="17" name="タイトル 1"/>
          <p:cNvSpPr txBox="1"/>
          <p:nvPr/>
        </p:nvSpPr>
        <p:spPr>
          <a:xfrm>
            <a:off x="58481" y="3423039"/>
            <a:ext cx="219347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18" name="正方形/長方形 17"/>
          <p:cNvSpPr/>
          <p:nvPr/>
        </p:nvSpPr>
        <p:spPr>
          <a:xfrm>
            <a:off x="0" y="12689"/>
            <a:ext cx="9143999" cy="43749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13.</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（３）基盤的な公共機能の高度化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②</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生活インフラの最適化（ごみ処理）</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p>
        </p:txBody>
      </p:sp>
      <p:sp>
        <p:nvSpPr>
          <p:cNvPr id="20" name="正方形/長方形 19"/>
          <p:cNvSpPr/>
          <p:nvPr/>
        </p:nvSpPr>
        <p:spPr>
          <a:xfrm>
            <a:off x="7193414" y="132399"/>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4469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A9BA9BD4-991D-4D87-AF32-317FF49347A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723" y="1435734"/>
            <a:ext cx="2658757" cy="3010595"/>
          </a:xfrm>
          <a:prstGeom prst="rect">
            <a:avLst/>
          </a:prstGeom>
          <a:noFill/>
          <a:ln>
            <a:noFill/>
          </a:ln>
        </p:spPr>
      </p:pic>
      <p:sp>
        <p:nvSpPr>
          <p:cNvPr id="17" name="テキスト ボックス 16"/>
          <p:cNvSpPr txBox="1"/>
          <p:nvPr/>
        </p:nvSpPr>
        <p:spPr>
          <a:xfrm>
            <a:off x="163255" y="3590327"/>
            <a:ext cx="4229692" cy="228819"/>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■大阪府のごみ排出量の将来推計</a:t>
            </a:r>
          </a:p>
        </p:txBody>
      </p:sp>
      <p:sp>
        <p:nvSpPr>
          <p:cNvPr id="18" name="テキスト ボックス 17"/>
          <p:cNvSpPr txBox="1"/>
          <p:nvPr/>
        </p:nvSpPr>
        <p:spPr>
          <a:xfrm>
            <a:off x="159748" y="454430"/>
            <a:ext cx="2618717" cy="264482"/>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■大阪府人口将来推計</a:t>
            </a:r>
          </a:p>
        </p:txBody>
      </p:sp>
      <p:sp>
        <p:nvSpPr>
          <p:cNvPr id="20" name="正方形/長方形 19">
            <a:extLst>
              <a:ext uri="{FF2B5EF4-FFF2-40B4-BE49-F238E27FC236}">
                <a16:creationId xmlns:a16="http://schemas.microsoft.com/office/drawing/2014/main" id="{12BB05C3-F234-484D-B626-034276DF8214}"/>
              </a:ext>
            </a:extLst>
          </p:cNvPr>
          <p:cNvSpPr/>
          <p:nvPr/>
        </p:nvSpPr>
        <p:spPr>
          <a:xfrm>
            <a:off x="4388643" y="360549"/>
            <a:ext cx="3522853" cy="241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■環境事業センターの配置の適正化（統廃合）</a:t>
            </a:r>
            <a:endParaRPr lang="ja-JP" altLang="en-US" sz="923" dirty="0">
              <a:latin typeface="Meiryo UI" panose="020B0604030504040204" pitchFamily="50" charset="-128"/>
              <a:ea typeface="Meiryo UI" panose="020B0604030504040204" pitchFamily="50" charset="-128"/>
            </a:endParaRPr>
          </a:p>
        </p:txBody>
      </p:sp>
      <p:pic>
        <p:nvPicPr>
          <p:cNvPr id="21" name="図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671234"/>
            <a:ext cx="3830445" cy="2772667"/>
          </a:xfrm>
          <a:prstGeom prst="rect">
            <a:avLst/>
          </a:prstGeom>
          <a:noFill/>
          <a:ln>
            <a:noFill/>
          </a:ln>
        </p:spPr>
      </p:pic>
      <p:pic>
        <p:nvPicPr>
          <p:cNvPr id="22" name="図 2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140" y="3759940"/>
            <a:ext cx="4020818" cy="2637972"/>
          </a:xfrm>
          <a:prstGeom prst="rect">
            <a:avLst/>
          </a:prstGeom>
          <a:noFill/>
          <a:ln>
            <a:noFill/>
          </a:ln>
        </p:spPr>
      </p:pic>
      <p:sp>
        <p:nvSpPr>
          <p:cNvPr id="23" name="テキスト ボックス 22"/>
          <p:cNvSpPr txBox="1"/>
          <p:nvPr/>
        </p:nvSpPr>
        <p:spPr>
          <a:xfrm>
            <a:off x="4388643" y="4155859"/>
            <a:ext cx="2618717" cy="264482"/>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■家庭系ごみ収集輸送事業の民間委託の拡大</a:t>
            </a:r>
          </a:p>
        </p:txBody>
      </p:sp>
      <p:sp>
        <p:nvSpPr>
          <p:cNvPr id="12" name="正方形/長方形 11"/>
          <p:cNvSpPr/>
          <p:nvPr/>
        </p:nvSpPr>
        <p:spPr>
          <a:xfrm>
            <a:off x="4353842" y="4275868"/>
            <a:ext cx="4054604" cy="348109"/>
          </a:xfrm>
          <a:prstGeom prst="rect">
            <a:avLst/>
          </a:prstGeom>
        </p:spPr>
        <p:txBody>
          <a:bodyPr wrap="square">
            <a:spAutoFit/>
          </a:bodyPr>
          <a:lstStyle/>
          <a:p>
            <a:r>
              <a:rPr lang="ja-JP" altLang="ja-JP" sz="1662" dirty="0">
                <a:ea typeface="Century" panose="02040604050505020304" pitchFamily="18" charset="0"/>
                <a:cs typeface="Times New Roman" panose="02020603050405020304" pitchFamily="18" charset="0"/>
              </a:rPr>
              <a:t> </a:t>
            </a:r>
            <a:r>
              <a:rPr lang="ja-JP" altLang="ja-JP" sz="969" dirty="0">
                <a:latin typeface="Meiryo UI" panose="020B0604030504040204" pitchFamily="50" charset="-128"/>
                <a:ea typeface="Meiryo UI" panose="020B0604030504040204" pitchFamily="50" charset="-128"/>
                <a:cs typeface="Times New Roman" panose="02020603050405020304" pitchFamily="18" charset="0"/>
              </a:rPr>
              <a:t>職員の減員数に合わせ、資源ごみ・容器包装プラスチック収集を民間委託化</a:t>
            </a:r>
            <a:endParaRPr lang="ja-JP" altLang="en-US" sz="1662" dirty="0">
              <a:latin typeface="Meiryo UI" panose="020B0604030504040204" pitchFamily="50" charset="-128"/>
              <a:ea typeface="Meiryo UI" panose="020B0604030504040204" pitchFamily="50" charset="-128"/>
            </a:endParaRPr>
          </a:p>
        </p:txBody>
      </p:sp>
      <p:graphicFrame>
        <p:nvGraphicFramePr>
          <p:cNvPr id="13" name="表 12"/>
          <p:cNvGraphicFramePr>
            <a:graphicFrameLocks noGrp="1"/>
          </p:cNvGraphicFramePr>
          <p:nvPr/>
        </p:nvGraphicFramePr>
        <p:xfrm>
          <a:off x="4465640" y="4578161"/>
          <a:ext cx="4482904" cy="457200"/>
        </p:xfrm>
        <a:graphic>
          <a:graphicData uri="http://schemas.openxmlformats.org/drawingml/2006/table">
            <a:tbl>
              <a:tblPr firstRow="1" firstCol="1" bandRow="1"/>
              <a:tblGrid>
                <a:gridCol w="1052146">
                  <a:extLst>
                    <a:ext uri="{9D8B030D-6E8A-4147-A177-3AD203B41FA5}">
                      <a16:colId xmlns:a16="http://schemas.microsoft.com/office/drawing/2014/main" val="1994155147"/>
                    </a:ext>
                  </a:extLst>
                </a:gridCol>
                <a:gridCol w="1052146">
                  <a:extLst>
                    <a:ext uri="{9D8B030D-6E8A-4147-A177-3AD203B41FA5}">
                      <a16:colId xmlns:a16="http://schemas.microsoft.com/office/drawing/2014/main" val="3880437209"/>
                    </a:ext>
                  </a:extLst>
                </a:gridCol>
                <a:gridCol w="1052732">
                  <a:extLst>
                    <a:ext uri="{9D8B030D-6E8A-4147-A177-3AD203B41FA5}">
                      <a16:colId xmlns:a16="http://schemas.microsoft.com/office/drawing/2014/main" val="559253474"/>
                    </a:ext>
                  </a:extLst>
                </a:gridCol>
                <a:gridCol w="1325880">
                  <a:extLst>
                    <a:ext uri="{9D8B030D-6E8A-4147-A177-3AD203B41FA5}">
                      <a16:colId xmlns:a16="http://schemas.microsoft.com/office/drawing/2014/main" val="3329568464"/>
                    </a:ext>
                  </a:extLst>
                </a:gridCol>
              </a:tblGrid>
              <a:tr h="147711">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2020(R2)</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2021(R3)</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2022(R4)</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３か年の委託規模</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08111953"/>
                  </a:ext>
                </a:extLst>
              </a:tr>
              <a:tr h="295422">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東南</a:t>
                      </a:r>
                    </a:p>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25</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東北・西北</a:t>
                      </a:r>
                    </a:p>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70</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西南</a:t>
                      </a:r>
                    </a:p>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45</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４環境事業センター</a:t>
                      </a:r>
                    </a:p>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140</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名規模）</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6717803"/>
                  </a:ext>
                </a:extLst>
              </a:tr>
            </a:tbl>
          </a:graphicData>
        </a:graphic>
      </p:graphicFrame>
      <p:sp>
        <p:nvSpPr>
          <p:cNvPr id="24" name="正方形/長方形 23"/>
          <p:cNvSpPr/>
          <p:nvPr/>
        </p:nvSpPr>
        <p:spPr>
          <a:xfrm>
            <a:off x="4553078" y="5022562"/>
            <a:ext cx="3955173" cy="348044"/>
          </a:xfrm>
          <a:prstGeom prst="rect">
            <a:avLst/>
          </a:prstGeom>
        </p:spPr>
        <p:txBody>
          <a:bodyPr wrap="square">
            <a:spAutoFit/>
          </a:bodyPr>
          <a:lstStyle/>
          <a:p>
            <a:pPr marL="677025" indent="-677025" algn="just"/>
            <a:r>
              <a:rPr lang="ja-JP" altLang="ja-JP" sz="831" kern="100" dirty="0">
                <a:latin typeface="Meiryo UI" panose="020B0604030504040204" pitchFamily="50" charset="-128"/>
                <a:ea typeface="Meiryo UI" panose="020B0604030504040204" pitchFamily="50" charset="-128"/>
                <a:cs typeface="Times New Roman" panose="02020603050405020304" pitchFamily="18" charset="0"/>
              </a:rPr>
              <a:t>※ 上記は、職員数の自然減をシミュレーションした結果をもとに計画した。</a:t>
            </a:r>
          </a:p>
          <a:p>
            <a:r>
              <a:rPr lang="ja-JP" altLang="ja-JP" sz="831" dirty="0">
                <a:latin typeface="Meiryo UI" panose="020B0604030504040204" pitchFamily="50" charset="-128"/>
                <a:ea typeface="Meiryo UI" panose="020B0604030504040204" pitchFamily="50" charset="-128"/>
                <a:cs typeface="Times New Roman" panose="02020603050405020304" pitchFamily="18" charset="0"/>
              </a:rPr>
              <a:t>※ （　）内は民間委託化する規模（</a:t>
            </a:r>
            <a:r>
              <a:rPr lang="en-US" altLang="ja-JP" sz="831" dirty="0">
                <a:latin typeface="Meiryo UI" panose="020B0604030504040204" pitchFamily="50" charset="-128"/>
                <a:ea typeface="Meiryo UI" panose="020B0604030504040204" pitchFamily="50" charset="-128"/>
                <a:cs typeface="Times New Roman" panose="02020603050405020304" pitchFamily="18" charset="0"/>
              </a:rPr>
              <a:t>2019(</a:t>
            </a:r>
            <a:r>
              <a:rPr lang="ja-JP" altLang="ja-JP" sz="831" dirty="0">
                <a:latin typeface="Meiryo UI" panose="020B0604030504040204" pitchFamily="50" charset="-128"/>
                <a:ea typeface="Meiryo UI" panose="020B0604030504040204" pitchFamily="50" charset="-128"/>
                <a:cs typeface="Times New Roman" panose="02020603050405020304" pitchFamily="18" charset="0"/>
              </a:rPr>
              <a:t>平成</a:t>
            </a:r>
            <a:r>
              <a:rPr lang="en-US" altLang="ja-JP" sz="831" dirty="0">
                <a:latin typeface="Meiryo UI" panose="020B0604030504040204" pitchFamily="50" charset="-128"/>
                <a:ea typeface="Meiryo UI" panose="020B0604030504040204" pitchFamily="50" charset="-128"/>
                <a:cs typeface="Times New Roman" panose="02020603050405020304" pitchFamily="18" charset="0"/>
              </a:rPr>
              <a:t>31)</a:t>
            </a:r>
            <a:r>
              <a:rPr lang="ja-JP" altLang="ja-JP" sz="831" dirty="0">
                <a:latin typeface="Meiryo UI" panose="020B0604030504040204" pitchFamily="50" charset="-128"/>
                <a:ea typeface="Meiryo UI" panose="020B0604030504040204" pitchFamily="50" charset="-128"/>
                <a:cs typeface="Times New Roman" panose="02020603050405020304" pitchFamily="18" charset="0"/>
              </a:rPr>
              <a:t>年度の配置人員ベース）を示す。</a:t>
            </a:r>
            <a:endParaRPr lang="ja-JP" altLang="en-US" sz="1292" dirty="0">
              <a:latin typeface="Meiryo UI" panose="020B0604030504040204" pitchFamily="50" charset="-128"/>
              <a:ea typeface="Meiryo UI" panose="020B0604030504040204" pitchFamily="50" charset="-128"/>
            </a:endParaRPr>
          </a:p>
        </p:txBody>
      </p:sp>
      <p:sp>
        <p:nvSpPr>
          <p:cNvPr id="25" name="正方形/長方形 24"/>
          <p:cNvSpPr/>
          <p:nvPr/>
        </p:nvSpPr>
        <p:spPr>
          <a:xfrm>
            <a:off x="4388643" y="5359277"/>
            <a:ext cx="2581156" cy="241476"/>
          </a:xfrm>
          <a:prstGeom prst="rect">
            <a:avLst/>
          </a:prstGeom>
        </p:spPr>
        <p:txBody>
          <a:bodyPr wrap="none">
            <a:spAutoFit/>
          </a:bodyPr>
          <a:lstStyle/>
          <a:p>
            <a:r>
              <a:rPr lang="ja-JP" altLang="ja-JP" sz="969" dirty="0">
                <a:latin typeface="Meiryo UI" panose="020B0604030504040204" pitchFamily="50" charset="-128"/>
                <a:ea typeface="Meiryo UI" panose="020B0604030504040204" pitchFamily="50" charset="-128"/>
                <a:cs typeface="Times New Roman" panose="02020603050405020304" pitchFamily="18" charset="0"/>
              </a:rPr>
              <a:t>民間委託化の推進により、次の削減効果</a:t>
            </a:r>
            <a:r>
              <a:rPr lang="ja-JP" altLang="en-US" sz="969" dirty="0">
                <a:latin typeface="Meiryo UI" panose="020B0604030504040204" pitchFamily="50" charset="-128"/>
                <a:ea typeface="Meiryo UI" panose="020B0604030504040204" pitchFamily="50" charset="-128"/>
                <a:cs typeface="Times New Roman" panose="02020603050405020304" pitchFamily="18" charset="0"/>
              </a:rPr>
              <a:t>を</a:t>
            </a:r>
            <a:r>
              <a:rPr lang="ja-JP" altLang="ja-JP" sz="969" dirty="0">
                <a:latin typeface="Meiryo UI" panose="020B0604030504040204" pitchFamily="50" charset="-128"/>
                <a:ea typeface="Meiryo UI" panose="020B0604030504040204" pitchFamily="50" charset="-128"/>
                <a:cs typeface="Times New Roman" panose="02020603050405020304" pitchFamily="18" charset="0"/>
              </a:rPr>
              <a:t>期待</a:t>
            </a:r>
            <a:endParaRPr lang="ja-JP" altLang="en-US" sz="1662" dirty="0">
              <a:latin typeface="Meiryo UI" panose="020B0604030504040204" pitchFamily="50" charset="-128"/>
              <a:ea typeface="Meiryo UI" panose="020B0604030504040204" pitchFamily="50" charset="-128"/>
            </a:endParaRPr>
          </a:p>
        </p:txBody>
      </p:sp>
      <p:graphicFrame>
        <p:nvGraphicFramePr>
          <p:cNvPr id="26" name="表 25"/>
          <p:cNvGraphicFramePr>
            <a:graphicFrameLocks noGrp="1"/>
          </p:cNvGraphicFramePr>
          <p:nvPr/>
        </p:nvGraphicFramePr>
        <p:xfrm>
          <a:off x="4479502" y="5617064"/>
          <a:ext cx="4482903" cy="762000"/>
        </p:xfrm>
        <a:graphic>
          <a:graphicData uri="http://schemas.openxmlformats.org/drawingml/2006/table">
            <a:tbl>
              <a:tblPr firstRow="1" firstCol="1" bandRow="1"/>
              <a:tblGrid>
                <a:gridCol w="815977">
                  <a:extLst>
                    <a:ext uri="{9D8B030D-6E8A-4147-A177-3AD203B41FA5}">
                      <a16:colId xmlns:a16="http://schemas.microsoft.com/office/drawing/2014/main" val="2531428811"/>
                    </a:ext>
                  </a:extLst>
                </a:gridCol>
                <a:gridCol w="974877">
                  <a:extLst>
                    <a:ext uri="{9D8B030D-6E8A-4147-A177-3AD203B41FA5}">
                      <a16:colId xmlns:a16="http://schemas.microsoft.com/office/drawing/2014/main" val="956650452"/>
                    </a:ext>
                  </a:extLst>
                </a:gridCol>
                <a:gridCol w="974877">
                  <a:extLst>
                    <a:ext uri="{9D8B030D-6E8A-4147-A177-3AD203B41FA5}">
                      <a16:colId xmlns:a16="http://schemas.microsoft.com/office/drawing/2014/main" val="2102103962"/>
                    </a:ext>
                  </a:extLst>
                </a:gridCol>
                <a:gridCol w="974877">
                  <a:extLst>
                    <a:ext uri="{9D8B030D-6E8A-4147-A177-3AD203B41FA5}">
                      <a16:colId xmlns:a16="http://schemas.microsoft.com/office/drawing/2014/main" val="2068559219"/>
                    </a:ext>
                  </a:extLst>
                </a:gridCol>
                <a:gridCol w="742295">
                  <a:extLst>
                    <a:ext uri="{9D8B030D-6E8A-4147-A177-3AD203B41FA5}">
                      <a16:colId xmlns:a16="http://schemas.microsoft.com/office/drawing/2014/main" val="2146765769"/>
                    </a:ext>
                  </a:extLst>
                </a:gridCol>
              </a:tblGrid>
              <a:tr h="147711">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事項</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2020(R</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2</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2021(R</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3</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2022(R</a:t>
                      </a:r>
                      <a:r>
                        <a:rPr lang="en-US" altLang="ja-JP" sz="1000" kern="100" dirty="0">
                          <a:effectLst/>
                          <a:latin typeface="Meiryo UI" panose="020B0604030504040204" pitchFamily="50" charset="-128"/>
                          <a:ea typeface="Meiryo UI" panose="020B0604030504040204" pitchFamily="50" charset="-128"/>
                          <a:cs typeface="Times New Roman" panose="02020603050405020304" pitchFamily="18" charset="0"/>
                        </a:rPr>
                        <a:t>4</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年度</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累計</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73329998"/>
                  </a:ext>
                </a:extLst>
              </a:tr>
              <a:tr h="295422">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規模</a:t>
                      </a:r>
                    </a:p>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（配置数）</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25</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70</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45</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約</a:t>
                      </a:r>
                      <a:r>
                        <a:rPr lang="en-US" sz="1000" kern="100">
                          <a:effectLst/>
                          <a:latin typeface="Meiryo UI" panose="020B0604030504040204" pitchFamily="50" charset="-128"/>
                          <a:ea typeface="Meiryo UI" panose="020B0604030504040204" pitchFamily="50" charset="-128"/>
                          <a:cs typeface="Times New Roman" panose="02020603050405020304" pitchFamily="18" charset="0"/>
                        </a:rPr>
                        <a:t>140</a:t>
                      </a:r>
                      <a:r>
                        <a:rPr lang="ja-JP" sz="1000" kern="100">
                          <a:effectLst/>
                          <a:latin typeface="Meiryo UI" panose="020B0604030504040204" pitchFamily="50" charset="-128"/>
                          <a:ea typeface="Meiryo UI" panose="020B0604030504040204" pitchFamily="50" charset="-128"/>
                          <a:cs typeface="Times New Roman" panose="02020603050405020304" pitchFamily="18" charset="0"/>
                        </a:rPr>
                        <a:t>名</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762648"/>
                  </a:ext>
                </a:extLst>
              </a:tr>
              <a:tr h="147711">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削減効果額</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0.5</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3.3</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5.1</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8.9</a:t>
                      </a: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億円</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2821390"/>
                  </a:ext>
                </a:extLst>
              </a:tr>
            </a:tbl>
          </a:graphicData>
        </a:graphic>
      </p:graphicFrame>
      <p:sp>
        <p:nvSpPr>
          <p:cNvPr id="27" name="正方形/長方形 26"/>
          <p:cNvSpPr/>
          <p:nvPr/>
        </p:nvSpPr>
        <p:spPr>
          <a:xfrm>
            <a:off x="4402529" y="6214257"/>
            <a:ext cx="4572000" cy="348044"/>
          </a:xfrm>
          <a:prstGeom prst="rect">
            <a:avLst/>
          </a:prstGeom>
        </p:spPr>
        <p:txBody>
          <a:bodyPr>
            <a:spAutoFit/>
          </a:bodyPr>
          <a:lstStyle/>
          <a:p>
            <a:r>
              <a:rPr lang="ja-JP" altLang="ja-JP" sz="831" dirty="0">
                <a:latin typeface="Meiryo UI" panose="020B0604030504040204" pitchFamily="50" charset="-128"/>
                <a:ea typeface="Meiryo UI" panose="020B0604030504040204" pitchFamily="50" charset="-128"/>
                <a:cs typeface="Times New Roman" panose="02020603050405020304" pitchFamily="18" charset="0"/>
              </a:rPr>
              <a:t>※ 上記は、令和２年４月１日時点で民間委託化する北部・西部・東南環境事業センターの委託契約状況をもとに試算している。</a:t>
            </a:r>
            <a:endParaRPr lang="ja-JP" altLang="en-US" sz="1292"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33982E5D-9BEC-4BD6-8184-874C1CA35A63}"/>
              </a:ext>
            </a:extLst>
          </p:cNvPr>
          <p:cNvGraphicFramePr>
            <a:graphicFrameLocks noGrp="1"/>
          </p:cNvGraphicFramePr>
          <p:nvPr/>
        </p:nvGraphicFramePr>
        <p:xfrm>
          <a:off x="4445318" y="1029683"/>
          <a:ext cx="4486422" cy="533400"/>
        </p:xfrm>
        <a:graphic>
          <a:graphicData uri="http://schemas.openxmlformats.org/drawingml/2006/table">
            <a:tbl>
              <a:tblPr firstRow="1" firstCol="1" bandRow="1"/>
              <a:tblGrid>
                <a:gridCol w="1173379">
                  <a:extLst>
                    <a:ext uri="{9D8B030D-6E8A-4147-A177-3AD203B41FA5}">
                      <a16:colId xmlns:a16="http://schemas.microsoft.com/office/drawing/2014/main" val="3178252314"/>
                    </a:ext>
                  </a:extLst>
                </a:gridCol>
                <a:gridCol w="2060537">
                  <a:extLst>
                    <a:ext uri="{9D8B030D-6E8A-4147-A177-3AD203B41FA5}">
                      <a16:colId xmlns:a16="http://schemas.microsoft.com/office/drawing/2014/main" val="207204238"/>
                    </a:ext>
                  </a:extLst>
                </a:gridCol>
                <a:gridCol w="1252506">
                  <a:extLst>
                    <a:ext uri="{9D8B030D-6E8A-4147-A177-3AD203B41FA5}">
                      <a16:colId xmlns:a16="http://schemas.microsoft.com/office/drawing/2014/main" val="2144215425"/>
                    </a:ext>
                  </a:extLst>
                </a:gridCol>
              </a:tblGrid>
              <a:tr h="147711">
                <a:tc>
                  <a:txBody>
                    <a:bodyPr/>
                    <a:lstStyle/>
                    <a:p>
                      <a:pPr algn="ctr"/>
                      <a:r>
                        <a:rPr lang="en-US" sz="1000" kern="100" dirty="0">
                          <a:effectLst/>
                          <a:latin typeface="Meiryo UI" panose="020B0604030504040204" pitchFamily="50" charset="-128"/>
                          <a:ea typeface="Meiryo UI" panose="020B0604030504040204" pitchFamily="50" charset="-128"/>
                          <a:cs typeface="Times New Roman" panose="02020603050405020304" pitchFamily="18" charset="0"/>
                        </a:rPr>
                        <a:t>2020</a:t>
                      </a:r>
                      <a:r>
                        <a:rPr lang="en-US"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(R2)</a:t>
                      </a:r>
                      <a:r>
                        <a:rPr lang="ja-JP"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n-US"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2021(R3)</a:t>
                      </a:r>
                      <a:r>
                        <a:rPr lang="ja-JP" sz="1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r>
                        <a:rPr lang="en-US" sz="1000" kern="10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2022(R4)</a:t>
                      </a:r>
                      <a:r>
                        <a:rPr lang="ja-JP" sz="1000" kern="10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年度</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57577752"/>
                  </a:ext>
                </a:extLst>
              </a:tr>
              <a:tr h="351692">
                <a:tc>
                  <a:txBody>
                    <a:bodyPr/>
                    <a:lstStyle/>
                    <a:p>
                      <a:pPr algn="l">
                        <a:lnSpc>
                          <a:spcPts val="1500"/>
                        </a:lnSpc>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〇 北部の廃止準備</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〇 北部の廃止</a:t>
                      </a:r>
                    </a:p>
                    <a:p>
                      <a:pPr algn="l">
                        <a:lnSpc>
                          <a:spcPts val="1500"/>
                        </a:lnSpc>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〇 廃止するもう１センターの方針決定</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〇 もう１センターの</a:t>
                      </a:r>
                    </a:p>
                    <a:p>
                      <a:pPr algn="l">
                        <a:lnSpc>
                          <a:spcPts val="1500"/>
                        </a:lnSpc>
                      </a:pPr>
                      <a:r>
                        <a:rPr lang="ja-JP" sz="1000" kern="100" dirty="0">
                          <a:effectLst/>
                          <a:latin typeface="Meiryo UI" panose="020B0604030504040204" pitchFamily="50" charset="-128"/>
                          <a:ea typeface="Meiryo UI" panose="020B0604030504040204" pitchFamily="50" charset="-128"/>
                          <a:cs typeface="Times New Roman" panose="02020603050405020304" pitchFamily="18" charset="0"/>
                        </a:rPr>
                        <a:t>　 廃止準備</a:t>
                      </a: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6415945"/>
                  </a:ext>
                </a:extLst>
              </a:tr>
            </a:tbl>
          </a:graphicData>
        </a:graphic>
      </p:graphicFrame>
      <p:sp>
        <p:nvSpPr>
          <p:cNvPr id="4" name="正方形/長方形 3">
            <a:extLst>
              <a:ext uri="{FF2B5EF4-FFF2-40B4-BE49-F238E27FC236}">
                <a16:creationId xmlns:a16="http://schemas.microsoft.com/office/drawing/2014/main" id="{341DCE7C-1554-47F6-A353-480E5F7E9B55}"/>
              </a:ext>
            </a:extLst>
          </p:cNvPr>
          <p:cNvSpPr/>
          <p:nvPr/>
        </p:nvSpPr>
        <p:spPr>
          <a:xfrm>
            <a:off x="4376545" y="627029"/>
            <a:ext cx="4572000" cy="404726"/>
          </a:xfrm>
          <a:prstGeom prst="rect">
            <a:avLst/>
          </a:prstGeom>
        </p:spPr>
        <p:txBody>
          <a:bodyPr>
            <a:spAutoFit/>
          </a:bodyPr>
          <a:lstStyle/>
          <a:p>
            <a:r>
              <a:rPr lang="ja-JP" altLang="en-US" sz="1015" dirty="0">
                <a:latin typeface="Meiryo UI" panose="020B0604030504040204" pitchFamily="50" charset="-128"/>
                <a:ea typeface="Meiryo UI" panose="020B0604030504040204" pitchFamily="50" charset="-128"/>
              </a:rPr>
              <a:t>２環境事業センターの廃止（北部環境事業センター及び南海トラフ巨大地震の被害想定を考慮し、市域の西側にある環境事業センターのうち１つ）</a:t>
            </a:r>
          </a:p>
        </p:txBody>
      </p:sp>
      <p:sp>
        <p:nvSpPr>
          <p:cNvPr id="6" name="正方形/長方形 5">
            <a:extLst>
              <a:ext uri="{FF2B5EF4-FFF2-40B4-BE49-F238E27FC236}">
                <a16:creationId xmlns:a16="http://schemas.microsoft.com/office/drawing/2014/main" id="{37A19604-F103-4C8E-BEAE-B28190C53143}"/>
              </a:ext>
            </a:extLst>
          </p:cNvPr>
          <p:cNvSpPr/>
          <p:nvPr/>
        </p:nvSpPr>
        <p:spPr>
          <a:xfrm>
            <a:off x="4388643" y="1975382"/>
            <a:ext cx="2393604" cy="390620"/>
          </a:xfrm>
          <a:prstGeom prst="rect">
            <a:avLst/>
          </a:prstGeom>
        </p:spPr>
        <p:txBody>
          <a:bodyPr wrap="none">
            <a:spAutoFit/>
          </a:bodyPr>
          <a:lstStyle/>
          <a:p>
            <a:r>
              <a:rPr lang="ja-JP" altLang="ja-JP" sz="969" b="1" dirty="0">
                <a:latin typeface="Meiryo UI" panose="020B0604030504040204" pitchFamily="50" charset="-128"/>
                <a:ea typeface="Meiryo UI" panose="020B0604030504040204" pitchFamily="50" charset="-128"/>
                <a:cs typeface="Times New Roman" panose="02020603050405020304" pitchFamily="18" charset="0"/>
              </a:rPr>
              <a:t>環境事業センター・焼却工場の施設配置図</a:t>
            </a:r>
            <a:endParaRPr lang="en-US" altLang="ja-JP" sz="969" b="1"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969"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969" dirty="0">
                <a:latin typeface="Meiryo UI" panose="020B0604030504040204" pitchFamily="50" charset="-128"/>
                <a:ea typeface="Meiryo UI" panose="020B0604030504040204" pitchFamily="50" charset="-128"/>
                <a:cs typeface="Times New Roman" panose="02020603050405020304" pitchFamily="18" charset="0"/>
              </a:rPr>
              <a:t>2020.3</a:t>
            </a:r>
            <a:r>
              <a:rPr lang="ja-JP" altLang="en-US" sz="969" dirty="0">
                <a:latin typeface="Meiryo UI" panose="020B0604030504040204" pitchFamily="50" charset="-128"/>
                <a:ea typeface="Meiryo UI" panose="020B0604030504040204" pitchFamily="50" charset="-128"/>
                <a:cs typeface="Times New Roman" panose="02020603050405020304" pitchFamily="18" charset="0"/>
              </a:rPr>
              <a:t>時点）</a:t>
            </a:r>
            <a:endParaRPr lang="ja-JP" altLang="en-US" sz="1662" dirty="0">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621D019B-107F-4E98-A9EA-D3F9E6FAD75D}"/>
              </a:ext>
            </a:extLst>
          </p:cNvPr>
          <p:cNvSpPr/>
          <p:nvPr/>
        </p:nvSpPr>
        <p:spPr>
          <a:xfrm>
            <a:off x="4572001" y="3447361"/>
            <a:ext cx="1980263" cy="560923"/>
          </a:xfrm>
          <a:prstGeom prst="rect">
            <a:avLst/>
          </a:prstGeom>
        </p:spPr>
        <p:txBody>
          <a:bodyPr wrap="square">
            <a:spAutoFit/>
          </a:bodyPr>
          <a:lstStyle/>
          <a:p>
            <a:r>
              <a:rPr lang="en-US" altLang="ja-JP" sz="1015" dirty="0">
                <a:latin typeface="Meiryo UI" panose="020B0604030504040204" pitchFamily="50" charset="-128"/>
                <a:ea typeface="Meiryo UI" panose="020B0604030504040204" pitchFamily="50" charset="-128"/>
              </a:rPr>
              <a:t>※ </a:t>
            </a:r>
            <a:r>
              <a:rPr lang="ja-JP" altLang="en-US" sz="1015" dirty="0">
                <a:latin typeface="Meiryo UI" panose="020B0604030504040204" pitchFamily="50" charset="-128"/>
                <a:ea typeface="Meiryo UI" panose="020B0604030504040204" pitchFamily="50" charset="-128"/>
              </a:rPr>
              <a:t>円は、搬入先（焼却工場）と併設・近接する環境事業センターを示す。</a:t>
            </a:r>
          </a:p>
        </p:txBody>
      </p:sp>
      <p:sp>
        <p:nvSpPr>
          <p:cNvPr id="28" name="テキスト ボックス 27"/>
          <p:cNvSpPr txBox="1"/>
          <p:nvPr/>
        </p:nvSpPr>
        <p:spPr>
          <a:xfrm>
            <a:off x="982679" y="6311759"/>
            <a:ext cx="1983638"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出典：大阪府ごみ処理広域化計画</a:t>
            </a:r>
          </a:p>
        </p:txBody>
      </p:sp>
      <p:sp>
        <p:nvSpPr>
          <p:cNvPr id="29" name="テキスト ボックス 28"/>
          <p:cNvSpPr txBox="1"/>
          <p:nvPr/>
        </p:nvSpPr>
        <p:spPr>
          <a:xfrm>
            <a:off x="1126139" y="3349753"/>
            <a:ext cx="1983638"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出典：大阪府ごみ処理広域化計画</a:t>
            </a:r>
          </a:p>
        </p:txBody>
      </p:sp>
      <p:sp>
        <p:nvSpPr>
          <p:cNvPr id="30" name="テキスト ボックス 29"/>
          <p:cNvSpPr txBox="1"/>
          <p:nvPr/>
        </p:nvSpPr>
        <p:spPr>
          <a:xfrm>
            <a:off x="5054911" y="1545381"/>
            <a:ext cx="2574659"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出典：家庭系ごみ収集輸送事業改革プラン</a:t>
            </a:r>
            <a:r>
              <a:rPr lang="en-US" altLang="ja-JP" sz="831" dirty="0">
                <a:latin typeface="BIZ UDPゴシック" panose="020B0400000000000000" pitchFamily="50" charset="-128"/>
                <a:ea typeface="BIZ UDPゴシック" panose="020B0400000000000000" pitchFamily="50" charset="-128"/>
              </a:rPr>
              <a:t>2.0</a:t>
            </a:r>
            <a:endParaRPr lang="ja-JP" altLang="en-US" sz="831" dirty="0">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6100223" y="6362879"/>
            <a:ext cx="2574659" cy="220188"/>
          </a:xfrm>
          <a:prstGeom prst="rect">
            <a:avLst/>
          </a:prstGeom>
          <a:noFill/>
          <a:ln>
            <a:noFill/>
          </a:ln>
        </p:spPr>
        <p:txBody>
          <a:bodyPr wrap="square" rtlCol="0" anchor="ctr" anchorCtr="0">
            <a:spAutoFit/>
          </a:bodyPr>
          <a:lstStyle/>
          <a:p>
            <a:pPr algn="ctr"/>
            <a:r>
              <a:rPr lang="ja-JP" altLang="en-US" sz="831" dirty="0">
                <a:latin typeface="BIZ UDPゴシック" panose="020B0400000000000000" pitchFamily="50" charset="-128"/>
                <a:ea typeface="BIZ UDPゴシック" panose="020B0400000000000000" pitchFamily="50" charset="-128"/>
              </a:rPr>
              <a:t>出典：家庭系ごみ収集輸送事業改革プラン</a:t>
            </a:r>
            <a:r>
              <a:rPr lang="en-US" altLang="ja-JP" sz="831" dirty="0">
                <a:latin typeface="BIZ UDPゴシック" panose="020B0400000000000000" pitchFamily="50" charset="-128"/>
                <a:ea typeface="BIZ UDPゴシック" panose="020B0400000000000000" pitchFamily="50" charset="-128"/>
              </a:rPr>
              <a:t>2.0</a:t>
            </a:r>
            <a:endParaRPr lang="ja-JP" altLang="en-US" sz="83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1948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72577" y="718912"/>
            <a:ext cx="9005538" cy="581538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185052" y="1169057"/>
            <a:ext cx="3682952" cy="1431753"/>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今後は、より一層のビジネス環境の整備に向け、特区制度をさらに活用するなど、ソフト面からグローバル競争力を支える基盤を確立する。</a:t>
            </a:r>
          </a:p>
        </p:txBody>
      </p:sp>
      <p:sp>
        <p:nvSpPr>
          <p:cNvPr id="31" name="タイトル 1"/>
          <p:cNvSpPr txBox="1">
            <a:spLocks/>
          </p:cNvSpPr>
          <p:nvPr/>
        </p:nvSpPr>
        <p:spPr>
          <a:xfrm>
            <a:off x="4372410" y="1113798"/>
            <a:ext cx="4404110" cy="1341985"/>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en-US" altLang="ja-JP" sz="12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国家戦略特区の活用状況は、関西圏は東京圏に次ぐ規模。総合戦略特区でもライフサイエンス分野、グリーン分野等の取組みをはじめ、</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プロジェクトが計画認定。</a:t>
            </a:r>
          </a:p>
        </p:txBody>
      </p:sp>
      <p:sp>
        <p:nvSpPr>
          <p:cNvPr id="32" name="右矢印 31"/>
          <p:cNvSpPr/>
          <p:nvPr/>
        </p:nvSpPr>
        <p:spPr>
          <a:xfrm>
            <a:off x="3875710" y="1501402"/>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角丸四角形 17"/>
          <p:cNvSpPr/>
          <p:nvPr/>
        </p:nvSpPr>
        <p:spPr>
          <a:xfrm>
            <a:off x="4455745" y="781453"/>
            <a:ext cx="1046820" cy="30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2" name="タイトル 1"/>
          <p:cNvSpPr txBox="1">
            <a:spLocks/>
          </p:cNvSpPr>
          <p:nvPr/>
        </p:nvSpPr>
        <p:spPr>
          <a:xfrm>
            <a:off x="3974771" y="2815273"/>
            <a:ext cx="5032411" cy="2893691"/>
          </a:xfrm>
          <a:prstGeom prst="rect">
            <a:avLst/>
          </a:prstGeom>
          <a:noFill/>
          <a:ln w="25400">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世界の都市と比較すると、日本の経済自由度・ビジネス環境は、近年上昇傾向ではあるものの、低位に留まる。</a:t>
            </a: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関西国際戦略総合特区については、これまでの拠点だけでなく、圏域を超える拠点間連携などウィングを広げて取組みを進めていく必要があるのではないか。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東西二極の一極として、これまでの国家戦略特区・総合戦略特区における規制改革等の取組みを継続しつつ、民間意見を取り入れながら、スーパーシティなど新たな枠組みの活用により、民間がビジネスしやすい環境整備を大阪から先導し取り組むべきではないか。</a:t>
            </a: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また、万博をインパクトに規制改革を進め、世界最先端の医療技術の開発・実装や世界をリードするライフサイエンス産業の成長、スマートモビリティの推進、カーボンニュートラルの実現などへとつなげていく</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
            </a:r>
            <a:br>
              <a:rPr lang="en-US" altLang="ja-JP" sz="1292" b="1" dirty="0">
                <a:latin typeface="Meiryo UI" panose="020B0604030504040204" pitchFamily="50" charset="-128"/>
                <a:ea typeface="Meiryo UI" panose="020B0604030504040204" pitchFamily="50" charset="-128"/>
                <a:cs typeface="Meiryo UI" panose="020B0604030504040204" pitchFamily="50" charset="-128"/>
              </a:rPr>
            </a:b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85051" y="843720"/>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3" name="角丸四角形 23">
            <a:extLst>
              <a:ext uri="{FF2B5EF4-FFF2-40B4-BE49-F238E27FC236}">
                <a16:creationId xmlns:a16="http://schemas.microsoft.com/office/drawing/2014/main" id="{B23E43A1-D28E-4C65-90EC-FDFF1591D5C2}"/>
              </a:ext>
            </a:extLst>
          </p:cNvPr>
          <p:cNvSpPr/>
          <p:nvPr/>
        </p:nvSpPr>
        <p:spPr>
          <a:xfrm>
            <a:off x="4406038" y="2523622"/>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4" name="正方形/長方形 13"/>
          <p:cNvSpPr/>
          <p:nvPr/>
        </p:nvSpPr>
        <p:spPr>
          <a:xfrm>
            <a:off x="1" y="1"/>
            <a:ext cx="9143999" cy="341118"/>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kern="0" dirty="0" smtClean="0">
                <a:solidFill>
                  <a:srgbClr val="000000"/>
                </a:solidFill>
                <a:latin typeface="Meiryo UI" panose="020B0604030504040204" pitchFamily="50" charset="-128"/>
                <a:ea typeface="Meiryo UI" panose="020B0604030504040204" pitchFamily="50" charset="-128"/>
                <a:cs typeface="Meiryo UI" pitchFamily="50" charset="-128"/>
              </a:rPr>
              <a:t>14.</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kern="0" dirty="0">
                <a:solidFill>
                  <a:srgbClr val="000000"/>
                </a:solidFill>
                <a:latin typeface="Meiryo UI" panose="020B0604030504040204" pitchFamily="50" charset="-128"/>
                <a:ea typeface="Meiryo UI" panose="020B0604030504040204" pitchFamily="50" charset="-128"/>
                <a:cs typeface="Meiryo UI" pitchFamily="50" charset="-128"/>
              </a:rPr>
              <a:t>（４）規制改革や特区による環境整備</a:t>
            </a:r>
          </a:p>
        </p:txBody>
      </p:sp>
      <p:sp>
        <p:nvSpPr>
          <p:cNvPr id="15" name="正方形/長方形 14"/>
          <p:cNvSpPr/>
          <p:nvPr/>
        </p:nvSpPr>
        <p:spPr>
          <a:xfrm>
            <a:off x="7151556" y="82323"/>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2570031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1830" y="263769"/>
            <a:ext cx="9155829" cy="6330462"/>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graphicFrame>
        <p:nvGraphicFramePr>
          <p:cNvPr id="20" name="表 19"/>
          <p:cNvGraphicFramePr>
            <a:graphicFrameLocks noGrp="1"/>
          </p:cNvGraphicFramePr>
          <p:nvPr/>
        </p:nvGraphicFramePr>
        <p:xfrm>
          <a:off x="371854" y="1640649"/>
          <a:ext cx="4262198" cy="1641230"/>
        </p:xfrm>
        <a:graphic>
          <a:graphicData uri="http://schemas.openxmlformats.org/drawingml/2006/table">
            <a:tbl>
              <a:tblPr firstRow="1" bandRow="1">
                <a:tableStyleId>{5C22544A-7EE6-4342-B048-85BDC9FD1C3A}</a:tableStyleId>
              </a:tblPr>
              <a:tblGrid>
                <a:gridCol w="872283">
                  <a:extLst>
                    <a:ext uri="{9D8B030D-6E8A-4147-A177-3AD203B41FA5}">
                      <a16:colId xmlns:a16="http://schemas.microsoft.com/office/drawing/2014/main" val="294688490"/>
                    </a:ext>
                  </a:extLst>
                </a:gridCol>
                <a:gridCol w="668702">
                  <a:extLst>
                    <a:ext uri="{9D8B030D-6E8A-4147-A177-3AD203B41FA5}">
                      <a16:colId xmlns:a16="http://schemas.microsoft.com/office/drawing/2014/main" val="4089179981"/>
                    </a:ext>
                  </a:extLst>
                </a:gridCol>
                <a:gridCol w="507120">
                  <a:extLst>
                    <a:ext uri="{9D8B030D-6E8A-4147-A177-3AD203B41FA5}">
                      <a16:colId xmlns:a16="http://schemas.microsoft.com/office/drawing/2014/main" val="2283207638"/>
                    </a:ext>
                  </a:extLst>
                </a:gridCol>
                <a:gridCol w="507120">
                  <a:extLst>
                    <a:ext uri="{9D8B030D-6E8A-4147-A177-3AD203B41FA5}">
                      <a16:colId xmlns:a16="http://schemas.microsoft.com/office/drawing/2014/main" val="1780849471"/>
                    </a:ext>
                  </a:extLst>
                </a:gridCol>
                <a:gridCol w="507120">
                  <a:extLst>
                    <a:ext uri="{9D8B030D-6E8A-4147-A177-3AD203B41FA5}">
                      <a16:colId xmlns:a16="http://schemas.microsoft.com/office/drawing/2014/main" val="2582474313"/>
                    </a:ext>
                  </a:extLst>
                </a:gridCol>
                <a:gridCol w="507120">
                  <a:extLst>
                    <a:ext uri="{9D8B030D-6E8A-4147-A177-3AD203B41FA5}">
                      <a16:colId xmlns:a16="http://schemas.microsoft.com/office/drawing/2014/main" val="3602904768"/>
                    </a:ext>
                  </a:extLst>
                </a:gridCol>
                <a:gridCol w="692733">
                  <a:extLst>
                    <a:ext uri="{9D8B030D-6E8A-4147-A177-3AD203B41FA5}">
                      <a16:colId xmlns:a16="http://schemas.microsoft.com/office/drawing/2014/main" val="186512972"/>
                    </a:ext>
                  </a:extLst>
                </a:gridCol>
              </a:tblGrid>
              <a:tr h="232117">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tc>
                <a:tc>
                  <a:txBody>
                    <a:bodyPr/>
                    <a:lstStyle/>
                    <a:p>
                      <a:pPr algn="ctr"/>
                      <a:r>
                        <a:rPr kumimoji="1" lang="en-US" altLang="ja-JP" sz="1000" dirty="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2019</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2020</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65621274"/>
                  </a:ext>
                </a:extLst>
              </a:tr>
              <a:tr h="379828">
                <a:tc>
                  <a:txBody>
                    <a:bodyPr/>
                    <a:lstStyle/>
                    <a:p>
                      <a:pPr algn="ctr"/>
                      <a:r>
                        <a:rPr kumimoji="1" lang="ja-JP" altLang="en-US" sz="1000" dirty="0">
                          <a:latin typeface="Meiryo UI" panose="020B0604030504040204" pitchFamily="50" charset="-128"/>
                          <a:ea typeface="Meiryo UI" panose="020B0604030504040204" pitchFamily="50" charset="-128"/>
                        </a:rPr>
                        <a:t>日本（大阪・東京・福岡）</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25</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24</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28</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tc>
                  <a:txBody>
                    <a:bodyPr/>
                    <a:lstStyle/>
                    <a:p>
                      <a:pPr algn="ctr"/>
                      <a:r>
                        <a:rPr kumimoji="1" lang="en-US" altLang="ja-JP" sz="1000" dirty="0">
                          <a:latin typeface="Meiryo UI" panose="020B0604030504040204" pitchFamily="50" charset="-128"/>
                          <a:ea typeface="Meiryo UI" panose="020B0604030504040204" pitchFamily="50" charset="-128"/>
                        </a:rPr>
                        <a:t>28</a:t>
                      </a:r>
                      <a:r>
                        <a:rPr kumimoji="1" lang="ja-JP" altLang="en-US" sz="1000" dirty="0">
                          <a:latin typeface="Meiryo UI" panose="020B0604030504040204" pitchFamily="50" charset="-128"/>
                          <a:ea typeface="Meiryo UI" panose="020B0604030504040204" pitchFamily="50" charset="-128"/>
                        </a:rPr>
                        <a:t>位</a:t>
                      </a:r>
                    </a:p>
                  </a:txBody>
                  <a:tcPr marL="84406" marR="84406" marT="42203" marB="42203" anchor="ctr"/>
                </a:tc>
                <a:extLst>
                  <a:ext uri="{0D108BD9-81ED-4DB2-BD59-A6C34878D82A}">
                    <a16:rowId xmlns:a16="http://schemas.microsoft.com/office/drawing/2014/main" val="3621190284"/>
                  </a:ext>
                </a:extLst>
              </a:tr>
              <a:tr h="232117">
                <a:tc>
                  <a:txBody>
                    <a:bodyPr/>
                    <a:lstStyle/>
                    <a:p>
                      <a:pPr algn="ctr"/>
                      <a:r>
                        <a:rPr kumimoji="1" lang="ja-JP" altLang="en-US" sz="1000" dirty="0">
                          <a:latin typeface="Meiryo UI" panose="020B0604030504040204" pitchFamily="50" charset="-128"/>
                          <a:ea typeface="Meiryo UI" panose="020B0604030504040204" pitchFamily="50" charset="-128"/>
                        </a:rPr>
                        <a:t>１位</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ｼﾝｶﾞﾎﾟｰﾙ</a:t>
                      </a:r>
                    </a:p>
                  </a:txBody>
                  <a:tcPr marL="84406" marR="84406" marT="42203" marB="42203" anchor="ctr"/>
                </a:tc>
                <a:extLst>
                  <a:ext uri="{0D108BD9-81ED-4DB2-BD59-A6C34878D82A}">
                    <a16:rowId xmlns:a16="http://schemas.microsoft.com/office/drawing/2014/main" val="964797382"/>
                  </a:ext>
                </a:extLst>
              </a:tr>
              <a:tr h="379828">
                <a:tc>
                  <a:txBody>
                    <a:bodyPr/>
                    <a:lstStyle/>
                    <a:p>
                      <a:pPr algn="ctr"/>
                      <a:r>
                        <a:rPr kumimoji="1" lang="ja-JP" altLang="en-US" sz="1000" dirty="0">
                          <a:latin typeface="Meiryo UI" panose="020B0604030504040204" pitchFamily="50" charset="-128"/>
                          <a:ea typeface="Meiryo UI" panose="020B0604030504040204" pitchFamily="50" charset="-128"/>
                        </a:rPr>
                        <a:t>２位</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ｼﾝｶﾞ</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ﾎﾟｰﾙ</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ｼﾝｶﾞﾎﾟｰﾙ</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ｼﾝｶﾞﾎﾟｰﾙ</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ｼﾝｶﾞﾎﾟｰﾙ</a:t>
                      </a:r>
                    </a:p>
                  </a:txBody>
                  <a:tcPr marL="84406" marR="84406" marT="42203" marB="42203"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Meiryo UI" panose="020B0604030504040204" pitchFamily="50" charset="-128"/>
                          <a:ea typeface="Meiryo UI" panose="020B0604030504040204" pitchFamily="50" charset="-128"/>
                        </a:rPr>
                        <a:t>ｼﾝｶﾞﾎﾟｰﾙ</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香港</a:t>
                      </a:r>
                    </a:p>
                  </a:txBody>
                  <a:tcPr marL="84406" marR="84406" marT="42203" marB="42203" anchor="ctr"/>
                </a:tc>
                <a:extLst>
                  <a:ext uri="{0D108BD9-81ED-4DB2-BD59-A6C34878D82A}">
                    <a16:rowId xmlns:a16="http://schemas.microsoft.com/office/drawing/2014/main" val="1122938114"/>
                  </a:ext>
                </a:extLst>
              </a:tr>
              <a:tr h="232117">
                <a:tc>
                  <a:txBody>
                    <a:bodyPr/>
                    <a:lstStyle/>
                    <a:p>
                      <a:pPr algn="ctr"/>
                      <a:r>
                        <a:rPr kumimoji="1" lang="ja-JP" altLang="en-US" sz="1000" dirty="0">
                          <a:latin typeface="Meiryo UI" panose="020B0604030504040204" pitchFamily="50" charset="-128"/>
                          <a:ea typeface="Meiryo UI" panose="020B0604030504040204" pitchFamily="50" charset="-128"/>
                        </a:rPr>
                        <a:t>３位</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ｵｰｽﾄﾗﾘｱ</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ｽｲｽ</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ｽｲｽ</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ｽｲｽ</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ｽｲｽ</a:t>
                      </a: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ｵｰｽﾄﾗﾘｱ</a:t>
                      </a:r>
                    </a:p>
                  </a:txBody>
                  <a:tcPr marL="84406" marR="84406" marT="42203" marB="42203" anchor="ctr"/>
                </a:tc>
                <a:extLst>
                  <a:ext uri="{0D108BD9-81ED-4DB2-BD59-A6C34878D82A}">
                    <a16:rowId xmlns:a16="http://schemas.microsoft.com/office/drawing/2014/main" val="4270613546"/>
                  </a:ext>
                </a:extLst>
              </a:tr>
            </a:tbl>
          </a:graphicData>
        </a:graphic>
      </p:graphicFrame>
      <p:sp>
        <p:nvSpPr>
          <p:cNvPr id="21" name="正方形/長方形 20">
            <a:extLst>
              <a:ext uri="{FF2B5EF4-FFF2-40B4-BE49-F238E27FC236}">
                <a16:creationId xmlns:a16="http://schemas.microsoft.com/office/drawing/2014/main" id="{12BB05C3-F234-484D-B626-034276DF8214}"/>
              </a:ext>
            </a:extLst>
          </p:cNvPr>
          <p:cNvSpPr/>
          <p:nvPr/>
        </p:nvSpPr>
        <p:spPr>
          <a:xfrm>
            <a:off x="246236" y="624116"/>
            <a:ext cx="2255746" cy="2343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923" b="1" dirty="0">
                <a:latin typeface="Meiryo UI" panose="020B0604030504040204" pitchFamily="50" charset="-128"/>
                <a:ea typeface="Meiryo UI" panose="020B0604030504040204" pitchFamily="50" charset="-128"/>
              </a:rPr>
              <a:t>○経済自由度に関する評価（ランキング）</a:t>
            </a:r>
            <a:endParaRPr lang="en-US" altLang="ja-JP" sz="738"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4699226" y="686249"/>
            <a:ext cx="4060316" cy="2947180"/>
          </a:xfrm>
          <a:prstGeom prst="rect">
            <a:avLst/>
          </a:prstGeom>
        </p:spPr>
      </p:pic>
      <p:sp>
        <p:nvSpPr>
          <p:cNvPr id="23" name="正方形/長方形 22">
            <a:extLst>
              <a:ext uri="{FF2B5EF4-FFF2-40B4-BE49-F238E27FC236}">
                <a16:creationId xmlns:a16="http://schemas.microsoft.com/office/drawing/2014/main" id="{12BB05C3-F234-484D-B626-034276DF8214}"/>
              </a:ext>
            </a:extLst>
          </p:cNvPr>
          <p:cNvSpPr/>
          <p:nvPr/>
        </p:nvSpPr>
        <p:spPr>
          <a:xfrm>
            <a:off x="4699226" y="448146"/>
            <a:ext cx="2409634" cy="2343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r>
              <a:rPr lang="ja-JP" altLang="en-US" sz="923" b="1" dirty="0"/>
              <a:t>○ビジネス環境ランキング</a:t>
            </a:r>
            <a:r>
              <a:rPr lang="ja-JP" altLang="en-US" sz="738" b="1" dirty="0">
                <a:latin typeface="Meiryo UI" panose="020B0604030504040204" pitchFamily="50" charset="-128"/>
                <a:ea typeface="Meiryo UI" panose="020B0604030504040204" pitchFamily="50" charset="-128"/>
              </a:rPr>
              <a:t>　</a:t>
            </a:r>
            <a:r>
              <a:rPr lang="ja-JP" altLang="en-US" sz="738" dirty="0">
                <a:latin typeface="Meiryo UI" panose="020B0604030504040204" pitchFamily="50" charset="-128"/>
                <a:ea typeface="Meiryo UI" panose="020B0604030504040204" pitchFamily="50" charset="-128"/>
              </a:rPr>
              <a:t>（出典：世界銀行）</a:t>
            </a:r>
            <a:endParaRPr lang="en-US" altLang="ja-JP" sz="738"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4687915" y="3072793"/>
            <a:ext cx="4062790" cy="589264"/>
          </a:xfrm>
          <a:prstGeom prst="rect">
            <a:avLst/>
          </a:prstGeom>
          <a:solidFill>
            <a:schemeClr val="bg1"/>
          </a:solidFill>
          <a:ln>
            <a:solidFill>
              <a:schemeClr val="accent1">
                <a:shade val="95000"/>
                <a:satMod val="105000"/>
              </a:schemeClr>
            </a:solidFill>
          </a:ln>
        </p:spPr>
        <p:txBody>
          <a:bodyPr wrap="square" rtlCol="0">
            <a:spAutoFit/>
          </a:bodyPr>
          <a:lstStyle/>
          <a:p>
            <a:r>
              <a:rPr lang="en-US" altLang="ja-JP" sz="646" dirty="0">
                <a:latin typeface="Meiryo UI" panose="020B0604030504040204" pitchFamily="50" charset="-128"/>
                <a:ea typeface="Meiryo UI" panose="020B0604030504040204" pitchFamily="50" charset="-128"/>
              </a:rPr>
              <a:t>※</a:t>
            </a:r>
            <a:r>
              <a:rPr lang="ja-JP" altLang="en-US" sz="646" dirty="0">
                <a:latin typeface="Meiryo UI" panose="020B0604030504040204" pitchFamily="50" charset="-128"/>
                <a:ea typeface="Meiryo UI" panose="020B0604030504040204" pitchFamily="50" charset="-128"/>
              </a:rPr>
              <a:t>事業環境ランキング（世界銀行）ビジネスに関する規制とその施行状況を計測</a:t>
            </a:r>
            <a:endParaRPr lang="en-US" altLang="ja-JP" sz="646" dirty="0">
              <a:latin typeface="Meiryo UI" panose="020B0604030504040204" pitchFamily="50" charset="-128"/>
              <a:ea typeface="Meiryo UI" panose="020B0604030504040204" pitchFamily="50" charset="-128"/>
            </a:endParaRPr>
          </a:p>
          <a:p>
            <a:r>
              <a:rPr lang="ja-JP" altLang="en-US" sz="646" dirty="0">
                <a:latin typeface="Meiryo UI" panose="020B0604030504040204" pitchFamily="50" charset="-128"/>
                <a:ea typeface="Meiryo UI" panose="020B0604030504040204" pitchFamily="50" charset="-128"/>
              </a:rPr>
              <a:t>　</a:t>
            </a:r>
            <a:r>
              <a:rPr lang="en-US" altLang="ja-JP" sz="646" dirty="0">
                <a:latin typeface="Meiryo UI" panose="020B0604030504040204" pitchFamily="50" charset="-128"/>
                <a:ea typeface="Meiryo UI" panose="020B0604030504040204" pitchFamily="50" charset="-128"/>
              </a:rPr>
              <a:t>190</a:t>
            </a:r>
            <a:r>
              <a:rPr lang="ja-JP" altLang="en-US" sz="646" dirty="0">
                <a:latin typeface="Meiryo UI" panose="020B0604030504040204" pitchFamily="50" charset="-128"/>
                <a:ea typeface="Meiryo UI" panose="020B0604030504040204" pitchFamily="50" charset="-128"/>
              </a:rPr>
              <a:t>か国、</a:t>
            </a:r>
            <a:r>
              <a:rPr lang="en-US" altLang="ja-JP" sz="646" dirty="0">
                <a:latin typeface="Meiryo UI" panose="020B0604030504040204" pitchFamily="50" charset="-128"/>
                <a:ea typeface="Meiryo UI" panose="020B0604030504040204" pitchFamily="50" charset="-128"/>
              </a:rPr>
              <a:t>10</a:t>
            </a:r>
            <a:r>
              <a:rPr lang="ja-JP" altLang="en-US" sz="646" dirty="0">
                <a:latin typeface="Meiryo UI" panose="020B0604030504040204" pitchFamily="50" charset="-128"/>
                <a:ea typeface="Meiryo UI" panose="020B0604030504040204" pitchFamily="50" charset="-128"/>
              </a:rPr>
              <a:t>分野において、手続数、時間、コスト、規制の質などについて、モデルシナリオ</a:t>
            </a:r>
            <a:r>
              <a:rPr lang="en-US" altLang="ja-JP" sz="646" dirty="0">
                <a:latin typeface="Meiryo UI" panose="020B0604030504040204" pitchFamily="50" charset="-128"/>
                <a:ea typeface="Meiryo UI" panose="020B0604030504040204" pitchFamily="50" charset="-128"/>
              </a:rPr>
              <a:t>(</a:t>
            </a:r>
            <a:r>
              <a:rPr lang="ja-JP" altLang="en-US" sz="646" dirty="0">
                <a:latin typeface="Meiryo UI" panose="020B0604030504040204" pitchFamily="50" charset="-128"/>
                <a:ea typeface="Meiryo UI" panose="020B0604030504040204" pitchFamily="50" charset="-128"/>
              </a:rPr>
              <a:t>中小企業</a:t>
            </a:r>
            <a:r>
              <a:rPr lang="en-US" altLang="ja-JP" sz="646" dirty="0">
                <a:latin typeface="Meiryo UI" panose="020B0604030504040204" pitchFamily="50" charset="-128"/>
                <a:ea typeface="Meiryo UI" panose="020B0604030504040204" pitchFamily="50" charset="-128"/>
              </a:rPr>
              <a:t>)</a:t>
            </a:r>
            <a:r>
              <a:rPr lang="ja-JP" altLang="en-US" sz="646" dirty="0">
                <a:latin typeface="Meiryo UI" panose="020B0604030504040204" pitchFamily="50" charset="-128"/>
                <a:ea typeface="Meiryo UI" panose="020B0604030504040204" pitchFamily="50" charset="-128"/>
              </a:rPr>
              <a:t>を設定し、各国の民間有識者からのアンケート回答を基に評価・数値化し、総合ランキングを算出。</a:t>
            </a:r>
          </a:p>
          <a:p>
            <a:r>
              <a:rPr lang="ja-JP" altLang="en-US" sz="646" dirty="0">
                <a:latin typeface="Meiryo UI" panose="020B0604030504040204" pitchFamily="50" charset="-128"/>
                <a:ea typeface="Meiryo UI" panose="020B0604030504040204" pitchFamily="50" charset="-128"/>
              </a:rPr>
              <a:t>（１０分野）</a:t>
            </a:r>
          </a:p>
          <a:p>
            <a:r>
              <a:rPr lang="ja-JP" altLang="en-US" sz="646" dirty="0">
                <a:latin typeface="Meiryo UI" panose="020B0604030504040204" pitchFamily="50" charset="-128"/>
                <a:ea typeface="Meiryo UI" panose="020B0604030504040204" pitchFamily="50" charset="-128"/>
              </a:rPr>
              <a:t>①法人設立②建設許可③電力④不動産登記⑤信用供与⑥投資家保護⑦納税⑧輸出入⑨契約執行⑩破綻処理</a:t>
            </a:r>
          </a:p>
        </p:txBody>
      </p:sp>
      <p:sp>
        <p:nvSpPr>
          <p:cNvPr id="28" name="テキスト ボックス 27"/>
          <p:cNvSpPr txBox="1"/>
          <p:nvPr/>
        </p:nvSpPr>
        <p:spPr>
          <a:xfrm>
            <a:off x="420475" y="3096655"/>
            <a:ext cx="3581430" cy="433004"/>
          </a:xfrm>
          <a:prstGeom prst="rect">
            <a:avLst/>
          </a:prstGeom>
          <a:noFill/>
        </p:spPr>
        <p:txBody>
          <a:bodyPr wrap="none" rtlCol="0">
            <a:spAutoFit/>
          </a:bodyPr>
          <a:lstStyle/>
          <a:p>
            <a:r>
              <a:rPr lang="ja-JP" altLang="en-US" sz="738" dirty="0">
                <a:latin typeface="Meiryo UI" panose="020B0604030504040204" pitchFamily="50" charset="-128"/>
                <a:ea typeface="Meiryo UI" panose="020B0604030504040204" pitchFamily="50" charset="-128"/>
              </a:rPr>
              <a:t>出典：世界の都市総合ランキング</a:t>
            </a:r>
            <a:r>
              <a:rPr lang="en-US" altLang="ja-JP" sz="738" dirty="0">
                <a:latin typeface="Meiryo UI" panose="020B0604030504040204" pitchFamily="50" charset="-128"/>
                <a:ea typeface="Meiryo UI" panose="020B0604030504040204" pitchFamily="50" charset="-128"/>
              </a:rPr>
              <a:t>/</a:t>
            </a:r>
            <a:r>
              <a:rPr lang="ja-JP" altLang="en-US" sz="738" dirty="0">
                <a:latin typeface="Meiryo UI" panose="020B0604030504040204" pitchFamily="50" charset="-128"/>
                <a:ea typeface="Meiryo UI" panose="020B0604030504040204" pitchFamily="50" charset="-128"/>
              </a:rPr>
              <a:t>森記念財団都市戦略研究所</a:t>
            </a:r>
            <a:endParaRPr lang="en-US" altLang="ja-JP" sz="738" dirty="0">
              <a:latin typeface="Meiryo UI" panose="020B0604030504040204" pitchFamily="50" charset="-128"/>
              <a:ea typeface="Meiryo UI" panose="020B0604030504040204" pitchFamily="50" charset="-128"/>
            </a:endParaRPr>
          </a:p>
          <a:p>
            <a:r>
              <a:rPr lang="en-US" altLang="ja-JP" sz="738" dirty="0">
                <a:latin typeface="Meiryo UI" panose="020B0604030504040204" pitchFamily="50" charset="-128"/>
                <a:ea typeface="Meiryo UI" panose="020B0604030504040204" pitchFamily="50" charset="-128"/>
              </a:rPr>
              <a:t>※</a:t>
            </a:r>
            <a:r>
              <a:rPr lang="ja-JP" altLang="en-US" sz="738" dirty="0">
                <a:latin typeface="Meiryo UI" panose="020B0604030504040204" pitchFamily="50" charset="-128"/>
                <a:ea typeface="Meiryo UI" panose="020B0604030504040204" pitchFamily="50" charset="-128"/>
              </a:rPr>
              <a:t>世界の都市総合力ランキング（森記念財団都市戦略研究所）の経済自由度評価は、</a:t>
            </a:r>
            <a:endParaRPr lang="en-US" altLang="ja-JP" sz="738" dirty="0">
              <a:latin typeface="Meiryo UI" panose="020B0604030504040204" pitchFamily="50" charset="-128"/>
              <a:ea typeface="Meiryo UI" panose="020B0604030504040204" pitchFamily="50" charset="-128"/>
            </a:endParaRPr>
          </a:p>
          <a:p>
            <a:r>
              <a:rPr lang="ja-JP" altLang="en-US" sz="738" dirty="0">
                <a:latin typeface="Meiryo UI" panose="020B0604030504040204" pitchFamily="50" charset="-128"/>
                <a:ea typeface="Meiryo UI" panose="020B0604030504040204" pitchFamily="50" charset="-128"/>
              </a:rPr>
              <a:t>　　国の評価が各都市に当てはめられて評価される。</a:t>
            </a:r>
          </a:p>
        </p:txBody>
      </p:sp>
      <p:sp>
        <p:nvSpPr>
          <p:cNvPr id="27" name="正方形/長方形 26">
            <a:extLst>
              <a:ext uri="{FF2B5EF4-FFF2-40B4-BE49-F238E27FC236}">
                <a16:creationId xmlns:a16="http://schemas.microsoft.com/office/drawing/2014/main" id="{43F6E87B-42C2-4ED4-84AC-96E50CC65178}"/>
              </a:ext>
            </a:extLst>
          </p:cNvPr>
          <p:cNvSpPr/>
          <p:nvPr/>
        </p:nvSpPr>
        <p:spPr>
          <a:xfrm>
            <a:off x="344744" y="949335"/>
            <a:ext cx="4263043" cy="58111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schemeClr val="tx1"/>
                </a:solidFill>
              </a:rPr>
              <a:t>　</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経済自由度に関する評価は、日本は</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都市と低迷。主にビジネスに関する規制をランキングしている世界銀行の事業環境ランキングでも、近年上昇傾向ではあるものの、低位に留まる。</a:t>
            </a:r>
          </a:p>
        </p:txBody>
      </p:sp>
      <p:pic>
        <p:nvPicPr>
          <p:cNvPr id="11" name="図 10"/>
          <p:cNvPicPr>
            <a:picLocks noChangeAspect="1"/>
          </p:cNvPicPr>
          <p:nvPr/>
        </p:nvPicPr>
        <p:blipFill>
          <a:blip r:embed="rId4"/>
          <a:stretch>
            <a:fillRect/>
          </a:stretch>
        </p:blipFill>
        <p:spPr>
          <a:xfrm>
            <a:off x="359520" y="3982946"/>
            <a:ext cx="3946604" cy="2494101"/>
          </a:xfrm>
          <a:prstGeom prst="rect">
            <a:avLst/>
          </a:prstGeom>
        </p:spPr>
      </p:pic>
      <p:sp>
        <p:nvSpPr>
          <p:cNvPr id="12" name="正方形/長方形 11">
            <a:extLst>
              <a:ext uri="{FF2B5EF4-FFF2-40B4-BE49-F238E27FC236}">
                <a16:creationId xmlns:a16="http://schemas.microsoft.com/office/drawing/2014/main" id="{43BC2425-F213-4CC1-A4A3-98965C7F4821}"/>
              </a:ext>
            </a:extLst>
          </p:cNvPr>
          <p:cNvSpPr/>
          <p:nvPr/>
        </p:nvSpPr>
        <p:spPr>
          <a:xfrm>
            <a:off x="359520" y="3559292"/>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○海外のスマートシティ事例</a:t>
            </a:r>
          </a:p>
        </p:txBody>
      </p:sp>
      <p:sp>
        <p:nvSpPr>
          <p:cNvPr id="13" name="正方形/長方形 12">
            <a:extLst>
              <a:ext uri="{FF2B5EF4-FFF2-40B4-BE49-F238E27FC236}">
                <a16:creationId xmlns:a16="http://schemas.microsoft.com/office/drawing/2014/main" id="{43F6E87B-42C2-4ED4-84AC-96E50CC65178}"/>
              </a:ext>
            </a:extLst>
          </p:cNvPr>
          <p:cNvSpPr/>
          <p:nvPr/>
        </p:nvSpPr>
        <p:spPr>
          <a:xfrm>
            <a:off x="399347" y="3761345"/>
            <a:ext cx="3483027" cy="2077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　海外では、先進的なスマートシティの事例が多数出てきている。</a:t>
            </a:r>
          </a:p>
        </p:txBody>
      </p:sp>
      <p:sp>
        <p:nvSpPr>
          <p:cNvPr id="18" name="正方形/長方形 17">
            <a:extLst>
              <a:ext uri="{FF2B5EF4-FFF2-40B4-BE49-F238E27FC236}">
                <a16:creationId xmlns:a16="http://schemas.microsoft.com/office/drawing/2014/main" id="{43BC2425-F213-4CC1-A4A3-98965C7F4821}"/>
              </a:ext>
            </a:extLst>
          </p:cNvPr>
          <p:cNvSpPr/>
          <p:nvPr/>
        </p:nvSpPr>
        <p:spPr>
          <a:xfrm>
            <a:off x="399346" y="6250041"/>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latin typeface="Meiryo UI" panose="020B0604030504040204" pitchFamily="50" charset="-128"/>
                <a:ea typeface="Meiryo UI" panose="020B0604030504040204" pitchFamily="50" charset="-128"/>
              </a:rPr>
              <a:t>出典：</a:t>
            </a:r>
            <a:r>
              <a:rPr lang="zh-TW" altLang="en-US" sz="738" dirty="0">
                <a:latin typeface="Meiryo UI" panose="020B0604030504040204" pitchFamily="50" charset="-128"/>
                <a:ea typeface="Meiryo UI" panose="020B0604030504040204" pitchFamily="50" charset="-128"/>
              </a:rPr>
              <a:t>内閣府地⽅創⽣推進事務局</a:t>
            </a:r>
            <a:r>
              <a:rPr lang="ja-JP" altLang="en-US" sz="738" dirty="0">
                <a:latin typeface="Meiryo UI" panose="020B0604030504040204" pitchFamily="50" charset="-128"/>
                <a:ea typeface="Meiryo UI" panose="020B0604030504040204" pitchFamily="50" charset="-128"/>
              </a:rPr>
              <a:t>資料</a:t>
            </a:r>
          </a:p>
        </p:txBody>
      </p:sp>
      <p:pic>
        <p:nvPicPr>
          <p:cNvPr id="2" name="図 1"/>
          <p:cNvPicPr>
            <a:picLocks noChangeAspect="1"/>
          </p:cNvPicPr>
          <p:nvPr/>
        </p:nvPicPr>
        <p:blipFill>
          <a:blip r:embed="rId5"/>
          <a:stretch>
            <a:fillRect/>
          </a:stretch>
        </p:blipFill>
        <p:spPr>
          <a:xfrm>
            <a:off x="4888168" y="3969134"/>
            <a:ext cx="3605500" cy="2495767"/>
          </a:xfrm>
          <a:prstGeom prst="rect">
            <a:avLst/>
          </a:prstGeom>
        </p:spPr>
      </p:pic>
      <p:sp>
        <p:nvSpPr>
          <p:cNvPr id="17" name="正方形/長方形 16">
            <a:extLst>
              <a:ext uri="{FF2B5EF4-FFF2-40B4-BE49-F238E27FC236}">
                <a16:creationId xmlns:a16="http://schemas.microsoft.com/office/drawing/2014/main" id="{43BC2425-F213-4CC1-A4A3-98965C7F4821}"/>
              </a:ext>
            </a:extLst>
          </p:cNvPr>
          <p:cNvSpPr/>
          <p:nvPr/>
        </p:nvSpPr>
        <p:spPr>
          <a:xfrm>
            <a:off x="4865048" y="6376735"/>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latin typeface="Meiryo UI" panose="020B0604030504040204" pitchFamily="50" charset="-128"/>
                <a:ea typeface="Meiryo UI" panose="020B0604030504040204" pitchFamily="50" charset="-128"/>
              </a:rPr>
              <a:t>出典：「デジタル田園都市国家構想実現会議」資料　</a:t>
            </a:r>
            <a:r>
              <a:rPr lang="zh-TW" altLang="en-US" sz="738" dirty="0">
                <a:latin typeface="Meiryo UI" panose="020B0604030504040204" pitchFamily="50" charset="-128"/>
                <a:ea typeface="Meiryo UI" panose="020B0604030504040204" pitchFamily="50" charset="-128"/>
              </a:rPr>
              <a:t>内閣</a:t>
            </a:r>
            <a:r>
              <a:rPr lang="ja-JP" altLang="en-US" sz="738" dirty="0">
                <a:latin typeface="Meiryo UI" panose="020B0604030504040204" pitchFamily="50" charset="-128"/>
                <a:ea typeface="Meiryo UI" panose="020B0604030504040204" pitchFamily="50" charset="-128"/>
              </a:rPr>
              <a:t>官房ホームページより</a:t>
            </a:r>
          </a:p>
        </p:txBody>
      </p:sp>
      <p:sp>
        <p:nvSpPr>
          <p:cNvPr id="19" name="正方形/長方形 18">
            <a:extLst>
              <a:ext uri="{FF2B5EF4-FFF2-40B4-BE49-F238E27FC236}">
                <a16:creationId xmlns:a16="http://schemas.microsoft.com/office/drawing/2014/main" id="{43BC2425-F213-4CC1-A4A3-98965C7F4821}"/>
              </a:ext>
            </a:extLst>
          </p:cNvPr>
          <p:cNvSpPr/>
          <p:nvPr/>
        </p:nvSpPr>
        <p:spPr>
          <a:xfrm>
            <a:off x="4505531" y="3699969"/>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○デジタル田園都市国家構想</a:t>
            </a:r>
          </a:p>
        </p:txBody>
      </p:sp>
    </p:spTree>
    <p:extLst>
      <p:ext uri="{BB962C8B-B14F-4D97-AF65-F5344CB8AC3E}">
        <p14:creationId xmlns:p14="http://schemas.microsoft.com/office/powerpoint/2010/main" val="325690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37820" y="301007"/>
            <a:ext cx="9072000" cy="6214154"/>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12" name="正方形/長方形 11">
            <a:extLst>
              <a:ext uri="{FF2B5EF4-FFF2-40B4-BE49-F238E27FC236}">
                <a16:creationId xmlns:a16="http://schemas.microsoft.com/office/drawing/2014/main" id="{4E49B5E4-CAA5-447F-BD8A-4424E8BBA8BD}"/>
              </a:ext>
            </a:extLst>
          </p:cNvPr>
          <p:cNvSpPr/>
          <p:nvPr/>
        </p:nvSpPr>
        <p:spPr>
          <a:xfrm>
            <a:off x="4737972" y="1092995"/>
            <a:ext cx="4121073" cy="262829"/>
          </a:xfrm>
          <a:prstGeom prst="rect">
            <a:avLst/>
          </a:prstGeom>
        </p:spPr>
        <p:txBody>
          <a:bodyPr wrap="square">
            <a:spAutoFit/>
          </a:bodyPr>
          <a:lstStyle/>
          <a:p>
            <a:r>
              <a:rPr lang="ja-JP" altLang="en-US" sz="1108" b="1" dirty="0"/>
              <a:t>○</a:t>
            </a:r>
            <a:r>
              <a:rPr lang="en-US" altLang="ja-JP" sz="1108" b="1" dirty="0"/>
              <a:t>【</a:t>
            </a:r>
            <a:r>
              <a:rPr lang="ja-JP" altLang="en-US" sz="1108" b="1" dirty="0"/>
              <a:t>世界主要都市のスマートシティランキング（</a:t>
            </a:r>
            <a:r>
              <a:rPr lang="en-US" altLang="ja-JP" sz="1108" b="1" dirty="0"/>
              <a:t>109</a:t>
            </a:r>
            <a:r>
              <a:rPr lang="ja-JP" altLang="en-US" sz="1108" b="1" dirty="0"/>
              <a:t>都市）</a:t>
            </a:r>
            <a:r>
              <a:rPr lang="en-US" altLang="ja-JP" sz="1108" b="1" dirty="0"/>
              <a:t>】</a:t>
            </a:r>
          </a:p>
        </p:txBody>
      </p:sp>
      <p:pic>
        <p:nvPicPr>
          <p:cNvPr id="3" name="図 2">
            <a:extLst>
              <a:ext uri="{FF2B5EF4-FFF2-40B4-BE49-F238E27FC236}">
                <a16:creationId xmlns:a16="http://schemas.microsoft.com/office/drawing/2014/main" id="{8D15FF69-1670-4648-8270-321AD1057F99}"/>
              </a:ext>
            </a:extLst>
          </p:cNvPr>
          <p:cNvPicPr>
            <a:picLocks noChangeAspect="1"/>
          </p:cNvPicPr>
          <p:nvPr/>
        </p:nvPicPr>
        <p:blipFill>
          <a:blip r:embed="rId3"/>
          <a:stretch>
            <a:fillRect/>
          </a:stretch>
        </p:blipFill>
        <p:spPr>
          <a:xfrm>
            <a:off x="4771406" y="2222868"/>
            <a:ext cx="3596015" cy="2934324"/>
          </a:xfrm>
          <a:prstGeom prst="rect">
            <a:avLst/>
          </a:prstGeom>
        </p:spPr>
      </p:pic>
      <p:sp>
        <p:nvSpPr>
          <p:cNvPr id="36" name="正方形/長方形 35">
            <a:extLst>
              <a:ext uri="{FF2B5EF4-FFF2-40B4-BE49-F238E27FC236}">
                <a16:creationId xmlns:a16="http://schemas.microsoft.com/office/drawing/2014/main" id="{A40F1A31-B822-4EB4-817F-30650A89FF45}"/>
              </a:ext>
            </a:extLst>
          </p:cNvPr>
          <p:cNvSpPr/>
          <p:nvPr/>
        </p:nvSpPr>
        <p:spPr>
          <a:xfrm>
            <a:off x="4752102" y="1602958"/>
            <a:ext cx="3615320" cy="4892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日本（東京、大阪）は、世界の都市に比べランキングが低位。</a:t>
            </a:r>
          </a:p>
          <a:p>
            <a:r>
              <a:rPr lang="ja-JP" altLang="en-US" sz="738" dirty="0">
                <a:solidFill>
                  <a:schemeClr val="tx1"/>
                </a:solidFill>
              </a:rPr>
              <a:t>スマートシティランキングが高い都市は、世界の都市総合ランキングでも、比較的高位。</a:t>
            </a:r>
          </a:p>
        </p:txBody>
      </p:sp>
      <p:pic>
        <p:nvPicPr>
          <p:cNvPr id="2" name="図 1"/>
          <p:cNvPicPr>
            <a:picLocks noChangeAspect="1"/>
          </p:cNvPicPr>
          <p:nvPr/>
        </p:nvPicPr>
        <p:blipFill>
          <a:blip r:embed="rId4"/>
          <a:stretch>
            <a:fillRect/>
          </a:stretch>
        </p:blipFill>
        <p:spPr>
          <a:xfrm>
            <a:off x="360634" y="3350301"/>
            <a:ext cx="4222223" cy="2611634"/>
          </a:xfrm>
          <a:prstGeom prst="rect">
            <a:avLst/>
          </a:prstGeom>
        </p:spPr>
      </p:pic>
      <p:pic>
        <p:nvPicPr>
          <p:cNvPr id="4" name="図 3"/>
          <p:cNvPicPr>
            <a:picLocks noChangeAspect="1"/>
          </p:cNvPicPr>
          <p:nvPr/>
        </p:nvPicPr>
        <p:blipFill>
          <a:blip r:embed="rId5"/>
          <a:stretch>
            <a:fillRect/>
          </a:stretch>
        </p:blipFill>
        <p:spPr>
          <a:xfrm>
            <a:off x="245674" y="880745"/>
            <a:ext cx="4320411" cy="1668536"/>
          </a:xfrm>
          <a:prstGeom prst="rect">
            <a:avLst/>
          </a:prstGeom>
        </p:spPr>
      </p:pic>
      <p:sp>
        <p:nvSpPr>
          <p:cNvPr id="18" name="正方形/長方形 17">
            <a:extLst>
              <a:ext uri="{FF2B5EF4-FFF2-40B4-BE49-F238E27FC236}">
                <a16:creationId xmlns:a16="http://schemas.microsoft.com/office/drawing/2014/main" id="{E83136FD-7DB7-4967-BC91-2415B42225D8}"/>
              </a:ext>
            </a:extLst>
          </p:cNvPr>
          <p:cNvSpPr/>
          <p:nvPr/>
        </p:nvSpPr>
        <p:spPr>
          <a:xfrm>
            <a:off x="240839" y="3061595"/>
            <a:ext cx="4608827" cy="262829"/>
          </a:xfrm>
          <a:prstGeom prst="rect">
            <a:avLst/>
          </a:prstGeom>
        </p:spPr>
        <p:txBody>
          <a:bodyPr wrap="square">
            <a:spAutoFit/>
          </a:bodyPr>
          <a:lstStyle/>
          <a:p>
            <a:r>
              <a:rPr lang="ja-JP" altLang="en-US" sz="1108" b="1" dirty="0"/>
              <a:t>○今般の緊急事態下でのデジタル対応について指摘されている課題例</a:t>
            </a:r>
            <a:endParaRPr lang="en-US" altLang="ja-JP" sz="1108" b="1" dirty="0"/>
          </a:p>
        </p:txBody>
      </p:sp>
      <p:sp>
        <p:nvSpPr>
          <p:cNvPr id="29" name="正方形/長方形 28">
            <a:extLst>
              <a:ext uri="{FF2B5EF4-FFF2-40B4-BE49-F238E27FC236}">
                <a16:creationId xmlns:a16="http://schemas.microsoft.com/office/drawing/2014/main" id="{E83136FD-7DB7-4967-BC91-2415B42225D8}"/>
              </a:ext>
            </a:extLst>
          </p:cNvPr>
          <p:cNvSpPr/>
          <p:nvPr/>
        </p:nvSpPr>
        <p:spPr>
          <a:xfrm>
            <a:off x="215294" y="529422"/>
            <a:ext cx="4608827" cy="262829"/>
          </a:xfrm>
          <a:prstGeom prst="rect">
            <a:avLst/>
          </a:prstGeom>
        </p:spPr>
        <p:txBody>
          <a:bodyPr wrap="square">
            <a:spAutoFit/>
          </a:bodyPr>
          <a:lstStyle/>
          <a:p>
            <a:r>
              <a:rPr lang="ja-JP" altLang="en-US" sz="1108" b="1" dirty="0"/>
              <a:t>○情報システム・システム化ニーズの変遷</a:t>
            </a:r>
            <a:endParaRPr lang="en-US" altLang="ja-JP" sz="1108" b="1" dirty="0"/>
          </a:p>
        </p:txBody>
      </p:sp>
      <p:sp>
        <p:nvSpPr>
          <p:cNvPr id="37" name="テキスト ボックス 36">
            <a:extLst>
              <a:ext uri="{FF2B5EF4-FFF2-40B4-BE49-F238E27FC236}">
                <a16:creationId xmlns:a16="http://schemas.microsoft.com/office/drawing/2014/main" id="{64B34737-790B-4750-B3E7-63F3242EEA53}"/>
              </a:ext>
            </a:extLst>
          </p:cNvPr>
          <p:cNvSpPr txBox="1"/>
          <p:nvPr/>
        </p:nvSpPr>
        <p:spPr>
          <a:xfrm>
            <a:off x="517396" y="2564904"/>
            <a:ext cx="3571812" cy="205890"/>
          </a:xfrm>
          <a:prstGeom prst="rect">
            <a:avLst/>
          </a:prstGeom>
          <a:noFill/>
        </p:spPr>
        <p:txBody>
          <a:bodyPr wrap="none" rtlCol="0">
            <a:spAutoFit/>
          </a:bodyPr>
          <a:lstStyle/>
          <a:p>
            <a:r>
              <a:rPr lang="ja-JP" altLang="en-US" sz="738" dirty="0"/>
              <a:t>出典：総務省　「デジタル時代の地方自治のあり方に関する研究会」（第</a:t>
            </a:r>
            <a:r>
              <a:rPr lang="en-US" altLang="ja-JP" sz="738" dirty="0"/>
              <a:t>1</a:t>
            </a:r>
            <a:r>
              <a:rPr lang="ja-JP" altLang="en-US" sz="738" dirty="0"/>
              <a:t>回）参考資料</a:t>
            </a:r>
          </a:p>
        </p:txBody>
      </p:sp>
      <p:sp>
        <p:nvSpPr>
          <p:cNvPr id="38" name="テキスト ボックス 37">
            <a:extLst>
              <a:ext uri="{FF2B5EF4-FFF2-40B4-BE49-F238E27FC236}">
                <a16:creationId xmlns:a16="http://schemas.microsoft.com/office/drawing/2014/main" id="{64B34737-790B-4750-B3E7-63F3242EEA53}"/>
              </a:ext>
            </a:extLst>
          </p:cNvPr>
          <p:cNvSpPr txBox="1"/>
          <p:nvPr/>
        </p:nvSpPr>
        <p:spPr>
          <a:xfrm>
            <a:off x="381516" y="5955355"/>
            <a:ext cx="3571812" cy="205890"/>
          </a:xfrm>
          <a:prstGeom prst="rect">
            <a:avLst/>
          </a:prstGeom>
          <a:noFill/>
        </p:spPr>
        <p:txBody>
          <a:bodyPr wrap="none" rtlCol="0">
            <a:spAutoFit/>
          </a:bodyPr>
          <a:lstStyle/>
          <a:p>
            <a:r>
              <a:rPr lang="ja-JP" altLang="en-US" sz="738" dirty="0"/>
              <a:t>出典：総務省　「デジタル時代の地方自治のあり方に関する研究会」（第</a:t>
            </a:r>
            <a:r>
              <a:rPr lang="en-US" altLang="ja-JP" sz="738" dirty="0"/>
              <a:t>1</a:t>
            </a:r>
            <a:r>
              <a:rPr lang="ja-JP" altLang="en-US" sz="738" dirty="0"/>
              <a:t>回）参考資料</a:t>
            </a:r>
          </a:p>
        </p:txBody>
      </p:sp>
    </p:spTree>
    <p:extLst>
      <p:ext uri="{BB962C8B-B14F-4D97-AF65-F5344CB8AC3E}">
        <p14:creationId xmlns:p14="http://schemas.microsoft.com/office/powerpoint/2010/main" val="3948315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68274" y="3632697"/>
            <a:ext cx="4272464" cy="2853874"/>
          </a:xfrm>
          <a:prstGeom prst="rect">
            <a:avLst/>
          </a:prstGeom>
        </p:spPr>
      </p:pic>
      <p:cxnSp>
        <p:nvCxnSpPr>
          <p:cNvPr id="4" name="直線コネクタ 3"/>
          <p:cNvCxnSpPr/>
          <p:nvPr/>
        </p:nvCxnSpPr>
        <p:spPr>
          <a:xfrm>
            <a:off x="246236" y="2631373"/>
            <a:ext cx="4126357"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p:nvPr/>
        </p:nvSpPr>
        <p:spPr>
          <a:xfrm>
            <a:off x="181872" y="945347"/>
            <a:ext cx="3801566" cy="157281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環境づくりをめざし、全国に先駆けて、国の特区制度の活用や大阪独自の規制改革、税制措置等による取組みを進めてきた。</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今後は、より一層のビジネス環境の整備に向け、特区制度をさらに活用するなど、ソフト面からグローバル競争力を支える基盤を確立する。</a:t>
            </a:r>
          </a:p>
        </p:txBody>
      </p:sp>
      <p:sp>
        <p:nvSpPr>
          <p:cNvPr id="12" name="タイトル 1"/>
          <p:cNvSpPr txBox="1"/>
          <p:nvPr/>
        </p:nvSpPr>
        <p:spPr>
          <a:xfrm>
            <a:off x="220865" y="2631373"/>
            <a:ext cx="222413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23" name="タイトル 1"/>
          <p:cNvSpPr txBox="1">
            <a:spLocks/>
          </p:cNvSpPr>
          <p:nvPr/>
        </p:nvSpPr>
        <p:spPr>
          <a:xfrm>
            <a:off x="4680191" y="876493"/>
            <a:ext cx="4266840" cy="1047032"/>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国家戦略特区の活用規制改革事項数は、関西圏は東京圏に次ぐ規模。国際戦略総合特区でもライフサイエンス分野、グリーン分野等の取組みをはじめ、</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プロジェクトが計画認定。</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PMDA</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関西支部の設置・機能拡充により、薬事の相談体制の充実なども実現。</a:t>
            </a:r>
          </a:p>
        </p:txBody>
      </p:sp>
      <p:graphicFrame>
        <p:nvGraphicFramePr>
          <p:cNvPr id="39" name="表 38"/>
          <p:cNvGraphicFramePr>
            <a:graphicFrameLocks noGrp="1"/>
          </p:cNvGraphicFramePr>
          <p:nvPr/>
        </p:nvGraphicFramePr>
        <p:xfrm>
          <a:off x="172244" y="2897249"/>
          <a:ext cx="4200348" cy="3989948"/>
        </p:xfrm>
        <a:graphic>
          <a:graphicData uri="http://schemas.openxmlformats.org/drawingml/2006/table">
            <a:tbl>
              <a:tblPr firstRow="1" bandRow="1">
                <a:tableStyleId>{5C22544A-7EE6-4342-B048-85BDC9FD1C3A}</a:tableStyleId>
              </a:tblPr>
              <a:tblGrid>
                <a:gridCol w="693897">
                  <a:extLst>
                    <a:ext uri="{9D8B030D-6E8A-4147-A177-3AD203B41FA5}">
                      <a16:colId xmlns:a16="http://schemas.microsoft.com/office/drawing/2014/main" val="1520910211"/>
                    </a:ext>
                  </a:extLst>
                </a:gridCol>
                <a:gridCol w="2197782">
                  <a:extLst>
                    <a:ext uri="{9D8B030D-6E8A-4147-A177-3AD203B41FA5}">
                      <a16:colId xmlns:a16="http://schemas.microsoft.com/office/drawing/2014/main" val="3228948102"/>
                    </a:ext>
                  </a:extLst>
                </a:gridCol>
                <a:gridCol w="1308669">
                  <a:extLst>
                    <a:ext uri="{9D8B030D-6E8A-4147-A177-3AD203B41FA5}">
                      <a16:colId xmlns:a16="http://schemas.microsoft.com/office/drawing/2014/main" val="319992845"/>
                    </a:ext>
                  </a:extLst>
                </a:gridCol>
              </a:tblGrid>
              <a:tr h="253218">
                <a:tc>
                  <a:txBody>
                    <a:bodyPr/>
                    <a:lstStyle/>
                    <a:p>
                      <a:pPr algn="ct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国家戦略特区</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tc>
                  <a:txBody>
                    <a:bodyPr/>
                    <a:lstStyle/>
                    <a:p>
                      <a:pPr algn="ctr"/>
                      <a:r>
                        <a:rPr kumimoji="1" lang="ja-JP" altLang="en-US" sz="1000" dirty="0">
                          <a:latin typeface="Meiryo UI" panose="020B0604030504040204" pitchFamily="50" charset="-128"/>
                          <a:ea typeface="Meiryo UI" panose="020B0604030504040204" pitchFamily="50" charset="-128"/>
                        </a:rPr>
                        <a:t>（スーパーシティ型）</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123449904"/>
                  </a:ext>
                </a:extLst>
              </a:tr>
              <a:tr h="675249">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solidFill>
                            <a:schemeClr val="tx1"/>
                          </a:solidFill>
                          <a:latin typeface="Meiryo UI" panose="020B0604030504040204" pitchFamily="50" charset="-128"/>
                          <a:ea typeface="Meiryo UI" panose="020B0604030504040204" pitchFamily="50" charset="-128"/>
                        </a:rPr>
                        <a:t>エリアマネジメントに係る道路法の特例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公立学校運営の民間開放に係る学校教育法等の特例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革新的な医薬品の開発迅速化</a:t>
                      </a:r>
                    </a:p>
                  </a:txBody>
                  <a:tcPr marL="84406" marR="84406" marT="42203" marB="42203" anchor="ctr"/>
                </a:tc>
                <a:tc>
                  <a:txBody>
                    <a:bodyPr/>
                    <a:lstStyle/>
                    <a:p>
                      <a:pPr marL="0" indent="0" algn="l">
                        <a:buFont typeface="Arial" panose="020B0604020202020204" pitchFamily="34" charset="0"/>
                        <a:buNone/>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r h="67524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設備投資に係る課税の特例</a:t>
                      </a: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旅館業法の特例（区域拡大）</a:t>
                      </a: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児童福祉法の特例（国家戦略特別区域小規模保育事業）</a:t>
                      </a:r>
                    </a:p>
                  </a:txBody>
                  <a:tcPr marL="84406" marR="84406" marT="42203" marB="42203" anchor="ct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108145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lang="ja-JP" altLang="en-US" sz="100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endParaRPr lang="en-US" altLang="ja-JP" sz="100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1000" dirty="0">
                          <a:solidFill>
                            <a:schemeClr val="tx1"/>
                          </a:solidFill>
                          <a:latin typeface="Meiryo UI" panose="020B0604030504040204" pitchFamily="50" charset="-128"/>
                          <a:ea typeface="Meiryo UI" panose="020B0604030504040204" pitchFamily="50" charset="-128"/>
                        </a:rPr>
                        <a:t>建築物用地下水の採取に係る特例（帯水層蓄熱型冷暖房事業）</a:t>
                      </a:r>
                      <a:endParaRPr lang="en-US" altLang="ja-JP" sz="1000" dirty="0">
                        <a:solidFill>
                          <a:schemeClr val="tx1"/>
                        </a:solidFill>
                        <a:latin typeface="Meiryo UI" panose="020B0604030504040204" pitchFamily="50" charset="-128"/>
                        <a:ea typeface="Meiryo UI" panose="020B0604030504040204" pitchFamily="50" charset="-128"/>
                      </a:endParaRPr>
                    </a:p>
                    <a:p>
                      <a:pPr marL="171450" lvl="1" indent="-171450" defTabSz="666750">
                        <a:lnSpc>
                          <a:spcPct val="90000"/>
                        </a:lnSpc>
                        <a:spcBef>
                          <a:spcPct val="0"/>
                        </a:spcBef>
                        <a:spcAft>
                          <a:spcPct val="15000"/>
                        </a:spcAft>
                        <a:buFont typeface="Arial" panose="020B0604020202020204" pitchFamily="34" charset="0"/>
                        <a:buChar char="•"/>
                        <a:defRPr/>
                      </a:pPr>
                      <a:r>
                        <a:rPr lang="ja-JP" altLang="en-US" sz="1000" dirty="0">
                          <a:solidFill>
                            <a:schemeClr val="tx1"/>
                          </a:solidFill>
                          <a:latin typeface="Meiryo UI" panose="020B0604030504040204" pitchFamily="50" charset="-128"/>
                          <a:ea typeface="Meiryo UI" panose="020B0604030504040204" pitchFamily="50" charset="-128"/>
                        </a:rPr>
                        <a:t>病床規制に係る医療法の特例</a:t>
                      </a:r>
                      <a:endParaRPr lang="en-US" altLang="ja-JP" sz="1000" dirty="0">
                        <a:solidFill>
                          <a:schemeClr val="tx1"/>
                        </a:solidFill>
                        <a:latin typeface="Meiryo UI" panose="020B0604030504040204" pitchFamily="50" charset="-128"/>
                        <a:ea typeface="Meiryo UI" panose="020B0604030504040204" pitchFamily="50" charset="-128"/>
                      </a:endParaRPr>
                    </a:p>
                    <a:p>
                      <a:pPr marL="0" lvl="1" indent="0" defTabSz="666750">
                        <a:lnSpc>
                          <a:spcPct val="90000"/>
                        </a:lnSpc>
                        <a:spcBef>
                          <a:spcPct val="0"/>
                        </a:spcBef>
                        <a:spcAft>
                          <a:spcPct val="15000"/>
                        </a:spcAft>
                        <a:buFont typeface="Arial" panose="020B0604020202020204" pitchFamily="34" charset="0"/>
                        <a:buNone/>
                        <a:defRPr/>
                      </a:pPr>
                      <a:r>
                        <a:rPr lang="ja-JP" altLang="en-US" sz="1000" dirty="0">
                          <a:solidFill>
                            <a:schemeClr val="tx1"/>
                          </a:solidFill>
                          <a:latin typeface="Meiryo UI" panose="020B0604030504040204" pitchFamily="50" charset="-128"/>
                          <a:ea typeface="Meiryo UI" panose="020B0604030504040204" pitchFamily="50" charset="-128"/>
                        </a:rPr>
                        <a:t>　　（高度医療提供事業）</a:t>
                      </a:r>
                      <a:endPar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tc>
                  <a:txBody>
                    <a:bodyPr/>
                    <a:lstStyle/>
                    <a:p>
                      <a:pPr marL="171450" indent="-171450" algn="l">
                        <a:buFont typeface="Arial" panose="020B0604020202020204" pitchFamily="34" charset="0"/>
                        <a:buChar char="•"/>
                      </a:pP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r h="52753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外国人家事支援人材の受入に係る出入国管理及び難民認定法の特例（区域拡大）</a:t>
                      </a:r>
                    </a:p>
                  </a:txBody>
                  <a:tcPr marL="84406" marR="84406" marT="42203" marB="42203" anchor="ct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内閣府による公募</a:t>
                      </a:r>
                    </a:p>
                  </a:txBody>
                  <a:tcPr marL="84406" marR="84406" marT="42203" marB="42203" anchor="ctr"/>
                </a:tc>
                <a:extLst>
                  <a:ext uri="{0D108BD9-81ED-4DB2-BD59-A6C34878D82A}">
                    <a16:rowId xmlns:a16="http://schemas.microsoft.com/office/drawing/2014/main" val="3519866210"/>
                  </a:ext>
                </a:extLst>
              </a:tr>
              <a:tr h="37982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エリアマネジメントに係る道路法の特例</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000" dirty="0">
                          <a:solidFill>
                            <a:schemeClr val="tx1"/>
                          </a:solidFill>
                          <a:latin typeface="Meiryo UI" panose="020B0604030504040204" pitchFamily="50" charset="-128"/>
                          <a:ea typeface="Meiryo UI" panose="020B0604030504040204" pitchFamily="50" charset="-128"/>
                        </a:rPr>
                        <a:t>　（事業者追加）</a:t>
                      </a:r>
                    </a:p>
                  </a:txBody>
                  <a:tcPr marL="84406" marR="84406" marT="42203" marB="42203" anchor="ct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提案書提出</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16" name="角丸四角形 15"/>
          <p:cNvSpPr/>
          <p:nvPr/>
        </p:nvSpPr>
        <p:spPr>
          <a:xfrm>
            <a:off x="4455745" y="610887"/>
            <a:ext cx="1098140" cy="26779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19" name="タイトル 1"/>
          <p:cNvSpPr txBox="1">
            <a:spLocks/>
          </p:cNvSpPr>
          <p:nvPr/>
        </p:nvSpPr>
        <p:spPr>
          <a:xfrm>
            <a:off x="4541706" y="2342354"/>
            <a:ext cx="4266840" cy="1047032"/>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これまでの国家戦略特区・国際戦略総合特区における規制改革等の取組みは継続し、さらなる充実を図るとともに、府市一体のもと、スーパーシティなど新たな枠組みの活用により、ソフト面からグローバル競争力を支える基盤整備をさらに進める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0" name="直線コネクタ 19"/>
          <p:cNvCxnSpPr/>
          <p:nvPr/>
        </p:nvCxnSpPr>
        <p:spPr>
          <a:xfrm>
            <a:off x="4668273" y="3495469"/>
            <a:ext cx="429067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118582" y="637305"/>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4" name="角丸四角形 23">
            <a:extLst>
              <a:ext uri="{FF2B5EF4-FFF2-40B4-BE49-F238E27FC236}">
                <a16:creationId xmlns:a16="http://schemas.microsoft.com/office/drawing/2014/main" id="{B23E43A1-D28E-4C65-90EC-FDFF1591D5C2}"/>
              </a:ext>
            </a:extLst>
          </p:cNvPr>
          <p:cNvSpPr/>
          <p:nvPr/>
        </p:nvSpPr>
        <p:spPr>
          <a:xfrm>
            <a:off x="4472507" y="2058340"/>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5" name="正方形/長方形 14"/>
          <p:cNvSpPr/>
          <p:nvPr/>
        </p:nvSpPr>
        <p:spPr>
          <a:xfrm>
            <a:off x="-2799" y="0"/>
            <a:ext cx="9143999" cy="39332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７</a:t>
            </a: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15.</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（４）規制改革や特区による環境整備</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62" kern="0" dirty="0">
                <a:solidFill>
                  <a:srgbClr val="000000"/>
                </a:solidFill>
                <a:ea typeface="Meiryo UI" pitchFamily="50" charset="-128"/>
                <a:cs typeface="Meiryo UI" pitchFamily="50" charset="-128"/>
              </a:rPr>
              <a:t>　</a:t>
            </a:r>
          </a:p>
        </p:txBody>
      </p:sp>
      <p:sp>
        <p:nvSpPr>
          <p:cNvPr id="17" name="正方形/長方形 16"/>
          <p:cNvSpPr/>
          <p:nvPr/>
        </p:nvSpPr>
        <p:spPr>
          <a:xfrm>
            <a:off x="7186195" y="112204"/>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2383343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105727" y="4041874"/>
            <a:ext cx="2570562" cy="1616667"/>
          </a:xfrm>
          <a:prstGeom prst="rect">
            <a:avLst/>
          </a:prstGeom>
          <a:ln>
            <a:solidFill>
              <a:schemeClr val="tx1"/>
            </a:solidFill>
          </a:ln>
        </p:spPr>
      </p:pic>
      <p:sp>
        <p:nvSpPr>
          <p:cNvPr id="3" name="正方形/長方形 2">
            <a:extLst>
              <a:ext uri="{FF2B5EF4-FFF2-40B4-BE49-F238E27FC236}">
                <a16:creationId xmlns:a16="http://schemas.microsoft.com/office/drawing/2014/main" id="{43BC2425-F213-4CC1-A4A3-98965C7F4821}"/>
              </a:ext>
            </a:extLst>
          </p:cNvPr>
          <p:cNvSpPr/>
          <p:nvPr/>
        </p:nvSpPr>
        <p:spPr>
          <a:xfrm>
            <a:off x="2902593" y="3715964"/>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○スーパーシティ構想の概要</a:t>
            </a:r>
            <a:endParaRPr lang="ja-JP" altLang="en-US" sz="923"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3"/>
          <a:stretch>
            <a:fillRect/>
          </a:stretch>
        </p:blipFill>
        <p:spPr>
          <a:xfrm>
            <a:off x="4844959" y="790856"/>
            <a:ext cx="3082296" cy="2343469"/>
          </a:xfrm>
          <a:prstGeom prst="rect">
            <a:avLst/>
          </a:prstGeom>
          <a:ln>
            <a:solidFill>
              <a:schemeClr val="tx1"/>
            </a:solidFill>
          </a:ln>
        </p:spPr>
      </p:pic>
      <p:sp>
        <p:nvSpPr>
          <p:cNvPr id="5" name="正方形/長方形 4">
            <a:extLst>
              <a:ext uri="{FF2B5EF4-FFF2-40B4-BE49-F238E27FC236}">
                <a16:creationId xmlns:a16="http://schemas.microsoft.com/office/drawing/2014/main" id="{43BC2425-F213-4CC1-A4A3-98965C7F4821}"/>
              </a:ext>
            </a:extLst>
          </p:cNvPr>
          <p:cNvSpPr/>
          <p:nvPr/>
        </p:nvSpPr>
        <p:spPr>
          <a:xfrm>
            <a:off x="4904345" y="437899"/>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○大阪のスーパーシティがめざす未来ビジョン</a:t>
            </a:r>
            <a:endParaRPr lang="en-US" altLang="ja-JP" sz="923" dirty="0">
              <a:latin typeface="Meiryo UI" panose="020B0604030504040204" pitchFamily="50" charset="-128"/>
              <a:ea typeface="Meiryo UI" panose="020B0604030504040204" pitchFamily="50" charset="-128"/>
            </a:endParaRPr>
          </a:p>
        </p:txBody>
      </p:sp>
      <p:sp>
        <p:nvSpPr>
          <p:cNvPr id="10" name="タイトル 1"/>
          <p:cNvSpPr txBox="1">
            <a:spLocks/>
          </p:cNvSpPr>
          <p:nvPr/>
        </p:nvSpPr>
        <p:spPr>
          <a:xfrm>
            <a:off x="182517" y="386560"/>
            <a:ext cx="4033294"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923" b="1" dirty="0">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○関西イノベーション国際戦略総合特区の活用状況</a:t>
            </a:r>
          </a:p>
        </p:txBody>
      </p:sp>
      <p:graphicFrame>
        <p:nvGraphicFramePr>
          <p:cNvPr id="12" name="表 11"/>
          <p:cNvGraphicFramePr>
            <a:graphicFrameLocks noGrp="1"/>
          </p:cNvGraphicFramePr>
          <p:nvPr/>
        </p:nvGraphicFramePr>
        <p:xfrm>
          <a:off x="333793" y="975412"/>
          <a:ext cx="1512982" cy="1619544"/>
        </p:xfrm>
        <a:graphic>
          <a:graphicData uri="http://schemas.openxmlformats.org/drawingml/2006/table">
            <a:tbl>
              <a:tblPr/>
              <a:tblGrid>
                <a:gridCol w="596145">
                  <a:extLst>
                    <a:ext uri="{9D8B030D-6E8A-4147-A177-3AD203B41FA5}">
                      <a16:colId xmlns:a16="http://schemas.microsoft.com/office/drawing/2014/main" val="3323965682"/>
                    </a:ext>
                  </a:extLst>
                </a:gridCol>
                <a:gridCol w="916837">
                  <a:extLst>
                    <a:ext uri="{9D8B030D-6E8A-4147-A177-3AD203B41FA5}">
                      <a16:colId xmlns:a16="http://schemas.microsoft.com/office/drawing/2014/main" val="1776087131"/>
                    </a:ext>
                  </a:extLst>
                </a:gridCol>
              </a:tblGrid>
              <a:tr h="402688">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北大阪（彩都等）</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altLang="ja-JP" sz="600" b="0" i="0" u="none" strike="noStrike" dirty="0">
                          <a:solidFill>
                            <a:schemeClr val="tx1"/>
                          </a:solidFill>
                          <a:effectLst/>
                          <a:latin typeface="Meiryo UI" panose="020B0604030504040204" pitchFamily="50" charset="-128"/>
                          <a:ea typeface="Meiryo UI" panose="020B0604030504040204" pitchFamily="50" charset="-128"/>
                        </a:rPr>
                        <a:t>PMDA</a:t>
                      </a:r>
                      <a:r>
                        <a:rPr lang="ja-JP" altLang="en-US" sz="600" b="0" i="0" u="none" strike="noStrike" dirty="0" err="1">
                          <a:solidFill>
                            <a:schemeClr val="tx1"/>
                          </a:solidFill>
                          <a:effectLst/>
                          <a:latin typeface="Meiryo UI" panose="020B0604030504040204" pitchFamily="50" charset="-128"/>
                          <a:ea typeface="Meiryo UI" panose="020B0604030504040204" pitchFamily="50" charset="-128"/>
                        </a:rPr>
                        <a:t>ー</a:t>
                      </a: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WEST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機能の整備及び治験センター機能の創設など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17</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088447"/>
                  </a:ext>
                </a:extLst>
              </a:tr>
              <a:tr h="304214">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夢洲・咲洲</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バッテリー戦略研究センター機能の整備など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５プロジェクト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07308"/>
                  </a:ext>
                </a:extLst>
              </a:tr>
              <a:tr h="304214">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阪神港</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国内コンテナ貨物の集荷機能強化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３プロジェクト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59841"/>
                  </a:ext>
                </a:extLst>
              </a:tr>
              <a:tr h="304214">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革新的消化器系治療機器の開発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９プロジェクト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943408"/>
                  </a:ext>
                </a:extLst>
              </a:tr>
              <a:tr h="304214">
                <a:tc>
                  <a:txBody>
                    <a:bodyPr/>
                    <a:lstStyle/>
                    <a:p>
                      <a:pPr algn="l" fontAlgn="t"/>
                      <a:r>
                        <a:rPr lang="zh-TW" altLang="en-US" sz="600" b="0" i="0" u="none" strike="noStrike" dirty="0">
                          <a:solidFill>
                            <a:schemeClr val="tx1"/>
                          </a:solidFill>
                          <a:effectLst/>
                          <a:latin typeface="Meiryo UI" panose="020B0604030504040204" pitchFamily="50" charset="-128"/>
                          <a:ea typeface="Meiryo UI" panose="020B0604030504040204" pitchFamily="50" charset="-128"/>
                        </a:rPr>
                        <a:t>神戸医療産業都市</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再生医療・細胞治験の実用化促進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13</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990115"/>
                  </a:ext>
                </a:extLst>
              </a:tr>
            </a:tbl>
          </a:graphicData>
        </a:graphic>
      </p:graphicFrame>
      <p:graphicFrame>
        <p:nvGraphicFramePr>
          <p:cNvPr id="13" name="表 12"/>
          <p:cNvGraphicFramePr>
            <a:graphicFrameLocks noGrp="1"/>
          </p:cNvGraphicFramePr>
          <p:nvPr/>
        </p:nvGraphicFramePr>
        <p:xfrm>
          <a:off x="1979712" y="969650"/>
          <a:ext cx="1798105" cy="1799869"/>
        </p:xfrm>
        <a:graphic>
          <a:graphicData uri="http://schemas.openxmlformats.org/drawingml/2006/table">
            <a:tbl>
              <a:tblPr/>
              <a:tblGrid>
                <a:gridCol w="641048">
                  <a:extLst>
                    <a:ext uri="{9D8B030D-6E8A-4147-A177-3AD203B41FA5}">
                      <a16:colId xmlns:a16="http://schemas.microsoft.com/office/drawing/2014/main" val="1997002568"/>
                    </a:ext>
                  </a:extLst>
                </a:gridCol>
                <a:gridCol w="1157057">
                  <a:extLst>
                    <a:ext uri="{9D8B030D-6E8A-4147-A177-3AD203B41FA5}">
                      <a16:colId xmlns:a16="http://schemas.microsoft.com/office/drawing/2014/main" val="4242344861"/>
                    </a:ext>
                  </a:extLst>
                </a:gridCol>
              </a:tblGrid>
              <a:tr h="402710">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大阪駅周辺</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（うめきた他）</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先進医療の実現に向けたコホート</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（疫学）研究・バイオマーカー研究の推進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5147972"/>
                  </a:ext>
                </a:extLst>
              </a:tr>
              <a:tr h="30423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関西空港</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医薬品・医療機器等の輸出入手続きの電子化・簡素化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6934414"/>
                  </a:ext>
                </a:extLst>
              </a:tr>
              <a:tr h="322707">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けいはんな学研都市</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スマートコミュニティーオープンイノベーションセンター機能の整備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95622"/>
                  </a:ext>
                </a:extLst>
              </a:tr>
              <a:tr h="304230">
                <a:tc>
                  <a:txBody>
                    <a:bodyPr/>
                    <a:lstStyle/>
                    <a:p>
                      <a:pPr algn="l" fontAlgn="t"/>
                      <a:r>
                        <a:rPr lang="ja-JP" altLang="en-US" sz="600" b="0" i="0" u="none" strike="noStrike">
                          <a:solidFill>
                            <a:schemeClr val="tx1"/>
                          </a:solidFill>
                          <a:effectLst/>
                          <a:latin typeface="Meiryo UI" panose="020B0604030504040204" pitchFamily="50" charset="-128"/>
                          <a:ea typeface="Meiryo UI" panose="020B0604030504040204" pitchFamily="50" charset="-128"/>
                        </a:rPr>
                        <a:t>播磨科学公園都市</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600" b="0" i="0" u="none" strike="noStrike" dirty="0">
                          <a:solidFill>
                            <a:schemeClr val="tx1"/>
                          </a:solidFill>
                          <a:effectLst/>
                          <a:latin typeface="Meiryo UI" panose="020B0604030504040204" pitchFamily="50" charset="-128"/>
                          <a:ea typeface="Meiryo UI" panose="020B0604030504040204" pitchFamily="50" charset="-128"/>
                        </a:rPr>
                        <a:t>Spring-8</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を活用した次世代省エネ材料開発・評価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865785"/>
                  </a:ext>
                </a:extLst>
              </a:tr>
              <a:tr h="360504">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共通</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京都市内、北大阪、大阪駅周辺、神戸医療産業都市等</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600" b="0" i="0" u="none" strike="noStrike" dirty="0">
                          <a:solidFill>
                            <a:schemeClr val="tx1"/>
                          </a:solidFill>
                          <a:effectLst/>
                          <a:latin typeface="Meiryo UI" panose="020B0604030504040204" pitchFamily="50" charset="-128"/>
                          <a:ea typeface="Meiryo UI" panose="020B0604030504040204" pitchFamily="50" charset="-128"/>
                        </a:rPr>
                        <a:t>医療機器等事業化促進プラットフォームの構築　など</a:t>
                      </a:r>
                      <a:br>
                        <a:rPr lang="ja-JP" altLang="en-US" sz="600" b="0" i="0" u="none" strike="noStrike" dirty="0">
                          <a:solidFill>
                            <a:schemeClr val="tx1"/>
                          </a:solidFill>
                          <a:effectLst/>
                          <a:latin typeface="Meiryo UI" panose="020B0604030504040204" pitchFamily="50" charset="-128"/>
                          <a:ea typeface="Meiryo UI" panose="020B0604030504040204" pitchFamily="50" charset="-128"/>
                        </a:rPr>
                      </a:b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8792" marR="8792" marT="879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0060588"/>
                  </a:ext>
                </a:extLst>
              </a:tr>
            </a:tbl>
          </a:graphicData>
        </a:graphic>
      </p:graphicFrame>
      <p:sp>
        <p:nvSpPr>
          <p:cNvPr id="15" name="正方形/長方形 14">
            <a:extLst>
              <a:ext uri="{FF2B5EF4-FFF2-40B4-BE49-F238E27FC236}">
                <a16:creationId xmlns:a16="http://schemas.microsoft.com/office/drawing/2014/main" id="{43F6E87B-42C2-4ED4-84AC-96E50CC65178}"/>
              </a:ext>
            </a:extLst>
          </p:cNvPr>
          <p:cNvSpPr/>
          <p:nvPr/>
        </p:nvSpPr>
        <p:spPr>
          <a:xfrm>
            <a:off x="347292" y="628923"/>
            <a:ext cx="3483027" cy="2077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　全国最多の</a:t>
            </a:r>
            <a:r>
              <a:rPr lang="en-US" altLang="ja-JP" sz="738" dirty="0">
                <a:solidFill>
                  <a:schemeClr val="tx1"/>
                </a:solidFill>
              </a:rPr>
              <a:t>51</a:t>
            </a:r>
            <a:r>
              <a:rPr lang="ja-JP" altLang="en-US" sz="738" dirty="0">
                <a:solidFill>
                  <a:schemeClr val="tx1"/>
                </a:solidFill>
              </a:rPr>
              <a:t>プロジェクト</a:t>
            </a:r>
            <a:r>
              <a:rPr lang="en-US" altLang="ja-JP" sz="738" dirty="0">
                <a:solidFill>
                  <a:schemeClr val="tx1"/>
                </a:solidFill>
              </a:rPr>
              <a:t>13</a:t>
            </a:r>
            <a:r>
              <a:rPr lang="ja-JP" altLang="en-US" sz="738" dirty="0">
                <a:solidFill>
                  <a:schemeClr val="tx1"/>
                </a:solidFill>
              </a:rPr>
              <a:t>案件（うち大阪府域</a:t>
            </a:r>
            <a:r>
              <a:rPr lang="en-US" altLang="ja-JP" sz="738" dirty="0">
                <a:solidFill>
                  <a:schemeClr val="tx1"/>
                </a:solidFill>
              </a:rPr>
              <a:t>31</a:t>
            </a:r>
            <a:r>
              <a:rPr lang="ja-JP" altLang="en-US" sz="738" dirty="0">
                <a:solidFill>
                  <a:schemeClr val="tx1"/>
                </a:solidFill>
              </a:rPr>
              <a:t>プロジェクト</a:t>
            </a:r>
            <a:r>
              <a:rPr lang="en-US" altLang="ja-JP" sz="738" dirty="0">
                <a:solidFill>
                  <a:schemeClr val="tx1"/>
                </a:solidFill>
              </a:rPr>
              <a:t>55</a:t>
            </a:r>
            <a:r>
              <a:rPr lang="ja-JP" altLang="en-US" sz="738" dirty="0">
                <a:solidFill>
                  <a:schemeClr val="tx1"/>
                </a:solidFill>
              </a:rPr>
              <a:t>案件）が認定</a:t>
            </a:r>
          </a:p>
        </p:txBody>
      </p:sp>
      <p:sp>
        <p:nvSpPr>
          <p:cNvPr id="17" name="正方形/長方形 16">
            <a:extLst>
              <a:ext uri="{FF2B5EF4-FFF2-40B4-BE49-F238E27FC236}">
                <a16:creationId xmlns:a16="http://schemas.microsoft.com/office/drawing/2014/main" id="{43BC2425-F213-4CC1-A4A3-98965C7F4821}"/>
              </a:ext>
            </a:extLst>
          </p:cNvPr>
          <p:cNvSpPr/>
          <p:nvPr/>
        </p:nvSpPr>
        <p:spPr>
          <a:xfrm>
            <a:off x="4736747" y="3169088"/>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　</a:t>
            </a:r>
            <a:r>
              <a:rPr lang="ja-JP" altLang="en-US" sz="923" dirty="0">
                <a:latin typeface="Meiryo UI" panose="020B0604030504040204" pitchFamily="50" charset="-128"/>
                <a:ea typeface="Meiryo UI" panose="020B0604030504040204" pitchFamily="50" charset="-128"/>
              </a:rPr>
              <a:t>出典：大阪府・大阪市スーパーシティ構想再提案資料</a:t>
            </a:r>
            <a:endParaRPr lang="en-US" altLang="ja-JP" sz="923"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43BC2425-F213-4CC1-A4A3-98965C7F4821}"/>
              </a:ext>
            </a:extLst>
          </p:cNvPr>
          <p:cNvSpPr/>
          <p:nvPr/>
        </p:nvSpPr>
        <p:spPr>
          <a:xfrm>
            <a:off x="3105726" y="5691888"/>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dirty="0">
                <a:latin typeface="Meiryo UI" panose="020B0604030504040204" pitchFamily="50" charset="-128"/>
                <a:ea typeface="Meiryo UI" panose="020B0604030504040204" pitchFamily="50" charset="-128"/>
              </a:rPr>
              <a:t>出典：</a:t>
            </a:r>
            <a:r>
              <a:rPr lang="zh-TW" altLang="en-US" sz="923" dirty="0">
                <a:latin typeface="Meiryo UI" panose="020B0604030504040204" pitchFamily="50" charset="-128"/>
                <a:ea typeface="Meiryo UI" panose="020B0604030504040204" pitchFamily="50" charset="-128"/>
              </a:rPr>
              <a:t>内閣府地⽅創⽣推進事務局</a:t>
            </a:r>
            <a:r>
              <a:rPr lang="ja-JP" altLang="en-US" sz="923" dirty="0">
                <a:latin typeface="Meiryo UI" panose="020B0604030504040204" pitchFamily="50" charset="-128"/>
                <a:ea typeface="Meiryo UI" panose="020B0604030504040204" pitchFamily="50" charset="-128"/>
              </a:rPr>
              <a:t>資料</a:t>
            </a:r>
          </a:p>
        </p:txBody>
      </p:sp>
      <p:sp>
        <p:nvSpPr>
          <p:cNvPr id="16" name="正方形/長方形 15">
            <a:extLst>
              <a:ext uri="{FF2B5EF4-FFF2-40B4-BE49-F238E27FC236}">
                <a16:creationId xmlns:a16="http://schemas.microsoft.com/office/drawing/2014/main" id="{43BC2425-F213-4CC1-A4A3-98965C7F4821}"/>
              </a:ext>
            </a:extLst>
          </p:cNvPr>
          <p:cNvSpPr/>
          <p:nvPr/>
        </p:nvSpPr>
        <p:spPr>
          <a:xfrm>
            <a:off x="5621363" y="3763766"/>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○スーパーシティの応募⾃治体</a:t>
            </a:r>
          </a:p>
        </p:txBody>
      </p:sp>
      <p:pic>
        <p:nvPicPr>
          <p:cNvPr id="19" name="図 18"/>
          <p:cNvPicPr>
            <a:picLocks noChangeAspect="1"/>
          </p:cNvPicPr>
          <p:nvPr/>
        </p:nvPicPr>
        <p:blipFill>
          <a:blip r:embed="rId4"/>
          <a:stretch>
            <a:fillRect/>
          </a:stretch>
        </p:blipFill>
        <p:spPr>
          <a:xfrm>
            <a:off x="5749501" y="4243813"/>
            <a:ext cx="3324418" cy="1843944"/>
          </a:xfrm>
          <a:prstGeom prst="rect">
            <a:avLst/>
          </a:prstGeom>
        </p:spPr>
      </p:pic>
      <p:sp>
        <p:nvSpPr>
          <p:cNvPr id="20" name="正方形/長方形 19">
            <a:extLst>
              <a:ext uri="{FF2B5EF4-FFF2-40B4-BE49-F238E27FC236}">
                <a16:creationId xmlns:a16="http://schemas.microsoft.com/office/drawing/2014/main" id="{43F6E87B-42C2-4ED4-84AC-96E50CC65178}"/>
              </a:ext>
            </a:extLst>
          </p:cNvPr>
          <p:cNvSpPr/>
          <p:nvPr/>
        </p:nvSpPr>
        <p:spPr>
          <a:xfrm>
            <a:off x="5717894" y="4005348"/>
            <a:ext cx="3174586" cy="18399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　３１の地⽅公共団体からスーパーシティの提案</a:t>
            </a:r>
          </a:p>
        </p:txBody>
      </p:sp>
      <p:sp>
        <p:nvSpPr>
          <p:cNvPr id="21" name="正方形/長方形 20">
            <a:extLst>
              <a:ext uri="{FF2B5EF4-FFF2-40B4-BE49-F238E27FC236}">
                <a16:creationId xmlns:a16="http://schemas.microsoft.com/office/drawing/2014/main" id="{43BC2425-F213-4CC1-A4A3-98965C7F4821}"/>
              </a:ext>
            </a:extLst>
          </p:cNvPr>
          <p:cNvSpPr/>
          <p:nvPr/>
        </p:nvSpPr>
        <p:spPr>
          <a:xfrm>
            <a:off x="5760474" y="6032723"/>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dirty="0">
                <a:latin typeface="Meiryo UI" panose="020B0604030504040204" pitchFamily="50" charset="-128"/>
                <a:ea typeface="Meiryo UI" panose="020B0604030504040204" pitchFamily="50" charset="-128"/>
              </a:rPr>
              <a:t>出典：</a:t>
            </a:r>
            <a:r>
              <a:rPr lang="zh-TW" altLang="en-US" sz="923" dirty="0">
                <a:latin typeface="Meiryo UI" panose="020B0604030504040204" pitchFamily="50" charset="-128"/>
                <a:ea typeface="Meiryo UI" panose="020B0604030504040204" pitchFamily="50" charset="-128"/>
              </a:rPr>
              <a:t>内閣府地⽅創⽣推進事務局</a:t>
            </a:r>
            <a:r>
              <a:rPr lang="ja-JP" altLang="en-US" sz="923" dirty="0">
                <a:latin typeface="Meiryo UI" panose="020B0604030504040204" pitchFamily="50" charset="-128"/>
                <a:ea typeface="Meiryo UI" panose="020B0604030504040204" pitchFamily="50" charset="-128"/>
              </a:rPr>
              <a:t>資料</a:t>
            </a:r>
          </a:p>
        </p:txBody>
      </p:sp>
      <p:pic>
        <p:nvPicPr>
          <p:cNvPr id="6" name="図 5"/>
          <p:cNvPicPr>
            <a:picLocks noChangeAspect="1"/>
          </p:cNvPicPr>
          <p:nvPr/>
        </p:nvPicPr>
        <p:blipFill>
          <a:blip r:embed="rId5"/>
          <a:stretch>
            <a:fillRect/>
          </a:stretch>
        </p:blipFill>
        <p:spPr>
          <a:xfrm>
            <a:off x="362270" y="3011200"/>
            <a:ext cx="2348600" cy="1273163"/>
          </a:xfrm>
          <a:prstGeom prst="rect">
            <a:avLst/>
          </a:prstGeom>
        </p:spPr>
      </p:pic>
      <p:sp>
        <p:nvSpPr>
          <p:cNvPr id="22" name="正方形/長方形 21">
            <a:extLst>
              <a:ext uri="{FF2B5EF4-FFF2-40B4-BE49-F238E27FC236}">
                <a16:creationId xmlns:a16="http://schemas.microsoft.com/office/drawing/2014/main" id="{43BC2425-F213-4CC1-A4A3-98965C7F4821}"/>
              </a:ext>
            </a:extLst>
          </p:cNvPr>
          <p:cNvSpPr/>
          <p:nvPr/>
        </p:nvSpPr>
        <p:spPr>
          <a:xfrm>
            <a:off x="182517" y="2787517"/>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○ＰＭＤＡ関西支部における相談体系図</a:t>
            </a:r>
            <a:endParaRPr lang="en-US" altLang="ja-JP" sz="923" dirty="0">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nvGraphicFramePr>
        <p:xfrm>
          <a:off x="225760" y="4543797"/>
          <a:ext cx="2664864" cy="1505241"/>
        </p:xfrm>
        <a:graphic>
          <a:graphicData uri="http://schemas.openxmlformats.org/drawingml/2006/table">
            <a:tbl>
              <a:tblPr firstRow="1" bandRow="1">
                <a:tableStyleId>{5C22544A-7EE6-4342-B048-85BDC9FD1C3A}</a:tableStyleId>
              </a:tblPr>
              <a:tblGrid>
                <a:gridCol w="1300938">
                  <a:extLst>
                    <a:ext uri="{9D8B030D-6E8A-4147-A177-3AD203B41FA5}">
                      <a16:colId xmlns:a16="http://schemas.microsoft.com/office/drawing/2014/main" val="3104369056"/>
                    </a:ext>
                  </a:extLst>
                </a:gridCol>
                <a:gridCol w="701914">
                  <a:extLst>
                    <a:ext uri="{9D8B030D-6E8A-4147-A177-3AD203B41FA5}">
                      <a16:colId xmlns:a16="http://schemas.microsoft.com/office/drawing/2014/main" val="1738099969"/>
                    </a:ext>
                  </a:extLst>
                </a:gridCol>
                <a:gridCol w="662012">
                  <a:extLst>
                    <a:ext uri="{9D8B030D-6E8A-4147-A177-3AD203B41FA5}">
                      <a16:colId xmlns:a16="http://schemas.microsoft.com/office/drawing/2014/main" val="4021316313"/>
                    </a:ext>
                  </a:extLst>
                </a:gridCol>
              </a:tblGrid>
              <a:tr h="337625">
                <a:tc>
                  <a:txBody>
                    <a:bodyPr/>
                    <a:lstStyle/>
                    <a:p>
                      <a:pPr algn="ctr"/>
                      <a:r>
                        <a:rPr kumimoji="1" lang="en-US" altLang="ja-JP" sz="800" dirty="0"/>
                        <a:t>2016</a:t>
                      </a:r>
                      <a:r>
                        <a:rPr kumimoji="1" lang="ja-JP" altLang="en-US" sz="800" dirty="0"/>
                        <a:t>年度～</a:t>
                      </a:r>
                      <a:endParaRPr kumimoji="1" lang="en-US" altLang="ja-JP" sz="800" dirty="0"/>
                    </a:p>
                    <a:p>
                      <a:pPr algn="ctr"/>
                      <a:r>
                        <a:rPr kumimoji="1" lang="ja-JP" altLang="en-US" sz="800" dirty="0"/>
                        <a:t>２０２１年１２月１日時点</a:t>
                      </a:r>
                    </a:p>
                  </a:txBody>
                  <a:tcPr marL="84406" marR="84406" marT="42203" marB="42203" anchor="ctr"/>
                </a:tc>
                <a:tc>
                  <a:txBody>
                    <a:bodyPr/>
                    <a:lstStyle/>
                    <a:p>
                      <a:pPr algn="ctr"/>
                      <a:r>
                        <a:rPr kumimoji="1" lang="ja-JP" altLang="en-US" sz="800" dirty="0"/>
                        <a:t>利用希望</a:t>
                      </a:r>
                    </a:p>
                  </a:txBody>
                  <a:tcPr marL="84406" marR="84406" marT="42203" marB="42203" anchor="ctr"/>
                </a:tc>
                <a:tc>
                  <a:txBody>
                    <a:bodyPr/>
                    <a:lstStyle/>
                    <a:p>
                      <a:pPr algn="ctr"/>
                      <a:r>
                        <a:rPr kumimoji="1" lang="ja-JP" altLang="en-US" sz="800" dirty="0"/>
                        <a:t>実績</a:t>
                      </a:r>
                    </a:p>
                  </a:txBody>
                  <a:tcPr marL="84406" marR="84406" marT="42203" marB="42203" anchor="ctr"/>
                </a:tc>
                <a:extLst>
                  <a:ext uri="{0D108BD9-81ED-4DB2-BD59-A6C34878D82A}">
                    <a16:rowId xmlns:a16="http://schemas.microsoft.com/office/drawing/2014/main" val="1456927591"/>
                  </a:ext>
                </a:extLst>
              </a:tr>
              <a:tr h="211015">
                <a:tc>
                  <a:txBody>
                    <a:bodyPr/>
                    <a:lstStyle/>
                    <a:p>
                      <a:pPr algn="ctr"/>
                      <a:r>
                        <a:rPr kumimoji="1" lang="en-US" altLang="ja-JP" sz="800" dirty="0"/>
                        <a:t>RS</a:t>
                      </a:r>
                      <a:r>
                        <a:rPr kumimoji="1" lang="ja-JP" altLang="en-US" sz="800" dirty="0"/>
                        <a:t>戦略相談</a:t>
                      </a:r>
                    </a:p>
                  </a:txBody>
                  <a:tcPr marL="84406" marR="84406" marT="42203" marB="42203" anchor="ctr"/>
                </a:tc>
                <a:tc>
                  <a:txBody>
                    <a:bodyPr/>
                    <a:lstStyle/>
                    <a:p>
                      <a:pPr algn="ctr"/>
                      <a:r>
                        <a:rPr kumimoji="1" lang="en-US" altLang="ja-JP" sz="800" dirty="0"/>
                        <a:t>89</a:t>
                      </a:r>
                    </a:p>
                  </a:txBody>
                  <a:tcPr marL="84406" marR="84406" marT="42203" marB="42203" anchor="ctr"/>
                </a:tc>
                <a:tc>
                  <a:txBody>
                    <a:bodyPr/>
                    <a:lstStyle/>
                    <a:p>
                      <a:pPr algn="ctr"/>
                      <a:r>
                        <a:rPr kumimoji="1" lang="en-US" altLang="ja-JP" sz="800" dirty="0"/>
                        <a:t>50</a:t>
                      </a:r>
                    </a:p>
                  </a:txBody>
                  <a:tcPr marL="84406" marR="84406" marT="42203" marB="42203" anchor="ctr"/>
                </a:tc>
                <a:extLst>
                  <a:ext uri="{0D108BD9-81ED-4DB2-BD59-A6C34878D82A}">
                    <a16:rowId xmlns:a16="http://schemas.microsoft.com/office/drawing/2014/main" val="3138127879"/>
                  </a:ext>
                </a:extLst>
              </a:tr>
              <a:tr h="211015">
                <a:tc>
                  <a:txBody>
                    <a:bodyPr/>
                    <a:lstStyle/>
                    <a:p>
                      <a:pPr algn="ctr"/>
                      <a:r>
                        <a:rPr kumimoji="1" lang="ja-JP" altLang="en-US" sz="800" dirty="0"/>
                        <a:t>治験相談等</a:t>
                      </a:r>
                    </a:p>
                  </a:txBody>
                  <a:tcPr marL="84406" marR="84406" marT="42203" marB="42203" anchor="ctr"/>
                </a:tc>
                <a:tc>
                  <a:txBody>
                    <a:bodyPr/>
                    <a:lstStyle/>
                    <a:p>
                      <a:pPr algn="ctr"/>
                      <a:r>
                        <a:rPr kumimoji="1" lang="en-US" altLang="ja-JP" sz="800" dirty="0"/>
                        <a:t>506</a:t>
                      </a:r>
                      <a:endParaRPr kumimoji="1" lang="ja-JP" altLang="en-US" sz="800" dirty="0"/>
                    </a:p>
                  </a:txBody>
                  <a:tcPr marL="84406" marR="84406" marT="42203" marB="42203" anchor="ctr"/>
                </a:tc>
                <a:tc>
                  <a:txBody>
                    <a:bodyPr/>
                    <a:lstStyle/>
                    <a:p>
                      <a:pPr algn="ctr"/>
                      <a:r>
                        <a:rPr kumimoji="1" lang="en-US" altLang="ja-JP" sz="800" dirty="0"/>
                        <a:t>290</a:t>
                      </a:r>
                      <a:endParaRPr kumimoji="1" lang="ja-JP" altLang="en-US" sz="800" dirty="0"/>
                    </a:p>
                  </a:txBody>
                  <a:tcPr marL="84406" marR="84406" marT="42203" marB="42203" anchor="ctr"/>
                </a:tc>
                <a:extLst>
                  <a:ext uri="{0D108BD9-81ED-4DB2-BD59-A6C34878D82A}">
                    <a16:rowId xmlns:a16="http://schemas.microsoft.com/office/drawing/2014/main" val="93570871"/>
                  </a:ext>
                </a:extLst>
              </a:tr>
              <a:tr h="211015">
                <a:tc>
                  <a:txBody>
                    <a:bodyPr/>
                    <a:lstStyle/>
                    <a:p>
                      <a:pPr algn="ctr"/>
                      <a:r>
                        <a:rPr kumimoji="1" lang="ja-JP" altLang="en-US" sz="800" dirty="0"/>
                        <a:t>初回面談・品目説明会</a:t>
                      </a:r>
                    </a:p>
                  </a:txBody>
                  <a:tcPr marL="84406" marR="84406" marT="42203" marB="42203" anchor="ctr"/>
                </a:tc>
                <a:tc>
                  <a:txBody>
                    <a:bodyPr/>
                    <a:lstStyle/>
                    <a:p>
                      <a:pPr algn="ctr"/>
                      <a:r>
                        <a:rPr kumimoji="1" lang="en-US" altLang="ja-JP" sz="800" dirty="0"/>
                        <a:t>17</a:t>
                      </a:r>
                      <a:endParaRPr kumimoji="1" lang="ja-JP" altLang="en-US" sz="800" dirty="0"/>
                    </a:p>
                  </a:txBody>
                  <a:tcPr marL="84406" marR="84406" marT="42203" marB="42203" anchor="ctr"/>
                </a:tc>
                <a:tc>
                  <a:txBody>
                    <a:bodyPr/>
                    <a:lstStyle/>
                    <a:p>
                      <a:pPr algn="ctr"/>
                      <a:r>
                        <a:rPr kumimoji="1" lang="en-US" altLang="ja-JP" sz="800" dirty="0"/>
                        <a:t>8</a:t>
                      </a:r>
                      <a:endParaRPr kumimoji="1" lang="ja-JP" altLang="en-US" sz="800" dirty="0"/>
                    </a:p>
                  </a:txBody>
                  <a:tcPr marL="84406" marR="84406" marT="42203" marB="42203" anchor="ctr"/>
                </a:tc>
                <a:extLst>
                  <a:ext uri="{0D108BD9-81ED-4DB2-BD59-A6C34878D82A}">
                    <a16:rowId xmlns:a16="http://schemas.microsoft.com/office/drawing/2014/main" val="472971268"/>
                  </a:ext>
                </a:extLst>
              </a:tr>
              <a:tr h="211015">
                <a:tc>
                  <a:txBody>
                    <a:bodyPr/>
                    <a:lstStyle/>
                    <a:p>
                      <a:pPr algn="ctr"/>
                      <a:r>
                        <a:rPr kumimoji="1" lang="ja-JP" altLang="en-US" sz="800" dirty="0"/>
                        <a:t>安全対策相談</a:t>
                      </a:r>
                    </a:p>
                  </a:txBody>
                  <a:tcPr marL="84406" marR="84406" marT="42203" marB="42203" anchor="ctr"/>
                </a:tc>
                <a:tc>
                  <a:txBody>
                    <a:bodyPr/>
                    <a:lstStyle/>
                    <a:p>
                      <a:pPr algn="ctr"/>
                      <a:r>
                        <a:rPr kumimoji="1" lang="en-US" altLang="ja-JP" sz="800" dirty="0"/>
                        <a:t>20</a:t>
                      </a:r>
                      <a:endParaRPr kumimoji="1" lang="ja-JP" altLang="en-US" sz="800" dirty="0"/>
                    </a:p>
                  </a:txBody>
                  <a:tcPr marL="84406" marR="84406" marT="42203" marB="42203" anchor="ctr"/>
                </a:tc>
                <a:tc>
                  <a:txBody>
                    <a:bodyPr/>
                    <a:lstStyle/>
                    <a:p>
                      <a:pPr algn="ctr"/>
                      <a:r>
                        <a:rPr kumimoji="1" lang="en-US" altLang="ja-JP" sz="800" dirty="0"/>
                        <a:t>19</a:t>
                      </a:r>
                      <a:endParaRPr kumimoji="1" lang="ja-JP" altLang="en-US" sz="800" dirty="0"/>
                    </a:p>
                  </a:txBody>
                  <a:tcPr marL="84406" marR="84406" marT="42203" marB="42203" anchor="ctr"/>
                </a:tc>
                <a:extLst>
                  <a:ext uri="{0D108BD9-81ED-4DB2-BD59-A6C34878D82A}">
                    <a16:rowId xmlns:a16="http://schemas.microsoft.com/office/drawing/2014/main" val="1787667664"/>
                  </a:ext>
                </a:extLst>
              </a:tr>
              <a:tr h="211015">
                <a:tc>
                  <a:txBody>
                    <a:bodyPr/>
                    <a:lstStyle/>
                    <a:p>
                      <a:pPr algn="ctr"/>
                      <a:r>
                        <a:rPr kumimoji="1" lang="ja-JP" altLang="en-US" sz="800" dirty="0"/>
                        <a:t>合計</a:t>
                      </a:r>
                    </a:p>
                  </a:txBody>
                  <a:tcPr marL="84406" marR="84406" marT="42203" marB="42203" anchor="ctr"/>
                </a:tc>
                <a:tc>
                  <a:txBody>
                    <a:bodyPr/>
                    <a:lstStyle/>
                    <a:p>
                      <a:pPr algn="ctr"/>
                      <a:r>
                        <a:rPr kumimoji="1" lang="en-US" altLang="ja-JP" sz="800" dirty="0"/>
                        <a:t>632</a:t>
                      </a:r>
                      <a:endParaRPr kumimoji="1" lang="ja-JP" altLang="en-US" sz="800" dirty="0"/>
                    </a:p>
                  </a:txBody>
                  <a:tcPr marL="84406" marR="84406" marT="42203" marB="42203" anchor="ctr"/>
                </a:tc>
                <a:tc>
                  <a:txBody>
                    <a:bodyPr/>
                    <a:lstStyle/>
                    <a:p>
                      <a:pPr algn="ctr"/>
                      <a:r>
                        <a:rPr kumimoji="1" lang="en-US" altLang="ja-JP" sz="800" dirty="0"/>
                        <a:t>367</a:t>
                      </a:r>
                      <a:endParaRPr kumimoji="1" lang="ja-JP" altLang="en-US" sz="800" dirty="0"/>
                    </a:p>
                  </a:txBody>
                  <a:tcPr marL="84406" marR="84406" marT="42203" marB="42203" anchor="ctr"/>
                </a:tc>
                <a:extLst>
                  <a:ext uri="{0D108BD9-81ED-4DB2-BD59-A6C34878D82A}">
                    <a16:rowId xmlns:a16="http://schemas.microsoft.com/office/drawing/2014/main" val="3819981530"/>
                  </a:ext>
                </a:extLst>
              </a:tr>
            </a:tbl>
          </a:graphicData>
        </a:graphic>
      </p:graphicFrame>
      <p:sp>
        <p:nvSpPr>
          <p:cNvPr id="23" name="正方形/長方形 22">
            <a:extLst>
              <a:ext uri="{FF2B5EF4-FFF2-40B4-BE49-F238E27FC236}">
                <a16:creationId xmlns:a16="http://schemas.microsoft.com/office/drawing/2014/main" id="{43BC2425-F213-4CC1-A4A3-98965C7F4821}"/>
              </a:ext>
            </a:extLst>
          </p:cNvPr>
          <p:cNvSpPr/>
          <p:nvPr/>
        </p:nvSpPr>
        <p:spPr>
          <a:xfrm>
            <a:off x="185051" y="4290451"/>
            <a:ext cx="3522853"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○ＰＭＤＡ関西支部テレビ会議システム利用状況</a:t>
            </a:r>
            <a:r>
              <a:rPr lang="ja-JP" altLang="en-US" sz="738" b="1" dirty="0">
                <a:latin typeface="Meiryo UI" panose="020B0604030504040204" pitchFamily="50" charset="-128"/>
                <a:ea typeface="Meiryo UI" panose="020B0604030504040204" pitchFamily="50" charset="-128"/>
              </a:rPr>
              <a:t>（速報値）</a:t>
            </a:r>
            <a:endParaRPr lang="en-US" altLang="ja-JP" sz="738" dirty="0">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43BC2425-F213-4CC1-A4A3-98965C7F4821}"/>
              </a:ext>
            </a:extLst>
          </p:cNvPr>
          <p:cNvSpPr/>
          <p:nvPr/>
        </p:nvSpPr>
        <p:spPr>
          <a:xfrm>
            <a:off x="182517" y="6018112"/>
            <a:ext cx="2708106" cy="268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latin typeface="Meiryo UI" panose="020B0604030504040204" pitchFamily="50" charset="-128"/>
                <a:ea typeface="Meiryo UI" panose="020B0604030504040204" pitchFamily="50" charset="-128"/>
              </a:rPr>
              <a:t>出典</a:t>
            </a:r>
            <a:r>
              <a:rPr lang="ja-JP" altLang="en-US" sz="738" dirty="0">
                <a:latin typeface="Meiryo UI" panose="020B0604030504040204" pitchFamily="50" charset="-128"/>
                <a:ea typeface="Meiryo UI" panose="020B0604030504040204" pitchFamily="50" charset="-128"/>
                <a:sym typeface="Wingdings" panose="05000000000000000000" pitchFamily="2" charset="2"/>
              </a:rPr>
              <a:t>：（独法）医薬品医療機器総合機構　関西支部テレビ会議システム利用状況より作成</a:t>
            </a:r>
            <a:endParaRPr lang="ja-JP" altLang="en-US" sz="738"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6333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82408" y="730971"/>
            <a:ext cx="8972308" cy="5782154"/>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122092" y="1097962"/>
            <a:ext cx="3539937" cy="1477086"/>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fontAlgn="base">
              <a:spcAft>
                <a:spcPct val="0"/>
              </a:spcAft>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大阪では、政策連携を深めながら、産業支援の充実を図ってきた。</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fontAlgn="base">
              <a:spcAft>
                <a:spcPct val="0"/>
              </a:spcAft>
              <a:buFont typeface="Wingdings" panose="05000000000000000000" pitchFamily="2" charset="2"/>
              <a:buChar char="p"/>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今後は、その取組みの成果として創設された地方独立行政法人大阪産業技術研究所の充実強化等を通じて大阪全体の産業支援機能・体制の強化を図り、大阪に新たな事業活動を生み出す基盤を確立する。</a:t>
            </a:r>
          </a:p>
        </p:txBody>
      </p:sp>
      <p:sp>
        <p:nvSpPr>
          <p:cNvPr id="31" name="タイトル 1"/>
          <p:cNvSpPr txBox="1">
            <a:spLocks/>
          </p:cNvSpPr>
          <p:nvPr/>
        </p:nvSpPr>
        <p:spPr>
          <a:xfrm>
            <a:off x="4199359" y="1039749"/>
            <a:ext cx="4776203" cy="1909458"/>
          </a:xfrm>
          <a:prstGeom prst="rect">
            <a:avLst/>
          </a:prstGeom>
          <a:noFill/>
          <a:ln>
            <a:noFill/>
          </a:ln>
        </p:spPr>
        <p:txBody>
          <a:bodyPr vert="horz" wrap="square" lIns="84406" tIns="42203" rIns="84406" bIns="42203" rtlCol="0" anchor="t">
            <a:normAutofit fontScale="250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554"/>
              </a:spcBef>
              <a:buFont typeface="Wingdings" panose="05000000000000000000" pitchFamily="2" charset="2"/>
              <a:buChar char="Ø"/>
            </a:pPr>
            <a:r>
              <a:rPr lang="ja-JP" altLang="en-US" sz="5169" dirty="0">
                <a:latin typeface="Meiryo UI" panose="020B0604030504040204" pitchFamily="50" charset="-128"/>
                <a:ea typeface="Meiryo UI" panose="020B0604030504040204" pitchFamily="50" charset="-128"/>
                <a:cs typeface="Meiryo UI" panose="020B0604030504040204" pitchFamily="50" charset="-128"/>
              </a:rPr>
              <a:t>中小企業支援機能・体制の強化のため、大阪産業振興機構と大阪市都市型産業振興センターを統合し、「公益財団法人大阪産業局」を設立。また、グローバル市場で活躍できるスタートアップ企業の輩出支援やデジタル化に対応するため</a:t>
            </a:r>
            <a:r>
              <a:rPr lang="en-US" altLang="ja-JP" sz="5169" dirty="0">
                <a:latin typeface="Meiryo UI" panose="020B0604030504040204" pitchFamily="50" charset="-128"/>
                <a:ea typeface="Meiryo UI" panose="020B0604030504040204" pitchFamily="50" charset="-128"/>
                <a:cs typeface="Meiryo UI" panose="020B0604030504040204" pitchFamily="50" charset="-128"/>
              </a:rPr>
              <a:t>DX</a:t>
            </a:r>
            <a:r>
              <a:rPr lang="ja-JP" altLang="en-US" sz="5169" dirty="0">
                <a:latin typeface="Meiryo UI" panose="020B0604030504040204" pitchFamily="50" charset="-128"/>
                <a:ea typeface="Meiryo UI" panose="020B0604030504040204" pitchFamily="50" charset="-128"/>
                <a:cs typeface="Meiryo UI" panose="020B0604030504040204" pitchFamily="50" charset="-128"/>
              </a:rPr>
              <a:t>に関するポータルサイト開設や人材育成支援を実施し、企業支援を進めている。</a:t>
            </a:r>
            <a:endParaRPr lang="en-US" altLang="ja-JP" sz="5169"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5169" dirty="0">
                <a:latin typeface="Meiryo UI" panose="020B0604030504040204" pitchFamily="50" charset="-128"/>
                <a:ea typeface="Meiryo UI" panose="020B0604030504040204" pitchFamily="50" charset="-128"/>
                <a:cs typeface="Meiryo UI" panose="020B0604030504040204" pitchFamily="50" charset="-128"/>
              </a:rPr>
              <a:t>地方独立行政法人大阪産業技術研究所においては、大阪産業局、民間研究所や大学等と連携を深め、統合による強みを活かし、一気通貫の支援などに取組み、多様化・高度化する技術課題、成長分野の研究開発推進を進めている。</a:t>
            </a:r>
          </a:p>
          <a:p>
            <a:pPr marL="263776" indent="-263776" algn="l">
              <a:lnSpc>
                <a:spcPts val="1477"/>
              </a:lnSpc>
              <a:spcBef>
                <a:spcPts val="831"/>
              </a:spcBef>
              <a:buFont typeface="Wingdings" panose="05000000000000000000" pitchFamily="2" charset="2"/>
              <a:buChar char="Ø"/>
            </a:pPr>
            <a:endParaRPr lang="ja-JP" altLang="en-US"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右矢印 31"/>
          <p:cNvSpPr/>
          <p:nvPr/>
        </p:nvSpPr>
        <p:spPr>
          <a:xfrm>
            <a:off x="3847291" y="1593421"/>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8" name="角丸四角形 59">
            <a:extLst>
              <a:ext uri="{FF2B5EF4-FFF2-40B4-BE49-F238E27FC236}">
                <a16:creationId xmlns:a16="http://schemas.microsoft.com/office/drawing/2014/main" id="{76BB3392-4685-4D4E-9B53-55C2267170A0}"/>
              </a:ext>
            </a:extLst>
          </p:cNvPr>
          <p:cNvSpPr/>
          <p:nvPr/>
        </p:nvSpPr>
        <p:spPr>
          <a:xfrm>
            <a:off x="251520" y="811922"/>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9" name="角丸四角形 60">
            <a:extLst>
              <a:ext uri="{FF2B5EF4-FFF2-40B4-BE49-F238E27FC236}">
                <a16:creationId xmlns:a16="http://schemas.microsoft.com/office/drawing/2014/main" id="{B860046A-3C3E-4999-B5EA-495012BF2B8C}"/>
              </a:ext>
            </a:extLst>
          </p:cNvPr>
          <p:cNvSpPr/>
          <p:nvPr/>
        </p:nvSpPr>
        <p:spPr>
          <a:xfrm>
            <a:off x="4274088" y="790575"/>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0" name="角丸四角形 60">
            <a:extLst>
              <a:ext uri="{FF2B5EF4-FFF2-40B4-BE49-F238E27FC236}">
                <a16:creationId xmlns:a16="http://schemas.microsoft.com/office/drawing/2014/main" id="{96F5644D-F29F-4F2E-A4E7-95FC8B5D0050}"/>
              </a:ext>
            </a:extLst>
          </p:cNvPr>
          <p:cNvSpPr/>
          <p:nvPr/>
        </p:nvSpPr>
        <p:spPr>
          <a:xfrm>
            <a:off x="4199357" y="3092844"/>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1" name="タイトル 1"/>
          <p:cNvSpPr txBox="1">
            <a:spLocks/>
          </p:cNvSpPr>
          <p:nvPr/>
        </p:nvSpPr>
        <p:spPr>
          <a:xfrm>
            <a:off x="4208146" y="3449985"/>
            <a:ext cx="4737075" cy="2783953"/>
          </a:xfrm>
          <a:prstGeom prst="rect">
            <a:avLst/>
          </a:prstGeom>
          <a:noFill/>
          <a:ln w="25400">
            <a:solidFill>
              <a:schemeClr val="tx1">
                <a:lumMod val="65000"/>
                <a:lumOff val="35000"/>
              </a:schemeClr>
            </a:solidFill>
          </a:ln>
        </p:spPr>
        <p:txBody>
          <a:bodyPr vert="horz" wrap="square" lIns="84406" tIns="99692"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554"/>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中小企業の海外進出やグローバル展開の意識は高い状況にあることから、大阪の中小企業等の経営力強化や創業支援等を進めるために、大阪産業局において大阪企業の海外展開を支援する取組み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大阪に人や投資を呼び込みイノベーションを創出するために、世界で最もビジネスしやすい環境づくりを進める必要があるのではないか。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1292" b="1" dirty="0">
                <a:latin typeface="Meiryo UI"/>
                <a:ea typeface="Meiryo UI"/>
                <a:cs typeface="Meiryo UI"/>
              </a:rPr>
              <a:t>「兵庫・大阪連携会議」を契機に経済圏が一体となっている兵庫県、さらには京阪神を視野に広域的な産業連携・育成を進めていくべきではないか。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大阪産業技術研所においては、「脱炭素社会の実現」、「海洋プラスチック問題」などの社会課題の解決・</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292" b="1" dirty="0" err="1">
                <a:latin typeface="Meiryo UI" panose="020B0604030504040204" pitchFamily="50" charset="-128"/>
                <a:ea typeface="Meiryo UI" panose="020B0604030504040204" pitchFamily="50" charset="-128"/>
                <a:cs typeface="Meiryo UI" panose="020B0604030504040204" pitchFamily="50" charset="-128"/>
              </a:rPr>
              <a:t>ｓ</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に資する研究を積極的に進めるべきではないか。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endParaRPr lang="ja-JP" altLang="en-US" sz="129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0"/>
            <a:ext cx="9143999" cy="389814"/>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6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600" kern="0" dirty="0" smtClean="0">
                <a:solidFill>
                  <a:srgbClr val="000000"/>
                </a:solidFill>
                <a:latin typeface="Meiryo UI" panose="020B0604030504040204" pitchFamily="50" charset="-128"/>
                <a:ea typeface="Meiryo UI" panose="020B0604030504040204" pitchFamily="50" charset="-128"/>
                <a:cs typeface="Meiryo UI" pitchFamily="50" charset="-128"/>
              </a:rPr>
              <a:t>16.</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6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600" kern="0" dirty="0">
                <a:solidFill>
                  <a:srgbClr val="000000"/>
                </a:solidFill>
                <a:latin typeface="Meiryo UI" panose="020B0604030504040204" pitchFamily="50" charset="-128"/>
                <a:ea typeface="Meiryo UI" panose="020B0604030504040204" pitchFamily="50" charset="-128"/>
                <a:cs typeface="Meiryo UI" pitchFamily="50" charset="-128"/>
              </a:rPr>
              <a:t>（５）産業支援や研究開発の機能・体制強化</a:t>
            </a:r>
          </a:p>
        </p:txBody>
      </p:sp>
      <p:sp>
        <p:nvSpPr>
          <p:cNvPr id="13" name="正方形/長方形 12"/>
          <p:cNvSpPr/>
          <p:nvPr/>
        </p:nvSpPr>
        <p:spPr>
          <a:xfrm>
            <a:off x="7188195" y="112250"/>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173407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43147" y="371430"/>
            <a:ext cx="8916154" cy="615659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5" name="テキスト ボックス 4"/>
          <p:cNvSpPr txBox="1"/>
          <p:nvPr/>
        </p:nvSpPr>
        <p:spPr>
          <a:xfrm>
            <a:off x="153999" y="3758790"/>
            <a:ext cx="3044836" cy="575222"/>
          </a:xfrm>
          <a:prstGeom prst="rect">
            <a:avLst/>
          </a:prstGeom>
          <a:noFill/>
        </p:spPr>
        <p:txBody>
          <a:bodyPr wrap="square" rtlCol="0">
            <a:spAutoFit/>
          </a:bodyPr>
          <a:lstStyle/>
          <a:p>
            <a:r>
              <a:rPr lang="ja-JP" altLang="en-US" sz="1108" dirty="0">
                <a:latin typeface="Meiryo UI" panose="020B0604030504040204" pitchFamily="50" charset="-128"/>
                <a:ea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rPr>
              <a:t>都道府県別の海外企業進出数推移</a:t>
            </a:r>
            <a:endParaRPr lang="en-US" altLang="ja-JP" sz="1108" b="1" dirty="0">
              <a:latin typeface="Meiryo UI" panose="020B0604030504040204" pitchFamily="50" charset="-128"/>
              <a:ea typeface="Meiryo UI" panose="020B0604030504040204" pitchFamily="50" charset="-128"/>
            </a:endParaRPr>
          </a:p>
          <a:p>
            <a:r>
              <a:rPr lang="ja-JP" altLang="en-US" sz="1015" dirty="0"/>
              <a:t>資料：地域経済分析システムより作成</a:t>
            </a:r>
            <a:endParaRPr lang="en-US" altLang="ja-JP" sz="1015" dirty="0"/>
          </a:p>
          <a:p>
            <a:r>
              <a:rPr lang="ja-JP" altLang="en-US" sz="1015" dirty="0"/>
              <a:t>（経済産業省：海外事業活動基本調査を再編加工）</a:t>
            </a:r>
            <a:endParaRPr lang="en-US" altLang="ja-JP" sz="1015" dirty="0"/>
          </a:p>
        </p:txBody>
      </p:sp>
      <p:graphicFrame>
        <p:nvGraphicFramePr>
          <p:cNvPr id="6" name="表 5"/>
          <p:cNvGraphicFramePr>
            <a:graphicFrameLocks noGrp="1"/>
          </p:cNvGraphicFramePr>
          <p:nvPr/>
        </p:nvGraphicFramePr>
        <p:xfrm>
          <a:off x="227583" y="4404746"/>
          <a:ext cx="3494940" cy="1988488"/>
        </p:xfrm>
        <a:graphic>
          <a:graphicData uri="http://schemas.openxmlformats.org/drawingml/2006/table">
            <a:tbl>
              <a:tblPr>
                <a:tableStyleId>{3C2FFA5D-87B4-456A-9821-1D502468CF0F}</a:tableStyleId>
              </a:tblPr>
              <a:tblGrid>
                <a:gridCol w="458695">
                  <a:extLst>
                    <a:ext uri="{9D8B030D-6E8A-4147-A177-3AD203B41FA5}">
                      <a16:colId xmlns:a16="http://schemas.microsoft.com/office/drawing/2014/main" val="20000"/>
                    </a:ext>
                  </a:extLst>
                </a:gridCol>
                <a:gridCol w="607249">
                  <a:extLst>
                    <a:ext uri="{9D8B030D-6E8A-4147-A177-3AD203B41FA5}">
                      <a16:colId xmlns:a16="http://schemas.microsoft.com/office/drawing/2014/main" val="20001"/>
                    </a:ext>
                  </a:extLst>
                </a:gridCol>
                <a:gridCol w="607249">
                  <a:extLst>
                    <a:ext uri="{9D8B030D-6E8A-4147-A177-3AD203B41FA5}">
                      <a16:colId xmlns:a16="http://schemas.microsoft.com/office/drawing/2014/main" val="20002"/>
                    </a:ext>
                  </a:extLst>
                </a:gridCol>
                <a:gridCol w="607249">
                  <a:extLst>
                    <a:ext uri="{9D8B030D-6E8A-4147-A177-3AD203B41FA5}">
                      <a16:colId xmlns:a16="http://schemas.microsoft.com/office/drawing/2014/main" val="20003"/>
                    </a:ext>
                  </a:extLst>
                </a:gridCol>
                <a:gridCol w="607249">
                  <a:extLst>
                    <a:ext uri="{9D8B030D-6E8A-4147-A177-3AD203B41FA5}">
                      <a16:colId xmlns:a16="http://schemas.microsoft.com/office/drawing/2014/main" val="20004"/>
                    </a:ext>
                  </a:extLst>
                </a:gridCol>
                <a:gridCol w="607249">
                  <a:extLst>
                    <a:ext uri="{9D8B030D-6E8A-4147-A177-3AD203B41FA5}">
                      <a16:colId xmlns:a16="http://schemas.microsoft.com/office/drawing/2014/main" val="20005"/>
                    </a:ext>
                  </a:extLst>
                </a:gridCol>
              </a:tblGrid>
              <a:tr h="290424">
                <a:tc>
                  <a:txBody>
                    <a:bodyPr/>
                    <a:lstStyle/>
                    <a:p>
                      <a:pPr algn="l" fontAlgn="ctr"/>
                      <a:r>
                        <a:rPr lang="ja-JP" altLang="en-US" sz="800" b="0" i="0" u="none" strike="noStrike" dirty="0">
                          <a:effectLst/>
                          <a:latin typeface="明朝"/>
                        </a:rPr>
                        <a:t>海外進出</a:t>
                      </a:r>
                      <a:endParaRPr lang="en-US" altLang="ja-JP" sz="800" b="0" i="0" u="none" strike="noStrike" dirty="0">
                        <a:effectLst/>
                        <a:latin typeface="明朝"/>
                      </a:endParaRPr>
                    </a:p>
                    <a:p>
                      <a:pPr algn="l" fontAlgn="ctr"/>
                      <a:r>
                        <a:rPr lang="ja-JP" altLang="en-US" sz="800" b="0" i="0" u="none" strike="noStrike" dirty="0">
                          <a:effectLst/>
                          <a:latin typeface="明朝"/>
                        </a:rPr>
                        <a:t>企業数</a:t>
                      </a:r>
                      <a:endParaRPr lang="zh-TW" altLang="en-US" sz="800" b="0" i="0" u="none" strike="noStrike" dirty="0">
                        <a:effectLst/>
                        <a:latin typeface="明朝"/>
                      </a:endParaRPr>
                    </a:p>
                  </a:txBody>
                  <a:tcPr marL="8792" marR="8792" marT="8792" marB="0" anchor="ctr"/>
                </a:tc>
                <a:tc>
                  <a:txBody>
                    <a:bodyPr/>
                    <a:lstStyle/>
                    <a:p>
                      <a:pPr algn="ctr" fontAlgn="ctr"/>
                      <a:r>
                        <a:rPr lang="en-US" altLang="ja-JP" sz="800" u="none" strike="noStrike">
                          <a:effectLst/>
                        </a:rPr>
                        <a:t>2010</a:t>
                      </a:r>
                      <a:endParaRPr lang="en-US" altLang="ja-JP" sz="800" b="0" i="0" u="none" strike="noStrike">
                        <a:effectLst/>
                        <a:latin typeface="明朝"/>
                      </a:endParaRPr>
                    </a:p>
                  </a:txBody>
                  <a:tcPr marL="8792" marR="8792" marT="8792" marB="0" anchor="ctr"/>
                </a:tc>
                <a:tc>
                  <a:txBody>
                    <a:bodyPr/>
                    <a:lstStyle/>
                    <a:p>
                      <a:pPr algn="ctr" fontAlgn="ctr"/>
                      <a:r>
                        <a:rPr lang="en-US" altLang="ja-JP" sz="800" u="none" strike="noStrike">
                          <a:effectLst/>
                        </a:rPr>
                        <a:t>2011</a:t>
                      </a:r>
                      <a:endParaRPr lang="en-US" altLang="ja-JP" sz="800" b="0" i="0" u="none" strike="noStrike">
                        <a:effectLst/>
                        <a:latin typeface="明朝"/>
                      </a:endParaRPr>
                    </a:p>
                  </a:txBody>
                  <a:tcPr marL="8792" marR="8792" marT="8792" marB="0" anchor="ctr"/>
                </a:tc>
                <a:tc>
                  <a:txBody>
                    <a:bodyPr/>
                    <a:lstStyle/>
                    <a:p>
                      <a:pPr algn="ctr" fontAlgn="ctr"/>
                      <a:r>
                        <a:rPr lang="en-US" altLang="ja-JP" sz="800" u="none" strike="noStrike">
                          <a:effectLst/>
                        </a:rPr>
                        <a:t>2012</a:t>
                      </a:r>
                      <a:endParaRPr lang="en-US" altLang="ja-JP" sz="800" b="0" i="0" u="none" strike="noStrike">
                        <a:effectLst/>
                        <a:latin typeface="明朝"/>
                      </a:endParaRPr>
                    </a:p>
                  </a:txBody>
                  <a:tcPr marL="8792" marR="8792" marT="8792" marB="0" anchor="ctr"/>
                </a:tc>
                <a:tc>
                  <a:txBody>
                    <a:bodyPr/>
                    <a:lstStyle/>
                    <a:p>
                      <a:pPr algn="ctr" fontAlgn="ctr"/>
                      <a:r>
                        <a:rPr lang="en-US" altLang="ja-JP" sz="800" u="none" strike="noStrike">
                          <a:effectLst/>
                        </a:rPr>
                        <a:t>2013</a:t>
                      </a:r>
                      <a:endParaRPr lang="en-US" altLang="ja-JP" sz="800" b="0" i="0" u="none" strike="noStrike">
                        <a:effectLst/>
                        <a:latin typeface="明朝"/>
                      </a:endParaRPr>
                    </a:p>
                  </a:txBody>
                  <a:tcPr marL="8792" marR="8792" marT="8792" marB="0" anchor="ctr"/>
                </a:tc>
                <a:tc>
                  <a:txBody>
                    <a:bodyPr/>
                    <a:lstStyle/>
                    <a:p>
                      <a:pPr algn="ctr" fontAlgn="ctr"/>
                      <a:r>
                        <a:rPr lang="en-US" altLang="ja-JP" sz="800" u="none" strike="noStrike">
                          <a:effectLst/>
                        </a:rPr>
                        <a:t>2014</a:t>
                      </a:r>
                      <a:endParaRPr lang="en-US" altLang="ja-JP" sz="800" b="0" i="0" u="none" strike="noStrike">
                        <a:effectLst/>
                        <a:latin typeface="明朝"/>
                      </a:endParaRPr>
                    </a:p>
                  </a:txBody>
                  <a:tcPr marL="8792" marR="8792" marT="8792" marB="0" anchor="ctr"/>
                </a:tc>
                <a:extLst>
                  <a:ext uri="{0D108BD9-81ED-4DB2-BD59-A6C34878D82A}">
                    <a16:rowId xmlns:a16="http://schemas.microsoft.com/office/drawing/2014/main" val="10000"/>
                  </a:ext>
                </a:extLst>
              </a:tr>
              <a:tr h="330878">
                <a:tc>
                  <a:txBody>
                    <a:bodyPr/>
                    <a:lstStyle/>
                    <a:p>
                      <a:pPr algn="ctr" fontAlgn="ctr"/>
                      <a:r>
                        <a:rPr lang="ja-JP" altLang="en-US" sz="800" u="none" strike="noStrike">
                          <a:effectLst/>
                        </a:rPr>
                        <a:t>１位</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dirty="0">
                          <a:effectLst/>
                        </a:rPr>
                        <a:t>10,051</a:t>
                      </a:r>
                      <a:br>
                        <a:rPr lang="en-US" altLang="ja-JP" sz="800" u="none" strike="noStrike" dirty="0">
                          <a:effectLst/>
                        </a:rPr>
                      </a:br>
                      <a:r>
                        <a:rPr lang="ja-JP" altLang="en-US" sz="800" u="none" strike="noStrike" dirty="0">
                          <a:effectLst/>
                        </a:rPr>
                        <a:t>（東京都）</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dirty="0">
                          <a:effectLst/>
                        </a:rPr>
                        <a:t>10,364</a:t>
                      </a:r>
                      <a:br>
                        <a:rPr lang="en-US" altLang="ja-JP" sz="800" u="none" strike="noStrike" dirty="0">
                          <a:effectLst/>
                        </a:rPr>
                      </a:br>
                      <a:r>
                        <a:rPr lang="ja-JP" altLang="en-US" sz="800" u="none" strike="noStrike" dirty="0">
                          <a:effectLst/>
                        </a:rPr>
                        <a:t>（東京都）</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a:effectLst/>
                        </a:rPr>
                        <a:t>11,976</a:t>
                      </a:r>
                      <a:br>
                        <a:rPr lang="en-US" altLang="ja-JP" sz="800" u="none" strike="noStrike">
                          <a:effectLst/>
                        </a:rPr>
                      </a:br>
                      <a:r>
                        <a:rPr lang="ja-JP" altLang="en-US" sz="800" u="none" strike="noStrike">
                          <a:effectLst/>
                        </a:rPr>
                        <a:t>（東京都）</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12,121</a:t>
                      </a:r>
                      <a:br>
                        <a:rPr lang="en-US" altLang="ja-JP" sz="800" u="none" strike="noStrike">
                          <a:effectLst/>
                        </a:rPr>
                      </a:br>
                      <a:r>
                        <a:rPr lang="ja-JP" altLang="en-US" sz="800" u="none" strike="noStrike">
                          <a:effectLst/>
                        </a:rPr>
                        <a:t>（東京都）</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12,101</a:t>
                      </a:r>
                      <a:br>
                        <a:rPr lang="en-US" altLang="ja-JP" sz="800" u="none" strike="noStrike">
                          <a:effectLst/>
                        </a:rPr>
                      </a:br>
                      <a:r>
                        <a:rPr lang="ja-JP" altLang="en-US" sz="800" u="none" strike="noStrike">
                          <a:effectLst/>
                        </a:rPr>
                        <a:t>（東京都）</a:t>
                      </a:r>
                      <a:endParaRPr lang="ja-JP" altLang="en-US" sz="800" b="0" i="0" u="none" strike="noStrike">
                        <a:effectLst/>
                        <a:latin typeface="明朝"/>
                      </a:endParaRPr>
                    </a:p>
                  </a:txBody>
                  <a:tcPr marL="8792" marR="8792" marT="8792" marB="0" anchor="ctr"/>
                </a:tc>
                <a:extLst>
                  <a:ext uri="{0D108BD9-81ED-4DB2-BD59-A6C34878D82A}">
                    <a16:rowId xmlns:a16="http://schemas.microsoft.com/office/drawing/2014/main" val="10001"/>
                  </a:ext>
                </a:extLst>
              </a:tr>
              <a:tr h="330878">
                <a:tc>
                  <a:txBody>
                    <a:bodyPr/>
                    <a:lstStyle/>
                    <a:p>
                      <a:pPr algn="ctr" fontAlgn="ctr"/>
                      <a:r>
                        <a:rPr lang="ja-JP" altLang="en-US" sz="800" u="none" strike="noStrike">
                          <a:effectLst/>
                        </a:rPr>
                        <a:t>２位</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dirty="0">
                          <a:effectLst/>
                        </a:rPr>
                        <a:t>2,316</a:t>
                      </a:r>
                      <a:br>
                        <a:rPr lang="en-US" altLang="ja-JP" sz="800" u="none" strike="noStrike" dirty="0">
                          <a:effectLst/>
                        </a:rPr>
                      </a:br>
                      <a:r>
                        <a:rPr lang="ja-JP" altLang="en-US" sz="800" u="none" strike="noStrike" dirty="0">
                          <a:effectLst/>
                        </a:rPr>
                        <a:t>（大阪府）</a:t>
                      </a:r>
                      <a:endParaRPr lang="ja-JP" altLang="en-US" sz="800" b="0" i="0" u="none" strike="noStrike" dirty="0">
                        <a:effectLst/>
                        <a:latin typeface="明朝"/>
                      </a:endParaRPr>
                    </a:p>
                  </a:txBody>
                  <a:tcPr marL="8792" marR="8792" marT="8792" marB="0" anchor="ctr">
                    <a:solidFill>
                      <a:srgbClr val="92D050"/>
                    </a:solidFill>
                  </a:tcPr>
                </a:tc>
                <a:tc>
                  <a:txBody>
                    <a:bodyPr/>
                    <a:lstStyle/>
                    <a:p>
                      <a:pPr algn="ctr" fontAlgn="ctr"/>
                      <a:r>
                        <a:rPr lang="en-US" altLang="ja-JP" sz="800" u="none" strike="noStrike" dirty="0">
                          <a:effectLst/>
                        </a:rPr>
                        <a:t>2,418</a:t>
                      </a:r>
                      <a:br>
                        <a:rPr lang="en-US" altLang="ja-JP" sz="800" u="none" strike="noStrike" dirty="0">
                          <a:effectLst/>
                        </a:rPr>
                      </a:br>
                      <a:r>
                        <a:rPr lang="ja-JP" altLang="en-US" sz="800" u="none" strike="noStrike" dirty="0">
                          <a:effectLst/>
                        </a:rPr>
                        <a:t>（大阪府）</a:t>
                      </a:r>
                      <a:endParaRPr lang="ja-JP" altLang="en-US" sz="800" b="0" i="0" u="none" strike="noStrike" dirty="0">
                        <a:effectLst/>
                        <a:latin typeface="明朝"/>
                      </a:endParaRPr>
                    </a:p>
                  </a:txBody>
                  <a:tcPr marL="8792" marR="8792" marT="8792" marB="0" anchor="ctr">
                    <a:solidFill>
                      <a:srgbClr val="92D050"/>
                    </a:solidFill>
                  </a:tcPr>
                </a:tc>
                <a:tc>
                  <a:txBody>
                    <a:bodyPr/>
                    <a:lstStyle/>
                    <a:p>
                      <a:pPr algn="ctr" fontAlgn="ctr"/>
                      <a:r>
                        <a:rPr lang="en-US" altLang="ja-JP" sz="800" u="none" strike="noStrike" dirty="0">
                          <a:effectLst/>
                        </a:rPr>
                        <a:t>2,967</a:t>
                      </a:r>
                      <a:br>
                        <a:rPr lang="en-US" altLang="ja-JP" sz="800" u="none" strike="noStrike" dirty="0">
                          <a:effectLst/>
                        </a:rPr>
                      </a:br>
                      <a:r>
                        <a:rPr lang="ja-JP" altLang="en-US" sz="800" u="none" strike="noStrike" dirty="0">
                          <a:effectLst/>
                        </a:rPr>
                        <a:t>（大阪府）</a:t>
                      </a:r>
                      <a:endParaRPr lang="ja-JP" altLang="en-US" sz="800" b="0" i="0" u="none" strike="noStrike" dirty="0">
                        <a:effectLst/>
                        <a:latin typeface="明朝"/>
                      </a:endParaRPr>
                    </a:p>
                  </a:txBody>
                  <a:tcPr marL="8792" marR="8792" marT="8792" marB="0" anchor="ctr">
                    <a:solidFill>
                      <a:srgbClr val="92D050"/>
                    </a:solidFill>
                  </a:tcPr>
                </a:tc>
                <a:tc>
                  <a:txBody>
                    <a:bodyPr/>
                    <a:lstStyle/>
                    <a:p>
                      <a:pPr algn="ctr" fontAlgn="ctr"/>
                      <a:r>
                        <a:rPr lang="en-US" altLang="ja-JP" sz="800" u="none" strike="noStrike" dirty="0">
                          <a:effectLst/>
                        </a:rPr>
                        <a:t>3,105</a:t>
                      </a:r>
                      <a:br>
                        <a:rPr lang="en-US" altLang="ja-JP" sz="800" u="none" strike="noStrike" dirty="0">
                          <a:effectLst/>
                        </a:rPr>
                      </a:br>
                      <a:r>
                        <a:rPr lang="ja-JP" altLang="en-US" sz="800" u="none" strike="noStrike" dirty="0">
                          <a:effectLst/>
                        </a:rPr>
                        <a:t>（大阪府）</a:t>
                      </a:r>
                      <a:endParaRPr lang="ja-JP" altLang="en-US" sz="800" b="0" i="0" u="none" strike="noStrike" dirty="0">
                        <a:effectLst/>
                        <a:latin typeface="明朝"/>
                      </a:endParaRPr>
                    </a:p>
                  </a:txBody>
                  <a:tcPr marL="8792" marR="8792" marT="8792" marB="0" anchor="ctr">
                    <a:solidFill>
                      <a:srgbClr val="92D050"/>
                    </a:solidFill>
                  </a:tcPr>
                </a:tc>
                <a:tc>
                  <a:txBody>
                    <a:bodyPr/>
                    <a:lstStyle/>
                    <a:p>
                      <a:pPr algn="ctr" fontAlgn="ctr"/>
                      <a:r>
                        <a:rPr lang="en-US" altLang="ja-JP" sz="800" u="none" strike="noStrike" dirty="0">
                          <a:effectLst/>
                        </a:rPr>
                        <a:t>3,055</a:t>
                      </a:r>
                      <a:br>
                        <a:rPr lang="en-US" altLang="ja-JP" sz="800" u="none" strike="noStrike" dirty="0">
                          <a:effectLst/>
                        </a:rPr>
                      </a:br>
                      <a:r>
                        <a:rPr lang="ja-JP" altLang="en-US" sz="800" u="none" strike="noStrike" dirty="0">
                          <a:effectLst/>
                        </a:rPr>
                        <a:t>（大阪府）</a:t>
                      </a:r>
                      <a:endParaRPr lang="ja-JP" altLang="en-US" sz="800" b="0" i="0" u="none" strike="noStrike" dirty="0">
                        <a:effectLst/>
                        <a:latin typeface="明朝"/>
                      </a:endParaRPr>
                    </a:p>
                  </a:txBody>
                  <a:tcPr marL="8792" marR="8792" marT="8792" marB="0" anchor="ctr">
                    <a:solidFill>
                      <a:srgbClr val="92D050"/>
                    </a:solidFill>
                  </a:tcPr>
                </a:tc>
                <a:extLst>
                  <a:ext uri="{0D108BD9-81ED-4DB2-BD59-A6C34878D82A}">
                    <a16:rowId xmlns:a16="http://schemas.microsoft.com/office/drawing/2014/main" val="10002"/>
                  </a:ext>
                </a:extLst>
              </a:tr>
              <a:tr h="330878">
                <a:tc>
                  <a:txBody>
                    <a:bodyPr/>
                    <a:lstStyle/>
                    <a:p>
                      <a:pPr algn="ctr" fontAlgn="ctr"/>
                      <a:r>
                        <a:rPr lang="ja-JP" altLang="en-US" sz="800" u="none" strike="noStrike" dirty="0">
                          <a:effectLst/>
                        </a:rPr>
                        <a:t>３位</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a:effectLst/>
                        </a:rPr>
                        <a:t>1,589</a:t>
                      </a:r>
                      <a:br>
                        <a:rPr lang="en-US" altLang="ja-JP" sz="800" u="none" strike="noStrike">
                          <a:effectLst/>
                        </a:rPr>
                      </a:br>
                      <a:r>
                        <a:rPr lang="ja-JP" altLang="en-US" sz="800" u="none" strike="noStrike">
                          <a:effectLst/>
                        </a:rPr>
                        <a:t>（愛知県）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1,610</a:t>
                      </a:r>
                      <a:br>
                        <a:rPr lang="en-US" altLang="ja-JP" sz="800" u="none" strike="noStrike">
                          <a:effectLst/>
                        </a:rPr>
                      </a:br>
                      <a:r>
                        <a:rPr lang="ja-JP" altLang="en-US" sz="800" u="none" strike="noStrike">
                          <a:effectLst/>
                        </a:rPr>
                        <a:t>（愛知県）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1,990</a:t>
                      </a:r>
                      <a:br>
                        <a:rPr lang="en-US" altLang="ja-JP" sz="800" u="none" strike="noStrike">
                          <a:effectLst/>
                        </a:rPr>
                      </a:br>
                      <a:r>
                        <a:rPr lang="ja-JP" altLang="en-US" sz="800" u="none" strike="noStrike">
                          <a:effectLst/>
                        </a:rPr>
                        <a:t>（愛知県）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2,128</a:t>
                      </a:r>
                      <a:br>
                        <a:rPr lang="en-US" altLang="ja-JP" sz="800" u="none" strike="noStrike">
                          <a:effectLst/>
                        </a:rPr>
                      </a:br>
                      <a:r>
                        <a:rPr lang="ja-JP" altLang="en-US" sz="800" u="none" strike="noStrike">
                          <a:effectLst/>
                        </a:rPr>
                        <a:t>（愛知県）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2,212</a:t>
                      </a:r>
                      <a:br>
                        <a:rPr lang="en-US" altLang="ja-JP" sz="800" u="none" strike="noStrike">
                          <a:effectLst/>
                        </a:rPr>
                      </a:br>
                      <a:r>
                        <a:rPr lang="ja-JP" altLang="en-US" sz="800" u="none" strike="noStrike">
                          <a:effectLst/>
                        </a:rPr>
                        <a:t>（愛知県）</a:t>
                      </a:r>
                      <a:endParaRPr lang="ja-JP" altLang="en-US" sz="800" b="0" i="0" u="none" strike="noStrike">
                        <a:effectLst/>
                        <a:latin typeface="明朝"/>
                      </a:endParaRPr>
                    </a:p>
                  </a:txBody>
                  <a:tcPr marL="8792" marR="8792" marT="8792" marB="0" anchor="ctr"/>
                </a:tc>
                <a:extLst>
                  <a:ext uri="{0D108BD9-81ED-4DB2-BD59-A6C34878D82A}">
                    <a16:rowId xmlns:a16="http://schemas.microsoft.com/office/drawing/2014/main" val="10003"/>
                  </a:ext>
                </a:extLst>
              </a:tr>
              <a:tr h="330878">
                <a:tc>
                  <a:txBody>
                    <a:bodyPr/>
                    <a:lstStyle/>
                    <a:p>
                      <a:pPr algn="ctr" fontAlgn="ctr"/>
                      <a:r>
                        <a:rPr lang="ja-JP" altLang="en-US" sz="800" u="none" strike="noStrike">
                          <a:effectLst/>
                        </a:rPr>
                        <a:t>４位</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dirty="0">
                          <a:effectLst/>
                        </a:rPr>
                        <a:t>852</a:t>
                      </a:r>
                      <a:br>
                        <a:rPr lang="en-US" altLang="ja-JP" sz="800" u="none" strike="noStrike" dirty="0">
                          <a:effectLst/>
                        </a:rPr>
                      </a:br>
                      <a:r>
                        <a:rPr lang="ja-JP" altLang="en-US" sz="800" u="none" strike="noStrike" dirty="0">
                          <a:effectLst/>
                        </a:rPr>
                        <a:t>（神奈川県）</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a:effectLst/>
                        </a:rPr>
                        <a:t>891</a:t>
                      </a:r>
                      <a:br>
                        <a:rPr lang="en-US" altLang="ja-JP" sz="800" u="none" strike="noStrike">
                          <a:effectLst/>
                        </a:rPr>
                      </a:br>
                      <a:r>
                        <a:rPr lang="ja-JP" altLang="en-US" sz="800" u="none" strike="noStrike">
                          <a:effectLst/>
                        </a:rPr>
                        <a:t>（神奈川県）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1,106</a:t>
                      </a:r>
                      <a:br>
                        <a:rPr lang="en-US" altLang="ja-JP" sz="800" u="none" strike="noStrike">
                          <a:effectLst/>
                        </a:rPr>
                      </a:br>
                      <a:r>
                        <a:rPr lang="ja-JP" altLang="en-US" sz="800" u="none" strike="noStrike">
                          <a:effectLst/>
                        </a:rPr>
                        <a:t>（神奈川県）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1,163</a:t>
                      </a:r>
                      <a:br>
                        <a:rPr lang="en-US" altLang="ja-JP" sz="800" u="none" strike="noStrike">
                          <a:effectLst/>
                        </a:rPr>
                      </a:br>
                      <a:r>
                        <a:rPr lang="ja-JP" altLang="en-US" sz="800" u="none" strike="noStrike">
                          <a:effectLst/>
                        </a:rPr>
                        <a:t>（神奈川県）</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a:effectLst/>
                        </a:rPr>
                        <a:t>1,166</a:t>
                      </a:r>
                      <a:br>
                        <a:rPr lang="en-US" altLang="ja-JP" sz="800" u="none" strike="noStrike">
                          <a:effectLst/>
                        </a:rPr>
                      </a:br>
                      <a:r>
                        <a:rPr lang="ja-JP" altLang="en-US" sz="800" u="none" strike="noStrike">
                          <a:effectLst/>
                        </a:rPr>
                        <a:t>（神奈川県）</a:t>
                      </a:r>
                      <a:endParaRPr lang="ja-JP" altLang="en-US" sz="800" b="0" i="0" u="none" strike="noStrike">
                        <a:effectLst/>
                        <a:latin typeface="明朝"/>
                      </a:endParaRPr>
                    </a:p>
                  </a:txBody>
                  <a:tcPr marL="8792" marR="8792" marT="8792" marB="0" anchor="ctr"/>
                </a:tc>
                <a:extLst>
                  <a:ext uri="{0D108BD9-81ED-4DB2-BD59-A6C34878D82A}">
                    <a16:rowId xmlns:a16="http://schemas.microsoft.com/office/drawing/2014/main" val="10004"/>
                  </a:ext>
                </a:extLst>
              </a:tr>
              <a:tr h="330878">
                <a:tc>
                  <a:txBody>
                    <a:bodyPr/>
                    <a:lstStyle/>
                    <a:p>
                      <a:pPr algn="ctr" fontAlgn="ctr"/>
                      <a:r>
                        <a:rPr lang="ja-JP" altLang="en-US" sz="800" u="none" strike="noStrike">
                          <a:effectLst/>
                        </a:rPr>
                        <a:t>５位</a:t>
                      </a:r>
                      <a:endParaRPr lang="ja-JP" altLang="en-US" sz="800" b="0" i="0" u="none" strike="noStrike">
                        <a:effectLst/>
                        <a:latin typeface="明朝"/>
                      </a:endParaRPr>
                    </a:p>
                  </a:txBody>
                  <a:tcPr marL="8792" marR="8792" marT="8792" marB="0" anchor="ctr"/>
                </a:tc>
                <a:tc>
                  <a:txBody>
                    <a:bodyPr/>
                    <a:lstStyle/>
                    <a:p>
                      <a:pPr algn="ctr" fontAlgn="ctr"/>
                      <a:r>
                        <a:rPr lang="en-US" altLang="ja-JP" sz="800" u="none" strike="noStrike" dirty="0">
                          <a:effectLst/>
                        </a:rPr>
                        <a:t>541</a:t>
                      </a:r>
                      <a:br>
                        <a:rPr lang="en-US" altLang="ja-JP" sz="800" u="none" strike="noStrike" dirty="0">
                          <a:effectLst/>
                        </a:rPr>
                      </a:br>
                      <a:r>
                        <a:rPr lang="ja-JP" altLang="en-US" sz="800" u="none" strike="noStrike" dirty="0">
                          <a:effectLst/>
                        </a:rPr>
                        <a:t>（静岡県）</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dirty="0">
                          <a:effectLst/>
                        </a:rPr>
                        <a:t>548</a:t>
                      </a:r>
                      <a:br>
                        <a:rPr lang="en-US" altLang="ja-JP" sz="800" u="none" strike="noStrike" dirty="0">
                          <a:effectLst/>
                        </a:rPr>
                      </a:br>
                      <a:r>
                        <a:rPr lang="ja-JP" altLang="en-US" sz="800" u="none" strike="noStrike" dirty="0">
                          <a:effectLst/>
                        </a:rPr>
                        <a:t>（静岡県）</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dirty="0">
                          <a:effectLst/>
                        </a:rPr>
                        <a:t>717</a:t>
                      </a:r>
                      <a:br>
                        <a:rPr lang="en-US" altLang="ja-JP" sz="800" u="none" strike="noStrike" dirty="0">
                          <a:effectLst/>
                        </a:rPr>
                      </a:br>
                      <a:r>
                        <a:rPr lang="ja-JP" altLang="en-US" sz="800" u="none" strike="noStrike" dirty="0">
                          <a:effectLst/>
                        </a:rPr>
                        <a:t>（静岡県）</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dirty="0">
                          <a:effectLst/>
                        </a:rPr>
                        <a:t>703</a:t>
                      </a:r>
                      <a:br>
                        <a:rPr lang="en-US" altLang="ja-JP" sz="800" u="none" strike="noStrike" dirty="0">
                          <a:effectLst/>
                        </a:rPr>
                      </a:br>
                      <a:r>
                        <a:rPr lang="ja-JP" altLang="en-US" sz="800" u="none" strike="noStrike" dirty="0">
                          <a:effectLst/>
                        </a:rPr>
                        <a:t>（静岡県）</a:t>
                      </a:r>
                      <a:endParaRPr lang="ja-JP" altLang="en-US" sz="800" b="0" i="0" u="none" strike="noStrike" dirty="0">
                        <a:effectLst/>
                        <a:latin typeface="明朝"/>
                      </a:endParaRPr>
                    </a:p>
                  </a:txBody>
                  <a:tcPr marL="8792" marR="8792" marT="8792" marB="0" anchor="ctr"/>
                </a:tc>
                <a:tc>
                  <a:txBody>
                    <a:bodyPr/>
                    <a:lstStyle/>
                    <a:p>
                      <a:pPr algn="ctr" fontAlgn="ctr"/>
                      <a:r>
                        <a:rPr lang="en-US" altLang="ja-JP" sz="800" u="none" strike="noStrike" dirty="0">
                          <a:effectLst/>
                        </a:rPr>
                        <a:t>711</a:t>
                      </a:r>
                      <a:br>
                        <a:rPr lang="en-US" altLang="ja-JP" sz="800" u="none" strike="noStrike" dirty="0">
                          <a:effectLst/>
                        </a:rPr>
                      </a:br>
                      <a:r>
                        <a:rPr lang="ja-JP" altLang="en-US" sz="800" u="none" strike="noStrike" dirty="0">
                          <a:effectLst/>
                        </a:rPr>
                        <a:t>（静岡県）</a:t>
                      </a:r>
                      <a:endParaRPr lang="ja-JP" altLang="en-US" sz="800" b="0" i="0" u="none" strike="noStrike" dirty="0">
                        <a:effectLst/>
                        <a:latin typeface="明朝"/>
                      </a:endParaRPr>
                    </a:p>
                  </a:txBody>
                  <a:tcPr marL="8792" marR="8792" marT="8792" marB="0" anchor="ctr"/>
                </a:tc>
                <a:extLst>
                  <a:ext uri="{0D108BD9-81ED-4DB2-BD59-A6C34878D82A}">
                    <a16:rowId xmlns:a16="http://schemas.microsoft.com/office/drawing/2014/main" val="10005"/>
                  </a:ext>
                </a:extLst>
              </a:tr>
            </a:tbl>
          </a:graphicData>
        </a:graphic>
      </p:graphicFrame>
      <p:graphicFrame>
        <p:nvGraphicFramePr>
          <p:cNvPr id="7" name="グラフ 6"/>
          <p:cNvGraphicFramePr/>
          <p:nvPr/>
        </p:nvGraphicFramePr>
        <p:xfrm>
          <a:off x="3806959" y="3054554"/>
          <a:ext cx="5252341" cy="1858980"/>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3860746" y="3342219"/>
            <a:ext cx="830769" cy="149143"/>
          </a:xfrm>
          <a:prstGeom prst="rect">
            <a:avLst/>
          </a:prstGeom>
          <a:ln>
            <a:solidFill>
              <a:schemeClr val="tx1"/>
            </a:solidFill>
          </a:ln>
        </p:spPr>
        <p:txBody>
          <a:bodyPr wrap="square" lIns="0" tIns="0" rIns="0" bIns="0">
            <a:spAutoFit/>
          </a:bodyPr>
          <a:lstStyle/>
          <a:p>
            <a:pPr algn="ctr"/>
            <a:r>
              <a:rPr lang="ja-JP" altLang="en-US" sz="969" dirty="0">
                <a:solidFill>
                  <a:schemeClr val="tx1">
                    <a:lumMod val="75000"/>
                    <a:lumOff val="25000"/>
                  </a:schemeClr>
                </a:solidFill>
                <a:latin typeface="Meiryo UI" panose="020B0604030504040204" pitchFamily="50" charset="-128"/>
                <a:ea typeface="Meiryo UI" panose="020B0604030504040204" pitchFamily="50" charset="-128"/>
              </a:rPr>
              <a:t>中小</a:t>
            </a:r>
            <a:r>
              <a:rPr lang="ja-JP" altLang="en-US" sz="923" dirty="0">
                <a:solidFill>
                  <a:schemeClr val="tx1">
                    <a:lumMod val="75000"/>
                    <a:lumOff val="25000"/>
                  </a:schemeClr>
                </a:solidFill>
                <a:latin typeface="Meiryo UI" panose="020B0604030504040204" pitchFamily="50" charset="-128"/>
                <a:ea typeface="Meiryo UI" panose="020B0604030504040204" pitchFamily="50" charset="-128"/>
              </a:rPr>
              <a:t>企業</a:t>
            </a:r>
            <a:endParaRPr lang="en-US" altLang="ja-JP" sz="923" u="sng"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9" name="グラフ 8"/>
          <p:cNvGraphicFramePr>
            <a:graphicFrameLocks/>
          </p:cNvGraphicFramePr>
          <p:nvPr/>
        </p:nvGraphicFramePr>
        <p:xfrm>
          <a:off x="557385" y="987480"/>
          <a:ext cx="3084051" cy="2062633"/>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a:spLocks/>
          </p:cNvSpPr>
          <p:nvPr/>
        </p:nvSpPr>
        <p:spPr>
          <a:xfrm>
            <a:off x="384458" y="672975"/>
            <a:ext cx="1872879" cy="230832"/>
          </a:xfrm>
          <a:prstGeom prst="rect">
            <a:avLst/>
          </a:prstGeom>
          <a:noFill/>
        </p:spPr>
        <p:txBody>
          <a:bodyPr wrap="square" lIns="0" tIns="0" rIns="0" bIns="0" rtlCol="0">
            <a:spAutoFit/>
          </a:bodyPr>
          <a:lstStyle/>
          <a:p>
            <a:pPr algn="ctr">
              <a:lnSpc>
                <a:spcPts val="923"/>
              </a:lnSpc>
            </a:pPr>
            <a:r>
              <a:rPr lang="ja-JP" altLang="en-US" sz="1108" b="1" dirty="0">
                <a:solidFill>
                  <a:schemeClr val="tx1">
                    <a:lumMod val="75000"/>
                    <a:lumOff val="25000"/>
                  </a:schemeClr>
                </a:solidFill>
                <a:latin typeface="Meiryo UI" panose="020B0604030504040204" pitchFamily="50" charset="-128"/>
                <a:ea typeface="Meiryo UI" panose="020B0604030504040204" pitchFamily="50" charset="-128"/>
              </a:rPr>
              <a:t>■外資系企業進出件数内訳</a:t>
            </a:r>
            <a:endParaRPr lang="en-US" altLang="ja-JP" sz="1108" b="1"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923"/>
              </a:lnSpc>
            </a:pPr>
            <a:r>
              <a:rPr lang="ja-JP" altLang="en-US" sz="923"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923" dirty="0">
                <a:solidFill>
                  <a:schemeClr val="tx1">
                    <a:lumMod val="75000"/>
                    <a:lumOff val="25000"/>
                  </a:schemeClr>
                </a:solidFill>
                <a:latin typeface="Meiryo UI" panose="020B0604030504040204" pitchFamily="50" charset="-128"/>
                <a:ea typeface="Meiryo UI" panose="020B0604030504040204" pitchFamily="50" charset="-128"/>
              </a:rPr>
              <a:t>2019</a:t>
            </a:r>
            <a:r>
              <a:rPr lang="ja-JP" altLang="en-US" sz="923" dirty="0">
                <a:solidFill>
                  <a:schemeClr val="tx1">
                    <a:lumMod val="75000"/>
                    <a:lumOff val="25000"/>
                  </a:schemeClr>
                </a:solidFill>
                <a:latin typeface="Meiryo UI" panose="020B0604030504040204" pitchFamily="50" charset="-128"/>
                <a:ea typeface="Meiryo UI" panose="020B0604030504040204" pitchFamily="50" charset="-128"/>
              </a:rPr>
              <a:t>年：全国</a:t>
            </a:r>
            <a:r>
              <a:rPr lang="en-US" altLang="ja-JP" sz="923" dirty="0">
                <a:solidFill>
                  <a:schemeClr val="tx1">
                    <a:lumMod val="75000"/>
                    <a:lumOff val="25000"/>
                  </a:schemeClr>
                </a:solidFill>
                <a:latin typeface="Meiryo UI" panose="020B0604030504040204" pitchFamily="50" charset="-128"/>
                <a:ea typeface="Meiryo UI" panose="020B0604030504040204" pitchFamily="50" charset="-128"/>
              </a:rPr>
              <a:t>3,224</a:t>
            </a:r>
            <a:r>
              <a:rPr lang="ja-JP" altLang="en-US" sz="923" dirty="0">
                <a:solidFill>
                  <a:schemeClr val="tx1">
                    <a:lumMod val="75000"/>
                    <a:lumOff val="25000"/>
                  </a:schemeClr>
                </a:solidFill>
                <a:latin typeface="Meiryo UI" panose="020B0604030504040204" pitchFamily="50" charset="-128"/>
                <a:ea typeface="Meiryo UI" panose="020B0604030504040204" pitchFamily="50" charset="-128"/>
              </a:rPr>
              <a:t>件）</a:t>
            </a:r>
            <a:endParaRPr lang="en-US" altLang="ja-JP" sz="923" dirty="0">
              <a:solidFill>
                <a:schemeClr val="tx1">
                  <a:lumMod val="75000"/>
                  <a:lumOff val="25000"/>
                </a:schemeClr>
              </a:solidFill>
              <a:latin typeface="Meiryo UI" panose="020B0604030504040204" pitchFamily="50" charset="-128"/>
              <a:ea typeface="Meiryo UI" panose="020B0604030504040204" pitchFamily="50" charset="-128"/>
            </a:endParaRPr>
          </a:p>
        </p:txBody>
      </p:sp>
      <p:graphicFrame>
        <p:nvGraphicFramePr>
          <p:cNvPr id="11" name="表 10"/>
          <p:cNvGraphicFramePr>
            <a:graphicFrameLocks noGrp="1"/>
          </p:cNvGraphicFramePr>
          <p:nvPr/>
        </p:nvGraphicFramePr>
        <p:xfrm>
          <a:off x="4713501" y="1092909"/>
          <a:ext cx="1983897" cy="1876040"/>
        </p:xfrm>
        <a:graphic>
          <a:graphicData uri="http://schemas.openxmlformats.org/drawingml/2006/table">
            <a:tbl>
              <a:tblPr firstRow="1" bandRow="1">
                <a:tableStyleId>{5940675A-B579-460E-94D1-54222C63F5DA}</a:tableStyleId>
              </a:tblPr>
              <a:tblGrid>
                <a:gridCol w="950990">
                  <a:extLst>
                    <a:ext uri="{9D8B030D-6E8A-4147-A177-3AD203B41FA5}">
                      <a16:colId xmlns:a16="http://schemas.microsoft.com/office/drawing/2014/main" val="20000"/>
                    </a:ext>
                  </a:extLst>
                </a:gridCol>
                <a:gridCol w="1032907">
                  <a:extLst>
                    <a:ext uri="{9D8B030D-6E8A-4147-A177-3AD203B41FA5}">
                      <a16:colId xmlns:a16="http://schemas.microsoft.com/office/drawing/2014/main" val="20001"/>
                    </a:ext>
                  </a:extLst>
                </a:gridCol>
              </a:tblGrid>
              <a:tr h="413913">
                <a:tc>
                  <a:txBody>
                    <a:bodyPr/>
                    <a:lstStyle/>
                    <a:p>
                      <a:pPr algn="ctr">
                        <a:lnSpc>
                          <a:spcPts val="1000"/>
                        </a:lnSpc>
                      </a:pPr>
                      <a:r>
                        <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rPr>
                        <a:t>外資企業数</a:t>
                      </a:r>
                      <a:endParaRPr kumimoji="1" lang="en-US" altLang="ja-JP" sz="8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000"/>
                        </a:lnSpc>
                      </a:pPr>
                      <a:r>
                        <a:rPr kumimoji="1" lang="ja-JP" altLang="en-US" sz="900" dirty="0">
                          <a:solidFill>
                            <a:schemeClr val="tx1">
                              <a:lumMod val="75000"/>
                              <a:lumOff val="25000"/>
                            </a:schemeClr>
                          </a:solidFill>
                          <a:latin typeface="Meiryo UI" panose="020B0604030504040204" pitchFamily="50" charset="-128"/>
                          <a:ea typeface="Meiryo UI" panose="020B0604030504040204" pitchFamily="50" charset="-128"/>
                        </a:rPr>
                        <a:t>上位５</a:t>
                      </a:r>
                    </a:p>
                  </a:txBody>
                  <a:tcPr marL="33231" marR="33231" marT="33231" marB="33231" anchor="ctr"/>
                </a:tc>
                <a:tc>
                  <a:txBody>
                    <a:bodyPr/>
                    <a:lstStyle/>
                    <a:p>
                      <a:pPr algn="ctr">
                        <a:lnSpc>
                          <a:spcPts val="1000"/>
                        </a:lnSpc>
                      </a:pPr>
                      <a:r>
                        <a:rPr kumimoji="1" lang="ja-JP" altLang="en-US" sz="900" dirty="0">
                          <a:solidFill>
                            <a:schemeClr val="tx1">
                              <a:lumMod val="75000"/>
                              <a:lumOff val="25000"/>
                            </a:schemeClr>
                          </a:solidFill>
                          <a:latin typeface="Meiryo UI" panose="020B0604030504040204" pitchFamily="50" charset="-128"/>
                          <a:ea typeface="Meiryo UI" panose="020B0604030504040204" pitchFamily="50" charset="-128"/>
                        </a:rPr>
                        <a:t>総所得金額</a:t>
                      </a:r>
                      <a:endParaRPr kumimoji="1" lang="en-US" altLang="ja-JP" sz="900"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1000"/>
                        </a:lnSpc>
                      </a:pPr>
                      <a:r>
                        <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rPr>
                        <a:t>（百万円）</a:t>
                      </a:r>
                      <a:endParaRPr kumimoji="1" lang="ja-JP" altLang="en-US" sz="900" dirty="0">
                        <a:solidFill>
                          <a:schemeClr val="tx1">
                            <a:lumMod val="75000"/>
                            <a:lumOff val="25000"/>
                          </a:schemeClr>
                        </a:solidFill>
                        <a:latin typeface="Meiryo UI" panose="020B0604030504040204" pitchFamily="50" charset="-128"/>
                        <a:ea typeface="Meiryo UI" panose="020B0604030504040204" pitchFamily="50" charset="-128"/>
                      </a:endParaRPr>
                    </a:p>
                  </a:txBody>
                  <a:tcPr marL="33231" marR="33231" marT="33231" marB="33231" anchor="ctr"/>
                </a:tc>
                <a:extLst>
                  <a:ext uri="{0D108BD9-81ED-4DB2-BD59-A6C34878D82A}">
                    <a16:rowId xmlns:a16="http://schemas.microsoft.com/office/drawing/2014/main" val="10000"/>
                  </a:ext>
                </a:extLst>
              </a:tr>
              <a:tr h="1121538">
                <a:tc>
                  <a:txBody>
                    <a:bodyPr/>
                    <a:lstStyle/>
                    <a:p>
                      <a:pP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東京都</a:t>
                      </a: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神奈川県</a:t>
                      </a: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北海道</a:t>
                      </a: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nSpc>
                          <a:spcPts val="1000"/>
                        </a:lnSpc>
                      </a:pPr>
                      <a:r>
                        <a:rPr kumimoji="1" lang="ja-JP" altLang="en-US" sz="1000" b="1" u="none"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大阪府</a:t>
                      </a:r>
                      <a:endParaRPr kumimoji="1" lang="en-US" altLang="ja-JP" sz="1000" b="1" u="none"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nSpc>
                          <a:spcPts val="1000"/>
                        </a:lnSpc>
                      </a:pPr>
                      <a:endParaRPr kumimoji="1" lang="en-US" altLang="ja-JP" sz="1000" b="1" u="none"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nSpc>
                          <a:spcPts val="1000"/>
                        </a:lnSpc>
                      </a:pPr>
                      <a:r>
                        <a:rPr kumimoji="1" lang="ja-JP" altLang="en-US" sz="1000" b="0" u="none" strike="noStrike" dirty="0">
                          <a:solidFill>
                            <a:schemeClr val="tx1">
                              <a:lumMod val="75000"/>
                              <a:lumOff val="25000"/>
                            </a:schemeClr>
                          </a:solidFill>
                          <a:effectLst/>
                          <a:latin typeface="Meiryo UI" panose="020B0604030504040204" pitchFamily="50" charset="-128"/>
                          <a:ea typeface="Meiryo UI" panose="020B0604030504040204" pitchFamily="50" charset="-128"/>
                        </a:rPr>
                        <a:t>千葉県</a:t>
                      </a:r>
                      <a:endParaRPr kumimoji="1" lang="en-US" altLang="ja-JP" sz="1000" b="0" u="none" strike="noStrike" dirty="0">
                        <a:solidFill>
                          <a:schemeClr val="tx1">
                            <a:lumMod val="75000"/>
                            <a:lumOff val="25000"/>
                          </a:schemeClr>
                        </a:solidFill>
                        <a:effectLst/>
                        <a:latin typeface="Meiryo UI" panose="020B0604030504040204" pitchFamily="50" charset="-128"/>
                        <a:ea typeface="Meiryo UI" panose="020B0604030504040204" pitchFamily="50" charset="-128"/>
                      </a:endParaRPr>
                    </a:p>
                  </a:txBody>
                  <a:tcPr marL="33231" marR="33231" marT="33231" marB="33231" anchor="ctr"/>
                </a:tc>
                <a:tc>
                  <a:txBody>
                    <a:bodyPr/>
                    <a:lstStyle/>
                    <a:p>
                      <a:pPr algn="r">
                        <a:lnSpc>
                          <a:spcPts val="1000"/>
                        </a:lnSpc>
                      </a:pPr>
                      <a:r>
                        <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rPr>
                        <a:t>612,412</a:t>
                      </a:r>
                    </a:p>
                    <a:p>
                      <a:pPr algn="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11,252</a:t>
                      </a:r>
                    </a:p>
                    <a:p>
                      <a:pPr algn="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rPr>
                        <a:t>1,442</a:t>
                      </a:r>
                    </a:p>
                    <a:p>
                      <a:pPr algn="r">
                        <a:lnSpc>
                          <a:spcPts val="1000"/>
                        </a:lnSpc>
                      </a:pPr>
                      <a:endPar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endParaRPr>
                    </a:p>
                    <a:p>
                      <a:pPr algn="r">
                        <a:lnSpc>
                          <a:spcPts val="1000"/>
                        </a:lnSpc>
                      </a:pPr>
                      <a:r>
                        <a:rPr kumimoji="1" lang="en-US" altLang="ja-JP" sz="1000" u="sng"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1,204</a:t>
                      </a:r>
                    </a:p>
                    <a:p>
                      <a:pPr algn="r">
                        <a:lnSpc>
                          <a:spcPts val="1000"/>
                        </a:lnSpc>
                      </a:pPr>
                      <a:endParaRPr kumimoji="1" lang="en-US" altLang="ja-JP" sz="1000" u="sng"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r">
                        <a:lnSpc>
                          <a:spcPts val="1000"/>
                        </a:lnSpc>
                      </a:pPr>
                      <a:r>
                        <a:rPr kumimoji="1" lang="en-US" altLang="ja-JP" sz="1000" i="0" u="none" dirty="0">
                          <a:solidFill>
                            <a:schemeClr val="tx1">
                              <a:lumMod val="75000"/>
                              <a:lumOff val="25000"/>
                            </a:schemeClr>
                          </a:solidFill>
                          <a:effectLst/>
                          <a:latin typeface="Meiryo UI" panose="020B0604030504040204" pitchFamily="50" charset="-128"/>
                          <a:ea typeface="Meiryo UI" panose="020B0604030504040204" pitchFamily="50" charset="-128"/>
                        </a:rPr>
                        <a:t>4,272</a:t>
                      </a:r>
                    </a:p>
                  </a:txBody>
                  <a:tcPr marL="33231" marR="33231" marT="33231" marB="33231" anchor="ctr"/>
                </a:tc>
                <a:extLst>
                  <a:ext uri="{0D108BD9-81ED-4DB2-BD59-A6C34878D82A}">
                    <a16:rowId xmlns:a16="http://schemas.microsoft.com/office/drawing/2014/main" val="10001"/>
                  </a:ext>
                </a:extLst>
              </a:tr>
              <a:tr h="252665">
                <a:tc>
                  <a:txBody>
                    <a:bodyPr/>
                    <a:lstStyle/>
                    <a:p>
                      <a:pPr algn="ctr">
                        <a:lnSpc>
                          <a:spcPts val="1000"/>
                        </a:lnSpc>
                      </a:pP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全国計</a:t>
                      </a:r>
                    </a:p>
                  </a:txBody>
                  <a:tcPr marL="33231" marR="33231" marT="33231" marB="33231" anchor="ctr"/>
                </a:tc>
                <a:tc>
                  <a:txBody>
                    <a:bodyPr/>
                    <a:lstStyle/>
                    <a:p>
                      <a:pPr algn="r">
                        <a:lnSpc>
                          <a:spcPts val="1000"/>
                        </a:lnSpc>
                      </a:pPr>
                      <a:r>
                        <a:rPr kumimoji="1" lang="en-US" altLang="ja-JP" sz="1000" dirty="0">
                          <a:solidFill>
                            <a:schemeClr val="tx1">
                              <a:lumMod val="75000"/>
                              <a:lumOff val="25000"/>
                            </a:schemeClr>
                          </a:solidFill>
                          <a:latin typeface="Meiryo UI" panose="020B0604030504040204" pitchFamily="50" charset="-128"/>
                          <a:ea typeface="Meiryo UI" panose="020B0604030504040204" pitchFamily="50" charset="-128"/>
                        </a:rPr>
                        <a:t>636,714</a:t>
                      </a:r>
                      <a:endPar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endParaRPr>
                    </a:p>
                  </a:txBody>
                  <a:tcPr marL="33231" marR="33231" marT="33231" marB="33231" anchor="ctr"/>
                </a:tc>
                <a:extLst>
                  <a:ext uri="{0D108BD9-81ED-4DB2-BD59-A6C34878D82A}">
                    <a16:rowId xmlns:a16="http://schemas.microsoft.com/office/drawing/2014/main" val="10002"/>
                  </a:ext>
                </a:extLst>
              </a:tr>
            </a:tbl>
          </a:graphicData>
        </a:graphic>
      </p:graphicFrame>
      <p:sp>
        <p:nvSpPr>
          <p:cNvPr id="12" name="テキスト ボックス 11"/>
          <p:cNvSpPr txBox="1">
            <a:spLocks/>
          </p:cNvSpPr>
          <p:nvPr/>
        </p:nvSpPr>
        <p:spPr>
          <a:xfrm>
            <a:off x="4276131" y="700805"/>
            <a:ext cx="1600103" cy="230832"/>
          </a:xfrm>
          <a:prstGeom prst="rect">
            <a:avLst/>
          </a:prstGeom>
          <a:noFill/>
        </p:spPr>
        <p:txBody>
          <a:bodyPr wrap="square" lIns="0" tIns="0" rIns="0" bIns="0" rtlCol="0">
            <a:spAutoFit/>
          </a:bodyPr>
          <a:lstStyle/>
          <a:p>
            <a:pPr algn="ctr">
              <a:lnSpc>
                <a:spcPts val="923"/>
              </a:lnSpc>
            </a:pPr>
            <a:r>
              <a:rPr lang="ja-JP" altLang="en-US" sz="1108" b="1" dirty="0">
                <a:solidFill>
                  <a:schemeClr val="tx1">
                    <a:lumMod val="75000"/>
                    <a:lumOff val="25000"/>
                  </a:schemeClr>
                </a:solidFill>
                <a:latin typeface="Meiryo UI" panose="020B0604030504040204" pitchFamily="50" charset="-128"/>
                <a:ea typeface="Meiryo UI" panose="020B0604030504040204" pitchFamily="50" charset="-128"/>
              </a:rPr>
              <a:t>■外国法人の総所得金額</a:t>
            </a:r>
            <a:endParaRPr lang="en-US" altLang="ja-JP" sz="1108" b="1" dirty="0">
              <a:solidFill>
                <a:schemeClr val="tx1">
                  <a:lumMod val="75000"/>
                  <a:lumOff val="25000"/>
                </a:schemeClr>
              </a:solidFill>
              <a:latin typeface="Meiryo UI" panose="020B0604030504040204" pitchFamily="50" charset="-128"/>
              <a:ea typeface="Meiryo UI" panose="020B0604030504040204" pitchFamily="50" charset="-128"/>
            </a:endParaRPr>
          </a:p>
          <a:p>
            <a:pPr algn="ctr">
              <a:lnSpc>
                <a:spcPts val="923"/>
              </a:lnSpc>
            </a:pPr>
            <a:r>
              <a:rPr lang="ja-JP" altLang="en-US" sz="923" b="1"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923" b="1" dirty="0">
                <a:solidFill>
                  <a:schemeClr val="tx1">
                    <a:lumMod val="75000"/>
                    <a:lumOff val="25000"/>
                  </a:schemeClr>
                </a:solidFill>
                <a:latin typeface="Meiryo UI" panose="020B0604030504040204" pitchFamily="50" charset="-128"/>
                <a:ea typeface="Meiryo UI" panose="020B0604030504040204" pitchFamily="50" charset="-128"/>
              </a:rPr>
              <a:t>2017</a:t>
            </a:r>
            <a:r>
              <a:rPr lang="ja-JP" altLang="en-US" sz="923" b="1" dirty="0">
                <a:solidFill>
                  <a:schemeClr val="tx1">
                    <a:lumMod val="75000"/>
                    <a:lumOff val="25000"/>
                  </a:schemeClr>
                </a:solidFill>
                <a:latin typeface="Meiryo UI" panose="020B0604030504040204" pitchFamily="50" charset="-128"/>
                <a:ea typeface="Meiryo UI" panose="020B0604030504040204" pitchFamily="50" charset="-128"/>
              </a:rPr>
              <a:t>年）</a:t>
            </a:r>
            <a:endParaRPr lang="en-US" altLang="ja-JP" sz="923" b="1"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3" name="正方形/長方形 12"/>
          <p:cNvSpPr/>
          <p:nvPr/>
        </p:nvSpPr>
        <p:spPr>
          <a:xfrm>
            <a:off x="6925700" y="1169057"/>
            <a:ext cx="1252353" cy="113557"/>
          </a:xfrm>
          <a:prstGeom prst="rect">
            <a:avLst/>
          </a:prstGeom>
        </p:spPr>
        <p:txBody>
          <a:bodyPr wrap="square" lIns="0" tIns="0" rIns="0" bIns="0">
            <a:spAutoFit/>
          </a:bodyPr>
          <a:lstStyle/>
          <a:p>
            <a:pPr algn="ctr"/>
            <a:r>
              <a:rPr lang="en-US" altLang="ja-JP" sz="738"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738" dirty="0">
                <a:solidFill>
                  <a:schemeClr val="tx1">
                    <a:lumMod val="75000"/>
                    <a:lumOff val="25000"/>
                  </a:schemeClr>
                </a:solidFill>
                <a:latin typeface="Meiryo UI" panose="020B0604030504040204" pitchFamily="50" charset="-128"/>
                <a:ea typeface="Meiryo UI" panose="020B0604030504040204" pitchFamily="50" charset="-128"/>
              </a:rPr>
              <a:t>出典：国税庁「統計年報」）</a:t>
            </a:r>
            <a:endParaRPr lang="en-US" altLang="ja-JP" sz="738" u="sng" dirty="0">
              <a:solidFill>
                <a:schemeClr val="tx1">
                  <a:lumMod val="75000"/>
                  <a:lumOff val="25000"/>
                </a:schemeClr>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103779" y="3228578"/>
            <a:ext cx="1843592" cy="113557"/>
          </a:xfrm>
          <a:prstGeom prst="rect">
            <a:avLst/>
          </a:prstGeom>
        </p:spPr>
        <p:txBody>
          <a:bodyPr wrap="square" lIns="0" tIns="0" rIns="0" bIns="0">
            <a:spAutoFit/>
          </a:bodyPr>
          <a:lstStyle/>
          <a:p>
            <a:pPr algn="ctr"/>
            <a:r>
              <a:rPr lang="en-US" altLang="ja-JP" sz="738"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738" dirty="0">
                <a:solidFill>
                  <a:schemeClr val="tx1">
                    <a:lumMod val="75000"/>
                    <a:lumOff val="25000"/>
                  </a:schemeClr>
                </a:solidFill>
                <a:latin typeface="Meiryo UI" panose="020B0604030504040204" pitchFamily="50" charset="-128"/>
                <a:ea typeface="Meiryo UI" panose="020B0604030504040204" pitchFamily="50" charset="-128"/>
              </a:rPr>
              <a:t>出典：東洋経済新報社「外資系企業総覧」）</a:t>
            </a:r>
            <a:endParaRPr lang="en-US" altLang="ja-JP" sz="738" u="sng" dirty="0">
              <a:solidFill>
                <a:schemeClr val="tx1">
                  <a:lumMod val="75000"/>
                  <a:lumOff val="25000"/>
                </a:schemeClr>
              </a:solidFill>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3825218" y="5147126"/>
            <a:ext cx="4994713" cy="1169390"/>
            <a:chOff x="395960" y="5481228"/>
            <a:chExt cx="4413024" cy="788646"/>
          </a:xfrm>
        </p:grpSpPr>
        <p:graphicFrame>
          <p:nvGraphicFramePr>
            <p:cNvPr id="16" name="グラフ 15"/>
            <p:cNvGraphicFramePr>
              <a:graphicFrameLocks/>
            </p:cNvGraphicFramePr>
            <p:nvPr/>
          </p:nvGraphicFramePr>
          <p:xfrm>
            <a:off x="674739" y="5694049"/>
            <a:ext cx="4041701" cy="435251"/>
          </p:xfrm>
          <a:graphic>
            <a:graphicData uri="http://schemas.openxmlformats.org/drawingml/2006/chart">
              <c:chart xmlns:c="http://schemas.openxmlformats.org/drawingml/2006/chart" xmlns:r="http://schemas.openxmlformats.org/officeDocument/2006/relationships" r:id="rId4"/>
            </a:graphicData>
          </a:graphic>
        </p:graphicFrame>
        <p:sp>
          <p:nvSpPr>
            <p:cNvPr id="17" name="正方形/長方形 16"/>
            <p:cNvSpPr/>
            <p:nvPr/>
          </p:nvSpPr>
          <p:spPr>
            <a:xfrm>
              <a:off x="496476" y="6073551"/>
              <a:ext cx="4312508" cy="196323"/>
            </a:xfrm>
            <a:prstGeom prst="rect">
              <a:avLst/>
            </a:prstGeom>
          </p:spPr>
          <p:txBody>
            <a:bodyPr wrap="square">
              <a:spAutoFit/>
            </a:bodyPr>
            <a:lstStyle/>
            <a:p>
              <a:r>
                <a:rPr lang="en-US" altLang="ja-JP" sz="646" u="sng"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646" u="sng" dirty="0">
                  <a:solidFill>
                    <a:schemeClr val="tx1">
                      <a:lumMod val="75000"/>
                      <a:lumOff val="25000"/>
                    </a:schemeClr>
                  </a:solidFill>
                  <a:latin typeface="Meiryo UI" panose="020B0604030504040204" pitchFamily="50" charset="-128"/>
                  <a:ea typeface="Meiryo UI" panose="020B0604030504040204" pitchFamily="50" charset="-128"/>
                </a:rPr>
                <a:t>ベストベンチャー</a:t>
              </a:r>
              <a:r>
                <a:rPr lang="en-US" altLang="ja-JP" sz="646" u="sng"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646" dirty="0">
                  <a:solidFill>
                    <a:schemeClr val="tx1">
                      <a:lumMod val="75000"/>
                      <a:lumOff val="25000"/>
                    </a:schemeClr>
                  </a:solidFill>
                  <a:latin typeface="Meiryo UI" panose="020B0604030504040204" pitchFamily="50" charset="-128"/>
                  <a:ea typeface="Meiryo UI" panose="020B0604030504040204" pitchFamily="50" charset="-128"/>
                </a:rPr>
                <a:t>・・・ベンチャー通信が、「ビジョン」「成長理由」「売上高」「営業利益」などの審査項目から審査委員会が決定、日本をけん引するベンチャーを選定するもの</a:t>
              </a:r>
            </a:p>
          </p:txBody>
        </p:sp>
        <p:sp>
          <p:nvSpPr>
            <p:cNvPr id="18" name="テキスト ボックス 17"/>
            <p:cNvSpPr txBox="1"/>
            <p:nvPr/>
          </p:nvSpPr>
          <p:spPr>
            <a:xfrm>
              <a:off x="395960" y="5834730"/>
              <a:ext cx="314422" cy="95784"/>
            </a:xfrm>
            <a:prstGeom prst="rect">
              <a:avLst/>
            </a:prstGeom>
            <a:noFill/>
          </p:spPr>
          <p:txBody>
            <a:bodyPr wrap="none" lIns="0" tIns="0" rIns="0" bIns="0" rtlCol="0">
              <a:spAutoFit/>
            </a:bodyPr>
            <a:lstStyle/>
            <a:p>
              <a:r>
                <a:rPr lang="ja-JP" altLang="en-US" sz="923" b="1" dirty="0">
                  <a:solidFill>
                    <a:schemeClr val="tx1">
                      <a:lumMod val="75000"/>
                      <a:lumOff val="25000"/>
                    </a:schemeClr>
                  </a:solidFill>
                  <a:latin typeface="Meiryo UI" panose="020B0604030504040204" pitchFamily="50" charset="-128"/>
                  <a:ea typeface="Meiryo UI" panose="020B0604030504040204" pitchFamily="50" charset="-128"/>
                </a:rPr>
                <a:t>企業数</a:t>
              </a:r>
            </a:p>
          </p:txBody>
        </p:sp>
        <p:sp>
          <p:nvSpPr>
            <p:cNvPr id="19" name="テキスト ボックス 18"/>
            <p:cNvSpPr txBox="1">
              <a:spLocks/>
            </p:cNvSpPr>
            <p:nvPr/>
          </p:nvSpPr>
          <p:spPr>
            <a:xfrm>
              <a:off x="656102" y="5481228"/>
              <a:ext cx="3993256" cy="257369"/>
            </a:xfrm>
            <a:prstGeom prst="rect">
              <a:avLst/>
            </a:prstGeom>
            <a:noFill/>
          </p:spPr>
          <p:txBody>
            <a:bodyPr wrap="square" lIns="33231" tIns="33231" rIns="33231" bIns="33231" rtlCol="0">
              <a:noAutofit/>
            </a:bodyPr>
            <a:lstStyle/>
            <a:p>
              <a:pPr algn="ctr"/>
              <a:r>
                <a:rPr lang="ja-JP" altLang="en-US" sz="1108" b="1"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108" b="1" dirty="0">
                  <a:solidFill>
                    <a:schemeClr val="tx1">
                      <a:lumMod val="75000"/>
                      <a:lumOff val="25000"/>
                    </a:schemeClr>
                  </a:solidFill>
                  <a:latin typeface="Meiryo UI" panose="020B0604030504040204" pitchFamily="50" charset="-128"/>
                  <a:ea typeface="Meiryo UI" panose="020B0604030504040204" pitchFamily="50" charset="-128"/>
                </a:rPr>
                <a:t>『</a:t>
              </a:r>
              <a:r>
                <a:rPr lang="ja-JP" altLang="en-US" sz="1108" b="1" dirty="0">
                  <a:solidFill>
                    <a:schemeClr val="tx1">
                      <a:lumMod val="75000"/>
                      <a:lumOff val="25000"/>
                    </a:schemeClr>
                  </a:solidFill>
                  <a:latin typeface="Meiryo UI" panose="020B0604030504040204" pitchFamily="50" charset="-128"/>
                  <a:ea typeface="Meiryo UI" panose="020B0604030504040204" pitchFamily="50" charset="-128"/>
                </a:rPr>
                <a:t>ベストベンチャー</a:t>
              </a:r>
              <a:r>
                <a:rPr lang="en-US" altLang="ja-JP" sz="1108" b="1" dirty="0">
                  <a:solidFill>
                    <a:schemeClr val="tx1">
                      <a:lumMod val="75000"/>
                      <a:lumOff val="25000"/>
                    </a:schemeClr>
                  </a:solidFill>
                  <a:latin typeface="Meiryo UI" panose="020B0604030504040204" pitchFamily="50" charset="-128"/>
                  <a:ea typeface="Meiryo UI" panose="020B0604030504040204" pitchFamily="50" charset="-128"/>
                </a:rPr>
                <a:t>100』</a:t>
              </a:r>
              <a:r>
                <a:rPr lang="ja-JP" altLang="en-US" sz="1108" b="1" dirty="0">
                  <a:solidFill>
                    <a:schemeClr val="tx1">
                      <a:lumMod val="75000"/>
                      <a:lumOff val="25000"/>
                    </a:schemeClr>
                  </a:solidFill>
                  <a:latin typeface="Meiryo UI" panose="020B0604030504040204" pitchFamily="50" charset="-128"/>
                  <a:ea typeface="Meiryo UI" panose="020B0604030504040204" pitchFamily="50" charset="-128"/>
                </a:rPr>
                <a:t>　の本社所在地　</a:t>
              </a:r>
              <a:r>
                <a:rPr lang="ja-JP" altLang="en-US" sz="1015" b="1" dirty="0">
                  <a:solidFill>
                    <a:schemeClr val="tx1">
                      <a:lumMod val="75000"/>
                      <a:lumOff val="25000"/>
                    </a:schemeClr>
                  </a:solidFill>
                  <a:latin typeface="Meiryo UI" panose="020B0604030504040204" pitchFamily="50" charset="-128"/>
                  <a:ea typeface="Meiryo UI" panose="020B0604030504040204" pitchFamily="50" charset="-128"/>
                </a:rPr>
                <a:t>・・・</a:t>
              </a:r>
              <a:r>
                <a:rPr lang="en-US" altLang="ja-JP" sz="1015" b="1" dirty="0">
                  <a:solidFill>
                    <a:schemeClr val="tx1">
                      <a:lumMod val="75000"/>
                      <a:lumOff val="25000"/>
                    </a:schemeClr>
                  </a:solidFill>
                  <a:latin typeface="Meiryo UI" panose="020B0604030504040204" pitchFamily="50" charset="-128"/>
                  <a:ea typeface="Meiryo UI" panose="020B0604030504040204" pitchFamily="50" charset="-128"/>
                </a:rPr>
                <a:t>90</a:t>
              </a:r>
              <a:r>
                <a:rPr lang="ja-JP" altLang="en-US" sz="1015" b="1" dirty="0">
                  <a:solidFill>
                    <a:schemeClr val="tx1">
                      <a:lumMod val="75000"/>
                      <a:lumOff val="25000"/>
                    </a:schemeClr>
                  </a:solidFill>
                  <a:latin typeface="Meiryo UI" panose="020B0604030504040204" pitchFamily="50" charset="-128"/>
                  <a:ea typeface="Meiryo UI" panose="020B0604030504040204" pitchFamily="50" charset="-128"/>
                </a:rPr>
                <a:t>社が東京本社</a:t>
              </a:r>
              <a:endParaRPr lang="en-US" altLang="ja-JP" sz="923" dirty="0">
                <a:solidFill>
                  <a:schemeClr val="tx1">
                    <a:lumMod val="75000"/>
                    <a:lumOff val="25000"/>
                  </a:schemeClr>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504456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15347" y="3518550"/>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タイトル 1"/>
          <p:cNvSpPr txBox="1">
            <a:spLocks/>
          </p:cNvSpPr>
          <p:nvPr/>
        </p:nvSpPr>
        <p:spPr>
          <a:xfrm>
            <a:off x="3242622" y="2237926"/>
            <a:ext cx="5901378" cy="1221273"/>
          </a:xfrm>
          <a:prstGeom prst="rect">
            <a:avLst/>
          </a:prstGeom>
          <a:noFill/>
          <a:ln>
            <a:solidFill>
              <a:schemeClr val="tx1">
                <a:lumMod val="65000"/>
                <a:lumOff val="35000"/>
              </a:schemeClr>
            </a:solidFill>
          </a:ln>
        </p:spPr>
        <p:txBody>
          <a:bodyPr vert="horz" wrap="square" lIns="84406" tIns="33231" rIns="84406" bIns="33231"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国際ビジネス支援や創造・スタートアップ支援について、他の支援機関とのすみわけ、さらなる連携強化を進める体制として、それぞれに「コンソーシアムの形成」が必要ではないか。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大学との連携を強化し、研究シーズのビジネス化、経営人材の育成、起業家教育による裾野拡大に貢献するとともに、京阪神における連携の枠組みを構築し、相乗効果の生み出しが必要ではないか。</a:t>
            </a:r>
          </a:p>
        </p:txBody>
      </p:sp>
      <p:pic>
        <p:nvPicPr>
          <p:cNvPr id="63" name="図 62"/>
          <p:cNvPicPr>
            <a:picLocks noChangeAspect="1"/>
          </p:cNvPicPr>
          <p:nvPr/>
        </p:nvPicPr>
        <p:blipFill>
          <a:blip r:embed="rId3"/>
          <a:stretch>
            <a:fillRect/>
          </a:stretch>
        </p:blipFill>
        <p:spPr>
          <a:xfrm>
            <a:off x="3914829" y="3788734"/>
            <a:ext cx="4864374" cy="2805497"/>
          </a:xfrm>
          <a:prstGeom prst="rect">
            <a:avLst/>
          </a:prstGeom>
        </p:spPr>
      </p:pic>
      <p:sp>
        <p:nvSpPr>
          <p:cNvPr id="65" name="タイトル 1"/>
          <p:cNvSpPr txBox="1">
            <a:spLocks/>
          </p:cNvSpPr>
          <p:nvPr/>
        </p:nvSpPr>
        <p:spPr>
          <a:xfrm>
            <a:off x="3758355" y="3539945"/>
            <a:ext cx="3410224" cy="29845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8" b="1" dirty="0">
                <a:latin typeface="Meiryo UI" panose="020B0604030504040204" pitchFamily="50" charset="-128"/>
                <a:ea typeface="Meiryo UI" panose="020B0604030504040204" pitchFamily="50" charset="-128"/>
                <a:cs typeface="Meiryo UI" panose="020B0604030504040204" pitchFamily="50" charset="-128"/>
              </a:rPr>
              <a:t>大阪産業局の組織体制と関係機関との連携強化＞</a:t>
            </a:r>
          </a:p>
        </p:txBody>
      </p:sp>
      <p:sp>
        <p:nvSpPr>
          <p:cNvPr id="25" name="角丸四角形 59">
            <a:extLst>
              <a:ext uri="{FF2B5EF4-FFF2-40B4-BE49-F238E27FC236}">
                <a16:creationId xmlns:a16="http://schemas.microsoft.com/office/drawing/2014/main" id="{53F65DCF-676F-4A71-8325-8021836711DD}"/>
              </a:ext>
            </a:extLst>
          </p:cNvPr>
          <p:cNvSpPr/>
          <p:nvPr/>
        </p:nvSpPr>
        <p:spPr>
          <a:xfrm>
            <a:off x="30163" y="870011"/>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6" name="角丸四角形 60">
            <a:extLst>
              <a:ext uri="{FF2B5EF4-FFF2-40B4-BE49-F238E27FC236}">
                <a16:creationId xmlns:a16="http://schemas.microsoft.com/office/drawing/2014/main" id="{0B3B57AD-CF87-4F60-91C2-B253E2923E35}"/>
              </a:ext>
            </a:extLst>
          </p:cNvPr>
          <p:cNvSpPr/>
          <p:nvPr/>
        </p:nvSpPr>
        <p:spPr>
          <a:xfrm>
            <a:off x="3660399" y="858521"/>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27" name="角丸四角形 60">
            <a:extLst>
              <a:ext uri="{FF2B5EF4-FFF2-40B4-BE49-F238E27FC236}">
                <a16:creationId xmlns:a16="http://schemas.microsoft.com/office/drawing/2014/main" id="{2A528360-10D4-49D4-80C3-7C0BF4BF22D7}"/>
              </a:ext>
            </a:extLst>
          </p:cNvPr>
          <p:cNvSpPr/>
          <p:nvPr/>
        </p:nvSpPr>
        <p:spPr>
          <a:xfrm>
            <a:off x="3660399" y="2006609"/>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28" name="正方形/長方形 27">
            <a:extLst>
              <a:ext uri="{FF2B5EF4-FFF2-40B4-BE49-F238E27FC236}">
                <a16:creationId xmlns:a16="http://schemas.microsoft.com/office/drawing/2014/main" id="{40F98490-DFF7-426E-95A9-B9BD416383B8}"/>
              </a:ext>
            </a:extLst>
          </p:cNvPr>
          <p:cNvSpPr/>
          <p:nvPr/>
        </p:nvSpPr>
        <p:spPr>
          <a:xfrm>
            <a:off x="57548" y="1130084"/>
            <a:ext cx="3185074" cy="1015663"/>
          </a:xfrm>
          <a:prstGeom prst="rect">
            <a:avLst/>
          </a:prstGeom>
          <a:noFill/>
          <a:ln>
            <a:noFill/>
          </a:ln>
        </p:spPr>
        <p:txBody>
          <a:bodyPr wrap="square">
            <a:spAutoFit/>
          </a:bodyPr>
          <a:lstStyle/>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新たな事業活動を生み出す力を高めるため、ユーザーである企業のニーズに応える観点から検討を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進めるとともに、大阪産業振興機構と大阪市都市型産業振興センターの統合も視野に入れ、機能・体制の強化を図る。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タイトル 1">
            <a:extLst>
              <a:ext uri="{FF2B5EF4-FFF2-40B4-BE49-F238E27FC236}">
                <a16:creationId xmlns:a16="http://schemas.microsoft.com/office/drawing/2014/main" id="{D5DDB45F-33A0-4716-B06E-FAD678E60ECE}"/>
              </a:ext>
            </a:extLst>
          </p:cNvPr>
          <p:cNvSpPr txBox="1">
            <a:spLocks/>
          </p:cNvSpPr>
          <p:nvPr/>
        </p:nvSpPr>
        <p:spPr>
          <a:xfrm>
            <a:off x="3242622" y="1049690"/>
            <a:ext cx="5901378" cy="942818"/>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554"/>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大阪産業振興機構と大阪市都市型産業振興センターを統合し「公益財団法人大阪産業局」を設立。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0"/>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企業ニーズ（グローバルに活躍できるスタートアップ企業の輩出等）に対応するために、大阪産業局に対し府市から必要な事業費を交付金化するとともに人員を派遣。</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a:extLst>
              <a:ext uri="{FF2B5EF4-FFF2-40B4-BE49-F238E27FC236}">
                <a16:creationId xmlns:a16="http://schemas.microsoft.com/office/drawing/2014/main" id="{2482F7AA-1CBF-43EA-8350-A218D91B0A4A}"/>
              </a:ext>
            </a:extLst>
          </p:cNvPr>
          <p:cNvGraphicFramePr>
            <a:graphicFrameLocks noGrp="1"/>
          </p:cNvGraphicFramePr>
          <p:nvPr/>
        </p:nvGraphicFramePr>
        <p:xfrm>
          <a:off x="144756" y="3919219"/>
          <a:ext cx="3613599" cy="2324580"/>
        </p:xfrm>
        <a:graphic>
          <a:graphicData uri="http://schemas.openxmlformats.org/drawingml/2006/table">
            <a:tbl>
              <a:tblPr bandRow="1">
                <a:tableStyleId>{5C22544A-7EE6-4342-B048-85BDC9FD1C3A}</a:tableStyleId>
              </a:tblPr>
              <a:tblGrid>
                <a:gridCol w="867132">
                  <a:extLst>
                    <a:ext uri="{9D8B030D-6E8A-4147-A177-3AD203B41FA5}">
                      <a16:colId xmlns:a16="http://schemas.microsoft.com/office/drawing/2014/main" val="1520910211"/>
                    </a:ext>
                  </a:extLst>
                </a:gridCol>
                <a:gridCol w="2746467">
                  <a:extLst>
                    <a:ext uri="{9D8B030D-6E8A-4147-A177-3AD203B41FA5}">
                      <a16:colId xmlns:a16="http://schemas.microsoft.com/office/drawing/2014/main" val="3228948102"/>
                    </a:ext>
                  </a:extLst>
                </a:gridCol>
              </a:tblGrid>
              <a:tr h="446170">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a:latin typeface="Meiryo UI" panose="020B0604030504040204" pitchFamily="50" charset="-128"/>
                          <a:ea typeface="Meiryo UI" panose="020B0604030504040204" pitchFamily="50" charset="-128"/>
                        </a:rPr>
                        <a:t>―</a:t>
                      </a:r>
                      <a:endParaRPr kumimoji="1" lang="ja-JP"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618110722"/>
                  </a:ext>
                </a:extLst>
              </a:tr>
              <a:tr h="398769">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100" kern="1200" dirty="0">
                          <a:latin typeface="Meiryo UI" panose="020B0604030504040204" pitchFamily="50" charset="-128"/>
                          <a:ea typeface="Meiryo UI" panose="020B0604030504040204" pitchFamily="50" charset="-128"/>
                        </a:rPr>
                        <a:t>―</a:t>
                      </a:r>
                      <a:endParaRPr kumimoji="1" lang="ja-JP" altLang="en-US" sz="11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48917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公益財団法人大阪産業局を設立</a:t>
                      </a:r>
                    </a:p>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大阪スタートアップエコシステムコンソーシアム設立</a:t>
                      </a:r>
                    </a:p>
                  </a:txBody>
                  <a:tcPr marL="84406" marR="84406" marT="42203" marB="42203" anchor="ctr"/>
                </a:tc>
                <a:extLst>
                  <a:ext uri="{0D108BD9-81ED-4DB2-BD59-A6C34878D82A}">
                    <a16:rowId xmlns:a16="http://schemas.microsoft.com/office/drawing/2014/main" val="451925296"/>
                  </a:ext>
                </a:extLst>
              </a:tr>
              <a:tr h="459773">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000" kern="1200" dirty="0">
                          <a:latin typeface="Meiryo UI" panose="020B0604030504040204" pitchFamily="50" charset="-128"/>
                          <a:ea typeface="Meiryo UI" panose="020B0604030504040204" pitchFamily="50" charset="-128"/>
                        </a:rPr>
                        <a:t>京阪神連携により、国の「スタートアップ・エコシステムグローバル拠点都市」に選定</a:t>
                      </a:r>
                    </a:p>
                  </a:txBody>
                  <a:tcPr marL="84406" marR="84406" marT="42203" marB="42203" anchor="ctr"/>
                </a:tc>
                <a:extLst>
                  <a:ext uri="{0D108BD9-81ED-4DB2-BD59-A6C34878D82A}">
                    <a16:rowId xmlns:a16="http://schemas.microsoft.com/office/drawing/2014/main" val="3519866210"/>
                  </a:ext>
                </a:extLst>
              </a:tr>
              <a:tr h="530692">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大阪府中小企業支援交付金の創設</a:t>
                      </a:r>
                      <a:endParaRPr kumimoji="1" lang="en-US" altLang="ja-JP" sz="1100" kern="1200" dirty="0">
                        <a:latin typeface="Meiryo UI" panose="020B0604030504040204" pitchFamily="50" charset="-128"/>
                        <a:ea typeface="Meiryo UI" panose="020B0604030504040204" pitchFamily="50" charset="-128"/>
                      </a:endParaRP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100" kern="1200" dirty="0">
                          <a:solidFill>
                            <a:schemeClr val="tx1"/>
                          </a:solidFill>
                          <a:latin typeface="Meiryo UI" panose="020B0604030504040204" pitchFamily="50" charset="-128"/>
                          <a:ea typeface="Meiryo UI" panose="020B0604030504040204" pitchFamily="50" charset="-128"/>
                        </a:rPr>
                        <a:t>大阪産業局事業交付金の創設</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34" name="タイトル 1"/>
          <p:cNvSpPr txBox="1"/>
          <p:nvPr/>
        </p:nvSpPr>
        <p:spPr>
          <a:xfrm>
            <a:off x="220865" y="3561938"/>
            <a:ext cx="222413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16" name="正方形/長方形 15"/>
          <p:cNvSpPr/>
          <p:nvPr/>
        </p:nvSpPr>
        <p:spPr>
          <a:xfrm>
            <a:off x="0" y="17606"/>
            <a:ext cx="9143999" cy="496887"/>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17.</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（５）産業支援や研究開発の機能・体制強化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a:t>
            </a:r>
          </a:p>
          <a:p>
            <a:pPr lvl="0">
              <a:defRPr/>
            </a:pP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①</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産業支援機能・体制の強化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15" name="正方形/長方形 14"/>
          <p:cNvSpPr/>
          <p:nvPr/>
        </p:nvSpPr>
        <p:spPr>
          <a:xfrm>
            <a:off x="7251390" y="161921"/>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2457327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12BB05C3-F234-484D-B626-034276DF8214}"/>
              </a:ext>
            </a:extLst>
          </p:cNvPr>
          <p:cNvSpPr/>
          <p:nvPr/>
        </p:nvSpPr>
        <p:spPr>
          <a:xfrm>
            <a:off x="113199" y="263770"/>
            <a:ext cx="1994068" cy="3879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solidFill>
                  <a:schemeClr val="tx1"/>
                </a:solidFill>
                <a:latin typeface="Meiryo UI" panose="020B0604030504040204" pitchFamily="50" charset="-128"/>
                <a:ea typeface="Meiryo UI" panose="020B0604030504040204" pitchFamily="50" charset="-128"/>
              </a:rPr>
              <a:t>■　大阪産業局の取組状況</a:t>
            </a:r>
            <a:endParaRPr lang="ja-JP" altLang="en-US" sz="923" dirty="0">
              <a:solidFill>
                <a:schemeClr val="tx1"/>
              </a:solidFill>
              <a:latin typeface="Meiryo UI" panose="020B0604030504040204" pitchFamily="50" charset="-128"/>
              <a:ea typeface="Meiryo UI" panose="020B0604030504040204" pitchFamily="50" charset="-128"/>
            </a:endParaRPr>
          </a:p>
        </p:txBody>
      </p:sp>
      <p:sp>
        <p:nvSpPr>
          <p:cNvPr id="6" name="角丸四角形 5"/>
          <p:cNvSpPr/>
          <p:nvPr/>
        </p:nvSpPr>
        <p:spPr>
          <a:xfrm>
            <a:off x="4608290" y="5662246"/>
            <a:ext cx="4222773" cy="805962"/>
          </a:xfrm>
          <a:prstGeom prst="roundRect">
            <a:avLst>
              <a:gd name="adj" fmla="val 8101"/>
            </a:avLst>
          </a:prstGeom>
          <a:solidFill>
            <a:schemeClr val="accent1">
              <a:lumMod val="20000"/>
              <a:lumOff val="80000"/>
            </a:schemeClr>
          </a:solidFill>
          <a:ln w="22225" cmpd="db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108" b="1" dirty="0">
                <a:solidFill>
                  <a:schemeClr val="tx1"/>
                </a:solidFill>
                <a:latin typeface="Meiryo UI" panose="020B0604030504040204" pitchFamily="50" charset="-128"/>
                <a:ea typeface="Meiryo UI" panose="020B0604030504040204" pitchFamily="50" charset="-128"/>
              </a:rPr>
              <a:t>《</a:t>
            </a:r>
            <a:r>
              <a:rPr lang="ja-JP" altLang="en-US" sz="1108" b="1" dirty="0">
                <a:solidFill>
                  <a:schemeClr val="tx1"/>
                </a:solidFill>
                <a:latin typeface="Meiryo UI" panose="020B0604030504040204" pitchFamily="50" charset="-128"/>
                <a:ea typeface="Meiryo UI" panose="020B0604030504040204" pitchFamily="50" charset="-128"/>
              </a:rPr>
              <a:t>新型コロナウイルス感染症への対応</a:t>
            </a:r>
            <a:r>
              <a:rPr lang="en-US" altLang="ja-JP" sz="1108" b="1" dirty="0">
                <a:solidFill>
                  <a:schemeClr val="tx1"/>
                </a:solidFill>
                <a:latin typeface="Meiryo UI" panose="020B0604030504040204" pitchFamily="50" charset="-128"/>
                <a:ea typeface="Meiryo UI" panose="020B0604030504040204" pitchFamily="50" charset="-128"/>
              </a:rPr>
              <a:t>》</a:t>
            </a:r>
            <a:endParaRPr lang="ja-JP" altLang="en-US" sz="1108" b="1" dirty="0">
              <a:solidFill>
                <a:schemeClr val="tx1"/>
              </a:solidFill>
              <a:latin typeface="Meiryo UI" panose="020B0604030504040204" pitchFamily="50" charset="-128"/>
              <a:ea typeface="Meiryo UI" panose="020B0604030504040204" pitchFamily="50" charset="-128"/>
            </a:endParaRPr>
          </a:p>
          <a:p>
            <a:r>
              <a:rPr lang="ja-JP" altLang="en-US" sz="969" dirty="0">
                <a:solidFill>
                  <a:schemeClr val="tx1"/>
                </a:solidFill>
                <a:latin typeface="Meiryo UI" panose="020B0604030504040204" pitchFamily="50" charset="-128"/>
                <a:ea typeface="Meiryo UI" panose="020B0604030504040204" pitchFamily="50" charset="-128"/>
              </a:rPr>
              <a:t>　経営相談をはじめ、休業要請支援金（府・市町村共同支援金）での府との連携など、あらゆる面から中小企業を支援。</a:t>
            </a:r>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462" b="1" dirty="0">
              <a:solidFill>
                <a:schemeClr val="tx1"/>
              </a:solidFill>
              <a:latin typeface="Meiryo UI" panose="020B0604030504040204" pitchFamily="50" charset="-128"/>
              <a:ea typeface="Meiryo UI" panose="020B0604030504040204" pitchFamily="50" charset="-128"/>
            </a:endParaRPr>
          </a:p>
          <a:p>
            <a:r>
              <a:rPr lang="ja-JP" altLang="en-US" sz="969" b="1" dirty="0">
                <a:solidFill>
                  <a:schemeClr val="tx1"/>
                </a:solidFill>
                <a:latin typeface="Meiryo UI" panose="020B0604030504040204" pitchFamily="50" charset="-128"/>
                <a:ea typeface="Meiryo UI" panose="020B0604030504040204" pitchFamily="50" charset="-128"/>
              </a:rPr>
              <a:t>経営相談対応件数：</a:t>
            </a:r>
            <a:r>
              <a:rPr lang="en-US" altLang="ja-JP" sz="969" b="1" dirty="0">
                <a:solidFill>
                  <a:schemeClr val="tx1"/>
                </a:solidFill>
                <a:latin typeface="Meiryo UI" panose="020B0604030504040204" pitchFamily="50" charset="-128"/>
                <a:ea typeface="Meiryo UI" panose="020B0604030504040204" pitchFamily="50" charset="-128"/>
              </a:rPr>
              <a:t>R2</a:t>
            </a:r>
            <a:r>
              <a:rPr lang="ja-JP" altLang="en-US" sz="969" b="1" dirty="0">
                <a:solidFill>
                  <a:schemeClr val="tx1"/>
                </a:solidFill>
                <a:latin typeface="Meiryo UI" panose="020B0604030504040204" pitchFamily="50" charset="-128"/>
                <a:ea typeface="Meiryo UI" panose="020B0604030504040204" pitchFamily="50" charset="-128"/>
              </a:rPr>
              <a:t>年度　</a:t>
            </a:r>
            <a:r>
              <a:rPr lang="en-US" altLang="ja-JP" sz="969" b="1" dirty="0">
                <a:solidFill>
                  <a:schemeClr val="tx1"/>
                </a:solidFill>
                <a:latin typeface="Meiryo UI" panose="020B0604030504040204" pitchFamily="50" charset="-128"/>
                <a:ea typeface="Meiryo UI" panose="020B0604030504040204" pitchFamily="50" charset="-128"/>
              </a:rPr>
              <a:t>19,300</a:t>
            </a:r>
            <a:r>
              <a:rPr lang="ja-JP" altLang="en-US" sz="969" b="1" dirty="0">
                <a:solidFill>
                  <a:schemeClr val="tx1"/>
                </a:solidFill>
                <a:latin typeface="Meiryo UI" panose="020B0604030504040204" pitchFamily="50" charset="-128"/>
                <a:ea typeface="Meiryo UI" panose="020B0604030504040204" pitchFamily="50" charset="-128"/>
              </a:rPr>
              <a:t>件（</a:t>
            </a:r>
            <a:r>
              <a:rPr lang="en-US" altLang="ja-JP" sz="969" b="1" dirty="0">
                <a:solidFill>
                  <a:schemeClr val="tx1"/>
                </a:solidFill>
                <a:latin typeface="Meiryo UI" panose="020B0604030504040204" pitchFamily="50" charset="-128"/>
                <a:ea typeface="Meiryo UI" panose="020B0604030504040204" pitchFamily="50" charset="-128"/>
              </a:rPr>
              <a:t>R</a:t>
            </a:r>
            <a:r>
              <a:rPr lang="ja-JP" altLang="en-US" sz="969" b="1" dirty="0">
                <a:solidFill>
                  <a:schemeClr val="tx1"/>
                </a:solidFill>
                <a:latin typeface="Meiryo UI" panose="020B0604030504040204" pitchFamily="50" charset="-128"/>
                <a:ea typeface="Meiryo UI" panose="020B0604030504040204" pitchFamily="50" charset="-128"/>
              </a:rPr>
              <a:t>３年度</a:t>
            </a:r>
            <a:r>
              <a:rPr lang="en-US" altLang="ja-JP" sz="969" b="1" dirty="0">
                <a:solidFill>
                  <a:schemeClr val="tx1"/>
                </a:solidFill>
                <a:latin typeface="Meiryo UI" panose="020B0604030504040204" pitchFamily="50" charset="-128"/>
                <a:ea typeface="Meiryo UI" panose="020B0604030504040204" pitchFamily="50" charset="-128"/>
              </a:rPr>
              <a:t>9</a:t>
            </a:r>
            <a:r>
              <a:rPr lang="ja-JP" altLang="en-US" sz="969" b="1" dirty="0">
                <a:solidFill>
                  <a:schemeClr val="tx1"/>
                </a:solidFill>
                <a:latin typeface="Meiryo UI" panose="020B0604030504040204" pitchFamily="50" charset="-128"/>
                <a:ea typeface="Meiryo UI" panose="020B0604030504040204" pitchFamily="50" charset="-128"/>
              </a:rPr>
              <a:t>月末</a:t>
            </a:r>
            <a:r>
              <a:rPr lang="en-US" altLang="ja-JP" sz="969" b="1" dirty="0">
                <a:solidFill>
                  <a:schemeClr val="tx1"/>
                </a:solidFill>
                <a:latin typeface="Meiryo UI" panose="020B0604030504040204" pitchFamily="50" charset="-128"/>
                <a:ea typeface="Meiryo UI" panose="020B0604030504040204" pitchFamily="50" charset="-128"/>
              </a:rPr>
              <a:t>8,200</a:t>
            </a:r>
            <a:r>
              <a:rPr lang="ja-JP" altLang="en-US" sz="969" b="1" dirty="0">
                <a:solidFill>
                  <a:schemeClr val="tx1"/>
                </a:solidFill>
                <a:latin typeface="Meiryo UI" panose="020B0604030504040204" pitchFamily="50" charset="-128"/>
                <a:ea typeface="Meiryo UI" panose="020B0604030504040204" pitchFamily="50" charset="-128"/>
              </a:rPr>
              <a:t>件）</a:t>
            </a:r>
            <a:endParaRPr lang="ja-JP" altLang="en-US" sz="1477" b="1" dirty="0">
              <a:solidFill>
                <a:schemeClr val="tx1"/>
              </a:solidFill>
              <a:latin typeface="Meiryo UI" panose="020B0604030504040204" pitchFamily="50" charset="-128"/>
              <a:ea typeface="Meiryo UI" panose="020B0604030504040204" pitchFamily="50" charset="-128"/>
            </a:endParaRPr>
          </a:p>
        </p:txBody>
      </p:sp>
      <p:sp>
        <p:nvSpPr>
          <p:cNvPr id="19" name="角丸四角形 18"/>
          <p:cNvSpPr/>
          <p:nvPr/>
        </p:nvSpPr>
        <p:spPr>
          <a:xfrm>
            <a:off x="126656" y="581804"/>
            <a:ext cx="4237864" cy="5886404"/>
          </a:xfrm>
          <a:prstGeom prst="roundRect">
            <a:avLst>
              <a:gd name="adj" fmla="val 347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108" b="1" dirty="0">
                <a:solidFill>
                  <a:schemeClr val="tx1"/>
                </a:solidFill>
                <a:latin typeface="Meiryo UI" panose="020B0604030504040204" pitchFamily="50" charset="-128"/>
                <a:ea typeface="Meiryo UI" panose="020B0604030504040204" pitchFamily="50" charset="-128"/>
              </a:rPr>
              <a:t>◎大阪府中小企業支援交付金</a:t>
            </a:r>
            <a:endParaRPr lang="en-US" altLang="ja-JP" sz="1108" b="1" dirty="0">
              <a:solidFill>
                <a:schemeClr val="tx1"/>
              </a:solidFill>
              <a:latin typeface="Meiryo UI" panose="020B0604030504040204" pitchFamily="50" charset="-128"/>
              <a:ea typeface="Meiryo UI" panose="020B0604030504040204" pitchFamily="50" charset="-128"/>
            </a:endParaRPr>
          </a:p>
          <a:p>
            <a:r>
              <a:rPr lang="ja-JP" altLang="en-US" sz="1108" b="1" dirty="0">
                <a:solidFill>
                  <a:schemeClr val="tx1"/>
                </a:solidFill>
                <a:latin typeface="Meiryo UI" panose="020B0604030504040204" pitchFamily="50" charset="-128"/>
                <a:ea typeface="Meiryo UI" panose="020B0604030504040204" pitchFamily="50" charset="-128"/>
              </a:rPr>
              <a:t>　</a:t>
            </a:r>
            <a:r>
              <a:rPr lang="en-US" altLang="ja-JP" sz="1015" b="1" dirty="0">
                <a:solidFill>
                  <a:schemeClr val="tx1"/>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国際ビジネス支援関連</a:t>
            </a:r>
            <a:r>
              <a:rPr lang="en-US" altLang="ja-JP" sz="1015" b="1" dirty="0">
                <a:solidFill>
                  <a:schemeClr val="tx1"/>
                </a:solidFill>
                <a:latin typeface="Meiryo UI" panose="020B0604030504040204" pitchFamily="50" charset="-128"/>
                <a:ea typeface="Meiryo UI" panose="020B0604030504040204" pitchFamily="50" charset="-128"/>
              </a:rPr>
              <a:t>》</a:t>
            </a:r>
            <a:endParaRPr lang="ja-JP" altLang="en-US" sz="1015" b="1" dirty="0">
              <a:solidFill>
                <a:schemeClr val="tx1"/>
              </a:solidFill>
              <a:latin typeface="Meiryo UI" panose="020B0604030504040204" pitchFamily="50" charset="-128"/>
              <a:ea typeface="Meiryo UI" panose="020B0604030504040204" pitchFamily="50" charset="-128"/>
            </a:endParaRPr>
          </a:p>
          <a:p>
            <a:endParaRPr lang="en-US" altLang="ja-JP" sz="1108"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r>
              <a:rPr lang="zh-TW" altLang="en-US" sz="1015" dirty="0">
                <a:solidFill>
                  <a:srgbClr val="000000"/>
                </a:solidFill>
                <a:latin typeface="Meiryo UI" panose="020B0604030504040204" pitchFamily="50" charset="-128"/>
                <a:ea typeface="Meiryo UI" panose="020B0604030504040204" pitchFamily="50" charset="-128"/>
              </a:rPr>
              <a:t> </a:t>
            </a:r>
            <a:r>
              <a:rPr lang="ja-JP" altLang="en-US" sz="1015" dirty="0">
                <a:solidFill>
                  <a:srgbClr val="000000"/>
                </a:solidFill>
                <a:latin typeface="Meiryo UI" panose="020B0604030504040204" pitchFamily="50" charset="-128"/>
                <a:ea typeface="Meiryo UI" panose="020B0604030504040204" pitchFamily="50" charset="-128"/>
              </a:rPr>
              <a:t>　</a:t>
            </a:r>
            <a:r>
              <a:rPr lang="en-US" altLang="ja-JP" sz="969" dirty="0">
                <a:solidFill>
                  <a:srgbClr val="000000"/>
                </a:solidFill>
                <a:latin typeface="Meiryo UI" panose="020B0604030504040204" pitchFamily="50" charset="-128"/>
                <a:ea typeface="Meiryo UI" panose="020B0604030504040204" pitchFamily="50" charset="-128"/>
              </a:rPr>
              <a:t>【</a:t>
            </a:r>
            <a:r>
              <a:rPr lang="en-US" altLang="zh-TW" sz="969" dirty="0">
                <a:solidFill>
                  <a:srgbClr val="000000"/>
                </a:solidFill>
                <a:latin typeface="Meiryo UI" panose="020B0604030504040204" pitchFamily="50" charset="-128"/>
                <a:ea typeface="Meiryo UI" panose="020B0604030504040204" pitchFamily="50" charset="-128"/>
              </a:rPr>
              <a:t>R3</a:t>
            </a:r>
            <a:r>
              <a:rPr lang="zh-TW" altLang="en-US" sz="969" dirty="0">
                <a:solidFill>
                  <a:srgbClr val="000000"/>
                </a:solidFill>
                <a:latin typeface="Meiryo UI" panose="020B0604030504040204" pitchFamily="50" charset="-128"/>
                <a:ea typeface="Meiryo UI" panose="020B0604030504040204" pitchFamily="50" charset="-128"/>
              </a:rPr>
              <a:t>年度</a:t>
            </a:r>
            <a:r>
              <a:rPr lang="ja-JP" altLang="en-US" sz="969" dirty="0">
                <a:solidFill>
                  <a:srgbClr val="000000"/>
                </a:solidFill>
                <a:latin typeface="Meiryo UI" panose="020B0604030504040204" pitchFamily="50" charset="-128"/>
                <a:ea typeface="Meiryo UI" panose="020B0604030504040204" pitchFamily="50" charset="-128"/>
              </a:rPr>
              <a:t>主な</a:t>
            </a:r>
            <a:r>
              <a:rPr lang="zh-TW" altLang="en-US" sz="969" dirty="0">
                <a:solidFill>
                  <a:srgbClr val="000000"/>
                </a:solidFill>
                <a:latin typeface="Meiryo UI" panose="020B0604030504040204" pitchFamily="50" charset="-128"/>
                <a:ea typeface="Meiryo UI" panose="020B0604030504040204" pitchFamily="50" charset="-128"/>
              </a:rPr>
              <a:t>取組状況</a:t>
            </a:r>
            <a:r>
              <a:rPr lang="en-US" altLang="ja-JP" sz="969" dirty="0">
                <a:solidFill>
                  <a:srgbClr val="000000"/>
                </a:solidFill>
                <a:latin typeface="Meiryo UI" panose="020B0604030504040204" pitchFamily="50" charset="-128"/>
                <a:ea typeface="Meiryo UI" panose="020B0604030504040204" pitchFamily="50" charset="-128"/>
              </a:rPr>
              <a:t>】</a:t>
            </a:r>
            <a:endParaRPr lang="en-US" altLang="zh-TW" sz="969" dirty="0">
              <a:solidFill>
                <a:srgbClr val="000000"/>
              </a:solidFill>
              <a:latin typeface="Meiryo UI" panose="020B0604030504040204" pitchFamily="50" charset="-128"/>
              <a:ea typeface="Meiryo UI" panose="020B0604030504040204" pitchFamily="50" charset="-128"/>
            </a:endParaRPr>
          </a:p>
          <a:p>
            <a:r>
              <a:rPr lang="ja-JP" altLang="en-US" sz="1015" dirty="0">
                <a:solidFill>
                  <a:srgbClr val="000000"/>
                </a:solidFill>
                <a:latin typeface="Meiryo UI" panose="020B0604030504040204" pitchFamily="50" charset="-128"/>
                <a:ea typeface="Meiryo UI" panose="020B0604030504040204" pitchFamily="50" charset="-128"/>
              </a:rPr>
              <a:t>　　</a:t>
            </a:r>
            <a:r>
              <a:rPr lang="ja-JP" altLang="en-US" sz="969" dirty="0">
                <a:solidFill>
                  <a:srgbClr val="000000"/>
                </a:solidFill>
                <a:latin typeface="Meiryo UI" panose="020B0604030504040204" pitchFamily="50" charset="-128"/>
                <a:ea typeface="Meiryo UI" panose="020B0604030504040204" pitchFamily="50" charset="-128"/>
              </a:rPr>
              <a:t>〇事業連携により新たな利用者を発掘・獲得</a:t>
            </a:r>
          </a:p>
          <a:p>
            <a:r>
              <a:rPr lang="ja-JP" altLang="en-US" sz="969" dirty="0">
                <a:solidFill>
                  <a:srgbClr val="000000"/>
                </a:solidFill>
                <a:latin typeface="Meiryo UI" panose="020B0604030504040204" pitchFamily="50" charset="-128"/>
                <a:ea typeface="Meiryo UI" panose="020B0604030504040204" pitchFamily="50" charset="-128"/>
              </a:rPr>
              <a:t>　　　</a:t>
            </a:r>
            <a:r>
              <a:rPr lang="ja-JP" altLang="en-US" sz="969" dirty="0">
                <a:solidFill>
                  <a:schemeClr val="tx1"/>
                </a:solidFill>
                <a:latin typeface="Meiryo UI" panose="020B0604030504040204" pitchFamily="50" charset="-128"/>
                <a:ea typeface="Meiryo UI" panose="020B0604030504040204" pitchFamily="50" charset="-128"/>
              </a:rPr>
              <a:t>メルマガ登録者数　約</a:t>
            </a:r>
            <a:r>
              <a:rPr lang="en-US" altLang="ja-JP" sz="969" dirty="0">
                <a:solidFill>
                  <a:schemeClr val="tx1"/>
                </a:solidFill>
                <a:latin typeface="Meiryo UI" panose="020B0604030504040204" pitchFamily="50" charset="-128"/>
                <a:ea typeface="Meiryo UI" panose="020B0604030504040204" pitchFamily="50" charset="-128"/>
              </a:rPr>
              <a:t>2,300</a:t>
            </a:r>
            <a:r>
              <a:rPr lang="ja-JP" altLang="en-US" sz="969" dirty="0">
                <a:solidFill>
                  <a:schemeClr val="tx1"/>
                </a:solidFill>
                <a:latin typeface="Meiryo UI" panose="020B0604030504040204" pitchFamily="50" charset="-128"/>
                <a:ea typeface="Meiryo UI" panose="020B0604030504040204" pitchFamily="50" charset="-128"/>
              </a:rPr>
              <a:t>件（</a:t>
            </a:r>
            <a:r>
              <a:rPr lang="en-US" altLang="ja-JP" sz="969" dirty="0">
                <a:solidFill>
                  <a:schemeClr val="tx1"/>
                </a:solidFill>
                <a:latin typeface="Meiryo UI" panose="020B0604030504040204" pitchFamily="50" charset="-128"/>
                <a:ea typeface="Meiryo UI" panose="020B0604030504040204" pitchFamily="50" charset="-128"/>
              </a:rPr>
              <a:t>R3.7</a:t>
            </a:r>
            <a:r>
              <a:rPr lang="ja-JP" altLang="en-US" sz="969" dirty="0">
                <a:solidFill>
                  <a:schemeClr val="tx1"/>
                </a:solidFill>
                <a:latin typeface="Meiryo UI" panose="020B0604030504040204" pitchFamily="50" charset="-128"/>
                <a:ea typeface="Meiryo UI" panose="020B0604030504040204" pitchFamily="50" charset="-128"/>
              </a:rPr>
              <a:t>月時点）</a:t>
            </a:r>
          </a:p>
          <a:p>
            <a:r>
              <a:rPr lang="ja-JP" altLang="en-US" sz="969" dirty="0">
                <a:solidFill>
                  <a:schemeClr val="tx1"/>
                </a:solidFill>
                <a:latin typeface="Meiryo UI" panose="020B0604030504040204" pitchFamily="50" charset="-128"/>
                <a:ea typeface="Meiryo UI" panose="020B0604030504040204" pitchFamily="50" charset="-128"/>
              </a:rPr>
              <a:t>　　　セミナーの参加者数　約</a:t>
            </a:r>
            <a:r>
              <a:rPr lang="en-US" altLang="ja-JP" sz="969" dirty="0">
                <a:solidFill>
                  <a:schemeClr val="tx1"/>
                </a:solidFill>
                <a:latin typeface="Meiryo UI" panose="020B0604030504040204" pitchFamily="50" charset="-128"/>
                <a:ea typeface="Meiryo UI" panose="020B0604030504040204" pitchFamily="50" charset="-128"/>
              </a:rPr>
              <a:t>1,300</a:t>
            </a:r>
            <a:r>
              <a:rPr lang="ja-JP" altLang="en-US" sz="969" dirty="0">
                <a:solidFill>
                  <a:schemeClr val="tx1"/>
                </a:solidFill>
                <a:latin typeface="Meiryo UI" panose="020B0604030504040204" pitchFamily="50" charset="-128"/>
                <a:ea typeface="Meiryo UI" panose="020B0604030504040204" pitchFamily="50" charset="-128"/>
              </a:rPr>
              <a:t>人（</a:t>
            </a:r>
            <a:r>
              <a:rPr lang="en-US" altLang="ja-JP" sz="969" dirty="0">
                <a:solidFill>
                  <a:schemeClr val="tx1"/>
                </a:solidFill>
                <a:latin typeface="Meiryo UI" panose="020B0604030504040204" pitchFamily="50" charset="-128"/>
                <a:ea typeface="Meiryo UI" panose="020B0604030504040204" pitchFamily="50" charset="-128"/>
              </a:rPr>
              <a:t>R3.7</a:t>
            </a:r>
            <a:r>
              <a:rPr lang="ja-JP" altLang="en-US" sz="969" dirty="0">
                <a:solidFill>
                  <a:schemeClr val="tx1"/>
                </a:solidFill>
                <a:latin typeface="Meiryo UI" panose="020B0604030504040204" pitchFamily="50" charset="-128"/>
                <a:ea typeface="Meiryo UI" panose="020B0604030504040204" pitchFamily="50" charset="-128"/>
              </a:rPr>
              <a:t>月時点）</a:t>
            </a:r>
          </a:p>
          <a:p>
            <a:r>
              <a:rPr lang="ja-JP" altLang="en-US" sz="969" dirty="0">
                <a:solidFill>
                  <a:schemeClr val="tx1"/>
                </a:solidFill>
                <a:latin typeface="Meiryo UI" panose="020B0604030504040204" pitchFamily="50" charset="-128"/>
                <a:ea typeface="Meiryo UI" panose="020B0604030504040204" pitchFamily="50" charset="-128"/>
              </a:rPr>
              <a:t>　　〇効率的な事業実施</a:t>
            </a:r>
            <a:endParaRPr lang="en-US" altLang="ja-JP" sz="969" dirty="0">
              <a:solidFill>
                <a:schemeClr val="tx1"/>
              </a:solidFill>
              <a:latin typeface="Meiryo UI" panose="020B0604030504040204" pitchFamily="50" charset="-128"/>
              <a:ea typeface="Meiryo UI" panose="020B0604030504040204" pitchFamily="50" charset="-128"/>
            </a:endParaRPr>
          </a:p>
          <a:p>
            <a:r>
              <a:rPr lang="ja-JP" altLang="en-US" sz="969" dirty="0">
                <a:solidFill>
                  <a:schemeClr val="tx1"/>
                </a:solidFill>
                <a:latin typeface="Meiryo UI" panose="020B0604030504040204" pitchFamily="50" charset="-128"/>
                <a:ea typeface="Meiryo UI" panose="020B0604030504040204" pitchFamily="50" charset="-128"/>
              </a:rPr>
              <a:t>      セミナー実施数　</a:t>
            </a:r>
            <a:r>
              <a:rPr lang="en-US" altLang="ja-JP" sz="969" dirty="0">
                <a:solidFill>
                  <a:schemeClr val="tx1"/>
                </a:solidFill>
                <a:latin typeface="Meiryo UI" panose="020B0604030504040204" pitchFamily="50" charset="-128"/>
                <a:ea typeface="Meiryo UI" panose="020B0604030504040204" pitchFamily="50" charset="-128"/>
              </a:rPr>
              <a:t>11</a:t>
            </a:r>
            <a:r>
              <a:rPr lang="ja-JP" altLang="en-US" sz="969" dirty="0">
                <a:solidFill>
                  <a:schemeClr val="tx1"/>
                </a:solidFill>
                <a:latin typeface="Meiryo UI" panose="020B0604030504040204" pitchFamily="50" charset="-128"/>
                <a:ea typeface="Meiryo UI" panose="020B0604030504040204" pitchFamily="50" charset="-128"/>
              </a:rPr>
              <a:t>回（</a:t>
            </a:r>
            <a:r>
              <a:rPr lang="en-US" altLang="ja-JP" sz="969" dirty="0">
                <a:solidFill>
                  <a:schemeClr val="tx1"/>
                </a:solidFill>
                <a:latin typeface="Meiryo UI" panose="020B0604030504040204" pitchFamily="50" charset="-128"/>
                <a:ea typeface="Meiryo UI" panose="020B0604030504040204" pitchFamily="50" charset="-128"/>
              </a:rPr>
              <a:t>R3.7</a:t>
            </a:r>
            <a:r>
              <a:rPr lang="ja-JP" altLang="en-US" sz="969" dirty="0">
                <a:solidFill>
                  <a:schemeClr val="tx1"/>
                </a:solidFill>
                <a:latin typeface="Meiryo UI" panose="020B0604030504040204" pitchFamily="50" charset="-128"/>
                <a:ea typeface="Meiryo UI" panose="020B0604030504040204" pitchFamily="50" charset="-128"/>
              </a:rPr>
              <a:t>月時点）</a:t>
            </a:r>
          </a:p>
          <a:p>
            <a:endParaRPr lang="en-US" altLang="ja-JP" sz="969" dirty="0">
              <a:solidFill>
                <a:schemeClr val="tx1"/>
              </a:solidFill>
              <a:latin typeface="Meiryo UI" panose="020B0604030504040204" pitchFamily="50" charset="-128"/>
              <a:ea typeface="Meiryo UI" panose="020B0604030504040204" pitchFamily="50" charset="-128"/>
            </a:endParaRPr>
          </a:p>
          <a:p>
            <a:pPr lvl="0"/>
            <a:r>
              <a:rPr lang="en-US" altLang="ja-JP" sz="1015" b="1" dirty="0">
                <a:solidFill>
                  <a:prstClr val="black"/>
                </a:solidFill>
                <a:latin typeface="Meiryo UI" panose="020B0604030504040204" pitchFamily="50" charset="-128"/>
                <a:ea typeface="Meiryo UI" panose="020B0604030504040204" pitchFamily="50" charset="-128"/>
              </a:rPr>
              <a:t>《</a:t>
            </a:r>
            <a:r>
              <a:rPr lang="ja-JP" altLang="en-US" sz="1015" b="1" dirty="0">
                <a:solidFill>
                  <a:prstClr val="black"/>
                </a:solidFill>
                <a:latin typeface="Meiryo UI" panose="020B0604030504040204" pitchFamily="50" charset="-128"/>
                <a:ea typeface="Meiryo UI" panose="020B0604030504040204" pitchFamily="50" charset="-128"/>
              </a:rPr>
              <a:t>スタートアップ支援関連</a:t>
            </a:r>
            <a:r>
              <a:rPr lang="en-US" altLang="ja-JP" sz="1015" b="1" dirty="0">
                <a:solidFill>
                  <a:prstClr val="black"/>
                </a:solidFill>
                <a:latin typeface="Meiryo UI" panose="020B0604030504040204" pitchFamily="50" charset="-128"/>
                <a:ea typeface="Meiryo UI" panose="020B0604030504040204" pitchFamily="50" charset="-128"/>
              </a:rPr>
              <a:t>》</a:t>
            </a:r>
            <a:endParaRPr lang="ja-JP" altLang="en-US" sz="1015" b="1" dirty="0">
              <a:solidFill>
                <a:prstClr val="black"/>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1015" b="1" dirty="0">
              <a:solidFill>
                <a:schemeClr val="tx1"/>
              </a:solidFill>
              <a:latin typeface="Meiryo UI" panose="020B0604030504040204" pitchFamily="50" charset="-128"/>
              <a:ea typeface="Meiryo UI" panose="020B0604030504040204" pitchFamily="50" charset="-128"/>
            </a:endParaRPr>
          </a:p>
          <a:p>
            <a:r>
              <a:rPr lang="en-US" altLang="ja-JP" sz="1015" b="1" dirty="0">
                <a:solidFill>
                  <a:schemeClr val="tx1"/>
                </a:solidFill>
                <a:latin typeface="Meiryo UI" panose="020B0604030504040204" pitchFamily="50" charset="-128"/>
                <a:ea typeface="Meiryo UI" panose="020B0604030504040204" pitchFamily="50" charset="-128"/>
              </a:rPr>
              <a:t>《</a:t>
            </a:r>
            <a:r>
              <a:rPr lang="ja-JP" altLang="en-US" sz="1015" b="1" dirty="0">
                <a:solidFill>
                  <a:prstClr val="black"/>
                </a:solidFill>
                <a:latin typeface="Meiryo UI" panose="020B0604030504040204" pitchFamily="50" charset="-128"/>
                <a:ea typeface="Meiryo UI" panose="020B0604030504040204" pitchFamily="50" charset="-128"/>
              </a:rPr>
              <a:t>ものづくり支援関連</a:t>
            </a:r>
            <a:r>
              <a:rPr lang="en-US" altLang="ja-JP" sz="1015" b="1" dirty="0">
                <a:solidFill>
                  <a:schemeClr val="tx1"/>
                </a:solidFill>
                <a:latin typeface="Meiryo UI" panose="020B0604030504040204" pitchFamily="50" charset="-128"/>
                <a:ea typeface="Meiryo UI" panose="020B0604030504040204" pitchFamily="50" charset="-128"/>
              </a:rPr>
              <a:t>》</a:t>
            </a:r>
            <a:endParaRPr lang="ja-JP" altLang="en-US" sz="1015" b="1" dirty="0">
              <a:solidFill>
                <a:schemeClr val="tx1"/>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a:t>
            </a:r>
            <a:r>
              <a:rPr lang="en-US" altLang="ja-JP" sz="969" dirty="0">
                <a:solidFill>
                  <a:srgbClr val="000000"/>
                </a:solidFill>
                <a:latin typeface="Meiryo UI" panose="020B0604030504040204" pitchFamily="50" charset="-128"/>
                <a:ea typeface="Meiryo UI" panose="020B0604030504040204" pitchFamily="50" charset="-128"/>
              </a:rPr>
              <a:t>【R</a:t>
            </a:r>
            <a:r>
              <a:rPr lang="ja-JP" altLang="en-US" sz="969" dirty="0">
                <a:solidFill>
                  <a:srgbClr val="000000"/>
                </a:solidFill>
                <a:latin typeface="Meiryo UI" panose="020B0604030504040204" pitchFamily="50" charset="-128"/>
                <a:ea typeface="Meiryo UI" panose="020B0604030504040204" pitchFamily="50" charset="-128"/>
              </a:rPr>
              <a:t>３年度実施予定（</a:t>
            </a:r>
            <a:r>
              <a:rPr lang="en-US" altLang="ja-JP" sz="969" dirty="0">
                <a:solidFill>
                  <a:srgbClr val="000000"/>
                </a:solidFill>
                <a:latin typeface="Meiryo UI" panose="020B0604030504040204" pitchFamily="50" charset="-128"/>
                <a:ea typeface="Meiryo UI" panose="020B0604030504040204" pitchFamily="50" charset="-128"/>
              </a:rPr>
              <a:t>7</a:t>
            </a:r>
            <a:r>
              <a:rPr lang="ja-JP" altLang="en-US" sz="969" dirty="0">
                <a:solidFill>
                  <a:srgbClr val="000000"/>
                </a:solidFill>
                <a:latin typeface="Meiryo UI" panose="020B0604030504040204" pitchFamily="50" charset="-128"/>
                <a:ea typeface="Meiryo UI" panose="020B0604030504040204" pitchFamily="50" charset="-128"/>
              </a:rPr>
              <a:t>月時点）</a:t>
            </a:r>
            <a:r>
              <a:rPr lang="en-US" altLang="ja-JP" sz="969" dirty="0">
                <a:solidFill>
                  <a:srgbClr val="000000"/>
                </a:solidFill>
                <a:latin typeface="Meiryo UI" panose="020B0604030504040204" pitchFamily="50" charset="-128"/>
                <a:ea typeface="Meiryo UI" panose="020B0604030504040204" pitchFamily="50" charset="-128"/>
              </a:rPr>
              <a:t>】</a:t>
            </a:r>
            <a:endParaRPr lang="ja-JP" altLang="en-US"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〇</a:t>
            </a:r>
            <a:r>
              <a:rPr lang="zh-TW" altLang="en-US" sz="969" dirty="0">
                <a:solidFill>
                  <a:srgbClr val="000000"/>
                </a:solidFill>
                <a:latin typeface="Meiryo UI" panose="020B0604030504040204" pitchFamily="50" charset="-128"/>
                <a:ea typeface="Meiryo UI" panose="020B0604030504040204" pitchFamily="50" charset="-128"/>
              </a:rPr>
              <a:t>知的財産活動支援事業</a:t>
            </a:r>
          </a:p>
          <a:p>
            <a:r>
              <a:rPr lang="ja-JP" altLang="en-US" sz="969" dirty="0">
                <a:solidFill>
                  <a:srgbClr val="000000"/>
                </a:solidFill>
                <a:latin typeface="Meiryo UI" panose="020B0604030504040204" pitchFamily="50" charset="-128"/>
                <a:ea typeface="Meiryo UI" panose="020B0604030504040204" pitchFamily="50" charset="-128"/>
              </a:rPr>
              <a:t>　　　　</a:t>
            </a:r>
            <a:r>
              <a:rPr lang="zh-TW" altLang="en-US" sz="969" dirty="0">
                <a:solidFill>
                  <a:srgbClr val="000000"/>
                </a:solidFill>
                <a:latin typeface="Meiryo UI" panose="020B0604030504040204" pitchFamily="50" charset="-128"/>
                <a:ea typeface="Meiryo UI" panose="020B0604030504040204" pitchFamily="50" charset="-128"/>
              </a:rPr>
              <a:t>特許情報等活用講座２回</a:t>
            </a:r>
          </a:p>
          <a:p>
            <a:r>
              <a:rPr lang="ja-JP" altLang="en-US" sz="969" dirty="0">
                <a:solidFill>
                  <a:srgbClr val="000000"/>
                </a:solidFill>
                <a:latin typeface="Meiryo UI" panose="020B0604030504040204" pitchFamily="50" charset="-128"/>
                <a:ea typeface="Meiryo UI" panose="020B0604030504040204" pitchFamily="50" charset="-128"/>
              </a:rPr>
              <a:t>　　　　</a:t>
            </a:r>
            <a:r>
              <a:rPr lang="en-US" altLang="ja-JP" sz="969" dirty="0">
                <a:solidFill>
                  <a:srgbClr val="000000"/>
                </a:solidFill>
                <a:latin typeface="Meiryo UI" panose="020B0604030504040204" pitchFamily="50" charset="-128"/>
                <a:ea typeface="Meiryo UI" panose="020B0604030504040204" pitchFamily="50" charset="-128"/>
              </a:rPr>
              <a:t>MOBIO-Café</a:t>
            </a:r>
            <a:r>
              <a:rPr lang="ja-JP" altLang="en-US" sz="969" dirty="0">
                <a:solidFill>
                  <a:srgbClr val="000000"/>
                </a:solidFill>
                <a:latin typeface="Meiryo UI" panose="020B0604030504040204" pitchFamily="50" charset="-128"/>
                <a:ea typeface="Meiryo UI" panose="020B0604030504040204" pitchFamily="50" charset="-128"/>
              </a:rPr>
              <a:t>（意匠）１回</a:t>
            </a:r>
            <a:endParaRPr lang="en-US" altLang="ja-JP" sz="969" dirty="0">
              <a:solidFill>
                <a:srgbClr val="000000"/>
              </a:solidFill>
              <a:latin typeface="Meiryo UI" panose="020B0604030504040204" pitchFamily="50" charset="-128"/>
              <a:ea typeface="Meiryo UI" panose="020B0604030504040204" pitchFamily="50" charset="-128"/>
            </a:endParaRPr>
          </a:p>
          <a:p>
            <a:endParaRPr lang="en-US" altLang="ja-JP" sz="969" dirty="0">
              <a:solidFill>
                <a:srgbClr val="000000"/>
              </a:solidFill>
              <a:latin typeface="Meiryo UI" panose="020B0604030504040204" pitchFamily="50" charset="-128"/>
              <a:ea typeface="Meiryo UI" panose="020B0604030504040204" pitchFamily="50" charset="-128"/>
            </a:endParaRPr>
          </a:p>
        </p:txBody>
      </p:sp>
      <p:sp>
        <p:nvSpPr>
          <p:cNvPr id="31" name="角丸四角形 30"/>
          <p:cNvSpPr/>
          <p:nvPr/>
        </p:nvSpPr>
        <p:spPr>
          <a:xfrm>
            <a:off x="4615962" y="581804"/>
            <a:ext cx="4230192" cy="4960734"/>
          </a:xfrm>
          <a:prstGeom prst="roundRect">
            <a:avLst>
              <a:gd name="adj" fmla="val 358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tIns="33231" bIns="33231" rtlCol="0" anchor="t" anchorCtr="0"/>
          <a:lstStyle/>
          <a:p>
            <a:r>
              <a:rPr lang="ja-JP" altLang="en-US" sz="1108" b="1" dirty="0">
                <a:solidFill>
                  <a:schemeClr val="tx1"/>
                </a:solidFill>
                <a:latin typeface="Meiryo UI" panose="020B0604030504040204" pitchFamily="50" charset="-128"/>
                <a:ea typeface="Meiryo UI" panose="020B0604030504040204" pitchFamily="50" charset="-128"/>
              </a:rPr>
              <a:t>◎大阪産業局事業交付金</a:t>
            </a:r>
            <a:endParaRPr lang="en-US" altLang="ja-JP" sz="1108" b="1" dirty="0">
              <a:solidFill>
                <a:schemeClr val="tx1"/>
              </a:solidFill>
              <a:latin typeface="Meiryo UI" panose="020B0604030504040204" pitchFamily="50" charset="-128"/>
              <a:ea typeface="Meiryo UI" panose="020B0604030504040204" pitchFamily="50" charset="-128"/>
            </a:endParaRPr>
          </a:p>
          <a:p>
            <a:r>
              <a:rPr lang="en-US" altLang="ja-JP" sz="1015" b="1" dirty="0">
                <a:solidFill>
                  <a:schemeClr val="tx1"/>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地域中小企業経営基盤強化及び創業等支援事業</a:t>
            </a:r>
            <a:r>
              <a:rPr lang="ja-JP" altLang="en-US" sz="1015" b="1" dirty="0">
                <a:solidFill>
                  <a:prstClr val="black"/>
                </a:solidFill>
                <a:latin typeface="Meiryo UI" panose="020B0604030504040204" pitchFamily="50" charset="-128"/>
                <a:ea typeface="Meiryo UI" panose="020B0604030504040204" pitchFamily="50" charset="-128"/>
              </a:rPr>
              <a:t>関連</a:t>
            </a:r>
            <a:r>
              <a:rPr lang="en-US" altLang="ja-JP" sz="1015" b="1" dirty="0">
                <a:solidFill>
                  <a:schemeClr val="tx1"/>
                </a:solidFill>
                <a:latin typeface="Meiryo UI" panose="020B0604030504040204" pitchFamily="50" charset="-128"/>
                <a:ea typeface="Meiryo UI" panose="020B0604030504040204" pitchFamily="50" charset="-128"/>
              </a:rPr>
              <a:t>》</a:t>
            </a:r>
            <a:endParaRPr lang="ja-JP" altLang="en-US" sz="1015" b="1" dirty="0">
              <a:solidFill>
                <a:schemeClr val="tx1"/>
              </a:solidFill>
              <a:latin typeface="Meiryo UI" panose="020B0604030504040204" pitchFamily="50" charset="-128"/>
              <a:ea typeface="Meiryo UI" panose="020B0604030504040204" pitchFamily="50" charset="-128"/>
            </a:endParaRPr>
          </a:p>
          <a:p>
            <a:endParaRPr lang="en-US" altLang="ja-JP" sz="1108"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endParaRPr lang="en-US" altLang="ja-JP" sz="969" dirty="0">
              <a:solidFill>
                <a:schemeClr val="tx1"/>
              </a:solidFill>
              <a:latin typeface="Meiryo UI" panose="020B0604030504040204" pitchFamily="50" charset="-128"/>
              <a:ea typeface="Meiryo UI" panose="020B0604030504040204" pitchFamily="50" charset="-128"/>
            </a:endParaRPr>
          </a:p>
          <a:p>
            <a:r>
              <a:rPr lang="en-US" altLang="ja-JP" sz="969" dirty="0">
                <a:solidFill>
                  <a:srgbClr val="000000"/>
                </a:solidFill>
                <a:latin typeface="Meiryo UI" panose="020B0604030504040204" pitchFamily="50" charset="-128"/>
                <a:ea typeface="Meiryo UI" panose="020B0604030504040204" pitchFamily="50" charset="-128"/>
              </a:rPr>
              <a:t>【</a:t>
            </a:r>
            <a:r>
              <a:rPr lang="en-US" altLang="zh-TW" sz="969" dirty="0">
                <a:solidFill>
                  <a:srgbClr val="000000"/>
                </a:solidFill>
                <a:latin typeface="Meiryo UI" panose="020B0604030504040204" pitchFamily="50" charset="-128"/>
                <a:ea typeface="Meiryo UI" panose="020B0604030504040204" pitchFamily="50" charset="-128"/>
              </a:rPr>
              <a:t>R3</a:t>
            </a:r>
            <a:r>
              <a:rPr lang="zh-TW" altLang="en-US" sz="969" dirty="0">
                <a:solidFill>
                  <a:srgbClr val="000000"/>
                </a:solidFill>
                <a:latin typeface="Meiryo UI" panose="020B0604030504040204" pitchFamily="50" charset="-128"/>
                <a:ea typeface="Meiryo UI" panose="020B0604030504040204" pitchFamily="50" charset="-128"/>
              </a:rPr>
              <a:t>年度</a:t>
            </a:r>
            <a:r>
              <a:rPr lang="ja-JP" altLang="en-US" sz="969" dirty="0">
                <a:solidFill>
                  <a:srgbClr val="000000"/>
                </a:solidFill>
                <a:latin typeface="Meiryo UI" panose="020B0604030504040204" pitchFamily="50" charset="-128"/>
                <a:ea typeface="Meiryo UI" panose="020B0604030504040204" pitchFamily="50" charset="-128"/>
              </a:rPr>
              <a:t>主な</a:t>
            </a:r>
            <a:r>
              <a:rPr lang="zh-TW" altLang="en-US" sz="969" dirty="0">
                <a:solidFill>
                  <a:srgbClr val="000000"/>
                </a:solidFill>
                <a:latin typeface="Meiryo UI" panose="020B0604030504040204" pitchFamily="50" charset="-128"/>
                <a:ea typeface="Meiryo UI" panose="020B0604030504040204" pitchFamily="50" charset="-128"/>
              </a:rPr>
              <a:t>取組状況</a:t>
            </a:r>
            <a:r>
              <a:rPr lang="en-US" altLang="ja-JP" sz="969" dirty="0">
                <a:solidFill>
                  <a:srgbClr val="000000"/>
                </a:solidFill>
                <a:latin typeface="Meiryo UI" panose="020B0604030504040204" pitchFamily="50" charset="-128"/>
                <a:ea typeface="Meiryo UI" panose="020B0604030504040204" pitchFamily="50" charset="-128"/>
              </a:rPr>
              <a:t>】</a:t>
            </a:r>
            <a:endParaRPr lang="en-US" altLang="zh-TW"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〇</a:t>
            </a:r>
            <a:r>
              <a:rPr lang="zh-TW" altLang="en-US" sz="969" dirty="0">
                <a:solidFill>
                  <a:srgbClr val="000000"/>
                </a:solidFill>
                <a:latin typeface="Meiryo UI" panose="020B0604030504040204" pitchFamily="50" charset="-128"/>
                <a:ea typeface="Meiryo UI" panose="020B0604030504040204" pitchFamily="50" charset="-128"/>
              </a:rPr>
              <a:t>創業、起業件数 </a:t>
            </a:r>
            <a:r>
              <a:rPr lang="en-US" altLang="zh-TW" sz="969" dirty="0">
                <a:solidFill>
                  <a:srgbClr val="000000"/>
                </a:solidFill>
                <a:latin typeface="Meiryo UI" panose="020B0604030504040204" pitchFamily="50" charset="-128"/>
                <a:ea typeface="Meiryo UI" panose="020B0604030504040204" pitchFamily="50" charset="-128"/>
              </a:rPr>
              <a:t>58 </a:t>
            </a:r>
            <a:r>
              <a:rPr lang="zh-TW" altLang="en-US" sz="969" dirty="0">
                <a:solidFill>
                  <a:srgbClr val="000000"/>
                </a:solidFill>
                <a:latin typeface="Meiryo UI" panose="020B0604030504040204" pitchFamily="50" charset="-128"/>
                <a:ea typeface="Meiryo UI" panose="020B0604030504040204" pitchFamily="50" charset="-128"/>
              </a:rPr>
              <a:t>件</a:t>
            </a:r>
            <a:r>
              <a:rPr lang="en-US" altLang="ja-JP" sz="969" dirty="0">
                <a:solidFill>
                  <a:srgbClr val="000000"/>
                </a:solidFill>
                <a:latin typeface="Meiryo UI" panose="020B0604030504040204" pitchFamily="50" charset="-128"/>
                <a:ea typeface="Meiryo UI" panose="020B0604030504040204" pitchFamily="50" charset="-128"/>
              </a:rPr>
              <a:t>(R3.8</a:t>
            </a:r>
            <a:r>
              <a:rPr lang="ja-JP" altLang="en-US" sz="969" dirty="0">
                <a:solidFill>
                  <a:srgbClr val="000000"/>
                </a:solidFill>
                <a:latin typeface="Meiryo UI" panose="020B0604030504040204" pitchFamily="50" charset="-128"/>
                <a:ea typeface="Meiryo UI" panose="020B0604030504040204" pitchFamily="50" charset="-128"/>
              </a:rPr>
              <a:t>月末時点</a:t>
            </a:r>
            <a:r>
              <a:rPr lang="en-US" altLang="ja-JP" sz="969" dirty="0">
                <a:solidFill>
                  <a:srgbClr val="000000"/>
                </a:solidFill>
                <a:latin typeface="Meiryo UI" panose="020B0604030504040204" pitchFamily="50" charset="-128"/>
                <a:ea typeface="Meiryo UI" panose="020B0604030504040204" pitchFamily="50" charset="-128"/>
              </a:rPr>
              <a:t>)</a:t>
            </a:r>
            <a:endParaRPr lang="ja-JP" altLang="en-US"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〇</a:t>
            </a:r>
            <a:r>
              <a:rPr lang="zh-TW" altLang="en-US" sz="969" dirty="0">
                <a:solidFill>
                  <a:srgbClr val="000000"/>
                </a:solidFill>
                <a:latin typeface="Meiryo UI" panose="020B0604030504040204" pitchFamily="50" charset="-128"/>
                <a:ea typeface="Meiryo UI" panose="020B0604030504040204" pitchFamily="50" charset="-128"/>
              </a:rPr>
              <a:t>経営力強化件数 </a:t>
            </a:r>
            <a:r>
              <a:rPr lang="en-US" altLang="zh-TW" sz="969" dirty="0">
                <a:solidFill>
                  <a:srgbClr val="000000"/>
                </a:solidFill>
                <a:latin typeface="Meiryo UI" panose="020B0604030504040204" pitchFamily="50" charset="-128"/>
                <a:ea typeface="Meiryo UI" panose="020B0604030504040204" pitchFamily="50" charset="-128"/>
              </a:rPr>
              <a:t>96 </a:t>
            </a:r>
            <a:r>
              <a:rPr lang="zh-TW" altLang="en-US" sz="969" dirty="0">
                <a:solidFill>
                  <a:srgbClr val="000000"/>
                </a:solidFill>
                <a:latin typeface="Meiryo UI" panose="020B0604030504040204" pitchFamily="50" charset="-128"/>
                <a:ea typeface="Meiryo UI" panose="020B0604030504040204" pitchFamily="50" charset="-128"/>
              </a:rPr>
              <a:t>件</a:t>
            </a:r>
            <a:r>
              <a:rPr lang="ja-JP" altLang="en-US" sz="969" dirty="0">
                <a:solidFill>
                  <a:srgbClr val="000000"/>
                </a:solidFill>
                <a:latin typeface="Meiryo UI" panose="020B0604030504040204" pitchFamily="50" charset="-128"/>
                <a:ea typeface="Meiryo UI" panose="020B0604030504040204" pitchFamily="50" charset="-128"/>
              </a:rPr>
              <a:t>（</a:t>
            </a:r>
            <a:r>
              <a:rPr lang="en-US" altLang="zh-TW" sz="969" dirty="0">
                <a:solidFill>
                  <a:srgbClr val="000000"/>
                </a:solidFill>
                <a:latin typeface="Meiryo UI" panose="020B0604030504040204" pitchFamily="50" charset="-128"/>
                <a:ea typeface="Meiryo UI" panose="020B0604030504040204" pitchFamily="50" charset="-128"/>
              </a:rPr>
              <a:t>83 </a:t>
            </a:r>
            <a:r>
              <a:rPr lang="zh-TW" altLang="en-US" sz="969" dirty="0">
                <a:solidFill>
                  <a:srgbClr val="000000"/>
                </a:solidFill>
                <a:latin typeface="Meiryo UI" panose="020B0604030504040204" pitchFamily="50" charset="-128"/>
                <a:ea typeface="Meiryo UI" panose="020B0604030504040204" pitchFamily="50" charset="-128"/>
              </a:rPr>
              <a:t>件</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経営相談</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a:t>
            </a:r>
            <a:r>
              <a:rPr lang="en-US" altLang="ja-JP" sz="969" dirty="0">
                <a:solidFill>
                  <a:srgbClr val="000000"/>
                </a:solidFill>
                <a:latin typeface="Meiryo UI" panose="020B0604030504040204" pitchFamily="50" charset="-128"/>
                <a:ea typeface="Meiryo UI" panose="020B0604030504040204" pitchFamily="50" charset="-128"/>
              </a:rPr>
              <a:t>13</a:t>
            </a:r>
            <a:r>
              <a:rPr lang="en-US" altLang="zh-TW" sz="969" dirty="0">
                <a:solidFill>
                  <a:srgbClr val="000000"/>
                </a:solidFill>
                <a:latin typeface="Meiryo UI" panose="020B0604030504040204" pitchFamily="50" charset="-128"/>
                <a:ea typeface="Meiryo UI" panose="020B0604030504040204" pitchFamily="50" charset="-128"/>
              </a:rPr>
              <a:t> </a:t>
            </a:r>
            <a:r>
              <a:rPr lang="zh-TW" altLang="en-US" sz="969" dirty="0">
                <a:solidFill>
                  <a:srgbClr val="000000"/>
                </a:solidFill>
                <a:latin typeface="Meiryo UI" panose="020B0604030504040204" pitchFamily="50" charset="-128"/>
                <a:ea typeface="Meiryo UI" panose="020B0604030504040204" pitchFamily="50" charset="-128"/>
              </a:rPr>
              <a:t>件</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ＤＸ関連</a:t>
            </a: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a:t>
            </a:r>
            <a:endParaRPr lang="en-US" altLang="ja-JP"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a:t>
            </a:r>
            <a:r>
              <a:rPr lang="en-US" altLang="ja-JP" sz="969" dirty="0">
                <a:solidFill>
                  <a:srgbClr val="000000"/>
                </a:solidFill>
                <a:latin typeface="Meiryo UI" panose="020B0604030504040204" pitchFamily="50" charset="-128"/>
                <a:ea typeface="Meiryo UI" panose="020B0604030504040204" pitchFamily="50" charset="-128"/>
              </a:rPr>
              <a:t>(R3.8</a:t>
            </a:r>
            <a:r>
              <a:rPr lang="ja-JP" altLang="en-US" sz="969" dirty="0">
                <a:solidFill>
                  <a:srgbClr val="000000"/>
                </a:solidFill>
                <a:latin typeface="Meiryo UI" panose="020B0604030504040204" pitchFamily="50" charset="-128"/>
                <a:ea typeface="Meiryo UI" panose="020B0604030504040204" pitchFamily="50" charset="-128"/>
              </a:rPr>
              <a:t>月末時点</a:t>
            </a:r>
            <a:r>
              <a:rPr lang="en-US" altLang="ja-JP" sz="969" dirty="0">
                <a:solidFill>
                  <a:srgbClr val="000000"/>
                </a:solidFill>
                <a:latin typeface="Meiryo UI" panose="020B0604030504040204" pitchFamily="50" charset="-128"/>
                <a:ea typeface="Meiryo UI" panose="020B0604030504040204" pitchFamily="50" charset="-128"/>
              </a:rPr>
              <a:t>)</a:t>
            </a:r>
            <a:endParaRPr lang="ja-JP" altLang="en-US" sz="969" dirty="0">
              <a:solidFill>
                <a:schemeClr val="tx1"/>
              </a:solidFill>
              <a:latin typeface="Meiryo UI" panose="020B0604030504040204" pitchFamily="50" charset="-128"/>
              <a:ea typeface="Meiryo UI" panose="020B0604030504040204" pitchFamily="50" charset="-128"/>
            </a:endParaRPr>
          </a:p>
          <a:p>
            <a:r>
              <a:rPr lang="ja-JP" altLang="en-US" sz="969" dirty="0">
                <a:solidFill>
                  <a:schemeClr val="tx1"/>
                </a:solidFill>
                <a:latin typeface="Meiryo UI" panose="020B0604030504040204" pitchFamily="50" charset="-128"/>
                <a:ea typeface="Meiryo UI" panose="020B0604030504040204" pitchFamily="50" charset="-128"/>
              </a:rPr>
              <a:t>　</a:t>
            </a:r>
            <a:endParaRPr lang="en-US" altLang="ja-JP" sz="1015" dirty="0">
              <a:solidFill>
                <a:srgbClr val="000000"/>
              </a:solidFill>
              <a:latin typeface="ＭＳ Ｐゴシック" panose="020B0600070205080204" pitchFamily="50" charset="-128"/>
            </a:endParaRPr>
          </a:p>
          <a:p>
            <a:r>
              <a:rPr lang="en-US" altLang="ja-JP" sz="1015" b="1" dirty="0">
                <a:solidFill>
                  <a:schemeClr val="tx1"/>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中小企業成長促進事業</a:t>
            </a:r>
            <a:r>
              <a:rPr lang="ja-JP" altLang="en-US" sz="1015" b="1" dirty="0">
                <a:solidFill>
                  <a:prstClr val="black"/>
                </a:solidFill>
                <a:latin typeface="Meiryo UI" panose="020B0604030504040204" pitchFamily="50" charset="-128"/>
                <a:ea typeface="Meiryo UI" panose="020B0604030504040204" pitchFamily="50" charset="-128"/>
              </a:rPr>
              <a:t>関連</a:t>
            </a:r>
            <a:r>
              <a:rPr lang="en-US" altLang="ja-JP" sz="1015" b="1" dirty="0">
                <a:solidFill>
                  <a:schemeClr val="tx1"/>
                </a:solidFill>
                <a:latin typeface="Meiryo UI" panose="020B0604030504040204" pitchFamily="50" charset="-128"/>
                <a:ea typeface="Meiryo UI" panose="020B0604030504040204" pitchFamily="50" charset="-128"/>
              </a:rPr>
              <a:t>》</a:t>
            </a:r>
            <a:endParaRPr lang="ja-JP" altLang="en-US" sz="1015" b="1" dirty="0">
              <a:solidFill>
                <a:schemeClr val="tx1"/>
              </a:solidFill>
              <a:latin typeface="Meiryo UI" panose="020B0604030504040204" pitchFamily="50" charset="-128"/>
              <a:ea typeface="Meiryo UI" panose="020B060403050404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r>
              <a:rPr lang="en-US" altLang="ja-JP" sz="969" dirty="0">
                <a:solidFill>
                  <a:srgbClr val="000000"/>
                </a:solidFill>
                <a:latin typeface="Meiryo UI" panose="020B0604030504040204" pitchFamily="50" charset="-128"/>
                <a:ea typeface="Meiryo UI" panose="020B0604030504040204" pitchFamily="50" charset="-128"/>
              </a:rPr>
              <a:t>【R3</a:t>
            </a:r>
            <a:r>
              <a:rPr lang="ja-JP" altLang="en-US" sz="969" dirty="0">
                <a:solidFill>
                  <a:srgbClr val="000000"/>
                </a:solidFill>
                <a:latin typeface="Meiryo UI" panose="020B0604030504040204" pitchFamily="50" charset="-128"/>
                <a:ea typeface="Meiryo UI" panose="020B0604030504040204" pitchFamily="50" charset="-128"/>
              </a:rPr>
              <a:t>年度主な取組状況</a:t>
            </a:r>
            <a:r>
              <a:rPr lang="en-US" altLang="ja-JP" sz="969" dirty="0">
                <a:solidFill>
                  <a:srgbClr val="000000"/>
                </a:solidFill>
                <a:latin typeface="Meiryo UI" panose="020B0604030504040204" pitchFamily="50" charset="-128"/>
                <a:ea typeface="Meiryo UI" panose="020B0604030504040204" pitchFamily="50" charset="-128"/>
              </a:rPr>
              <a:t>】</a:t>
            </a:r>
          </a:p>
          <a:p>
            <a:r>
              <a:rPr lang="ja-JP" altLang="en-US" sz="969" dirty="0">
                <a:solidFill>
                  <a:srgbClr val="000000"/>
                </a:solidFill>
                <a:latin typeface="Meiryo UI" panose="020B0604030504040204" pitchFamily="50" charset="-128"/>
                <a:ea typeface="Meiryo UI" panose="020B0604030504040204" pitchFamily="50" charset="-128"/>
              </a:rPr>
              <a:t>　　〇</a:t>
            </a:r>
            <a:r>
              <a:rPr lang="zh-TW" altLang="en-US" sz="969" dirty="0">
                <a:solidFill>
                  <a:srgbClr val="000000"/>
                </a:solidFill>
                <a:latin typeface="Meiryo UI" panose="020B0604030504040204" pitchFamily="50" charset="-128"/>
                <a:ea typeface="Meiryo UI" panose="020B0604030504040204" pitchFamily="50" charset="-128"/>
              </a:rPr>
              <a:t>経営力強化件数 </a:t>
            </a:r>
            <a:r>
              <a:rPr lang="en-US" altLang="zh-TW" sz="969" dirty="0">
                <a:solidFill>
                  <a:srgbClr val="000000"/>
                </a:solidFill>
                <a:latin typeface="Meiryo UI" panose="020B0604030504040204" pitchFamily="50" charset="-128"/>
                <a:ea typeface="Meiryo UI" panose="020B0604030504040204" pitchFamily="50" charset="-128"/>
              </a:rPr>
              <a:t>96 </a:t>
            </a:r>
            <a:r>
              <a:rPr lang="zh-TW" altLang="en-US" sz="969" dirty="0">
                <a:solidFill>
                  <a:srgbClr val="000000"/>
                </a:solidFill>
                <a:latin typeface="Meiryo UI" panose="020B0604030504040204" pitchFamily="50" charset="-128"/>
                <a:ea typeface="Meiryo UI" panose="020B0604030504040204" pitchFamily="50" charset="-128"/>
              </a:rPr>
              <a:t>件</a:t>
            </a:r>
            <a:r>
              <a:rPr lang="ja-JP" altLang="en-US" sz="969" dirty="0">
                <a:solidFill>
                  <a:srgbClr val="000000"/>
                </a:solidFill>
                <a:latin typeface="Meiryo UI" panose="020B0604030504040204" pitchFamily="50" charset="-128"/>
                <a:ea typeface="Meiryo UI" panose="020B0604030504040204" pitchFamily="50" charset="-128"/>
              </a:rPr>
              <a:t>（</a:t>
            </a:r>
            <a:r>
              <a:rPr lang="en-US" altLang="zh-TW" sz="969" dirty="0">
                <a:solidFill>
                  <a:srgbClr val="000000"/>
                </a:solidFill>
                <a:latin typeface="Meiryo UI" panose="020B0604030504040204" pitchFamily="50" charset="-128"/>
                <a:ea typeface="Meiryo UI" panose="020B0604030504040204" pitchFamily="50" charset="-128"/>
              </a:rPr>
              <a:t>83 </a:t>
            </a:r>
            <a:r>
              <a:rPr lang="zh-TW" altLang="en-US" sz="969" dirty="0">
                <a:solidFill>
                  <a:srgbClr val="000000"/>
                </a:solidFill>
                <a:latin typeface="Meiryo UI" panose="020B0604030504040204" pitchFamily="50" charset="-128"/>
                <a:ea typeface="Meiryo UI" panose="020B0604030504040204" pitchFamily="50" charset="-128"/>
              </a:rPr>
              <a:t>件</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経営相談</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a:t>
            </a:r>
            <a:r>
              <a:rPr lang="en-US" altLang="ja-JP" sz="969" dirty="0">
                <a:solidFill>
                  <a:srgbClr val="000000"/>
                </a:solidFill>
                <a:latin typeface="Meiryo UI" panose="020B0604030504040204" pitchFamily="50" charset="-128"/>
                <a:ea typeface="Meiryo UI" panose="020B0604030504040204" pitchFamily="50" charset="-128"/>
              </a:rPr>
              <a:t>13</a:t>
            </a:r>
            <a:r>
              <a:rPr lang="en-US" altLang="zh-TW" sz="969" dirty="0">
                <a:solidFill>
                  <a:srgbClr val="000000"/>
                </a:solidFill>
                <a:latin typeface="Meiryo UI" panose="020B0604030504040204" pitchFamily="50" charset="-128"/>
                <a:ea typeface="Meiryo UI" panose="020B0604030504040204" pitchFamily="50" charset="-128"/>
              </a:rPr>
              <a:t> </a:t>
            </a:r>
            <a:r>
              <a:rPr lang="zh-TW" altLang="en-US" sz="969" dirty="0">
                <a:solidFill>
                  <a:srgbClr val="000000"/>
                </a:solidFill>
                <a:latin typeface="Meiryo UI" panose="020B0604030504040204" pitchFamily="50" charset="-128"/>
                <a:ea typeface="Meiryo UI" panose="020B0604030504040204" pitchFamily="50" charset="-128"/>
              </a:rPr>
              <a:t>件</a:t>
            </a:r>
            <a:r>
              <a:rPr lang="en-US" altLang="ja-JP" sz="969" dirty="0">
                <a:solidFill>
                  <a:srgbClr val="000000"/>
                </a:solidFill>
                <a:latin typeface="Meiryo UI" panose="020B0604030504040204" pitchFamily="50" charset="-128"/>
                <a:ea typeface="Meiryo UI" panose="020B0604030504040204" pitchFamily="50" charset="-128"/>
              </a:rPr>
              <a:t>(</a:t>
            </a:r>
            <a:r>
              <a:rPr lang="zh-TW" altLang="en-US" sz="969" dirty="0">
                <a:solidFill>
                  <a:srgbClr val="000000"/>
                </a:solidFill>
                <a:latin typeface="Meiryo UI" panose="020B0604030504040204" pitchFamily="50" charset="-128"/>
                <a:ea typeface="Meiryo UI" panose="020B0604030504040204" pitchFamily="50" charset="-128"/>
              </a:rPr>
              <a:t>ＤＸ関連</a:t>
            </a:r>
            <a:r>
              <a:rPr lang="en-US" altLang="ja-JP" sz="969" dirty="0">
                <a:solidFill>
                  <a:srgbClr val="000000"/>
                </a:solidFill>
                <a:latin typeface="Meiryo UI" panose="020B0604030504040204" pitchFamily="50" charset="-128"/>
                <a:ea typeface="Meiryo UI" panose="020B0604030504040204" pitchFamily="50" charset="-128"/>
              </a:rPr>
              <a:t>)</a:t>
            </a:r>
            <a:r>
              <a:rPr lang="ja-JP" altLang="en-US" sz="969" dirty="0">
                <a:solidFill>
                  <a:srgbClr val="000000"/>
                </a:solidFill>
                <a:latin typeface="Meiryo UI" panose="020B0604030504040204" pitchFamily="50" charset="-128"/>
                <a:ea typeface="Meiryo UI" panose="020B0604030504040204" pitchFamily="50" charset="-128"/>
              </a:rPr>
              <a:t>）</a:t>
            </a:r>
            <a:endParaRPr lang="en-US" altLang="ja-JP" sz="969" dirty="0">
              <a:solidFill>
                <a:srgbClr val="000000"/>
              </a:solidFill>
              <a:latin typeface="Meiryo UI" panose="020B0604030504040204" pitchFamily="50" charset="-128"/>
              <a:ea typeface="Meiryo UI" panose="020B0604030504040204" pitchFamily="50" charset="-128"/>
            </a:endParaRPr>
          </a:p>
          <a:p>
            <a:r>
              <a:rPr lang="ja-JP" altLang="en-US" sz="969" dirty="0">
                <a:solidFill>
                  <a:srgbClr val="000000"/>
                </a:solidFill>
                <a:latin typeface="Meiryo UI" panose="020B0604030504040204" pitchFamily="50" charset="-128"/>
                <a:ea typeface="Meiryo UI" panose="020B0604030504040204" pitchFamily="50" charset="-128"/>
              </a:rPr>
              <a:t>　　　</a:t>
            </a:r>
            <a:r>
              <a:rPr lang="en-US" altLang="ja-JP" sz="969" dirty="0">
                <a:solidFill>
                  <a:srgbClr val="000000"/>
                </a:solidFill>
                <a:latin typeface="Meiryo UI" panose="020B0604030504040204" pitchFamily="50" charset="-128"/>
                <a:ea typeface="Meiryo UI" panose="020B0604030504040204" pitchFamily="50" charset="-128"/>
              </a:rPr>
              <a:t>(R3.8</a:t>
            </a:r>
            <a:r>
              <a:rPr lang="ja-JP" altLang="en-US" sz="969" dirty="0">
                <a:solidFill>
                  <a:srgbClr val="000000"/>
                </a:solidFill>
                <a:latin typeface="Meiryo UI" panose="020B0604030504040204" pitchFamily="50" charset="-128"/>
                <a:ea typeface="Meiryo UI" panose="020B0604030504040204" pitchFamily="50" charset="-128"/>
              </a:rPr>
              <a:t>月末時点</a:t>
            </a:r>
            <a:r>
              <a:rPr lang="en-US" altLang="ja-JP" sz="969" dirty="0">
                <a:solidFill>
                  <a:srgbClr val="000000"/>
                </a:solidFill>
                <a:latin typeface="Meiryo UI" panose="020B0604030504040204" pitchFamily="50" charset="-128"/>
                <a:ea typeface="Meiryo UI" panose="020B0604030504040204" pitchFamily="50" charset="-128"/>
              </a:rPr>
              <a:t>)</a:t>
            </a:r>
            <a:endParaRPr lang="ja-JP" altLang="en-US" sz="969" dirty="0">
              <a:solidFill>
                <a:schemeClr val="tx1"/>
              </a:solidFill>
              <a:latin typeface="Meiryo UI" panose="020B0604030504040204" pitchFamily="50" charset="-128"/>
              <a:ea typeface="Meiryo UI" panose="020B0604030504040204" pitchFamily="50" charset="-128"/>
            </a:endParaRPr>
          </a:p>
          <a:p>
            <a:endParaRPr lang="en-US" altLang="ja-JP" sz="1015" b="1" dirty="0">
              <a:solidFill>
                <a:schemeClr val="tx1"/>
              </a:solidFill>
              <a:latin typeface="Meiryo UI" panose="020B0604030504040204" pitchFamily="50" charset="-128"/>
              <a:ea typeface="Meiryo UI" panose="020B0604030504040204" pitchFamily="50" charset="-128"/>
            </a:endParaRPr>
          </a:p>
          <a:p>
            <a:r>
              <a:rPr lang="en-US" altLang="ja-JP" sz="1015" b="1" dirty="0">
                <a:solidFill>
                  <a:schemeClr val="tx1"/>
                </a:solidFill>
                <a:latin typeface="Meiryo UI" panose="020B0604030504040204" pitchFamily="50" charset="-128"/>
                <a:ea typeface="Meiryo UI" panose="020B0604030504040204" pitchFamily="50" charset="-128"/>
              </a:rPr>
              <a:t>《</a:t>
            </a:r>
            <a:r>
              <a:rPr lang="ja-JP" altLang="en-US" sz="1015" b="1" dirty="0">
                <a:solidFill>
                  <a:schemeClr val="tx1"/>
                </a:solidFill>
                <a:latin typeface="Meiryo UI" panose="020B0604030504040204" pitchFamily="50" charset="-128"/>
                <a:ea typeface="Meiryo UI" panose="020B0604030504040204" pitchFamily="50" charset="-128"/>
              </a:rPr>
              <a:t>イノベーション創出促進事業</a:t>
            </a:r>
            <a:r>
              <a:rPr lang="ja-JP" altLang="en-US" sz="1015" b="1" dirty="0">
                <a:solidFill>
                  <a:prstClr val="black"/>
                </a:solidFill>
                <a:latin typeface="Meiryo UI" panose="020B0604030504040204" pitchFamily="50" charset="-128"/>
                <a:ea typeface="Meiryo UI" panose="020B0604030504040204" pitchFamily="50" charset="-128"/>
              </a:rPr>
              <a:t>関連</a:t>
            </a:r>
            <a:r>
              <a:rPr lang="en-US" altLang="ja-JP" sz="1015" b="1" dirty="0">
                <a:solidFill>
                  <a:schemeClr val="tx1"/>
                </a:solidFill>
                <a:latin typeface="Meiryo UI" panose="020B0604030504040204" pitchFamily="50" charset="-128"/>
                <a:ea typeface="Meiryo UI" panose="020B0604030504040204" pitchFamily="50" charset="-128"/>
              </a:rPr>
              <a:t>》</a:t>
            </a:r>
            <a:endParaRPr lang="ja-JP" altLang="en-US" sz="1015" b="1" dirty="0">
              <a:solidFill>
                <a:schemeClr val="tx1"/>
              </a:solidFill>
              <a:latin typeface="Meiryo UI" panose="020B0604030504040204" pitchFamily="50" charset="-128"/>
              <a:ea typeface="Meiryo UI" panose="020B060403050404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endParaRPr lang="en-US" altLang="ja-JP" sz="1015" dirty="0">
              <a:solidFill>
                <a:srgbClr val="000000"/>
              </a:solidFill>
              <a:latin typeface="ＭＳ Ｐゴシック" panose="020B0600070205080204" pitchFamily="50" charset="-128"/>
            </a:endParaRPr>
          </a:p>
          <a:p>
            <a:r>
              <a:rPr lang="en-US" altLang="ja-JP" sz="969" dirty="0">
                <a:solidFill>
                  <a:srgbClr val="000000"/>
                </a:solidFill>
                <a:latin typeface="Meiryo UI" panose="020B0604030504040204" pitchFamily="50" charset="-128"/>
                <a:ea typeface="Meiryo UI" panose="020B0604030504040204" pitchFamily="50" charset="-128"/>
              </a:rPr>
              <a:t>【R3</a:t>
            </a:r>
            <a:r>
              <a:rPr lang="ja-JP" altLang="en-US" sz="969" dirty="0">
                <a:solidFill>
                  <a:srgbClr val="000000"/>
                </a:solidFill>
                <a:latin typeface="Meiryo UI" panose="020B0604030504040204" pitchFamily="50" charset="-128"/>
                <a:ea typeface="Meiryo UI" panose="020B0604030504040204" pitchFamily="50" charset="-128"/>
              </a:rPr>
              <a:t>年度主な取組状況</a:t>
            </a:r>
            <a:r>
              <a:rPr lang="en-US" altLang="ja-JP" sz="969" dirty="0">
                <a:solidFill>
                  <a:srgbClr val="000000"/>
                </a:solidFill>
                <a:latin typeface="Meiryo UI" panose="020B0604030504040204" pitchFamily="50" charset="-128"/>
                <a:ea typeface="Meiryo UI" panose="020B0604030504040204" pitchFamily="50" charset="-128"/>
              </a:rPr>
              <a:t>】</a:t>
            </a:r>
          </a:p>
          <a:p>
            <a:r>
              <a:rPr lang="ja-JP" altLang="en-US" sz="969" dirty="0">
                <a:solidFill>
                  <a:srgbClr val="000000"/>
                </a:solidFill>
                <a:latin typeface="Meiryo UI" panose="020B0604030504040204" pitchFamily="50" charset="-128"/>
                <a:ea typeface="Meiryo UI" panose="020B0604030504040204" pitchFamily="50" charset="-128"/>
              </a:rPr>
              <a:t>　　〇スタートアップ等における資金調達額</a:t>
            </a:r>
            <a:r>
              <a:rPr lang="en-US" altLang="ja-JP" sz="969" dirty="0">
                <a:solidFill>
                  <a:srgbClr val="000000"/>
                </a:solidFill>
                <a:latin typeface="Meiryo UI" panose="020B0604030504040204" pitchFamily="50" charset="-128"/>
                <a:ea typeface="Meiryo UI" panose="020B0604030504040204" pitchFamily="50" charset="-128"/>
              </a:rPr>
              <a:t> 51 </a:t>
            </a:r>
            <a:r>
              <a:rPr lang="ja-JP" altLang="en-US" sz="969" dirty="0">
                <a:solidFill>
                  <a:srgbClr val="000000"/>
                </a:solidFill>
                <a:latin typeface="Meiryo UI" panose="020B0604030504040204" pitchFamily="50" charset="-128"/>
                <a:ea typeface="Meiryo UI" panose="020B0604030504040204" pitchFamily="50" charset="-128"/>
              </a:rPr>
              <a:t>億</a:t>
            </a:r>
            <a:r>
              <a:rPr lang="en-US" altLang="ja-JP" sz="969" dirty="0">
                <a:solidFill>
                  <a:srgbClr val="000000"/>
                </a:solidFill>
                <a:latin typeface="Meiryo UI" panose="020B0604030504040204" pitchFamily="50" charset="-128"/>
                <a:ea typeface="Meiryo UI" panose="020B0604030504040204" pitchFamily="50" charset="-128"/>
              </a:rPr>
              <a:t>5,160 </a:t>
            </a:r>
            <a:r>
              <a:rPr lang="ja-JP" altLang="en-US" sz="969" dirty="0">
                <a:solidFill>
                  <a:srgbClr val="000000"/>
                </a:solidFill>
                <a:latin typeface="Meiryo UI" panose="020B0604030504040204" pitchFamily="50" charset="-128"/>
                <a:ea typeface="Meiryo UI" panose="020B0604030504040204" pitchFamily="50" charset="-128"/>
              </a:rPr>
              <a:t>万円（</a:t>
            </a:r>
            <a:r>
              <a:rPr lang="en-US" altLang="ja-JP" sz="969" dirty="0">
                <a:solidFill>
                  <a:srgbClr val="000000"/>
                </a:solidFill>
                <a:latin typeface="Meiryo UI" panose="020B0604030504040204" pitchFamily="50" charset="-128"/>
                <a:ea typeface="Meiryo UI" panose="020B0604030504040204" pitchFamily="50" charset="-128"/>
              </a:rPr>
              <a:t>R3 </a:t>
            </a:r>
            <a:r>
              <a:rPr lang="ja-JP" altLang="en-US" sz="969" dirty="0">
                <a:solidFill>
                  <a:srgbClr val="000000"/>
                </a:solidFill>
                <a:latin typeface="Meiryo UI" panose="020B0604030504040204" pitchFamily="50" charset="-128"/>
                <a:ea typeface="Meiryo UI" panose="020B0604030504040204" pitchFamily="50" charset="-128"/>
              </a:rPr>
              <a:t>年度）</a:t>
            </a:r>
            <a:endParaRPr lang="ja-JP" altLang="en-US" sz="969" dirty="0">
              <a:solidFill>
                <a:schemeClr val="tx1"/>
              </a:solidFill>
              <a:latin typeface="Meiryo UI" panose="020B0604030504040204" pitchFamily="50" charset="-128"/>
              <a:ea typeface="Meiryo UI" panose="020B0604030504040204" pitchFamily="50" charset="-128"/>
            </a:endParaRPr>
          </a:p>
          <a:p>
            <a:endParaRPr lang="en-US" altLang="ja-JP" sz="1015" dirty="0">
              <a:solidFill>
                <a:srgbClr val="000000"/>
              </a:solidFill>
              <a:latin typeface="ＭＳ Ｐゴシック" panose="020B0600070205080204" pitchFamily="50" charset="-128"/>
            </a:endParaRPr>
          </a:p>
          <a:p>
            <a:endParaRPr lang="ja-JP" altLang="en-US" sz="969" dirty="0">
              <a:solidFill>
                <a:schemeClr val="tx1"/>
              </a:solidFill>
              <a:latin typeface="Meiryo UI" panose="020B0604030504040204" pitchFamily="50" charset="-128"/>
              <a:ea typeface="Meiryo UI" panose="020B0604030504040204" pitchFamily="50" charset="-128"/>
            </a:endParaRPr>
          </a:p>
        </p:txBody>
      </p:sp>
      <p:sp>
        <p:nvSpPr>
          <p:cNvPr id="33" name="正方形/長方形 32"/>
          <p:cNvSpPr/>
          <p:nvPr/>
        </p:nvSpPr>
        <p:spPr>
          <a:xfrm>
            <a:off x="327625" y="1036119"/>
            <a:ext cx="3916975" cy="83515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1015" dirty="0">
                <a:solidFill>
                  <a:srgbClr val="000000"/>
                </a:solidFill>
                <a:latin typeface="Meiryo UI" panose="020B0604030504040204" pitchFamily="50" charset="-128"/>
                <a:ea typeface="Meiryo UI" panose="020B0604030504040204" pitchFamily="50" charset="-128"/>
              </a:rPr>
              <a:t> </a:t>
            </a:r>
            <a:r>
              <a:rPr lang="ja-JP" altLang="en-US" sz="969" dirty="0">
                <a:solidFill>
                  <a:srgbClr val="000000"/>
                </a:solidFill>
                <a:latin typeface="Meiryo UI" panose="020B0604030504040204" pitchFamily="50" charset="-128"/>
                <a:ea typeface="Meiryo UI" panose="020B0604030504040204" pitchFamily="50" charset="-128"/>
              </a:rPr>
              <a:t>目的：ビジネスサポートデスクの設置・運営、在外公館や経済団体等とのネットワーク構築などを通じ、国際ビジネス交流及び国際ビジネス展開支援により、府内企業の海外ビジネスチャンスを創出する。アジア及び経済発展の著しい新興国において、商談支援等を行うことにより大阪企業の海外展開支援を図り、大阪企業のグローバル化促進・大阪産業の成長につなげる。</a:t>
            </a:r>
          </a:p>
        </p:txBody>
      </p:sp>
      <p:sp>
        <p:nvSpPr>
          <p:cNvPr id="11" name="正方形/長方形 10"/>
          <p:cNvSpPr/>
          <p:nvPr/>
        </p:nvSpPr>
        <p:spPr>
          <a:xfrm>
            <a:off x="320940" y="3139307"/>
            <a:ext cx="3918715" cy="101167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969" dirty="0">
                <a:solidFill>
                  <a:srgbClr val="000000"/>
                </a:solidFill>
                <a:latin typeface="Meiryo UI" panose="020B0604030504040204" pitchFamily="50" charset="-128"/>
                <a:ea typeface="Meiryo UI" panose="020B0604030504040204" pitchFamily="50" charset="-128"/>
              </a:rPr>
              <a:t>目的：「認定」「つなぐ」「環境（きっかけ）づくり」の観点から、府内各支援機関等で実施される創業支援事業を結びつける形で、ビジネスプランコンテストを中心に、有望起業家の発掘からハンズオン支援までの一貫した支援を実施する。また、産業構造の大転換が見込まれる中、国内外から人材、情報、資金をはじめとした経営資源を集められるよう、その担い手となるリーディングカンパニー（</a:t>
            </a:r>
            <a:r>
              <a:rPr lang="en-US" altLang="ja-JP" sz="969" dirty="0">
                <a:solidFill>
                  <a:srgbClr val="000000"/>
                </a:solidFill>
                <a:latin typeface="Meiryo UI" panose="020B0604030504040204" pitchFamily="50" charset="-128"/>
                <a:ea typeface="Meiryo UI" panose="020B0604030504040204" pitchFamily="50" charset="-128"/>
              </a:rPr>
              <a:t>J-Startup </a:t>
            </a:r>
            <a:r>
              <a:rPr lang="ja-JP" altLang="en-US" sz="969" dirty="0">
                <a:solidFill>
                  <a:srgbClr val="000000"/>
                </a:solidFill>
                <a:latin typeface="Meiryo UI" panose="020B0604030504040204" pitchFamily="50" charset="-128"/>
                <a:ea typeface="Meiryo UI" panose="020B0604030504040204" pitchFamily="50" charset="-128"/>
              </a:rPr>
              <a:t>等）候補の育成・輩出を目指す。</a:t>
            </a:r>
          </a:p>
        </p:txBody>
      </p:sp>
      <p:sp>
        <p:nvSpPr>
          <p:cNvPr id="14" name="正方形/長方形 13"/>
          <p:cNvSpPr/>
          <p:nvPr/>
        </p:nvSpPr>
        <p:spPr>
          <a:xfrm>
            <a:off x="327626" y="4646416"/>
            <a:ext cx="3918715" cy="731158"/>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969" dirty="0">
                <a:latin typeface="Meiryo UI" panose="020B0604030504040204" pitchFamily="50" charset="-128"/>
                <a:ea typeface="Meiryo UI" panose="020B0604030504040204" pitchFamily="50" charset="-128"/>
              </a:rPr>
              <a:t>目的：</a:t>
            </a:r>
            <a:r>
              <a:rPr lang="ja-JP" altLang="en-US" sz="923" dirty="0">
                <a:latin typeface="Meiryo UI" panose="020B0604030504040204" pitchFamily="50" charset="-128"/>
                <a:ea typeface="Meiryo UI" panose="020B0604030504040204" pitchFamily="50" charset="-128"/>
              </a:rPr>
              <a:t>大阪</a:t>
            </a:r>
            <a:r>
              <a:rPr lang="ja-JP" altLang="en-US" sz="969" dirty="0">
                <a:latin typeface="Meiryo UI" panose="020B0604030504040204" pitchFamily="50" charset="-128"/>
                <a:ea typeface="Meiryo UI" panose="020B0604030504040204" pitchFamily="50" charset="-128"/>
              </a:rPr>
              <a:t>府内のものづくり中小企業の技術改革や活性化のため、産学官　連携促進事業、消費財等の販路開拓に関する支援事業、知的財産活用支援に関する事業、受発注の推進、人材育成など、ものづくり総合支援拠点であるものづくりビジネスセンター大阪（</a:t>
            </a:r>
            <a:r>
              <a:rPr lang="en-US" altLang="ja-JP" sz="969" dirty="0">
                <a:latin typeface="Meiryo UI" panose="020B0604030504040204" pitchFamily="50" charset="-128"/>
                <a:ea typeface="Meiryo UI" panose="020B0604030504040204" pitchFamily="50" charset="-128"/>
              </a:rPr>
              <a:t>MOBIO</a:t>
            </a:r>
            <a:r>
              <a:rPr lang="ja-JP" altLang="en-US" sz="969" dirty="0">
                <a:latin typeface="Meiryo UI" panose="020B0604030504040204" pitchFamily="50" charset="-128"/>
                <a:ea typeface="Meiryo UI" panose="020B0604030504040204" pitchFamily="50" charset="-128"/>
              </a:rPr>
              <a:t>）の事業運営。</a:t>
            </a:r>
          </a:p>
        </p:txBody>
      </p:sp>
      <p:sp>
        <p:nvSpPr>
          <p:cNvPr id="15" name="正方形/長方形 14"/>
          <p:cNvSpPr/>
          <p:nvPr/>
        </p:nvSpPr>
        <p:spPr>
          <a:xfrm>
            <a:off x="4796548" y="999378"/>
            <a:ext cx="3916975" cy="83515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969" dirty="0">
                <a:solidFill>
                  <a:srgbClr val="000000"/>
                </a:solidFill>
                <a:latin typeface="Meiryo UI" panose="020B0604030504040204" pitchFamily="50" charset="-128"/>
                <a:ea typeface="Meiryo UI" panose="020B0604030504040204" pitchFamily="50" charset="-128"/>
              </a:rPr>
              <a:t>目的：地域中小企業の実情に即して、ＤＸ化を始め、多様化・複雑化する経営課題への対応や経営基盤の強化、及び新たな経済主体を創出する創業等を支援する事業を実施することにより、大阪における創業を促進するとともに、地域の中小企業が外部環境の変化に対応し、持続的に事業活動を展開できるよう支援する。</a:t>
            </a:r>
            <a:endParaRPr lang="ja-JP" altLang="en-US" sz="923" dirty="0">
              <a:solidFill>
                <a:srgbClr val="000000"/>
              </a:solidFill>
              <a:latin typeface="Meiryo UI" panose="020B0604030504040204" pitchFamily="50" charset="-128"/>
              <a:ea typeface="Meiryo UI" panose="020B0604030504040204" pitchFamily="50" charset="-128"/>
            </a:endParaRPr>
          </a:p>
        </p:txBody>
      </p:sp>
      <p:sp>
        <p:nvSpPr>
          <p:cNvPr id="16" name="正方形/長方形 15"/>
          <p:cNvSpPr/>
          <p:nvPr/>
        </p:nvSpPr>
        <p:spPr>
          <a:xfrm>
            <a:off x="4796548" y="2809992"/>
            <a:ext cx="3916975" cy="835150"/>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969" dirty="0">
                <a:solidFill>
                  <a:srgbClr val="000000"/>
                </a:solidFill>
                <a:latin typeface="Meiryo UI" panose="020B0604030504040204" pitchFamily="50" charset="-128"/>
                <a:ea typeface="Meiryo UI" panose="020B0604030504040204" pitchFamily="50" charset="-128"/>
              </a:rPr>
              <a:t>目的：新しいビジネスに挑戦する意欲のある中小企業等に対し、様々なビジネスチャンスをつかむ機会や場を提供するとともに、成長分野への参入や新規事業創出、高付加価値化等による事業拡大や企業成長に向けた各種プログラムを展開することにより、経済活動を担う中小企業の稼ぐ力を高め成長・発展を図る。</a:t>
            </a:r>
            <a:endParaRPr lang="ja-JP" altLang="en-US" sz="923" dirty="0">
              <a:solidFill>
                <a:srgbClr val="000000"/>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4796548" y="4482226"/>
            <a:ext cx="3916975" cy="55524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lIns="66462" tIns="66462" bIns="66462" rtlCol="0" anchor="t" anchorCtr="0"/>
          <a:lstStyle/>
          <a:p>
            <a:r>
              <a:rPr lang="ja-JP" altLang="en-US" sz="969" dirty="0">
                <a:solidFill>
                  <a:srgbClr val="000000"/>
                </a:solidFill>
                <a:latin typeface="Meiryo UI" panose="020B0604030504040204" pitchFamily="50" charset="-128"/>
                <a:ea typeface="Meiryo UI" panose="020B0604030504040204" pitchFamily="50" charset="-128"/>
              </a:rPr>
              <a:t>目的：大阪に人や投資等を呼び込み、ビジネスチャンスを拡大させ、経済活力の向上につなげるため、まちづくりや地域開発の動きを見据えて、イノベーションやスタートアップが次々と創出され成長する環境の整備・向上を図る。</a:t>
            </a:r>
            <a:endParaRPr lang="ja-JP" altLang="en-US" sz="923" dirty="0">
              <a:solidFill>
                <a:srgbClr val="00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0661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37016" y="3655888"/>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63" name="グループ化 62">
            <a:extLst>
              <a:ext uri="{FF2B5EF4-FFF2-40B4-BE49-F238E27FC236}">
                <a16:creationId xmlns:a16="http://schemas.microsoft.com/office/drawing/2014/main" id="{6CB0A367-F49A-4AD2-B00F-32B465EBCF13}"/>
              </a:ext>
            </a:extLst>
          </p:cNvPr>
          <p:cNvGrpSpPr/>
          <p:nvPr/>
        </p:nvGrpSpPr>
        <p:grpSpPr>
          <a:xfrm>
            <a:off x="3575170" y="3930601"/>
            <a:ext cx="5146358" cy="2659847"/>
            <a:chOff x="776430" y="1988841"/>
            <a:chExt cx="4392594" cy="2620755"/>
          </a:xfrm>
        </p:grpSpPr>
        <p:sp>
          <p:nvSpPr>
            <p:cNvPr id="64" name="正方形/長方形 63">
              <a:extLst>
                <a:ext uri="{FF2B5EF4-FFF2-40B4-BE49-F238E27FC236}">
                  <a16:creationId xmlns:a16="http://schemas.microsoft.com/office/drawing/2014/main" id="{84C00D5A-E3D7-4790-80AE-CEA2385B8707}"/>
                </a:ext>
              </a:extLst>
            </p:cNvPr>
            <p:cNvSpPr/>
            <p:nvPr/>
          </p:nvSpPr>
          <p:spPr>
            <a:xfrm>
              <a:off x="838996" y="1988841"/>
              <a:ext cx="4286651" cy="59017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65" name="正方形/長方形 64">
              <a:extLst>
                <a:ext uri="{FF2B5EF4-FFF2-40B4-BE49-F238E27FC236}">
                  <a16:creationId xmlns:a16="http://schemas.microsoft.com/office/drawing/2014/main" id="{D1C1BB41-FA32-4FD6-9FCA-078C2703E07C}"/>
                </a:ext>
              </a:extLst>
            </p:cNvPr>
            <p:cNvSpPr/>
            <p:nvPr/>
          </p:nvSpPr>
          <p:spPr>
            <a:xfrm>
              <a:off x="838995" y="1993765"/>
              <a:ext cx="4295292" cy="25553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66" name="正方形/長方形 65">
              <a:extLst>
                <a:ext uri="{FF2B5EF4-FFF2-40B4-BE49-F238E27FC236}">
                  <a16:creationId xmlns:a16="http://schemas.microsoft.com/office/drawing/2014/main" id="{ABBFE717-B8AF-4EB1-A43C-0E36CFF0AEC3}"/>
                </a:ext>
              </a:extLst>
            </p:cNvPr>
            <p:cNvSpPr/>
            <p:nvPr/>
          </p:nvSpPr>
          <p:spPr>
            <a:xfrm>
              <a:off x="838995" y="1988841"/>
              <a:ext cx="735348" cy="25602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67" name="正方形/長方形 66">
              <a:extLst>
                <a:ext uri="{FF2B5EF4-FFF2-40B4-BE49-F238E27FC236}">
                  <a16:creationId xmlns:a16="http://schemas.microsoft.com/office/drawing/2014/main" id="{E73769B2-0AAE-4585-93E3-1C6E848DC03B}"/>
                </a:ext>
              </a:extLst>
            </p:cNvPr>
            <p:cNvSpPr/>
            <p:nvPr/>
          </p:nvSpPr>
          <p:spPr>
            <a:xfrm>
              <a:off x="2289589" y="1992167"/>
              <a:ext cx="715084" cy="2556924"/>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68" name="正方形/長方形 67">
              <a:extLst>
                <a:ext uri="{FF2B5EF4-FFF2-40B4-BE49-F238E27FC236}">
                  <a16:creationId xmlns:a16="http://schemas.microsoft.com/office/drawing/2014/main" id="{EB27D11C-DB41-400E-AC19-606A36A5B10B}"/>
                </a:ext>
              </a:extLst>
            </p:cNvPr>
            <p:cNvSpPr/>
            <p:nvPr/>
          </p:nvSpPr>
          <p:spPr>
            <a:xfrm>
              <a:off x="3719757" y="1988841"/>
              <a:ext cx="715084" cy="2560250"/>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69" name="正方形/長方形 68">
              <a:extLst>
                <a:ext uri="{FF2B5EF4-FFF2-40B4-BE49-F238E27FC236}">
                  <a16:creationId xmlns:a16="http://schemas.microsoft.com/office/drawing/2014/main" id="{9D7553E8-8DE4-493C-A9BC-69C4DB5D78D3}"/>
                </a:ext>
              </a:extLst>
            </p:cNvPr>
            <p:cNvSpPr/>
            <p:nvPr/>
          </p:nvSpPr>
          <p:spPr>
            <a:xfrm>
              <a:off x="838996" y="2579013"/>
              <a:ext cx="4295377" cy="998075"/>
            </a:xfrm>
            <a:prstGeom prst="rect">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cxnSp>
          <p:nvCxnSpPr>
            <p:cNvPr id="70" name="直線コネクタ 69">
              <a:extLst>
                <a:ext uri="{FF2B5EF4-FFF2-40B4-BE49-F238E27FC236}">
                  <a16:creationId xmlns:a16="http://schemas.microsoft.com/office/drawing/2014/main" id="{ACE65A9E-52C6-45C9-B937-3D531BEF0462}"/>
                </a:ext>
              </a:extLst>
            </p:cNvPr>
            <p:cNvCxnSpPr/>
            <p:nvPr/>
          </p:nvCxnSpPr>
          <p:spPr>
            <a:xfrm>
              <a:off x="847723" y="2004466"/>
              <a:ext cx="735348" cy="59017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B78EECC0-B9BD-4ED4-BB99-1146AAEF5DEA}"/>
                </a:ext>
              </a:extLst>
            </p:cNvPr>
            <p:cNvSpPr txBox="1"/>
            <p:nvPr/>
          </p:nvSpPr>
          <p:spPr>
            <a:xfrm>
              <a:off x="1605532" y="2090656"/>
              <a:ext cx="684000" cy="251953"/>
            </a:xfrm>
            <a:prstGeom prst="rect">
              <a:avLst/>
            </a:prstGeom>
            <a:noFill/>
          </p:spPr>
          <p:txBody>
            <a:bodyPr wrap="square" lIns="0" tIns="0" rIns="0" bIns="0" rtlCol="0">
              <a:spAutoFit/>
            </a:bodyPr>
            <a:lstStyle/>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技術・市場</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情報の収集・提供</a:t>
              </a:r>
            </a:p>
          </p:txBody>
        </p:sp>
        <p:sp>
          <p:nvSpPr>
            <p:cNvPr id="72" name="テキスト ボックス 71">
              <a:extLst>
                <a:ext uri="{FF2B5EF4-FFF2-40B4-BE49-F238E27FC236}">
                  <a16:creationId xmlns:a16="http://schemas.microsoft.com/office/drawing/2014/main" id="{782F6464-6F1B-41D8-AB10-917D6AF47D20}"/>
                </a:ext>
              </a:extLst>
            </p:cNvPr>
            <p:cNvSpPr txBox="1"/>
            <p:nvPr/>
          </p:nvSpPr>
          <p:spPr>
            <a:xfrm>
              <a:off x="861819" y="2160949"/>
              <a:ext cx="698582" cy="251953"/>
            </a:xfrm>
            <a:prstGeom prst="rect">
              <a:avLst/>
            </a:prstGeom>
            <a:noFill/>
          </p:spPr>
          <p:txBody>
            <a:bodyPr wrap="square" lIns="0" tIns="0" rIns="0" bIns="0" rtlCol="0">
              <a:spAutoFit/>
            </a:bodyPr>
            <a:lstStyle/>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支援分野</a:t>
              </a:r>
            </a:p>
          </p:txBody>
        </p:sp>
        <p:sp>
          <p:nvSpPr>
            <p:cNvPr id="73" name="テキスト ボックス 72">
              <a:extLst>
                <a:ext uri="{FF2B5EF4-FFF2-40B4-BE49-F238E27FC236}">
                  <a16:creationId xmlns:a16="http://schemas.microsoft.com/office/drawing/2014/main" id="{F6735FC7-E04F-4DC6-B1E8-88FEBF30AC6E}"/>
                </a:ext>
              </a:extLst>
            </p:cNvPr>
            <p:cNvSpPr txBox="1"/>
            <p:nvPr/>
          </p:nvSpPr>
          <p:spPr>
            <a:xfrm>
              <a:off x="1084949" y="2007791"/>
              <a:ext cx="698582" cy="251953"/>
            </a:xfrm>
            <a:prstGeom prst="rect">
              <a:avLst/>
            </a:prstGeom>
            <a:noFill/>
          </p:spPr>
          <p:txBody>
            <a:bodyPr wrap="square" lIns="0" tIns="0" rIns="0" bIns="0"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　ステージ</a:t>
              </a:r>
            </a:p>
          </p:txBody>
        </p:sp>
        <p:sp>
          <p:nvSpPr>
            <p:cNvPr id="74" name="テキスト ボックス 73">
              <a:extLst>
                <a:ext uri="{FF2B5EF4-FFF2-40B4-BE49-F238E27FC236}">
                  <a16:creationId xmlns:a16="http://schemas.microsoft.com/office/drawing/2014/main" id="{033871F5-9463-441D-BE88-C61A09451C68}"/>
                </a:ext>
              </a:extLst>
            </p:cNvPr>
            <p:cNvSpPr txBox="1"/>
            <p:nvPr/>
          </p:nvSpPr>
          <p:spPr>
            <a:xfrm>
              <a:off x="2325612" y="2129301"/>
              <a:ext cx="792222" cy="125977"/>
            </a:xfrm>
            <a:prstGeom prst="rect">
              <a:avLst/>
            </a:prstGeom>
            <a:noFill/>
          </p:spPr>
          <p:txBody>
            <a:bodyPr wrap="square" lIns="0" tIns="0" rIns="0" bIns="0"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研究開発支援</a:t>
              </a:r>
            </a:p>
          </p:txBody>
        </p:sp>
        <p:sp>
          <p:nvSpPr>
            <p:cNvPr id="75" name="テキスト ボックス 74">
              <a:extLst>
                <a:ext uri="{FF2B5EF4-FFF2-40B4-BE49-F238E27FC236}">
                  <a16:creationId xmlns:a16="http://schemas.microsoft.com/office/drawing/2014/main" id="{ED454A1F-BC1D-45F4-A660-EE308420FD81}"/>
                </a:ext>
              </a:extLst>
            </p:cNvPr>
            <p:cNvSpPr txBox="1"/>
            <p:nvPr/>
          </p:nvSpPr>
          <p:spPr>
            <a:xfrm>
              <a:off x="3045692" y="2130025"/>
              <a:ext cx="792222" cy="125977"/>
            </a:xfrm>
            <a:prstGeom prst="rect">
              <a:avLst/>
            </a:prstGeom>
            <a:noFill/>
          </p:spPr>
          <p:txBody>
            <a:bodyPr wrap="square" lIns="0" tIns="0" rIns="0" bIns="0"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製品開発支援</a:t>
              </a:r>
            </a:p>
          </p:txBody>
        </p:sp>
        <p:sp>
          <p:nvSpPr>
            <p:cNvPr id="76" name="テキスト ボックス 75">
              <a:extLst>
                <a:ext uri="{FF2B5EF4-FFF2-40B4-BE49-F238E27FC236}">
                  <a16:creationId xmlns:a16="http://schemas.microsoft.com/office/drawing/2014/main" id="{2701F452-13D1-4B53-AF84-77DC8765EE59}"/>
                </a:ext>
              </a:extLst>
            </p:cNvPr>
            <p:cNvSpPr txBox="1"/>
            <p:nvPr/>
          </p:nvSpPr>
          <p:spPr>
            <a:xfrm>
              <a:off x="3823563" y="2140101"/>
              <a:ext cx="584610" cy="125977"/>
            </a:xfrm>
            <a:prstGeom prst="rect">
              <a:avLst/>
            </a:prstGeom>
            <a:noFill/>
          </p:spPr>
          <p:txBody>
            <a:bodyPr wrap="square" lIns="0" tIns="0" rIns="0" bIns="0" rtlCol="0">
              <a:spAutoFit/>
            </a:bodyPr>
            <a:lstStyle/>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製造支援</a:t>
              </a:r>
            </a:p>
          </p:txBody>
        </p:sp>
        <p:sp>
          <p:nvSpPr>
            <p:cNvPr id="77" name="テキスト ボックス 76">
              <a:extLst>
                <a:ext uri="{FF2B5EF4-FFF2-40B4-BE49-F238E27FC236}">
                  <a16:creationId xmlns:a16="http://schemas.microsoft.com/office/drawing/2014/main" id="{9898B733-E96D-4408-9EFD-BC553F8AC692}"/>
                </a:ext>
              </a:extLst>
            </p:cNvPr>
            <p:cNvSpPr txBox="1"/>
            <p:nvPr/>
          </p:nvSpPr>
          <p:spPr>
            <a:xfrm>
              <a:off x="4376802" y="2051863"/>
              <a:ext cx="792222" cy="377930"/>
            </a:xfrm>
            <a:prstGeom prst="rect">
              <a:avLst/>
            </a:prstGeom>
            <a:noFill/>
          </p:spPr>
          <p:txBody>
            <a:bodyPr wrap="square" lIns="0" tIns="0" rIns="0" bIns="0" rtlCol="0">
              <a:spAutoFit/>
            </a:bodyPr>
            <a:lstStyle/>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事業化支援</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（マーケティング、</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31" dirty="0">
                  <a:latin typeface="Meiryo UI" panose="020B0604030504040204" pitchFamily="50" charset="-128"/>
                  <a:ea typeface="Meiryo UI" panose="020B0604030504040204" pitchFamily="50" charset="-128"/>
                  <a:cs typeface="Meiryo UI" panose="020B0604030504040204" pitchFamily="50" charset="-128"/>
                </a:rPr>
                <a:t>　デザイン支援）</a:t>
              </a:r>
            </a:p>
          </p:txBody>
        </p:sp>
        <p:sp>
          <p:nvSpPr>
            <p:cNvPr id="78" name="テキスト ボックス 77">
              <a:extLst>
                <a:ext uri="{FF2B5EF4-FFF2-40B4-BE49-F238E27FC236}">
                  <a16:creationId xmlns:a16="http://schemas.microsoft.com/office/drawing/2014/main" id="{7599998A-2E08-4FEE-88FD-1910170E4DAF}"/>
                </a:ext>
              </a:extLst>
            </p:cNvPr>
            <p:cNvSpPr txBox="1"/>
            <p:nvPr/>
          </p:nvSpPr>
          <p:spPr>
            <a:xfrm>
              <a:off x="776430" y="2710696"/>
              <a:ext cx="792222" cy="694955"/>
            </a:xfrm>
            <a:prstGeom prst="rect">
              <a:avLst/>
            </a:prstGeom>
            <a:noFill/>
          </p:spPr>
          <p:txBody>
            <a:bodyPr wrap="square" lIns="0" tIns="0" rIns="0" bIns="0" rtlCol="0" anchor="ctr">
              <a:spAutoFit/>
            </a:bodyPr>
            <a:lstStyle/>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機械・加工</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情報管理・</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 システム制御</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金　　　属</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電気・電子</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a:extLst>
                <a:ext uri="{FF2B5EF4-FFF2-40B4-BE49-F238E27FC236}">
                  <a16:creationId xmlns:a16="http://schemas.microsoft.com/office/drawing/2014/main" id="{7D1B1218-8403-46E1-B793-F989B3AF9065}"/>
                </a:ext>
              </a:extLst>
            </p:cNvPr>
            <p:cNvSpPr txBox="1"/>
            <p:nvPr/>
          </p:nvSpPr>
          <p:spPr>
            <a:xfrm>
              <a:off x="819286" y="3683135"/>
              <a:ext cx="792222" cy="694955"/>
            </a:xfrm>
            <a:prstGeom prst="rect">
              <a:avLst/>
            </a:prstGeom>
            <a:noFill/>
          </p:spPr>
          <p:txBody>
            <a:bodyPr wrap="square" lIns="0" tIns="0" rIns="0" bIns="0" rtlCol="0" anchor="ctr">
              <a:spAutoFit/>
            </a:bodyPr>
            <a:lstStyle/>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電子材料</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高分子</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ナノ材料</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化　　学</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dirty="0">
                  <a:latin typeface="Meiryo UI" panose="020B0604030504040204" pitchFamily="50" charset="-128"/>
                  <a:ea typeface="Meiryo UI" panose="020B0604030504040204" pitchFamily="50" charset="-128"/>
                  <a:cs typeface="Meiryo UI" panose="020B0604030504040204" pitchFamily="50" charset="-128"/>
                </a:rPr>
                <a:t>バイオ・食品</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円弧 79">
              <a:extLst>
                <a:ext uri="{FF2B5EF4-FFF2-40B4-BE49-F238E27FC236}">
                  <a16:creationId xmlns:a16="http://schemas.microsoft.com/office/drawing/2014/main" id="{D2B02B7C-642F-4290-A3AA-23DDB2145D86}"/>
                </a:ext>
              </a:extLst>
            </p:cNvPr>
            <p:cNvSpPr/>
            <p:nvPr/>
          </p:nvSpPr>
          <p:spPr>
            <a:xfrm>
              <a:off x="2304262" y="2594636"/>
              <a:ext cx="2139309" cy="1945267"/>
            </a:xfrm>
            <a:prstGeom prst="arc">
              <a:avLst>
                <a:gd name="adj1" fmla="val 10747276"/>
                <a:gd name="adj2" fmla="val 16193983"/>
              </a:avLst>
            </a:prstGeom>
            <a:pattFill prst="ltDnDiag">
              <a:fgClr>
                <a:schemeClr val="tx1"/>
              </a:fgClr>
              <a:bgClr>
                <a:schemeClr val="bg1"/>
              </a:bgClr>
            </a:pattFill>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ja-JP" altLang="en-US" sz="1534"/>
            </a:p>
          </p:txBody>
        </p:sp>
        <p:sp>
          <p:nvSpPr>
            <p:cNvPr id="82" name="円弧 81">
              <a:extLst>
                <a:ext uri="{FF2B5EF4-FFF2-40B4-BE49-F238E27FC236}">
                  <a16:creationId xmlns:a16="http://schemas.microsoft.com/office/drawing/2014/main" id="{2A9B64C8-D20F-483C-96CA-792B8E2D62AB}"/>
                </a:ext>
              </a:extLst>
            </p:cNvPr>
            <p:cNvSpPr/>
            <p:nvPr/>
          </p:nvSpPr>
          <p:spPr>
            <a:xfrm rot="10800000">
              <a:off x="2304165" y="2601972"/>
              <a:ext cx="2141912" cy="1937930"/>
            </a:xfrm>
            <a:prstGeom prst="arc">
              <a:avLst>
                <a:gd name="adj1" fmla="val 10830333"/>
                <a:gd name="adj2" fmla="val 16248556"/>
              </a:avLst>
            </a:prstGeom>
            <a:pattFill prst="ltDnDiag"/>
            <a:ln w="1270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endParaRPr lang="ja-JP" altLang="en-US" sz="1534"/>
            </a:p>
          </p:txBody>
        </p:sp>
        <p:sp>
          <p:nvSpPr>
            <p:cNvPr id="83" name="角丸四角形 41">
              <a:extLst>
                <a:ext uri="{FF2B5EF4-FFF2-40B4-BE49-F238E27FC236}">
                  <a16:creationId xmlns:a16="http://schemas.microsoft.com/office/drawing/2014/main" id="{937EECA3-D396-48D8-B9D0-4FDEB547EED7}"/>
                </a:ext>
              </a:extLst>
            </p:cNvPr>
            <p:cNvSpPr/>
            <p:nvPr/>
          </p:nvSpPr>
          <p:spPr>
            <a:xfrm>
              <a:off x="2301658" y="3577087"/>
              <a:ext cx="1070956" cy="962817"/>
            </a:xfrm>
            <a:prstGeom prst="roundRect">
              <a:avLst>
                <a:gd name="adj" fmla="val 11231"/>
              </a:avLst>
            </a:prstGeom>
            <a:solidFill>
              <a:schemeClr val="accent3">
                <a:lumMod val="40000"/>
                <a:lumOff val="6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1" name="角丸四角形 42">
              <a:extLst>
                <a:ext uri="{FF2B5EF4-FFF2-40B4-BE49-F238E27FC236}">
                  <a16:creationId xmlns:a16="http://schemas.microsoft.com/office/drawing/2014/main" id="{8631F92E-E646-4664-8FFF-ED0B36EE856F}"/>
                </a:ext>
              </a:extLst>
            </p:cNvPr>
            <p:cNvSpPr/>
            <p:nvPr/>
          </p:nvSpPr>
          <p:spPr>
            <a:xfrm>
              <a:off x="3372614" y="2594637"/>
              <a:ext cx="1070956" cy="978737"/>
            </a:xfrm>
            <a:prstGeom prst="roundRect">
              <a:avLst>
                <a:gd name="adj" fmla="val 11231"/>
              </a:avLst>
            </a:prstGeom>
            <a:solidFill>
              <a:schemeClr val="accent6">
                <a:lumMod val="20000"/>
                <a:lumOff val="80000"/>
              </a:schemeClr>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2" name="テキスト ボックス 101">
              <a:extLst>
                <a:ext uri="{FF2B5EF4-FFF2-40B4-BE49-F238E27FC236}">
                  <a16:creationId xmlns:a16="http://schemas.microsoft.com/office/drawing/2014/main" id="{5CFEB00C-5D07-4BC4-97C1-0D8186986356}"/>
                </a:ext>
              </a:extLst>
            </p:cNvPr>
            <p:cNvSpPr txBox="1"/>
            <p:nvPr/>
          </p:nvSpPr>
          <p:spPr>
            <a:xfrm>
              <a:off x="3489483" y="2888463"/>
              <a:ext cx="887623" cy="413309"/>
            </a:xfrm>
            <a:prstGeom prst="rect">
              <a:avLst/>
            </a:prstGeom>
            <a:solidFill>
              <a:schemeClr val="accent6">
                <a:lumMod val="20000"/>
                <a:lumOff val="80000"/>
              </a:schemeClr>
            </a:solidFill>
            <a:ln>
              <a:noFill/>
            </a:ln>
          </p:spPr>
          <p:txBody>
            <a:bodyPr wrap="square" lIns="0" tIns="0" rIns="0" bIns="0" rtlCol="0">
              <a:spAutoFit/>
            </a:bodyPr>
            <a:lstStyle/>
            <a:p>
              <a:pPr algn="ctr"/>
              <a:r>
                <a:rPr lang="ja-JP" altLang="en-US" sz="1363" b="1" dirty="0">
                  <a:latin typeface="Meiryo UI" panose="020B0604030504040204" pitchFamily="50" charset="-128"/>
                  <a:ea typeface="Meiryo UI" panose="020B0604030504040204" pitchFamily="50" charset="-128"/>
                  <a:cs typeface="Meiryo UI" panose="020B0604030504040204" pitchFamily="50" charset="-128"/>
                </a:rPr>
                <a:t>産技研</a:t>
              </a:r>
              <a:endParaRPr lang="en-US" altLang="ja-JP" sz="1363"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363" b="1" dirty="0">
                  <a:latin typeface="Meiryo UI" panose="020B0604030504040204" pitchFamily="50" charset="-128"/>
                  <a:ea typeface="Meiryo UI" panose="020B0604030504040204" pitchFamily="50" charset="-128"/>
                  <a:cs typeface="Meiryo UI" panose="020B0604030504040204" pitchFamily="50" charset="-128"/>
                </a:rPr>
                <a:t>の強み！</a:t>
              </a:r>
            </a:p>
          </p:txBody>
        </p:sp>
        <p:sp>
          <p:nvSpPr>
            <p:cNvPr id="103" name="テキスト ボックス 102">
              <a:extLst>
                <a:ext uri="{FF2B5EF4-FFF2-40B4-BE49-F238E27FC236}">
                  <a16:creationId xmlns:a16="http://schemas.microsoft.com/office/drawing/2014/main" id="{A213A37B-355C-4E64-9680-499C1D414E1A}"/>
                </a:ext>
              </a:extLst>
            </p:cNvPr>
            <p:cNvSpPr txBox="1"/>
            <p:nvPr/>
          </p:nvSpPr>
          <p:spPr>
            <a:xfrm>
              <a:off x="2393325" y="3862952"/>
              <a:ext cx="887623" cy="413309"/>
            </a:xfrm>
            <a:prstGeom prst="rect">
              <a:avLst/>
            </a:prstGeom>
            <a:solidFill>
              <a:schemeClr val="accent3">
                <a:lumMod val="40000"/>
                <a:lumOff val="60000"/>
              </a:schemeClr>
            </a:solidFill>
            <a:ln>
              <a:noFill/>
            </a:ln>
          </p:spPr>
          <p:txBody>
            <a:bodyPr wrap="square" lIns="0" tIns="0" rIns="0" bIns="0" rtlCol="0">
              <a:spAutoFit/>
            </a:bodyPr>
            <a:lstStyle/>
            <a:p>
              <a:pPr algn="ctr"/>
              <a:r>
                <a:rPr lang="ja-JP" altLang="en-US" sz="1363" b="1" dirty="0">
                  <a:latin typeface="Meiryo UI" panose="020B0604030504040204" pitchFamily="50" charset="-128"/>
                  <a:ea typeface="Meiryo UI" panose="020B0604030504040204" pitchFamily="50" charset="-128"/>
                  <a:cs typeface="Meiryo UI" panose="020B0604030504040204" pitchFamily="50" charset="-128"/>
                </a:rPr>
                <a:t>市工研</a:t>
              </a:r>
              <a:endParaRPr lang="en-US" altLang="ja-JP" sz="1363"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363" b="1" dirty="0">
                  <a:latin typeface="Meiryo UI" panose="020B0604030504040204" pitchFamily="50" charset="-128"/>
                  <a:ea typeface="Meiryo UI" panose="020B0604030504040204" pitchFamily="50" charset="-128"/>
                  <a:cs typeface="Meiryo UI" panose="020B0604030504040204" pitchFamily="50" charset="-128"/>
                </a:rPr>
                <a:t>の強み！</a:t>
              </a:r>
            </a:p>
          </p:txBody>
        </p:sp>
        <p:sp>
          <p:nvSpPr>
            <p:cNvPr id="104" name="右矢印 45">
              <a:extLst>
                <a:ext uri="{FF2B5EF4-FFF2-40B4-BE49-F238E27FC236}">
                  <a16:creationId xmlns:a16="http://schemas.microsoft.com/office/drawing/2014/main" id="{577F67D9-AD20-478B-A2F7-5C1E2D1A4D3A}"/>
                </a:ext>
              </a:extLst>
            </p:cNvPr>
            <p:cNvSpPr/>
            <p:nvPr/>
          </p:nvSpPr>
          <p:spPr>
            <a:xfrm>
              <a:off x="3327666" y="3958003"/>
              <a:ext cx="213456" cy="217109"/>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5" name="右矢印 46">
              <a:extLst>
                <a:ext uri="{FF2B5EF4-FFF2-40B4-BE49-F238E27FC236}">
                  <a16:creationId xmlns:a16="http://schemas.microsoft.com/office/drawing/2014/main" id="{95B5B225-3C94-4C4D-9EA2-1FD566311EC4}"/>
                </a:ext>
              </a:extLst>
            </p:cNvPr>
            <p:cNvSpPr/>
            <p:nvPr/>
          </p:nvSpPr>
          <p:spPr>
            <a:xfrm rot="5400000">
              <a:off x="3836776" y="3488102"/>
              <a:ext cx="171607" cy="270055"/>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6" name="右矢印 47">
              <a:extLst>
                <a:ext uri="{FF2B5EF4-FFF2-40B4-BE49-F238E27FC236}">
                  <a16:creationId xmlns:a16="http://schemas.microsoft.com/office/drawing/2014/main" id="{CE62FD3C-A47E-4A0F-9FC9-C83DF4347D1A}"/>
                </a:ext>
              </a:extLst>
            </p:cNvPr>
            <p:cNvSpPr/>
            <p:nvPr/>
          </p:nvSpPr>
          <p:spPr>
            <a:xfrm rot="16200000" flipV="1">
              <a:off x="2751332" y="3393197"/>
              <a:ext cx="171607" cy="270055"/>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7" name="右矢印 48">
              <a:extLst>
                <a:ext uri="{FF2B5EF4-FFF2-40B4-BE49-F238E27FC236}">
                  <a16:creationId xmlns:a16="http://schemas.microsoft.com/office/drawing/2014/main" id="{C07B66CE-ECE9-476E-9A79-07FE19951E0C}"/>
                </a:ext>
              </a:extLst>
            </p:cNvPr>
            <p:cNvSpPr/>
            <p:nvPr/>
          </p:nvSpPr>
          <p:spPr>
            <a:xfrm flipH="1">
              <a:off x="3206805" y="2983187"/>
              <a:ext cx="213456" cy="217109"/>
            </a:xfrm>
            <a:prstGeom prst="rightArrow">
              <a:avLst>
                <a:gd name="adj1" fmla="val 64371"/>
                <a:gd name="adj2" fmla="val 63636"/>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08" name="星 32 49">
              <a:extLst>
                <a:ext uri="{FF2B5EF4-FFF2-40B4-BE49-F238E27FC236}">
                  <a16:creationId xmlns:a16="http://schemas.microsoft.com/office/drawing/2014/main" id="{CC58ED2E-7B7C-4B94-A5F3-5EB042E7AF84}"/>
                </a:ext>
              </a:extLst>
            </p:cNvPr>
            <p:cNvSpPr/>
            <p:nvPr/>
          </p:nvSpPr>
          <p:spPr>
            <a:xfrm>
              <a:off x="2525781" y="2875540"/>
              <a:ext cx="635096" cy="531791"/>
            </a:xfrm>
            <a:prstGeom prst="star32">
              <a:avLst>
                <a:gd name="adj" fmla="val 42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p>
              <a:pPr algn="ctr"/>
              <a:endParaRPr lang="ja-JP" altLang="en-US" sz="937" dirty="0">
                <a:solidFill>
                  <a:srgbClr val="00B050"/>
                </a:solidFill>
              </a:endParaRPr>
            </a:p>
          </p:txBody>
        </p:sp>
        <p:sp>
          <p:nvSpPr>
            <p:cNvPr id="109" name="テキスト ボックス 108">
              <a:extLst>
                <a:ext uri="{FF2B5EF4-FFF2-40B4-BE49-F238E27FC236}">
                  <a16:creationId xmlns:a16="http://schemas.microsoft.com/office/drawing/2014/main" id="{2F14B51D-5380-45A8-BA78-AF51C4968B36}"/>
                </a:ext>
              </a:extLst>
            </p:cNvPr>
            <p:cNvSpPr txBox="1"/>
            <p:nvPr/>
          </p:nvSpPr>
          <p:spPr>
            <a:xfrm>
              <a:off x="2565178" y="2981803"/>
              <a:ext cx="557897" cy="310203"/>
            </a:xfrm>
            <a:prstGeom prst="rect">
              <a:avLst/>
            </a:prstGeom>
            <a:noFill/>
          </p:spPr>
          <p:txBody>
            <a:bodyPr wrap="square" lIns="0" tIns="0" rIns="0" bIns="0" rtlCol="0">
              <a:spAutoFit/>
            </a:bodyPr>
            <a:lstStyle/>
            <a:p>
              <a:pPr algn="ctr"/>
              <a:r>
                <a:rPr lang="ja-JP" altLang="en-US" sz="1023" b="1" dirty="0">
                  <a:latin typeface="Meiryo UI" panose="020B0604030504040204" pitchFamily="50" charset="-128"/>
                  <a:ea typeface="Meiryo UI" panose="020B0604030504040204" pitchFamily="50" charset="-128"/>
                  <a:cs typeface="Meiryo UI" panose="020B0604030504040204" pitchFamily="50" charset="-128"/>
                </a:rPr>
                <a:t>強みの</a:t>
              </a:r>
              <a:endParaRPr lang="en-US" altLang="ja-JP" sz="1023"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23" b="1" dirty="0">
                  <a:latin typeface="Meiryo UI" panose="020B0604030504040204" pitchFamily="50" charset="-128"/>
                  <a:ea typeface="Meiryo UI" panose="020B0604030504040204" pitchFamily="50" charset="-128"/>
                  <a:cs typeface="Meiryo UI" panose="020B0604030504040204" pitchFamily="50" charset="-128"/>
                </a:rPr>
                <a:t>融合</a:t>
              </a:r>
            </a:p>
          </p:txBody>
        </p:sp>
        <p:sp>
          <p:nvSpPr>
            <p:cNvPr id="110" name="円/楕円 51">
              <a:extLst>
                <a:ext uri="{FF2B5EF4-FFF2-40B4-BE49-F238E27FC236}">
                  <a16:creationId xmlns:a16="http://schemas.microsoft.com/office/drawing/2014/main" id="{13DB422A-A577-45C7-9B53-83476826AC78}"/>
                </a:ext>
              </a:extLst>
            </p:cNvPr>
            <p:cNvSpPr/>
            <p:nvPr/>
          </p:nvSpPr>
          <p:spPr>
            <a:xfrm>
              <a:off x="1824370" y="2676151"/>
              <a:ext cx="338051" cy="1809429"/>
            </a:xfrm>
            <a:prstGeom prst="ellipse">
              <a:avLst/>
            </a:prstGeom>
            <a:ln w="12700">
              <a:prstDash val="sysDot"/>
            </a:ln>
          </p:spPr>
          <p:style>
            <a:lnRef idx="2">
              <a:schemeClr val="dk1"/>
            </a:lnRef>
            <a:fillRef idx="1">
              <a:schemeClr val="lt1"/>
            </a:fillRef>
            <a:effectRef idx="0">
              <a:schemeClr val="dk1"/>
            </a:effectRef>
            <a:fontRef idx="minor">
              <a:schemeClr val="dk1"/>
            </a:fontRef>
          </p:style>
          <p:txBody>
            <a:bodyPr vert="horz" lIns="0" tIns="0" rIns="0" bIns="0" rtlCol="0" anchor="ctr"/>
            <a:lstStyle/>
            <a:p>
              <a:pPr algn="ctr"/>
              <a:r>
                <a:rPr lang="ja-JP" altLang="en-US" sz="10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統合を機に機能強化</a:t>
              </a:r>
            </a:p>
          </p:txBody>
        </p:sp>
        <p:sp>
          <p:nvSpPr>
            <p:cNvPr id="111" name="円/楕円 52">
              <a:extLst>
                <a:ext uri="{FF2B5EF4-FFF2-40B4-BE49-F238E27FC236}">
                  <a16:creationId xmlns:a16="http://schemas.microsoft.com/office/drawing/2014/main" id="{CCA654BE-3380-4C10-8974-A80D5BE24FCA}"/>
                </a:ext>
              </a:extLst>
            </p:cNvPr>
            <p:cNvSpPr/>
            <p:nvPr/>
          </p:nvSpPr>
          <p:spPr>
            <a:xfrm>
              <a:off x="4620686" y="2654176"/>
              <a:ext cx="330638" cy="1836975"/>
            </a:xfrm>
            <a:prstGeom prst="ellipse">
              <a:avLst/>
            </a:prstGeom>
            <a:ln w="12700">
              <a:prstDash val="sysDot"/>
            </a:ln>
          </p:spPr>
          <p:style>
            <a:lnRef idx="2">
              <a:schemeClr val="dk1"/>
            </a:lnRef>
            <a:fillRef idx="1">
              <a:schemeClr val="lt1"/>
            </a:fillRef>
            <a:effectRef idx="0">
              <a:schemeClr val="dk1"/>
            </a:effectRef>
            <a:fontRef idx="minor">
              <a:schemeClr val="dk1"/>
            </a:fontRef>
          </p:style>
          <p:txBody>
            <a:bodyPr vert="horz" lIns="0" tIns="0" rIns="0" bIns="0" rtlCol="0" anchor="ctr"/>
            <a:lstStyle/>
            <a:p>
              <a:pPr algn="ctr"/>
              <a:r>
                <a:rPr lang="ja-JP" altLang="en-US" sz="10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統合を機に機能強化</a:t>
              </a:r>
            </a:p>
          </p:txBody>
        </p:sp>
        <p:cxnSp>
          <p:nvCxnSpPr>
            <p:cNvPr id="112" name="直線矢印コネクタ 111">
              <a:extLst>
                <a:ext uri="{FF2B5EF4-FFF2-40B4-BE49-F238E27FC236}">
                  <a16:creationId xmlns:a16="http://schemas.microsoft.com/office/drawing/2014/main" id="{C6C8559F-2768-4C85-90B3-022C85F62515}"/>
                </a:ext>
              </a:extLst>
            </p:cNvPr>
            <p:cNvCxnSpPr/>
            <p:nvPr/>
          </p:nvCxnSpPr>
          <p:spPr>
            <a:xfrm>
              <a:off x="1749916" y="2618838"/>
              <a:ext cx="0" cy="1917741"/>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97B9AE27-1260-4FE6-879F-23789EBE00F8}"/>
                </a:ext>
              </a:extLst>
            </p:cNvPr>
            <p:cNvCxnSpPr/>
            <p:nvPr/>
          </p:nvCxnSpPr>
          <p:spPr>
            <a:xfrm flipH="1">
              <a:off x="2323556" y="2495224"/>
              <a:ext cx="2139212" cy="0"/>
            </a:xfrm>
            <a:prstGeom prst="straightConnector1">
              <a:avLst/>
            </a:prstGeom>
            <a:ln w="1905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4" name="テキスト ボックス 113">
              <a:extLst>
                <a:ext uri="{FF2B5EF4-FFF2-40B4-BE49-F238E27FC236}">
                  <a16:creationId xmlns:a16="http://schemas.microsoft.com/office/drawing/2014/main" id="{F5B960DB-33DA-455E-959B-35FA000A6C49}"/>
                </a:ext>
              </a:extLst>
            </p:cNvPr>
            <p:cNvSpPr txBox="1"/>
            <p:nvPr/>
          </p:nvSpPr>
          <p:spPr>
            <a:xfrm>
              <a:off x="2174868" y="2331399"/>
              <a:ext cx="2395573" cy="125977"/>
            </a:xfrm>
            <a:prstGeom prst="rect">
              <a:avLst/>
            </a:prstGeom>
            <a:noFill/>
          </p:spPr>
          <p:txBody>
            <a:bodyPr wrap="square" lIns="0" tIns="0" rIns="0" bIns="0" rtlCol="0">
              <a:spAutoFit/>
            </a:bodyPr>
            <a:lstStyle/>
            <a:p>
              <a:pPr algn="ctr"/>
              <a:r>
                <a:rPr lang="en-US" altLang="ja-JP" sz="831"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31" b="1" dirty="0">
                  <a:latin typeface="Meiryo UI" panose="020B0604030504040204" pitchFamily="50" charset="-128"/>
                  <a:ea typeface="Meiryo UI" panose="020B0604030504040204" pitchFamily="50" charset="-128"/>
                  <a:cs typeface="Meiryo UI" panose="020B0604030504040204" pitchFamily="50" charset="-128"/>
                </a:rPr>
                <a:t>研究開発から製造まで一気通貫支援</a:t>
              </a:r>
              <a:r>
                <a:rPr lang="en-US" altLang="ja-JP" sz="831"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831"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5" name="星 32 56">
              <a:extLst>
                <a:ext uri="{FF2B5EF4-FFF2-40B4-BE49-F238E27FC236}">
                  <a16:creationId xmlns:a16="http://schemas.microsoft.com/office/drawing/2014/main" id="{5FF7C4E0-66D9-421E-849F-08F0346059AE}"/>
                </a:ext>
              </a:extLst>
            </p:cNvPr>
            <p:cNvSpPr/>
            <p:nvPr/>
          </p:nvSpPr>
          <p:spPr>
            <a:xfrm>
              <a:off x="3578251" y="3760158"/>
              <a:ext cx="635096" cy="511120"/>
            </a:xfrm>
            <a:prstGeom prst="star32">
              <a:avLst>
                <a:gd name="adj" fmla="val 42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ja-JP" altLang="en-US" sz="767" dirty="0">
                <a:solidFill>
                  <a:srgbClr val="00B050"/>
                </a:solidFill>
              </a:endParaRPr>
            </a:p>
          </p:txBody>
        </p:sp>
        <p:sp>
          <p:nvSpPr>
            <p:cNvPr id="116" name="テキスト ボックス 115">
              <a:extLst>
                <a:ext uri="{FF2B5EF4-FFF2-40B4-BE49-F238E27FC236}">
                  <a16:creationId xmlns:a16="http://schemas.microsoft.com/office/drawing/2014/main" id="{7187A521-CEBB-4FD0-9A89-C576F3CEE0A8}"/>
                </a:ext>
              </a:extLst>
            </p:cNvPr>
            <p:cNvSpPr txBox="1"/>
            <p:nvPr/>
          </p:nvSpPr>
          <p:spPr>
            <a:xfrm>
              <a:off x="3633901" y="3861475"/>
              <a:ext cx="557897" cy="310203"/>
            </a:xfrm>
            <a:prstGeom prst="rect">
              <a:avLst/>
            </a:prstGeom>
            <a:noFill/>
          </p:spPr>
          <p:txBody>
            <a:bodyPr wrap="square" lIns="0" tIns="0" rIns="0" bIns="0" rtlCol="0">
              <a:spAutoFit/>
            </a:bodyPr>
            <a:lstStyle/>
            <a:p>
              <a:pPr algn="ctr"/>
              <a:r>
                <a:rPr lang="ja-JP" altLang="en-US" sz="1023" b="1" dirty="0">
                  <a:latin typeface="Meiryo UI" panose="020B0604030504040204" pitchFamily="50" charset="-128"/>
                  <a:ea typeface="Meiryo UI" panose="020B0604030504040204" pitchFamily="50" charset="-128"/>
                  <a:cs typeface="Meiryo UI" panose="020B0604030504040204" pitchFamily="50" charset="-128"/>
                </a:rPr>
                <a:t>強みの</a:t>
              </a:r>
              <a:endParaRPr lang="en-US" altLang="ja-JP" sz="1023"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23" b="1" dirty="0">
                  <a:latin typeface="Meiryo UI" panose="020B0604030504040204" pitchFamily="50" charset="-128"/>
                  <a:ea typeface="Meiryo UI" panose="020B0604030504040204" pitchFamily="50" charset="-128"/>
                  <a:cs typeface="Meiryo UI" panose="020B0604030504040204" pitchFamily="50" charset="-128"/>
                </a:rPr>
                <a:t>融合</a:t>
              </a:r>
            </a:p>
          </p:txBody>
        </p:sp>
        <p:sp>
          <p:nvSpPr>
            <p:cNvPr id="117" name="テキスト ボックス 116">
              <a:extLst>
                <a:ext uri="{FF2B5EF4-FFF2-40B4-BE49-F238E27FC236}">
                  <a16:creationId xmlns:a16="http://schemas.microsoft.com/office/drawing/2014/main" id="{8B443718-C10D-411B-96C8-2EF3C6AF29BA}"/>
                </a:ext>
              </a:extLst>
            </p:cNvPr>
            <p:cNvSpPr txBox="1"/>
            <p:nvPr/>
          </p:nvSpPr>
          <p:spPr>
            <a:xfrm>
              <a:off x="1578316" y="2657004"/>
              <a:ext cx="166411" cy="1952592"/>
            </a:xfrm>
            <a:prstGeom prst="rect">
              <a:avLst/>
            </a:prstGeom>
            <a:noFill/>
          </p:spPr>
          <p:txBody>
            <a:bodyPr vert="eaVert" wrap="square" lIns="33231" tIns="33231" rIns="33231" bIns="33231" rtlCol="0">
              <a:spAutoFit/>
            </a:bodyPr>
            <a:lstStyle/>
            <a:p>
              <a:r>
                <a:rPr lang="en-US" altLang="ja-JP" sz="831" b="1" dirty="0">
                  <a:latin typeface="Meiryo UI" pitchFamily="50" charset="-128"/>
                  <a:ea typeface="Meiryo UI" pitchFamily="50" charset="-128"/>
                  <a:cs typeface="Meiryo UI" pitchFamily="50" charset="-128"/>
                </a:rPr>
                <a:t>『</a:t>
              </a:r>
              <a:r>
                <a:rPr lang="ja-JP" altLang="en-US" sz="831" b="1" dirty="0">
                  <a:latin typeface="Meiryo UI" panose="020B0604030504040204" pitchFamily="50" charset="-128"/>
                  <a:ea typeface="Meiryo UI" panose="020B0604030504040204" pitchFamily="50" charset="-128"/>
                  <a:cs typeface="Meiryo UI" panose="020B0604030504040204" pitchFamily="50" charset="-128"/>
                </a:rPr>
                <a:t>多様な技術分野に総合的に対応</a:t>
              </a:r>
              <a:r>
                <a:rPr lang="en-US" altLang="ja-JP" sz="831" b="1" dirty="0">
                  <a:latin typeface="Meiryo UI" pitchFamily="50" charset="-128"/>
                  <a:ea typeface="Meiryo UI" pitchFamily="50" charset="-128"/>
                  <a:cs typeface="Meiryo UI" pitchFamily="50" charset="-128"/>
                </a:rPr>
                <a:t>』</a:t>
              </a:r>
              <a:endParaRPr lang="ja-JP" altLang="en-US" sz="831" b="1" dirty="0">
                <a:latin typeface="Meiryo UI" pitchFamily="50" charset="-128"/>
                <a:ea typeface="Meiryo UI" pitchFamily="50" charset="-128"/>
                <a:cs typeface="Meiryo UI" pitchFamily="50" charset="-128"/>
              </a:endParaRPr>
            </a:p>
          </p:txBody>
        </p:sp>
      </p:grpSp>
      <p:sp>
        <p:nvSpPr>
          <p:cNvPr id="118" name="テキスト ボックス 117">
            <a:extLst>
              <a:ext uri="{FF2B5EF4-FFF2-40B4-BE49-F238E27FC236}">
                <a16:creationId xmlns:a16="http://schemas.microsoft.com/office/drawing/2014/main" id="{850DDD3A-64DD-4560-B7EB-037137C5A73F}"/>
              </a:ext>
            </a:extLst>
          </p:cNvPr>
          <p:cNvSpPr txBox="1"/>
          <p:nvPr/>
        </p:nvSpPr>
        <p:spPr>
          <a:xfrm>
            <a:off x="3590435" y="3645617"/>
            <a:ext cx="2538387" cy="291170"/>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rPr>
              <a:t>＜統合による効果＞</a:t>
            </a:r>
            <a:endParaRPr lang="en-US" altLang="ja-JP" sz="1292" dirty="0">
              <a:latin typeface="Meiryo UI" panose="020B0604030504040204" pitchFamily="50" charset="-128"/>
              <a:ea typeface="Meiryo UI" panose="020B0604030504040204" pitchFamily="50" charset="-128"/>
            </a:endParaRPr>
          </a:p>
        </p:txBody>
      </p:sp>
      <p:sp>
        <p:nvSpPr>
          <p:cNvPr id="62" name="角丸四角形 59">
            <a:extLst>
              <a:ext uri="{FF2B5EF4-FFF2-40B4-BE49-F238E27FC236}">
                <a16:creationId xmlns:a16="http://schemas.microsoft.com/office/drawing/2014/main" id="{CA6B6C9B-1893-4661-B8F0-DC9091921CF1}"/>
              </a:ext>
            </a:extLst>
          </p:cNvPr>
          <p:cNvSpPr/>
          <p:nvPr/>
        </p:nvSpPr>
        <p:spPr>
          <a:xfrm>
            <a:off x="41368" y="797977"/>
            <a:ext cx="2936895" cy="2023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81" name="角丸四角形 60">
            <a:extLst>
              <a:ext uri="{FF2B5EF4-FFF2-40B4-BE49-F238E27FC236}">
                <a16:creationId xmlns:a16="http://schemas.microsoft.com/office/drawing/2014/main" id="{5DA5533F-5F79-403D-8A40-8AFF1C73B518}"/>
              </a:ext>
            </a:extLst>
          </p:cNvPr>
          <p:cNvSpPr/>
          <p:nvPr/>
        </p:nvSpPr>
        <p:spPr>
          <a:xfrm>
            <a:off x="3374335" y="778145"/>
            <a:ext cx="1627290" cy="2033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84" name="角丸四角形 60">
            <a:extLst>
              <a:ext uri="{FF2B5EF4-FFF2-40B4-BE49-F238E27FC236}">
                <a16:creationId xmlns:a16="http://schemas.microsoft.com/office/drawing/2014/main" id="{7F5BDA54-778E-42D1-B6E8-B0E5174529CA}"/>
              </a:ext>
            </a:extLst>
          </p:cNvPr>
          <p:cNvSpPr/>
          <p:nvPr/>
        </p:nvSpPr>
        <p:spPr>
          <a:xfrm>
            <a:off x="3385610" y="2299276"/>
            <a:ext cx="2159042" cy="213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今後の議論のための論点</a:t>
            </a:r>
          </a:p>
        </p:txBody>
      </p:sp>
      <p:sp>
        <p:nvSpPr>
          <p:cNvPr id="60" name="正方形/長方形 59">
            <a:extLst>
              <a:ext uri="{FF2B5EF4-FFF2-40B4-BE49-F238E27FC236}">
                <a16:creationId xmlns:a16="http://schemas.microsoft.com/office/drawing/2014/main" id="{CF611855-7C65-48D5-887A-4BAEC0C19A44}"/>
              </a:ext>
            </a:extLst>
          </p:cNvPr>
          <p:cNvSpPr/>
          <p:nvPr/>
        </p:nvSpPr>
        <p:spPr>
          <a:xfrm>
            <a:off x="-29896" y="1209092"/>
            <a:ext cx="3008158" cy="1200329"/>
          </a:xfrm>
          <a:prstGeom prst="rect">
            <a:avLst/>
          </a:prstGeom>
          <a:noFill/>
          <a:ln>
            <a:noFill/>
          </a:ln>
        </p:spPr>
        <p:txBody>
          <a:bodyPr wrap="square">
            <a:spAutoFit/>
          </a:bodyPr>
          <a:lstStyle/>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知と技術の支援拠点「スーパー公設試」をめざし、大阪府・大阪市の研究所を統合。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buFont typeface="Wingdings" panose="05000000000000000000" pitchFamily="2" charset="2"/>
              <a:buChar char="p"/>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技術力の結集による成長分野の研究開発の推進、産学官連携によるオープンイノベーションの推進、国際基準対応の推進を図る。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タイトル 1">
            <a:extLst>
              <a:ext uri="{FF2B5EF4-FFF2-40B4-BE49-F238E27FC236}">
                <a16:creationId xmlns:a16="http://schemas.microsoft.com/office/drawing/2014/main" id="{F54A6437-1E40-4B34-90D7-5A3EA1636DAC}"/>
              </a:ext>
            </a:extLst>
          </p:cNvPr>
          <p:cNvSpPr txBox="1">
            <a:spLocks/>
          </p:cNvSpPr>
          <p:nvPr/>
        </p:nvSpPr>
        <p:spPr>
          <a:xfrm>
            <a:off x="2978263" y="950388"/>
            <a:ext cx="6165737" cy="132091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spcBef>
                <a:spcPts val="0"/>
              </a:spcBef>
              <a:buFont typeface="Wingdings" panose="05000000000000000000" pitchFamily="2" charset="2"/>
              <a:buChar char="Ø"/>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月に両研究所を統合し「地方独立行政法人大阪産業技術研究所」を設立。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一気通貫の支援策として、「産学官連携コーディネーター、ビジネスナビゲーター（経営系）を配置」し、中小企業の研究開発から事業化までを支援。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さらに、公益財団法人大阪産業局、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JETRO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INPIT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等の支援機関との連携強化を図り、海</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gn="l">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外展開や知財関連の支援を展開。</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→製品化成果事例件数：</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31</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件（令和</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3</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33</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件（令和</a:t>
            </a:r>
            <a:r>
              <a:rPr lang="en-US" altLang="ja-JP" sz="923" dirty="0">
                <a:latin typeface="Meiryo UI" panose="020B0604030504040204" pitchFamily="50" charset="-128"/>
                <a:ea typeface="Meiryo UI" panose="020B0604030504040204" pitchFamily="50" charset="-128"/>
                <a:cs typeface="Meiryo UI" panose="020B0604030504040204" pitchFamily="50" charset="-128"/>
              </a:rPr>
              <a:t>2</a:t>
            </a:r>
            <a:r>
              <a:rPr lang="ja-JP" altLang="en-US" sz="923" dirty="0">
                <a:latin typeface="Meiryo UI" panose="020B0604030504040204" pitchFamily="50" charset="-128"/>
                <a:ea typeface="Meiryo UI" panose="020B0604030504040204" pitchFamily="50" charset="-128"/>
                <a:cs typeface="Meiryo UI" panose="020B0604030504040204" pitchFamily="50" charset="-128"/>
              </a:rPr>
              <a:t>年度）</a:t>
            </a:r>
          </a:p>
          <a:p>
            <a:pPr marL="263776" indent="-263776" algn="l">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多様化・高度化する技術課題、成長分野の研究開発を推進。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spcBef>
                <a:spcPts val="0"/>
              </a:spcBef>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マネジメント強化のため、外部有識者の知見を活用する理事長アドバイザー制度の創設。</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タイトル 1">
            <a:extLst>
              <a:ext uri="{FF2B5EF4-FFF2-40B4-BE49-F238E27FC236}">
                <a16:creationId xmlns:a16="http://schemas.microsoft.com/office/drawing/2014/main" id="{7BBC5BE3-48E8-4941-ABE5-91FB1266E25B}"/>
              </a:ext>
            </a:extLst>
          </p:cNvPr>
          <p:cNvSpPr txBox="1">
            <a:spLocks/>
          </p:cNvSpPr>
          <p:nvPr/>
        </p:nvSpPr>
        <p:spPr>
          <a:xfrm>
            <a:off x="2978263" y="2576375"/>
            <a:ext cx="6108389" cy="1028913"/>
          </a:xfrm>
          <a:prstGeom prst="rect">
            <a:avLst/>
          </a:prstGeom>
          <a:noFill/>
          <a:ln>
            <a:solidFill>
              <a:schemeClr val="tx1">
                <a:lumMod val="65000"/>
                <a:lumOff val="35000"/>
              </a:schemeClr>
            </a:solidFill>
          </a:ln>
        </p:spPr>
        <p:txBody>
          <a:bodyPr vert="horz" wrap="square" lIns="84406" tIns="33231" rIns="84406" bIns="33231"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社会潮流や企業ニーズを敏感に把握するため、大阪産業局と連携した体制の構築が必要ではないか。京阪神の他の研究施設との連携も必要ではないか。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「脱炭素社会の実現」、「海洋プラスチック問題」などの社会課題の解決・</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SDG</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ｓに資する研究を積極的に進めるべきではないか。</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0"/>
              </a:spcBef>
              <a:buFont typeface="Wingdings" panose="05000000000000000000" pitchFamily="2" charset="2"/>
              <a:buChar char="Ø"/>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法人本部機能の更なる充実を進め、マネジメント力強化に取り組む必要があるのではないか。</a:t>
            </a:r>
          </a:p>
        </p:txBody>
      </p:sp>
      <p:graphicFrame>
        <p:nvGraphicFramePr>
          <p:cNvPr id="61" name="表 60">
            <a:extLst>
              <a:ext uri="{FF2B5EF4-FFF2-40B4-BE49-F238E27FC236}">
                <a16:creationId xmlns:a16="http://schemas.microsoft.com/office/drawing/2014/main" id="{2482F7AA-1CBF-43EA-8350-A218D91B0A4A}"/>
              </a:ext>
            </a:extLst>
          </p:cNvPr>
          <p:cNvGraphicFramePr>
            <a:graphicFrameLocks noGrp="1"/>
          </p:cNvGraphicFramePr>
          <p:nvPr/>
        </p:nvGraphicFramePr>
        <p:xfrm>
          <a:off x="241266" y="3995771"/>
          <a:ext cx="3209908" cy="2437069"/>
        </p:xfrm>
        <a:graphic>
          <a:graphicData uri="http://schemas.openxmlformats.org/drawingml/2006/table">
            <a:tbl>
              <a:tblPr bandRow="1">
                <a:tableStyleId>{5C22544A-7EE6-4342-B048-85BDC9FD1C3A}</a:tableStyleId>
              </a:tblPr>
              <a:tblGrid>
                <a:gridCol w="817293">
                  <a:extLst>
                    <a:ext uri="{9D8B030D-6E8A-4147-A177-3AD203B41FA5}">
                      <a16:colId xmlns:a16="http://schemas.microsoft.com/office/drawing/2014/main" val="1520910211"/>
                    </a:ext>
                  </a:extLst>
                </a:gridCol>
                <a:gridCol w="2392615">
                  <a:extLst>
                    <a:ext uri="{9D8B030D-6E8A-4147-A177-3AD203B41FA5}">
                      <a16:colId xmlns:a16="http://schemas.microsoft.com/office/drawing/2014/main" val="3228948102"/>
                    </a:ext>
                  </a:extLst>
                </a:gridCol>
              </a:tblGrid>
              <a:tr h="525428">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統合に向けた検討・協議開始（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2012</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114300" marR="0" lvl="1" indent="-114300" algn="l" defTabSz="666750" rtl="0" eaLnBrk="1" fontAlgn="auto" latinLnBrk="0" hangingPunct="1">
                        <a:lnSpc>
                          <a:spcPct val="90000"/>
                        </a:lnSpc>
                        <a:spcBef>
                          <a:spcPct val="0"/>
                        </a:spcBef>
                        <a:spcAft>
                          <a:spcPct val="15000"/>
                        </a:spcAft>
                        <a:buClrTx/>
                        <a:buSzTx/>
                        <a:buFontTx/>
                        <a:buChar char="••"/>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地方独立行政法人大阪産業技術研究所を設立（</a:t>
                      </a: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2017</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txBody>
                  <a:tcPr marL="84406" marR="84406" marT="42203" marB="42203" anchor="ctr"/>
                </a:tc>
                <a:extLst>
                  <a:ext uri="{0D108BD9-81ED-4DB2-BD59-A6C34878D82A}">
                    <a16:rowId xmlns:a16="http://schemas.microsoft.com/office/drawing/2014/main" val="618110722"/>
                  </a:ext>
                </a:extLst>
              </a:tr>
              <a:tr h="43200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marR="0" lvl="1" indent="0" algn="ctr" defTabSz="666750" rtl="0" eaLnBrk="1" fontAlgn="auto" latinLnBrk="0" hangingPunct="1">
                        <a:lnSpc>
                          <a:spcPct val="90000"/>
                        </a:lnSpc>
                        <a:spcBef>
                          <a:spcPct val="0"/>
                        </a:spcBef>
                        <a:spcAft>
                          <a:spcPct val="1500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84406" marR="84406" marT="42203" marB="42203" anchor="ctr"/>
                </a:tc>
                <a:extLst>
                  <a:ext uri="{0D108BD9-81ED-4DB2-BD59-A6C34878D82A}">
                    <a16:rowId xmlns:a16="http://schemas.microsoft.com/office/drawing/2014/main" val="4160790156"/>
                  </a:ext>
                </a:extLst>
              </a:tr>
              <a:tr h="489176">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000" kern="1200" dirty="0">
                          <a:latin typeface="Meiryo UI" panose="020B0604030504040204" pitchFamily="50" charset="-128"/>
                          <a:ea typeface="Meiryo UI" panose="020B0604030504040204" pitchFamily="50" charset="-128"/>
                        </a:rPr>
                        <a:t>―</a:t>
                      </a:r>
                      <a:endParaRPr kumimoji="1" lang="ja-JP" altLang="en-US" sz="10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51925296"/>
                  </a:ext>
                </a:extLst>
              </a:tr>
              <a:tr h="459773">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lvl="1" indent="0" algn="ctr" defTabSz="666750">
                        <a:lnSpc>
                          <a:spcPct val="90000"/>
                        </a:lnSpc>
                        <a:spcBef>
                          <a:spcPct val="0"/>
                        </a:spcBef>
                        <a:spcAft>
                          <a:spcPct val="15000"/>
                        </a:spcAft>
                        <a:buNone/>
                      </a:pPr>
                      <a:r>
                        <a:rPr kumimoji="1" lang="en-US" altLang="ja-JP" sz="1000" kern="1200" dirty="0">
                          <a:latin typeface="Meiryo UI" panose="020B0604030504040204" pitchFamily="50" charset="-128"/>
                          <a:ea typeface="Meiryo UI" panose="020B0604030504040204" pitchFamily="50" charset="-128"/>
                        </a:rPr>
                        <a:t>―</a:t>
                      </a:r>
                      <a:endParaRPr kumimoji="1" lang="ja-JP" altLang="en-US" sz="1000" kern="12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530692">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14300" lvl="1" indent="-114300" algn="l" defTabSz="666750">
                        <a:lnSpc>
                          <a:spcPct val="90000"/>
                        </a:lnSpc>
                        <a:spcBef>
                          <a:spcPct val="0"/>
                        </a:spcBef>
                        <a:spcAft>
                          <a:spcPct val="15000"/>
                        </a:spcAft>
                        <a:buChar char="••"/>
                      </a:pPr>
                      <a:r>
                        <a:rPr kumimoji="1" lang="ja-JP" altLang="en-US" sz="1100" kern="1200" dirty="0">
                          <a:latin typeface="Meiryo UI" panose="020B0604030504040204" pitchFamily="50" charset="-128"/>
                          <a:ea typeface="Meiryo UI" panose="020B0604030504040204" pitchFamily="50" charset="-128"/>
                        </a:rPr>
                        <a:t>第</a:t>
                      </a:r>
                      <a:r>
                        <a:rPr kumimoji="1" lang="en-US" altLang="ja-JP" sz="1100" kern="1200" dirty="0">
                          <a:latin typeface="Meiryo UI" panose="020B0604030504040204" pitchFamily="50" charset="-128"/>
                          <a:ea typeface="Meiryo UI" panose="020B0604030504040204" pitchFamily="50" charset="-128"/>
                        </a:rPr>
                        <a:t>2</a:t>
                      </a:r>
                      <a:r>
                        <a:rPr kumimoji="1" lang="ja-JP" altLang="en-US" sz="1100" kern="1200" dirty="0">
                          <a:latin typeface="Meiryo UI" panose="020B0604030504040204" pitchFamily="50" charset="-128"/>
                          <a:ea typeface="Meiryo UI" panose="020B0604030504040204" pitchFamily="50" charset="-128"/>
                        </a:rPr>
                        <a:t>期中期目標について府市議会で議決</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88" name="タイトル 1"/>
          <p:cNvSpPr txBox="1"/>
          <p:nvPr/>
        </p:nvSpPr>
        <p:spPr>
          <a:xfrm>
            <a:off x="168238" y="3694071"/>
            <a:ext cx="2224130"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844083">
              <a:spcBef>
                <a:spcPts val="0"/>
              </a:spcBef>
              <a:defRPr/>
            </a:pPr>
            <a:r>
              <a:rPr lang="ja-JP" altLang="en-US" sz="1108"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292" b="1" dirty="0">
                <a:solidFill>
                  <a:prstClr val="black"/>
                </a:solidFill>
                <a:latin typeface="ＭＳ Ｐゴシック" panose="020B0600070205080204" pitchFamily="50" charset="-128"/>
                <a:ea typeface="ＭＳ Ｐゴシック" panose="020B0600070205080204" pitchFamily="50" charset="-128"/>
                <a:cs typeface="Meiryo UI" panose="020B0604030504040204" pitchFamily="50" charset="-128"/>
              </a:rPr>
              <a:t> 主な取組経過（年度）</a:t>
            </a:r>
          </a:p>
        </p:txBody>
      </p:sp>
      <p:sp>
        <p:nvSpPr>
          <p:cNvPr id="51" name="正方形/長方形 50"/>
          <p:cNvSpPr/>
          <p:nvPr/>
        </p:nvSpPr>
        <p:spPr>
          <a:xfrm>
            <a:off x="-18454" y="-56946"/>
            <a:ext cx="9143999" cy="585953"/>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７ー</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18.</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到達点分析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 </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機能面 </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（５）産業支援や研究開発の機能・体制強化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p>
          <a:p>
            <a:pPr lvl="0">
              <a:defRPr/>
            </a:pP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　</a:t>
            </a:r>
            <a:r>
              <a:rPr lang="en-US" altLang="ja-JP" sz="1400" kern="0" dirty="0" smtClean="0">
                <a:solidFill>
                  <a:srgbClr val="000000"/>
                </a:solidFill>
                <a:latin typeface="Meiryo UI" panose="020B0604030504040204" pitchFamily="50" charset="-128"/>
                <a:ea typeface="Meiryo UI" panose="020B0604030504040204" pitchFamily="50" charset="-128"/>
                <a:cs typeface="Meiryo UI" pitchFamily="50" charset="-128"/>
              </a:rPr>
              <a:t>②</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大阪産業技術研究所の</a:t>
            </a:r>
            <a:r>
              <a:rPr lang="ja-JP" altLang="en-US" sz="1400" kern="0" dirty="0" smtClean="0">
                <a:solidFill>
                  <a:srgbClr val="000000"/>
                </a:solidFill>
                <a:latin typeface="Meiryo UI" panose="020B0604030504040204" pitchFamily="50" charset="-128"/>
                <a:ea typeface="Meiryo UI" panose="020B0604030504040204" pitchFamily="50" charset="-128"/>
                <a:cs typeface="Meiryo UI" pitchFamily="50" charset="-128"/>
              </a:rPr>
              <a:t>設立（</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府立産業技術総合研究所と市立工業研究所の統合）</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個別個票</a:t>
            </a:r>
            <a:r>
              <a:rPr lang="en-US" altLang="ja-JP" sz="1400" kern="0" dirty="0">
                <a:solidFill>
                  <a:srgbClr val="000000"/>
                </a:solidFill>
                <a:latin typeface="Meiryo UI" panose="020B0604030504040204" pitchFamily="50" charset="-128"/>
                <a:ea typeface="Meiryo UI" panose="020B0604030504040204" pitchFamily="50" charset="-128"/>
                <a:cs typeface="Meiryo UI" pitchFamily="50" charset="-128"/>
              </a:rPr>
              <a:t>】</a:t>
            </a:r>
            <a:r>
              <a:rPr lang="ja-JP" altLang="en-US" sz="1400" kern="0" dirty="0">
                <a:solidFill>
                  <a:srgbClr val="000000"/>
                </a:solidFill>
                <a:latin typeface="Meiryo UI" panose="020B0604030504040204" pitchFamily="50" charset="-128"/>
                <a:ea typeface="Meiryo UI" panose="020B0604030504040204" pitchFamily="50" charset="-128"/>
                <a:cs typeface="Meiryo UI" pitchFamily="50" charset="-128"/>
              </a:rPr>
              <a:t>　</a:t>
            </a:r>
          </a:p>
        </p:txBody>
      </p:sp>
      <p:sp>
        <p:nvSpPr>
          <p:cNvPr id="52" name="正方形/長方形 51"/>
          <p:cNvSpPr/>
          <p:nvPr/>
        </p:nvSpPr>
        <p:spPr>
          <a:xfrm>
            <a:off x="7832891" y="260230"/>
            <a:ext cx="1256537" cy="2527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a:t>
            </a:r>
            <a:endParaRPr lang="en-US" altLang="ja-JP" sz="831" dirty="0">
              <a:solidFill>
                <a:schemeClr val="tx1"/>
              </a:solidFill>
            </a:endParaRPr>
          </a:p>
          <a:p>
            <a:pPr algn="ctr"/>
            <a:r>
              <a:rPr lang="ja-JP" altLang="en-US" sz="831" dirty="0">
                <a:solidFill>
                  <a:schemeClr val="tx1"/>
                </a:solidFill>
              </a:rPr>
              <a:t>参考資料１</a:t>
            </a:r>
          </a:p>
        </p:txBody>
      </p:sp>
    </p:spTree>
    <p:extLst>
      <p:ext uri="{BB962C8B-B14F-4D97-AF65-F5344CB8AC3E}">
        <p14:creationId xmlns:p14="http://schemas.microsoft.com/office/powerpoint/2010/main" val="388018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p:cNvGraphicFramePr>
            <a:graphicFrameLocks/>
          </p:cNvGraphicFramePr>
          <p:nvPr>
            <p:extLst>
              <p:ext uri="{D42A27DB-BD31-4B8C-83A1-F6EECF244321}">
                <p14:modId xmlns:p14="http://schemas.microsoft.com/office/powerpoint/2010/main" val="2413008369"/>
              </p:ext>
            </p:extLst>
          </p:nvPr>
        </p:nvGraphicFramePr>
        <p:xfrm>
          <a:off x="6840031" y="4249907"/>
          <a:ext cx="2362105" cy="2318611"/>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グループ化 13"/>
          <p:cNvGrpSpPr/>
          <p:nvPr/>
        </p:nvGrpSpPr>
        <p:grpSpPr>
          <a:xfrm>
            <a:off x="-28622" y="440580"/>
            <a:ext cx="4343643" cy="3399743"/>
            <a:chOff x="1338087" y="796978"/>
            <a:chExt cx="6711258" cy="5753655"/>
          </a:xfrm>
        </p:grpSpPr>
        <p:sp>
          <p:nvSpPr>
            <p:cNvPr id="8" name="角丸四角形 7"/>
            <p:cNvSpPr/>
            <p:nvPr/>
          </p:nvSpPr>
          <p:spPr>
            <a:xfrm>
              <a:off x="1338087" y="881565"/>
              <a:ext cx="5438016" cy="261166"/>
            </a:xfrm>
            <a:prstGeom prst="roundRect">
              <a:avLst>
                <a:gd name="adj" fmla="val 2911"/>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　事業所数は全国一</a:t>
              </a:r>
              <a:endParaRPr lang="en-US" altLang="ja-JP" sz="1108"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5220953" y="1548527"/>
              <a:ext cx="1806863" cy="243455"/>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3231" rtlCol="0" anchor="t" anchorCtr="0"/>
            <a:lstStyle/>
            <a:p>
              <a:pPr>
                <a:lnSpc>
                  <a:spcPts val="1108"/>
                </a:lnSpc>
              </a:pPr>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20,983</a:t>
              </a:r>
            </a:p>
          </p:txBody>
        </p:sp>
        <p:sp>
          <p:nvSpPr>
            <p:cNvPr id="10" name="正方形/長方形 9"/>
            <p:cNvSpPr/>
            <p:nvPr/>
          </p:nvSpPr>
          <p:spPr>
            <a:xfrm>
              <a:off x="5790950" y="1224549"/>
              <a:ext cx="1970308" cy="256854"/>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3231" rtlCol="0" anchor="t" anchorCtr="0"/>
            <a:lstStyle/>
            <a:p>
              <a:pPr algn="r">
                <a:lnSpc>
                  <a:spcPts val="1108"/>
                </a:lnSpc>
              </a:pPr>
              <a:r>
                <a:rPr lang="en-US" altLang="ja-JP"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従業者４人以上</a:t>
              </a:r>
              <a:r>
                <a:rPr lang="en-US" altLang="ja-JP" sz="83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角丸四角形 10"/>
            <p:cNvSpPr/>
            <p:nvPr/>
          </p:nvSpPr>
          <p:spPr>
            <a:xfrm>
              <a:off x="1640632" y="796978"/>
              <a:ext cx="6408713" cy="5726604"/>
            </a:xfrm>
            <a:prstGeom prst="roundRect">
              <a:avLst>
                <a:gd name="adj" fmla="val 1853"/>
              </a:avLst>
            </a:prstGeom>
            <a:noFill/>
            <a:ln w="158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10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3368824" y="6271904"/>
              <a:ext cx="4597077" cy="236536"/>
            </a:xfrm>
            <a:prstGeom prst="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Ins="33231" rtlCol="0" anchor="t" anchorCtr="0"/>
            <a:lstStyle/>
            <a:p>
              <a:pPr algn="r">
                <a:lnSpc>
                  <a:spcPts val="1108"/>
                </a:lnSpc>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活動調査　産業別集計</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nvGraphicFramePr>
          <p:xfrm>
            <a:off x="1646208" y="1157874"/>
            <a:ext cx="6124576" cy="5392759"/>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15" name="グラフ 14"/>
          <p:cNvGraphicFramePr>
            <a:graphicFrameLocks/>
          </p:cNvGraphicFramePr>
          <p:nvPr/>
        </p:nvGraphicFramePr>
        <p:xfrm>
          <a:off x="693607" y="3165683"/>
          <a:ext cx="3389915" cy="3859182"/>
        </p:xfrm>
        <a:graphic>
          <a:graphicData uri="http://schemas.openxmlformats.org/drawingml/2006/chart">
            <c:chart xmlns:c="http://schemas.openxmlformats.org/drawingml/2006/chart" xmlns:r="http://schemas.openxmlformats.org/officeDocument/2006/relationships" r:id="rId4"/>
          </a:graphicData>
        </a:graphic>
      </p:graphicFrame>
      <p:sp>
        <p:nvSpPr>
          <p:cNvPr id="16" name="正方形/長方形 15"/>
          <p:cNvSpPr/>
          <p:nvPr/>
        </p:nvSpPr>
        <p:spPr>
          <a:xfrm>
            <a:off x="116345" y="3850579"/>
            <a:ext cx="2507907" cy="248530"/>
          </a:xfrm>
          <a:prstGeom prst="rect">
            <a:avLst/>
          </a:prstGeom>
        </p:spPr>
        <p:txBody>
          <a:bodyPr wrap="square">
            <a:spAutoFit/>
          </a:bodyPr>
          <a:lstStyle/>
          <a:p>
            <a:r>
              <a:rPr lang="ja-JP" altLang="en-US" sz="1015"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■大阪は様々な業種が一定規模で存在</a:t>
            </a:r>
            <a:endParaRPr lang="ja-JP" altLang="en-US" sz="1015" dirty="0"/>
          </a:p>
        </p:txBody>
      </p:sp>
      <p:sp>
        <p:nvSpPr>
          <p:cNvPr id="20" name="テキスト ボックス 19"/>
          <p:cNvSpPr txBox="1"/>
          <p:nvPr/>
        </p:nvSpPr>
        <p:spPr>
          <a:xfrm>
            <a:off x="4766677" y="349811"/>
            <a:ext cx="3456384" cy="248530"/>
          </a:xfrm>
          <a:prstGeom prst="rect">
            <a:avLst/>
          </a:prstGeom>
          <a:solidFill>
            <a:schemeClr val="bg1"/>
          </a:solidFill>
        </p:spPr>
        <p:txBody>
          <a:bodyPr vert="horz" wrap="square" rtlCol="0">
            <a:spAutoFit/>
          </a:bodyPr>
          <a:lstStyle/>
          <a:p>
            <a:pPr algn="ct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■将来の経営戦略イメージ（製造業･非製造業、上位項目）</a:t>
            </a:r>
          </a:p>
        </p:txBody>
      </p:sp>
      <p:grpSp>
        <p:nvGrpSpPr>
          <p:cNvPr id="28" name="グループ化 27"/>
          <p:cNvGrpSpPr/>
          <p:nvPr/>
        </p:nvGrpSpPr>
        <p:grpSpPr>
          <a:xfrm>
            <a:off x="4506441" y="466124"/>
            <a:ext cx="4266067" cy="3382329"/>
            <a:chOff x="10382103" y="2113285"/>
            <a:chExt cx="4621573" cy="3664190"/>
          </a:xfrm>
        </p:grpSpPr>
        <p:sp>
          <p:nvSpPr>
            <p:cNvPr id="21" name="テキスト ボックス 20"/>
            <p:cNvSpPr txBox="1"/>
            <p:nvPr/>
          </p:nvSpPr>
          <p:spPr>
            <a:xfrm>
              <a:off x="11743011" y="2582741"/>
              <a:ext cx="3219971" cy="361766"/>
            </a:xfrm>
            <a:prstGeom prst="rect">
              <a:avLst/>
            </a:prstGeom>
            <a:solidFill>
              <a:schemeClr val="bg1"/>
            </a:solidFill>
          </p:spPr>
          <p:txBody>
            <a:bodyPr vert="horz" wrap="square" rtlCol="0">
              <a:spAutoFit/>
            </a:bodyPr>
            <a:lstStyle/>
            <a:p>
              <a:r>
                <a:rPr lang="en-US" altLang="ja-JP" sz="785" dirty="0">
                  <a:latin typeface="Meiryo UI" panose="020B0604030504040204" pitchFamily="50" charset="-128"/>
                  <a:ea typeface="Meiryo UI" panose="020B0604030504040204" pitchFamily="50" charset="-128"/>
                  <a:cs typeface="Meiryo UI" panose="020B0604030504040204" pitchFamily="50" charset="-128"/>
                </a:rPr>
                <a:t>(3</a:t>
              </a:r>
              <a:r>
                <a:rPr lang="ja-JP" altLang="en-US" sz="785" dirty="0">
                  <a:latin typeface="Meiryo UI" panose="020B0604030504040204" pitchFamily="50" charset="-128"/>
                  <a:ea typeface="Meiryo UI" panose="020B0604030504040204" pitchFamily="50" charset="-128"/>
                  <a:cs typeface="Meiryo UI" panose="020B0604030504040204" pitchFamily="50" charset="-128"/>
                </a:rPr>
                <a:t>つ以内選択、サンプル数：製造業＝</a:t>
              </a:r>
              <a:r>
                <a:rPr lang="en-US" altLang="ja-JP" sz="785" dirty="0">
                  <a:latin typeface="Meiryo UI" panose="020B0604030504040204" pitchFamily="50" charset="-128"/>
                  <a:ea typeface="Meiryo UI" panose="020B0604030504040204" pitchFamily="50" charset="-128"/>
                  <a:cs typeface="Meiryo UI" panose="020B0604030504040204" pitchFamily="50" charset="-128"/>
                </a:rPr>
                <a:t>1,491</a:t>
              </a:r>
              <a:r>
                <a:rPr lang="ja-JP" altLang="en-US" sz="785"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785" dirty="0">
                  <a:latin typeface="Meiryo UI" panose="020B0604030504040204" pitchFamily="50" charset="-128"/>
                  <a:ea typeface="Meiryo UI" panose="020B0604030504040204" pitchFamily="50" charset="-128"/>
                  <a:cs typeface="Meiryo UI" panose="020B0604030504040204" pitchFamily="50" charset="-128"/>
                </a:rPr>
                <a:t>非製造業＝</a:t>
              </a:r>
              <a:r>
                <a:rPr lang="en-US" altLang="ja-JP" sz="785" dirty="0">
                  <a:latin typeface="Meiryo UI" panose="020B0604030504040204" pitchFamily="50" charset="-128"/>
                  <a:ea typeface="Meiryo UI" panose="020B0604030504040204" pitchFamily="50" charset="-128"/>
                  <a:cs typeface="Meiryo UI" panose="020B0604030504040204" pitchFamily="50" charset="-128"/>
                </a:rPr>
                <a:t>2,792</a:t>
              </a:r>
              <a:r>
                <a:rPr lang="ja-JP" altLang="en-US" sz="785"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2" name="角丸四角形 21"/>
            <p:cNvSpPr/>
            <p:nvPr/>
          </p:nvSpPr>
          <p:spPr>
            <a:xfrm>
              <a:off x="11648857" y="4445039"/>
              <a:ext cx="382638" cy="119706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84406" tIns="42203" rIns="84406" bIns="42203"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lang="ja-JP" altLang="en-US" sz="1015">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648317" y="4437112"/>
              <a:ext cx="4355359" cy="1340363"/>
            </a:xfrm>
            <a:prstGeom prst="rect">
              <a:avLst/>
            </a:prstGeom>
            <a:noFill/>
          </p:spPr>
          <p:txBody>
            <a:bodyPr vert="eaVert" wrap="square" rtlCol="0">
              <a:spAutoFit/>
            </a:bodyPr>
            <a:lstStyle/>
            <a:p>
              <a:r>
                <a:rPr lang="ja-JP" altLang="en-US" sz="831" dirty="0">
                  <a:latin typeface="Meiryo UI" panose="020B0604030504040204" pitchFamily="50" charset="-128"/>
                  <a:ea typeface="Meiryo UI" panose="020B0604030504040204" pitchFamily="50" charset="-128"/>
                  <a:cs typeface="Meiryo UI" panose="020B0604030504040204" pitchFamily="50" charset="-128"/>
                </a:rPr>
                <a:t>新製品を開発し、海外市場に</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展開する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国内需要のうち、異業種の成長市場に進出する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ニッチ（隙間）市場に進出する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国内需要の回復を待つ</a:t>
              </a: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マーケティング手法を見直し、国内市場を開拓する</a:t>
              </a: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事業の効率性を高め、価格の</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優位性を強化する</a:t>
              </a: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高付加価値需要への対応を強化する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83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新製品を開発し、国内市場を開拓する</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31" dirty="0">
                  <a:latin typeface="Meiryo UI" panose="020B0604030504040204" pitchFamily="50" charset="-128"/>
                  <a:ea typeface="Meiryo UI" panose="020B0604030504040204" pitchFamily="50" charset="-128"/>
                  <a:cs typeface="Meiryo UI" panose="020B0604030504040204" pitchFamily="50" charset="-128"/>
                </a:rPr>
                <a:t>現状の売上水準を前提に利益率を強化する</a:t>
              </a:r>
            </a:p>
          </p:txBody>
        </p:sp>
        <p:graphicFrame>
          <p:nvGraphicFramePr>
            <p:cNvPr id="24" name="グラフ 23"/>
            <p:cNvGraphicFramePr>
              <a:graphicFrameLocks/>
            </p:cNvGraphicFramePr>
            <p:nvPr/>
          </p:nvGraphicFramePr>
          <p:xfrm>
            <a:off x="10442729" y="2253358"/>
            <a:ext cx="4530821" cy="2331939"/>
          </p:xfrm>
          <a:graphic>
            <a:graphicData uri="http://schemas.openxmlformats.org/drawingml/2006/chart">
              <c:chart xmlns:c="http://schemas.openxmlformats.org/drawingml/2006/chart" xmlns:r="http://schemas.openxmlformats.org/officeDocument/2006/relationships" r:id="rId5"/>
            </a:graphicData>
          </a:graphic>
        </p:graphicFrame>
        <p:sp>
          <p:nvSpPr>
            <p:cNvPr id="25" name="テキスト ボックス 24"/>
            <p:cNvSpPr txBox="1"/>
            <p:nvPr/>
          </p:nvSpPr>
          <p:spPr>
            <a:xfrm>
              <a:off x="10382103" y="2113285"/>
              <a:ext cx="506233" cy="269241"/>
            </a:xfrm>
            <a:prstGeom prst="rect">
              <a:avLst/>
            </a:prstGeom>
            <a:noFill/>
          </p:spPr>
          <p:txBody>
            <a:bodyPr vert="horz" wrap="square" rtlCol="0">
              <a:spAutoFit/>
            </a:bodyPr>
            <a:lstStyle/>
            <a:p>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dirty="0">
                  <a:latin typeface="Meiryo UI" panose="020B0604030504040204" pitchFamily="50" charset="-128"/>
                  <a:ea typeface="Meiryo UI" panose="020B0604030504040204" pitchFamily="50" charset="-128"/>
                  <a:cs typeface="Meiryo UI" panose="020B0604030504040204" pitchFamily="50" charset="-128"/>
                </a:rPr>
                <a:t>％</a:t>
              </a:r>
              <a:r>
                <a:rPr lang="en-US" altLang="ja-JP" sz="1015"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15"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11188094" y="4439274"/>
              <a:ext cx="375772" cy="1197064"/>
            </a:xfrm>
            <a:prstGeom prst="round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84406" tIns="42203" rIns="84406" bIns="42203"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endParaRPr lang="ja-JP" altLang="en-US" sz="1015">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3233920" y="2284639"/>
              <a:ext cx="702978" cy="169213"/>
            </a:xfrm>
            <a:prstGeom prst="rect">
              <a:avLst/>
            </a:prstGeom>
            <a:solidFill>
              <a:schemeClr val="bg1"/>
            </a:solidFill>
          </p:spPr>
          <p:txBody>
            <a:bodyPr vert="horz" wrap="square" lIns="33231" tIns="0" rIns="0" bIns="0" rtlCol="0">
              <a:spAutoFit/>
            </a:bodyPr>
            <a:lstStyle/>
            <a:p>
              <a:r>
                <a:rPr lang="ja-JP" altLang="en-US" sz="1015" dirty="0">
                  <a:latin typeface="Meiryo UI" panose="020B0604030504040204" pitchFamily="50" charset="-128"/>
                  <a:ea typeface="Meiryo UI" panose="020B0604030504040204" pitchFamily="50" charset="-128"/>
                  <a:cs typeface="Meiryo UI" panose="020B0604030504040204" pitchFamily="50" charset="-128"/>
                </a:rPr>
                <a:t>非製造業</a:t>
              </a:r>
            </a:p>
          </p:txBody>
        </p:sp>
      </p:grpSp>
      <p:sp>
        <p:nvSpPr>
          <p:cNvPr id="30" name="正方形/長方形 29">
            <a:extLst>
              <a:ext uri="{FF2B5EF4-FFF2-40B4-BE49-F238E27FC236}">
                <a16:creationId xmlns:a16="http://schemas.microsoft.com/office/drawing/2014/main" id="{12BB05C3-F234-484D-B626-034276DF8214}"/>
              </a:ext>
            </a:extLst>
          </p:cNvPr>
          <p:cNvSpPr/>
          <p:nvPr/>
        </p:nvSpPr>
        <p:spPr>
          <a:xfrm>
            <a:off x="4208593" y="3905342"/>
            <a:ext cx="1978770" cy="3075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■技術研事業収入の比較</a:t>
            </a:r>
            <a:endParaRPr lang="en-US" altLang="ja-JP" sz="923" b="1" dirty="0">
              <a:latin typeface="Meiryo UI" panose="020B0604030504040204" pitchFamily="50" charset="-128"/>
              <a:ea typeface="Meiryo UI" panose="020B0604030504040204" pitchFamily="50" charset="-128"/>
            </a:endParaRPr>
          </a:p>
        </p:txBody>
      </p:sp>
      <p:graphicFrame>
        <p:nvGraphicFramePr>
          <p:cNvPr id="31" name="グラフ 30"/>
          <p:cNvGraphicFramePr>
            <a:graphicFrameLocks/>
          </p:cNvGraphicFramePr>
          <p:nvPr/>
        </p:nvGraphicFramePr>
        <p:xfrm>
          <a:off x="4243785" y="4296601"/>
          <a:ext cx="2487440" cy="2279336"/>
        </p:xfrm>
        <a:graphic>
          <a:graphicData uri="http://schemas.openxmlformats.org/drawingml/2006/chart">
            <c:chart xmlns:c="http://schemas.openxmlformats.org/drawingml/2006/chart" xmlns:r="http://schemas.openxmlformats.org/officeDocument/2006/relationships" r:id="rId6"/>
          </a:graphicData>
        </a:graphic>
      </p:graphicFrame>
      <p:sp>
        <p:nvSpPr>
          <p:cNvPr id="32" name="テキスト ボックス 31">
            <a:extLst>
              <a:ext uri="{FF2B5EF4-FFF2-40B4-BE49-F238E27FC236}">
                <a16:creationId xmlns:a16="http://schemas.microsoft.com/office/drawing/2014/main" id="{198C8E61-E8FF-41AC-89BA-6C9F76412FCE}"/>
              </a:ext>
            </a:extLst>
          </p:cNvPr>
          <p:cNvSpPr txBox="1"/>
          <p:nvPr/>
        </p:nvSpPr>
        <p:spPr>
          <a:xfrm>
            <a:off x="5385498" y="4480497"/>
            <a:ext cx="633349" cy="390620"/>
          </a:xfrm>
          <a:prstGeom prst="rect">
            <a:avLst/>
          </a:prstGeom>
          <a:noFill/>
        </p:spPr>
        <p:txBody>
          <a:bodyPr wrap="square" rtlCol="0">
            <a:spAutoFit/>
          </a:bodyPr>
          <a:lstStyle/>
          <a:p>
            <a:r>
              <a:rPr lang="ja-JP" altLang="en-US" sz="969" b="1" dirty="0">
                <a:solidFill>
                  <a:srgbClr val="FF0000"/>
                </a:solidFill>
                <a:latin typeface="Meiryo UI" panose="020B0604030504040204" pitchFamily="50" charset="-128"/>
                <a:ea typeface="Meiryo UI" panose="020B0604030504040204" pitchFamily="50" charset="-128"/>
              </a:rPr>
              <a:t>全国</a:t>
            </a:r>
            <a:r>
              <a:rPr lang="en-US" altLang="ja-JP" sz="969" b="1" dirty="0">
                <a:solidFill>
                  <a:srgbClr val="FF0000"/>
                </a:solidFill>
                <a:latin typeface="Meiryo UI" panose="020B0604030504040204" pitchFamily="50" charset="-128"/>
                <a:ea typeface="Meiryo UI" panose="020B0604030504040204" pitchFamily="50" charset="-128"/>
              </a:rPr>
              <a:t>1</a:t>
            </a:r>
            <a:r>
              <a:rPr lang="ja-JP" altLang="en-US" sz="969" b="1" dirty="0">
                <a:solidFill>
                  <a:srgbClr val="FF0000"/>
                </a:solidFill>
                <a:latin typeface="Meiryo UI" panose="020B0604030504040204" pitchFamily="50" charset="-128"/>
                <a:ea typeface="Meiryo UI" panose="020B0604030504040204" pitchFamily="50" charset="-128"/>
              </a:rPr>
              <a:t>位</a:t>
            </a:r>
            <a:endParaRPr lang="en-US" altLang="ja-JP" sz="969" b="1" dirty="0">
              <a:solidFill>
                <a:srgbClr val="FF0000"/>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198C8E61-E8FF-41AC-89BA-6C9F76412FCE}"/>
              </a:ext>
            </a:extLst>
          </p:cNvPr>
          <p:cNvSpPr txBox="1"/>
          <p:nvPr/>
        </p:nvSpPr>
        <p:spPr>
          <a:xfrm>
            <a:off x="4820864" y="4550706"/>
            <a:ext cx="386644" cy="241476"/>
          </a:xfrm>
          <a:prstGeom prst="rect">
            <a:avLst/>
          </a:prstGeom>
          <a:noFill/>
        </p:spPr>
        <p:txBody>
          <a:bodyPr wrap="none" rtlCol="0">
            <a:spAutoFit/>
          </a:bodyPr>
          <a:lstStyle/>
          <a:p>
            <a:r>
              <a:rPr lang="en-US" altLang="ja-JP" sz="969" dirty="0">
                <a:solidFill>
                  <a:srgbClr val="0033CC"/>
                </a:solidFill>
                <a:latin typeface="Meiryo UI" panose="020B0604030504040204" pitchFamily="50" charset="-128"/>
                <a:ea typeface="Meiryo UI" panose="020B0604030504040204" pitchFamily="50" charset="-128"/>
              </a:rPr>
              <a:t>2</a:t>
            </a:r>
            <a:r>
              <a:rPr lang="ja-JP" altLang="en-US" sz="969" dirty="0">
                <a:solidFill>
                  <a:srgbClr val="0033CC"/>
                </a:solidFill>
                <a:latin typeface="Meiryo UI" panose="020B0604030504040204" pitchFamily="50" charset="-128"/>
                <a:ea typeface="Meiryo UI" panose="020B0604030504040204" pitchFamily="50" charset="-128"/>
              </a:rPr>
              <a:t>位</a:t>
            </a:r>
            <a:endParaRPr lang="en-US" altLang="ja-JP" sz="969" dirty="0">
              <a:solidFill>
                <a:srgbClr val="0033CC"/>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198C8E61-E8FF-41AC-89BA-6C9F76412FCE}"/>
              </a:ext>
            </a:extLst>
          </p:cNvPr>
          <p:cNvSpPr txBox="1"/>
          <p:nvPr/>
        </p:nvSpPr>
        <p:spPr>
          <a:xfrm>
            <a:off x="6187363" y="4722964"/>
            <a:ext cx="386644" cy="241476"/>
          </a:xfrm>
          <a:prstGeom prst="rect">
            <a:avLst/>
          </a:prstGeom>
          <a:noFill/>
        </p:spPr>
        <p:txBody>
          <a:bodyPr wrap="none" rtlCol="0">
            <a:spAutoFit/>
          </a:bodyPr>
          <a:lstStyle/>
          <a:p>
            <a:r>
              <a:rPr lang="en-US" altLang="ja-JP" sz="969" dirty="0">
                <a:latin typeface="Meiryo UI" panose="020B0604030504040204" pitchFamily="50" charset="-128"/>
                <a:ea typeface="Meiryo UI" panose="020B0604030504040204" pitchFamily="50" charset="-128"/>
              </a:rPr>
              <a:t>3</a:t>
            </a:r>
            <a:r>
              <a:rPr lang="ja-JP" altLang="en-US" sz="969" dirty="0">
                <a:latin typeface="Meiryo UI" panose="020B0604030504040204" pitchFamily="50" charset="-128"/>
                <a:ea typeface="Meiryo UI" panose="020B0604030504040204" pitchFamily="50" charset="-128"/>
              </a:rPr>
              <a:t>位</a:t>
            </a:r>
            <a:endParaRPr lang="en-US" altLang="ja-JP" sz="969" dirty="0">
              <a:latin typeface="Meiryo UI" panose="020B0604030504040204" pitchFamily="50" charset="-128"/>
              <a:ea typeface="Meiryo UI" panose="020B0604030504040204" pitchFamily="50" charset="-128"/>
            </a:endParaRPr>
          </a:p>
        </p:txBody>
      </p:sp>
      <p:sp>
        <p:nvSpPr>
          <p:cNvPr id="35" name="テキスト ボックス 4"/>
          <p:cNvSpPr txBox="1"/>
          <p:nvPr/>
        </p:nvSpPr>
        <p:spPr>
          <a:xfrm>
            <a:off x="4204500" y="4162840"/>
            <a:ext cx="317395" cy="127856"/>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31" dirty="0"/>
              <a:t>（千円）</a:t>
            </a:r>
          </a:p>
        </p:txBody>
      </p:sp>
      <p:sp>
        <p:nvSpPr>
          <p:cNvPr id="37" name="テキスト ボックス 36">
            <a:extLst>
              <a:ext uri="{FF2B5EF4-FFF2-40B4-BE49-F238E27FC236}">
                <a16:creationId xmlns:a16="http://schemas.microsoft.com/office/drawing/2014/main" id="{198C8E61-E8FF-41AC-89BA-6C9F76412FCE}"/>
              </a:ext>
            </a:extLst>
          </p:cNvPr>
          <p:cNvSpPr txBox="1"/>
          <p:nvPr/>
        </p:nvSpPr>
        <p:spPr>
          <a:xfrm>
            <a:off x="7313724" y="5403527"/>
            <a:ext cx="463588" cy="241476"/>
          </a:xfrm>
          <a:prstGeom prst="rect">
            <a:avLst/>
          </a:prstGeom>
          <a:noFill/>
        </p:spPr>
        <p:txBody>
          <a:bodyPr wrap="none" rtlCol="0">
            <a:spAutoFit/>
          </a:bodyPr>
          <a:lstStyle/>
          <a:p>
            <a:r>
              <a:rPr lang="en-US" altLang="ja-JP" sz="969" dirty="0">
                <a:latin typeface="Meiryo UI" panose="020B0604030504040204" pitchFamily="50" charset="-128"/>
                <a:ea typeface="Meiryo UI" panose="020B0604030504040204" pitchFamily="50" charset="-128"/>
              </a:rPr>
              <a:t>20</a:t>
            </a:r>
            <a:r>
              <a:rPr lang="ja-JP" altLang="en-US" sz="969" dirty="0">
                <a:latin typeface="Meiryo UI" panose="020B0604030504040204" pitchFamily="50" charset="-128"/>
                <a:ea typeface="Meiryo UI" panose="020B0604030504040204" pitchFamily="50" charset="-128"/>
              </a:rPr>
              <a:t>位</a:t>
            </a:r>
            <a:endParaRPr lang="en-US" altLang="ja-JP" sz="969"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198C8E61-E8FF-41AC-89BA-6C9F76412FCE}"/>
              </a:ext>
            </a:extLst>
          </p:cNvPr>
          <p:cNvSpPr txBox="1"/>
          <p:nvPr/>
        </p:nvSpPr>
        <p:spPr>
          <a:xfrm>
            <a:off x="7919618" y="4364357"/>
            <a:ext cx="643125" cy="241476"/>
          </a:xfrm>
          <a:prstGeom prst="rect">
            <a:avLst/>
          </a:prstGeom>
          <a:noFill/>
        </p:spPr>
        <p:txBody>
          <a:bodyPr wrap="none" rtlCol="0">
            <a:spAutoFit/>
          </a:bodyPr>
          <a:lstStyle/>
          <a:p>
            <a:r>
              <a:rPr lang="ja-JP" altLang="en-US" sz="969" b="1" dirty="0">
                <a:solidFill>
                  <a:srgbClr val="0033CC"/>
                </a:solidFill>
                <a:latin typeface="Meiryo UI" panose="020B0604030504040204" pitchFamily="50" charset="-128"/>
                <a:ea typeface="Meiryo UI" panose="020B0604030504040204" pitchFamily="50" charset="-128"/>
              </a:rPr>
              <a:t>全国</a:t>
            </a:r>
            <a:r>
              <a:rPr lang="en-US" altLang="ja-JP" sz="969" b="1" dirty="0">
                <a:solidFill>
                  <a:srgbClr val="0033CC"/>
                </a:solidFill>
                <a:latin typeface="Meiryo UI" panose="020B0604030504040204" pitchFamily="50" charset="-128"/>
                <a:ea typeface="Meiryo UI" panose="020B0604030504040204" pitchFamily="50" charset="-128"/>
              </a:rPr>
              <a:t>2</a:t>
            </a:r>
            <a:r>
              <a:rPr lang="ja-JP" altLang="en-US" sz="969" b="1" dirty="0">
                <a:solidFill>
                  <a:srgbClr val="0033CC"/>
                </a:solidFill>
                <a:latin typeface="Meiryo UI" panose="020B0604030504040204" pitchFamily="50" charset="-128"/>
                <a:ea typeface="Meiryo UI" panose="020B0604030504040204" pitchFamily="50" charset="-128"/>
              </a:rPr>
              <a:t>位</a:t>
            </a:r>
            <a:endParaRPr lang="en-US" altLang="ja-JP" sz="969" b="1" dirty="0">
              <a:solidFill>
                <a:srgbClr val="0033CC"/>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198C8E61-E8FF-41AC-89BA-6C9F76412FCE}"/>
              </a:ext>
            </a:extLst>
          </p:cNvPr>
          <p:cNvSpPr txBox="1"/>
          <p:nvPr/>
        </p:nvSpPr>
        <p:spPr>
          <a:xfrm>
            <a:off x="8647428" y="4664348"/>
            <a:ext cx="389455" cy="404726"/>
          </a:xfrm>
          <a:prstGeom prst="rect">
            <a:avLst/>
          </a:prstGeom>
          <a:noFill/>
        </p:spPr>
        <p:txBody>
          <a:bodyPr wrap="square" rtlCol="0">
            <a:spAutoFit/>
          </a:bodyPr>
          <a:lstStyle/>
          <a:p>
            <a:r>
              <a:rPr lang="en-US" altLang="ja-JP" sz="1015" dirty="0">
                <a:latin typeface="Meiryo UI" panose="020B0604030504040204" pitchFamily="50" charset="-128"/>
                <a:ea typeface="Meiryo UI" panose="020B0604030504040204" pitchFamily="50" charset="-128"/>
              </a:rPr>
              <a:t>4</a:t>
            </a:r>
            <a:r>
              <a:rPr lang="ja-JP" altLang="en-US" sz="1015" dirty="0">
                <a:latin typeface="Meiryo UI" panose="020B0604030504040204" pitchFamily="50" charset="-128"/>
                <a:ea typeface="Meiryo UI" panose="020B0604030504040204" pitchFamily="50" charset="-128"/>
              </a:rPr>
              <a:t>位</a:t>
            </a:r>
            <a:endParaRPr lang="en-US" altLang="ja-JP" sz="1015" dirty="0">
              <a:latin typeface="Meiryo UI" panose="020B0604030504040204" pitchFamily="50" charset="-128"/>
              <a:ea typeface="Meiryo UI" panose="020B0604030504040204" pitchFamily="50" charset="-128"/>
            </a:endParaRPr>
          </a:p>
        </p:txBody>
      </p:sp>
      <p:sp>
        <p:nvSpPr>
          <p:cNvPr id="40" name="テキスト ボックス 4"/>
          <p:cNvSpPr txBox="1"/>
          <p:nvPr/>
        </p:nvSpPr>
        <p:spPr>
          <a:xfrm>
            <a:off x="6890821" y="4151519"/>
            <a:ext cx="317395" cy="127856"/>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none" lIns="0" tIns="0" rIns="0" bIns="0"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ja-JP" altLang="en-US" sz="831" dirty="0"/>
              <a:t>（千円）</a:t>
            </a:r>
          </a:p>
        </p:txBody>
      </p:sp>
      <p:sp>
        <p:nvSpPr>
          <p:cNvPr id="41" name="テキスト ボックス 40"/>
          <p:cNvSpPr txBox="1"/>
          <p:nvPr/>
        </p:nvSpPr>
        <p:spPr>
          <a:xfrm>
            <a:off x="6731225" y="3927314"/>
            <a:ext cx="1574306" cy="285682"/>
          </a:xfrm>
          <a:prstGeom prst="rect">
            <a:avLst/>
          </a:prstGeom>
          <a:no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■技術研特許収入の比較</a:t>
            </a:r>
          </a:p>
        </p:txBody>
      </p:sp>
    </p:spTree>
    <p:extLst>
      <p:ext uri="{BB962C8B-B14F-4D97-AF65-F5344CB8AC3E}">
        <p14:creationId xmlns:p14="http://schemas.microsoft.com/office/powerpoint/2010/main" val="16700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46236" y="3495469"/>
            <a:ext cx="8513306"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タイトル 1"/>
          <p:cNvSpPr txBox="1">
            <a:spLocks/>
          </p:cNvSpPr>
          <p:nvPr/>
        </p:nvSpPr>
        <p:spPr>
          <a:xfrm>
            <a:off x="220865" y="3474518"/>
            <a:ext cx="2024723"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sp>
        <p:nvSpPr>
          <p:cNvPr id="59" name="タイトル 1"/>
          <p:cNvSpPr txBox="1">
            <a:spLocks/>
          </p:cNvSpPr>
          <p:nvPr/>
        </p:nvSpPr>
        <p:spPr>
          <a:xfrm>
            <a:off x="4277667" y="1966684"/>
            <a:ext cx="4673017" cy="1534345"/>
          </a:xfrm>
          <a:prstGeom prst="rect">
            <a:avLst/>
          </a:prstGeom>
          <a:noFill/>
          <a:ln>
            <a:solidFill>
              <a:schemeClr val="tx1"/>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554"/>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行政のデジタル化が大きく遅れていた一方で、公民共同エコシステムによるスマートシティの枠組みが充実しつつある。</a:t>
            </a:r>
          </a:p>
          <a:p>
            <a:pPr marL="263776" indent="-263776" algn="l">
              <a:lnSpc>
                <a:spcPts val="1477"/>
              </a:lnSpc>
              <a:spcBef>
                <a:spcPts val="831"/>
              </a:spcBef>
              <a:buFont typeface="Wingdings" panose="05000000000000000000" pitchFamily="2" charset="2"/>
              <a:buChar char="Ø"/>
            </a:pP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年に大阪・関西万博の開催を控える大阪として、スマートシティー戦略を成長の基軸に据え、新たなテクノロジーで多様化する社会課題を解決しながら、全ての住民が満足度を高める、</a:t>
            </a:r>
            <a:r>
              <a:rPr lang="en-US" altLang="ja-JP" sz="1292" b="1" dirty="0">
                <a:latin typeface="Meiryo UI" panose="020B0604030504040204" pitchFamily="50" charset="-128"/>
                <a:ea typeface="Meiryo UI" panose="020B0604030504040204" pitchFamily="50" charset="-128"/>
                <a:cs typeface="Meiryo UI" panose="020B0604030504040204" pitchFamily="50" charset="-128"/>
              </a:rPr>
              <a:t>Well-being</a:t>
            </a: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で持続可能な社会の実現を目指すべきではないか。</a:t>
            </a:r>
          </a:p>
        </p:txBody>
      </p:sp>
      <p:sp>
        <p:nvSpPr>
          <p:cNvPr id="34" name="タイトル 1">
            <a:extLst>
              <a:ext uri="{FF2B5EF4-FFF2-40B4-BE49-F238E27FC236}">
                <a16:creationId xmlns:a16="http://schemas.microsoft.com/office/drawing/2014/main" id="{23A3C18F-9E72-4D89-80A6-91E085D84283}"/>
              </a:ext>
            </a:extLst>
          </p:cNvPr>
          <p:cNvSpPr txBox="1"/>
          <p:nvPr/>
        </p:nvSpPr>
        <p:spPr>
          <a:xfrm>
            <a:off x="246237" y="909529"/>
            <a:ext cx="3794012" cy="176517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大阪・関西万博に向け、大胆な規制緩和等による最先端の取組と、府域全体で住民に利便性を実感してもらえる取組を両輪として、大阪モデルのスマートシティーの基盤を確立。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ｰ</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を実現するための戦略（「大阪スマートシティ戦略」）を定め、行政自らの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をはじめ、さらに地域の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を推進し、企業の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と相まって、都市全体の</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DX</a:t>
            </a:r>
            <a:r>
              <a:rPr lang="ja-JP" altLang="en-US" sz="1292"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へと</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つなげていく。</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23">
            <a:extLst>
              <a:ext uri="{FF2B5EF4-FFF2-40B4-BE49-F238E27FC236}">
                <a16:creationId xmlns:a16="http://schemas.microsoft.com/office/drawing/2014/main" id="{FE3469D8-B374-4B98-81C9-8DAED1169A5B}"/>
              </a:ext>
            </a:extLst>
          </p:cNvPr>
          <p:cNvSpPr/>
          <p:nvPr/>
        </p:nvSpPr>
        <p:spPr>
          <a:xfrm>
            <a:off x="4239656" y="576026"/>
            <a:ext cx="1046820" cy="2618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40" name="タイトル 1">
            <a:extLst>
              <a:ext uri="{FF2B5EF4-FFF2-40B4-BE49-F238E27FC236}">
                <a16:creationId xmlns:a16="http://schemas.microsoft.com/office/drawing/2014/main" id="{9FEEBACE-07A2-4D2D-8142-56AD02695DE8}"/>
              </a:ext>
            </a:extLst>
          </p:cNvPr>
          <p:cNvSpPr txBox="1">
            <a:spLocks/>
          </p:cNvSpPr>
          <p:nvPr/>
        </p:nvSpPr>
        <p:spPr>
          <a:xfrm>
            <a:off x="4316383" y="786948"/>
            <a:ext cx="4595586" cy="931616"/>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en-US" altLang="ja-JP" sz="1292"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月に「大阪スマートシティ戦略 </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ver.1.0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」を策定するなど、スマートシティ化に向けた取組みが進んできた。</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554"/>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戦略策定後の変化を踏まえ、新たな３つの要素を加えた 「大阪スマートシティ戦略 </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」策定に向け、取組み中。</a:t>
            </a:r>
          </a:p>
        </p:txBody>
      </p:sp>
      <p:graphicFrame>
        <p:nvGraphicFramePr>
          <p:cNvPr id="25" name="表 24">
            <a:extLst>
              <a:ext uri="{FF2B5EF4-FFF2-40B4-BE49-F238E27FC236}">
                <a16:creationId xmlns:a16="http://schemas.microsoft.com/office/drawing/2014/main" id="{651ECBFD-4EC1-43D0-AED4-526B0D286568}"/>
              </a:ext>
            </a:extLst>
          </p:cNvPr>
          <p:cNvGraphicFramePr>
            <a:graphicFrameLocks noGrp="1"/>
          </p:cNvGraphicFramePr>
          <p:nvPr/>
        </p:nvGraphicFramePr>
        <p:xfrm>
          <a:off x="171071" y="3752850"/>
          <a:ext cx="3754263" cy="2784060"/>
        </p:xfrm>
        <a:graphic>
          <a:graphicData uri="http://schemas.openxmlformats.org/drawingml/2006/table">
            <a:tbl>
              <a:tblPr bandRow="1">
                <a:tableStyleId>{5C22544A-7EE6-4342-B048-85BDC9FD1C3A}</a:tableStyleId>
              </a:tblPr>
              <a:tblGrid>
                <a:gridCol w="900885">
                  <a:extLst>
                    <a:ext uri="{9D8B030D-6E8A-4147-A177-3AD203B41FA5}">
                      <a16:colId xmlns:a16="http://schemas.microsoft.com/office/drawing/2014/main" val="1520910211"/>
                    </a:ext>
                  </a:extLst>
                </a:gridCol>
                <a:gridCol w="2853378">
                  <a:extLst>
                    <a:ext uri="{9D8B030D-6E8A-4147-A177-3AD203B41FA5}">
                      <a16:colId xmlns:a16="http://schemas.microsoft.com/office/drawing/2014/main" val="3228948102"/>
                    </a:ext>
                  </a:extLst>
                </a:gridCol>
              </a:tblGrid>
              <a:tr h="561276">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a:t>
                      </a:r>
                      <a:r>
                        <a:rPr kumimoji="1" lang="en-US" altLang="ja-JP" sz="1000" dirty="0">
                          <a:latin typeface="Meiryo UI" panose="020B0604030504040204" pitchFamily="50" charset="-128"/>
                          <a:ea typeface="Meiryo UI" panose="020B0604030504040204" pitchFamily="50" charset="-128"/>
                        </a:rPr>
                        <a:t>ICT</a:t>
                      </a:r>
                      <a:r>
                        <a:rPr kumimoji="1" lang="ja-JP" altLang="en-US" sz="1000" dirty="0">
                          <a:latin typeface="Meiryo UI" panose="020B0604030504040204" pitchFamily="50" charset="-128"/>
                          <a:ea typeface="Meiryo UI" panose="020B0604030504040204" pitchFamily="50" charset="-128"/>
                        </a:rPr>
                        <a:t>戦略」策定（</a:t>
                      </a:r>
                      <a:r>
                        <a:rPr kumimoji="1" lang="en-US" altLang="ja-JP" sz="1000" dirty="0">
                          <a:latin typeface="Meiryo UI" panose="020B0604030504040204" pitchFamily="50" charset="-128"/>
                          <a:ea typeface="Meiryo UI" panose="020B0604030504040204" pitchFamily="50" charset="-128"/>
                        </a:rPr>
                        <a:t>2016.3</a:t>
                      </a:r>
                      <a:r>
                        <a:rPr kumimoji="1" lang="ja-JP" altLang="en-US" sz="1000" dirty="0">
                          <a:latin typeface="Meiryo UI" panose="020B0604030504040204" pitchFamily="50" charset="-128"/>
                          <a:ea typeface="Meiryo UI" panose="020B0604030504040204" pitchFamily="50" charset="-128"/>
                        </a:rPr>
                        <a:t>）</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a:t>
                      </a:r>
                      <a:r>
                        <a:rPr kumimoji="1" lang="en-US" altLang="ja-JP" sz="1000" dirty="0">
                          <a:latin typeface="Meiryo UI" panose="020B0604030504040204" pitchFamily="50" charset="-128"/>
                          <a:ea typeface="Meiryo UI" panose="020B0604030504040204" pitchFamily="50" charset="-128"/>
                        </a:rPr>
                        <a:t>ICT</a:t>
                      </a:r>
                      <a:r>
                        <a:rPr kumimoji="1" lang="ja-JP" altLang="en-US" sz="1000" dirty="0">
                          <a:latin typeface="Meiryo UI" panose="020B0604030504040204" pitchFamily="50" charset="-128"/>
                          <a:ea typeface="Meiryo UI" panose="020B0604030504040204" pitchFamily="50" charset="-128"/>
                        </a:rPr>
                        <a:t>戦略第</a:t>
                      </a:r>
                      <a:r>
                        <a:rPr kumimoji="1" lang="en-US" altLang="ja-JP" sz="1000" dirty="0">
                          <a:latin typeface="Meiryo UI" panose="020B0604030504040204" pitchFamily="50" charset="-128"/>
                          <a:ea typeface="Meiryo UI" panose="020B0604030504040204" pitchFamily="50" charset="-128"/>
                        </a:rPr>
                        <a:t>2</a:t>
                      </a:r>
                      <a:r>
                        <a:rPr kumimoji="1" lang="ja-JP" altLang="en-US" sz="1000" dirty="0">
                          <a:latin typeface="Meiryo UI" panose="020B0604030504040204" pitchFamily="50" charset="-128"/>
                          <a:ea typeface="Meiryo UI" panose="020B0604030504040204" pitchFamily="50" charset="-128"/>
                        </a:rPr>
                        <a:t>版」策定（</a:t>
                      </a:r>
                      <a:r>
                        <a:rPr kumimoji="1" lang="en-US" altLang="ja-JP" sz="1000" dirty="0">
                          <a:latin typeface="Meiryo UI" panose="020B0604030504040204" pitchFamily="50" charset="-128"/>
                          <a:ea typeface="Meiryo UI" panose="020B0604030504040204" pitchFamily="50" charset="-128"/>
                        </a:rPr>
                        <a:t>2018.3</a:t>
                      </a:r>
                      <a:r>
                        <a:rPr kumimoji="1" lang="ja-JP" altLang="en-US" sz="1000" dirty="0">
                          <a:latin typeface="Meiryo UI" panose="020B0604030504040204" pitchFamily="50" charset="-128"/>
                          <a:ea typeface="Meiryo UI" panose="020B0604030504040204" pitchFamily="50" charset="-128"/>
                        </a:rPr>
                        <a:t>）</a:t>
                      </a:r>
                    </a:p>
                  </a:txBody>
                  <a:tcPr marL="84406" marR="84406" marT="42203" marB="42203" anchor="ctr"/>
                </a:tc>
                <a:extLst>
                  <a:ext uri="{0D108BD9-81ED-4DB2-BD59-A6C34878D82A}">
                    <a16:rowId xmlns:a16="http://schemas.microsoft.com/office/drawing/2014/main" val="618110722"/>
                  </a:ext>
                </a:extLst>
              </a:tr>
              <a:tr h="25321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0" indent="0" algn="l">
                        <a:buFont typeface="Arial" panose="020B0604020202020204" pitchFamily="34" charset="0"/>
                        <a:buNone/>
                      </a:pP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58155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大阪府「スマートシティ戦略準備室」を設置</a:t>
                      </a:r>
                    </a:p>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「大阪スマートシティ戦略 </a:t>
                      </a:r>
                      <a:r>
                        <a:rPr kumimoji="1" lang="en-US" altLang="ja-JP"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ver.1.0</a:t>
                      </a:r>
                      <a:r>
                        <a:rPr kumimoji="1" lang="ja-JP" altLang="en-US" sz="1000" b="0" i="0" u="none" strike="noStrike" kern="1200" cap="none" spc="0" normalizeH="0" baseline="0" noProof="0" dirty="0">
                          <a:ln>
                            <a:noFill/>
                          </a:ln>
                          <a:solidFill>
                            <a:prstClr val="black">
                              <a:hueOff val="0"/>
                              <a:satOff val="0"/>
                              <a:lumOff val="0"/>
                              <a:alphaOff val="0"/>
                            </a:prstClr>
                          </a:solidFill>
                          <a:effectLst/>
                          <a:uLnTx/>
                          <a:uFillTx/>
                          <a:latin typeface="Meiryo UI" panose="020B0604030504040204" pitchFamily="50" charset="-128"/>
                          <a:ea typeface="Meiryo UI" panose="020B0604030504040204" pitchFamily="50" charset="-128"/>
                          <a:cs typeface="+mn-cs"/>
                        </a:rPr>
                        <a:t>」を策定</a:t>
                      </a:r>
                    </a:p>
                  </a:txBody>
                  <a:tcPr marL="84406" marR="84406" marT="42203" marB="42203" anchor="ctr"/>
                </a:tc>
                <a:extLst>
                  <a:ext uri="{0D108BD9-81ED-4DB2-BD59-A6C34878D82A}">
                    <a16:rowId xmlns:a16="http://schemas.microsoft.com/office/drawing/2014/main" val="451925296"/>
                  </a:ext>
                </a:extLst>
              </a:tr>
              <a:tr h="379828">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大阪府スマートシティ戦略部を設置</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大阪スマートシティパートナーズフォーラムを設立</a:t>
                      </a:r>
                    </a:p>
                  </a:txBody>
                  <a:tcPr marL="84406" marR="84406" marT="42203" marB="42203" anchor="ctr"/>
                </a:tc>
                <a:extLst>
                  <a:ext uri="{0D108BD9-81ED-4DB2-BD59-A6C34878D82A}">
                    <a16:rowId xmlns:a16="http://schemas.microsoft.com/office/drawing/2014/main" val="3519866210"/>
                  </a:ext>
                </a:extLst>
              </a:tr>
              <a:tr h="970671">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スーパーシティ提案書提出</a:t>
                      </a:r>
                      <a:endParaRPr kumimoji="1" lang="en-US" altLang="ja-JP" sz="1000" dirty="0">
                        <a:latin typeface="Meiryo UI" panose="020B0604030504040204" pitchFamily="50" charset="-128"/>
                        <a:ea typeface="Meiryo UI" panose="020B0604030504040204" pitchFamily="50" charset="-128"/>
                      </a:endParaRP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「大阪市</a:t>
                      </a:r>
                      <a:r>
                        <a:rPr kumimoji="1" lang="en-US" altLang="ja-JP" sz="1000" dirty="0">
                          <a:latin typeface="Meiryo UI" panose="020B0604030504040204" pitchFamily="50" charset="-128"/>
                          <a:ea typeface="Meiryo UI" panose="020B0604030504040204" pitchFamily="50" charset="-128"/>
                        </a:rPr>
                        <a:t>ICT</a:t>
                      </a:r>
                      <a:r>
                        <a:rPr kumimoji="1" lang="ja-JP" altLang="en-US" sz="1000" dirty="0">
                          <a:latin typeface="Meiryo UI" panose="020B0604030504040204" pitchFamily="50" charset="-128"/>
                          <a:ea typeface="Meiryo UI" panose="020B0604030504040204" pitchFamily="50" charset="-128"/>
                        </a:rPr>
                        <a:t>戦略第</a:t>
                      </a:r>
                      <a:r>
                        <a:rPr kumimoji="1" lang="en-US" altLang="ja-JP" sz="1000" dirty="0">
                          <a:latin typeface="Meiryo UI" panose="020B0604030504040204" pitchFamily="50" charset="-128"/>
                          <a:ea typeface="Meiryo UI" panose="020B0604030504040204" pitchFamily="50" charset="-128"/>
                        </a:rPr>
                        <a:t>3</a:t>
                      </a:r>
                      <a:r>
                        <a:rPr kumimoji="1" lang="ja-JP" altLang="en-US" sz="1000" dirty="0">
                          <a:latin typeface="Meiryo UI" panose="020B0604030504040204" pitchFamily="50" charset="-128"/>
                          <a:ea typeface="Meiryo UI" panose="020B0604030504040204" pitchFamily="50" charset="-128"/>
                        </a:rPr>
                        <a:t>版」策定</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「大阪スマートシティ戦略 </a:t>
                      </a:r>
                      <a:r>
                        <a:rPr kumimoji="1" lang="en-US" altLang="ja-JP" sz="1000" dirty="0">
                          <a:latin typeface="Meiryo UI" panose="020B0604030504040204" pitchFamily="50" charset="-128"/>
                          <a:ea typeface="Meiryo UI" panose="020B0604030504040204" pitchFamily="50" charset="-128"/>
                        </a:rPr>
                        <a:t>ver.2.0</a:t>
                      </a:r>
                      <a:r>
                        <a:rPr kumimoji="1" lang="ja-JP" altLang="en-US" sz="1000" dirty="0">
                          <a:latin typeface="Meiryo UI" panose="020B0604030504040204" pitchFamily="50" charset="-128"/>
                          <a:ea typeface="Meiryo UI" panose="020B0604030504040204" pitchFamily="50" charset="-128"/>
                        </a:rPr>
                        <a:t>」の策定に向けた基本方針を確認</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スーパーシティ再提案書提出</a:t>
                      </a:r>
                    </a:p>
                    <a:p>
                      <a:pPr marL="171450" indent="-171450" algn="l">
                        <a:buFont typeface="Arial" panose="020B0604020202020204" pitchFamily="34" charset="0"/>
                        <a:buChar char="•"/>
                      </a:pPr>
                      <a:r>
                        <a:rPr kumimoji="1" lang="ja-JP" altLang="en-US" sz="1000" dirty="0">
                          <a:latin typeface="Meiryo UI" panose="020B0604030504040204" pitchFamily="50" charset="-128"/>
                          <a:ea typeface="Meiryo UI" panose="020B0604030504040204" pitchFamily="50" charset="-128"/>
                        </a:rPr>
                        <a:t>大阪スマートシニアライフ先行事業開始（予定）</a:t>
                      </a:r>
                    </a:p>
                  </a:txBody>
                  <a:tcPr marL="84406" marR="84406" marT="42203" marB="42203" anchor="ctr"/>
                </a:tc>
                <a:extLst>
                  <a:ext uri="{0D108BD9-81ED-4DB2-BD59-A6C34878D82A}">
                    <a16:rowId xmlns:a16="http://schemas.microsoft.com/office/drawing/2014/main" val="2813886207"/>
                  </a:ext>
                </a:extLst>
              </a:tr>
            </a:tbl>
          </a:graphicData>
        </a:graphic>
      </p:graphicFrame>
      <p:sp>
        <p:nvSpPr>
          <p:cNvPr id="18" name="角丸四角形 17"/>
          <p:cNvSpPr/>
          <p:nvPr/>
        </p:nvSpPr>
        <p:spPr>
          <a:xfrm>
            <a:off x="171071" y="631198"/>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9" name="角丸四角形 23">
            <a:extLst>
              <a:ext uri="{FF2B5EF4-FFF2-40B4-BE49-F238E27FC236}">
                <a16:creationId xmlns:a16="http://schemas.microsoft.com/office/drawing/2014/main" id="{B23E43A1-D28E-4C65-90EC-FDFF1591D5C2}"/>
              </a:ext>
            </a:extLst>
          </p:cNvPr>
          <p:cNvSpPr/>
          <p:nvPr/>
        </p:nvSpPr>
        <p:spPr>
          <a:xfrm>
            <a:off x="4238482" y="1700784"/>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pic>
        <p:nvPicPr>
          <p:cNvPr id="20" name="図 19"/>
          <p:cNvPicPr>
            <a:picLocks noChangeAspect="1"/>
          </p:cNvPicPr>
          <p:nvPr/>
        </p:nvPicPr>
        <p:blipFill>
          <a:blip r:embed="rId3"/>
          <a:stretch>
            <a:fillRect/>
          </a:stretch>
        </p:blipFill>
        <p:spPr>
          <a:xfrm>
            <a:off x="4572001" y="3658211"/>
            <a:ext cx="4082622" cy="1299574"/>
          </a:xfrm>
          <a:prstGeom prst="rect">
            <a:avLst/>
          </a:prstGeom>
        </p:spPr>
      </p:pic>
      <p:pic>
        <p:nvPicPr>
          <p:cNvPr id="21" name="図 20"/>
          <p:cNvPicPr>
            <a:picLocks noChangeAspect="1"/>
          </p:cNvPicPr>
          <p:nvPr/>
        </p:nvPicPr>
        <p:blipFill>
          <a:blip r:embed="rId4"/>
          <a:stretch>
            <a:fillRect/>
          </a:stretch>
        </p:blipFill>
        <p:spPr>
          <a:xfrm>
            <a:off x="4254188" y="4949523"/>
            <a:ext cx="4592527" cy="1603517"/>
          </a:xfrm>
          <a:prstGeom prst="rect">
            <a:avLst/>
          </a:prstGeom>
        </p:spPr>
      </p:pic>
      <p:sp>
        <p:nvSpPr>
          <p:cNvPr id="55" name="タイトル 1">
            <a:extLst>
              <a:ext uri="{FF2B5EF4-FFF2-40B4-BE49-F238E27FC236}">
                <a16:creationId xmlns:a16="http://schemas.microsoft.com/office/drawing/2014/main" id="{A5460331-4C3C-4CD6-97C4-146C1709F0AC}"/>
              </a:ext>
            </a:extLst>
          </p:cNvPr>
          <p:cNvSpPr txBox="1">
            <a:spLocks/>
          </p:cNvSpPr>
          <p:nvPr/>
        </p:nvSpPr>
        <p:spPr>
          <a:xfrm>
            <a:off x="4316383" y="3519135"/>
            <a:ext cx="4143909" cy="332872"/>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spcBef>
                <a:spcPts val="0"/>
              </a:spcBef>
              <a:defRPr/>
            </a:pPr>
            <a:r>
              <a:rPr lang="ja-JP" altLang="en-US" sz="923"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＜大阪スマートシティ戦略</a:t>
            </a:r>
            <a:r>
              <a:rPr lang="en-US" altLang="ja-JP" sz="923" b="1" dirty="0">
                <a:latin typeface="Meiryo UI" panose="020B0604030504040204" pitchFamily="50" charset="-128"/>
                <a:ea typeface="Meiryo UI" panose="020B0604030504040204" pitchFamily="50" charset="-128"/>
                <a:cs typeface="Meiryo UI" panose="020B0604030504040204" pitchFamily="50" charset="-128"/>
              </a:rPr>
              <a:t>ver.2.0</a:t>
            </a:r>
            <a:r>
              <a:rPr lang="ja-JP" altLang="en-US" sz="923" b="1" dirty="0">
                <a:latin typeface="Meiryo UI" panose="020B0604030504040204" pitchFamily="50" charset="-128"/>
                <a:ea typeface="Meiryo UI" panose="020B0604030504040204" pitchFamily="50" charset="-128"/>
                <a:cs typeface="Meiryo UI" panose="020B0604030504040204" pitchFamily="50" charset="-128"/>
              </a:rPr>
              <a:t>の策定に向けた基本方針＞</a:t>
            </a:r>
          </a:p>
        </p:txBody>
      </p:sp>
      <p:sp>
        <p:nvSpPr>
          <p:cNvPr id="17" name="正方形/長方形 16"/>
          <p:cNvSpPr/>
          <p:nvPr/>
        </p:nvSpPr>
        <p:spPr>
          <a:xfrm>
            <a:off x="1" y="-33815"/>
            <a:ext cx="9143999" cy="452659"/>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７ー２</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到達点分析 </a:t>
            </a:r>
            <a:r>
              <a:rPr lang="en-US" altLang="ja-JP" kern="0" dirty="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機能面 </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（１）スマートシティ戦略の推進　</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個別個票</a:t>
            </a:r>
            <a:r>
              <a:rPr lang="en-US" altLang="ja-JP" kern="0" dirty="0">
                <a:solidFill>
                  <a:srgbClr val="000000"/>
                </a:solidFill>
                <a:ea typeface="Meiryo UI" pitchFamily="50" charset="-128"/>
                <a:cs typeface="Meiryo UI" pitchFamily="50" charset="-128"/>
              </a:rPr>
              <a:t>】</a:t>
            </a:r>
            <a:r>
              <a:rPr lang="ja-JP" altLang="en-US" sz="1846" kern="0" dirty="0">
                <a:solidFill>
                  <a:srgbClr val="000000"/>
                </a:solidFill>
                <a:ea typeface="Meiryo UI" pitchFamily="50" charset="-128"/>
                <a:cs typeface="Meiryo UI" pitchFamily="50" charset="-128"/>
              </a:rPr>
              <a:t>　</a:t>
            </a:r>
          </a:p>
        </p:txBody>
      </p:sp>
      <p:sp>
        <p:nvSpPr>
          <p:cNvPr id="16" name="正方形/長方形 15"/>
          <p:cNvSpPr/>
          <p:nvPr/>
        </p:nvSpPr>
        <p:spPr>
          <a:xfrm>
            <a:off x="7412963" y="120697"/>
            <a:ext cx="1728192" cy="1681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28182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07D54C02-E42C-4D59-85B9-A04D94DF8501}"/>
              </a:ext>
            </a:extLst>
          </p:cNvPr>
          <p:cNvSpPr/>
          <p:nvPr/>
        </p:nvSpPr>
        <p:spPr>
          <a:xfrm>
            <a:off x="389938" y="3521005"/>
            <a:ext cx="4056077" cy="234360"/>
          </a:xfrm>
          <a:prstGeom prst="rect">
            <a:avLst/>
          </a:prstGeom>
        </p:spPr>
        <p:txBody>
          <a:bodyPr wrap="square">
            <a:spAutoFit/>
          </a:bodyPr>
          <a:lstStyle/>
          <a:p>
            <a:r>
              <a:rPr lang="ja-JP" altLang="en-US" sz="923" b="1" dirty="0">
                <a:latin typeface="Meiryo UI" panose="020B0604030504040204" pitchFamily="50" charset="-128"/>
                <a:ea typeface="Meiryo UI" panose="020B0604030504040204" pitchFamily="50" charset="-128"/>
              </a:rPr>
              <a:t>〇大阪府のデジタル化</a:t>
            </a:r>
            <a:endParaRPr lang="en-US" altLang="ja-JP" sz="923" b="1" dirty="0">
              <a:latin typeface="Meiryo UI" panose="020B0604030504040204" pitchFamily="50" charset="-128"/>
              <a:ea typeface="Meiryo UI" panose="020B0604030504040204" pitchFamily="50" charset="-128"/>
            </a:endParaRPr>
          </a:p>
        </p:txBody>
      </p:sp>
      <p:grpSp>
        <p:nvGrpSpPr>
          <p:cNvPr id="20" name="グループ化 19"/>
          <p:cNvGrpSpPr/>
          <p:nvPr/>
        </p:nvGrpSpPr>
        <p:grpSpPr>
          <a:xfrm>
            <a:off x="449018" y="3979339"/>
            <a:ext cx="3604396" cy="2477373"/>
            <a:chOff x="4638172" y="506111"/>
            <a:chExt cx="5242614" cy="3602261"/>
          </a:xfrm>
        </p:grpSpPr>
        <p:pic>
          <p:nvPicPr>
            <p:cNvPr id="21" name="図 20">
              <a:extLst>
                <a:ext uri="{FF2B5EF4-FFF2-40B4-BE49-F238E27FC236}">
                  <a16:creationId xmlns:a16="http://schemas.microsoft.com/office/drawing/2014/main" id="{0C46AE57-4A5C-480E-A627-A923521AD5B0}"/>
                </a:ext>
              </a:extLst>
            </p:cNvPr>
            <p:cNvPicPr>
              <a:picLocks noChangeAspect="1"/>
            </p:cNvPicPr>
            <p:nvPr/>
          </p:nvPicPr>
          <p:blipFill>
            <a:blip r:embed="rId2"/>
            <a:stretch>
              <a:fillRect/>
            </a:stretch>
          </p:blipFill>
          <p:spPr>
            <a:xfrm>
              <a:off x="4638172" y="506111"/>
              <a:ext cx="5053391" cy="3248608"/>
            </a:xfrm>
            <a:prstGeom prst="rect">
              <a:avLst/>
            </a:prstGeom>
          </p:spPr>
        </p:pic>
        <p:sp>
          <p:nvSpPr>
            <p:cNvPr id="23" name="正方形/長方形 22">
              <a:extLst>
                <a:ext uri="{FF2B5EF4-FFF2-40B4-BE49-F238E27FC236}">
                  <a16:creationId xmlns:a16="http://schemas.microsoft.com/office/drawing/2014/main" id="{2F8E0D4E-7C2C-4198-BA0D-2E42C2CC40BC}"/>
                </a:ext>
              </a:extLst>
            </p:cNvPr>
            <p:cNvSpPr/>
            <p:nvPr/>
          </p:nvSpPr>
          <p:spPr>
            <a:xfrm>
              <a:off x="4768219" y="3726110"/>
              <a:ext cx="5112567" cy="382262"/>
            </a:xfrm>
            <a:prstGeom prst="rect">
              <a:avLst/>
            </a:prstGeom>
          </p:spPr>
          <p:txBody>
            <a:bodyPr wrap="square">
              <a:spAutoFit/>
            </a:bodyPr>
            <a:lstStyle/>
            <a:p>
              <a:r>
                <a:rPr lang="ja-JP" altLang="en-US" sz="554" dirty="0">
                  <a:latin typeface="メイリオ" panose="020B0604030504040204" pitchFamily="50" charset="-128"/>
                  <a:ea typeface="メイリオ" panose="020B0604030504040204" pitchFamily="50" charset="-128"/>
                </a:rPr>
                <a:t>出典：日経グローカル自治体電子化ランキング </a:t>
              </a:r>
              <a:r>
                <a:rPr lang="en-US" altLang="ja-JP" sz="554" dirty="0">
                  <a:latin typeface="メイリオ" panose="020B0604030504040204" pitchFamily="50" charset="-128"/>
                  <a:ea typeface="メイリオ" panose="020B0604030504040204" pitchFamily="50" charset="-128"/>
                </a:rPr>
                <a:t>2020 </a:t>
              </a:r>
              <a:r>
                <a:rPr lang="ja-JP" altLang="en-US" sz="554" dirty="0">
                  <a:latin typeface="メイリオ" panose="020B0604030504040204" pitchFamily="50" charset="-128"/>
                  <a:ea typeface="メイリオ" panose="020B0604030504040204" pitchFamily="50" charset="-128"/>
                </a:rPr>
                <a:t>年 </a:t>
              </a:r>
              <a:r>
                <a:rPr lang="en-US" altLang="ja-JP" sz="554" dirty="0">
                  <a:latin typeface="メイリオ" panose="020B0604030504040204" pitchFamily="50" charset="-128"/>
                  <a:ea typeface="メイリオ" panose="020B0604030504040204" pitchFamily="50" charset="-128"/>
                </a:rPr>
                <a:t>11 </a:t>
              </a:r>
              <a:r>
                <a:rPr lang="ja-JP" altLang="en-US" sz="554" dirty="0">
                  <a:latin typeface="メイリオ" panose="020B0604030504040204" pitchFamily="50" charset="-128"/>
                  <a:ea typeface="メイリオ" panose="020B0604030504040204" pitchFamily="50" charset="-128"/>
                </a:rPr>
                <a:t>月 当該評価は、 </a:t>
              </a:r>
              <a:r>
                <a:rPr lang="en-US" altLang="ja-JP" sz="554" dirty="0">
                  <a:latin typeface="メイリオ" panose="020B0604030504040204" pitchFamily="50" charset="-128"/>
                  <a:ea typeface="メイリオ" panose="020B0604030504040204" pitchFamily="50" charset="-128"/>
                </a:rPr>
                <a:t>2019 </a:t>
              </a:r>
              <a:r>
                <a:rPr lang="ja-JP" altLang="en-US" sz="554" dirty="0">
                  <a:latin typeface="メイリオ" panose="020B0604030504040204" pitchFamily="50" charset="-128"/>
                  <a:ea typeface="メイリオ" panose="020B0604030504040204" pitchFamily="50" charset="-128"/>
                </a:rPr>
                <a:t>年度版の「地方公共</a:t>
              </a:r>
              <a:endParaRPr lang="en-US" altLang="ja-JP" sz="554" dirty="0">
                <a:latin typeface="メイリオ" panose="020B0604030504040204" pitchFamily="50" charset="-128"/>
                <a:ea typeface="メイリオ" panose="020B0604030504040204" pitchFamily="50" charset="-128"/>
              </a:endParaRPr>
            </a:p>
            <a:p>
              <a:r>
                <a:rPr lang="ja-JP" altLang="en-US" sz="554" dirty="0">
                  <a:latin typeface="メイリオ" panose="020B0604030504040204" pitchFamily="50" charset="-128"/>
                  <a:ea typeface="メイリオ" panose="020B0604030504040204" pitchFamily="50" charset="-128"/>
                </a:rPr>
                <a:t>　　　団体における行政情報化の推進状況調査（総務省）」による</a:t>
              </a:r>
            </a:p>
          </p:txBody>
        </p:sp>
      </p:grpSp>
      <p:sp>
        <p:nvSpPr>
          <p:cNvPr id="24" name="正方形/長方形 23">
            <a:extLst>
              <a:ext uri="{FF2B5EF4-FFF2-40B4-BE49-F238E27FC236}">
                <a16:creationId xmlns:a16="http://schemas.microsoft.com/office/drawing/2014/main" id="{43F6E87B-42C2-4ED4-84AC-96E50CC65178}"/>
              </a:ext>
            </a:extLst>
          </p:cNvPr>
          <p:cNvSpPr/>
          <p:nvPr/>
        </p:nvSpPr>
        <p:spPr>
          <a:xfrm>
            <a:off x="449018" y="3754349"/>
            <a:ext cx="2677183" cy="19861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大阪府は、平均を大きく下回り、全国ワースト</a:t>
            </a:r>
            <a:r>
              <a:rPr lang="en-US" altLang="ja-JP" sz="738" dirty="0">
                <a:solidFill>
                  <a:schemeClr val="tx1"/>
                </a:solidFill>
              </a:rPr>
              <a:t>6</a:t>
            </a:r>
            <a:r>
              <a:rPr lang="ja-JP" altLang="en-US" sz="738" dirty="0">
                <a:solidFill>
                  <a:schemeClr val="tx1"/>
                </a:solidFill>
              </a:rPr>
              <a:t>位</a:t>
            </a:r>
          </a:p>
        </p:txBody>
      </p:sp>
      <p:sp>
        <p:nvSpPr>
          <p:cNvPr id="25" name="正方形/長方形 24">
            <a:extLst>
              <a:ext uri="{FF2B5EF4-FFF2-40B4-BE49-F238E27FC236}">
                <a16:creationId xmlns:a16="http://schemas.microsoft.com/office/drawing/2014/main" id="{A9886C19-088D-43CC-92CD-4C884462B77F}"/>
              </a:ext>
            </a:extLst>
          </p:cNvPr>
          <p:cNvSpPr/>
          <p:nvPr/>
        </p:nvSpPr>
        <p:spPr>
          <a:xfrm>
            <a:off x="4446015" y="3732912"/>
            <a:ext cx="2598980" cy="1958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38" dirty="0">
                <a:solidFill>
                  <a:schemeClr val="tx1"/>
                </a:solidFill>
              </a:rPr>
              <a:t>大阪府内の市町村は、格差が大きく</a:t>
            </a:r>
            <a:r>
              <a:rPr lang="en-US" altLang="ja-JP" sz="738" dirty="0">
                <a:solidFill>
                  <a:schemeClr val="tx1"/>
                </a:solidFill>
              </a:rPr>
              <a:t>3.8</a:t>
            </a:r>
            <a:r>
              <a:rPr lang="ja-JP" altLang="en-US" sz="738" dirty="0">
                <a:solidFill>
                  <a:schemeClr val="tx1"/>
                </a:solidFill>
              </a:rPr>
              <a:t>倍。低位層が多い</a:t>
            </a:r>
          </a:p>
        </p:txBody>
      </p:sp>
      <p:pic>
        <p:nvPicPr>
          <p:cNvPr id="26" name="図 25">
            <a:extLst>
              <a:ext uri="{FF2B5EF4-FFF2-40B4-BE49-F238E27FC236}">
                <a16:creationId xmlns:a16="http://schemas.microsoft.com/office/drawing/2014/main" id="{7AB4E109-7BF0-42BF-8A51-A60E83FEF288}"/>
              </a:ext>
            </a:extLst>
          </p:cNvPr>
          <p:cNvPicPr>
            <a:picLocks noChangeAspect="1"/>
          </p:cNvPicPr>
          <p:nvPr/>
        </p:nvPicPr>
        <p:blipFill>
          <a:blip r:embed="rId3"/>
          <a:stretch>
            <a:fillRect/>
          </a:stretch>
        </p:blipFill>
        <p:spPr>
          <a:xfrm>
            <a:off x="4446015" y="3978910"/>
            <a:ext cx="2963499" cy="2185054"/>
          </a:xfrm>
          <a:prstGeom prst="rect">
            <a:avLst/>
          </a:prstGeom>
        </p:spPr>
      </p:pic>
      <p:sp>
        <p:nvSpPr>
          <p:cNvPr id="27" name="正方形/長方形 26">
            <a:extLst>
              <a:ext uri="{FF2B5EF4-FFF2-40B4-BE49-F238E27FC236}">
                <a16:creationId xmlns:a16="http://schemas.microsoft.com/office/drawing/2014/main" id="{5021653F-1DDE-4DD0-8426-CEFF6FD057CA}"/>
              </a:ext>
            </a:extLst>
          </p:cNvPr>
          <p:cNvSpPr/>
          <p:nvPr/>
        </p:nvSpPr>
        <p:spPr>
          <a:xfrm>
            <a:off x="4313584" y="3528037"/>
            <a:ext cx="4056077" cy="234360"/>
          </a:xfrm>
          <a:prstGeom prst="rect">
            <a:avLst/>
          </a:prstGeom>
        </p:spPr>
        <p:txBody>
          <a:bodyPr wrap="square">
            <a:spAutoFit/>
          </a:bodyPr>
          <a:lstStyle/>
          <a:p>
            <a:r>
              <a:rPr lang="ja-JP" altLang="en-US" sz="923" b="1" dirty="0">
                <a:latin typeface="Meiryo UI" panose="020B0604030504040204" pitchFamily="50" charset="-128"/>
                <a:ea typeface="Meiryo UI" panose="020B0604030504040204" pitchFamily="50" charset="-128"/>
              </a:rPr>
              <a:t>〇域内市町村の電子化状況比較</a:t>
            </a:r>
            <a:r>
              <a:rPr lang="ja-JP" altLang="en-US" sz="923" b="1" dirty="0">
                <a:solidFill>
                  <a:prstClr val="black"/>
                </a:solidFill>
                <a:latin typeface="Meiryo UI" panose="020B0604030504040204" pitchFamily="50" charset="-128"/>
                <a:ea typeface="Meiryo UI" panose="020B0604030504040204" pitchFamily="50" charset="-128"/>
              </a:rPr>
              <a:t>（大阪・東京・神奈川・愛知）</a:t>
            </a:r>
            <a:endParaRPr lang="en-US" altLang="ja-JP" sz="923"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89B114F5-8CEC-45EE-9023-DFF70255E7CA}"/>
              </a:ext>
            </a:extLst>
          </p:cNvPr>
          <p:cNvSpPr txBox="1"/>
          <p:nvPr/>
        </p:nvSpPr>
        <p:spPr>
          <a:xfrm>
            <a:off x="4313584" y="6176741"/>
            <a:ext cx="3608362" cy="262892"/>
          </a:xfrm>
          <a:prstGeom prst="rect">
            <a:avLst/>
          </a:prstGeom>
          <a:noFill/>
        </p:spPr>
        <p:txBody>
          <a:bodyPr wrap="square" rtlCol="0">
            <a:spAutoFit/>
          </a:bodyPr>
          <a:lstStyle/>
          <a:p>
            <a:pPr defTabSz="422041">
              <a:defRPr/>
            </a:pPr>
            <a:r>
              <a:rPr lang="ja-JP" altLang="en-US" sz="554" dirty="0">
                <a:latin typeface="メイリオ" panose="020B0604030504040204" pitchFamily="50" charset="-128"/>
                <a:ea typeface="メイリオ" panose="020B0604030504040204" pitchFamily="50" charset="-128"/>
              </a:rPr>
              <a:t>出典：第</a:t>
            </a:r>
            <a:r>
              <a:rPr lang="en-US" altLang="ja-JP" sz="554" dirty="0">
                <a:latin typeface="メイリオ" panose="020B0604030504040204" pitchFamily="50" charset="-128"/>
                <a:ea typeface="メイリオ" panose="020B0604030504040204" pitchFamily="50" charset="-128"/>
              </a:rPr>
              <a:t>3</a:t>
            </a:r>
            <a:r>
              <a:rPr lang="ja-JP" altLang="en-US" sz="554" dirty="0">
                <a:latin typeface="メイリオ" panose="020B0604030504040204" pitchFamily="50" charset="-128"/>
                <a:ea typeface="メイリオ" panose="020B0604030504040204" pitchFamily="50" charset="-128"/>
              </a:rPr>
              <a:t>回</a:t>
            </a:r>
            <a:r>
              <a:rPr lang="zh-TW" altLang="en-US" sz="554" dirty="0">
                <a:latin typeface="メイリオ" panose="020B0604030504040204" pitchFamily="50" charset="-128"/>
                <a:ea typeface="メイリオ" panose="020B0604030504040204" pitchFamily="50" charset="-128"/>
              </a:rPr>
              <a:t>副首都推進本部（大阪府市）会議</a:t>
            </a:r>
            <a:r>
              <a:rPr lang="ja-JP" altLang="en-US" sz="554" dirty="0">
                <a:latin typeface="メイリオ" panose="020B0604030504040204" pitchFamily="50" charset="-128"/>
                <a:ea typeface="メイリオ" panose="020B0604030504040204" pitchFamily="50" charset="-128"/>
              </a:rPr>
              <a:t>　資料４より</a:t>
            </a:r>
          </a:p>
          <a:p>
            <a:pPr defTabSz="422041">
              <a:defRPr/>
            </a:pPr>
            <a:r>
              <a:rPr lang="ja-JP" altLang="en-US" sz="554" dirty="0">
                <a:solidFill>
                  <a:prstClr val="black"/>
                </a:solidFill>
                <a:latin typeface="Meiryo UI" panose="020B0604030504040204" pitchFamily="50" charset="-128"/>
                <a:ea typeface="Meiryo UI" panose="020B0604030504040204" pitchFamily="50" charset="-128"/>
              </a:rPr>
              <a:t>出典：日経グローカル４００号　</a:t>
            </a:r>
            <a:r>
              <a:rPr lang="en-US" altLang="ja-JP" sz="554" dirty="0">
                <a:solidFill>
                  <a:prstClr val="black"/>
                </a:solidFill>
                <a:latin typeface="Meiryo UI" panose="020B0604030504040204" pitchFamily="50" charset="-128"/>
                <a:ea typeface="Meiryo UI" panose="020B0604030504040204" pitchFamily="50" charset="-128"/>
              </a:rPr>
              <a:t>2020</a:t>
            </a:r>
            <a:r>
              <a:rPr lang="ja-JP" altLang="en-US" sz="554" dirty="0">
                <a:solidFill>
                  <a:prstClr val="black"/>
                </a:solidFill>
                <a:latin typeface="Meiryo UI" panose="020B0604030504040204" pitchFamily="50" charset="-128"/>
                <a:ea typeface="Meiryo UI" panose="020B0604030504040204" pitchFamily="50" charset="-128"/>
              </a:rPr>
              <a:t>年</a:t>
            </a:r>
            <a:r>
              <a:rPr lang="en-US" altLang="ja-JP" sz="554" dirty="0">
                <a:solidFill>
                  <a:prstClr val="black"/>
                </a:solidFill>
                <a:latin typeface="Meiryo UI" panose="020B0604030504040204" pitchFamily="50" charset="-128"/>
                <a:ea typeface="Meiryo UI" panose="020B0604030504040204" pitchFamily="50" charset="-128"/>
              </a:rPr>
              <a:t>1</a:t>
            </a:r>
            <a:r>
              <a:rPr lang="ja-JP" altLang="en-US" sz="554" dirty="0">
                <a:solidFill>
                  <a:prstClr val="black"/>
                </a:solidFill>
                <a:latin typeface="Meiryo UI" panose="020B0604030504040204" pitchFamily="50" charset="-128"/>
                <a:ea typeface="Meiryo UI" panose="020B0604030504040204" pitchFamily="50" charset="-128"/>
              </a:rPr>
              <a:t>月　「自治体電子化ランキング」　から作成</a:t>
            </a:r>
          </a:p>
        </p:txBody>
      </p:sp>
      <p:pic>
        <p:nvPicPr>
          <p:cNvPr id="29" name="table"/>
          <p:cNvPicPr>
            <a:picLocks noChangeAspect="1"/>
          </p:cNvPicPr>
          <p:nvPr/>
        </p:nvPicPr>
        <p:blipFill>
          <a:blip r:embed="rId4"/>
          <a:stretch>
            <a:fillRect/>
          </a:stretch>
        </p:blipFill>
        <p:spPr>
          <a:xfrm>
            <a:off x="7704109" y="3916625"/>
            <a:ext cx="1250879" cy="1186938"/>
          </a:xfrm>
          <a:prstGeom prst="rect">
            <a:avLst/>
          </a:prstGeom>
        </p:spPr>
      </p:pic>
      <p:sp>
        <p:nvSpPr>
          <p:cNvPr id="30" name="テキスト ボックス 25"/>
          <p:cNvSpPr txBox="1"/>
          <p:nvPr/>
        </p:nvSpPr>
        <p:spPr>
          <a:xfrm>
            <a:off x="7515097" y="3521006"/>
            <a:ext cx="1628903" cy="37638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923" b="1" dirty="0">
                <a:latin typeface="Meiryo UI" panose="020B0604030504040204" pitchFamily="50" charset="-128"/>
                <a:ea typeface="Meiryo UI" panose="020B0604030504040204" pitchFamily="50" charset="-128"/>
              </a:rPr>
              <a:t>○主要都府県の情報職員数</a:t>
            </a:r>
            <a:endParaRPr lang="en-US" altLang="ja-JP" sz="923" b="1" dirty="0">
              <a:latin typeface="Meiryo UI" panose="020B0604030504040204" pitchFamily="50" charset="-128"/>
              <a:ea typeface="Meiryo UI" panose="020B0604030504040204" pitchFamily="50" charset="-128"/>
            </a:endParaRPr>
          </a:p>
          <a:p>
            <a:r>
              <a:rPr lang="ja-JP" altLang="en-US" sz="923" b="1" dirty="0">
                <a:latin typeface="Meiryo UI" panose="020B0604030504040204" pitchFamily="50" charset="-128"/>
                <a:ea typeface="Meiryo UI" panose="020B0604030504040204" pitchFamily="50" charset="-128"/>
              </a:rPr>
              <a:t>　　　　　　　　　　　　　　</a:t>
            </a:r>
            <a:r>
              <a:rPr lang="ja-JP" altLang="en-US" sz="923" dirty="0">
                <a:latin typeface="Meiryo UI" panose="020B0604030504040204" pitchFamily="50" charset="-128"/>
                <a:ea typeface="Meiryo UI" panose="020B0604030504040204" pitchFamily="50" charset="-128"/>
              </a:rPr>
              <a:t>（人）</a:t>
            </a:r>
          </a:p>
        </p:txBody>
      </p:sp>
      <p:sp>
        <p:nvSpPr>
          <p:cNvPr id="32" name="テキスト ボックス 31">
            <a:extLst>
              <a:ext uri="{FF2B5EF4-FFF2-40B4-BE49-F238E27FC236}">
                <a16:creationId xmlns:a16="http://schemas.microsoft.com/office/drawing/2014/main" id="{64B34737-790B-4750-B3E7-63F3242EEA53}"/>
              </a:ext>
            </a:extLst>
          </p:cNvPr>
          <p:cNvSpPr txBox="1"/>
          <p:nvPr/>
        </p:nvSpPr>
        <p:spPr>
          <a:xfrm>
            <a:off x="6019813" y="3364784"/>
            <a:ext cx="3124187" cy="191719"/>
          </a:xfrm>
          <a:prstGeom prst="rect">
            <a:avLst/>
          </a:prstGeom>
          <a:noFill/>
        </p:spPr>
        <p:txBody>
          <a:bodyPr wrap="square" rtlCol="0">
            <a:spAutoFit/>
          </a:bodyPr>
          <a:lstStyle/>
          <a:p>
            <a:r>
              <a:rPr lang="ja-JP" altLang="en-US" sz="646" dirty="0">
                <a:latin typeface="Meiryo UI" panose="020B0604030504040204" pitchFamily="50" charset="-128"/>
                <a:ea typeface="Meiryo UI" panose="020B0604030504040204" pitchFamily="50" charset="-128"/>
              </a:rPr>
              <a:t>出典：</a:t>
            </a:r>
            <a:r>
              <a:rPr lang="zh-TW" altLang="en-US" sz="646" dirty="0">
                <a:latin typeface="Meiryo UI" panose="020B0604030504040204" pitchFamily="50" charset="-128"/>
                <a:ea typeface="Meiryo UI" panose="020B0604030504040204" pitchFamily="50" charset="-128"/>
              </a:rPr>
              <a:t>第</a:t>
            </a:r>
            <a:r>
              <a:rPr lang="en-US" altLang="zh-TW" sz="646" dirty="0">
                <a:latin typeface="Meiryo UI" panose="020B0604030504040204" pitchFamily="50" charset="-128"/>
                <a:ea typeface="Meiryo UI" panose="020B0604030504040204" pitchFamily="50" charset="-128"/>
              </a:rPr>
              <a:t>3</a:t>
            </a:r>
            <a:r>
              <a:rPr lang="zh-TW" altLang="en-US" sz="646" dirty="0">
                <a:latin typeface="Meiryo UI" panose="020B0604030504040204" pitchFamily="50" charset="-128"/>
                <a:ea typeface="Meiryo UI" panose="020B0604030504040204" pitchFamily="50" charset="-128"/>
              </a:rPr>
              <a:t>回副首都推進本部</a:t>
            </a:r>
            <a:r>
              <a:rPr lang="ja-JP" altLang="en-US" sz="646" dirty="0">
                <a:latin typeface="Meiryo UI" panose="020B0604030504040204" pitchFamily="50" charset="-128"/>
                <a:ea typeface="Meiryo UI" panose="020B0604030504040204" pitchFamily="50" charset="-128"/>
              </a:rPr>
              <a:t>（大阪府市）</a:t>
            </a:r>
            <a:r>
              <a:rPr lang="zh-TW" altLang="en-US" sz="646" dirty="0">
                <a:latin typeface="Meiryo UI" panose="020B0604030504040204" pitchFamily="50" charset="-128"/>
                <a:ea typeface="Meiryo UI" panose="020B0604030504040204" pitchFamily="50" charset="-128"/>
              </a:rPr>
              <a:t>会議</a:t>
            </a:r>
            <a:r>
              <a:rPr lang="ja-JP" altLang="en-US" sz="646" dirty="0">
                <a:latin typeface="Meiryo UI" panose="020B0604030504040204" pitchFamily="50" charset="-128"/>
                <a:ea typeface="Meiryo UI" panose="020B0604030504040204" pitchFamily="50" charset="-128"/>
              </a:rPr>
              <a:t>　資料４より抜粋一部修正</a:t>
            </a:r>
          </a:p>
        </p:txBody>
      </p:sp>
      <p:pic>
        <p:nvPicPr>
          <p:cNvPr id="33" name="図 32"/>
          <p:cNvPicPr>
            <a:picLocks noChangeAspect="1"/>
          </p:cNvPicPr>
          <p:nvPr/>
        </p:nvPicPr>
        <p:blipFill>
          <a:blip r:embed="rId5"/>
          <a:stretch>
            <a:fillRect/>
          </a:stretch>
        </p:blipFill>
        <p:spPr>
          <a:xfrm>
            <a:off x="4904345" y="555106"/>
            <a:ext cx="3834585" cy="2882549"/>
          </a:xfrm>
          <a:prstGeom prst="rect">
            <a:avLst/>
          </a:prstGeom>
        </p:spPr>
      </p:pic>
      <p:sp>
        <p:nvSpPr>
          <p:cNvPr id="34" name="正方形/長方形 33">
            <a:extLst>
              <a:ext uri="{FF2B5EF4-FFF2-40B4-BE49-F238E27FC236}">
                <a16:creationId xmlns:a16="http://schemas.microsoft.com/office/drawing/2014/main" id="{07D54C02-E42C-4D59-85B9-A04D94DF8501}"/>
              </a:ext>
            </a:extLst>
          </p:cNvPr>
          <p:cNvSpPr/>
          <p:nvPr/>
        </p:nvSpPr>
        <p:spPr>
          <a:xfrm>
            <a:off x="162036" y="371430"/>
            <a:ext cx="757615" cy="234360"/>
          </a:xfrm>
          <a:prstGeom prst="rect">
            <a:avLst/>
          </a:prstGeom>
        </p:spPr>
        <p:txBody>
          <a:bodyPr wrap="square">
            <a:spAutoFit/>
          </a:bodyPr>
          <a:lstStyle/>
          <a:p>
            <a:r>
              <a:rPr lang="ja-JP" altLang="en-US" sz="923" b="1" dirty="0">
                <a:latin typeface="Meiryo UI" panose="020B0604030504040204" pitchFamily="50" charset="-128"/>
                <a:ea typeface="Meiryo UI" panose="020B0604030504040204" pitchFamily="50" charset="-128"/>
              </a:rPr>
              <a:t>♦大阪府</a:t>
            </a:r>
            <a:endParaRPr lang="en-US" altLang="ja-JP" sz="923" b="1" dirty="0">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07D54C02-E42C-4D59-85B9-A04D94DF8501}"/>
              </a:ext>
            </a:extLst>
          </p:cNvPr>
          <p:cNvSpPr/>
          <p:nvPr/>
        </p:nvSpPr>
        <p:spPr>
          <a:xfrm>
            <a:off x="4792019" y="372372"/>
            <a:ext cx="691478" cy="234360"/>
          </a:xfrm>
          <a:prstGeom prst="rect">
            <a:avLst/>
          </a:prstGeom>
        </p:spPr>
        <p:txBody>
          <a:bodyPr wrap="square">
            <a:spAutoFit/>
          </a:bodyPr>
          <a:lstStyle/>
          <a:p>
            <a:r>
              <a:rPr lang="ja-JP" altLang="en-US" sz="923" b="1" dirty="0">
                <a:latin typeface="Meiryo UI" panose="020B0604030504040204" pitchFamily="50" charset="-128"/>
                <a:ea typeface="Meiryo UI" panose="020B0604030504040204" pitchFamily="50" charset="-128"/>
              </a:rPr>
              <a:t>♦大阪市</a:t>
            </a:r>
            <a:endParaRPr lang="en-US" altLang="ja-JP" sz="923" b="1" dirty="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6"/>
          <a:stretch>
            <a:fillRect/>
          </a:stretch>
        </p:blipFill>
        <p:spPr>
          <a:xfrm>
            <a:off x="222009" y="569390"/>
            <a:ext cx="4570011" cy="2872931"/>
          </a:xfrm>
          <a:prstGeom prst="rect">
            <a:avLst/>
          </a:prstGeom>
        </p:spPr>
      </p:pic>
      <p:sp>
        <p:nvSpPr>
          <p:cNvPr id="37" name="テキスト ボックス 36"/>
          <p:cNvSpPr txBox="1"/>
          <p:nvPr/>
        </p:nvSpPr>
        <p:spPr>
          <a:xfrm>
            <a:off x="7515097" y="5071438"/>
            <a:ext cx="1685077" cy="291105"/>
          </a:xfrm>
          <a:prstGeom prst="rect">
            <a:avLst/>
          </a:prstGeom>
          <a:noFill/>
        </p:spPr>
        <p:txBody>
          <a:bodyPr wrap="none" rtlCol="0">
            <a:spAutoFit/>
          </a:bodyPr>
          <a:lstStyle/>
          <a:p>
            <a:r>
              <a:rPr lang="ja-JP" altLang="en-US" sz="646" dirty="0">
                <a:latin typeface="Meiryo UI" panose="020B0604030504040204" pitchFamily="50" charset="-128"/>
                <a:ea typeface="Meiryo UI" panose="020B0604030504040204" pitchFamily="50" charset="-128"/>
              </a:rPr>
              <a:t>出典：</a:t>
            </a:r>
            <a:r>
              <a:rPr lang="zh-TW" altLang="en-US" sz="646" dirty="0">
                <a:latin typeface="Meiryo UI" panose="020B0604030504040204" pitchFamily="50" charset="-128"/>
                <a:ea typeface="Meiryo UI" panose="020B0604030504040204" pitchFamily="50" charset="-128"/>
              </a:rPr>
              <a:t>令和元年度地方自治情報管理概要</a:t>
            </a:r>
            <a:endParaRPr lang="en-US" altLang="zh-TW" sz="646" dirty="0">
              <a:latin typeface="Meiryo UI" panose="020B0604030504040204" pitchFamily="50" charset="-128"/>
              <a:ea typeface="Meiryo UI" panose="020B0604030504040204" pitchFamily="50" charset="-128"/>
            </a:endParaRPr>
          </a:p>
          <a:p>
            <a:r>
              <a:rPr lang="ja-JP" altLang="en-US" sz="646" dirty="0">
                <a:latin typeface="Meiryo UI" panose="020B0604030504040204" pitchFamily="50" charset="-128"/>
                <a:ea typeface="Meiryo UI" panose="020B0604030504040204" pitchFamily="50" charset="-128"/>
              </a:rPr>
              <a:t>　　　 </a:t>
            </a:r>
            <a:r>
              <a:rPr lang="zh-TW" altLang="en-US" sz="646" dirty="0">
                <a:latin typeface="Meiryo UI" panose="020B0604030504040204" pitchFamily="50" charset="-128"/>
                <a:ea typeface="Meiryo UI" panose="020B0604030504040204" pitchFamily="50" charset="-128"/>
              </a:rPr>
              <a:t>　第</a:t>
            </a:r>
            <a:r>
              <a:rPr lang="en-US" altLang="zh-TW" sz="646" dirty="0">
                <a:latin typeface="Meiryo UI" panose="020B0604030504040204" pitchFamily="50" charset="-128"/>
                <a:ea typeface="Meiryo UI" panose="020B0604030504040204" pitchFamily="50" charset="-128"/>
              </a:rPr>
              <a:t>1</a:t>
            </a:r>
            <a:r>
              <a:rPr lang="zh-TW" altLang="en-US" sz="646" dirty="0">
                <a:latin typeface="Meiryo UI" panose="020B0604030504040204" pitchFamily="50" charset="-128"/>
                <a:ea typeface="Meiryo UI" panose="020B0604030504040204" pitchFamily="50" charset="-128"/>
              </a:rPr>
              <a:t>節第</a:t>
            </a:r>
            <a:r>
              <a:rPr lang="en-US" altLang="zh-TW" sz="646" dirty="0">
                <a:latin typeface="Meiryo UI" panose="020B0604030504040204" pitchFamily="50" charset="-128"/>
                <a:ea typeface="Meiryo UI" panose="020B0604030504040204" pitchFamily="50" charset="-128"/>
              </a:rPr>
              <a:t>1</a:t>
            </a:r>
            <a:r>
              <a:rPr lang="zh-TW" altLang="en-US" sz="646" dirty="0">
                <a:latin typeface="Meiryo UI" panose="020B0604030504040204" pitchFamily="50" charset="-128"/>
                <a:ea typeface="Meiryo UI" panose="020B0604030504040204" pitchFamily="50" charset="-128"/>
              </a:rPr>
              <a:t>表</a:t>
            </a:r>
            <a:r>
              <a:rPr lang="ja-JP" altLang="en-US" sz="646" dirty="0">
                <a:latin typeface="Meiryo UI" panose="020B0604030504040204" pitchFamily="50" charset="-128"/>
                <a:ea typeface="Meiryo UI" panose="020B0604030504040204" pitchFamily="50" charset="-128"/>
              </a:rPr>
              <a:t>から作成</a:t>
            </a:r>
          </a:p>
        </p:txBody>
      </p:sp>
    </p:spTree>
    <p:extLst>
      <p:ext uri="{BB962C8B-B14F-4D97-AF65-F5344CB8AC3E}">
        <p14:creationId xmlns:p14="http://schemas.microsoft.com/office/powerpoint/2010/main" val="3397732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84635" y="718912"/>
            <a:ext cx="8972308" cy="5815385"/>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29" name="タイトル 1"/>
          <p:cNvSpPr txBox="1"/>
          <p:nvPr/>
        </p:nvSpPr>
        <p:spPr>
          <a:xfrm>
            <a:off x="180199" y="2018856"/>
            <a:ext cx="3501334" cy="1765177"/>
          </a:xfrm>
          <a:prstGeom prst="rect">
            <a:avLst/>
          </a:prstGeom>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大阪府・大阪市では、コンセッションやストックの組換えなどの手法も活用し、空港強化や鉄道整備、ミッシングリンク解消などの懸案解決に道筋。</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今後も着実に必要なインフラの整備を進めつつ、空港アクセスの改善など、残る課題の解決を進め、グローバル競争力を支える都市インフラとしての基盤を確立する。</a:t>
            </a:r>
          </a:p>
        </p:txBody>
      </p:sp>
      <p:sp>
        <p:nvSpPr>
          <p:cNvPr id="31" name="タイトル 1"/>
          <p:cNvSpPr txBox="1">
            <a:spLocks/>
          </p:cNvSpPr>
          <p:nvPr/>
        </p:nvSpPr>
        <p:spPr>
          <a:xfrm>
            <a:off x="4179816" y="1113786"/>
            <a:ext cx="4652773" cy="1047032"/>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都市インフラの充実として、ミッシングリンク解消につながる高速道路ネットワークの充実や関空アクセス改善にも資するなにわ筋線の事業化などの鉄道ネットワークの充実・機能強化や、コンセッション手法を活用した国際空港機能の強化、港湾機能の強化などの取組みが進んできた。</a:t>
            </a:r>
          </a:p>
        </p:txBody>
      </p:sp>
      <p:sp>
        <p:nvSpPr>
          <p:cNvPr id="32" name="右矢印 31"/>
          <p:cNvSpPr/>
          <p:nvPr/>
        </p:nvSpPr>
        <p:spPr>
          <a:xfrm>
            <a:off x="3754641" y="2516800"/>
            <a:ext cx="352068" cy="4332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3" name="角丸四角形 23">
            <a:extLst>
              <a:ext uri="{FF2B5EF4-FFF2-40B4-BE49-F238E27FC236}">
                <a16:creationId xmlns:a16="http://schemas.microsoft.com/office/drawing/2014/main" id="{3A641BFA-8ADC-429E-B9BE-3C4C7292D1AE}"/>
              </a:ext>
            </a:extLst>
          </p:cNvPr>
          <p:cNvSpPr/>
          <p:nvPr/>
        </p:nvSpPr>
        <p:spPr>
          <a:xfrm>
            <a:off x="4239656" y="805412"/>
            <a:ext cx="1046820" cy="30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5" name="タイトル 1">
            <a:extLst>
              <a:ext uri="{FF2B5EF4-FFF2-40B4-BE49-F238E27FC236}">
                <a16:creationId xmlns:a16="http://schemas.microsoft.com/office/drawing/2014/main" id="{8C20231E-E6CE-4565-AD16-24BB77C5D20B}"/>
              </a:ext>
            </a:extLst>
          </p:cNvPr>
          <p:cNvSpPr txBox="1">
            <a:spLocks/>
          </p:cNvSpPr>
          <p:nvPr/>
        </p:nvSpPr>
        <p:spPr>
          <a:xfrm>
            <a:off x="4294093" y="2586028"/>
            <a:ext cx="4526464" cy="3470772"/>
          </a:xfrm>
          <a:prstGeom prst="rect">
            <a:avLst/>
          </a:prstGeom>
          <a:noFill/>
          <a:ln w="25400">
            <a:solidFill>
              <a:schemeClr val="tx1">
                <a:lumMod val="65000"/>
                <a:lumOff val="35000"/>
              </a:schemeClr>
            </a:solid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西の核として、存在感を発揮するためには、鉄道ネットワークにおける国土軸、東西軸、ベイエリアのさらなる取組みが必要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他方、人口減少を見据えた際の都市インフラのあり方、全体最適化を踏まえた見直しも、併せて考えていく必要があるのではないか。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この際、従来のハード面と併せて、都市インフラのソフト面において、スマートシティの取組みを活かして、利便性の向上を図りつつ、交通渋滞の緩和など環境負荷の低減を両立させていく方法を検討していく必要があるのではないか。</a:t>
            </a: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新型コロナウイルス感染症拡大の影響により、外国人入国者数も大幅に減少。東西二極の一極を担う観点から、大阪・関西の活性化をけん引するためには、インバウンド再構築に向け、より一層の国際ネットワークや空港キャパシティの拡充、交通アクセスの充実が必要ではないか。</a:t>
            </a:r>
          </a:p>
        </p:txBody>
      </p:sp>
      <p:sp>
        <p:nvSpPr>
          <p:cNvPr id="12" name="角丸四角形 11"/>
          <p:cNvSpPr/>
          <p:nvPr/>
        </p:nvSpPr>
        <p:spPr>
          <a:xfrm>
            <a:off x="317989" y="1056187"/>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13" name="角丸四角形 23">
            <a:extLst>
              <a:ext uri="{FF2B5EF4-FFF2-40B4-BE49-F238E27FC236}">
                <a16:creationId xmlns:a16="http://schemas.microsoft.com/office/drawing/2014/main" id="{B23E43A1-D28E-4C65-90EC-FDFF1591D5C2}"/>
              </a:ext>
            </a:extLst>
          </p:cNvPr>
          <p:cNvSpPr/>
          <p:nvPr/>
        </p:nvSpPr>
        <p:spPr>
          <a:xfrm>
            <a:off x="4238482" y="2257746"/>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15" name="正方形/長方形 14"/>
          <p:cNvSpPr/>
          <p:nvPr/>
        </p:nvSpPr>
        <p:spPr>
          <a:xfrm>
            <a:off x="0" y="-11624"/>
            <a:ext cx="9143999" cy="3735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kern="0" dirty="0" smtClean="0">
                <a:solidFill>
                  <a:srgbClr val="000000"/>
                </a:solidFill>
                <a:ea typeface="Meiryo UI" pitchFamily="50" charset="-128"/>
                <a:cs typeface="Meiryo UI" pitchFamily="50" charset="-128"/>
              </a:rPr>
              <a:t>７ー３</a:t>
            </a:r>
            <a:r>
              <a:rPr lang="en-US" altLang="ja-JP" kern="0" dirty="0" smtClean="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到達点分析 </a:t>
            </a:r>
            <a:r>
              <a:rPr lang="en-US" altLang="ja-JP" kern="0" dirty="0">
                <a:solidFill>
                  <a:srgbClr val="000000"/>
                </a:solidFill>
                <a:ea typeface="Meiryo UI" pitchFamily="50" charset="-128"/>
                <a:cs typeface="Meiryo UI" pitchFamily="50" charset="-128"/>
              </a:rPr>
              <a:t>- </a:t>
            </a:r>
            <a:r>
              <a:rPr lang="ja-JP" altLang="en-US" kern="0" dirty="0">
                <a:solidFill>
                  <a:srgbClr val="000000"/>
                </a:solidFill>
                <a:ea typeface="Meiryo UI" pitchFamily="50" charset="-128"/>
                <a:cs typeface="Meiryo UI" pitchFamily="50" charset="-128"/>
              </a:rPr>
              <a:t>機能面 </a:t>
            </a:r>
            <a:r>
              <a:rPr lang="en-US" altLang="ja-JP" kern="0" dirty="0">
                <a:solidFill>
                  <a:srgbClr val="000000"/>
                </a:solidFill>
                <a:ea typeface="Meiryo UI" pitchFamily="50" charset="-128"/>
                <a:cs typeface="Meiryo UI" pitchFamily="50" charset="-128"/>
              </a:rPr>
              <a:t>-</a:t>
            </a:r>
            <a:r>
              <a:rPr lang="ja-JP" altLang="en-US" kern="0" dirty="0">
                <a:solidFill>
                  <a:srgbClr val="000000"/>
                </a:solidFill>
                <a:ea typeface="Meiryo UI" pitchFamily="50" charset="-128"/>
                <a:cs typeface="Meiryo UI" pitchFamily="50" charset="-128"/>
              </a:rPr>
              <a:t>（２）都市インフラの充実</a:t>
            </a:r>
          </a:p>
        </p:txBody>
      </p:sp>
      <p:sp>
        <p:nvSpPr>
          <p:cNvPr id="16" name="正方形/長方形 15"/>
          <p:cNvSpPr/>
          <p:nvPr/>
        </p:nvSpPr>
        <p:spPr>
          <a:xfrm>
            <a:off x="7149386" y="70528"/>
            <a:ext cx="1855627" cy="1997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参考資料１</a:t>
            </a:r>
          </a:p>
        </p:txBody>
      </p:sp>
    </p:spTree>
    <p:extLst>
      <p:ext uri="{BB962C8B-B14F-4D97-AF65-F5344CB8AC3E}">
        <p14:creationId xmlns:p14="http://schemas.microsoft.com/office/powerpoint/2010/main" val="339516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4584925" y="1049878"/>
            <a:ext cx="4209061" cy="1906820"/>
          </a:xfrm>
          <a:prstGeom prst="rect">
            <a:avLst/>
          </a:prstGeom>
        </p:spPr>
      </p:pic>
      <p:sp>
        <p:nvSpPr>
          <p:cNvPr id="21" name="正方形/長方形 20"/>
          <p:cNvSpPr/>
          <p:nvPr/>
        </p:nvSpPr>
        <p:spPr>
          <a:xfrm>
            <a:off x="58508" y="310661"/>
            <a:ext cx="9038769" cy="6214154"/>
          </a:xfrm>
          <a:prstGeom prst="rect">
            <a:avLst/>
          </a:prstGeom>
          <a:noFill/>
          <a:ln w="635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solidFill>
                <a:prstClr val="black"/>
              </a:solidFill>
            </a:endParaRPr>
          </a:p>
        </p:txBody>
      </p:sp>
      <p:sp>
        <p:nvSpPr>
          <p:cNvPr id="16" name="テキスト ボックス 114"/>
          <p:cNvSpPr txBox="1">
            <a:spLocks noChangeArrowheads="1"/>
          </p:cNvSpPr>
          <p:nvPr/>
        </p:nvSpPr>
        <p:spPr bwMode="auto">
          <a:xfrm>
            <a:off x="216341" y="460671"/>
            <a:ext cx="467947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69" dirty="0">
                <a:latin typeface="Meiryo UI" pitchFamily="50" charset="-128"/>
                <a:ea typeface="Meiryo UI" pitchFamily="50" charset="-128"/>
              </a:rPr>
              <a:t>○大阪の都市総合力ランキング</a:t>
            </a:r>
            <a:endParaRPr lang="en-US" altLang="ja-JP" sz="738" b="1" dirty="0">
              <a:latin typeface="Meiryo UI" pitchFamily="50" charset="-128"/>
              <a:ea typeface="Meiryo UI" pitchFamily="50" charset="-128"/>
            </a:endParaRPr>
          </a:p>
        </p:txBody>
      </p:sp>
      <p:pic>
        <p:nvPicPr>
          <p:cNvPr id="17" name="図 16">
            <a:extLst>
              <a:ext uri="{FF2B5EF4-FFF2-40B4-BE49-F238E27FC236}">
                <a16:creationId xmlns:a16="http://schemas.microsoft.com/office/drawing/2014/main" id="{536CB824-9CBF-4C34-ADB4-AE7B6318E872}"/>
              </a:ext>
            </a:extLst>
          </p:cNvPr>
          <p:cNvPicPr>
            <a:picLocks noChangeAspect="1"/>
          </p:cNvPicPr>
          <p:nvPr/>
        </p:nvPicPr>
        <p:blipFill>
          <a:blip r:embed="rId4"/>
          <a:stretch>
            <a:fillRect/>
          </a:stretch>
        </p:blipFill>
        <p:spPr>
          <a:xfrm>
            <a:off x="226942" y="1086002"/>
            <a:ext cx="4278589" cy="2172624"/>
          </a:xfrm>
          <a:prstGeom prst="rect">
            <a:avLst/>
          </a:prstGeom>
        </p:spPr>
      </p:pic>
      <p:sp>
        <p:nvSpPr>
          <p:cNvPr id="18" name="角丸四角形 17"/>
          <p:cNvSpPr/>
          <p:nvPr/>
        </p:nvSpPr>
        <p:spPr>
          <a:xfrm>
            <a:off x="3829716" y="1086351"/>
            <a:ext cx="582696" cy="1470725"/>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3242622" y="2976250"/>
            <a:ext cx="4679475"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738" dirty="0">
                <a:latin typeface="Meiryo UI" pitchFamily="50" charset="-128"/>
                <a:ea typeface="Meiryo UI" pitchFamily="50" charset="-128"/>
              </a:rPr>
              <a:t>出典：</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森記念財団都市戦略研究所「世界の都市総合力ランキング」より作成</a:t>
            </a:r>
            <a:endParaRPr lang="en-US" altLang="ja-JP" sz="738" b="1" dirty="0">
              <a:latin typeface="Meiryo UI" pitchFamily="50" charset="-128"/>
              <a:ea typeface="Meiryo UI" pitchFamily="50" charset="-128"/>
            </a:endParaRPr>
          </a:p>
        </p:txBody>
      </p:sp>
      <p:sp>
        <p:nvSpPr>
          <p:cNvPr id="25" name="正方形/長方形 24">
            <a:extLst>
              <a:ext uri="{FF2B5EF4-FFF2-40B4-BE49-F238E27FC236}">
                <a16:creationId xmlns:a16="http://schemas.microsoft.com/office/drawing/2014/main" id="{1A115AE1-22C6-4632-A6A6-7AD4FB96FECA}"/>
              </a:ext>
            </a:extLst>
          </p:cNvPr>
          <p:cNvSpPr/>
          <p:nvPr/>
        </p:nvSpPr>
        <p:spPr>
          <a:xfrm>
            <a:off x="366324" y="669600"/>
            <a:ext cx="4046089" cy="3870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都市インフラの充実に向けては、着実に取組みを進めているものの、世界の都市ランキングでは、交通・アクセスの評価は相対的に低位に留まる。</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交通・アクセス　</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年ランキング　</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14"/>
          <p:cNvSpPr txBox="1">
            <a:spLocks noChangeArrowheads="1"/>
          </p:cNvSpPr>
          <p:nvPr/>
        </p:nvSpPr>
        <p:spPr bwMode="auto">
          <a:xfrm>
            <a:off x="0" y="3167355"/>
            <a:ext cx="10088921"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69" dirty="0">
                <a:latin typeface="Meiryo UI" pitchFamily="50" charset="-128"/>
                <a:ea typeface="Meiryo UI" pitchFamily="50" charset="-128"/>
              </a:rPr>
              <a:t>○世界で最も安全な都市ランキング</a:t>
            </a:r>
            <a:endParaRPr lang="en-US" altLang="ja-JP" sz="738" b="1" dirty="0">
              <a:latin typeface="Meiryo UI" pitchFamily="50" charset="-128"/>
              <a:ea typeface="Meiryo UI" pitchFamily="50" charset="-128"/>
            </a:endParaRPr>
          </a:p>
        </p:txBody>
      </p:sp>
      <p:pic>
        <p:nvPicPr>
          <p:cNvPr id="6" name="図 5"/>
          <p:cNvPicPr>
            <a:picLocks noChangeAspect="1"/>
          </p:cNvPicPr>
          <p:nvPr/>
        </p:nvPicPr>
        <p:blipFill>
          <a:blip r:embed="rId5"/>
          <a:stretch>
            <a:fillRect/>
          </a:stretch>
        </p:blipFill>
        <p:spPr>
          <a:xfrm>
            <a:off x="271704" y="4036690"/>
            <a:ext cx="2970918" cy="2314503"/>
          </a:xfrm>
          <a:prstGeom prst="rect">
            <a:avLst/>
          </a:prstGeom>
        </p:spPr>
      </p:pic>
      <p:sp>
        <p:nvSpPr>
          <p:cNvPr id="22"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226943" y="6338576"/>
            <a:ext cx="4679475"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738" dirty="0">
                <a:latin typeface="Meiryo UI" pitchFamily="50" charset="-128"/>
                <a:ea typeface="Meiryo UI" pitchFamily="50" charset="-128"/>
              </a:rPr>
              <a:t>出典：</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英経済誌「エコノミスト」の調査部門による「世界の都市安全性指数ランキング</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738" b="1" dirty="0">
              <a:latin typeface="Meiryo UI" pitchFamily="50" charset="-128"/>
              <a:ea typeface="Meiryo UI" pitchFamily="50" charset="-128"/>
            </a:endParaRPr>
          </a:p>
        </p:txBody>
      </p:sp>
      <p:sp>
        <p:nvSpPr>
          <p:cNvPr id="23" name="正方形/長方形 22">
            <a:extLst>
              <a:ext uri="{FF2B5EF4-FFF2-40B4-BE49-F238E27FC236}">
                <a16:creationId xmlns:a16="http://schemas.microsoft.com/office/drawing/2014/main" id="{1A115AE1-22C6-4632-A6A6-7AD4FB96FECA}"/>
              </a:ext>
            </a:extLst>
          </p:cNvPr>
          <p:cNvSpPr/>
          <p:nvPr/>
        </p:nvSpPr>
        <p:spPr>
          <a:xfrm>
            <a:off x="319013" y="3511158"/>
            <a:ext cx="4147480" cy="4407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英誌「エコノミスト」の調査部門による「世界の都市安全性指数ランキング</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」で大阪は総合</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位にランクイン、前回（</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）の３位から順位を落とした（東京は、前回</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位から今回５位へ変動）</a:t>
            </a:r>
            <a:endPar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大阪は、インフラの安全性（７位）に対する評価は高い。</a:t>
            </a:r>
          </a:p>
        </p:txBody>
      </p:sp>
      <p:sp>
        <p:nvSpPr>
          <p:cNvPr id="24" name="テキスト ボックス 114"/>
          <p:cNvSpPr txBox="1">
            <a:spLocks noChangeArrowheads="1"/>
          </p:cNvSpPr>
          <p:nvPr/>
        </p:nvSpPr>
        <p:spPr bwMode="auto">
          <a:xfrm>
            <a:off x="4457174" y="3159190"/>
            <a:ext cx="4679475" cy="241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69" dirty="0">
                <a:latin typeface="Meiryo UI" pitchFamily="50" charset="-128"/>
                <a:ea typeface="Meiryo UI" pitchFamily="50" charset="-128"/>
              </a:rPr>
              <a:t>○世界で最も住みやすい都市ランキング</a:t>
            </a:r>
            <a:endParaRPr lang="en-US" altLang="ja-JP" sz="738" b="1" dirty="0">
              <a:latin typeface="Meiryo UI" pitchFamily="50" charset="-128"/>
              <a:ea typeface="Meiryo UI" pitchFamily="50" charset="-128"/>
            </a:endParaRPr>
          </a:p>
        </p:txBody>
      </p:sp>
      <p:sp>
        <p:nvSpPr>
          <p:cNvPr id="26" name="正方形/長方形 25">
            <a:extLst>
              <a:ext uri="{FF2B5EF4-FFF2-40B4-BE49-F238E27FC236}">
                <a16:creationId xmlns:a16="http://schemas.microsoft.com/office/drawing/2014/main" id="{1A115AE1-22C6-4632-A6A6-7AD4FB96FECA}"/>
              </a:ext>
            </a:extLst>
          </p:cNvPr>
          <p:cNvSpPr/>
          <p:nvPr/>
        </p:nvSpPr>
        <p:spPr>
          <a:xfrm>
            <a:off x="4566084" y="3503163"/>
            <a:ext cx="4392865" cy="41344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英経済誌「エコノミスト」の調査部門による「世界で最も住みやすい都市ランキング</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」で大阪が２位にランクイン（前回４位）。東京は４位タイ。</a:t>
            </a: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大阪は、安定性、医療、インフラにおいて高評価。　</a:t>
            </a:r>
          </a:p>
        </p:txBody>
      </p:sp>
      <p:pic>
        <p:nvPicPr>
          <p:cNvPr id="8" name="図 7"/>
          <p:cNvPicPr>
            <a:picLocks noChangeAspect="1"/>
          </p:cNvPicPr>
          <p:nvPr/>
        </p:nvPicPr>
        <p:blipFill>
          <a:blip r:embed="rId6"/>
          <a:stretch>
            <a:fillRect/>
          </a:stretch>
        </p:blipFill>
        <p:spPr>
          <a:xfrm>
            <a:off x="4584925" y="4029828"/>
            <a:ext cx="3443459" cy="2239332"/>
          </a:xfrm>
          <a:prstGeom prst="rect">
            <a:avLst/>
          </a:prstGeom>
        </p:spPr>
      </p:pic>
      <p:sp>
        <p:nvSpPr>
          <p:cNvPr id="27" name="テキスト ボックス 114">
            <a:extLst>
              <a:ext uri="{FF2B5EF4-FFF2-40B4-BE49-F238E27FC236}">
                <a16:creationId xmlns:a16="http://schemas.microsoft.com/office/drawing/2014/main" id="{BE087EF7-D486-4F73-BA99-D0106801FDAD}"/>
              </a:ext>
            </a:extLst>
          </p:cNvPr>
          <p:cNvSpPr txBox="1">
            <a:spLocks noChangeArrowheads="1"/>
          </p:cNvSpPr>
          <p:nvPr/>
        </p:nvSpPr>
        <p:spPr bwMode="auto">
          <a:xfrm>
            <a:off x="4566084" y="6330632"/>
            <a:ext cx="4679475" cy="20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738" dirty="0">
                <a:latin typeface="Meiryo UI" pitchFamily="50" charset="-128"/>
                <a:ea typeface="Meiryo UI" pitchFamily="50" charset="-128"/>
              </a:rPr>
              <a:t>出典：</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英経済誌「エコノミスト」の調査部門による「世界で最も住みやすい都市ランキング</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738" b="1" dirty="0">
              <a:latin typeface="Meiryo UI" pitchFamily="50" charset="-128"/>
              <a:ea typeface="Meiryo UI" pitchFamily="50" charset="-128"/>
            </a:endParaRPr>
          </a:p>
        </p:txBody>
      </p:sp>
      <p:sp>
        <p:nvSpPr>
          <p:cNvPr id="28" name="正方形/長方形 27">
            <a:extLst>
              <a:ext uri="{FF2B5EF4-FFF2-40B4-BE49-F238E27FC236}">
                <a16:creationId xmlns:a16="http://schemas.microsoft.com/office/drawing/2014/main" id="{1A115AE1-22C6-4632-A6A6-7AD4FB96FECA}"/>
              </a:ext>
            </a:extLst>
          </p:cNvPr>
          <p:cNvSpPr/>
          <p:nvPr/>
        </p:nvSpPr>
        <p:spPr>
          <a:xfrm>
            <a:off x="4566836" y="684045"/>
            <a:ext cx="4392113" cy="38700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駅密度、公共交通機関利用率、通勤通学の利便性などの評価は高いが、国際線直行便の就航都市数や国内・国際線旅客数の評価が低迷</a:t>
            </a: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また、タクシー・自転車での移動のしやすさなどでも評価が低迷</a:t>
            </a:r>
          </a:p>
        </p:txBody>
      </p:sp>
      <p:sp>
        <p:nvSpPr>
          <p:cNvPr id="29" name="角丸四角形 28"/>
          <p:cNvSpPr/>
          <p:nvPr/>
        </p:nvSpPr>
        <p:spPr>
          <a:xfrm>
            <a:off x="6167254" y="1253985"/>
            <a:ext cx="731158" cy="1087314"/>
          </a:xfrm>
          <a:prstGeom prst="round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0" name="角丸四角形 29"/>
          <p:cNvSpPr/>
          <p:nvPr/>
        </p:nvSpPr>
        <p:spPr>
          <a:xfrm>
            <a:off x="8142222" y="1900215"/>
            <a:ext cx="284976" cy="797627"/>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1" name="角丸四角形 30"/>
          <p:cNvSpPr/>
          <p:nvPr/>
        </p:nvSpPr>
        <p:spPr>
          <a:xfrm>
            <a:off x="4878937" y="1895083"/>
            <a:ext cx="284976" cy="797627"/>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2" name="角丸四角形 31"/>
          <p:cNvSpPr/>
          <p:nvPr/>
        </p:nvSpPr>
        <p:spPr>
          <a:xfrm>
            <a:off x="5358618" y="1906141"/>
            <a:ext cx="284976" cy="851656"/>
          </a:xfrm>
          <a:prstGeom prst="roundRect">
            <a:avLst/>
          </a:prstGeom>
          <a:noFill/>
          <a:ln w="952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Tree>
    <p:extLst>
      <p:ext uri="{BB962C8B-B14F-4D97-AF65-F5344CB8AC3E}">
        <p14:creationId xmlns:p14="http://schemas.microsoft.com/office/powerpoint/2010/main" val="155518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46236" y="3838568"/>
            <a:ext cx="8739692"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18582" y="1059253"/>
            <a:ext cx="3033382" cy="1204856"/>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477"/>
              </a:lnSpc>
              <a:spcBef>
                <a:spcPts val="1108"/>
              </a:spcBef>
              <a:buFont typeface="Wingdings" panose="05000000000000000000" pitchFamily="2" charset="2"/>
              <a:buChar char="p"/>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淀川左岸線延伸部など大阪都市再生環状道路の整備を進め、都心部で慢性的に発生している渋滞の解消。</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477"/>
              </a:lnSpc>
              <a:spcBef>
                <a:spcPts val="1108"/>
              </a:spcBef>
              <a:buFont typeface="Wingdings" panose="05000000000000000000" pitchFamily="2" charset="2"/>
              <a:buChar char="p"/>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高速道路のネットワーク機能が最大限発揮されるよう、公平かつシンプルでシームレスな料金とする。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タイトル 1"/>
          <p:cNvSpPr txBox="1">
            <a:spLocks/>
          </p:cNvSpPr>
          <p:nvPr/>
        </p:nvSpPr>
        <p:spPr>
          <a:xfrm>
            <a:off x="220865" y="3862014"/>
            <a:ext cx="2157661" cy="332345"/>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8" b="1" dirty="0">
                <a:latin typeface="+mj-ea"/>
                <a:cs typeface="Meiryo UI" panose="020B0604030504040204" pitchFamily="50" charset="-128"/>
              </a:rPr>
              <a:t>■</a:t>
            </a:r>
            <a:r>
              <a:rPr lang="ja-JP" altLang="en-US" sz="1292" b="1" dirty="0">
                <a:latin typeface="+mj-ea"/>
                <a:cs typeface="Meiryo UI" panose="020B0604030504040204" pitchFamily="50" charset="-128"/>
              </a:rPr>
              <a:t> 主な取組経過（年度）</a:t>
            </a:r>
          </a:p>
        </p:txBody>
      </p:sp>
      <p:grpSp>
        <p:nvGrpSpPr>
          <p:cNvPr id="7" name="グループ化 6">
            <a:extLst>
              <a:ext uri="{FF2B5EF4-FFF2-40B4-BE49-F238E27FC236}">
                <a16:creationId xmlns:a16="http://schemas.microsoft.com/office/drawing/2014/main" id="{134FA754-4081-4580-A6F0-D939328517E1}"/>
              </a:ext>
            </a:extLst>
          </p:cNvPr>
          <p:cNvGrpSpPr/>
          <p:nvPr/>
        </p:nvGrpSpPr>
        <p:grpSpPr>
          <a:xfrm>
            <a:off x="3607095" y="4349152"/>
            <a:ext cx="5285334" cy="2113004"/>
            <a:chOff x="3907686" y="3677814"/>
            <a:chExt cx="5725779" cy="2289088"/>
          </a:xfrm>
        </p:grpSpPr>
        <p:pic>
          <p:nvPicPr>
            <p:cNvPr id="2" name="図 1">
              <a:extLst>
                <a:ext uri="{FF2B5EF4-FFF2-40B4-BE49-F238E27FC236}">
                  <a16:creationId xmlns:a16="http://schemas.microsoft.com/office/drawing/2014/main" id="{F602ECCC-50A6-42EA-84C3-53706C3C7231}"/>
                </a:ext>
              </a:extLst>
            </p:cNvPr>
            <p:cNvPicPr>
              <a:picLocks noChangeAspect="1"/>
            </p:cNvPicPr>
            <p:nvPr/>
          </p:nvPicPr>
          <p:blipFill>
            <a:blip r:embed="rId3"/>
            <a:stretch>
              <a:fillRect/>
            </a:stretch>
          </p:blipFill>
          <p:spPr>
            <a:xfrm>
              <a:off x="3907686" y="3845219"/>
              <a:ext cx="2062988" cy="1940941"/>
            </a:xfrm>
            <a:prstGeom prst="rect">
              <a:avLst/>
            </a:prstGeom>
          </p:spPr>
        </p:pic>
        <p:sp>
          <p:nvSpPr>
            <p:cNvPr id="11" name="正方形/長方形 10">
              <a:extLst>
                <a:ext uri="{FF2B5EF4-FFF2-40B4-BE49-F238E27FC236}">
                  <a16:creationId xmlns:a16="http://schemas.microsoft.com/office/drawing/2014/main" id="{B110492C-3803-406B-9096-7DD4FD02CF02}"/>
                </a:ext>
              </a:extLst>
            </p:cNvPr>
            <p:cNvSpPr/>
            <p:nvPr/>
          </p:nvSpPr>
          <p:spPr>
            <a:xfrm>
              <a:off x="6204799" y="5421509"/>
              <a:ext cx="3416894" cy="545393"/>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b="1" dirty="0">
                  <a:solidFill>
                    <a:schemeClr val="tx1"/>
                  </a:solidFill>
                  <a:latin typeface="+mn-ea"/>
                </a:rPr>
                <a:t>□臨海部と内陸部のアクセス向上</a:t>
              </a:r>
              <a:endParaRPr lang="en-US" altLang="ja-JP" sz="738" b="1" dirty="0">
                <a:solidFill>
                  <a:schemeClr val="tx1"/>
                </a:solidFill>
                <a:latin typeface="+mn-ea"/>
              </a:endParaRPr>
            </a:p>
            <a:p>
              <a:r>
                <a:rPr lang="ja-JP" altLang="en-US" sz="738" b="1" dirty="0">
                  <a:solidFill>
                    <a:schemeClr val="tx1"/>
                  </a:solidFill>
                  <a:latin typeface="+mn-ea"/>
                </a:rPr>
                <a:t>　</a:t>
              </a:r>
              <a:r>
                <a:rPr lang="en-US" altLang="ja-JP" sz="738" b="1" dirty="0">
                  <a:solidFill>
                    <a:schemeClr val="tx1"/>
                  </a:solidFill>
                  <a:latin typeface="+mn-ea"/>
                </a:rPr>
                <a:t>※</a:t>
              </a:r>
              <a:r>
                <a:rPr lang="ja-JP" altLang="en-US" sz="738" b="1" dirty="0">
                  <a:solidFill>
                    <a:schemeClr val="tx1"/>
                  </a:solidFill>
                  <a:latin typeface="+mn-ea"/>
                </a:rPr>
                <a:t>堺浜～松原ＪＣＴ　所要時間が</a:t>
              </a:r>
              <a:r>
                <a:rPr lang="en-US" altLang="ja-JP" sz="738" b="1" dirty="0">
                  <a:solidFill>
                    <a:schemeClr val="tx1"/>
                  </a:solidFill>
                  <a:latin typeface="+mn-ea"/>
                </a:rPr>
                <a:t>22</a:t>
              </a:r>
              <a:r>
                <a:rPr lang="ja-JP" altLang="en-US" sz="738" b="1" dirty="0">
                  <a:solidFill>
                    <a:schemeClr val="tx1"/>
                  </a:solidFill>
                  <a:latin typeface="+mn-ea"/>
                </a:rPr>
                <a:t>分短縮　（</a:t>
              </a:r>
              <a:r>
                <a:rPr lang="en-US" altLang="ja-JP" sz="738" b="1" dirty="0">
                  <a:solidFill>
                    <a:schemeClr val="tx1"/>
                  </a:solidFill>
                  <a:latin typeface="+mn-ea"/>
                </a:rPr>
                <a:t>37</a:t>
              </a:r>
              <a:r>
                <a:rPr lang="ja-JP" altLang="en-US" sz="738" b="1" dirty="0">
                  <a:solidFill>
                    <a:schemeClr val="tx1"/>
                  </a:solidFill>
                  <a:latin typeface="+mn-ea"/>
                </a:rPr>
                <a:t>分→</a:t>
              </a:r>
              <a:r>
                <a:rPr lang="en-US" altLang="ja-JP" sz="738" b="1" dirty="0">
                  <a:solidFill>
                    <a:schemeClr val="tx1"/>
                  </a:solidFill>
                  <a:latin typeface="+mn-ea"/>
                </a:rPr>
                <a:t>15</a:t>
              </a:r>
              <a:r>
                <a:rPr lang="ja-JP" altLang="en-US" sz="738" b="1" dirty="0">
                  <a:solidFill>
                    <a:schemeClr val="tx1"/>
                  </a:solidFill>
                  <a:latin typeface="+mn-ea"/>
                </a:rPr>
                <a:t>分）</a:t>
              </a:r>
              <a:endParaRPr lang="en-US" altLang="ja-JP" sz="738" b="1" dirty="0">
                <a:solidFill>
                  <a:schemeClr val="tx1"/>
                </a:solidFill>
                <a:latin typeface="+mn-ea"/>
              </a:endParaRPr>
            </a:p>
            <a:p>
              <a:r>
                <a:rPr lang="ja-JP" altLang="en-US" sz="738" b="1" dirty="0">
                  <a:solidFill>
                    <a:schemeClr val="tx1"/>
                  </a:solidFill>
                  <a:latin typeface="+mn-ea"/>
                </a:rPr>
                <a:t>□臨海部～内陸部間の代替道路の整備（事故・災害時の通行止め回避）</a:t>
              </a:r>
              <a:endParaRPr lang="en-US" altLang="ja-JP" sz="738" b="1" dirty="0">
                <a:solidFill>
                  <a:schemeClr val="tx1"/>
                </a:solidFill>
                <a:latin typeface="+mn-ea"/>
              </a:endParaRPr>
            </a:p>
          </p:txBody>
        </p:sp>
        <p:sp>
          <p:nvSpPr>
            <p:cNvPr id="47" name="タイトル 1">
              <a:extLst>
                <a:ext uri="{FF2B5EF4-FFF2-40B4-BE49-F238E27FC236}">
                  <a16:creationId xmlns:a16="http://schemas.microsoft.com/office/drawing/2014/main" id="{E6466B18-F46B-444A-B900-D60512CCE9F9}"/>
                </a:ext>
              </a:extLst>
            </p:cNvPr>
            <p:cNvSpPr txBox="1">
              <a:spLocks/>
            </p:cNvSpPr>
            <p:nvPr/>
          </p:nvSpPr>
          <p:spPr>
            <a:xfrm>
              <a:off x="6100490" y="3677814"/>
              <a:ext cx="2160240" cy="15941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738" b="1" dirty="0">
                  <a:latin typeface="+mj-ea"/>
                  <a:cs typeface="Meiryo UI" panose="020B0604030504040204" pitchFamily="50" charset="-128"/>
                </a:rPr>
                <a:t>【</a:t>
              </a:r>
              <a:r>
                <a:rPr lang="ja-JP" altLang="en-US" sz="738" b="1" dirty="0">
                  <a:latin typeface="+mj-ea"/>
                  <a:cs typeface="Meiryo UI" panose="020B0604030504040204" pitchFamily="50" charset="-128"/>
                </a:rPr>
                <a:t>阪神高速　淀川左岸線延伸部（整備中）</a:t>
              </a:r>
              <a:r>
                <a:rPr lang="en-US" altLang="ja-JP" sz="738" b="1" dirty="0">
                  <a:latin typeface="+mj-ea"/>
                  <a:cs typeface="Meiryo UI" panose="020B0604030504040204" pitchFamily="50" charset="-128"/>
                </a:rPr>
                <a:t>】</a:t>
              </a:r>
              <a:endParaRPr lang="ja-JP" altLang="en-US" sz="738" b="1" dirty="0">
                <a:latin typeface="+mj-ea"/>
                <a:cs typeface="Meiryo UI" panose="020B0604030504040204" pitchFamily="50" charset="-128"/>
              </a:endParaRPr>
            </a:p>
          </p:txBody>
        </p:sp>
        <p:sp>
          <p:nvSpPr>
            <p:cNvPr id="49" name="タイトル 1">
              <a:extLst>
                <a:ext uri="{FF2B5EF4-FFF2-40B4-BE49-F238E27FC236}">
                  <a16:creationId xmlns:a16="http://schemas.microsoft.com/office/drawing/2014/main" id="{E16FF6E0-6A6D-4EEB-BE30-9C203C44727B}"/>
                </a:ext>
              </a:extLst>
            </p:cNvPr>
            <p:cNvSpPr txBox="1">
              <a:spLocks/>
            </p:cNvSpPr>
            <p:nvPr/>
          </p:nvSpPr>
          <p:spPr>
            <a:xfrm>
              <a:off x="6100490" y="5024036"/>
              <a:ext cx="2189719" cy="20855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738" b="1" dirty="0">
                  <a:latin typeface="+mj-ea"/>
                  <a:cs typeface="Meiryo UI" panose="020B0604030504040204" pitchFamily="50" charset="-128"/>
                </a:rPr>
                <a:t>【</a:t>
              </a:r>
              <a:r>
                <a:rPr lang="ja-JP" altLang="en-US" sz="738" b="1" dirty="0">
                  <a:latin typeface="+mj-ea"/>
                  <a:cs typeface="Meiryo UI" panose="020B0604030504040204" pitchFamily="50" charset="-128"/>
                </a:rPr>
                <a:t>阪神高速　大和川線（</a:t>
              </a:r>
              <a:r>
                <a:rPr lang="en-US" altLang="ja-JP" sz="738" b="1" dirty="0">
                  <a:latin typeface="+mj-ea"/>
                  <a:cs typeface="Meiryo UI" panose="020B0604030504040204" pitchFamily="50" charset="-128"/>
                </a:rPr>
                <a:t>2020.3</a:t>
              </a:r>
              <a:r>
                <a:rPr lang="ja-JP" altLang="en-US" sz="738" b="1" dirty="0">
                  <a:latin typeface="+mj-ea"/>
                  <a:cs typeface="Meiryo UI" panose="020B0604030504040204" pitchFamily="50" charset="-128"/>
                </a:rPr>
                <a:t>全線開通）</a:t>
              </a:r>
              <a:r>
                <a:rPr lang="en-US" altLang="ja-JP" sz="738" b="1" dirty="0">
                  <a:latin typeface="+mj-ea"/>
                  <a:cs typeface="Meiryo UI" panose="020B0604030504040204" pitchFamily="50" charset="-128"/>
                </a:rPr>
                <a:t>】</a:t>
              </a:r>
              <a:endParaRPr lang="ja-JP" altLang="en-US" sz="738" b="1" dirty="0">
                <a:latin typeface="+mj-ea"/>
                <a:cs typeface="Meiryo UI" panose="020B0604030504040204" pitchFamily="50" charset="-128"/>
              </a:endParaRPr>
            </a:p>
          </p:txBody>
        </p:sp>
        <p:sp>
          <p:nvSpPr>
            <p:cNvPr id="20" name="四角形: 角を丸くする 19">
              <a:extLst>
                <a:ext uri="{FF2B5EF4-FFF2-40B4-BE49-F238E27FC236}">
                  <a16:creationId xmlns:a16="http://schemas.microsoft.com/office/drawing/2014/main" id="{AB71154A-278D-4714-A904-E918738347EB}"/>
                </a:ext>
              </a:extLst>
            </p:cNvPr>
            <p:cNvSpPr/>
            <p:nvPr/>
          </p:nvSpPr>
          <p:spPr>
            <a:xfrm>
              <a:off x="6204799" y="5246822"/>
              <a:ext cx="2252723" cy="21212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b="1" dirty="0">
                  <a:latin typeface="+mn-ea"/>
                </a:rPr>
                <a:t>整備効果</a:t>
              </a:r>
            </a:p>
          </p:txBody>
        </p:sp>
        <p:sp>
          <p:nvSpPr>
            <p:cNvPr id="52" name="正方形/長方形 51">
              <a:extLst>
                <a:ext uri="{FF2B5EF4-FFF2-40B4-BE49-F238E27FC236}">
                  <a16:creationId xmlns:a16="http://schemas.microsoft.com/office/drawing/2014/main" id="{6AD229C5-D837-44B2-8B4F-04020ECA6AA3}"/>
                </a:ext>
              </a:extLst>
            </p:cNvPr>
            <p:cNvSpPr/>
            <p:nvPr/>
          </p:nvSpPr>
          <p:spPr>
            <a:xfrm>
              <a:off x="6216571" y="4064600"/>
              <a:ext cx="3416894" cy="787074"/>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831" b="1" dirty="0">
                <a:solidFill>
                  <a:schemeClr val="tx1"/>
                </a:solidFill>
                <a:latin typeface="+mn-ea"/>
              </a:endParaRPr>
            </a:p>
            <a:p>
              <a:r>
                <a:rPr lang="ja-JP" altLang="en-US" sz="738" b="1" dirty="0">
                  <a:solidFill>
                    <a:schemeClr val="tx1"/>
                  </a:solidFill>
                  <a:latin typeface="+mn-ea"/>
                </a:rPr>
                <a:t>□都心部の交通渋滞を緩和、沿道環境の改善</a:t>
              </a:r>
              <a:endParaRPr lang="en-US" altLang="ja-JP" sz="738" b="1" dirty="0">
                <a:solidFill>
                  <a:schemeClr val="tx1"/>
                </a:solidFill>
                <a:latin typeface="+mn-ea"/>
              </a:endParaRPr>
            </a:p>
            <a:p>
              <a:r>
                <a:rPr lang="ja-JP" altLang="en-US" sz="738" b="1" dirty="0">
                  <a:solidFill>
                    <a:schemeClr val="tx1"/>
                  </a:solidFill>
                  <a:latin typeface="+mn-ea"/>
                </a:rPr>
                <a:t>□臨海部と内陸部の物流ネットワーク強化、民間投資の誘発</a:t>
              </a:r>
              <a:endParaRPr lang="en-US" altLang="ja-JP" sz="738" b="1" dirty="0">
                <a:solidFill>
                  <a:schemeClr val="tx1"/>
                </a:solidFill>
                <a:latin typeface="+mn-ea"/>
              </a:endParaRPr>
            </a:p>
            <a:p>
              <a:r>
                <a:rPr lang="ja-JP" altLang="en-US" sz="738" b="1" dirty="0">
                  <a:solidFill>
                    <a:schemeClr val="tx1"/>
                  </a:solidFill>
                  <a:latin typeface="+mn-ea"/>
                </a:rPr>
                <a:t>　　</a:t>
              </a:r>
              <a:r>
                <a:rPr lang="en-US" altLang="ja-JP" sz="738" b="1" dirty="0">
                  <a:solidFill>
                    <a:schemeClr val="tx1"/>
                  </a:solidFill>
                  <a:latin typeface="+mn-ea"/>
                </a:rPr>
                <a:t>※</a:t>
              </a:r>
              <a:r>
                <a:rPr lang="ja-JP" altLang="en-US" sz="738" b="1" dirty="0">
                  <a:solidFill>
                    <a:schemeClr val="tx1"/>
                  </a:solidFill>
                  <a:latin typeface="+mn-ea"/>
                </a:rPr>
                <a:t>第二京阪（枚方学研</a:t>
              </a:r>
              <a:r>
                <a:rPr lang="en-US" altLang="ja-JP" sz="738" b="1" dirty="0">
                  <a:solidFill>
                    <a:schemeClr val="tx1"/>
                  </a:solidFill>
                  <a:latin typeface="+mn-ea"/>
                </a:rPr>
                <a:t>IC)</a:t>
              </a:r>
              <a:r>
                <a:rPr lang="ja-JP" altLang="en-US" sz="738" b="1" dirty="0">
                  <a:solidFill>
                    <a:schemeClr val="tx1"/>
                  </a:solidFill>
                  <a:latin typeface="+mn-ea"/>
                </a:rPr>
                <a:t>～湾岸舞洲ランプ（混雑時）</a:t>
              </a:r>
              <a:endParaRPr lang="en-US" altLang="ja-JP" sz="738" b="1" dirty="0">
                <a:solidFill>
                  <a:schemeClr val="tx1"/>
                </a:solidFill>
                <a:latin typeface="+mn-ea"/>
              </a:endParaRPr>
            </a:p>
            <a:p>
              <a:r>
                <a:rPr lang="ja-JP" altLang="en-US" sz="738" b="1" dirty="0">
                  <a:solidFill>
                    <a:schemeClr val="tx1"/>
                  </a:solidFill>
                  <a:latin typeface="+mn-ea"/>
                </a:rPr>
                <a:t>　　　所要時間が</a:t>
              </a:r>
              <a:r>
                <a:rPr lang="en-US" altLang="ja-JP" sz="738" b="1" dirty="0">
                  <a:solidFill>
                    <a:schemeClr val="tx1"/>
                  </a:solidFill>
                  <a:latin typeface="+mn-ea"/>
                </a:rPr>
                <a:t>20</a:t>
              </a:r>
              <a:r>
                <a:rPr lang="ja-JP" altLang="en-US" sz="738" b="1" dirty="0">
                  <a:solidFill>
                    <a:schemeClr val="tx1"/>
                  </a:solidFill>
                  <a:latin typeface="+mn-ea"/>
                </a:rPr>
                <a:t>分短縮　（</a:t>
              </a:r>
              <a:r>
                <a:rPr lang="en-US" altLang="ja-JP" sz="738" b="1" dirty="0">
                  <a:solidFill>
                    <a:schemeClr val="tx1"/>
                  </a:solidFill>
                  <a:latin typeface="+mn-ea"/>
                </a:rPr>
                <a:t>55</a:t>
              </a:r>
              <a:r>
                <a:rPr lang="ja-JP" altLang="en-US" sz="738" b="1" dirty="0">
                  <a:solidFill>
                    <a:schemeClr val="tx1"/>
                  </a:solidFill>
                  <a:latin typeface="+mn-ea"/>
                </a:rPr>
                <a:t>分→</a:t>
              </a:r>
              <a:r>
                <a:rPr lang="en-US" altLang="ja-JP" sz="738" b="1" dirty="0">
                  <a:solidFill>
                    <a:schemeClr val="tx1"/>
                  </a:solidFill>
                  <a:latin typeface="+mn-ea"/>
                </a:rPr>
                <a:t>35</a:t>
              </a:r>
              <a:r>
                <a:rPr lang="ja-JP" altLang="en-US" sz="738" b="1" dirty="0">
                  <a:solidFill>
                    <a:schemeClr val="tx1"/>
                  </a:solidFill>
                  <a:latin typeface="+mn-ea"/>
                </a:rPr>
                <a:t>分）</a:t>
              </a:r>
              <a:endParaRPr lang="en-US" altLang="ja-JP" sz="738" b="1" dirty="0">
                <a:solidFill>
                  <a:schemeClr val="tx1"/>
                </a:solidFill>
                <a:latin typeface="+mn-ea"/>
              </a:endParaRPr>
            </a:p>
            <a:p>
              <a:r>
                <a:rPr lang="ja-JP" altLang="en-US" sz="738" b="1" dirty="0">
                  <a:solidFill>
                    <a:schemeClr val="tx1"/>
                  </a:solidFill>
                  <a:latin typeface="+mn-ea"/>
                </a:rPr>
                <a:t>□広域的な観光拠点間の時間短縮、定時性確保による観光需要の拡大</a:t>
              </a:r>
              <a:endParaRPr lang="en-US" altLang="ja-JP" sz="738" b="1" dirty="0">
                <a:solidFill>
                  <a:schemeClr val="tx1"/>
                </a:solidFill>
                <a:latin typeface="+mn-ea"/>
              </a:endParaRPr>
            </a:p>
          </p:txBody>
        </p:sp>
        <p:sp>
          <p:nvSpPr>
            <p:cNvPr id="57" name="四角形: 角を丸くする 56">
              <a:extLst>
                <a:ext uri="{FF2B5EF4-FFF2-40B4-BE49-F238E27FC236}">
                  <a16:creationId xmlns:a16="http://schemas.microsoft.com/office/drawing/2014/main" id="{EB378065-BAD9-409A-AF25-63FDACA50AE1}"/>
                </a:ext>
              </a:extLst>
            </p:cNvPr>
            <p:cNvSpPr/>
            <p:nvPr/>
          </p:nvSpPr>
          <p:spPr>
            <a:xfrm>
              <a:off x="6216571" y="3889913"/>
              <a:ext cx="2252723" cy="21212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15" b="1" dirty="0">
                  <a:latin typeface="+mn-ea"/>
                </a:rPr>
                <a:t>整備効果</a:t>
              </a:r>
            </a:p>
          </p:txBody>
        </p:sp>
        <p:sp>
          <p:nvSpPr>
            <p:cNvPr id="22" name="正方形/長方形 21">
              <a:extLst>
                <a:ext uri="{FF2B5EF4-FFF2-40B4-BE49-F238E27FC236}">
                  <a16:creationId xmlns:a16="http://schemas.microsoft.com/office/drawing/2014/main" id="{2E127866-C2C4-4120-9D52-5368AAEF42A3}"/>
                </a:ext>
              </a:extLst>
            </p:cNvPr>
            <p:cNvSpPr/>
            <p:nvPr/>
          </p:nvSpPr>
          <p:spPr>
            <a:xfrm>
              <a:off x="4641636" y="5438294"/>
              <a:ext cx="648072" cy="144016"/>
            </a:xfrm>
            <a:prstGeom prst="rect">
              <a:avLst/>
            </a:prstGeom>
            <a:solidFill>
              <a:srgbClr val="FF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38" dirty="0">
                  <a:solidFill>
                    <a:schemeClr val="bg1"/>
                  </a:solidFill>
                </a:rPr>
                <a:t>大和川線</a:t>
              </a:r>
            </a:p>
          </p:txBody>
        </p:sp>
        <p:cxnSp>
          <p:nvCxnSpPr>
            <p:cNvPr id="24" name="直線コネクタ 23">
              <a:extLst>
                <a:ext uri="{FF2B5EF4-FFF2-40B4-BE49-F238E27FC236}">
                  <a16:creationId xmlns:a16="http://schemas.microsoft.com/office/drawing/2014/main" id="{5FF7B889-F303-4C9E-971C-2761D2C19499}"/>
                </a:ext>
              </a:extLst>
            </p:cNvPr>
            <p:cNvCxnSpPr>
              <a:cxnSpLocks/>
            </p:cNvCxnSpPr>
            <p:nvPr/>
          </p:nvCxnSpPr>
          <p:spPr>
            <a:xfrm flipV="1">
              <a:off x="5404278" y="3878031"/>
              <a:ext cx="800521" cy="331828"/>
            </a:xfrm>
            <a:prstGeom prst="line">
              <a:avLst/>
            </a:prstGeom>
          </p:spPr>
          <p:style>
            <a:lnRef idx="1">
              <a:schemeClr val="accent2"/>
            </a:lnRef>
            <a:fillRef idx="0">
              <a:schemeClr val="accent2"/>
            </a:fillRef>
            <a:effectRef idx="0">
              <a:schemeClr val="accent2"/>
            </a:effectRef>
            <a:fontRef idx="minor">
              <a:schemeClr val="tx1"/>
            </a:fontRef>
          </p:style>
        </p:cxnSp>
        <p:cxnSp>
          <p:nvCxnSpPr>
            <p:cNvPr id="58" name="直線コネクタ 57">
              <a:extLst>
                <a:ext uri="{FF2B5EF4-FFF2-40B4-BE49-F238E27FC236}">
                  <a16:creationId xmlns:a16="http://schemas.microsoft.com/office/drawing/2014/main" id="{2BF5D2CC-27DA-4F13-9DCD-179E13F9FECD}"/>
                </a:ext>
              </a:extLst>
            </p:cNvPr>
            <p:cNvCxnSpPr>
              <a:cxnSpLocks/>
              <a:stCxn id="22" idx="3"/>
            </p:cNvCxnSpPr>
            <p:nvPr/>
          </p:nvCxnSpPr>
          <p:spPr>
            <a:xfrm flipV="1">
              <a:off x="5289708" y="5225898"/>
              <a:ext cx="915091" cy="284404"/>
            </a:xfrm>
            <a:prstGeom prst="line">
              <a:avLst/>
            </a:prstGeom>
          </p:spPr>
          <p:style>
            <a:lnRef idx="1">
              <a:schemeClr val="accent2"/>
            </a:lnRef>
            <a:fillRef idx="0">
              <a:schemeClr val="accent2"/>
            </a:fillRef>
            <a:effectRef idx="0">
              <a:schemeClr val="accent2"/>
            </a:effectRef>
            <a:fontRef idx="minor">
              <a:schemeClr val="tx1"/>
            </a:fontRef>
          </p:style>
        </p:cxnSp>
      </p:grpSp>
      <p:sp>
        <p:nvSpPr>
          <p:cNvPr id="59" name="タイトル 1"/>
          <p:cNvSpPr txBox="1">
            <a:spLocks/>
          </p:cNvSpPr>
          <p:nvPr/>
        </p:nvSpPr>
        <p:spPr>
          <a:xfrm>
            <a:off x="3448839" y="834253"/>
            <a:ext cx="5379864" cy="957264"/>
          </a:xfrm>
          <a:prstGeom prst="rect">
            <a:avLst/>
          </a:prstGeom>
          <a:noFill/>
          <a:ln>
            <a:noFill/>
          </a:ln>
        </p:spPr>
        <p:txBody>
          <a:bodyPr vert="horz" wrap="square" lIns="84406" tIns="42203"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292"/>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大阪都市再生環状道路である大和川線全線開通（</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2020.3</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292"/>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淀川左岸線（２期）・淀川左岸線延伸部等の整備を推進</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263776" indent="-263776" algn="l">
              <a:lnSpc>
                <a:spcPts val="1292"/>
              </a:lnSpc>
              <a:spcBef>
                <a:spcPts val="831"/>
              </a:spcBef>
              <a:buFont typeface="Wingdings" panose="05000000000000000000" pitchFamily="2" charset="2"/>
              <a:buChar char="Ø"/>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近畿圏の高速道路料金のシームレス化に向け 、対距離料金を基本とした料金体系を導入（</a:t>
            </a:r>
            <a:r>
              <a:rPr lang="en-US" altLang="ja-JP" sz="1292" dirty="0">
                <a:latin typeface="Meiryo UI" panose="020B0604030504040204" pitchFamily="50" charset="-128"/>
                <a:ea typeface="Meiryo UI" panose="020B0604030504040204" pitchFamily="50" charset="-128"/>
                <a:cs typeface="Meiryo UI" panose="020B0604030504040204" pitchFamily="50" charset="-128"/>
              </a:rPr>
              <a:t>2017.6</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1" name="角丸四角形 23">
            <a:extLst>
              <a:ext uri="{FF2B5EF4-FFF2-40B4-BE49-F238E27FC236}">
                <a16:creationId xmlns:a16="http://schemas.microsoft.com/office/drawing/2014/main" id="{20ED27E6-9DD5-4C14-8C48-674A3596676A}"/>
              </a:ext>
            </a:extLst>
          </p:cNvPr>
          <p:cNvSpPr/>
          <p:nvPr/>
        </p:nvSpPr>
        <p:spPr>
          <a:xfrm>
            <a:off x="3458712" y="643495"/>
            <a:ext cx="1046820" cy="19321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取組状況</a:t>
            </a:r>
          </a:p>
        </p:txBody>
      </p:sp>
      <p:sp>
        <p:nvSpPr>
          <p:cNvPr id="34" name="正方形/長方形 33">
            <a:extLst>
              <a:ext uri="{FF2B5EF4-FFF2-40B4-BE49-F238E27FC236}">
                <a16:creationId xmlns:a16="http://schemas.microsoft.com/office/drawing/2014/main" id="{A4E18D94-16DB-4922-A85F-FE904937B0EE}"/>
              </a:ext>
            </a:extLst>
          </p:cNvPr>
          <p:cNvSpPr/>
          <p:nvPr/>
        </p:nvSpPr>
        <p:spPr>
          <a:xfrm>
            <a:off x="3623077" y="3927546"/>
            <a:ext cx="5136465" cy="40760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大阪都市再生環状道路については、ミッシングリンクが解消されることで、都心部の通過交通の迂回が可能となり、アクセス向上・渋滞緩和に大きな効果</a:t>
            </a:r>
          </a:p>
        </p:txBody>
      </p:sp>
      <p:graphicFrame>
        <p:nvGraphicFramePr>
          <p:cNvPr id="35" name="表 34">
            <a:extLst>
              <a:ext uri="{FF2B5EF4-FFF2-40B4-BE49-F238E27FC236}">
                <a16:creationId xmlns:a16="http://schemas.microsoft.com/office/drawing/2014/main" id="{AE423967-14DE-4AF0-A1D3-1E90EB45D60A}"/>
              </a:ext>
            </a:extLst>
          </p:cNvPr>
          <p:cNvGraphicFramePr>
            <a:graphicFrameLocks noGrp="1"/>
          </p:cNvGraphicFramePr>
          <p:nvPr/>
        </p:nvGraphicFramePr>
        <p:xfrm>
          <a:off x="154732" y="4255201"/>
          <a:ext cx="3294107" cy="2140486"/>
        </p:xfrm>
        <a:graphic>
          <a:graphicData uri="http://schemas.openxmlformats.org/drawingml/2006/table">
            <a:tbl>
              <a:tblPr bandRow="1">
                <a:tableStyleId>{5C22544A-7EE6-4342-B048-85BDC9FD1C3A}</a:tableStyleId>
              </a:tblPr>
              <a:tblGrid>
                <a:gridCol w="790465">
                  <a:extLst>
                    <a:ext uri="{9D8B030D-6E8A-4147-A177-3AD203B41FA5}">
                      <a16:colId xmlns:a16="http://schemas.microsoft.com/office/drawing/2014/main" val="1520910211"/>
                    </a:ext>
                  </a:extLst>
                </a:gridCol>
                <a:gridCol w="2503642">
                  <a:extLst>
                    <a:ext uri="{9D8B030D-6E8A-4147-A177-3AD203B41FA5}">
                      <a16:colId xmlns:a16="http://schemas.microsoft.com/office/drawing/2014/main" val="3228948102"/>
                    </a:ext>
                  </a:extLst>
                </a:gridCol>
              </a:tblGrid>
              <a:tr h="625937">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rPr>
                        <a:t>～</a:t>
                      </a:r>
                      <a:r>
                        <a:rPr kumimoji="1" lang="en-US" altLang="ja-JP" sz="1100" b="1" dirty="0">
                          <a:solidFill>
                            <a:schemeClr val="bg1"/>
                          </a:solidFill>
                          <a:latin typeface="Meiryo UI" panose="020B0604030504040204" pitchFamily="50" charset="-128"/>
                          <a:ea typeface="Meiryo UI" panose="020B0604030504040204" pitchFamily="50" charset="-128"/>
                        </a:rPr>
                        <a:t>2017</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淀川左岸線延伸部事業化</a:t>
                      </a:r>
                    </a:p>
                    <a:p>
                      <a:pPr marL="171450" indent="-171450" algn="l">
                        <a:buFont typeface="Arial" panose="020B0604020202020204" pitchFamily="34" charset="0"/>
                        <a:buChar char="•"/>
                      </a:pPr>
                      <a:r>
                        <a:rPr kumimoji="1" lang="ja-JP" altLang="en-US" sz="1000" dirty="0">
                          <a:solidFill>
                            <a:schemeClr val="tx1"/>
                          </a:solidFill>
                          <a:latin typeface="Meiryo UI" panose="020B0604030504040204" pitchFamily="50" charset="-128"/>
                          <a:ea typeface="Meiryo UI" panose="020B0604030504040204" pitchFamily="50" charset="-128"/>
                        </a:rPr>
                        <a:t>阪神圏の高速道路料金体系一元化</a:t>
                      </a:r>
                      <a:endParaRPr kumimoji="1" lang="en-US" altLang="ja-JP" sz="10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a:solidFill>
                            <a:schemeClr val="tx1"/>
                          </a:solidFill>
                          <a:latin typeface="Meiryo UI" panose="020B0604030504040204" pitchFamily="50" charset="-128"/>
                          <a:ea typeface="Meiryo UI" panose="020B0604030504040204" pitchFamily="50" charset="-128"/>
                        </a:rPr>
                        <a:t>新名神高速道路　高槻～神戸間の開通</a:t>
                      </a:r>
                    </a:p>
                  </a:txBody>
                  <a:tcPr marL="84406" marR="84406" marT="42203" marB="42203" anchor="ctr"/>
                </a:tc>
                <a:extLst>
                  <a:ext uri="{0D108BD9-81ED-4DB2-BD59-A6C34878D82A}">
                    <a16:rowId xmlns:a16="http://schemas.microsoft.com/office/drawing/2014/main" val="618110722"/>
                  </a:ext>
                </a:extLst>
              </a:tr>
              <a:tr h="497205">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2018</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4160790156"/>
                  </a:ext>
                </a:extLst>
              </a:tr>
              <a:tr h="28239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2019</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lvl="1" indent="-171450" defTabSz="666750">
                        <a:lnSpc>
                          <a:spcPct val="90000"/>
                        </a:lnSpc>
                        <a:spcBef>
                          <a:spcPct val="0"/>
                        </a:spcBef>
                        <a:spcAft>
                          <a:spcPct val="15000"/>
                        </a:spcAft>
                        <a:buFont typeface="Arial" panose="020B0604020202020204" pitchFamily="34" charset="0"/>
                        <a:buChar char="•"/>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阪神高速大和川線　全線開通</a:t>
                      </a:r>
                    </a:p>
                  </a:txBody>
                  <a:tcPr marL="84406" marR="84406" marT="42203" marB="42203" anchor="ctr"/>
                </a:tc>
                <a:extLst>
                  <a:ext uri="{0D108BD9-81ED-4DB2-BD59-A6C34878D82A}">
                    <a16:rowId xmlns:a16="http://schemas.microsoft.com/office/drawing/2014/main" val="451925296"/>
                  </a:ext>
                </a:extLst>
              </a:tr>
              <a:tr h="427094">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2020</a:t>
                      </a:r>
                      <a:endParaRPr kumimoji="1" lang="ja-JP" altLang="en-US" sz="1100" b="1" dirty="0">
                        <a:solidFill>
                          <a:schemeClr val="bg1"/>
                        </a:solidFill>
                        <a:latin typeface="Meiryo UI" panose="020B0604030504040204" pitchFamily="50" charset="-128"/>
                        <a:ea typeface="Meiryo UI" panose="020B0604030504040204" pitchFamily="50" charset="-128"/>
                      </a:endParaRPr>
                    </a:p>
                  </a:txBody>
                  <a:tcPr marL="84406" marR="84406" marT="42203" marB="42203" anchor="ctr">
                    <a:solidFill>
                      <a:schemeClr val="accent1"/>
                    </a:solidFill>
                  </a:tcPr>
                </a:tc>
                <a:tc>
                  <a:txBody>
                    <a:bodyPr/>
                    <a:lstStyle/>
                    <a:p>
                      <a:pPr marL="171450" indent="-171450" algn="l">
                        <a:buFont typeface="Arial" panose="020B0604020202020204" pitchFamily="34" charset="0"/>
                        <a:buChar char="•"/>
                      </a:pP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3519866210"/>
                  </a:ext>
                </a:extLst>
              </a:tr>
              <a:tr h="307860">
                <a:tc>
                  <a:txBody>
                    <a:bodyPr/>
                    <a:lstStyle/>
                    <a:p>
                      <a:pPr algn="ctr"/>
                      <a:r>
                        <a:rPr kumimoji="1" lang="en-US" altLang="ja-JP" sz="1100" b="1" dirty="0">
                          <a:solidFill>
                            <a:schemeClr val="bg1"/>
                          </a:solidFill>
                          <a:latin typeface="Meiryo UI" panose="020B0604030504040204" pitchFamily="50" charset="-128"/>
                          <a:ea typeface="Meiryo UI" panose="020B0604030504040204" pitchFamily="50" charset="-128"/>
                        </a:rPr>
                        <a:t>2021</a:t>
                      </a:r>
                      <a:r>
                        <a:rPr kumimoji="1" lang="ja-JP" altLang="en-US" sz="1100" b="1" dirty="0">
                          <a:solidFill>
                            <a:schemeClr val="bg1"/>
                          </a:solidFill>
                          <a:latin typeface="Meiryo UI" panose="020B0604030504040204" pitchFamily="50" charset="-128"/>
                          <a:ea typeface="Meiryo UI" panose="020B0604030504040204" pitchFamily="50" charset="-128"/>
                        </a:rPr>
                        <a:t>～</a:t>
                      </a:r>
                    </a:p>
                  </a:txBody>
                  <a:tcPr marL="84406" marR="84406" marT="42203" marB="42203" anchor="ctr">
                    <a:solidFill>
                      <a:schemeClr val="accent1"/>
                    </a:solidFill>
                  </a:tcPr>
                </a:tc>
                <a:tc>
                  <a:txBody>
                    <a:bodyPr/>
                    <a:lstStyle/>
                    <a:p>
                      <a:pPr marL="0" indent="0" algn="l">
                        <a:buFont typeface="Arial" panose="020B0604020202020204" pitchFamily="34" charset="0"/>
                        <a:buNone/>
                      </a:pPr>
                      <a:endParaRPr kumimoji="1" lang="zh-TW" altLang="en-US" sz="10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tc>
                <a:extLst>
                  <a:ext uri="{0D108BD9-81ED-4DB2-BD59-A6C34878D82A}">
                    <a16:rowId xmlns:a16="http://schemas.microsoft.com/office/drawing/2014/main" val="2813886207"/>
                  </a:ext>
                </a:extLst>
              </a:tr>
            </a:tbl>
          </a:graphicData>
        </a:graphic>
      </p:graphicFrame>
      <p:sp>
        <p:nvSpPr>
          <p:cNvPr id="27" name="角丸四角形 26"/>
          <p:cNvSpPr/>
          <p:nvPr/>
        </p:nvSpPr>
        <p:spPr>
          <a:xfrm>
            <a:off x="89286" y="634620"/>
            <a:ext cx="2957538" cy="25886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当初ビジョンで示していた取組みの方向性</a:t>
            </a:r>
          </a:p>
        </p:txBody>
      </p:sp>
      <p:sp>
        <p:nvSpPr>
          <p:cNvPr id="28" name="フリーフォーム 27"/>
          <p:cNvSpPr/>
          <p:nvPr/>
        </p:nvSpPr>
        <p:spPr>
          <a:xfrm>
            <a:off x="4279656" y="5813430"/>
            <a:ext cx="415436" cy="118730"/>
          </a:xfrm>
          <a:custGeom>
            <a:avLst/>
            <a:gdLst>
              <a:gd name="connsiteX0" fmla="*/ 0 w 450056"/>
              <a:gd name="connsiteY0" fmla="*/ 0 h 128624"/>
              <a:gd name="connsiteX1" fmla="*/ 104775 w 450056"/>
              <a:gd name="connsiteY1" fmla="*/ 26193 h 128624"/>
              <a:gd name="connsiteX2" fmla="*/ 183356 w 450056"/>
              <a:gd name="connsiteY2" fmla="*/ 54768 h 128624"/>
              <a:gd name="connsiteX3" fmla="*/ 214312 w 450056"/>
              <a:gd name="connsiteY3" fmla="*/ 104775 h 128624"/>
              <a:gd name="connsiteX4" fmla="*/ 233362 w 450056"/>
              <a:gd name="connsiteY4" fmla="*/ 128587 h 128624"/>
              <a:gd name="connsiteX5" fmla="*/ 271462 w 450056"/>
              <a:gd name="connsiteY5" fmla="*/ 109537 h 128624"/>
              <a:gd name="connsiteX6" fmla="*/ 309562 w 450056"/>
              <a:gd name="connsiteY6" fmla="*/ 80962 h 128624"/>
              <a:gd name="connsiteX7" fmla="*/ 364331 w 450056"/>
              <a:gd name="connsiteY7" fmla="*/ 61912 h 128624"/>
              <a:gd name="connsiteX8" fmla="*/ 419100 w 450056"/>
              <a:gd name="connsiteY8" fmla="*/ 57150 h 128624"/>
              <a:gd name="connsiteX9" fmla="*/ 450056 w 450056"/>
              <a:gd name="connsiteY9" fmla="*/ 59531 h 12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056" h="128624">
                <a:moveTo>
                  <a:pt x="0" y="0"/>
                </a:moveTo>
                <a:cubicBezTo>
                  <a:pt x="37108" y="8532"/>
                  <a:pt x="74216" y="17065"/>
                  <a:pt x="104775" y="26193"/>
                </a:cubicBezTo>
                <a:cubicBezTo>
                  <a:pt x="135334" y="35321"/>
                  <a:pt x="165100" y="41671"/>
                  <a:pt x="183356" y="54768"/>
                </a:cubicBezTo>
                <a:cubicBezTo>
                  <a:pt x="201612" y="67865"/>
                  <a:pt x="205978" y="92472"/>
                  <a:pt x="214312" y="104775"/>
                </a:cubicBezTo>
                <a:cubicBezTo>
                  <a:pt x="222646" y="117078"/>
                  <a:pt x="223837" y="127793"/>
                  <a:pt x="233362" y="128587"/>
                </a:cubicBezTo>
                <a:cubicBezTo>
                  <a:pt x="242887" y="129381"/>
                  <a:pt x="258762" y="117474"/>
                  <a:pt x="271462" y="109537"/>
                </a:cubicBezTo>
                <a:cubicBezTo>
                  <a:pt x="284162" y="101600"/>
                  <a:pt x="294084" y="88899"/>
                  <a:pt x="309562" y="80962"/>
                </a:cubicBezTo>
                <a:cubicBezTo>
                  <a:pt x="325040" y="73025"/>
                  <a:pt x="346075" y="65881"/>
                  <a:pt x="364331" y="61912"/>
                </a:cubicBezTo>
                <a:cubicBezTo>
                  <a:pt x="382587" y="57943"/>
                  <a:pt x="404813" y="57547"/>
                  <a:pt x="419100" y="57150"/>
                </a:cubicBezTo>
                <a:cubicBezTo>
                  <a:pt x="433387" y="56753"/>
                  <a:pt x="441721" y="58142"/>
                  <a:pt x="450056" y="59531"/>
                </a:cubicBezTo>
              </a:path>
            </a:pathLst>
          </a:custGeom>
          <a:noFill/>
          <a:ln w="9525">
            <a:solidFill>
              <a:srgbClr val="95A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2" name="タイトル 1">
            <a:extLst>
              <a:ext uri="{FF2B5EF4-FFF2-40B4-BE49-F238E27FC236}">
                <a16:creationId xmlns:a16="http://schemas.microsoft.com/office/drawing/2014/main" id="{FBCD2053-972E-444E-96DA-3C895DC7BF62}"/>
              </a:ext>
            </a:extLst>
          </p:cNvPr>
          <p:cNvSpPr txBox="1">
            <a:spLocks/>
          </p:cNvSpPr>
          <p:nvPr/>
        </p:nvSpPr>
        <p:spPr>
          <a:xfrm>
            <a:off x="3448839" y="2067983"/>
            <a:ext cx="5379207" cy="1212592"/>
          </a:xfrm>
          <a:prstGeom prst="rect">
            <a:avLst/>
          </a:prstGeom>
          <a:noFill/>
          <a:ln>
            <a:solidFill>
              <a:schemeClr val="tx1"/>
            </a:solidFill>
          </a:ln>
        </p:spPr>
        <p:txBody>
          <a:bodyPr vert="horz" wrap="square" lIns="84406" tIns="66462" rIns="84406" bIns="42203" rtlCol="0" anchor="t">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63776" indent="-263776" algn="l">
              <a:lnSpc>
                <a:spcPts val="1292"/>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近畿圏の道路整備率は改善。他方で、諸外国の大都市近郊の多車線の環状道路整備率は非常に高く、見劣り。</a:t>
            </a:r>
          </a:p>
          <a:p>
            <a:pPr marL="263776" indent="-263776" algn="l">
              <a:lnSpc>
                <a:spcPts val="1292"/>
              </a:lnSpc>
              <a:spcBef>
                <a:spcPts val="831"/>
              </a:spcBef>
              <a:buFont typeface="Wingdings" panose="05000000000000000000" pitchFamily="2" charset="2"/>
              <a:buChar char="Ø"/>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東西二極の一極を担えるよう、さらなるミッシングリンクの解消に向けたハード面の整備を進めるとともに、ソフト面として渋滞緩和・環境改善にもつながる利用しやすい利用者視点に立った料金体系を実現していく必要があるのではないか。</a:t>
            </a:r>
          </a:p>
        </p:txBody>
      </p:sp>
      <p:sp>
        <p:nvSpPr>
          <p:cNvPr id="29" name="角丸四角形 23">
            <a:extLst>
              <a:ext uri="{FF2B5EF4-FFF2-40B4-BE49-F238E27FC236}">
                <a16:creationId xmlns:a16="http://schemas.microsoft.com/office/drawing/2014/main" id="{B23E43A1-D28E-4C65-90EC-FDFF1591D5C2}"/>
              </a:ext>
            </a:extLst>
          </p:cNvPr>
          <p:cNvSpPr/>
          <p:nvPr/>
        </p:nvSpPr>
        <p:spPr>
          <a:xfrm>
            <a:off x="3453245" y="1794576"/>
            <a:ext cx="1894154" cy="2406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bg1"/>
                </a:solidFill>
                <a:latin typeface="Meiryo UI" panose="020B0604030504040204" pitchFamily="50" charset="-128"/>
                <a:ea typeface="Meiryo UI" panose="020B0604030504040204" pitchFamily="50" charset="-128"/>
              </a:rPr>
              <a:t>今後の議論のための論点</a:t>
            </a:r>
          </a:p>
        </p:txBody>
      </p:sp>
      <p:sp>
        <p:nvSpPr>
          <p:cNvPr id="26" name="正方形/長方形 25"/>
          <p:cNvSpPr/>
          <p:nvPr/>
        </p:nvSpPr>
        <p:spPr>
          <a:xfrm>
            <a:off x="0" y="0"/>
            <a:ext cx="9143999" cy="373536"/>
          </a:xfrm>
          <a:prstGeom prst="rect">
            <a:avLst/>
          </a:prstGeom>
          <a:gradFill>
            <a:gsLst>
              <a:gs pos="0">
                <a:srgbClr val="333399">
                  <a:lumMod val="41000"/>
                  <a:lumOff val="59000"/>
                </a:srgbClr>
              </a:gs>
              <a:gs pos="50000">
                <a:srgbClr val="FFFFFF"/>
              </a:gs>
              <a:gs pos="100000">
                <a:srgbClr val="333399">
                  <a:lumMod val="40000"/>
                  <a:lumOff val="60000"/>
                </a:srgbClr>
              </a:gs>
            </a:gsLst>
            <a:lin ang="5400000" scaled="0"/>
          </a:gradFill>
          <a:ln w="25400" cap="flat" cmpd="sng" algn="ctr">
            <a:noFill/>
            <a:prstDash val="solid"/>
          </a:ln>
          <a:effectLst/>
        </p:spPr>
        <p:txBody>
          <a:bodyPr anchor="ctr"/>
          <a:lstStyle/>
          <a:p>
            <a:pPr lvl="0">
              <a:defRPr/>
            </a:pPr>
            <a:r>
              <a:rPr lang="ja-JP" altLang="en-US" sz="1400" kern="0" dirty="0" smtClean="0">
                <a:solidFill>
                  <a:srgbClr val="000000"/>
                </a:solidFill>
                <a:ea typeface="Meiryo UI" pitchFamily="50" charset="-128"/>
                <a:cs typeface="Meiryo UI" pitchFamily="50" charset="-128"/>
              </a:rPr>
              <a:t>７ー４</a:t>
            </a:r>
            <a:r>
              <a:rPr lang="en-US" altLang="ja-JP" sz="1400" kern="0" dirty="0" smtClean="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到達点分析 </a:t>
            </a:r>
            <a:r>
              <a:rPr lang="en-US" altLang="ja-JP" sz="1400" kern="0" dirty="0">
                <a:solidFill>
                  <a:srgbClr val="000000"/>
                </a:solidFill>
                <a:ea typeface="Meiryo UI" pitchFamily="50" charset="-128"/>
                <a:cs typeface="Meiryo UI" pitchFamily="50" charset="-128"/>
              </a:rPr>
              <a:t>- </a:t>
            </a:r>
            <a:r>
              <a:rPr lang="ja-JP" altLang="en-US" sz="1400" kern="0" dirty="0">
                <a:solidFill>
                  <a:srgbClr val="000000"/>
                </a:solidFill>
                <a:ea typeface="Meiryo UI" pitchFamily="50" charset="-128"/>
                <a:cs typeface="Meiryo UI" pitchFamily="50" charset="-128"/>
              </a:rPr>
              <a:t>機能面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（２）都市インフラの充実</a:t>
            </a:r>
            <a:r>
              <a:rPr lang="en-US" altLang="ja-JP" sz="1400" kern="0" dirty="0">
                <a:solidFill>
                  <a:srgbClr val="000000"/>
                </a:solidFill>
                <a:ea typeface="Meiryo UI" pitchFamily="50" charset="-128"/>
                <a:cs typeface="Meiryo UI" pitchFamily="50" charset="-128"/>
              </a:rPr>
              <a:t>- ①</a:t>
            </a:r>
            <a:r>
              <a:rPr lang="ja-JP" altLang="en-US" sz="1400" kern="0" dirty="0">
                <a:solidFill>
                  <a:srgbClr val="000000"/>
                </a:solidFill>
                <a:ea typeface="Meiryo UI" pitchFamily="50" charset="-128"/>
                <a:cs typeface="Meiryo UI" pitchFamily="50" charset="-128"/>
              </a:rPr>
              <a:t>高速道路ネットワークの充実 </a:t>
            </a:r>
            <a:r>
              <a:rPr lang="en-US" altLang="ja-JP" sz="1400" kern="0" dirty="0">
                <a:solidFill>
                  <a:srgbClr val="000000"/>
                </a:solidFill>
                <a:ea typeface="Meiryo UI" pitchFamily="50" charset="-128"/>
                <a:cs typeface="Meiryo UI" pitchFamily="50" charset="-128"/>
              </a:rPr>
              <a:t>【</a:t>
            </a:r>
            <a:r>
              <a:rPr lang="ja-JP" altLang="en-US" sz="1400" kern="0" dirty="0">
                <a:solidFill>
                  <a:srgbClr val="000000"/>
                </a:solidFill>
                <a:ea typeface="Meiryo UI" pitchFamily="50" charset="-128"/>
                <a:cs typeface="Meiryo UI" pitchFamily="50" charset="-128"/>
              </a:rPr>
              <a:t>個別個票</a:t>
            </a:r>
            <a:r>
              <a:rPr lang="en-US" altLang="ja-JP" sz="1400" kern="0" dirty="0">
                <a:solidFill>
                  <a:srgbClr val="000000"/>
                </a:solidFill>
                <a:ea typeface="Meiryo UI" pitchFamily="50" charset="-128"/>
                <a:cs typeface="Meiryo UI" pitchFamily="50" charset="-128"/>
              </a:rPr>
              <a:t>】</a:t>
            </a:r>
            <a:r>
              <a:rPr lang="ja-JP" altLang="en-US" sz="1477" kern="0" dirty="0">
                <a:solidFill>
                  <a:srgbClr val="000000"/>
                </a:solidFill>
                <a:ea typeface="Meiryo UI" pitchFamily="50" charset="-128"/>
                <a:cs typeface="Meiryo UI" pitchFamily="50" charset="-128"/>
              </a:rPr>
              <a:t>　</a:t>
            </a:r>
          </a:p>
        </p:txBody>
      </p:sp>
      <p:sp>
        <p:nvSpPr>
          <p:cNvPr id="30" name="正方形/長方形 29"/>
          <p:cNvSpPr/>
          <p:nvPr/>
        </p:nvSpPr>
        <p:spPr>
          <a:xfrm>
            <a:off x="7777600" y="42610"/>
            <a:ext cx="1366400" cy="2631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31" dirty="0">
                <a:solidFill>
                  <a:schemeClr val="tx1"/>
                </a:solidFill>
              </a:rPr>
              <a:t>第２回意見交換会　</a:t>
            </a:r>
            <a:endParaRPr lang="en-US" altLang="ja-JP" sz="831" dirty="0">
              <a:solidFill>
                <a:schemeClr val="tx1"/>
              </a:solidFill>
            </a:endParaRPr>
          </a:p>
          <a:p>
            <a:pPr algn="ctr"/>
            <a:r>
              <a:rPr lang="ja-JP" altLang="en-US" sz="831" dirty="0">
                <a:solidFill>
                  <a:schemeClr val="tx1"/>
                </a:solidFill>
              </a:rPr>
              <a:t>参考資料１</a:t>
            </a:r>
          </a:p>
        </p:txBody>
      </p:sp>
    </p:spTree>
    <p:extLst>
      <p:ext uri="{BB962C8B-B14F-4D97-AF65-F5344CB8AC3E}">
        <p14:creationId xmlns:p14="http://schemas.microsoft.com/office/powerpoint/2010/main" val="2128744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09540" y="4456928"/>
            <a:ext cx="3068045" cy="1985588"/>
            <a:chOff x="55960" y="47535"/>
            <a:chExt cx="4638438" cy="3352838"/>
          </a:xfrm>
        </p:grpSpPr>
        <p:pic>
          <p:nvPicPr>
            <p:cNvPr id="9" name="図 8">
              <a:extLst>
                <a:ext uri="{FF2B5EF4-FFF2-40B4-BE49-F238E27FC236}">
                  <a16:creationId xmlns:a16="http://schemas.microsoft.com/office/drawing/2014/main" id="{85143D6D-495D-425C-AE9B-8B956CFD587C}"/>
                </a:ext>
              </a:extLst>
            </p:cNvPr>
            <p:cNvPicPr>
              <a:picLocks noChangeAspect="1"/>
            </p:cNvPicPr>
            <p:nvPr/>
          </p:nvPicPr>
          <p:blipFill>
            <a:blip r:embed="rId2"/>
            <a:stretch>
              <a:fillRect/>
            </a:stretch>
          </p:blipFill>
          <p:spPr>
            <a:xfrm>
              <a:off x="55960" y="543123"/>
              <a:ext cx="4582478" cy="2857250"/>
            </a:xfrm>
            <a:prstGeom prst="rect">
              <a:avLst/>
            </a:prstGeom>
          </p:spPr>
        </p:pic>
        <p:sp>
          <p:nvSpPr>
            <p:cNvPr id="17" name="テキスト ボックス 16"/>
            <p:cNvSpPr txBox="1"/>
            <p:nvPr/>
          </p:nvSpPr>
          <p:spPr>
            <a:xfrm>
              <a:off x="112231" y="47535"/>
              <a:ext cx="4582167" cy="247887"/>
            </a:xfrm>
            <a:prstGeom prst="rect">
              <a:avLst/>
            </a:prstGeom>
            <a:solidFill>
              <a:schemeClr val="bg1"/>
            </a:solidFill>
          </p:spPr>
          <p:txBody>
            <a:bodyPr wrap="none" rtlCol="0">
              <a:noAutofit/>
            </a:body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○環状道路の整備状況</a:t>
              </a:r>
            </a:p>
          </p:txBody>
        </p:sp>
      </p:grpSp>
      <p:pic>
        <p:nvPicPr>
          <p:cNvPr id="19" name="図 18"/>
          <p:cNvPicPr>
            <a:picLocks noChangeAspect="1"/>
          </p:cNvPicPr>
          <p:nvPr/>
        </p:nvPicPr>
        <p:blipFill>
          <a:blip r:embed="rId3"/>
          <a:stretch>
            <a:fillRect/>
          </a:stretch>
        </p:blipFill>
        <p:spPr>
          <a:xfrm>
            <a:off x="4734430" y="810481"/>
            <a:ext cx="3934804" cy="3619922"/>
          </a:xfrm>
          <a:prstGeom prst="rect">
            <a:avLst/>
          </a:prstGeom>
        </p:spPr>
      </p:pic>
      <p:sp>
        <p:nvSpPr>
          <p:cNvPr id="20" name="正方形/長方形 19">
            <a:extLst>
              <a:ext uri="{FF2B5EF4-FFF2-40B4-BE49-F238E27FC236}">
                <a16:creationId xmlns:a16="http://schemas.microsoft.com/office/drawing/2014/main" id="{12BB05C3-F234-484D-B626-034276DF8214}"/>
              </a:ext>
            </a:extLst>
          </p:cNvPr>
          <p:cNvSpPr/>
          <p:nvPr/>
        </p:nvSpPr>
        <p:spPr>
          <a:xfrm>
            <a:off x="4641228" y="463322"/>
            <a:ext cx="3840384" cy="38799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○主な新規物流施設の状況</a:t>
            </a:r>
            <a:endParaRPr lang="ja-JP" altLang="en-US" sz="923" dirty="0">
              <a:latin typeface="Meiryo UI" panose="020B0604030504040204" pitchFamily="50" charset="-128"/>
              <a:ea typeface="Meiryo UI" panose="020B0604030504040204" pitchFamily="50" charset="-128"/>
            </a:endParaRPr>
          </a:p>
        </p:txBody>
      </p:sp>
      <p:sp>
        <p:nvSpPr>
          <p:cNvPr id="21" name="タイトル 1">
            <a:extLst>
              <a:ext uri="{FF2B5EF4-FFF2-40B4-BE49-F238E27FC236}">
                <a16:creationId xmlns:a16="http://schemas.microsoft.com/office/drawing/2014/main" id="{8F2D3943-75EA-47FD-A95C-CBA1A06CDE15}"/>
              </a:ext>
            </a:extLst>
          </p:cNvPr>
          <p:cNvSpPr txBox="1">
            <a:spLocks/>
          </p:cNvSpPr>
          <p:nvPr/>
        </p:nvSpPr>
        <p:spPr>
          <a:xfrm>
            <a:off x="257125" y="553326"/>
            <a:ext cx="4152447" cy="349855"/>
          </a:xfrm>
          <a:prstGeom prst="rect">
            <a:avLst/>
          </a:prstGeom>
        </p:spPr>
        <p:txBody>
          <a:bodyPr vert="horz" lIns="84406" tIns="42203" rIns="84406" bIns="42203" rtlCol="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923" b="1" dirty="0">
                <a:latin typeface="Meiryo UI" panose="020B0604030504040204" pitchFamily="50" charset="-128"/>
                <a:ea typeface="Meiryo UI" panose="020B0604030504040204" pitchFamily="50" charset="-128"/>
                <a:cs typeface="Meiryo UI" panose="020B0604030504040204" pitchFamily="50" charset="-128"/>
              </a:rPr>
              <a:t>○大阪都市再生環状道路の整備状況</a:t>
            </a:r>
          </a:p>
        </p:txBody>
      </p:sp>
      <p:pic>
        <p:nvPicPr>
          <p:cNvPr id="22" name="図 21">
            <a:extLst>
              <a:ext uri="{FF2B5EF4-FFF2-40B4-BE49-F238E27FC236}">
                <a16:creationId xmlns:a16="http://schemas.microsoft.com/office/drawing/2014/main" id="{325DDD69-6755-4B7B-8216-944F059D3617}"/>
              </a:ext>
            </a:extLst>
          </p:cNvPr>
          <p:cNvPicPr>
            <a:picLocks noChangeAspect="1"/>
          </p:cNvPicPr>
          <p:nvPr/>
        </p:nvPicPr>
        <p:blipFill rotWithShape="1">
          <a:blip r:embed="rId4">
            <a:extLst>
              <a:ext uri="{28A0092B-C50C-407E-A947-70E740481C1C}">
                <a14:useLocalDpi xmlns:a14="http://schemas.microsoft.com/office/drawing/2010/main" val="0"/>
              </a:ext>
            </a:extLst>
          </a:blip>
          <a:srcRect b="-517"/>
          <a:stretch/>
        </p:blipFill>
        <p:spPr>
          <a:xfrm>
            <a:off x="251520" y="836712"/>
            <a:ext cx="3674623" cy="3607360"/>
          </a:xfrm>
          <a:prstGeom prst="rect">
            <a:avLst/>
          </a:prstGeom>
        </p:spPr>
      </p:pic>
      <p:grpSp>
        <p:nvGrpSpPr>
          <p:cNvPr id="23" name="グループ化 22">
            <a:extLst>
              <a:ext uri="{FF2B5EF4-FFF2-40B4-BE49-F238E27FC236}">
                <a16:creationId xmlns:a16="http://schemas.microsoft.com/office/drawing/2014/main" id="{11CCD197-5CDE-4BAD-820B-E589F82C8F19}"/>
              </a:ext>
            </a:extLst>
          </p:cNvPr>
          <p:cNvGrpSpPr/>
          <p:nvPr/>
        </p:nvGrpSpPr>
        <p:grpSpPr>
          <a:xfrm>
            <a:off x="4260315" y="4350116"/>
            <a:ext cx="3851543" cy="2207926"/>
            <a:chOff x="4972039" y="-445108"/>
            <a:chExt cx="4885468" cy="3362582"/>
          </a:xfrm>
        </p:grpSpPr>
        <p:pic>
          <p:nvPicPr>
            <p:cNvPr id="24" name="図 23">
              <a:extLst>
                <a:ext uri="{FF2B5EF4-FFF2-40B4-BE49-F238E27FC236}">
                  <a16:creationId xmlns:a16="http://schemas.microsoft.com/office/drawing/2014/main" id="{40F3706C-B1AB-407B-9ADA-6A9E02E76847}"/>
                </a:ext>
              </a:extLst>
            </p:cNvPr>
            <p:cNvPicPr>
              <a:picLocks noChangeAspect="1"/>
            </p:cNvPicPr>
            <p:nvPr/>
          </p:nvPicPr>
          <p:blipFill>
            <a:blip r:embed="rId5"/>
            <a:stretch>
              <a:fillRect/>
            </a:stretch>
          </p:blipFill>
          <p:spPr>
            <a:xfrm>
              <a:off x="4972039" y="371046"/>
              <a:ext cx="4885468" cy="2370487"/>
            </a:xfrm>
            <a:prstGeom prst="rect">
              <a:avLst/>
            </a:prstGeom>
          </p:spPr>
        </p:pic>
        <p:sp>
          <p:nvSpPr>
            <p:cNvPr id="25" name="タイトル 1">
              <a:extLst>
                <a:ext uri="{FF2B5EF4-FFF2-40B4-BE49-F238E27FC236}">
                  <a16:creationId xmlns:a16="http://schemas.microsoft.com/office/drawing/2014/main" id="{3167FECC-96F3-497F-924F-DBE07C9FD815}"/>
                </a:ext>
              </a:extLst>
            </p:cNvPr>
            <p:cNvSpPr txBox="1">
              <a:spLocks/>
            </p:cNvSpPr>
            <p:nvPr/>
          </p:nvSpPr>
          <p:spPr>
            <a:xfrm>
              <a:off x="5119080" y="2708920"/>
              <a:ext cx="3960440" cy="208554"/>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出典：大阪府「令和３年度道路施策のポイント」</a:t>
              </a:r>
            </a:p>
          </p:txBody>
        </p:sp>
        <p:sp>
          <p:nvSpPr>
            <p:cNvPr id="26" name="正方形/長方形 25">
              <a:extLst>
                <a:ext uri="{FF2B5EF4-FFF2-40B4-BE49-F238E27FC236}">
                  <a16:creationId xmlns:a16="http://schemas.microsoft.com/office/drawing/2014/main" id="{E72C60FB-4730-4217-9D7C-1790B7CE168F}"/>
                </a:ext>
              </a:extLst>
            </p:cNvPr>
            <p:cNvSpPr/>
            <p:nvPr/>
          </p:nvSpPr>
          <p:spPr>
            <a:xfrm>
              <a:off x="5119081" y="-445108"/>
              <a:ext cx="3816424" cy="290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923" b="1" dirty="0">
                  <a:latin typeface="Meiryo UI" panose="020B0604030504040204" pitchFamily="50" charset="-128"/>
                  <a:ea typeface="Meiryo UI" panose="020B0604030504040204" pitchFamily="50" charset="-128"/>
                </a:rPr>
                <a:t>○利用しやすい料金体系</a:t>
              </a:r>
            </a:p>
          </p:txBody>
        </p:sp>
      </p:grpSp>
      <p:sp>
        <p:nvSpPr>
          <p:cNvPr id="27" name="正方形/長方形 26">
            <a:extLst>
              <a:ext uri="{FF2B5EF4-FFF2-40B4-BE49-F238E27FC236}">
                <a16:creationId xmlns:a16="http://schemas.microsoft.com/office/drawing/2014/main" id="{29F6EC72-BDD8-438C-9475-D8FC90513006}"/>
              </a:ext>
            </a:extLst>
          </p:cNvPr>
          <p:cNvSpPr/>
          <p:nvPr/>
        </p:nvSpPr>
        <p:spPr>
          <a:xfrm>
            <a:off x="4904345" y="4087038"/>
            <a:ext cx="1859689" cy="23437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latin typeface="Meiryo UI" panose="020B0604030504040204" pitchFamily="50" charset="-128"/>
                <a:ea typeface="Meiryo UI" panose="020B0604030504040204" pitchFamily="50" charset="-128"/>
              </a:rPr>
              <a:t>出典：まちづくりに関するデータ集</a:t>
            </a:r>
          </a:p>
        </p:txBody>
      </p:sp>
      <p:sp>
        <p:nvSpPr>
          <p:cNvPr id="29" name="正方形/長方形 28">
            <a:extLst>
              <a:ext uri="{FF2B5EF4-FFF2-40B4-BE49-F238E27FC236}">
                <a16:creationId xmlns:a16="http://schemas.microsoft.com/office/drawing/2014/main" id="{A084C609-941E-437D-8D1C-47F4DE5AEE4B}"/>
              </a:ext>
            </a:extLst>
          </p:cNvPr>
          <p:cNvSpPr/>
          <p:nvPr/>
        </p:nvSpPr>
        <p:spPr>
          <a:xfrm>
            <a:off x="4376238" y="4541126"/>
            <a:ext cx="3761399" cy="2887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・管理主体の統一を進め、継ぎ目のない料金体系の導入</a:t>
            </a:r>
          </a:p>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・道路ネットワーク整備の進展に合わせた、渋滞を緩和し利用しやすい料金体系の導入</a:t>
            </a:r>
          </a:p>
        </p:txBody>
      </p:sp>
      <p:sp>
        <p:nvSpPr>
          <p:cNvPr id="30" name="正方形/長方形 29">
            <a:extLst>
              <a:ext uri="{FF2B5EF4-FFF2-40B4-BE49-F238E27FC236}">
                <a16:creationId xmlns:a16="http://schemas.microsoft.com/office/drawing/2014/main" id="{F2CB757E-5A96-4A5D-95DC-99E487F8BB9E}"/>
              </a:ext>
            </a:extLst>
          </p:cNvPr>
          <p:cNvSpPr/>
          <p:nvPr/>
        </p:nvSpPr>
        <p:spPr>
          <a:xfrm>
            <a:off x="248754" y="4712097"/>
            <a:ext cx="2951175" cy="24568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4000"/>
              </a:lnSpc>
              <a:defRPr/>
            </a:pP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・我が国の環状道路の整備率は</a:t>
            </a:r>
            <a:r>
              <a:rPr lang="en-US" altLang="ja-JP"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738"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割程度。諸外国では、多車線の環状道路整備が進んでいる。</a:t>
            </a:r>
          </a:p>
        </p:txBody>
      </p:sp>
      <p:sp>
        <p:nvSpPr>
          <p:cNvPr id="18" name="テキスト ボックス 17"/>
          <p:cNvSpPr txBox="1"/>
          <p:nvPr/>
        </p:nvSpPr>
        <p:spPr>
          <a:xfrm>
            <a:off x="3343749" y="4339991"/>
            <a:ext cx="583493" cy="99386"/>
          </a:xfrm>
          <a:prstGeom prst="rect">
            <a:avLst/>
          </a:prstGeom>
          <a:solidFill>
            <a:schemeClr val="bg1"/>
          </a:solidFill>
        </p:spPr>
        <p:txBody>
          <a:bodyPr wrap="none" lIns="0" tIns="0" rIns="0" bIns="0" rtlCol="0">
            <a:spAutoFit/>
          </a:bodyPr>
          <a:lstStyle/>
          <a:p>
            <a:r>
              <a:rPr lang="en-US" altLang="ja-JP" sz="646" dirty="0">
                <a:latin typeface="+mn-ea"/>
              </a:rPr>
              <a:t>2021</a:t>
            </a:r>
            <a:r>
              <a:rPr lang="ja-JP" altLang="en-US" sz="646" dirty="0">
                <a:latin typeface="+mn-ea"/>
              </a:rPr>
              <a:t>年</a:t>
            </a:r>
            <a:r>
              <a:rPr lang="en-US" altLang="ja-JP" sz="646" dirty="0">
                <a:latin typeface="+mn-ea"/>
              </a:rPr>
              <a:t>11</a:t>
            </a:r>
            <a:r>
              <a:rPr lang="ja-JP" altLang="en-US" sz="646" dirty="0">
                <a:latin typeface="+mn-ea"/>
              </a:rPr>
              <a:t>月時点</a:t>
            </a:r>
          </a:p>
        </p:txBody>
      </p:sp>
      <p:sp>
        <p:nvSpPr>
          <p:cNvPr id="28" name="タイトル 1">
            <a:extLst>
              <a:ext uri="{FF2B5EF4-FFF2-40B4-BE49-F238E27FC236}">
                <a16:creationId xmlns:a16="http://schemas.microsoft.com/office/drawing/2014/main" id="{3167FECC-96F3-497F-924F-DBE07C9FD815}"/>
              </a:ext>
            </a:extLst>
          </p:cNvPr>
          <p:cNvSpPr txBox="1">
            <a:spLocks/>
          </p:cNvSpPr>
          <p:nvPr/>
        </p:nvSpPr>
        <p:spPr>
          <a:xfrm>
            <a:off x="169504" y="6413315"/>
            <a:ext cx="3754284" cy="144727"/>
          </a:xfrm>
          <a:prstGeom prst="rect">
            <a:avLst/>
          </a:prstGeom>
        </p:spPr>
        <p:txBody>
          <a:bodyPr vert="horz" lIns="84406" tIns="42203" rIns="84406" bIns="42203"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738" dirty="0">
                <a:latin typeface="Meiryo UI" panose="020B0604030504040204" pitchFamily="50" charset="-128"/>
                <a:ea typeface="Meiryo UI" panose="020B0604030504040204" pitchFamily="50" charset="-128"/>
                <a:cs typeface="Meiryo UI" panose="020B0604030504040204" pitchFamily="50" charset="-128"/>
              </a:rPr>
              <a:t>出典：第</a:t>
            </a:r>
            <a:r>
              <a:rPr lang="en-US" altLang="ja-JP" sz="738" dirty="0">
                <a:latin typeface="Meiryo UI" panose="020B0604030504040204" pitchFamily="50" charset="-128"/>
                <a:ea typeface="Meiryo UI" panose="020B0604030504040204" pitchFamily="50" charset="-128"/>
                <a:cs typeface="Meiryo UI" panose="020B0604030504040204" pitchFamily="50" charset="-128"/>
              </a:rPr>
              <a:t>1</a:t>
            </a:r>
            <a:r>
              <a:rPr lang="ja-JP" altLang="en-US" sz="738" dirty="0">
                <a:latin typeface="Meiryo UI" panose="020B0604030504040204" pitchFamily="50" charset="-128"/>
                <a:ea typeface="Meiryo UI" panose="020B0604030504040204" pitchFamily="50" charset="-128"/>
                <a:cs typeface="Meiryo UI" panose="020B0604030504040204" pitchFamily="50" charset="-128"/>
              </a:rPr>
              <a:t>回 新たな広域道路ネットワークに関する検討会 配付資料（参考資料１）</a:t>
            </a:r>
          </a:p>
        </p:txBody>
      </p:sp>
      <p:sp>
        <p:nvSpPr>
          <p:cNvPr id="31" name="正方形/長方形 30">
            <a:extLst>
              <a:ext uri="{FF2B5EF4-FFF2-40B4-BE49-F238E27FC236}">
                <a16:creationId xmlns:a16="http://schemas.microsoft.com/office/drawing/2014/main" id="{29F6EC72-BDD8-438C-9475-D8FC90513006}"/>
              </a:ext>
            </a:extLst>
          </p:cNvPr>
          <p:cNvSpPr/>
          <p:nvPr/>
        </p:nvSpPr>
        <p:spPr>
          <a:xfrm>
            <a:off x="1182085" y="4359565"/>
            <a:ext cx="2017844" cy="1228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738" dirty="0">
                <a:latin typeface="Meiryo UI" panose="020B0604030504040204" pitchFamily="50" charset="-128"/>
                <a:ea typeface="Meiryo UI" panose="020B0604030504040204" pitchFamily="50" charset="-128"/>
              </a:rPr>
              <a:t>出典：関西高速道路ネットワーク推進協議会</a:t>
            </a:r>
          </a:p>
        </p:txBody>
      </p:sp>
    </p:spTree>
    <p:extLst>
      <p:ext uri="{BB962C8B-B14F-4D97-AF65-F5344CB8AC3E}">
        <p14:creationId xmlns:p14="http://schemas.microsoft.com/office/powerpoint/2010/main" val="264084438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14261</Words>
  <Application>Microsoft Office PowerPoint</Application>
  <PresentationFormat>画面に合わせる (4:3)</PresentationFormat>
  <Paragraphs>1343</Paragraphs>
  <Slides>37</Slides>
  <Notes>22</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37</vt:i4>
      </vt:variant>
    </vt:vector>
  </HeadingPairs>
  <TitlesOfParts>
    <vt:vector size="54" baseType="lpstr">
      <vt:lpstr>BIZ UDPゴシック</vt:lpstr>
      <vt:lpstr>HG丸ｺﾞｼｯｸM-PRO</vt:lpstr>
      <vt:lpstr>Meiryo UI</vt:lpstr>
      <vt:lpstr>Microsoft YaHei UI</vt:lpstr>
      <vt:lpstr>ＭＳ Ｐゴシック</vt:lpstr>
      <vt:lpstr>ＭＳ ゴシック</vt:lpstr>
      <vt:lpstr>ＭＳ 明朝</vt:lpstr>
      <vt:lpstr>メイリオ</vt:lpstr>
      <vt:lpstr>明朝</vt:lpstr>
      <vt:lpstr>游ゴシック</vt:lpstr>
      <vt:lpstr>Arial</vt:lpstr>
      <vt:lpstr>Calibri</vt:lpstr>
      <vt:lpstr>Cambria Math</vt:lpstr>
      <vt:lpstr>Century</vt:lpstr>
      <vt:lpstr>Times New Roman</vt:lpstr>
      <vt:lpstr>Wingdings</vt:lpstr>
      <vt:lpstr>Office テーマ</vt:lpstr>
      <vt:lpstr>第７章関係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2022-09-28T11:08:41Z</dcterms:modified>
</cp:coreProperties>
</file>