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sldIdLst>
    <p:sldId id="256" r:id="rId2"/>
    <p:sldId id="464" r:id="rId3"/>
    <p:sldId id="465" r:id="rId4"/>
    <p:sldId id="658" r:id="rId5"/>
    <p:sldId id="498" r:id="rId6"/>
    <p:sldId id="485" r:id="rId7"/>
    <p:sldId id="653" r:id="rId8"/>
    <p:sldId id="484" r:id="rId9"/>
    <p:sldId id="483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5688" tIns="47844" rIns="95688" bIns="47844" rtlCol="0"/>
          <a:lstStyle>
            <a:lvl1pPr algn="r">
              <a:defRPr sz="1300"/>
            </a:lvl1pPr>
          </a:lstStyle>
          <a:p>
            <a:fld id="{2220E91F-7C02-4C59-8E96-480B01A47A88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8" tIns="47844" rIns="95688" bIns="478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8" tIns="47844" rIns="95688" bIns="478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5688" tIns="47844" rIns="95688" bIns="47844" rtlCol="0" anchor="b"/>
          <a:lstStyle>
            <a:lvl1pPr algn="r">
              <a:defRPr sz="1300"/>
            </a:lvl1pPr>
          </a:lstStyle>
          <a:p>
            <a:fld id="{7B94D997-A2CC-4A85-9CD1-590E6D112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210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F675-4577-49ED-B0CB-71706ACB85C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71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9F675-4577-49ED-B0CB-71706ACB85C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1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2435C2-C1D5-77FC-C46E-F0D390E56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3AA2B18-5A76-D166-3A49-2D9991B3C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1CF2A1-3005-2A1D-3730-E6A2BB3D9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D47E9B-32A2-21FA-90FE-82E2B4E3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331AD0-15C6-56BD-6055-A1584574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24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A09020-0C31-8057-F0E3-2E01D855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FC740C1-62E1-D3B2-DFE6-05CC5DE0C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705796-851C-22B2-1AA0-6DCFDD4B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568DA4-9D3A-9AB7-EDCF-C5269853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EC43A7-B24C-A7AF-E2A1-A16B2408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2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D11CAD-4F91-FED3-57A8-D101232AD2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640DD4-972B-566C-DB9B-5DFBF0472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CA539D-31A7-ED63-3FA5-1C822418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924013-7BE6-1579-5320-034E307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FF2AEA-EF62-8E01-F889-DB555168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7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4CEAA-7368-E61D-7615-B34C122A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9E235B-E5C2-7A31-E67A-AD1F33CED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096D67-1FCD-009C-C8B8-D3BD2931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B8115A-77C5-B5F5-9D06-82231DEC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4EFBC1-243F-F129-A441-FA524F0C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92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3CB1F-6F4D-3666-B71F-FD6D8A0D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BD92EC-62C8-D45D-4EB8-0BD7F4352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6E6895-CB7F-05F6-8F91-D356FD50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18668B-6AD3-F405-D0AA-0D46860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D21952-A9CA-4D56-E5A2-4856C6F1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06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634BDE-BD5E-F773-6F7D-FF6DEE2B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77D700-D6E9-98BA-8E22-5E012A3F4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FAB5385-146E-EBAD-DEFA-057BC7F13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FEA697-A3BA-DD42-DEE9-F49C1301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48D4508-C527-2FB4-9811-B9A2AB16B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37D9F4-6C46-17B4-010D-C2A794E0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C40D4-4970-490D-7F06-8756AA35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3EF2EF-961A-5F39-6E9F-0C66A52D0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BBA329E-CAE3-4EA1-28F5-1BE96436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30DB88-AF31-B481-F6CD-513A81811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92E6BE3-9187-3EDF-F8AC-45D61FC63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BF2EE91-8787-B7F5-DB42-4558A021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EBDFE8-4055-0021-1EB9-98CE5140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AFC39C-2136-26FF-0CB4-5BB53F89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06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C01F0-F89D-CF2A-9814-F444CBF5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166B9F-FFAB-3DA6-669C-4167D4F8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3CA3D01-8AD1-AE37-39E5-30D64931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8060E3E-14D6-79FB-43D4-AA99167C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39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3850CA5-B776-2828-1171-2DA31340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D8D629-B388-8FAE-2017-15D054CF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2D51B1-0AA9-3F67-F21D-DC65BC48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75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BC2A3-FF83-16A1-EAFA-5C54AFE0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BCD085-C3FB-8E5E-8E74-6DDB6AB3B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23CCBF-BF97-E175-0196-C606C3D9E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1FEB4C-C0BC-E506-F77A-8768804A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E0DDE43-87B4-48D5-30C9-13DD1764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A669F91-8CCD-64A1-29F1-25E39F5E8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26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51A99E-A214-5738-A195-333DA9626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EE04856-F388-9445-14D3-DC72729F3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B82047-DDB5-ED3D-2DBA-1CC2EF30D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654C0D-DE30-7536-6368-AF8E099EA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E0B4D4-0AEF-D8EC-E5F0-AECA75AB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1F9D27-A3D5-5496-23CB-21768DE2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148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6553C6-2133-5055-5B60-FD97E4C5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ECC7BE-550B-13EE-6097-83EAD01E6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F55165-AF08-CDCE-272F-D07E1CBF8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1EEC5-632C-4A1E-A018-1E24608C7294}" type="datetimeFigureOut">
              <a:rPr kumimoji="1" lang="ja-JP" altLang="en-US" smtClean="0"/>
              <a:t>2022/9/28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4F5F97-AD41-B853-AD4C-444BDEEB5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D5BE57-97D5-D9B2-7075-C6B8BC38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F7DB-13A9-4977-B8DF-A1886502C9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85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CD17E7-061D-5BE5-6FF7-14D6F21CF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48" y="247650"/>
            <a:ext cx="11903978" cy="125397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kumimoji="1" lang="ja-JP" altLang="en-US" sz="4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世界の都市間競争と大阪の大都市</a:t>
            </a:r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経営</a:t>
            </a:r>
            <a:r>
              <a:rPr kumimoji="1" lang="en-US" altLang="ja-JP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2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　　　　　　　　　　　　　　　　　　　　　　　</a:t>
            </a:r>
            <a:r>
              <a:rPr kumimoji="1" lang="ja-JP" altLang="en-US" sz="2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佐々木信夫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E49A76-03FC-6574-766D-0CC3FB01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561" y="1501629"/>
            <a:ext cx="11308360" cy="535637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１．副首都ビジョンと</a:t>
            </a:r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『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バージョンアップ報告</a:t>
            </a:r>
            <a:r>
              <a:rPr kumimoji="1" lang="en-US" altLang="ja-JP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』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について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👉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3200" dirty="0">
                <a:solidFill>
                  <a:srgbClr val="00B0F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経済副首都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」を前面とするが、「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行政副首都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」も強調したら。</a:t>
            </a:r>
            <a:endParaRPr lang="en-US" altLang="ja-JP" sz="3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endParaRPr lang="en-US" altLang="ja-JP" sz="105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２．「未完の都構想」、その後の課題はどうする？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👉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二重行政、二重投資、二元政治の解消は進みプラス評価。</a:t>
            </a:r>
            <a:endParaRPr lang="en-US" altLang="ja-JP" sz="32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だがキィ概念の集権化、分権化のうち、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分権化は手付かず？</a:t>
            </a:r>
            <a:endParaRPr lang="en-US" altLang="ja-JP" sz="3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endParaRPr lang="en-US" altLang="ja-JP" sz="105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３．大阪市の「</a:t>
            </a:r>
            <a:r>
              <a:rPr kumimoji="1"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行政区</a:t>
            </a:r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」を分権化の視点で変える方途はあるか？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👉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大阪市政の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「分権化」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に、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行政区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”総合区“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に変えたら。そ</a:t>
            </a:r>
            <a:endParaRPr lang="en-US" altLang="ja-JP" sz="3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l"/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の際、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都心区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だけ総合区、</a:t>
            </a:r>
            <a:r>
              <a:rPr lang="ja-JP" altLang="en-US" sz="32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広域再編</a:t>
            </a:r>
            <a:r>
              <a:rPr lang="ja-JP" altLang="en-US" sz="3200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して総合区という選択も。</a:t>
            </a:r>
            <a:endParaRPr kumimoji="1" lang="ja-JP" altLang="en-US" sz="3200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536451" y="41208"/>
            <a:ext cx="1503325" cy="4128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資料４ｰ１</a:t>
            </a:r>
            <a:endParaRPr kumimoji="1" lang="en-US" altLang="ja-JP" sz="20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5334" y="6492875"/>
            <a:ext cx="2743200" cy="365125"/>
          </a:xfrm>
        </p:spPr>
        <p:txBody>
          <a:bodyPr/>
          <a:lstStyle/>
          <a:p>
            <a:fld id="{E7685E9E-8D4F-4EBC-A8A6-08B46C5EA2AE}" type="slidenum">
              <a:rPr kumimoji="1" lang="ja-JP" altLang="en-US" sz="1600" smtClean="0">
                <a:solidFill>
                  <a:schemeClr val="tx1"/>
                </a:solidFill>
              </a:rPr>
              <a:t>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6EC994-97D4-4690-9341-76B775E58A5F}"/>
              </a:ext>
            </a:extLst>
          </p:cNvPr>
          <p:cNvCxnSpPr/>
          <p:nvPr/>
        </p:nvCxnSpPr>
        <p:spPr>
          <a:xfrm>
            <a:off x="218980" y="822608"/>
            <a:ext cx="115013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0703A0-ED4B-4F03-B96C-6849D115E32A}"/>
              </a:ext>
            </a:extLst>
          </p:cNvPr>
          <p:cNvSpPr txBox="1"/>
          <p:nvPr/>
        </p:nvSpPr>
        <p:spPr>
          <a:xfrm>
            <a:off x="218980" y="0"/>
            <a:ext cx="931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主要国の大都市制度</a:t>
            </a:r>
            <a:r>
              <a:rPr lang="ja-JP" altLang="en-US" sz="4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～３つのタイプ</a:t>
            </a:r>
            <a:endParaRPr kumimoji="1" lang="ja-JP" altLang="en-US" sz="4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5714" y="6480320"/>
            <a:ext cx="2743200" cy="365125"/>
          </a:xfrm>
        </p:spPr>
        <p:txBody>
          <a:bodyPr/>
          <a:lstStyle/>
          <a:p>
            <a:fld id="{E7685E9E-8D4F-4EBC-A8A6-08B46C5EA2AE}" type="slidenum">
              <a:rPr kumimoji="1" lang="ja-JP" altLang="en-US" sz="1600" smtClean="0">
                <a:solidFill>
                  <a:schemeClr val="tx1"/>
                </a:solidFill>
              </a:rPr>
              <a:t>2</a:t>
            </a:fld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894DA5-BAC2-4D2E-B862-5133FB912E01}"/>
              </a:ext>
            </a:extLst>
          </p:cNvPr>
          <p:cNvSpPr txBox="1"/>
          <p:nvPr/>
        </p:nvSpPr>
        <p:spPr>
          <a:xfrm>
            <a:off x="6796079" y="1203641"/>
            <a:ext cx="462373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r>
              <a:rPr lang="ja-JP" altLang="en-US" sz="40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特例都市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タイプ</a:t>
            </a:r>
            <a:endParaRPr lang="en-US" altLang="ja-JP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（日本の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指定都市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に近い）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B85145-4969-4941-A0FF-EC567722CC42}"/>
              </a:ext>
            </a:extLst>
          </p:cNvPr>
          <p:cNvSpPr txBox="1"/>
          <p:nvPr/>
        </p:nvSpPr>
        <p:spPr>
          <a:xfrm>
            <a:off x="6796079" y="3208916"/>
            <a:ext cx="4623732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</a:t>
            </a:r>
            <a:r>
              <a:rPr lang="ja-JP" altLang="en-US" sz="40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特別市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タイプ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（州・府県と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同格の市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A97E25-9987-4EF4-856E-C62B9B21A093}"/>
              </a:ext>
            </a:extLst>
          </p:cNvPr>
          <p:cNvSpPr txBox="1"/>
          <p:nvPr/>
        </p:nvSpPr>
        <p:spPr>
          <a:xfrm>
            <a:off x="6796078" y="5043318"/>
            <a:ext cx="4989055" cy="14465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③都市州、</a:t>
            </a:r>
            <a:r>
              <a:rPr lang="ja-JP" altLang="en-US" sz="4000" dirty="0">
                <a:highlight>
                  <a:srgbClr val="FF00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都制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タイプ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（州と対等の都市州 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or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広域自治体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〈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州、府県</a:t>
            </a:r>
            <a:r>
              <a:rPr lang="en-US" altLang="ja-JP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〉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の内側に</a:t>
            </a:r>
            <a:r>
              <a:rPr lang="ja-JP" altLang="en-US" sz="24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特別区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を設置）</a:t>
            </a:r>
          </a:p>
        </p:txBody>
      </p:sp>
      <p:pic>
        <p:nvPicPr>
          <p:cNvPr id="3" name="図 2" descr="屋外, 建物, 水, 山 が含まれている画像&#10;&#10;自動的に生成された説明">
            <a:extLst>
              <a:ext uri="{FF2B5EF4-FFF2-40B4-BE49-F238E27FC236}">
                <a16:creationId xmlns:a16="http://schemas.microsoft.com/office/drawing/2014/main" id="{9D5DBE23-1310-42EB-93E1-902F8D685E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73" y="2957401"/>
            <a:ext cx="2717435" cy="1577274"/>
          </a:xfrm>
          <a:prstGeom prst="rect">
            <a:avLst/>
          </a:prstGeom>
        </p:spPr>
      </p:pic>
      <p:pic>
        <p:nvPicPr>
          <p:cNvPr id="10" name="図 9" descr="港に停泊しているボート&#10;&#10;自動的に生成された説明">
            <a:extLst>
              <a:ext uri="{FF2B5EF4-FFF2-40B4-BE49-F238E27FC236}">
                <a16:creationId xmlns:a16="http://schemas.microsoft.com/office/drawing/2014/main" id="{46E0EFE6-BF38-4671-BA5A-DFF97BE96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84561"/>
            <a:ext cx="2580018" cy="1574300"/>
          </a:xfrm>
          <a:prstGeom prst="rect">
            <a:avLst/>
          </a:prstGeom>
        </p:spPr>
      </p:pic>
      <p:pic>
        <p:nvPicPr>
          <p:cNvPr id="13" name="図 12" descr="草, 屋外, 建物, 大きい が含まれている画像&#10;&#10;自動的に生成された説明">
            <a:extLst>
              <a:ext uri="{FF2B5EF4-FFF2-40B4-BE49-F238E27FC236}">
                <a16:creationId xmlns:a16="http://schemas.microsoft.com/office/drawing/2014/main" id="{FACD64EE-F8BC-486B-8ED2-0226D03B7E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88" y="881587"/>
            <a:ext cx="2717435" cy="1577274"/>
          </a:xfrm>
          <a:prstGeom prst="rect">
            <a:avLst/>
          </a:prstGeom>
        </p:spPr>
      </p:pic>
      <p:pic>
        <p:nvPicPr>
          <p:cNvPr id="15" name="図 14" descr="建物, 屋外, 大きい, 市 が含まれている画像&#10;&#10;自動的に生成された説明">
            <a:extLst>
              <a:ext uri="{FF2B5EF4-FFF2-40B4-BE49-F238E27FC236}">
                <a16:creationId xmlns:a16="http://schemas.microsoft.com/office/drawing/2014/main" id="{7AEF4660-A644-4C66-BF80-D82600B13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60375"/>
            <a:ext cx="2589237" cy="15743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05D978D-149A-4ECC-9F95-F590BCFFC9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006" y="4960979"/>
            <a:ext cx="2580017" cy="1496646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D04C029-4E20-47AB-BD7B-019BA1E70D7D}"/>
              </a:ext>
            </a:extLst>
          </p:cNvPr>
          <p:cNvSpPr txBox="1"/>
          <p:nvPr/>
        </p:nvSpPr>
        <p:spPr>
          <a:xfrm>
            <a:off x="1891055" y="2458861"/>
            <a:ext cx="1728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マルセイユ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743AB6-773B-4587-BAAD-CB87EF309353}"/>
              </a:ext>
            </a:extLst>
          </p:cNvPr>
          <p:cNvSpPr txBox="1"/>
          <p:nvPr/>
        </p:nvSpPr>
        <p:spPr>
          <a:xfrm>
            <a:off x="5584361" y="2458861"/>
            <a:ext cx="115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リヨン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0F14314-74EB-4881-83F1-C0A763056CD8}"/>
              </a:ext>
            </a:extLst>
          </p:cNvPr>
          <p:cNvSpPr txBox="1"/>
          <p:nvPr/>
        </p:nvSpPr>
        <p:spPr>
          <a:xfrm>
            <a:off x="2358177" y="4534675"/>
            <a:ext cx="115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ミュンヘン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6EA52DF-B049-4340-A4FC-3C2CD6B73737}"/>
              </a:ext>
            </a:extLst>
          </p:cNvPr>
          <p:cNvSpPr txBox="1"/>
          <p:nvPr/>
        </p:nvSpPr>
        <p:spPr>
          <a:xfrm>
            <a:off x="5457057" y="4506769"/>
            <a:ext cx="115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ケルン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85E5F50-0BD0-4E95-B196-F522FBB90B30}"/>
              </a:ext>
            </a:extLst>
          </p:cNvPr>
          <p:cNvSpPr txBox="1"/>
          <p:nvPr/>
        </p:nvSpPr>
        <p:spPr>
          <a:xfrm>
            <a:off x="5125673" y="6436652"/>
            <a:ext cx="139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釜山広域市</a:t>
            </a:r>
          </a:p>
        </p:txBody>
      </p:sp>
      <p:pic>
        <p:nvPicPr>
          <p:cNvPr id="1026" name="Picture 2" descr="ドイツ都市：ベルリン移住はおすすめ？ 住みやすい地区・治安、生活費などを教えて！ – ユーロエステートのブログ">
            <a:extLst>
              <a:ext uri="{FF2B5EF4-FFF2-40B4-BE49-F238E27FC236}">
                <a16:creationId xmlns:a16="http://schemas.microsoft.com/office/drawing/2014/main" id="{BE50CB77-654E-CF46-3723-9BE8D5B1A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07" y="5036188"/>
            <a:ext cx="2856569" cy="14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B30D00-D1CB-55E2-84F8-998D4E9E6712}"/>
              </a:ext>
            </a:extLst>
          </p:cNvPr>
          <p:cNvSpPr txBox="1"/>
          <p:nvPr/>
        </p:nvSpPr>
        <p:spPr>
          <a:xfrm>
            <a:off x="2358177" y="6478307"/>
            <a:ext cx="11774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ベルリン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38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6EC994-97D4-4690-9341-76B775E58A5F}"/>
              </a:ext>
            </a:extLst>
          </p:cNvPr>
          <p:cNvCxnSpPr/>
          <p:nvPr/>
        </p:nvCxnSpPr>
        <p:spPr>
          <a:xfrm>
            <a:off x="283827" y="1292501"/>
            <a:ext cx="115013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0703A0-ED4B-4F03-B96C-6849D115E32A}"/>
              </a:ext>
            </a:extLst>
          </p:cNvPr>
          <p:cNvSpPr txBox="1"/>
          <p:nvPr/>
        </p:nvSpPr>
        <p:spPr>
          <a:xfrm>
            <a:off x="283827" y="276838"/>
            <a:ext cx="10865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日本の大都市制度～２つの系統</a:t>
            </a:r>
            <a:endParaRPr kumimoji="1" lang="ja-JP" altLang="en-US" sz="6000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4732" y="6479020"/>
            <a:ext cx="2743200" cy="365125"/>
          </a:xfrm>
        </p:spPr>
        <p:txBody>
          <a:bodyPr/>
          <a:lstStyle/>
          <a:p>
            <a:fld id="{E7685E9E-8D4F-4EBC-A8A6-08B46C5EA2AE}" type="slidenum">
              <a:rPr kumimoji="1" lang="ja-JP" altLang="en-US" sz="1600" smtClean="0">
                <a:solidFill>
                  <a:schemeClr val="tx1"/>
                </a:solidFill>
              </a:rPr>
              <a:t>3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E287F04-2C22-4320-ADD3-F3EE380F704D}"/>
              </a:ext>
            </a:extLst>
          </p:cNvPr>
          <p:cNvSpPr txBox="1"/>
          <p:nvPr/>
        </p:nvSpPr>
        <p:spPr>
          <a:xfrm>
            <a:off x="1006679" y="1599986"/>
            <a:ext cx="9823508" cy="24929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1.</a:t>
            </a:r>
            <a:r>
              <a:rPr lang="ja-JP" altLang="en-US" sz="6000" b="1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大都市に関する特例</a:t>
            </a:r>
            <a:endParaRPr lang="en-US" altLang="ja-JP" sz="6000" b="1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（政令指定都市２０～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国民の２割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、中核市６２～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同３割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政令市の区👉①行政区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　　　　 　②総合区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EA6841-E11B-455E-A0C2-47B30E6F83B4}"/>
              </a:ext>
            </a:extLst>
          </p:cNvPr>
          <p:cNvSpPr txBox="1"/>
          <p:nvPr/>
        </p:nvSpPr>
        <p:spPr>
          <a:xfrm>
            <a:off x="922788" y="4546833"/>
            <a:ext cx="9907399" cy="20005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60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 </a:t>
            </a:r>
            <a:r>
              <a:rPr lang="en-US" altLang="ja-JP" sz="60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2.</a:t>
            </a:r>
            <a:r>
              <a:rPr lang="ja-JP" altLang="en-US" sz="60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都区制度（特別区</a:t>
            </a:r>
            <a:r>
              <a:rPr lang="en-US" altLang="ja-JP" sz="6000" b="1" dirty="0">
                <a:solidFill>
                  <a:srgbClr val="0070C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)</a:t>
            </a:r>
          </a:p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（国民の</a:t>
            </a:r>
            <a:r>
              <a:rPr lang="ja-JP" altLang="en-US" sz="3200" dirty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１割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、東京都民の７割）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現在👉東京２３区（千代田、中央、港・・・）のみ</a:t>
            </a:r>
          </a:p>
        </p:txBody>
      </p:sp>
    </p:spTree>
    <p:extLst>
      <p:ext uri="{BB962C8B-B14F-4D97-AF65-F5344CB8AC3E}">
        <p14:creationId xmlns:p14="http://schemas.microsoft.com/office/powerpoint/2010/main" val="368907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6EC994-97D4-4690-9341-76B775E58A5F}"/>
              </a:ext>
            </a:extLst>
          </p:cNvPr>
          <p:cNvCxnSpPr/>
          <p:nvPr/>
        </p:nvCxnSpPr>
        <p:spPr>
          <a:xfrm>
            <a:off x="340343" y="948996"/>
            <a:ext cx="115013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0703A0-ED4B-4F03-B96C-6849D115E32A}"/>
              </a:ext>
            </a:extLst>
          </p:cNvPr>
          <p:cNvSpPr txBox="1"/>
          <p:nvPr/>
        </p:nvSpPr>
        <p:spPr>
          <a:xfrm>
            <a:off x="290290" y="37900"/>
            <a:ext cx="11901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２０政令市というが</a:t>
            </a:r>
            <a:r>
              <a:rPr lang="en-US" altLang="ja-JP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…</a:t>
            </a:r>
            <a:r>
              <a:rPr lang="ja-JP" altLang="en-US" sz="4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役割は違う～３類型</a:t>
            </a:r>
            <a:endParaRPr lang="en-US" altLang="ja-JP" sz="4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1983"/>
            <a:ext cx="2743200" cy="365125"/>
          </a:xfrm>
        </p:spPr>
        <p:txBody>
          <a:bodyPr/>
          <a:lstStyle/>
          <a:p>
            <a:fld id="{E7685E9E-8D4F-4EBC-A8A6-08B46C5EA2AE}" type="slidenum">
              <a:rPr kumimoji="1" lang="ja-JP" altLang="en-US" sz="1600" smtClean="0">
                <a:solidFill>
                  <a:schemeClr val="tx1"/>
                </a:solidFill>
              </a:rPr>
              <a:t>4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B629254-CDCE-4343-9E8B-A175085CAA3E}"/>
              </a:ext>
            </a:extLst>
          </p:cNvPr>
          <p:cNvSpPr/>
          <p:nvPr/>
        </p:nvSpPr>
        <p:spPr>
          <a:xfrm>
            <a:off x="2262587" y="1011179"/>
            <a:ext cx="7880684" cy="4766156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613EB87-712B-5A45-93F6-79A510275D94}"/>
              </a:ext>
            </a:extLst>
          </p:cNvPr>
          <p:cNvCxnSpPr/>
          <p:nvPr/>
        </p:nvCxnSpPr>
        <p:spPr>
          <a:xfrm>
            <a:off x="2262587" y="4102766"/>
            <a:ext cx="788068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28CBC50E-95EE-AD4F-9EB6-E5E893915597}"/>
              </a:ext>
            </a:extLst>
          </p:cNvPr>
          <p:cNvCxnSpPr/>
          <p:nvPr/>
        </p:nvCxnSpPr>
        <p:spPr>
          <a:xfrm>
            <a:off x="2262587" y="2426367"/>
            <a:ext cx="788068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6A67FDE-C707-EF4E-87F1-3EB8403C2AB9}"/>
              </a:ext>
            </a:extLst>
          </p:cNvPr>
          <p:cNvCxnSpPr>
            <a:cxnSpLocks/>
          </p:cNvCxnSpPr>
          <p:nvPr/>
        </p:nvCxnSpPr>
        <p:spPr>
          <a:xfrm>
            <a:off x="4618771" y="948996"/>
            <a:ext cx="0" cy="48542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F1AF5F94-47FB-F848-8619-17D0D632E899}"/>
              </a:ext>
            </a:extLst>
          </p:cNvPr>
          <p:cNvCxnSpPr>
            <a:cxnSpLocks/>
          </p:cNvCxnSpPr>
          <p:nvPr/>
        </p:nvCxnSpPr>
        <p:spPr>
          <a:xfrm>
            <a:off x="7418118" y="936048"/>
            <a:ext cx="0" cy="48542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D7B3C00-758C-584C-878F-B49053326ACA}"/>
              </a:ext>
            </a:extLst>
          </p:cNvPr>
          <p:cNvSpPr txBox="1"/>
          <p:nvPr/>
        </p:nvSpPr>
        <p:spPr>
          <a:xfrm>
            <a:off x="8164866" y="6091399"/>
            <a:ext cx="1648326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中枢性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B0E001C-4209-2E4F-ACE1-CF6DB188825E}"/>
              </a:ext>
            </a:extLst>
          </p:cNvPr>
          <p:cNvSpPr txBox="1"/>
          <p:nvPr/>
        </p:nvSpPr>
        <p:spPr>
          <a:xfrm>
            <a:off x="1312950" y="921770"/>
            <a:ext cx="806227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300</a:t>
            </a:r>
            <a:endParaRPr kumimoji="1" lang="ja-JP" altLang="en-US" sz="2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361935B-1125-4840-BF9A-6501DFAAB9E8}"/>
              </a:ext>
            </a:extLst>
          </p:cNvPr>
          <p:cNvSpPr txBox="1"/>
          <p:nvPr/>
        </p:nvSpPr>
        <p:spPr>
          <a:xfrm>
            <a:off x="1314180" y="2149136"/>
            <a:ext cx="72682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00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4B9A7F-C972-5845-8D06-19E0DBBBEFC3}"/>
              </a:ext>
            </a:extLst>
          </p:cNvPr>
          <p:cNvSpPr txBox="1"/>
          <p:nvPr/>
        </p:nvSpPr>
        <p:spPr>
          <a:xfrm>
            <a:off x="1314179" y="3908645"/>
            <a:ext cx="72682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00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7D3722E-FF2D-7947-A831-019DA7BCD76C}"/>
              </a:ext>
            </a:extLst>
          </p:cNvPr>
          <p:cNvSpPr txBox="1"/>
          <p:nvPr/>
        </p:nvSpPr>
        <p:spPr>
          <a:xfrm>
            <a:off x="1314178" y="5468099"/>
            <a:ext cx="72682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404EE10-A09B-B340-A1DB-5393348E13AF}"/>
              </a:ext>
            </a:extLst>
          </p:cNvPr>
          <p:cNvSpPr txBox="1"/>
          <p:nvPr/>
        </p:nvSpPr>
        <p:spPr>
          <a:xfrm>
            <a:off x="4255358" y="5753026"/>
            <a:ext cx="72682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</a:t>
            </a:r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00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84407EE-09BB-CA48-B534-86455D8E14D2}"/>
              </a:ext>
            </a:extLst>
          </p:cNvPr>
          <p:cNvSpPr txBox="1"/>
          <p:nvPr/>
        </p:nvSpPr>
        <p:spPr>
          <a:xfrm>
            <a:off x="7115968" y="5803229"/>
            <a:ext cx="72682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</a:t>
            </a:r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00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2EECAD3-8BFC-3C4C-AD87-46794768D290}"/>
              </a:ext>
            </a:extLst>
          </p:cNvPr>
          <p:cNvSpPr txBox="1"/>
          <p:nvPr/>
        </p:nvSpPr>
        <p:spPr>
          <a:xfrm>
            <a:off x="9742522" y="5803229"/>
            <a:ext cx="726825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300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7DE4D65-877C-5849-BE30-B7D9AFC3616F}"/>
              </a:ext>
            </a:extLst>
          </p:cNvPr>
          <p:cNvSpPr txBox="1"/>
          <p:nvPr/>
        </p:nvSpPr>
        <p:spPr>
          <a:xfrm>
            <a:off x="851285" y="1254275"/>
            <a:ext cx="461665" cy="6587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規模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B83AE63-8139-FC40-89E6-B590C32DF005}"/>
              </a:ext>
            </a:extLst>
          </p:cNvPr>
          <p:cNvSpPr txBox="1"/>
          <p:nvPr/>
        </p:nvSpPr>
        <p:spPr>
          <a:xfrm>
            <a:off x="768311" y="2066351"/>
            <a:ext cx="615553" cy="3630603"/>
          </a:xfrm>
          <a:prstGeom prst="rect">
            <a:avLst/>
          </a:prstGeom>
          <a:noFill/>
          <a:ln w="1270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都市の規模・能力を表すと考えられる指標</a:t>
            </a:r>
            <a:endParaRPr lang="en-US" altLang="ja-JP" sz="1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ctr"/>
            <a:r>
              <a:rPr kumimoji="1" lang="ja-JP" altLang="en-US" sz="1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（例：人口、市内総生産、従業員など）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E4E85D-6676-D246-9472-C388F8DA4F30}"/>
              </a:ext>
            </a:extLst>
          </p:cNvPr>
          <p:cNvSpPr txBox="1"/>
          <p:nvPr/>
        </p:nvSpPr>
        <p:spPr>
          <a:xfrm>
            <a:off x="2748206" y="6091399"/>
            <a:ext cx="4931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都市の中枢管理機能を表すと考えられる指標</a:t>
            </a:r>
            <a:endParaRPr kumimoji="1" lang="en-US" altLang="ja-JP" sz="1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r>
              <a:rPr lang="en-US" altLang="ja-JP" sz="1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(</a:t>
            </a:r>
            <a:r>
              <a:rPr lang="ja-JP" altLang="en-US" sz="1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例：昼夜間人口比率、企業数、研究期間数</a:t>
            </a:r>
            <a:r>
              <a:rPr lang="en-US" altLang="ja-JP" sz="1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)</a:t>
            </a:r>
            <a:endParaRPr kumimoji="1" lang="ja-JP" altLang="en-US" sz="14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B771752-BC09-9E45-850F-F4D42AB80C3B}"/>
              </a:ext>
            </a:extLst>
          </p:cNvPr>
          <p:cNvSpPr txBox="1"/>
          <p:nvPr/>
        </p:nvSpPr>
        <p:spPr>
          <a:xfrm>
            <a:off x="2262587" y="6589306"/>
            <a:ext cx="69988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注）</a:t>
            </a:r>
            <a:r>
              <a:rPr lang="ja-JP" altLang="en-US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ほか</a:t>
            </a:r>
            <a:r>
              <a:rPr lang="en-US" altLang="ja-JP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D</a:t>
            </a:r>
            <a:r>
              <a:rPr kumimoji="1" lang="ja-JP" altLang="en-US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グループへの分類も。</a:t>
            </a:r>
            <a:r>
              <a:rPr kumimoji="1" lang="en-US" altLang="ja-JP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2006</a:t>
            </a:r>
            <a:r>
              <a:rPr kumimoji="1" lang="ja-JP" altLang="en-US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年以降に政令市となった堺市、新潟市、</a:t>
            </a:r>
            <a:r>
              <a:rPr kumimoji="1" lang="ja-JP" altLang="en-US" sz="1050" dirty="0">
                <a:solidFill>
                  <a:srgbClr val="00B05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浜松市</a:t>
            </a:r>
            <a:r>
              <a:rPr kumimoji="1" lang="ja-JP" altLang="en-US" sz="105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、熊本市、岡山市、相模原市など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C3E0B3B4-DD55-914C-972F-C842406E72F5}"/>
              </a:ext>
            </a:extLst>
          </p:cNvPr>
          <p:cNvSpPr/>
          <p:nvPr/>
        </p:nvSpPr>
        <p:spPr>
          <a:xfrm>
            <a:off x="7782502" y="1882639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3922B230-CAB2-7F41-89B3-BCC70EA228C0}"/>
              </a:ext>
            </a:extLst>
          </p:cNvPr>
          <p:cNvSpPr/>
          <p:nvPr/>
        </p:nvSpPr>
        <p:spPr>
          <a:xfrm>
            <a:off x="5510049" y="2664997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9" name="円/楕円 38">
            <a:extLst>
              <a:ext uri="{FF2B5EF4-FFF2-40B4-BE49-F238E27FC236}">
                <a16:creationId xmlns:a16="http://schemas.microsoft.com/office/drawing/2014/main" id="{88ABD2BF-21C3-C949-8DAD-D14AC76E8404}"/>
              </a:ext>
            </a:extLst>
          </p:cNvPr>
          <p:cNvSpPr/>
          <p:nvPr/>
        </p:nvSpPr>
        <p:spPr>
          <a:xfrm>
            <a:off x="5859323" y="3002909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6" name="円/楕円 45">
            <a:extLst>
              <a:ext uri="{FF2B5EF4-FFF2-40B4-BE49-F238E27FC236}">
                <a16:creationId xmlns:a16="http://schemas.microsoft.com/office/drawing/2014/main" id="{26DC8BDD-1A92-854B-B61A-A40AB05DAE20}"/>
              </a:ext>
            </a:extLst>
          </p:cNvPr>
          <p:cNvSpPr/>
          <p:nvPr/>
        </p:nvSpPr>
        <p:spPr>
          <a:xfrm>
            <a:off x="4728541" y="3924135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7" name="円/楕円 46">
            <a:extLst>
              <a:ext uri="{FF2B5EF4-FFF2-40B4-BE49-F238E27FC236}">
                <a16:creationId xmlns:a16="http://schemas.microsoft.com/office/drawing/2014/main" id="{732D3D2D-BEE1-9A40-AE4F-30A458815FBC}"/>
              </a:ext>
            </a:extLst>
          </p:cNvPr>
          <p:cNvSpPr/>
          <p:nvPr/>
        </p:nvSpPr>
        <p:spPr>
          <a:xfrm>
            <a:off x="4412602" y="3960484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8" name="円/楕円 47">
            <a:extLst>
              <a:ext uri="{FF2B5EF4-FFF2-40B4-BE49-F238E27FC236}">
                <a16:creationId xmlns:a16="http://schemas.microsoft.com/office/drawing/2014/main" id="{60BCE8E3-D59C-0B42-8E34-B68516F63CFF}"/>
              </a:ext>
            </a:extLst>
          </p:cNvPr>
          <p:cNvSpPr/>
          <p:nvPr/>
        </p:nvSpPr>
        <p:spPr>
          <a:xfrm>
            <a:off x="4586973" y="4194806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AC773527-C002-7248-99B3-A0D168C0ECD6}"/>
              </a:ext>
            </a:extLst>
          </p:cNvPr>
          <p:cNvSpPr/>
          <p:nvPr/>
        </p:nvSpPr>
        <p:spPr>
          <a:xfrm>
            <a:off x="4784936" y="4287425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2" name="円/楕円 51">
            <a:extLst>
              <a:ext uri="{FF2B5EF4-FFF2-40B4-BE49-F238E27FC236}">
                <a16:creationId xmlns:a16="http://schemas.microsoft.com/office/drawing/2014/main" id="{688FF4F1-E4F1-C946-94E4-498AECDDD9DE}"/>
              </a:ext>
            </a:extLst>
          </p:cNvPr>
          <p:cNvSpPr/>
          <p:nvPr/>
        </p:nvSpPr>
        <p:spPr>
          <a:xfrm>
            <a:off x="3443075" y="4335845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3" name="円/楕円 52">
            <a:extLst>
              <a:ext uri="{FF2B5EF4-FFF2-40B4-BE49-F238E27FC236}">
                <a16:creationId xmlns:a16="http://schemas.microsoft.com/office/drawing/2014/main" id="{D2824BED-9D60-7E47-B560-4501D1EC2BB5}"/>
              </a:ext>
            </a:extLst>
          </p:cNvPr>
          <p:cNvSpPr/>
          <p:nvPr/>
        </p:nvSpPr>
        <p:spPr>
          <a:xfrm>
            <a:off x="3228693" y="4625668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4" name="円/楕円 53">
            <a:extLst>
              <a:ext uri="{FF2B5EF4-FFF2-40B4-BE49-F238E27FC236}">
                <a16:creationId xmlns:a16="http://schemas.microsoft.com/office/drawing/2014/main" id="{1F27087A-9BB3-0B42-A2AD-453EBAE34CD7}"/>
              </a:ext>
            </a:extLst>
          </p:cNvPr>
          <p:cNvSpPr/>
          <p:nvPr/>
        </p:nvSpPr>
        <p:spPr>
          <a:xfrm>
            <a:off x="3155748" y="4807537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5" name="円/楕円 54">
            <a:extLst>
              <a:ext uri="{FF2B5EF4-FFF2-40B4-BE49-F238E27FC236}">
                <a16:creationId xmlns:a16="http://schemas.microsoft.com/office/drawing/2014/main" id="{D5FE4A49-E86E-D34F-BB0F-90AA1E93ACA5}"/>
              </a:ext>
            </a:extLst>
          </p:cNvPr>
          <p:cNvSpPr/>
          <p:nvPr/>
        </p:nvSpPr>
        <p:spPr>
          <a:xfrm>
            <a:off x="3378220" y="4772015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7" name="円/楕円 56">
            <a:extLst>
              <a:ext uri="{FF2B5EF4-FFF2-40B4-BE49-F238E27FC236}">
                <a16:creationId xmlns:a16="http://schemas.microsoft.com/office/drawing/2014/main" id="{D1DAD6BE-4661-C64E-AA23-D263EBC9476F}"/>
              </a:ext>
            </a:extLst>
          </p:cNvPr>
          <p:cNvSpPr/>
          <p:nvPr/>
        </p:nvSpPr>
        <p:spPr>
          <a:xfrm>
            <a:off x="3743604" y="4684238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8" name="円/楕円 57">
            <a:extLst>
              <a:ext uri="{FF2B5EF4-FFF2-40B4-BE49-F238E27FC236}">
                <a16:creationId xmlns:a16="http://schemas.microsoft.com/office/drawing/2014/main" id="{55FAFC5F-D517-3943-B5EE-4530CCD772C9}"/>
              </a:ext>
            </a:extLst>
          </p:cNvPr>
          <p:cNvSpPr/>
          <p:nvPr/>
        </p:nvSpPr>
        <p:spPr>
          <a:xfrm>
            <a:off x="3905928" y="4862252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9" name="円/楕円 58">
            <a:extLst>
              <a:ext uri="{FF2B5EF4-FFF2-40B4-BE49-F238E27FC236}">
                <a16:creationId xmlns:a16="http://schemas.microsoft.com/office/drawing/2014/main" id="{CEA64187-4A39-6C45-9F5B-B122D3987D53}"/>
              </a:ext>
            </a:extLst>
          </p:cNvPr>
          <p:cNvSpPr/>
          <p:nvPr/>
        </p:nvSpPr>
        <p:spPr>
          <a:xfrm rot="13241486">
            <a:off x="2966824" y="5146215"/>
            <a:ext cx="211986" cy="1804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F450DC4B-64E4-2A4D-880D-35434643FDD5}"/>
              </a:ext>
            </a:extLst>
          </p:cNvPr>
          <p:cNvSpPr/>
          <p:nvPr/>
        </p:nvSpPr>
        <p:spPr>
          <a:xfrm>
            <a:off x="2820398" y="4245049"/>
            <a:ext cx="1401499" cy="132557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0" name="円/楕円 59">
            <a:extLst>
              <a:ext uri="{FF2B5EF4-FFF2-40B4-BE49-F238E27FC236}">
                <a16:creationId xmlns:a16="http://schemas.microsoft.com/office/drawing/2014/main" id="{2FC26FE4-7799-C74B-BF71-9F7E789C7730}"/>
              </a:ext>
            </a:extLst>
          </p:cNvPr>
          <p:cNvSpPr/>
          <p:nvPr/>
        </p:nvSpPr>
        <p:spPr>
          <a:xfrm>
            <a:off x="4236080" y="3742663"/>
            <a:ext cx="984922" cy="941575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1" name="円/楕円 60">
            <a:extLst>
              <a:ext uri="{FF2B5EF4-FFF2-40B4-BE49-F238E27FC236}">
                <a16:creationId xmlns:a16="http://schemas.microsoft.com/office/drawing/2014/main" id="{B0694FC8-C27F-8445-A0C8-5AF7E733ACA1}"/>
              </a:ext>
            </a:extLst>
          </p:cNvPr>
          <p:cNvSpPr/>
          <p:nvPr/>
        </p:nvSpPr>
        <p:spPr>
          <a:xfrm>
            <a:off x="5290074" y="2441450"/>
            <a:ext cx="984922" cy="941575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2" name="円/楕円 61">
            <a:extLst>
              <a:ext uri="{FF2B5EF4-FFF2-40B4-BE49-F238E27FC236}">
                <a16:creationId xmlns:a16="http://schemas.microsoft.com/office/drawing/2014/main" id="{9F4718F0-A693-A044-AF0A-DF0CFECBF61F}"/>
              </a:ext>
            </a:extLst>
          </p:cNvPr>
          <p:cNvSpPr/>
          <p:nvPr/>
        </p:nvSpPr>
        <p:spPr>
          <a:xfrm>
            <a:off x="7557602" y="1636507"/>
            <a:ext cx="662817" cy="663100"/>
          </a:xfrm>
          <a:prstGeom prst="ellipse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3" name="円/楕円 62">
            <a:extLst>
              <a:ext uri="{FF2B5EF4-FFF2-40B4-BE49-F238E27FC236}">
                <a16:creationId xmlns:a16="http://schemas.microsoft.com/office/drawing/2014/main" id="{1A53CECA-DF95-B54B-87E1-118B66B451B6}"/>
              </a:ext>
            </a:extLst>
          </p:cNvPr>
          <p:cNvSpPr/>
          <p:nvPr/>
        </p:nvSpPr>
        <p:spPr>
          <a:xfrm>
            <a:off x="5206416" y="1050538"/>
            <a:ext cx="3264523" cy="3045754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4AE49B-4963-4349-A09B-7C522B19650E}"/>
              </a:ext>
            </a:extLst>
          </p:cNvPr>
          <p:cNvSpPr txBox="1"/>
          <p:nvPr/>
        </p:nvSpPr>
        <p:spPr>
          <a:xfrm>
            <a:off x="7782502" y="1149051"/>
            <a:ext cx="382364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A</a:t>
            </a:r>
            <a:endParaRPr kumimoji="1" lang="ja-JP" altLang="en-US" sz="2400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1133398-6796-6149-875D-84B594846DB2}"/>
              </a:ext>
            </a:extLst>
          </p:cNvPr>
          <p:cNvSpPr txBox="1"/>
          <p:nvPr/>
        </p:nvSpPr>
        <p:spPr>
          <a:xfrm>
            <a:off x="4982183" y="3551523"/>
            <a:ext cx="38236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B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BD5FF034-1E2B-3F4E-9668-4D7A1BD3761C}"/>
              </a:ext>
            </a:extLst>
          </p:cNvPr>
          <p:cNvSpPr txBox="1"/>
          <p:nvPr/>
        </p:nvSpPr>
        <p:spPr>
          <a:xfrm>
            <a:off x="3774616" y="4111734"/>
            <a:ext cx="38236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C</a:t>
            </a:r>
            <a:endParaRPr kumimoji="1" lang="ja-JP" altLang="en-US" sz="2400" b="1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7" name="強調線吹き出し 1 (枠付き) 66">
            <a:extLst>
              <a:ext uri="{FF2B5EF4-FFF2-40B4-BE49-F238E27FC236}">
                <a16:creationId xmlns:a16="http://schemas.microsoft.com/office/drawing/2014/main" id="{9314C8D5-EAA6-1E45-9FF8-1F38EF64B655}"/>
              </a:ext>
            </a:extLst>
          </p:cNvPr>
          <p:cNvSpPr/>
          <p:nvPr/>
        </p:nvSpPr>
        <p:spPr>
          <a:xfrm>
            <a:off x="8543432" y="1583652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151826"/>
              <a:gd name="adj4" fmla="val -8199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大阪市</a:t>
            </a:r>
            <a:endParaRPr kumimoji="1" lang="ja-JP" altLang="en-US" sz="1200" b="1" dirty="0">
              <a:solidFill>
                <a:srgbClr val="FF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8" name="強調線吹き出し 1 (枠付き) 67">
            <a:extLst>
              <a:ext uri="{FF2B5EF4-FFF2-40B4-BE49-F238E27FC236}">
                <a16:creationId xmlns:a16="http://schemas.microsoft.com/office/drawing/2014/main" id="{FA5DB139-CC4E-9649-9588-332C43F52E4F}"/>
              </a:ext>
            </a:extLst>
          </p:cNvPr>
          <p:cNvSpPr/>
          <p:nvPr/>
        </p:nvSpPr>
        <p:spPr>
          <a:xfrm>
            <a:off x="6600758" y="2701739"/>
            <a:ext cx="771733" cy="261229"/>
          </a:xfrm>
          <a:prstGeom prst="accentBorderCallout1">
            <a:avLst>
              <a:gd name="adj1" fmla="val 18750"/>
              <a:gd name="adj2" fmla="val -8333"/>
              <a:gd name="adj3" fmla="val 151826"/>
              <a:gd name="adj4" fmla="val -8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名古屋市</a:t>
            </a:r>
          </a:p>
        </p:txBody>
      </p:sp>
      <p:sp>
        <p:nvSpPr>
          <p:cNvPr id="69" name="強調線吹き出し 1 (枠付き) 68">
            <a:extLst>
              <a:ext uri="{FF2B5EF4-FFF2-40B4-BE49-F238E27FC236}">
                <a16:creationId xmlns:a16="http://schemas.microsoft.com/office/drawing/2014/main" id="{AA321E2E-5055-F047-A55B-6FA793C1E526}"/>
              </a:ext>
            </a:extLst>
          </p:cNvPr>
          <p:cNvSpPr/>
          <p:nvPr/>
        </p:nvSpPr>
        <p:spPr>
          <a:xfrm>
            <a:off x="6009658" y="1937892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271576"/>
              <a:gd name="adj4" fmla="val -431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横浜</a:t>
            </a:r>
            <a:r>
              <a:rPr kumimoji="1" lang="ja-JP" altLang="en-US" sz="1050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市</a:t>
            </a:r>
          </a:p>
        </p:txBody>
      </p:sp>
      <p:sp>
        <p:nvSpPr>
          <p:cNvPr id="70" name="強調線吹き出し 1 (枠付き) 69">
            <a:extLst>
              <a:ext uri="{FF2B5EF4-FFF2-40B4-BE49-F238E27FC236}">
                <a16:creationId xmlns:a16="http://schemas.microsoft.com/office/drawing/2014/main" id="{4F9271CD-D99F-814B-A101-FF45E3CCEA7A}"/>
              </a:ext>
            </a:extLst>
          </p:cNvPr>
          <p:cNvSpPr/>
          <p:nvPr/>
        </p:nvSpPr>
        <p:spPr>
          <a:xfrm>
            <a:off x="5404321" y="3750169"/>
            <a:ext cx="806230" cy="306213"/>
          </a:xfrm>
          <a:prstGeom prst="accentBorderCallout1">
            <a:avLst>
              <a:gd name="adj1" fmla="val 18750"/>
              <a:gd name="adj2" fmla="val -8333"/>
              <a:gd name="adj3" fmla="val 151826"/>
              <a:gd name="adj4" fmla="val -819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京都市</a:t>
            </a:r>
          </a:p>
        </p:txBody>
      </p:sp>
      <p:sp>
        <p:nvSpPr>
          <p:cNvPr id="71" name="強調線吹き出し 1 (枠付き) 70">
            <a:extLst>
              <a:ext uri="{FF2B5EF4-FFF2-40B4-BE49-F238E27FC236}">
                <a16:creationId xmlns:a16="http://schemas.microsoft.com/office/drawing/2014/main" id="{3C3C8625-98FF-D84E-AB84-17DE57F86D69}"/>
              </a:ext>
            </a:extLst>
          </p:cNvPr>
          <p:cNvSpPr/>
          <p:nvPr/>
        </p:nvSpPr>
        <p:spPr>
          <a:xfrm>
            <a:off x="5687881" y="4370446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4442"/>
              <a:gd name="adj4" fmla="val -954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福岡市</a:t>
            </a:r>
            <a:endParaRPr kumimoji="1" lang="ja-JP" altLang="en-US" sz="1050" dirty="0">
              <a:solidFill>
                <a:srgbClr val="C0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2" name="強調線吹き出し 1 (枠付き) 71">
            <a:extLst>
              <a:ext uri="{FF2B5EF4-FFF2-40B4-BE49-F238E27FC236}">
                <a16:creationId xmlns:a16="http://schemas.microsoft.com/office/drawing/2014/main" id="{B1ECC16E-ED7A-9D4F-929C-45BAF4DF0567}"/>
              </a:ext>
            </a:extLst>
          </p:cNvPr>
          <p:cNvSpPr/>
          <p:nvPr/>
        </p:nvSpPr>
        <p:spPr>
          <a:xfrm>
            <a:off x="4132258" y="2692711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465018"/>
              <a:gd name="adj4" fmla="val 8066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札幌市</a:t>
            </a:r>
          </a:p>
        </p:txBody>
      </p:sp>
      <p:sp>
        <p:nvSpPr>
          <p:cNvPr id="73" name="強調線吹き出し 1 (枠付き) 72">
            <a:extLst>
              <a:ext uri="{FF2B5EF4-FFF2-40B4-BE49-F238E27FC236}">
                <a16:creationId xmlns:a16="http://schemas.microsoft.com/office/drawing/2014/main" id="{E38EDE07-374C-D74C-9029-0663739B1865}"/>
              </a:ext>
            </a:extLst>
          </p:cNvPr>
          <p:cNvSpPr/>
          <p:nvPr/>
        </p:nvSpPr>
        <p:spPr>
          <a:xfrm>
            <a:off x="3141499" y="2676372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506470"/>
              <a:gd name="adj4" fmla="val 1627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神戸市</a:t>
            </a:r>
          </a:p>
        </p:txBody>
      </p:sp>
      <p:sp>
        <p:nvSpPr>
          <p:cNvPr id="74" name="強調線吹き出し 1 (枠付き) 73">
            <a:extLst>
              <a:ext uri="{FF2B5EF4-FFF2-40B4-BE49-F238E27FC236}">
                <a16:creationId xmlns:a16="http://schemas.microsoft.com/office/drawing/2014/main" id="{4D3591C9-60B0-4140-B5DC-B29696CBAA0C}"/>
              </a:ext>
            </a:extLst>
          </p:cNvPr>
          <p:cNvSpPr/>
          <p:nvPr/>
        </p:nvSpPr>
        <p:spPr>
          <a:xfrm>
            <a:off x="4945875" y="5381318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-147548"/>
              <a:gd name="adj4" fmla="val -1148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仙台市</a:t>
            </a:r>
            <a:endParaRPr kumimoji="1" lang="ja-JP" altLang="en-US" sz="105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5" name="強調線吹き出し 1 (枠付き) 74">
            <a:extLst>
              <a:ext uri="{FF2B5EF4-FFF2-40B4-BE49-F238E27FC236}">
                <a16:creationId xmlns:a16="http://schemas.microsoft.com/office/drawing/2014/main" id="{0FABDA47-C386-424E-9FDF-52FC53495F41}"/>
              </a:ext>
            </a:extLst>
          </p:cNvPr>
          <p:cNvSpPr/>
          <p:nvPr/>
        </p:nvSpPr>
        <p:spPr>
          <a:xfrm>
            <a:off x="4961432" y="5040474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-101490"/>
              <a:gd name="adj4" fmla="val -13124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広島市</a:t>
            </a:r>
            <a:endParaRPr kumimoji="1" lang="ja-JP" altLang="en-US" sz="105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6" name="強調線吹き出し 1 (枠付き) 75">
            <a:extLst>
              <a:ext uri="{FF2B5EF4-FFF2-40B4-BE49-F238E27FC236}">
                <a16:creationId xmlns:a16="http://schemas.microsoft.com/office/drawing/2014/main" id="{9BB90F63-5EFA-DD42-9E59-947BB387CAAA}"/>
              </a:ext>
            </a:extLst>
          </p:cNvPr>
          <p:cNvSpPr/>
          <p:nvPr/>
        </p:nvSpPr>
        <p:spPr>
          <a:xfrm>
            <a:off x="3886736" y="5438310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-202817"/>
              <a:gd name="adj4" fmla="val -4468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北九州市</a:t>
            </a:r>
          </a:p>
        </p:txBody>
      </p:sp>
      <p:sp>
        <p:nvSpPr>
          <p:cNvPr id="77" name="強調線吹き出し 1 (枠付き) 76">
            <a:extLst>
              <a:ext uri="{FF2B5EF4-FFF2-40B4-BE49-F238E27FC236}">
                <a16:creationId xmlns:a16="http://schemas.microsoft.com/office/drawing/2014/main" id="{0CC40F67-290F-A142-B5A8-9812A7D5E840}"/>
              </a:ext>
            </a:extLst>
          </p:cNvPr>
          <p:cNvSpPr/>
          <p:nvPr/>
        </p:nvSpPr>
        <p:spPr>
          <a:xfrm>
            <a:off x="2437877" y="5458102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-106096"/>
              <a:gd name="adj4" fmla="val 702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静岡市</a:t>
            </a:r>
            <a:endParaRPr kumimoji="1" lang="ja-JP" altLang="en-US" sz="1050">
              <a:solidFill>
                <a:schemeClr val="tx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8" name="強調線吹き出し 1 (枠付き) 77">
            <a:extLst>
              <a:ext uri="{FF2B5EF4-FFF2-40B4-BE49-F238E27FC236}">
                <a16:creationId xmlns:a16="http://schemas.microsoft.com/office/drawing/2014/main" id="{E3E427CA-7209-C246-808C-0C6E8D19B0DF}"/>
              </a:ext>
            </a:extLst>
          </p:cNvPr>
          <p:cNvSpPr/>
          <p:nvPr/>
        </p:nvSpPr>
        <p:spPr>
          <a:xfrm>
            <a:off x="2774750" y="3250543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460412"/>
              <a:gd name="adj4" fmla="val 10603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川崎市</a:t>
            </a:r>
            <a:endParaRPr kumimoji="1" lang="ja-JP" altLang="en-US" sz="1050" dirty="0">
              <a:solidFill>
                <a:srgbClr val="C0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9" name="強調線吹き出し 1 (枠付き) 78">
            <a:extLst>
              <a:ext uri="{FF2B5EF4-FFF2-40B4-BE49-F238E27FC236}">
                <a16:creationId xmlns:a16="http://schemas.microsoft.com/office/drawing/2014/main" id="{30066BFD-9707-0845-812D-FBC9C138CFF4}"/>
              </a:ext>
            </a:extLst>
          </p:cNvPr>
          <p:cNvSpPr/>
          <p:nvPr/>
        </p:nvSpPr>
        <p:spPr>
          <a:xfrm>
            <a:off x="2528455" y="3750168"/>
            <a:ext cx="984921" cy="239186"/>
          </a:xfrm>
          <a:prstGeom prst="accentBorderCallout1">
            <a:avLst>
              <a:gd name="adj1" fmla="val 18750"/>
              <a:gd name="adj2" fmla="val -8333"/>
              <a:gd name="adj3" fmla="val 384662"/>
              <a:gd name="adj4" fmla="val 7917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さいたま市</a:t>
            </a:r>
          </a:p>
        </p:txBody>
      </p:sp>
      <p:sp>
        <p:nvSpPr>
          <p:cNvPr id="80" name="強調線吹き出し 1 (枠付き) 79">
            <a:extLst>
              <a:ext uri="{FF2B5EF4-FFF2-40B4-BE49-F238E27FC236}">
                <a16:creationId xmlns:a16="http://schemas.microsoft.com/office/drawing/2014/main" id="{E383B7DC-45FF-C245-889E-1EF1CDDBF9EC}"/>
              </a:ext>
            </a:extLst>
          </p:cNvPr>
          <p:cNvSpPr/>
          <p:nvPr/>
        </p:nvSpPr>
        <p:spPr>
          <a:xfrm>
            <a:off x="2331292" y="4490480"/>
            <a:ext cx="806230" cy="261229"/>
          </a:xfrm>
          <a:prstGeom prst="accentBorderCallout1">
            <a:avLst>
              <a:gd name="adj1" fmla="val 18750"/>
              <a:gd name="adj2" fmla="val -8333"/>
              <a:gd name="adj3" fmla="val 161038"/>
              <a:gd name="adj4" fmla="val 11200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千葉市</a:t>
            </a:r>
          </a:p>
        </p:txBody>
      </p:sp>
    </p:spTree>
    <p:extLst>
      <p:ext uri="{BB962C8B-B14F-4D97-AF65-F5344CB8AC3E}">
        <p14:creationId xmlns:p14="http://schemas.microsoft.com/office/powerpoint/2010/main" val="167977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6EC994-97D4-4690-9341-76B775E58A5F}"/>
              </a:ext>
            </a:extLst>
          </p:cNvPr>
          <p:cNvCxnSpPr/>
          <p:nvPr/>
        </p:nvCxnSpPr>
        <p:spPr>
          <a:xfrm>
            <a:off x="334619" y="973062"/>
            <a:ext cx="115013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0703A0-ED4B-4F03-B96C-6849D115E32A}"/>
              </a:ext>
            </a:extLst>
          </p:cNvPr>
          <p:cNvSpPr txBox="1"/>
          <p:nvPr/>
        </p:nvSpPr>
        <p:spPr>
          <a:xfrm>
            <a:off x="639191" y="20628"/>
            <a:ext cx="11625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C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改革構想１</a:t>
            </a:r>
            <a:r>
              <a:rPr lang="ja-JP" altLang="en-US" sz="5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．大阪都構想</a:t>
            </a:r>
            <a:r>
              <a:rPr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～現行との対比</a:t>
            </a:r>
            <a:endParaRPr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7386" y="6454297"/>
            <a:ext cx="2743200" cy="365125"/>
          </a:xfrm>
        </p:spPr>
        <p:txBody>
          <a:bodyPr/>
          <a:lstStyle/>
          <a:p>
            <a:fld id="{E7685E9E-8D4F-4EBC-A8A6-08B46C5EA2AE}" type="slidenum">
              <a:rPr kumimoji="1" lang="ja-JP" altLang="en-US" sz="1600" smtClean="0">
                <a:solidFill>
                  <a:schemeClr val="tx1"/>
                </a:solidFill>
              </a:rPr>
              <a:t>5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71C4208-4E0B-D540-A79C-90C5CC2AD556}"/>
              </a:ext>
            </a:extLst>
          </p:cNvPr>
          <p:cNvSpPr txBox="1"/>
          <p:nvPr/>
        </p:nvSpPr>
        <p:spPr>
          <a:xfrm>
            <a:off x="2135603" y="1149140"/>
            <a:ext cx="1666390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highlight>
                  <a:srgbClr val="FFFF00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現行制度</a:t>
            </a:r>
            <a:endParaRPr kumimoji="1" lang="ja-JP" altLang="en-US" sz="2000" dirty="0">
              <a:highlight>
                <a:srgbClr val="FFFF00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7EBD2B-B177-774B-BED2-A3993A23B4FD}"/>
              </a:ext>
            </a:extLst>
          </p:cNvPr>
          <p:cNvSpPr txBox="1"/>
          <p:nvPr/>
        </p:nvSpPr>
        <p:spPr>
          <a:xfrm>
            <a:off x="8390007" y="1148719"/>
            <a:ext cx="1526350" cy="40011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highlight>
                  <a:srgbClr val="FF00FF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大阪都構想</a:t>
            </a:r>
            <a:endParaRPr kumimoji="1" lang="ja-JP" altLang="en-US" sz="2000" dirty="0">
              <a:highlight>
                <a:srgbClr val="FF00FF"/>
              </a:highlight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0ABBE5-7EE5-824F-8663-D96BB906F365}"/>
              </a:ext>
            </a:extLst>
          </p:cNvPr>
          <p:cNvSpPr/>
          <p:nvPr/>
        </p:nvSpPr>
        <p:spPr>
          <a:xfrm>
            <a:off x="1671401" y="1648326"/>
            <a:ext cx="2822392" cy="241207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F014126-C6E3-5246-B2E8-D2493581CEDD}"/>
              </a:ext>
            </a:extLst>
          </p:cNvPr>
          <p:cNvSpPr/>
          <p:nvPr/>
        </p:nvSpPr>
        <p:spPr>
          <a:xfrm>
            <a:off x="7698208" y="1648326"/>
            <a:ext cx="2792957" cy="17806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2E521B6C-DE40-2141-96A3-8D71F45E3922}"/>
              </a:ext>
            </a:extLst>
          </p:cNvPr>
          <p:cNvCxnSpPr>
            <a:cxnSpLocks/>
          </p:cNvCxnSpPr>
          <p:nvPr/>
        </p:nvCxnSpPr>
        <p:spPr>
          <a:xfrm>
            <a:off x="7170821" y="4093619"/>
            <a:ext cx="3970421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CAA2676-620D-5F4A-820D-7EF279851281}"/>
              </a:ext>
            </a:extLst>
          </p:cNvPr>
          <p:cNvSpPr/>
          <p:nvPr/>
        </p:nvSpPr>
        <p:spPr>
          <a:xfrm>
            <a:off x="1679417" y="4126829"/>
            <a:ext cx="346912" cy="2420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953F30E6-318B-C443-9832-CA1C44E591C2}"/>
              </a:ext>
            </a:extLst>
          </p:cNvPr>
          <p:cNvSpPr/>
          <p:nvPr/>
        </p:nvSpPr>
        <p:spPr>
          <a:xfrm>
            <a:off x="2024322" y="4122813"/>
            <a:ext cx="346912" cy="2420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2880B08-3D38-124E-ADE0-7ECB442CFC86}"/>
              </a:ext>
            </a:extLst>
          </p:cNvPr>
          <p:cNvSpPr/>
          <p:nvPr/>
        </p:nvSpPr>
        <p:spPr>
          <a:xfrm>
            <a:off x="2381263" y="4118799"/>
            <a:ext cx="346912" cy="2420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FB2F454C-33FC-314B-A138-D9EBEF9B617D}"/>
              </a:ext>
            </a:extLst>
          </p:cNvPr>
          <p:cNvSpPr/>
          <p:nvPr/>
        </p:nvSpPr>
        <p:spPr>
          <a:xfrm>
            <a:off x="2724160" y="4126828"/>
            <a:ext cx="346912" cy="2420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3BB3436-A7AD-7041-8B2F-827F7BD57BE4}"/>
              </a:ext>
            </a:extLst>
          </p:cNvPr>
          <p:cNvSpPr/>
          <p:nvPr/>
        </p:nvSpPr>
        <p:spPr>
          <a:xfrm>
            <a:off x="3081099" y="2249905"/>
            <a:ext cx="1412694" cy="427641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410C967A-06EE-C64C-8B19-A7CD8B1E2BA9}"/>
              </a:ext>
            </a:extLst>
          </p:cNvPr>
          <p:cNvCxnSpPr>
            <a:cxnSpLocks/>
          </p:cNvCxnSpPr>
          <p:nvPr/>
        </p:nvCxnSpPr>
        <p:spPr>
          <a:xfrm>
            <a:off x="1394340" y="4093619"/>
            <a:ext cx="3447382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0315137-5A6A-084E-88CB-FC3F9DD0A885}"/>
              </a:ext>
            </a:extLst>
          </p:cNvPr>
          <p:cNvSpPr txBox="1"/>
          <p:nvPr/>
        </p:nvSpPr>
        <p:spPr>
          <a:xfrm>
            <a:off x="3379550" y="2654310"/>
            <a:ext cx="99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大阪市</a:t>
            </a:r>
            <a:endParaRPr kumimoji="1" lang="ja-JP" altLang="en-US" sz="200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FDD5D9F-B6E6-4343-BDFC-7D1D5AA67D7D}"/>
              </a:ext>
            </a:extLst>
          </p:cNvPr>
          <p:cNvSpPr txBox="1"/>
          <p:nvPr/>
        </p:nvSpPr>
        <p:spPr>
          <a:xfrm>
            <a:off x="1714845" y="5194385"/>
            <a:ext cx="116705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市町村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1B1DAC52-254A-6B48-B8CB-B5D701AAA4B8}"/>
              </a:ext>
            </a:extLst>
          </p:cNvPr>
          <p:cNvSpPr/>
          <p:nvPr/>
        </p:nvSpPr>
        <p:spPr>
          <a:xfrm>
            <a:off x="3099136" y="5594495"/>
            <a:ext cx="346912" cy="931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8427A7A5-5D7D-5349-988B-1318213B3387}"/>
              </a:ext>
            </a:extLst>
          </p:cNvPr>
          <p:cNvSpPr/>
          <p:nvPr/>
        </p:nvSpPr>
        <p:spPr>
          <a:xfrm>
            <a:off x="3455081" y="5599690"/>
            <a:ext cx="346912" cy="931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200EB389-DC64-F24F-9EC3-A5A9F2D966BA}"/>
              </a:ext>
            </a:extLst>
          </p:cNvPr>
          <p:cNvSpPr/>
          <p:nvPr/>
        </p:nvSpPr>
        <p:spPr>
          <a:xfrm>
            <a:off x="3788277" y="5609607"/>
            <a:ext cx="346912" cy="9318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0E63821-3814-5E40-B030-FE8E9F8D50A5}"/>
              </a:ext>
            </a:extLst>
          </p:cNvPr>
          <p:cNvSpPr/>
          <p:nvPr/>
        </p:nvSpPr>
        <p:spPr>
          <a:xfrm>
            <a:off x="4146880" y="5609607"/>
            <a:ext cx="346912" cy="9167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AE34573-F31B-EB4C-A66D-CC9692260D0F}"/>
              </a:ext>
            </a:extLst>
          </p:cNvPr>
          <p:cNvSpPr txBox="1"/>
          <p:nvPr/>
        </p:nvSpPr>
        <p:spPr>
          <a:xfrm>
            <a:off x="3037742" y="5867640"/>
            <a:ext cx="44164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区</a:t>
            </a:r>
            <a:endParaRPr kumimoji="1" lang="en-US" altLang="ja-JP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69F3EF3-5215-8640-8E94-7ED47D0F276E}"/>
              </a:ext>
            </a:extLst>
          </p:cNvPr>
          <p:cNvSpPr txBox="1"/>
          <p:nvPr/>
        </p:nvSpPr>
        <p:spPr>
          <a:xfrm>
            <a:off x="3380639" y="5861758"/>
            <a:ext cx="44164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区</a:t>
            </a:r>
            <a:endParaRPr kumimoji="1" lang="en-US" altLang="ja-JP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D37CF24-647E-F941-B964-E113F17D0042}"/>
              </a:ext>
            </a:extLst>
          </p:cNvPr>
          <p:cNvSpPr txBox="1"/>
          <p:nvPr/>
        </p:nvSpPr>
        <p:spPr>
          <a:xfrm>
            <a:off x="3736580" y="5856097"/>
            <a:ext cx="44164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区</a:t>
            </a:r>
            <a:endParaRPr kumimoji="1" lang="en-US" altLang="ja-JP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4A1DF3B-76CA-CB4E-823C-6EC5CED22BED}"/>
              </a:ext>
            </a:extLst>
          </p:cNvPr>
          <p:cNvSpPr txBox="1"/>
          <p:nvPr/>
        </p:nvSpPr>
        <p:spPr>
          <a:xfrm>
            <a:off x="4079477" y="5863653"/>
            <a:ext cx="441641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区</a:t>
            </a:r>
            <a:endParaRPr kumimoji="1" lang="en-US" altLang="ja-JP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E90BBD32-20D4-8341-AA98-E2403199BC43}"/>
              </a:ext>
            </a:extLst>
          </p:cNvPr>
          <p:cNvSpPr txBox="1"/>
          <p:nvPr/>
        </p:nvSpPr>
        <p:spPr>
          <a:xfrm>
            <a:off x="1852885" y="2340897"/>
            <a:ext cx="99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大阪府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F11D474-1259-E74A-ABFA-F768C84E829D}"/>
              </a:ext>
            </a:extLst>
          </p:cNvPr>
          <p:cNvSpPr txBox="1"/>
          <p:nvPr/>
        </p:nvSpPr>
        <p:spPr>
          <a:xfrm>
            <a:off x="5366507" y="3798795"/>
            <a:ext cx="1139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仕事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DC820801-2FF2-7C41-8B4F-5372FBA1C5D4}"/>
              </a:ext>
            </a:extLst>
          </p:cNvPr>
          <p:cNvSpPr txBox="1"/>
          <p:nvPr/>
        </p:nvSpPr>
        <p:spPr>
          <a:xfrm>
            <a:off x="5464484" y="1559788"/>
            <a:ext cx="11399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広域</a:t>
            </a:r>
            <a:endParaRPr lang="en-US" altLang="ja-JP" sz="28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ctr"/>
            <a:r>
              <a:rPr kumimoji="1" lang="ja-JP" altLang="en-US" sz="28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行政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20D6C74-7569-2B42-AEB8-6C1DCB8E9E8F}"/>
              </a:ext>
            </a:extLst>
          </p:cNvPr>
          <p:cNvSpPr txBox="1"/>
          <p:nvPr/>
        </p:nvSpPr>
        <p:spPr>
          <a:xfrm>
            <a:off x="5315475" y="5715435"/>
            <a:ext cx="1412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住民</a:t>
            </a:r>
            <a:endParaRPr kumimoji="1" lang="en-US" altLang="ja-JP" sz="28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ctr"/>
            <a:r>
              <a:rPr lang="ja-JP" altLang="en-US" sz="28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サービス</a:t>
            </a:r>
            <a:endParaRPr kumimoji="1" lang="ja-JP" altLang="en-US" sz="28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4" name="上矢印 63">
            <a:extLst>
              <a:ext uri="{FF2B5EF4-FFF2-40B4-BE49-F238E27FC236}">
                <a16:creationId xmlns:a16="http://schemas.microsoft.com/office/drawing/2014/main" id="{B4A17C56-A249-FA47-B89B-69BC9FEA9DB8}"/>
              </a:ext>
            </a:extLst>
          </p:cNvPr>
          <p:cNvSpPr/>
          <p:nvPr/>
        </p:nvSpPr>
        <p:spPr>
          <a:xfrm rot="10800000">
            <a:off x="5693852" y="4582826"/>
            <a:ext cx="689783" cy="954107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5" name="上矢印 64">
            <a:extLst>
              <a:ext uri="{FF2B5EF4-FFF2-40B4-BE49-F238E27FC236}">
                <a16:creationId xmlns:a16="http://schemas.microsoft.com/office/drawing/2014/main" id="{2B43F9EF-D506-7F4B-B83D-79A037785639}"/>
              </a:ext>
            </a:extLst>
          </p:cNvPr>
          <p:cNvSpPr/>
          <p:nvPr/>
        </p:nvSpPr>
        <p:spPr>
          <a:xfrm>
            <a:off x="5693852" y="2625032"/>
            <a:ext cx="689783" cy="954107"/>
          </a:xfrm>
          <a:prstGeom prst="up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37B8018-750A-B542-A395-ABEA812A580C}"/>
              </a:ext>
            </a:extLst>
          </p:cNvPr>
          <p:cNvSpPr txBox="1"/>
          <p:nvPr/>
        </p:nvSpPr>
        <p:spPr>
          <a:xfrm>
            <a:off x="7971003" y="2036841"/>
            <a:ext cx="2265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大阪都</a:t>
            </a:r>
            <a:endParaRPr kumimoji="1" lang="en-US" altLang="ja-JP" sz="32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ctr"/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(</a:t>
            </a:r>
            <a:r>
              <a:rPr lang="ja-JP" altLang="en-US" sz="2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二重行政解消</a:t>
            </a:r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)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D7A969DB-A755-B046-8E67-69D47EEFC755}"/>
              </a:ext>
            </a:extLst>
          </p:cNvPr>
          <p:cNvSpPr/>
          <p:nvPr/>
        </p:nvSpPr>
        <p:spPr>
          <a:xfrm>
            <a:off x="7713275" y="3429000"/>
            <a:ext cx="346912" cy="62946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251C1C0C-9C27-7D42-934D-75384B628E5F}"/>
              </a:ext>
            </a:extLst>
          </p:cNvPr>
          <p:cNvSpPr/>
          <p:nvPr/>
        </p:nvSpPr>
        <p:spPr>
          <a:xfrm>
            <a:off x="8060187" y="3437030"/>
            <a:ext cx="346912" cy="6099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19E28C92-B9C6-8A46-897B-B17C73E6F339}"/>
              </a:ext>
            </a:extLst>
          </p:cNvPr>
          <p:cNvSpPr/>
          <p:nvPr/>
        </p:nvSpPr>
        <p:spPr>
          <a:xfrm>
            <a:off x="8407099" y="3437029"/>
            <a:ext cx="346912" cy="61798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A483E02-BBFD-564A-AF29-F983D5F621DD}"/>
              </a:ext>
            </a:extLst>
          </p:cNvPr>
          <p:cNvSpPr/>
          <p:nvPr/>
        </p:nvSpPr>
        <p:spPr>
          <a:xfrm>
            <a:off x="9460821" y="3429001"/>
            <a:ext cx="346912" cy="6260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5E3503CE-A2E1-E645-84D2-D00F03AB52A7}"/>
              </a:ext>
            </a:extLst>
          </p:cNvPr>
          <p:cNvSpPr/>
          <p:nvPr/>
        </p:nvSpPr>
        <p:spPr>
          <a:xfrm>
            <a:off x="9807733" y="3437029"/>
            <a:ext cx="346912" cy="62601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4F406CB1-14F9-1244-89FD-9E48EFEE9279}"/>
              </a:ext>
            </a:extLst>
          </p:cNvPr>
          <p:cNvSpPr/>
          <p:nvPr/>
        </p:nvSpPr>
        <p:spPr>
          <a:xfrm>
            <a:off x="10154645" y="3437030"/>
            <a:ext cx="346912" cy="60995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851CCEDC-D5D7-CF42-856B-5567677FDF92}"/>
              </a:ext>
            </a:extLst>
          </p:cNvPr>
          <p:cNvSpPr/>
          <p:nvPr/>
        </p:nvSpPr>
        <p:spPr>
          <a:xfrm>
            <a:off x="7713275" y="4128778"/>
            <a:ext cx="346912" cy="238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49639E41-BD8C-094A-81B2-A59B38C36ABD}"/>
              </a:ext>
            </a:extLst>
          </p:cNvPr>
          <p:cNvSpPr/>
          <p:nvPr/>
        </p:nvSpPr>
        <p:spPr>
          <a:xfrm>
            <a:off x="8060187" y="4136807"/>
            <a:ext cx="346912" cy="238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8B9C0FC2-132F-FA43-809F-6B31656CEC14}"/>
              </a:ext>
            </a:extLst>
          </p:cNvPr>
          <p:cNvSpPr/>
          <p:nvPr/>
        </p:nvSpPr>
        <p:spPr>
          <a:xfrm>
            <a:off x="8407099" y="4136807"/>
            <a:ext cx="346912" cy="238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EE78C3A2-A5AE-544D-94FF-53BACB2CDC74}"/>
              </a:ext>
            </a:extLst>
          </p:cNvPr>
          <p:cNvSpPr/>
          <p:nvPr/>
        </p:nvSpPr>
        <p:spPr>
          <a:xfrm>
            <a:off x="8757054" y="4134754"/>
            <a:ext cx="346912" cy="23895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04F498D3-591E-6D47-BD92-EBED936412AC}"/>
              </a:ext>
            </a:extLst>
          </p:cNvPr>
          <p:cNvSpPr/>
          <p:nvPr/>
        </p:nvSpPr>
        <p:spPr>
          <a:xfrm>
            <a:off x="9100474" y="4132227"/>
            <a:ext cx="346912" cy="238950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339756C7-6E04-9B4C-B0C7-E47CE80853D4}"/>
              </a:ext>
            </a:extLst>
          </p:cNvPr>
          <p:cNvSpPr/>
          <p:nvPr/>
        </p:nvSpPr>
        <p:spPr>
          <a:xfrm>
            <a:off x="9447386" y="4140256"/>
            <a:ext cx="346912" cy="238950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DDAB8B3B-C1A5-A94F-9481-98BD0ECBB0BC}"/>
              </a:ext>
            </a:extLst>
          </p:cNvPr>
          <p:cNvSpPr/>
          <p:nvPr/>
        </p:nvSpPr>
        <p:spPr>
          <a:xfrm>
            <a:off x="9794298" y="4140256"/>
            <a:ext cx="346912" cy="238950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0FA9BE4A-C801-6143-8047-34CDD6E47E15}"/>
              </a:ext>
            </a:extLst>
          </p:cNvPr>
          <p:cNvSpPr/>
          <p:nvPr/>
        </p:nvSpPr>
        <p:spPr>
          <a:xfrm>
            <a:off x="10144253" y="4138203"/>
            <a:ext cx="346912" cy="2389508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0F40352-EC11-7649-925B-9C10968393A6}"/>
              </a:ext>
            </a:extLst>
          </p:cNvPr>
          <p:cNvSpPr/>
          <p:nvPr/>
        </p:nvSpPr>
        <p:spPr>
          <a:xfrm>
            <a:off x="8754011" y="3434502"/>
            <a:ext cx="703767" cy="61247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ADA861F-CF87-C543-B7B2-AFEEE0B00AF5}"/>
              </a:ext>
            </a:extLst>
          </p:cNvPr>
          <p:cNvSpPr txBox="1"/>
          <p:nvPr/>
        </p:nvSpPr>
        <p:spPr>
          <a:xfrm>
            <a:off x="7698208" y="5153516"/>
            <a:ext cx="116705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中核市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28B25EA-709C-C147-AC07-0E2DF9525498}"/>
              </a:ext>
            </a:extLst>
          </p:cNvPr>
          <p:cNvSpPr txBox="1"/>
          <p:nvPr/>
        </p:nvSpPr>
        <p:spPr>
          <a:xfrm>
            <a:off x="8954294" y="4511545"/>
            <a:ext cx="168000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区長公選制</a:t>
            </a:r>
            <a:endParaRPr kumimoji="1" lang="ja-JP" altLang="en-US" sz="200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02E8DBC-A67A-D44C-A87C-ECAF099ADA2A}"/>
              </a:ext>
            </a:extLst>
          </p:cNvPr>
          <p:cNvSpPr txBox="1"/>
          <p:nvPr/>
        </p:nvSpPr>
        <p:spPr>
          <a:xfrm>
            <a:off x="9160680" y="5136823"/>
            <a:ext cx="1167058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特別区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039004" y="3360256"/>
            <a:ext cx="2153899" cy="5847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F741A26-5E43-E94D-BB2A-DEBF8D93C012}"/>
              </a:ext>
            </a:extLst>
          </p:cNvPr>
          <p:cNvSpPr txBox="1"/>
          <p:nvPr/>
        </p:nvSpPr>
        <p:spPr>
          <a:xfrm>
            <a:off x="2135603" y="3317149"/>
            <a:ext cx="202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権限・財源　</a:t>
            </a:r>
            <a:r>
              <a:rPr kumimoji="1" lang="ja-JP" altLang="en-US" sz="32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</a:t>
            </a:r>
            <a:endParaRPr kumimoji="1" lang="ja-JP" altLang="en-US" sz="2000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3143456" y="5111651"/>
            <a:ext cx="1287979" cy="4237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586B470-2383-264C-A350-DAFD0746FCE9}"/>
              </a:ext>
            </a:extLst>
          </p:cNvPr>
          <p:cNvSpPr txBox="1"/>
          <p:nvPr/>
        </p:nvSpPr>
        <p:spPr>
          <a:xfrm>
            <a:off x="3122560" y="5084617"/>
            <a:ext cx="1621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権限・財源　</a:t>
            </a:r>
            <a:r>
              <a:rPr lang="ja-JP" altLang="en-US" sz="20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小</a:t>
            </a:r>
            <a:endParaRPr kumimoji="1" lang="ja-JP" altLang="en-US" sz="1400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8765165" y="5864705"/>
            <a:ext cx="2153899" cy="58477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5439FE1-041D-5849-BC44-DBA5D3B725C3}"/>
              </a:ext>
            </a:extLst>
          </p:cNvPr>
          <p:cNvSpPr txBox="1"/>
          <p:nvPr/>
        </p:nvSpPr>
        <p:spPr>
          <a:xfrm>
            <a:off x="8870389" y="5818069"/>
            <a:ext cx="202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権限・財源　</a:t>
            </a:r>
            <a:r>
              <a:rPr kumimoji="1" lang="ja-JP" altLang="en-US" sz="3200" dirty="0">
                <a:solidFill>
                  <a:schemeClr val="bg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</a:t>
            </a:r>
            <a:endParaRPr kumimoji="1" lang="ja-JP" altLang="en-US" sz="2000" dirty="0">
              <a:solidFill>
                <a:schemeClr val="bg1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274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26165A-5A44-6FB3-95C4-7F93B4F4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5835"/>
            <a:ext cx="11225170" cy="1015067"/>
          </a:xfrm>
        </p:spPr>
        <p:txBody>
          <a:bodyPr>
            <a:normAutofit fontScale="90000"/>
          </a:bodyPr>
          <a:lstStyle/>
          <a:p>
            <a:r>
              <a:rPr kumimoji="1" lang="ja-JP" altLang="en-US" sz="5400" dirty="0">
                <a:solidFill>
                  <a:srgbClr val="C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改革構想２</a:t>
            </a:r>
            <a:r>
              <a:rPr kumimoji="1" lang="ja-JP" altLang="en-US" sz="54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．都区制度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（都区</a:t>
            </a:r>
            <a:r>
              <a:rPr kumimoji="1"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協議不調・改革停滞</a:t>
            </a:r>
            <a:r>
              <a:rPr kumimoji="1"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  <a:endParaRPr kumimoji="1" lang="ja-JP" altLang="en-US" sz="54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F902B77-2BC1-C929-E43B-0B1C51430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117" y="1140902"/>
            <a:ext cx="11308360" cy="5627513"/>
          </a:xfrm>
          <a:ln w="28575">
            <a:solidFill>
              <a:schemeClr val="tx1"/>
            </a:solidFill>
          </a:ln>
        </p:spPr>
      </p:pic>
      <p:sp>
        <p:nvSpPr>
          <p:cNvPr id="4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7386" y="6454297"/>
            <a:ext cx="2743200" cy="365125"/>
          </a:xfrm>
        </p:spPr>
        <p:txBody>
          <a:bodyPr/>
          <a:lstStyle/>
          <a:p>
            <a:fld id="{E7685E9E-8D4F-4EBC-A8A6-08B46C5EA2AE}" type="slidenum">
              <a:rPr kumimoji="1" lang="ja-JP" altLang="en-US" sz="1600" smtClean="0">
                <a:solidFill>
                  <a:schemeClr val="tx1"/>
                </a:solidFill>
              </a:rPr>
              <a:t>6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4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76EC994-97D4-4690-9341-76B775E58A5F}"/>
              </a:ext>
            </a:extLst>
          </p:cNvPr>
          <p:cNvCxnSpPr/>
          <p:nvPr/>
        </p:nvCxnSpPr>
        <p:spPr>
          <a:xfrm>
            <a:off x="283828" y="876513"/>
            <a:ext cx="1150130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0703A0-ED4B-4F03-B96C-6849D115E32A}"/>
              </a:ext>
            </a:extLst>
          </p:cNvPr>
          <p:cNvSpPr txBox="1"/>
          <p:nvPr/>
        </p:nvSpPr>
        <p:spPr>
          <a:xfrm>
            <a:off x="283828" y="0"/>
            <a:ext cx="1068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>
                <a:solidFill>
                  <a:srgbClr val="C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改革構想３</a:t>
            </a:r>
            <a:r>
              <a:rPr kumimoji="1" lang="ja-JP" altLang="en-US" sz="5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．特別自治市の提案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B1A1EC7-1679-BB4C-A71B-D29012520264}"/>
              </a:ext>
            </a:extLst>
          </p:cNvPr>
          <p:cNvSpPr/>
          <p:nvPr/>
        </p:nvSpPr>
        <p:spPr>
          <a:xfrm>
            <a:off x="1094867" y="1540043"/>
            <a:ext cx="3916288" cy="4355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A9DF146-38D9-8F49-98D8-B9C3BEB48E5B}"/>
              </a:ext>
            </a:extLst>
          </p:cNvPr>
          <p:cNvSpPr txBox="1"/>
          <p:nvPr/>
        </p:nvSpPr>
        <p:spPr>
          <a:xfrm>
            <a:off x="1811056" y="1090620"/>
            <a:ext cx="279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政令市制度</a:t>
            </a:r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(</a:t>
            </a:r>
            <a:r>
              <a:rPr lang="ja-JP" altLang="en-US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現状</a:t>
            </a:r>
            <a:r>
              <a:rPr kumimoji="1"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)</a:t>
            </a:r>
            <a:endParaRPr kumimoji="1" lang="ja-JP" altLang="en-US" sz="2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3C9DA779-5325-D741-823F-3BE83342A001}"/>
              </a:ext>
            </a:extLst>
          </p:cNvPr>
          <p:cNvSpPr txBox="1"/>
          <p:nvPr/>
        </p:nvSpPr>
        <p:spPr>
          <a:xfrm>
            <a:off x="6725912" y="994824"/>
            <a:ext cx="3740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C0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特別自治市</a:t>
            </a:r>
            <a:r>
              <a:rPr lang="ja-JP" altLang="en-US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創設後</a:t>
            </a:r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(</a:t>
            </a:r>
            <a:r>
              <a:rPr lang="ja-JP" altLang="en-US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案</a:t>
            </a:r>
            <a:r>
              <a:rPr lang="en-US" altLang="ja-JP" sz="20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)</a:t>
            </a:r>
            <a:endParaRPr lang="ja-JP" altLang="en-US" sz="20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" name="右矢印 1">
            <a:extLst>
              <a:ext uri="{FF2B5EF4-FFF2-40B4-BE49-F238E27FC236}">
                <a16:creationId xmlns:a16="http://schemas.microsoft.com/office/drawing/2014/main" id="{75D24F14-BCD3-884F-91BE-941D7775633D}"/>
              </a:ext>
            </a:extLst>
          </p:cNvPr>
          <p:cNvSpPr/>
          <p:nvPr/>
        </p:nvSpPr>
        <p:spPr>
          <a:xfrm>
            <a:off x="5831296" y="2923674"/>
            <a:ext cx="613611" cy="144378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8F6C9B82-CD1E-C443-8A0C-7819C2A3437C}"/>
              </a:ext>
            </a:extLst>
          </p:cNvPr>
          <p:cNvCxnSpPr>
            <a:cxnSpLocks/>
          </p:cNvCxnSpPr>
          <p:nvPr/>
        </p:nvCxnSpPr>
        <p:spPr>
          <a:xfrm>
            <a:off x="1094867" y="2346157"/>
            <a:ext cx="3916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95B0DC7-597A-2847-BCE7-B3C576B5CE22}"/>
              </a:ext>
            </a:extLst>
          </p:cNvPr>
          <p:cNvSpPr>
            <a:spLocks/>
          </p:cNvSpPr>
          <p:nvPr/>
        </p:nvSpPr>
        <p:spPr>
          <a:xfrm>
            <a:off x="1094867" y="2923674"/>
            <a:ext cx="745955" cy="29717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>
                <a:solidFill>
                  <a:schemeClr val="tx1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政令市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1A4C0CB-5753-6A4F-833D-DD8685BA5275}"/>
              </a:ext>
            </a:extLst>
          </p:cNvPr>
          <p:cNvSpPr/>
          <p:nvPr/>
        </p:nvSpPr>
        <p:spPr>
          <a:xfrm>
            <a:off x="1846832" y="3513220"/>
            <a:ext cx="745956" cy="2382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31A2DF5-D0C8-CF41-890C-231510F9B910}"/>
              </a:ext>
            </a:extLst>
          </p:cNvPr>
          <p:cNvSpPr/>
          <p:nvPr/>
        </p:nvSpPr>
        <p:spPr>
          <a:xfrm>
            <a:off x="2592788" y="3934325"/>
            <a:ext cx="745957" cy="1949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B55BDF0-9955-C646-B94C-46594DB4D4E0}"/>
              </a:ext>
            </a:extLst>
          </p:cNvPr>
          <p:cNvSpPr/>
          <p:nvPr/>
        </p:nvSpPr>
        <p:spPr>
          <a:xfrm>
            <a:off x="3338744" y="4427622"/>
            <a:ext cx="836206" cy="1467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7E22615-0A2E-7144-A6CA-5E0B8E69B7F1}"/>
              </a:ext>
            </a:extLst>
          </p:cNvPr>
          <p:cNvSpPr/>
          <p:nvPr/>
        </p:nvSpPr>
        <p:spPr>
          <a:xfrm>
            <a:off x="4174949" y="4800602"/>
            <a:ext cx="836206" cy="109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185E0A0-4245-A246-AF05-6F475F96DCA9}"/>
              </a:ext>
            </a:extLst>
          </p:cNvPr>
          <p:cNvSpPr txBox="1"/>
          <p:nvPr/>
        </p:nvSpPr>
        <p:spPr>
          <a:xfrm>
            <a:off x="1885930" y="1766182"/>
            <a:ext cx="2159671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国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301E468-EB03-A948-960A-CFCAE2BE4144}"/>
              </a:ext>
            </a:extLst>
          </p:cNvPr>
          <p:cNvSpPr txBox="1"/>
          <p:nvPr/>
        </p:nvSpPr>
        <p:spPr>
          <a:xfrm>
            <a:off x="2372210" y="5133471"/>
            <a:ext cx="2159671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市町村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1CE677C-8189-6046-8935-131EADBC4FD1}"/>
              </a:ext>
            </a:extLst>
          </p:cNvPr>
          <p:cNvSpPr txBox="1"/>
          <p:nvPr/>
        </p:nvSpPr>
        <p:spPr>
          <a:xfrm>
            <a:off x="1919017" y="2560265"/>
            <a:ext cx="2159671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道府県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35C29977-18D8-A148-B1A3-BA525C235C45}"/>
              </a:ext>
            </a:extLst>
          </p:cNvPr>
          <p:cNvSpPr txBox="1"/>
          <p:nvPr/>
        </p:nvSpPr>
        <p:spPr>
          <a:xfrm>
            <a:off x="721891" y="5953398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C7854C9-18A4-5C4B-A40E-E472A4C9E13C}"/>
              </a:ext>
            </a:extLst>
          </p:cNvPr>
          <p:cNvSpPr txBox="1"/>
          <p:nvPr/>
        </p:nvSpPr>
        <p:spPr>
          <a:xfrm>
            <a:off x="4759131" y="5953398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小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B71C252-C278-6C4D-8807-16798E937B7F}"/>
              </a:ext>
            </a:extLst>
          </p:cNvPr>
          <p:cNvSpPr txBox="1"/>
          <p:nvPr/>
        </p:nvSpPr>
        <p:spPr>
          <a:xfrm>
            <a:off x="4759131" y="2057398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ECE76C70-A734-F044-B637-BFA38833D85B}"/>
              </a:ext>
            </a:extLst>
          </p:cNvPr>
          <p:cNvSpPr txBox="1"/>
          <p:nvPr/>
        </p:nvSpPr>
        <p:spPr>
          <a:xfrm>
            <a:off x="2764575" y="5953397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人口</a:t>
            </a:r>
            <a:endParaRPr kumimoji="1"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82863DFC-A2A9-F542-918E-CE9C4EE43CA2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3715064" y="6179718"/>
            <a:ext cx="1179764" cy="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06904C69-9B47-2941-B216-14884870060E}"/>
              </a:ext>
            </a:extLst>
          </p:cNvPr>
          <p:cNvCxnSpPr>
            <a:cxnSpLocks/>
          </p:cNvCxnSpPr>
          <p:nvPr/>
        </p:nvCxnSpPr>
        <p:spPr>
          <a:xfrm flipH="1" flipV="1">
            <a:off x="1388981" y="6170687"/>
            <a:ext cx="1345521" cy="9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09A00EC-4327-7641-8AE0-0E57124A5A88}"/>
              </a:ext>
            </a:extLst>
          </p:cNvPr>
          <p:cNvSpPr txBox="1"/>
          <p:nvPr/>
        </p:nvSpPr>
        <p:spPr>
          <a:xfrm>
            <a:off x="4954734" y="3811008"/>
            <a:ext cx="553998" cy="745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権限</a:t>
            </a:r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44127BA4-F809-204A-9ACE-5637CE04CA8D}"/>
              </a:ext>
            </a:extLst>
          </p:cNvPr>
          <p:cNvCxnSpPr>
            <a:cxnSpLocks/>
          </p:cNvCxnSpPr>
          <p:nvPr/>
        </p:nvCxnSpPr>
        <p:spPr>
          <a:xfrm flipV="1">
            <a:off x="5231733" y="2636367"/>
            <a:ext cx="5307" cy="101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F9152416-CD43-F146-B5F4-F9160803DDA4}"/>
              </a:ext>
            </a:extLst>
          </p:cNvPr>
          <p:cNvCxnSpPr>
            <a:cxnSpLocks/>
          </p:cNvCxnSpPr>
          <p:nvPr/>
        </p:nvCxnSpPr>
        <p:spPr>
          <a:xfrm flipH="1">
            <a:off x="5253610" y="4575015"/>
            <a:ext cx="12666" cy="1249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F0FAA2E-FC71-7741-8DE0-737945AED8FE}"/>
              </a:ext>
            </a:extLst>
          </p:cNvPr>
          <p:cNvSpPr/>
          <p:nvPr/>
        </p:nvSpPr>
        <p:spPr>
          <a:xfrm>
            <a:off x="6801815" y="1459514"/>
            <a:ext cx="3916288" cy="4355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FCB47296-28BF-B84D-88BF-98B5BC14E163}"/>
              </a:ext>
            </a:extLst>
          </p:cNvPr>
          <p:cNvCxnSpPr>
            <a:cxnSpLocks/>
          </p:cNvCxnSpPr>
          <p:nvPr/>
        </p:nvCxnSpPr>
        <p:spPr>
          <a:xfrm>
            <a:off x="6801815" y="2265628"/>
            <a:ext cx="3916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5508DBC-2A83-4A4B-A79E-22FADD907BD4}"/>
              </a:ext>
            </a:extLst>
          </p:cNvPr>
          <p:cNvSpPr>
            <a:spLocks/>
          </p:cNvSpPr>
          <p:nvPr/>
        </p:nvSpPr>
        <p:spPr>
          <a:xfrm>
            <a:off x="6801815" y="2265628"/>
            <a:ext cx="745955" cy="354931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特別自治市</a:t>
            </a:r>
            <a:endParaRPr kumimoji="1" lang="ja-JP" altLang="en-US" dirty="0">
              <a:solidFill>
                <a:srgbClr val="FF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1C88831-3838-9F45-B0A2-998455509D49}"/>
              </a:ext>
            </a:extLst>
          </p:cNvPr>
          <p:cNvSpPr/>
          <p:nvPr/>
        </p:nvSpPr>
        <p:spPr>
          <a:xfrm>
            <a:off x="7553780" y="3432691"/>
            <a:ext cx="745956" cy="2382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19A4668-3BBA-CF48-A8BE-136BA743DCFF}"/>
              </a:ext>
            </a:extLst>
          </p:cNvPr>
          <p:cNvSpPr/>
          <p:nvPr/>
        </p:nvSpPr>
        <p:spPr>
          <a:xfrm>
            <a:off x="8299736" y="3853796"/>
            <a:ext cx="745957" cy="1949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AE5E6D4A-7D30-0545-8C9B-A20E214AE38E}"/>
              </a:ext>
            </a:extLst>
          </p:cNvPr>
          <p:cNvSpPr/>
          <p:nvPr/>
        </p:nvSpPr>
        <p:spPr>
          <a:xfrm>
            <a:off x="9045692" y="4347093"/>
            <a:ext cx="836206" cy="1467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71ABC208-15ED-5644-8B54-82EE30FF7797}"/>
              </a:ext>
            </a:extLst>
          </p:cNvPr>
          <p:cNvSpPr/>
          <p:nvPr/>
        </p:nvSpPr>
        <p:spPr>
          <a:xfrm>
            <a:off x="9881897" y="4720073"/>
            <a:ext cx="836206" cy="1094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82D80C11-E22D-9C4F-ACA6-9390FC957FB6}"/>
              </a:ext>
            </a:extLst>
          </p:cNvPr>
          <p:cNvSpPr txBox="1"/>
          <p:nvPr/>
        </p:nvSpPr>
        <p:spPr>
          <a:xfrm>
            <a:off x="7592878" y="1685653"/>
            <a:ext cx="2159671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国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0FFA1477-BB89-7646-A78B-1FE5A3A917D7}"/>
              </a:ext>
            </a:extLst>
          </p:cNvPr>
          <p:cNvSpPr txBox="1"/>
          <p:nvPr/>
        </p:nvSpPr>
        <p:spPr>
          <a:xfrm>
            <a:off x="8079158" y="5052942"/>
            <a:ext cx="2159671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市町村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51C4CF5-A16A-4447-B8AB-42416D86E22E}"/>
              </a:ext>
            </a:extLst>
          </p:cNvPr>
          <p:cNvSpPr txBox="1"/>
          <p:nvPr/>
        </p:nvSpPr>
        <p:spPr>
          <a:xfrm>
            <a:off x="7625965" y="2479736"/>
            <a:ext cx="2159671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道府県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925AFE61-1FF6-D34C-A5B2-790DF0138A16}"/>
              </a:ext>
            </a:extLst>
          </p:cNvPr>
          <p:cNvSpPr txBox="1"/>
          <p:nvPr/>
        </p:nvSpPr>
        <p:spPr>
          <a:xfrm>
            <a:off x="6428839" y="5872869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1042A83-4190-BF40-A266-256D0DE26B30}"/>
              </a:ext>
            </a:extLst>
          </p:cNvPr>
          <p:cNvSpPr txBox="1"/>
          <p:nvPr/>
        </p:nvSpPr>
        <p:spPr>
          <a:xfrm>
            <a:off x="10466079" y="5872869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小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4C66286B-6B7E-F745-8CF8-CA89C2D790FC}"/>
              </a:ext>
            </a:extLst>
          </p:cNvPr>
          <p:cNvSpPr txBox="1"/>
          <p:nvPr/>
        </p:nvSpPr>
        <p:spPr>
          <a:xfrm>
            <a:off x="10466079" y="1976869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大</a:t>
            </a:r>
            <a:endParaRPr kumimoji="1" lang="ja-JP" altLang="en-US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1B3FDEC-3AEA-184D-B724-B73A8DC4FEDF}"/>
              </a:ext>
            </a:extLst>
          </p:cNvPr>
          <p:cNvSpPr txBox="1"/>
          <p:nvPr/>
        </p:nvSpPr>
        <p:spPr>
          <a:xfrm>
            <a:off x="8471523" y="5872868"/>
            <a:ext cx="950489" cy="46166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人口</a:t>
            </a:r>
            <a:endParaRPr kumimoji="1" lang="en-US" altLang="ja-JP" sz="24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79" name="直線矢印コネクタ 78">
            <a:extLst>
              <a:ext uri="{FF2B5EF4-FFF2-40B4-BE49-F238E27FC236}">
                <a16:creationId xmlns:a16="http://schemas.microsoft.com/office/drawing/2014/main" id="{BA3D4A45-216D-2045-AB51-1662F78D1029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9422012" y="6099189"/>
            <a:ext cx="1179764" cy="4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B652EF0F-26A2-FE43-B024-8BB778C1A7EE}"/>
              </a:ext>
            </a:extLst>
          </p:cNvPr>
          <p:cNvCxnSpPr>
            <a:cxnSpLocks/>
          </p:cNvCxnSpPr>
          <p:nvPr/>
        </p:nvCxnSpPr>
        <p:spPr>
          <a:xfrm flipH="1" flipV="1">
            <a:off x="7095929" y="6090158"/>
            <a:ext cx="1345521" cy="90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1A0D397F-3322-C340-A5B3-64D02A64B0A2}"/>
              </a:ext>
            </a:extLst>
          </p:cNvPr>
          <p:cNvSpPr txBox="1"/>
          <p:nvPr/>
        </p:nvSpPr>
        <p:spPr>
          <a:xfrm>
            <a:off x="10661682" y="3730479"/>
            <a:ext cx="553998" cy="745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24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権限</a:t>
            </a:r>
          </a:p>
        </p:txBody>
      </p: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E4294512-7539-2240-8DFD-F20778212E7C}"/>
              </a:ext>
            </a:extLst>
          </p:cNvPr>
          <p:cNvCxnSpPr>
            <a:cxnSpLocks/>
          </p:cNvCxnSpPr>
          <p:nvPr/>
        </p:nvCxnSpPr>
        <p:spPr>
          <a:xfrm flipV="1">
            <a:off x="10938681" y="2555838"/>
            <a:ext cx="5307" cy="10189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FBE21CDA-B1C0-6A46-B42E-9FB819D72D3B}"/>
              </a:ext>
            </a:extLst>
          </p:cNvPr>
          <p:cNvCxnSpPr>
            <a:cxnSpLocks/>
          </p:cNvCxnSpPr>
          <p:nvPr/>
        </p:nvCxnSpPr>
        <p:spPr>
          <a:xfrm flipH="1">
            <a:off x="10960558" y="4494486"/>
            <a:ext cx="12666" cy="1249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右矢印 83">
            <a:extLst>
              <a:ext uri="{FF2B5EF4-FFF2-40B4-BE49-F238E27FC236}">
                <a16:creationId xmlns:a16="http://schemas.microsoft.com/office/drawing/2014/main" id="{15475EDA-E186-1E42-AE72-3D571C26A918}"/>
              </a:ext>
            </a:extLst>
          </p:cNvPr>
          <p:cNvSpPr/>
          <p:nvPr/>
        </p:nvSpPr>
        <p:spPr>
          <a:xfrm rot="16200000">
            <a:off x="6888872" y="2310057"/>
            <a:ext cx="557059" cy="55612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8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 txBox="1">
            <a:spLocks/>
          </p:cNvSpPr>
          <p:nvPr/>
        </p:nvSpPr>
        <p:spPr>
          <a:xfrm>
            <a:off x="9447386" y="6454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685E9E-8D4F-4EBC-A8A6-08B46C5EA2AE}" type="slidenum">
              <a:rPr lang="ja-JP" altLang="en-US" sz="1600" smtClean="0">
                <a:solidFill>
                  <a:schemeClr val="tx1"/>
                </a:solidFill>
              </a:rPr>
              <a:pPr/>
              <a:t>7</a:t>
            </a:fld>
            <a:endParaRPr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6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17176-4A54-06AA-AA75-8DCBB0CFB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45" y="0"/>
            <a:ext cx="1884599" cy="339598"/>
          </a:xfrm>
        </p:spPr>
        <p:txBody>
          <a:bodyPr>
            <a:normAutofit/>
          </a:bodyPr>
          <a:lstStyle/>
          <a:p>
            <a:r>
              <a:rPr lang="ja-JP" altLang="en-US" sz="1800" b="1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（資料）総務省</a:t>
            </a:r>
            <a:endParaRPr kumimoji="1" lang="ja-JP" altLang="en-US" sz="1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A577AD9-1092-1BF7-C156-9DDDA7CFD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431" y="402490"/>
            <a:ext cx="11325138" cy="6367426"/>
          </a:xfrm>
          <a:ln w="38100">
            <a:solidFill>
              <a:schemeClr val="tx1"/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7A04067-E217-93BF-1504-9AAFCDA83A44}"/>
              </a:ext>
            </a:extLst>
          </p:cNvPr>
          <p:cNvSpPr txBox="1"/>
          <p:nvPr/>
        </p:nvSpPr>
        <p:spPr>
          <a:xfrm>
            <a:off x="4286774" y="469784"/>
            <a:ext cx="2181138" cy="3187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 txBox="1">
            <a:spLocks/>
          </p:cNvSpPr>
          <p:nvPr/>
        </p:nvSpPr>
        <p:spPr>
          <a:xfrm>
            <a:off x="9447386" y="6454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685E9E-8D4F-4EBC-A8A6-08B46C5EA2AE}" type="slidenum">
              <a:rPr lang="ja-JP" altLang="en-US" sz="1600" smtClean="0">
                <a:solidFill>
                  <a:schemeClr val="tx1"/>
                </a:solidFill>
              </a:rPr>
              <a:pPr/>
              <a:t>8</a:t>
            </a:fld>
            <a:endParaRPr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92DCC-4B7B-5375-A634-42D1E225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06" y="167781"/>
            <a:ext cx="11434194" cy="72145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総合区と行政区</a:t>
            </a:r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（現行）</a:t>
            </a:r>
            <a:r>
              <a:rPr kumimoji="1"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kumimoji="1" lang="ja-JP" altLang="en-US" sz="5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の比較　</a:t>
            </a:r>
            <a:r>
              <a:rPr kumimoji="1" lang="ja-JP" altLang="en-US" sz="240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（資料：総務省）</a:t>
            </a:r>
            <a:endParaRPr kumimoji="1" lang="ja-JP" altLang="en-US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63B5193A-985A-44ED-2331-B881E6EC6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06" y="981511"/>
            <a:ext cx="11518084" cy="58135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56AB6A-8A8E-CA98-75FC-6287E761A1A2}"/>
              </a:ext>
            </a:extLst>
          </p:cNvPr>
          <p:cNvSpPr txBox="1"/>
          <p:nvPr/>
        </p:nvSpPr>
        <p:spPr>
          <a:xfrm>
            <a:off x="4320330" y="1040234"/>
            <a:ext cx="4228052" cy="3942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11">
            <a:extLst>
              <a:ext uri="{FF2B5EF4-FFF2-40B4-BE49-F238E27FC236}">
                <a16:creationId xmlns:a16="http://schemas.microsoft.com/office/drawing/2014/main" id="{2FF052F5-CF48-4658-9995-01D5BD308C31}"/>
              </a:ext>
            </a:extLst>
          </p:cNvPr>
          <p:cNvSpPr txBox="1">
            <a:spLocks/>
          </p:cNvSpPr>
          <p:nvPr/>
        </p:nvSpPr>
        <p:spPr>
          <a:xfrm>
            <a:off x="9502806" y="64681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685E9E-8D4F-4EBC-A8A6-08B46C5EA2AE}" type="slidenum">
              <a:rPr lang="ja-JP" altLang="en-US" sz="1600" smtClean="0">
                <a:solidFill>
                  <a:schemeClr val="tx1"/>
                </a:solidFill>
              </a:rPr>
              <a:pPr/>
              <a:t>9</a:t>
            </a:fld>
            <a:endParaRPr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2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625</Words>
  <Application>Microsoft Office PowerPoint</Application>
  <PresentationFormat>ワイド画面</PresentationFormat>
  <Paragraphs>123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AR P丸ゴシック体E</vt:lpstr>
      <vt:lpstr>HGP創英角ｺﾞｼｯｸUB</vt:lpstr>
      <vt:lpstr>HGP創英角ｺﾞｼｯｸUB</vt:lpstr>
      <vt:lpstr>HGP創英角ﾎﾟｯﾌﾟ体</vt:lpstr>
      <vt:lpstr>HGS創英角ｺﾞｼｯｸUB</vt:lpstr>
      <vt:lpstr>HGS創英角ﾎﾟｯﾌﾟ体</vt:lpstr>
      <vt:lpstr>Meiryo UI</vt:lpstr>
      <vt:lpstr>游ゴシック</vt:lpstr>
      <vt:lpstr>游ゴシック Light</vt:lpstr>
      <vt:lpstr>Arial</vt:lpstr>
      <vt:lpstr>Office テーマ</vt:lpstr>
      <vt:lpstr>世界の都市間競争と大阪の大都市経営 　　　　　　　　　　　　　　　　　　　　　　　　　　　　　　　　　　　　　　　　　　　　　　　佐々木信夫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改革構想２．都区制度（都区協議不調・改革停滞）</vt:lpstr>
      <vt:lpstr>PowerPoint プレゼンテーション</vt:lpstr>
      <vt:lpstr>（資料）総務省</vt:lpstr>
      <vt:lpstr>総合区と行政区（現行）との比較　（資料：総務省）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2022-09-28T05:15:43Z</dcterms:modified>
</cp:coreProperties>
</file>