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53"/>
  </p:notesMasterIdLst>
  <p:handoutMasterIdLst>
    <p:handoutMasterId r:id="rId54"/>
  </p:handoutMasterIdLst>
  <p:sldIdLst>
    <p:sldId id="141169582" r:id="rId2"/>
    <p:sldId id="141169583" r:id="rId3"/>
    <p:sldId id="141169584" r:id="rId4"/>
    <p:sldId id="141169585" r:id="rId5"/>
    <p:sldId id="141169586" r:id="rId6"/>
    <p:sldId id="141169587" r:id="rId7"/>
    <p:sldId id="141169588" r:id="rId8"/>
    <p:sldId id="141169589" r:id="rId9"/>
    <p:sldId id="141169590" r:id="rId10"/>
    <p:sldId id="141169591" r:id="rId11"/>
    <p:sldId id="141169592" r:id="rId12"/>
    <p:sldId id="141169593" r:id="rId13"/>
    <p:sldId id="141169594" r:id="rId14"/>
    <p:sldId id="141169595" r:id="rId15"/>
    <p:sldId id="141169596" r:id="rId16"/>
    <p:sldId id="141169597" r:id="rId17"/>
    <p:sldId id="141169598" r:id="rId18"/>
    <p:sldId id="141169599" r:id="rId19"/>
    <p:sldId id="141169600" r:id="rId20"/>
    <p:sldId id="141169601" r:id="rId21"/>
    <p:sldId id="141169602" r:id="rId22"/>
    <p:sldId id="141169603" r:id="rId23"/>
    <p:sldId id="141169604" r:id="rId24"/>
    <p:sldId id="141169605" r:id="rId25"/>
    <p:sldId id="141169606" r:id="rId26"/>
    <p:sldId id="141169607" r:id="rId27"/>
    <p:sldId id="141169608" r:id="rId28"/>
    <p:sldId id="141169609" r:id="rId29"/>
    <p:sldId id="141169610" r:id="rId30"/>
    <p:sldId id="141169611" r:id="rId31"/>
    <p:sldId id="141169612" r:id="rId32"/>
    <p:sldId id="141169613" r:id="rId33"/>
    <p:sldId id="141169614" r:id="rId34"/>
    <p:sldId id="141169615" r:id="rId35"/>
    <p:sldId id="141169616" r:id="rId36"/>
    <p:sldId id="141169617" r:id="rId37"/>
    <p:sldId id="141169618" r:id="rId38"/>
    <p:sldId id="141169619" r:id="rId39"/>
    <p:sldId id="141169620" r:id="rId40"/>
    <p:sldId id="141169621" r:id="rId41"/>
    <p:sldId id="141169622" r:id="rId42"/>
    <p:sldId id="141169623" r:id="rId43"/>
    <p:sldId id="141169624" r:id="rId44"/>
    <p:sldId id="141169625" r:id="rId45"/>
    <p:sldId id="141169626" r:id="rId46"/>
    <p:sldId id="141169627" r:id="rId47"/>
    <p:sldId id="141169628" r:id="rId48"/>
    <p:sldId id="141169629" r:id="rId49"/>
    <p:sldId id="141169630" r:id="rId50"/>
    <p:sldId id="141169631" r:id="rId51"/>
    <p:sldId id="141169632" r:id="rId52"/>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2F528F"/>
    <a:srgbClr val="DAE3F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2" autoAdjust="0"/>
    <p:restoredTop sz="94075" autoAdjust="0"/>
  </p:normalViewPr>
  <p:slideViewPr>
    <p:cSldViewPr snapToGrid="0">
      <p:cViewPr varScale="1">
        <p:scale>
          <a:sx n="73" d="100"/>
          <a:sy n="73" d="100"/>
        </p:scale>
        <p:origin x="1494" y="78"/>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7" tIns="45712" rIns="91427" bIns="4571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427" tIns="45712" rIns="91427" bIns="45712" rtlCol="0"/>
          <a:lstStyle>
            <a:lvl1pPr algn="r">
              <a:defRPr sz="1200"/>
            </a:lvl1pPr>
          </a:lstStyle>
          <a:p>
            <a:fld id="{232AD951-7E19-4004-B83F-A7C7A1215E4B}" type="datetimeFigureOut">
              <a:rPr kumimoji="1" lang="ja-JP" altLang="en-US" smtClean="0"/>
              <a:t>2022/9/28</a:t>
            </a:fld>
            <a:endParaRPr kumimoji="1" lang="ja-JP" altLang="en-US"/>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7" tIns="45712" rIns="91427"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5"/>
            <a:ext cx="2949575" cy="498475"/>
          </a:xfrm>
          <a:prstGeom prst="rect">
            <a:avLst/>
          </a:prstGeom>
        </p:spPr>
        <p:txBody>
          <a:bodyPr vert="horz" lIns="91427" tIns="45712" rIns="91427" bIns="45712"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6" cy="498693"/>
          </a:xfrm>
          <a:prstGeom prst="rect">
            <a:avLst/>
          </a:prstGeom>
        </p:spPr>
        <p:txBody>
          <a:bodyPr vert="horz" lIns="91540" tIns="45771" rIns="91540" bIns="4577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2"/>
            <a:ext cx="2949786" cy="498693"/>
          </a:xfrm>
          <a:prstGeom prst="rect">
            <a:avLst/>
          </a:prstGeom>
        </p:spPr>
        <p:txBody>
          <a:bodyPr vert="horz" lIns="91540" tIns="45771" rIns="91540" bIns="45771" rtlCol="0"/>
          <a:lstStyle>
            <a:lvl1pPr algn="r">
              <a:defRPr sz="1200"/>
            </a:lvl1pPr>
          </a:lstStyle>
          <a:p>
            <a:fld id="{AFD2E2CB-6C4B-4969-8D8B-067DE241F3A1}" type="datetimeFigureOut">
              <a:rPr kumimoji="1" lang="ja-JP" altLang="en-US" smtClean="0"/>
              <a:t>2022/9/28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40" tIns="45771" rIns="91540" bIns="45771" rtlCol="0" anchor="ctr"/>
          <a:lstStyle/>
          <a:p>
            <a:endParaRPr lang="ja-JP" altLang="en-US"/>
          </a:p>
        </p:txBody>
      </p:sp>
      <p:sp>
        <p:nvSpPr>
          <p:cNvPr id="5" name="ノート プレースホルダー 4"/>
          <p:cNvSpPr>
            <a:spLocks noGrp="1"/>
          </p:cNvSpPr>
          <p:nvPr>
            <p:ph type="body" sz="quarter" idx="3"/>
          </p:nvPr>
        </p:nvSpPr>
        <p:spPr>
          <a:xfrm>
            <a:off x="680721" y="4783309"/>
            <a:ext cx="5445760" cy="3913615"/>
          </a:xfrm>
          <a:prstGeom prst="rect">
            <a:avLst/>
          </a:prstGeom>
        </p:spPr>
        <p:txBody>
          <a:bodyPr vert="horz" lIns="91540" tIns="45771" rIns="91540" bIns="4577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40" tIns="45771" rIns="91540" bIns="4577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40" tIns="45771" rIns="91540" bIns="45771"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79450" y="811213"/>
            <a:ext cx="5399088" cy="4049712"/>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364623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8799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62572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2807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7359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904ACDB-9FC5-4370-9163-9FCD736D72F6}"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BC4C3D-FAEB-4CEC-9C07-CE4405AA9CEF}"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509889-3C4F-447E-B8C8-ECBB47AC87F3}"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91F0F6-0DCB-4253-A73E-E05EE3ED5A2E}"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57D78F-394C-434B-A6E7-FF19C8C4B4F6}"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8441BFA-4EF2-4C1E-B248-54213F171008}"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2A92EC-5B26-43A1-9459-60D96FC8C9CB}" type="datetime1">
              <a:rPr kumimoji="1" lang="ja-JP" altLang="en-US" smtClean="0"/>
              <a:t>2022/9/28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7600A15-3421-441F-A443-520E42093384}" type="datetime1">
              <a:rPr kumimoji="1" lang="ja-JP" altLang="en-US" smtClean="0"/>
              <a:t>2022/9/28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91F37-659C-4FE3-8FC4-7ACD7E6F4BD0}" type="datetime1">
              <a:rPr kumimoji="1" lang="ja-JP" altLang="en-US" smtClean="0"/>
              <a:t>2022/9/28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9AE939F-D5DF-412E-9584-374A3A05EEBF}"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1D203C-A885-4900-AF6B-1AAA0E5556D4}"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BE573-8FD0-48B1-B721-8707402F7BAB}" type="datetime1">
              <a:rPr kumimoji="1" lang="ja-JP" altLang="en-US" smtClean="0"/>
              <a:t>2022/9/28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wmf"/><Relationship Id="rId12" Type="http://schemas.openxmlformats.org/officeDocument/2006/relationships/image" Target="../media/image38.wmf"/><Relationship Id="rId2" Type="http://schemas.openxmlformats.org/officeDocument/2006/relationships/image" Target="../media/image28.wmf"/><Relationship Id="rId1" Type="http://schemas.openxmlformats.org/officeDocument/2006/relationships/slideLayout" Target="../slideLayouts/slideLayout2.xml"/><Relationship Id="rId6" Type="http://schemas.openxmlformats.org/officeDocument/2006/relationships/image" Target="../media/image32.wmf"/><Relationship Id="rId11" Type="http://schemas.openxmlformats.org/officeDocument/2006/relationships/image" Target="../media/image37.wmf"/><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1072" y="431320"/>
            <a:ext cx="9061855" cy="553998"/>
          </a:xfrm>
          <a:prstGeom prst="rect">
            <a:avLst/>
          </a:prstGeom>
          <a:solidFill>
            <a:schemeClr val="accent1">
              <a:lumMod val="20000"/>
              <a:lumOff val="80000"/>
            </a:schemeClr>
          </a:solidFill>
          <a:ln w="28575" cmpd="dbl">
            <a:solidFill>
              <a:schemeClr val="tx1"/>
            </a:solidFill>
          </a:ln>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大阪を東京と並ぶ都市、さらには世界の中でも存在感のある都市にしていくためには、以下のような弱み（課題）の解決を進めるとともに、強みを最大限発揮できるような、将来の羅針盤となるビジョンを策定していく必要があるのではないか。</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p:txBody>
      </p:sp>
      <p:graphicFrame>
        <p:nvGraphicFramePr>
          <p:cNvPr id="6" name="表 5"/>
          <p:cNvGraphicFramePr>
            <a:graphicFrameLocks noGrp="1"/>
          </p:cNvGraphicFramePr>
          <p:nvPr/>
        </p:nvGraphicFramePr>
        <p:xfrm>
          <a:off x="41072" y="1031187"/>
          <a:ext cx="9061855" cy="5451755"/>
        </p:xfrm>
        <a:graphic>
          <a:graphicData uri="http://schemas.openxmlformats.org/drawingml/2006/table">
            <a:tbl>
              <a:tblPr firstRow="1" bandRow="1"/>
              <a:tblGrid>
                <a:gridCol w="9061855">
                  <a:extLst>
                    <a:ext uri="{9D8B030D-6E8A-4147-A177-3AD203B41FA5}">
                      <a16:colId xmlns:a16="http://schemas.microsoft.com/office/drawing/2014/main" val="3005456189"/>
                    </a:ext>
                  </a:extLst>
                </a:gridCol>
              </a:tblGrid>
              <a:tr h="272223">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lnSpc>
                          <a:spcPts val="1500"/>
                        </a:lnSpc>
                      </a:pPr>
                      <a:r>
                        <a:rPr kumimoji="1" lang="ja-JP" altLang="en-US" sz="1400" dirty="0">
                          <a:latin typeface="Meiryo UI" panose="020B0604030504040204" pitchFamily="50" charset="-128"/>
                          <a:ea typeface="Meiryo UI" panose="020B0604030504040204" pitchFamily="50" charset="-128"/>
                        </a:rPr>
                        <a:t>大阪の強み</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669032947"/>
                  </a:ext>
                </a:extLst>
              </a:tr>
              <a:tr h="5169815">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アジアを中心とする世界とのつながり</a:t>
                      </a:r>
                      <a:endParaRPr kumimoji="1" lang="en-US" altLang="ja-JP" sz="1050" b="1"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dirty="0">
                          <a:latin typeface="Meiryo UI" panose="020B0604030504040204" pitchFamily="50" charset="-128"/>
                          <a:ea typeface="Meiryo UI" panose="020B0604030504040204" pitchFamily="50" charset="-128"/>
                        </a:rPr>
                        <a:t>・大阪は、難波津（５世紀）の昔から、国内外の玄関口として、日本の中で外交、内政、物流のネットワークの重要な拠点として発展。現在も関西国際空港や大阪国際空港、大阪港、堺泉北港などを有し、我が国の世界に開かれた玄関口として役割を果たしている。</a:t>
                      </a:r>
                    </a:p>
                    <a:p>
                      <a:pPr marL="127005" indent="-127005">
                        <a:lnSpc>
                          <a:spcPts val="1200"/>
                        </a:lnSpc>
                      </a:pPr>
                      <a:r>
                        <a:rPr kumimoji="1" lang="ja-JP" altLang="en-US" sz="1050" dirty="0">
                          <a:latin typeface="Meiryo UI" panose="020B0604030504040204" pitchFamily="50" charset="-128"/>
                          <a:ea typeface="Meiryo UI" panose="020B0604030504040204" pitchFamily="50" charset="-128"/>
                        </a:rPr>
                        <a:t>・近年、アジアを中心にインバウンドは大きく増加。直近の</a:t>
                      </a:r>
                      <a:r>
                        <a:rPr kumimoji="1" lang="en-US" altLang="ja-JP" sz="1050" dirty="0">
                          <a:latin typeface="Meiryo UI" panose="020B0604030504040204" pitchFamily="50" charset="-128"/>
                          <a:ea typeface="Meiryo UI" panose="020B0604030504040204" pitchFamily="50" charset="-128"/>
                        </a:rPr>
                        <a:t>10</a:t>
                      </a:r>
                      <a:r>
                        <a:rPr kumimoji="1" lang="ja-JP" altLang="en-US" sz="1050" dirty="0">
                          <a:latin typeface="Meiryo UI" panose="020B0604030504040204" pitchFamily="50" charset="-128"/>
                          <a:ea typeface="Meiryo UI" panose="020B0604030504040204" pitchFamily="50" charset="-128"/>
                        </a:rPr>
                        <a:t>年間でインバウンドは約７倍に増加（</a:t>
                      </a:r>
                      <a:r>
                        <a:rPr kumimoji="1" lang="en-US" altLang="ja-JP" sz="1050" dirty="0">
                          <a:latin typeface="Meiryo UI" panose="020B0604030504040204" pitchFamily="50" charset="-128"/>
                          <a:ea typeface="Meiryo UI" panose="020B0604030504040204" pitchFamily="50" charset="-128"/>
                        </a:rPr>
                        <a:t>2018</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1142</a:t>
                      </a:r>
                      <a:r>
                        <a:rPr kumimoji="1" lang="ja-JP" altLang="en-US" sz="1050" dirty="0">
                          <a:latin typeface="Meiryo UI" panose="020B0604030504040204" pitchFamily="50" charset="-128"/>
                          <a:ea typeface="Meiryo UI" panose="020B0604030504040204" pitchFamily="50" charset="-128"/>
                        </a:rPr>
                        <a:t>万人）。高等教育機関受入の留学生数は全国２位。近年、ベトナムからの留学生を中心に増加。</a:t>
                      </a: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・主な輸出入先はアジア（約６割程度のシェア）。大阪産業局ではアジア</a:t>
                      </a:r>
                      <a:r>
                        <a:rPr kumimoji="1" lang="en-US" altLang="ja-JP" sz="1050" b="0" dirty="0">
                          <a:latin typeface="Meiryo UI" panose="020B0604030504040204" pitchFamily="50" charset="-128"/>
                          <a:ea typeface="Meiryo UI" panose="020B0604030504040204" pitchFamily="50" charset="-128"/>
                        </a:rPr>
                        <a:t>5</a:t>
                      </a:r>
                      <a:r>
                        <a:rPr kumimoji="1" lang="ja-JP" altLang="en-US" sz="1050" b="0" dirty="0">
                          <a:latin typeface="Meiryo UI" panose="020B0604030504040204" pitchFamily="50" charset="-128"/>
                          <a:ea typeface="Meiryo UI" panose="020B0604030504040204" pitchFamily="50" charset="-128"/>
                        </a:rPr>
                        <a:t>地域（インド、インドネシア、タイ、ベトナム、ミャンマー）に大阪ビジネスサポートデスクを設置。</a:t>
                      </a:r>
                    </a:p>
                    <a:p>
                      <a:pPr marL="127005" marR="0" lvl="0" indent="-127005" algn="l" defTabSz="914400" rtl="0" eaLnBrk="1" fontAlgn="auto" latinLnBrk="0" hangingPunct="1">
                        <a:lnSpc>
                          <a:spcPts val="1200"/>
                        </a:lnSpc>
                        <a:spcBef>
                          <a:spcPts val="0"/>
                        </a:spcBef>
                        <a:spcAft>
                          <a:spcPts val="0"/>
                        </a:spcAft>
                        <a:buClrTx/>
                        <a:buSzTx/>
                        <a:buFontTx/>
                        <a:buNone/>
                        <a:tabLst/>
                        <a:defRPr/>
                      </a:pPr>
                      <a:r>
                        <a:rPr kumimoji="1" lang="ja-JP" altLang="en-US" sz="1050" b="1" dirty="0">
                          <a:latin typeface="Meiryo UI" panose="020B0604030504040204" pitchFamily="50" charset="-128"/>
                          <a:ea typeface="Meiryo UI" panose="020B0604030504040204" pitchFamily="50" charset="-128"/>
                        </a:rPr>
                        <a:t>■人を惹きつける魅力</a:t>
                      </a:r>
                      <a:endParaRPr kumimoji="1" lang="en-US" altLang="ja-JP" sz="1050" b="1" dirty="0">
                        <a:latin typeface="Meiryo UI" panose="020B0604030504040204" pitchFamily="50" charset="-128"/>
                        <a:ea typeface="Meiryo UI" panose="020B0604030504040204" pitchFamily="50" charset="-128"/>
                      </a:endParaRPr>
                    </a:p>
                    <a:p>
                      <a:pPr marL="127005" marR="0" lvl="0" indent="-127005" algn="l" defTabSz="914400" rtl="0" eaLnBrk="1" fontAlgn="auto" latinLnBrk="0" hangingPunct="1">
                        <a:lnSpc>
                          <a:spcPts val="1200"/>
                        </a:lnSpc>
                        <a:spcBef>
                          <a:spcPts val="0"/>
                        </a:spcBef>
                        <a:spcAft>
                          <a:spcPts val="0"/>
                        </a:spcAft>
                        <a:buClrTx/>
                        <a:buSzTx/>
                        <a:buFontTx/>
                        <a:buNone/>
                        <a:tabLst/>
                        <a:defRPr/>
                      </a:pPr>
                      <a:r>
                        <a:rPr kumimoji="1" lang="ja-JP" altLang="en-US" sz="1050" b="0" dirty="0">
                          <a:latin typeface="Meiryo UI" panose="020B0604030504040204" pitchFamily="50" charset="-128"/>
                          <a:ea typeface="Meiryo UI" panose="020B0604030504040204" pitchFamily="50" charset="-128"/>
                        </a:rPr>
                        <a:t>・寛容性に富み、進取の気質を持つ。歴史的に社会貢献の精神も持つ。</a:t>
                      </a:r>
                      <a:endParaRPr kumimoji="1" lang="en-US" altLang="ja-JP" sz="1050" b="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大阪は、奈良時代の難波京への遷都、豊臣秀吉の大阪城の築城、大正期の大大阪時代など、歴史上、日本の中心地として発展していた時期もあるが、幾度となく停滞期を迎える。その都度、内外から人を呼び込み、新しいことに果敢にチャレンジし、新たなビジネスを生み出すなど、時代を切り拓いてきた。</a:t>
                      </a:r>
                      <a:endParaRPr kumimoji="1" lang="en-US" altLang="ja-JP" sz="1050" b="0" dirty="0">
                        <a:latin typeface="Meiryo UI" panose="020B0604030504040204" pitchFamily="50" charset="-128"/>
                        <a:ea typeface="Meiryo UI" panose="020B0604030504040204" pitchFamily="50" charset="-128"/>
                      </a:endParaRPr>
                    </a:p>
                    <a:p>
                      <a:pPr marL="127005" marR="0" lvl="0" indent="-127005" algn="l" defTabSz="914400" rtl="0" eaLnBrk="1" fontAlgn="auto" latinLnBrk="0" hangingPunct="1">
                        <a:lnSpc>
                          <a:spcPts val="1200"/>
                        </a:lnSpc>
                        <a:spcBef>
                          <a:spcPts val="0"/>
                        </a:spcBef>
                        <a:spcAft>
                          <a:spcPts val="0"/>
                        </a:spcAft>
                        <a:buClrTx/>
                        <a:buSzTx/>
                        <a:buFontTx/>
                        <a:buNone/>
                        <a:tabLst/>
                        <a:defRPr/>
                      </a:pPr>
                      <a:r>
                        <a:rPr kumimoji="1" lang="ja-JP" altLang="en-US" sz="1050" b="0" dirty="0">
                          <a:latin typeface="Meiryo UI" panose="020B0604030504040204" pitchFamily="50" charset="-128"/>
                          <a:ea typeface="Meiryo UI" panose="020B0604030504040204" pitchFamily="50" charset="-128"/>
                        </a:rPr>
                        <a:t>（五代友厚をはじめとする、近代社会において大阪で活躍した企業家の系譜をみると、そのほとんどが大阪以外の出身者）</a:t>
                      </a:r>
                      <a:endParaRPr kumimoji="1" lang="en-US" altLang="ja-JP" sz="1050" b="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・世界の先駆けとなる先物取引市場開設や、世界の食文化を変えたインスタントラーメンなど世界標準となる新たな社会システムや、産業、製品等を数多く生み出してきた。</a:t>
                      </a:r>
                      <a:endParaRPr kumimoji="1" lang="en-US" altLang="ja-JP" sz="1050" b="1"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・大阪人は富を重視、利益を追求するといった気質である一方、「三方よし」に代表されるように、社会貢献、公利公益の精神を重んじる気質を有している。</a:t>
                      </a:r>
                      <a:endParaRPr kumimoji="1" lang="en-US" altLang="ja-JP" sz="1050" b="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1" dirty="0">
                          <a:latin typeface="Meiryo UI" panose="020B0604030504040204" pitchFamily="50" charset="-128"/>
                          <a:ea typeface="Meiryo UI" panose="020B0604030504040204" pitchFamily="50" charset="-128"/>
                        </a:rPr>
                        <a:t>■バランスのとれた産業構造</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b="0" dirty="0">
                          <a:latin typeface="Meiryo UI" panose="020B0604030504040204" pitchFamily="50" charset="-128"/>
                          <a:ea typeface="Meiryo UI" panose="020B0604030504040204" pitchFamily="50" charset="-128"/>
                        </a:rPr>
                        <a:t>・製造業からサービス業に経済の比重が移る中で、バランスの取れた産業構造は、今後の発展の強みとなるもの。</a:t>
                      </a:r>
                      <a:endParaRPr kumimoji="1" lang="en-US" altLang="ja-JP" sz="1050" b="0" dirty="0">
                        <a:latin typeface="Meiryo UI" panose="020B0604030504040204" pitchFamily="50" charset="-128"/>
                        <a:ea typeface="Meiryo UI" panose="020B0604030504040204" pitchFamily="50" charset="-128"/>
                      </a:endParaRPr>
                    </a:p>
                    <a:p>
                      <a:pPr>
                        <a:lnSpc>
                          <a:spcPts val="1200"/>
                        </a:lnSpc>
                      </a:pPr>
                      <a:r>
                        <a:rPr kumimoji="1" lang="ja-JP" altLang="en-US" sz="1050" b="1" dirty="0">
                          <a:latin typeface="Meiryo UI" panose="020B0604030504040204" pitchFamily="50" charset="-128"/>
                          <a:ea typeface="Meiryo UI" panose="020B0604030504040204" pitchFamily="50" charset="-128"/>
                        </a:rPr>
                        <a:t>■ライフサイエンス分野の集積</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研究機関、大学等の集積</a:t>
                      </a:r>
                      <a:r>
                        <a:rPr kumimoji="1" lang="ja-JP" altLang="en-US" sz="1050" dirty="0">
                          <a:latin typeface="Meiryo UI" panose="020B0604030504040204" pitchFamily="50" charset="-128"/>
                          <a:ea typeface="Meiryo UI" panose="020B0604030504040204" pitchFamily="50" charset="-128"/>
                        </a:rPr>
                        <a:t>（医薬基盤・健康栄養研究所、国立循環器病研究センター、大阪大学など）</a:t>
                      </a:r>
                      <a:endParaRPr kumimoji="1" lang="en-US" altLang="ja-JP" sz="1050" dirty="0">
                        <a:latin typeface="Meiryo UI" panose="020B0604030504040204" pitchFamily="50" charset="-128"/>
                        <a:ea typeface="Meiryo UI" panose="020B0604030504040204" pitchFamily="50" charset="-128"/>
                      </a:endParaRPr>
                    </a:p>
                    <a:p>
                      <a:pPr>
                        <a:lnSpc>
                          <a:spcPts val="1200"/>
                        </a:lnSpc>
                      </a:pPr>
                      <a:r>
                        <a:rPr kumimoji="1" lang="ja-JP" altLang="en-US" sz="1050" b="1" dirty="0">
                          <a:latin typeface="Meiryo UI" panose="020B0604030504040204" pitchFamily="50" charset="-128"/>
                          <a:ea typeface="Meiryo UI" panose="020B0604030504040204" pitchFamily="50" charset="-128"/>
                        </a:rPr>
                        <a:t>・</a:t>
                      </a:r>
                      <a:r>
                        <a:rPr kumimoji="1" lang="zh-CN" altLang="en-US" sz="1050" dirty="0">
                          <a:latin typeface="Meiryo UI" panose="020B0604030504040204" pitchFamily="50" charset="-128"/>
                          <a:ea typeface="Meiryo UI" panose="020B0604030504040204" pitchFamily="50" charset="-128"/>
                        </a:rPr>
                        <a:t>医薬品事業所数（全国２位）、医療機器事業所数（全国</a:t>
                      </a:r>
                      <a:r>
                        <a:rPr kumimoji="1" lang="ja-JP" altLang="en-US" sz="1050" dirty="0">
                          <a:latin typeface="Meiryo UI" panose="020B0604030504040204" pitchFamily="50" charset="-128"/>
                          <a:ea typeface="Meiryo UI" panose="020B0604030504040204" pitchFamily="50" charset="-128"/>
                        </a:rPr>
                        <a:t>４</a:t>
                      </a:r>
                      <a:r>
                        <a:rPr kumimoji="1" lang="zh-CN" altLang="en-US" sz="1050" dirty="0">
                          <a:latin typeface="Meiryo UI" panose="020B0604030504040204" pitchFamily="50" charset="-128"/>
                          <a:ea typeface="Meiryo UI" panose="020B0604030504040204" pitchFamily="50" charset="-128"/>
                        </a:rPr>
                        <a:t>位）</a:t>
                      </a:r>
                      <a:endParaRPr kumimoji="1" lang="en-US" altLang="ja-JP" sz="1050" dirty="0">
                        <a:latin typeface="Meiryo UI" panose="020B0604030504040204" pitchFamily="50" charset="-128"/>
                        <a:ea typeface="Meiryo UI" panose="020B0604030504040204" pitchFamily="50" charset="-128"/>
                      </a:endParaRPr>
                    </a:p>
                    <a:p>
                      <a:pPr marL="174625" indent="-174625">
                        <a:lnSpc>
                          <a:spcPts val="1200"/>
                        </a:lnSpc>
                      </a:pPr>
                      <a:r>
                        <a:rPr kumimoji="1" lang="ja-JP" altLang="en-US" sz="1050" dirty="0">
                          <a:latin typeface="Meiryo UI" panose="020B0604030504040204" pitchFamily="50" charset="-128"/>
                          <a:ea typeface="Meiryo UI" panose="020B0604030504040204" pitchFamily="50" charset="-128"/>
                        </a:rPr>
                        <a:t>・特区制度を活用した医薬品・医療機器等の開発に向けた支援等の環境整備</a:t>
                      </a:r>
                      <a:endParaRPr kumimoji="1" lang="en-US" altLang="ja-JP" sz="1050" dirty="0">
                        <a:latin typeface="Meiryo UI" panose="020B0604030504040204" pitchFamily="50" charset="-128"/>
                        <a:ea typeface="Meiryo UI" panose="020B0604030504040204" pitchFamily="50" charset="-128"/>
                      </a:endParaRPr>
                    </a:p>
                    <a:p>
                      <a:pPr>
                        <a:lnSpc>
                          <a:spcPts val="1200"/>
                        </a:lnSpc>
                      </a:pPr>
                      <a:r>
                        <a:rPr kumimoji="1" lang="ja-JP" altLang="en-US" sz="1050" b="1" dirty="0">
                          <a:latin typeface="Meiryo UI" panose="020B0604030504040204" pitchFamily="50" charset="-128"/>
                          <a:ea typeface="Meiryo UI" panose="020B0604030504040204" pitchFamily="50" charset="-128"/>
                        </a:rPr>
                        <a:t>■新エネルギー産業の集積</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b="0" dirty="0">
                          <a:latin typeface="Meiryo UI" panose="020B0604030504040204" pitchFamily="50" charset="-128"/>
                          <a:ea typeface="Meiryo UI" panose="020B0604030504040204" pitchFamily="50" charset="-128"/>
                        </a:rPr>
                        <a:t>・大阪・関西には、</a:t>
                      </a:r>
                      <a:r>
                        <a:rPr kumimoji="1" lang="ja-JP" altLang="en-US" sz="1050" b="1" dirty="0">
                          <a:latin typeface="Meiryo UI" panose="020B0604030504040204" pitchFamily="50" charset="-128"/>
                          <a:ea typeface="Meiryo UI" panose="020B0604030504040204" pitchFamily="50" charset="-128"/>
                        </a:rPr>
                        <a:t>リチウムイオン電池・燃料電池等の生産拠点が多数立地</a:t>
                      </a:r>
                      <a:r>
                        <a:rPr kumimoji="1" lang="ja-JP" altLang="en-US" sz="1050" b="0" dirty="0">
                          <a:latin typeface="Meiryo UI" panose="020B0604030504040204" pitchFamily="50" charset="-128"/>
                          <a:ea typeface="Meiryo UI" panose="020B0604030504040204" pitchFamily="50" charset="-128"/>
                        </a:rPr>
                        <a:t>。世界最大級の大型蓄電池システムの試験・評価施設が咲洲に開所。</a:t>
                      </a:r>
                      <a:endParaRPr kumimoji="1" lang="en-US" altLang="ja-JP" sz="1050" b="0" dirty="0">
                        <a:latin typeface="Meiryo UI" panose="020B0604030504040204" pitchFamily="50" charset="-128"/>
                        <a:ea typeface="Meiryo UI" panose="020B0604030504040204" pitchFamily="50" charset="-128"/>
                      </a:endParaRPr>
                    </a:p>
                    <a:p>
                      <a:pPr>
                        <a:lnSpc>
                          <a:spcPts val="1200"/>
                        </a:lnSpc>
                      </a:pPr>
                      <a:r>
                        <a:rPr kumimoji="1" lang="ja-JP" altLang="en-US" sz="1050" b="0" dirty="0">
                          <a:latin typeface="Meiryo UI" panose="020B0604030504040204" pitchFamily="50" charset="-128"/>
                          <a:ea typeface="Meiryo UI" panose="020B0604030504040204" pitchFamily="50" charset="-128"/>
                        </a:rPr>
                        <a:t>・リチウムイオン電池の全国輸出金額における関西</a:t>
                      </a:r>
                      <a:r>
                        <a:rPr kumimoji="1" lang="en-US" altLang="ja-JP" sz="1050" b="0" dirty="0">
                          <a:latin typeface="Meiryo UI" panose="020B0604030504040204" pitchFamily="50" charset="-128"/>
                          <a:ea typeface="Meiryo UI" panose="020B0604030504040204" pitchFamily="50" charset="-128"/>
                        </a:rPr>
                        <a:t>(2</a:t>
                      </a:r>
                      <a:r>
                        <a:rPr kumimoji="1" lang="ja-JP" altLang="en-US" sz="1050" b="0" dirty="0">
                          <a:latin typeface="Meiryo UI" panose="020B0604030504040204" pitchFamily="50" charset="-128"/>
                          <a:ea typeface="Meiryo UI" panose="020B0604030504040204" pitchFamily="50" charset="-128"/>
                        </a:rPr>
                        <a:t>府</a:t>
                      </a:r>
                      <a:r>
                        <a:rPr kumimoji="1" lang="en-US" altLang="ja-JP" sz="1050" b="0" dirty="0">
                          <a:latin typeface="Meiryo UI" panose="020B0604030504040204" pitchFamily="50" charset="-128"/>
                          <a:ea typeface="Meiryo UI" panose="020B0604030504040204" pitchFamily="50" charset="-128"/>
                        </a:rPr>
                        <a:t>4</a:t>
                      </a:r>
                      <a:r>
                        <a:rPr kumimoji="1" lang="ja-JP" altLang="en-US" sz="1050" b="0" dirty="0">
                          <a:latin typeface="Meiryo UI" panose="020B0604030504040204" pitchFamily="50" charset="-128"/>
                          <a:ea typeface="Meiryo UI" panose="020B0604030504040204" pitchFamily="50" charset="-128"/>
                        </a:rPr>
                        <a:t>県</a:t>
                      </a:r>
                      <a:r>
                        <a:rPr kumimoji="1" lang="en-US" altLang="ja-JP" sz="1050" b="0" dirty="0">
                          <a:latin typeface="Meiryo UI" panose="020B0604030504040204" pitchFamily="50" charset="-128"/>
                          <a:ea typeface="Meiryo UI" panose="020B0604030504040204" pitchFamily="50" charset="-128"/>
                        </a:rPr>
                        <a:t>)</a:t>
                      </a:r>
                      <a:r>
                        <a:rPr kumimoji="1" lang="ja-JP" altLang="en-US" sz="1050" b="0" dirty="0">
                          <a:latin typeface="Meiryo UI" panose="020B0604030504040204" pitchFamily="50" charset="-128"/>
                          <a:ea typeface="Meiryo UI" panose="020B0604030504040204" pitchFamily="50" charset="-128"/>
                        </a:rPr>
                        <a:t>のシェアは</a:t>
                      </a:r>
                      <a:r>
                        <a:rPr kumimoji="1" lang="en-US" altLang="ja-JP" sz="1050" b="0" dirty="0">
                          <a:latin typeface="Meiryo UI" panose="020B0604030504040204" pitchFamily="50" charset="-128"/>
                          <a:ea typeface="Meiryo UI" panose="020B0604030504040204" pitchFamily="50" charset="-128"/>
                        </a:rPr>
                        <a:t>70.1%(2019</a:t>
                      </a:r>
                      <a:r>
                        <a:rPr kumimoji="1" lang="ja-JP" altLang="en-US" sz="1050" b="0" dirty="0">
                          <a:latin typeface="Meiryo UI" panose="020B0604030504040204" pitchFamily="50" charset="-128"/>
                          <a:ea typeface="Meiryo UI" panose="020B0604030504040204" pitchFamily="50" charset="-128"/>
                        </a:rPr>
                        <a:t>年</a:t>
                      </a:r>
                      <a:r>
                        <a:rPr kumimoji="1" lang="en-US" altLang="ja-JP" sz="1050" b="0" dirty="0">
                          <a:latin typeface="Meiryo UI" panose="020B0604030504040204" pitchFamily="50" charset="-128"/>
                          <a:ea typeface="Meiryo UI" panose="020B0604030504040204" pitchFamily="50" charset="-128"/>
                        </a:rPr>
                        <a:t>)</a:t>
                      </a:r>
                    </a:p>
                    <a:p>
                      <a:pPr marL="127005" indent="-127005">
                        <a:lnSpc>
                          <a:spcPts val="1200"/>
                        </a:lnSpc>
                      </a:pPr>
                      <a:r>
                        <a:rPr kumimoji="1" lang="ja-JP" altLang="en-US" sz="1050" b="1" dirty="0">
                          <a:latin typeface="Meiryo UI" panose="020B0604030504040204" pitchFamily="50" charset="-128"/>
                          <a:ea typeface="Meiryo UI" panose="020B0604030504040204" pitchFamily="50" charset="-128"/>
                        </a:rPr>
                        <a:t>■大学等の集積</a:t>
                      </a:r>
                      <a:endParaRPr kumimoji="1" lang="en-US" altLang="ja-JP" sz="1050" b="1" dirty="0">
                        <a:latin typeface="Meiryo UI" panose="020B0604030504040204" pitchFamily="50" charset="-128"/>
                        <a:ea typeface="Meiryo UI" panose="020B0604030504040204" pitchFamily="50" charset="-128"/>
                      </a:endParaRPr>
                    </a:p>
                    <a:p>
                      <a:pPr marL="127005" marR="0" lvl="0" indent="-127005" algn="l" defTabSz="914400" rtl="0" eaLnBrk="1" fontAlgn="auto" latinLnBrk="0" hangingPunct="1">
                        <a:lnSpc>
                          <a:spcPts val="1200"/>
                        </a:lnSpc>
                        <a:spcBef>
                          <a:spcPts val="0"/>
                        </a:spcBef>
                        <a:spcAft>
                          <a:spcPts val="0"/>
                        </a:spcAft>
                        <a:buClrTx/>
                        <a:buSzTx/>
                        <a:buFontTx/>
                        <a:buNone/>
                        <a:tabLst/>
                        <a:defRPr/>
                      </a:pPr>
                      <a:r>
                        <a:rPr kumimoji="1" lang="ja-JP" altLang="en-US" sz="1050" b="0" dirty="0">
                          <a:latin typeface="Meiryo UI" panose="020B0604030504040204" pitchFamily="50" charset="-128"/>
                          <a:ea typeface="Meiryo UI" panose="020B0604030504040204" pitchFamily="50" charset="-128"/>
                        </a:rPr>
                        <a:t>・東京に次ぐ大学の集積（</a:t>
                      </a:r>
                      <a:r>
                        <a:rPr kumimoji="1" lang="en-US" altLang="ja-JP" sz="1050" b="0" dirty="0">
                          <a:latin typeface="Meiryo UI" panose="020B0604030504040204" pitchFamily="50" charset="-128"/>
                          <a:ea typeface="Meiryo UI" panose="020B0604030504040204" pitchFamily="50" charset="-128"/>
                        </a:rPr>
                        <a:t>55</a:t>
                      </a:r>
                      <a:r>
                        <a:rPr kumimoji="1" lang="ja-JP" altLang="en-US" sz="1050" b="0" dirty="0">
                          <a:latin typeface="Meiryo UI" panose="020B0604030504040204" pitchFamily="50" charset="-128"/>
                          <a:ea typeface="Meiryo UI" panose="020B0604030504040204" pitchFamily="50" charset="-128"/>
                        </a:rPr>
                        <a:t>校（</a:t>
                      </a:r>
                      <a:r>
                        <a:rPr kumimoji="1" lang="en-US" altLang="ja-JP" sz="1050" b="0" dirty="0">
                          <a:latin typeface="Meiryo UI" panose="020B0604030504040204" pitchFamily="50" charset="-128"/>
                          <a:ea typeface="Meiryo UI" panose="020B0604030504040204" pitchFamily="50" charset="-128"/>
                        </a:rPr>
                        <a:t>H28</a:t>
                      </a:r>
                      <a:r>
                        <a:rPr kumimoji="1" lang="ja-JP" altLang="en-US" sz="1050" b="0" dirty="0">
                          <a:latin typeface="Meiryo UI" panose="020B0604030504040204" pitchFamily="50" charset="-128"/>
                          <a:ea typeface="Meiryo UI" panose="020B0604030504040204" pitchFamily="50" charset="-128"/>
                        </a:rPr>
                        <a:t>））、大阪府立大学と大阪市立大学の統合</a:t>
                      </a:r>
                      <a:endParaRPr kumimoji="1" lang="en-US" altLang="ja-JP" sz="1050" b="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1" dirty="0">
                          <a:latin typeface="Meiryo UI" panose="020B0604030504040204" pitchFamily="50" charset="-128"/>
                          <a:ea typeface="Meiryo UI" panose="020B0604030504040204" pitchFamily="50" charset="-128"/>
                        </a:rPr>
                        <a:t>■交通インフラの充実</a:t>
                      </a:r>
                      <a:endParaRPr kumimoji="1" lang="en-US" altLang="ja-JP" sz="1050" b="1" dirty="0">
                        <a:latin typeface="Meiryo UI" panose="020B0604030504040204" pitchFamily="50" charset="-128"/>
                        <a:ea typeface="Meiryo UI" panose="020B0604030504040204" pitchFamily="50" charset="-128"/>
                      </a:endParaRPr>
                    </a:p>
                    <a:p>
                      <a:pPr marL="85725" indent="-85725">
                        <a:lnSpc>
                          <a:spcPts val="1200"/>
                        </a:lnSpc>
                      </a:pPr>
                      <a:r>
                        <a:rPr kumimoji="1" lang="ja-JP" altLang="en-US" sz="1050" dirty="0">
                          <a:latin typeface="Meiryo UI" panose="020B0604030504040204" pitchFamily="50" charset="-128"/>
                          <a:ea typeface="Meiryo UI" panose="020B0604030504040204" pitchFamily="50" charset="-128"/>
                        </a:rPr>
                        <a:t>・我が国初の完全</a:t>
                      </a:r>
                      <a:r>
                        <a:rPr kumimoji="1" lang="ja-JP" altLang="en-US" sz="1050" b="1" dirty="0">
                          <a:latin typeface="Meiryo UI" panose="020B0604030504040204" pitchFamily="50" charset="-128"/>
                          <a:ea typeface="Meiryo UI" panose="020B0604030504040204" pitchFamily="50" charset="-128"/>
                        </a:rPr>
                        <a:t>２４時間空港である関西国際空港や国際コンテナ戦略港湾に指定されている阪神港</a:t>
                      </a:r>
                      <a:r>
                        <a:rPr kumimoji="1" lang="ja-JP" altLang="en-US" sz="1050" dirty="0">
                          <a:latin typeface="Meiryo UI" panose="020B0604030504040204" pitchFamily="50" charset="-128"/>
                          <a:ea typeface="Meiryo UI" panose="020B0604030504040204" pitchFamily="50" charset="-128"/>
                        </a:rPr>
                        <a:t>などの国際インフラを備えている。</a:t>
                      </a:r>
                      <a:endParaRPr kumimoji="1" lang="en-US" altLang="ja-JP" sz="1050" dirty="0">
                        <a:latin typeface="Meiryo UI" panose="020B0604030504040204" pitchFamily="50" charset="-128"/>
                        <a:ea typeface="Meiryo UI" panose="020B0604030504040204" pitchFamily="50" charset="-128"/>
                      </a:endParaRPr>
                    </a:p>
                    <a:p>
                      <a:pPr marL="85725" indent="-85725">
                        <a:lnSpc>
                          <a:spcPts val="1200"/>
                        </a:lnSpc>
                      </a:pPr>
                      <a:r>
                        <a:rPr kumimoji="1" lang="ja-JP" altLang="en-US" sz="1050" dirty="0">
                          <a:latin typeface="Meiryo UI" panose="020B0604030504040204" pitchFamily="50" charset="-128"/>
                          <a:ea typeface="Meiryo UI" panose="020B0604030504040204" pitchFamily="50" charset="-128"/>
                        </a:rPr>
                        <a:t>・都心を中心に放射状に延びる鉄道網が整備されており、大阪市の駅密度は日本一高く、</a:t>
                      </a:r>
                      <a:r>
                        <a:rPr kumimoji="1" lang="ja-JP" altLang="en-US" sz="1050" b="1" dirty="0">
                          <a:latin typeface="Meiryo UI" panose="020B0604030504040204" pitchFamily="50" charset="-128"/>
                          <a:ea typeface="Meiryo UI" panose="020B0604030504040204" pitchFamily="50" charset="-128"/>
                        </a:rPr>
                        <a:t>高密度な鉄道網</a:t>
                      </a:r>
                      <a:r>
                        <a:rPr kumimoji="1" lang="ja-JP" altLang="en-US" sz="1050" dirty="0">
                          <a:latin typeface="Meiryo UI" panose="020B0604030504040204" pitchFamily="50" charset="-128"/>
                          <a:ea typeface="Meiryo UI" panose="020B0604030504040204" pitchFamily="50" charset="-128"/>
                        </a:rPr>
                        <a:t>を有している。</a:t>
                      </a:r>
                      <a:endParaRPr kumimoji="1" lang="en-US" altLang="ja-JP" sz="105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豊かな食文化、歴史的・文化的蓄積</a:t>
                      </a:r>
                      <a:endParaRPr kumimoji="1" lang="en-US" altLang="ja-JP" sz="1050" b="1"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dirty="0">
                          <a:latin typeface="Meiryo UI" panose="020B0604030504040204" pitchFamily="50" charset="-128"/>
                          <a:ea typeface="Meiryo UI" panose="020B0604030504040204" pitchFamily="50" charset="-128"/>
                        </a:rPr>
                        <a:t>・大阪の寺院数は、全国２位。また、大阪には国宝が</a:t>
                      </a:r>
                      <a:r>
                        <a:rPr kumimoji="1" lang="en-US" altLang="ja-JP" sz="1050" dirty="0">
                          <a:latin typeface="Meiryo UI" panose="020B0604030504040204" pitchFamily="50" charset="-128"/>
                          <a:ea typeface="Meiryo UI" panose="020B0604030504040204" pitchFamily="50" charset="-128"/>
                        </a:rPr>
                        <a:t>62</a:t>
                      </a:r>
                      <a:r>
                        <a:rPr kumimoji="1" lang="ja-JP" altLang="en-US" sz="1050" dirty="0">
                          <a:latin typeface="Meiryo UI" panose="020B0604030504040204" pitchFamily="50" charset="-128"/>
                          <a:ea typeface="Meiryo UI" panose="020B0604030504040204" pitchFamily="50" charset="-128"/>
                        </a:rPr>
                        <a:t>件（全国の約</a:t>
                      </a:r>
                      <a:r>
                        <a:rPr kumimoji="1" lang="en-US" altLang="ja-JP" sz="1050" dirty="0">
                          <a:latin typeface="Meiryo UI" panose="020B0604030504040204" pitchFamily="50" charset="-128"/>
                          <a:ea typeface="Meiryo UI" panose="020B0604030504040204" pitchFamily="50" charset="-128"/>
                        </a:rPr>
                        <a:t>6</a:t>
                      </a:r>
                      <a:r>
                        <a:rPr kumimoji="1" lang="ja-JP" altLang="en-US" sz="1050" dirty="0">
                          <a:latin typeface="Meiryo UI" panose="020B0604030504040204" pitchFamily="50" charset="-128"/>
                          <a:ea typeface="Meiryo UI" panose="020B0604030504040204" pitchFamily="50" charset="-128"/>
                        </a:rPr>
                        <a:t>％）、重要文化財が</a:t>
                      </a:r>
                      <a:r>
                        <a:rPr kumimoji="1" lang="en-US" altLang="ja-JP" sz="1050" dirty="0">
                          <a:latin typeface="Meiryo UI" panose="020B0604030504040204" pitchFamily="50" charset="-128"/>
                          <a:ea typeface="Meiryo UI" panose="020B0604030504040204" pitchFamily="50" charset="-128"/>
                        </a:rPr>
                        <a:t>615</a:t>
                      </a:r>
                      <a:r>
                        <a:rPr kumimoji="1" lang="ja-JP" altLang="en-US" sz="1050" dirty="0">
                          <a:latin typeface="Meiryo UI" panose="020B0604030504040204" pitchFamily="50" charset="-128"/>
                          <a:ea typeface="Meiryo UI" panose="020B0604030504040204" pitchFamily="50" charset="-128"/>
                        </a:rPr>
                        <a:t>件（全国の約</a:t>
                      </a:r>
                      <a:r>
                        <a:rPr kumimoji="1" lang="en-US" altLang="ja-JP" sz="1050" dirty="0">
                          <a:latin typeface="Meiryo UI" panose="020B0604030504040204" pitchFamily="50" charset="-128"/>
                          <a:ea typeface="Meiryo UI" panose="020B0604030504040204" pitchFamily="50" charset="-128"/>
                        </a:rPr>
                        <a:t>5</a:t>
                      </a:r>
                      <a:r>
                        <a:rPr kumimoji="1" lang="ja-JP" altLang="en-US" sz="1050" dirty="0">
                          <a:latin typeface="Meiryo UI" panose="020B0604030504040204" pitchFamily="50" charset="-128"/>
                          <a:ea typeface="Meiryo UI" panose="020B0604030504040204" pitchFamily="50" charset="-128"/>
                        </a:rPr>
                        <a:t>％）が存在。さらに</a:t>
                      </a:r>
                      <a:r>
                        <a:rPr kumimoji="1" lang="ja-JP" altLang="en-US" sz="1050" b="1" dirty="0">
                          <a:latin typeface="Meiryo UI" panose="020B0604030504040204" pitchFamily="50" charset="-128"/>
                          <a:ea typeface="Meiryo UI" panose="020B0604030504040204" pitchFamily="50" charset="-128"/>
                        </a:rPr>
                        <a:t>百舌鳥・古市古墳群が世界遺産登録</a:t>
                      </a:r>
                      <a:r>
                        <a:rPr kumimoji="1" lang="ja-JP" altLang="en-US" sz="1050" dirty="0">
                          <a:latin typeface="Meiryo UI" panose="020B0604030504040204" pitchFamily="50" charset="-128"/>
                          <a:ea typeface="Meiryo UI" panose="020B0604030504040204" pitchFamily="50" charset="-128"/>
                        </a:rPr>
                        <a:t>など、歴史的・文化的遺産が豊富。歴史的な資産にくわえ、</a:t>
                      </a:r>
                      <a:r>
                        <a:rPr kumimoji="1" lang="ja-JP" altLang="en-US" sz="1050" b="1" dirty="0">
                          <a:latin typeface="Meiryo UI" panose="020B0604030504040204" pitchFamily="50" charset="-128"/>
                          <a:ea typeface="Meiryo UI" panose="020B0604030504040204" pitchFamily="50" charset="-128"/>
                        </a:rPr>
                        <a:t>伝統芸能、最新のエンターテインメント、豊かな食文化など多彩な都市魅力</a:t>
                      </a:r>
                      <a:r>
                        <a:rPr kumimoji="1" lang="ja-JP" altLang="en-US" sz="1050" dirty="0">
                          <a:latin typeface="Meiryo UI" panose="020B0604030504040204" pitchFamily="50" charset="-128"/>
                          <a:ea typeface="Meiryo UI" panose="020B0604030504040204" pitchFamily="50" charset="-128"/>
                        </a:rPr>
                        <a:t>を有している。</a:t>
                      </a:r>
                      <a:r>
                        <a:rPr kumimoji="1" lang="ja-JP" altLang="en-US" sz="1050" b="1" dirty="0">
                          <a:latin typeface="Meiryo UI" panose="020B0604030504040204" pitchFamily="50" charset="-128"/>
                          <a:ea typeface="Meiryo UI" panose="020B0604030504040204" pitchFamily="50" charset="-128"/>
                        </a:rPr>
                        <a:t>ＩＲの立地に向けた取組を推進。</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b="1" dirty="0">
                          <a:latin typeface="Meiryo UI" panose="020B0604030504040204" pitchFamily="50" charset="-128"/>
                          <a:ea typeface="Meiryo UI" panose="020B0604030504040204" pitchFamily="50" charset="-128"/>
                        </a:rPr>
                        <a:t>■災害対応力</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dirty="0">
                          <a:latin typeface="Meiryo UI" panose="020B0604030504040204" pitchFamily="50" charset="-128"/>
                          <a:ea typeface="Meiryo UI" panose="020B0604030504040204" pitchFamily="50" charset="-128"/>
                        </a:rPr>
                        <a:t>・阪神・淡路大震災や大阪北部地震、台風等の</a:t>
                      </a:r>
                      <a:r>
                        <a:rPr kumimoji="1" lang="ja-JP" altLang="en-US" sz="1050" b="1" dirty="0">
                          <a:latin typeface="Meiryo UI" panose="020B0604030504040204" pitchFamily="50" charset="-128"/>
                          <a:ea typeface="Meiryo UI" panose="020B0604030504040204" pitchFamily="50" charset="-128"/>
                        </a:rPr>
                        <a:t>災害の教訓</a:t>
                      </a:r>
                      <a:r>
                        <a:rPr kumimoji="1" lang="ja-JP" altLang="en-US" sz="1050" dirty="0">
                          <a:latin typeface="Meiryo UI" panose="020B0604030504040204" pitchFamily="50" charset="-128"/>
                          <a:ea typeface="Meiryo UI" panose="020B0604030504040204" pitchFamily="50" charset="-128"/>
                        </a:rPr>
                        <a:t>。南海トラフ等地震に対する防潮堤の液状化や水門耐震などの対策を実施。</a:t>
                      </a:r>
                      <a:endParaRPr kumimoji="1" lang="en-US" altLang="ja-JP" sz="1050" dirty="0">
                        <a:latin typeface="Meiryo UI" panose="020B0604030504040204" pitchFamily="50" charset="-128"/>
                        <a:ea typeface="Meiryo UI" panose="020B0604030504040204"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61533143"/>
                  </a:ext>
                </a:extLst>
              </a:tr>
            </a:tbl>
          </a:graphicData>
        </a:graphic>
      </p:graphicFrame>
      <p:sp>
        <p:nvSpPr>
          <p:cNvPr id="7" name="正方形/長方形 6"/>
          <p:cNvSpPr/>
          <p:nvPr/>
        </p:nvSpPr>
        <p:spPr>
          <a:xfrm>
            <a:off x="2483768" y="6537535"/>
            <a:ext cx="6892653"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rPr>
              <a:t>2020.3</a:t>
            </a:r>
            <a:r>
              <a:rPr lang="ja-JP" altLang="en-US" sz="1000" dirty="0">
                <a:latin typeface="Meiryo UI" panose="020B0604030504040204" pitchFamily="50" charset="-128"/>
                <a:ea typeface="Meiryo UI" panose="020B0604030504040204" pitchFamily="50" charset="-128"/>
              </a:rPr>
              <a:t>大阪府・大阪市「万博のインパクトを活かした大阪の将来に向けたビジョン」本編・資料編に加筆修正</a:t>
            </a:r>
            <a:endParaRPr lang="en-US" altLang="ja-JP" sz="1000" dirty="0">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0" y="0"/>
            <a:ext cx="9144000" cy="404664"/>
            <a:chOff x="-3515" y="-13192"/>
            <a:chExt cx="9144000" cy="404664"/>
          </a:xfrm>
        </p:grpSpPr>
        <p:sp>
          <p:nvSpPr>
            <p:cNvPr id="9" name="正方形/長方形 8"/>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６ー５</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lang="ja-JP" altLang="en-US" kern="0" dirty="0">
                  <a:solidFill>
                    <a:srgbClr val="000000"/>
                  </a:solidFill>
                  <a:latin typeface="Meiryo UI"/>
                  <a:ea typeface="Meiryo UI" pitchFamily="50" charset="-128"/>
                  <a:cs typeface="Meiryo UI" pitchFamily="50" charset="-128"/>
                </a:rPr>
                <a:t>大阪の強み・弱み</a:t>
              </a:r>
            </a:p>
          </p:txBody>
        </p:sp>
        <p:sp>
          <p:nvSpPr>
            <p:cNvPr id="10" name="正方形/長方形 9"/>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参考資料６</a:t>
              </a:r>
            </a:p>
          </p:txBody>
        </p:sp>
      </p:grpSp>
    </p:spTree>
    <p:extLst>
      <p:ext uri="{BB962C8B-B14F-4D97-AF65-F5344CB8AC3E}">
        <p14:creationId xmlns:p14="http://schemas.microsoft.com/office/powerpoint/2010/main" val="217432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88086" y="837109"/>
            <a:ext cx="8797305" cy="8381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Ins="36000" rtlCol="0" anchor="ctr"/>
          <a:lstStyle/>
          <a:p>
            <a:pPr marL="285750" indent="-285750">
              <a:buFont typeface="Wingdings" panose="05000000000000000000" pitchFamily="2" charset="2"/>
              <a:buChar char="p"/>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年を比較し、大阪府内の市町村間で大阪市への転入が拡大した主な市町村は、枚方市、四條畷市、東大阪市、大阪狭山市、高石市となっている。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年を比較し、大阪府内の市町村間で大阪市からの転出が拡大した主な市町村は、茨木市、豊中市、吹田市、守口市、河内長野市となっている。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20291" y="396268"/>
            <a:ext cx="6279027"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大阪市における人口移動の主な内訳</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84452" y="6611458"/>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出典：総務省「住民基本台帳人口移動報告」をもとに副首都推進局で作成</a:t>
            </a:r>
            <a:endParaRPr lang="ja-JP" altLang="en-US" sz="800" dirty="0">
              <a:latin typeface="Meiryo UI" panose="020B0604030504040204" pitchFamily="50" charset="-128"/>
              <a:ea typeface="Meiryo UI" panose="020B0604030504040204" pitchFamily="50" charset="-128"/>
            </a:endParaRPr>
          </a:p>
        </p:txBody>
      </p:sp>
      <p:sp>
        <p:nvSpPr>
          <p:cNvPr id="11" name="正方形/長方形 10"/>
          <p:cNvSpPr/>
          <p:nvPr/>
        </p:nvSpPr>
        <p:spPr>
          <a:xfrm>
            <a:off x="184452" y="1745735"/>
            <a:ext cx="4284000" cy="28800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年と</a:t>
            </a:r>
            <a:r>
              <a:rPr lang="en-US" altLang="ja-JP"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年を比較し</a:t>
            </a:r>
            <a:r>
              <a:rPr lang="en-US" altLang="ja-JP"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大阪市への転入が拡大</a:t>
            </a:r>
            <a:r>
              <a:rPr lang="en-US" altLang="ja-JP"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した主な市町村</a:t>
            </a:r>
            <a:endParaRPr kumimoji="1" lang="ja-JP" altLang="en-US" sz="120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テキスト ボックス 34"/>
          <p:cNvSpPr txBox="1"/>
          <p:nvPr/>
        </p:nvSpPr>
        <p:spPr>
          <a:xfrm>
            <a:off x="2333752" y="2049886"/>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①枚方市</a:t>
            </a:r>
            <a:endParaRPr kumimoji="1" lang="ja-JP" altLang="en-US" sz="1000" dirty="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323702" y="2546044"/>
            <a:ext cx="1800000" cy="2556000"/>
            <a:chOff x="0" y="2055683"/>
            <a:chExt cx="2504106" cy="3635527"/>
          </a:xfrm>
        </p:grpSpPr>
        <p:pic>
          <p:nvPicPr>
            <p:cNvPr id="3" name="図 2"/>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4424" y="2251673"/>
              <a:ext cx="2359682" cy="3439537"/>
            </a:xfrm>
            <a:prstGeom prst="rect">
              <a:avLst/>
            </a:prstGeom>
          </p:spPr>
        </p:pic>
        <p:sp>
          <p:nvSpPr>
            <p:cNvPr id="10" name="正方形/長方形 9"/>
            <p:cNvSpPr/>
            <p:nvPr/>
          </p:nvSpPr>
          <p:spPr>
            <a:xfrm>
              <a:off x="0" y="2055683"/>
              <a:ext cx="1007472" cy="673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2" name="テキスト ボックス 1"/>
          <p:cNvSpPr txBox="1"/>
          <p:nvPr/>
        </p:nvSpPr>
        <p:spPr>
          <a:xfrm>
            <a:off x="1131300" y="3771593"/>
            <a:ext cx="648000" cy="261610"/>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大阪市</a:t>
            </a:r>
            <a:endParaRPr kumimoji="1" lang="ja-JP" altLang="en-US" sz="11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772969" y="3247867"/>
            <a:ext cx="224819"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①</a:t>
            </a:r>
          </a:p>
        </p:txBody>
      </p:sp>
      <p:sp>
        <p:nvSpPr>
          <p:cNvPr id="50" name="テキスト ボックス 49"/>
          <p:cNvSpPr txBox="1"/>
          <p:nvPr/>
        </p:nvSpPr>
        <p:spPr>
          <a:xfrm>
            <a:off x="1139089" y="4171542"/>
            <a:ext cx="22481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⑤</a:t>
            </a:r>
            <a:endParaRPr kumimoji="1" lang="en-US" altLang="ja-JP" sz="1400"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1413605" y="4251196"/>
            <a:ext cx="224819"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④</a:t>
            </a:r>
            <a:endParaRPr kumimoji="1" lang="en-US" altLang="ja-JP" sz="1400" dirty="0">
              <a:latin typeface="Meiryo UI" panose="020B0604030504040204" pitchFamily="50" charset="-128"/>
              <a:ea typeface="Meiryo UI" panose="020B0604030504040204" pitchFamily="50" charset="-128"/>
            </a:endParaRPr>
          </a:p>
        </p:txBody>
      </p:sp>
      <p:sp>
        <p:nvSpPr>
          <p:cNvPr id="59" name="正方形/長方形 58"/>
          <p:cNvSpPr/>
          <p:nvPr/>
        </p:nvSpPr>
        <p:spPr>
          <a:xfrm>
            <a:off x="4697565" y="1736186"/>
            <a:ext cx="4284000" cy="28800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年と</a:t>
            </a:r>
            <a:r>
              <a:rPr lang="en-US" altLang="ja-JP"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年を比較し</a:t>
            </a:r>
            <a:r>
              <a:rPr lang="en-US" altLang="ja-JP"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大阪市から転出が拡大</a:t>
            </a:r>
            <a:r>
              <a:rPr lang="en-US" altLang="ja-JP"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した主な市町村</a:t>
            </a:r>
            <a:endParaRPr kumimoji="1" lang="ja-JP" altLang="en-US" sz="120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テキスト ボックス 59"/>
          <p:cNvSpPr txBox="1"/>
          <p:nvPr/>
        </p:nvSpPr>
        <p:spPr>
          <a:xfrm>
            <a:off x="2518672" y="2408299"/>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2425489" y="2614626"/>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+355</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3355293" y="2601910"/>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+506</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67" name="角丸四角形 66"/>
          <p:cNvSpPr/>
          <p:nvPr/>
        </p:nvSpPr>
        <p:spPr>
          <a:xfrm>
            <a:off x="2471176" y="2266923"/>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2339081" y="3184470"/>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②四條畷市</a:t>
            </a:r>
            <a:endParaRPr kumimoji="1" lang="ja-JP" altLang="en-US" sz="1000" dirty="0">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2533992" y="3538379"/>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2440809" y="3744706"/>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転出超過</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300</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3370613" y="3731990"/>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+347</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73" name="右矢印 72"/>
          <p:cNvSpPr/>
          <p:nvPr/>
        </p:nvSpPr>
        <p:spPr>
          <a:xfrm>
            <a:off x="3186400" y="3625689"/>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4" name="角丸四角形 73"/>
          <p:cNvSpPr/>
          <p:nvPr/>
        </p:nvSpPr>
        <p:spPr>
          <a:xfrm>
            <a:off x="2476505" y="340150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2332773" y="4332501"/>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③東大阪市</a:t>
            </a:r>
            <a:endParaRPr kumimoji="1" lang="ja-JP" altLang="en-US" sz="1000" dirty="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2518672" y="4695662"/>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2425489" y="4901989"/>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+302</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3355293" y="4889273"/>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+518</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81" name="角丸四角形 80"/>
          <p:cNvSpPr/>
          <p:nvPr/>
        </p:nvSpPr>
        <p:spPr>
          <a:xfrm>
            <a:off x="2470197" y="4549538"/>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403012" y="5504347"/>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⑤高石市</a:t>
            </a:r>
            <a:endParaRPr kumimoji="1" lang="ja-JP" altLang="en-US" sz="100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620440" y="5867964"/>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527915" y="6082444"/>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転出超過</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276</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1457719" y="6069728"/>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+15</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88" name="角丸四角形 87"/>
          <p:cNvSpPr/>
          <p:nvPr/>
        </p:nvSpPr>
        <p:spPr>
          <a:xfrm>
            <a:off x="540436" y="5721384"/>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9" name="テキスト ボックス 88"/>
          <p:cNvSpPr txBox="1"/>
          <p:nvPr/>
        </p:nvSpPr>
        <p:spPr>
          <a:xfrm>
            <a:off x="2333753" y="5509600"/>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④大阪狭山市</a:t>
            </a:r>
            <a:endParaRPr kumimoji="1" lang="ja-JP" altLang="en-US" sz="1000" dirty="0">
              <a:latin typeface="Meiryo UI" panose="020B0604030504040204" pitchFamily="50" charset="-128"/>
              <a:ea typeface="Meiryo UI" panose="020B0604030504040204" pitchFamily="50" charset="-128"/>
            </a:endParaRPr>
          </a:p>
        </p:txBody>
      </p:sp>
      <p:sp>
        <p:nvSpPr>
          <p:cNvPr id="90" name="テキスト ボックス 89"/>
          <p:cNvSpPr txBox="1"/>
          <p:nvPr/>
        </p:nvSpPr>
        <p:spPr>
          <a:xfrm>
            <a:off x="2551839" y="5881370"/>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91" name="テキスト ボックス 90"/>
          <p:cNvSpPr txBox="1"/>
          <p:nvPr/>
        </p:nvSpPr>
        <p:spPr>
          <a:xfrm>
            <a:off x="2458656" y="6087697"/>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転出超過▲</a:t>
            </a:r>
            <a:r>
              <a:rPr lang="en-US" altLang="ja-JP" sz="1000" dirty="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92" name="テキスト ボックス 91"/>
          <p:cNvSpPr txBox="1"/>
          <p:nvPr/>
        </p:nvSpPr>
        <p:spPr>
          <a:xfrm>
            <a:off x="3388460" y="6074981"/>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+320</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95" name="角丸四角形 94"/>
          <p:cNvSpPr/>
          <p:nvPr/>
        </p:nvSpPr>
        <p:spPr>
          <a:xfrm>
            <a:off x="2471177" y="572663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1729418" y="3523865"/>
            <a:ext cx="308735"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②</a:t>
            </a:r>
          </a:p>
        </p:txBody>
      </p:sp>
      <p:sp>
        <p:nvSpPr>
          <p:cNvPr id="97" name="テキスト ボックス 96"/>
          <p:cNvSpPr txBox="1"/>
          <p:nvPr/>
        </p:nvSpPr>
        <p:spPr>
          <a:xfrm>
            <a:off x="1599991" y="3726232"/>
            <a:ext cx="30873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endParaRPr>
          </a:p>
        </p:txBody>
      </p:sp>
      <p:cxnSp>
        <p:nvCxnSpPr>
          <p:cNvPr id="99" name="直線矢印コネクタ 98"/>
          <p:cNvCxnSpPr/>
          <p:nvPr/>
        </p:nvCxnSpPr>
        <p:spPr>
          <a:xfrm flipH="1">
            <a:off x="1651936" y="3474863"/>
            <a:ext cx="180000" cy="144000"/>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flipH="1">
            <a:off x="1680328" y="3693306"/>
            <a:ext cx="123215" cy="17737"/>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flipH="1">
            <a:off x="1608328" y="3872719"/>
            <a:ext cx="108000" cy="5183"/>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V="1">
            <a:off x="1367027" y="4102772"/>
            <a:ext cx="55438" cy="159526"/>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flipV="1">
            <a:off x="1583106" y="4102772"/>
            <a:ext cx="120" cy="216000"/>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grpSp>
        <p:nvGrpSpPr>
          <p:cNvPr id="98" name="グループ化 97"/>
          <p:cNvGrpSpPr/>
          <p:nvPr/>
        </p:nvGrpSpPr>
        <p:grpSpPr>
          <a:xfrm>
            <a:off x="4746956" y="2613396"/>
            <a:ext cx="1800000" cy="2556000"/>
            <a:chOff x="0" y="2055683"/>
            <a:chExt cx="2504106" cy="3635527"/>
          </a:xfrm>
        </p:grpSpPr>
        <p:pic>
          <p:nvPicPr>
            <p:cNvPr id="100" name="図 99"/>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4424" y="2251673"/>
              <a:ext cx="2359682" cy="3439537"/>
            </a:xfrm>
            <a:prstGeom prst="rect">
              <a:avLst/>
            </a:prstGeom>
          </p:spPr>
        </p:pic>
        <p:sp>
          <p:nvSpPr>
            <p:cNvPr id="101" name="正方形/長方形 100"/>
            <p:cNvSpPr/>
            <p:nvPr/>
          </p:nvSpPr>
          <p:spPr>
            <a:xfrm>
              <a:off x="0" y="2055683"/>
              <a:ext cx="1007472" cy="673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02" name="テキスト ボックス 101"/>
          <p:cNvSpPr txBox="1"/>
          <p:nvPr/>
        </p:nvSpPr>
        <p:spPr>
          <a:xfrm>
            <a:off x="5554554" y="3838945"/>
            <a:ext cx="648000" cy="261610"/>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大阪市</a:t>
            </a:r>
            <a:endParaRPr kumimoji="1" lang="ja-JP" altLang="en-US" sz="1100" b="1" dirty="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5872639" y="3286334"/>
            <a:ext cx="224819"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①</a:t>
            </a:r>
          </a:p>
        </p:txBody>
      </p:sp>
      <p:sp>
        <p:nvSpPr>
          <p:cNvPr id="106" name="テキスト ボックス 105"/>
          <p:cNvSpPr txBox="1"/>
          <p:nvPr/>
        </p:nvSpPr>
        <p:spPr>
          <a:xfrm>
            <a:off x="5901055" y="4542405"/>
            <a:ext cx="22481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⑤</a:t>
            </a:r>
            <a:endParaRPr kumimoji="1" lang="en-US" altLang="ja-JP" sz="1400" dirty="0">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5955017" y="3544822"/>
            <a:ext cx="224819"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④</a:t>
            </a:r>
            <a:endParaRPr kumimoji="1" lang="en-US" altLang="ja-JP" sz="1400" dirty="0">
              <a:latin typeface="Meiryo UI" panose="020B0604030504040204" pitchFamily="50" charset="-128"/>
              <a:ea typeface="Meiryo UI" panose="020B0604030504040204" pitchFamily="50" charset="-128"/>
            </a:endParaRPr>
          </a:p>
        </p:txBody>
      </p:sp>
      <p:sp>
        <p:nvSpPr>
          <p:cNvPr id="109" name="テキスト ボックス 108"/>
          <p:cNvSpPr txBox="1"/>
          <p:nvPr/>
        </p:nvSpPr>
        <p:spPr>
          <a:xfrm>
            <a:off x="5605036" y="3425640"/>
            <a:ext cx="308735"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②</a:t>
            </a:r>
          </a:p>
        </p:txBody>
      </p:sp>
      <p:sp>
        <p:nvSpPr>
          <p:cNvPr id="111" name="テキスト ボックス 110"/>
          <p:cNvSpPr txBox="1"/>
          <p:nvPr/>
        </p:nvSpPr>
        <p:spPr>
          <a:xfrm>
            <a:off x="5767100" y="3421526"/>
            <a:ext cx="30873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endParaRPr>
          </a:p>
        </p:txBody>
      </p:sp>
      <p:cxnSp>
        <p:nvCxnSpPr>
          <p:cNvPr id="112" name="直線矢印コネクタ 111"/>
          <p:cNvCxnSpPr/>
          <p:nvPr/>
        </p:nvCxnSpPr>
        <p:spPr>
          <a:xfrm flipV="1">
            <a:off x="5894720" y="3655024"/>
            <a:ext cx="30052" cy="81679"/>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V="1">
            <a:off x="5980552" y="3736703"/>
            <a:ext cx="88333" cy="48304"/>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a:off x="5980552" y="4162481"/>
            <a:ext cx="82154" cy="417116"/>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flipH="1" flipV="1">
            <a:off x="5814662" y="3656666"/>
            <a:ext cx="8929" cy="123542"/>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flipV="1">
            <a:off x="6033217" y="3515524"/>
            <a:ext cx="47637" cy="177782"/>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sp>
        <p:nvSpPr>
          <p:cNvPr id="117" name="テキスト ボックス 116"/>
          <p:cNvSpPr txBox="1"/>
          <p:nvPr/>
        </p:nvSpPr>
        <p:spPr>
          <a:xfrm>
            <a:off x="6954549" y="2049886"/>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①茨木市</a:t>
            </a:r>
            <a:endParaRPr kumimoji="1" lang="ja-JP" altLang="en-US" sz="1000" dirty="0">
              <a:latin typeface="Meiryo UI" panose="020B0604030504040204" pitchFamily="50" charset="-128"/>
              <a:ea typeface="Meiryo UI" panose="020B0604030504040204" pitchFamily="50" charset="-128"/>
            </a:endParaRPr>
          </a:p>
        </p:txBody>
      </p:sp>
      <p:sp>
        <p:nvSpPr>
          <p:cNvPr id="118" name="テキスト ボックス 117"/>
          <p:cNvSpPr txBox="1"/>
          <p:nvPr/>
        </p:nvSpPr>
        <p:spPr>
          <a:xfrm>
            <a:off x="7145777" y="2405773"/>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19" name="テキスト ボックス 118"/>
          <p:cNvSpPr txBox="1"/>
          <p:nvPr/>
        </p:nvSpPr>
        <p:spPr>
          <a:xfrm>
            <a:off x="7052594" y="2612100"/>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+134</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20" name="テキスト ボックス 119"/>
          <p:cNvSpPr txBox="1"/>
          <p:nvPr/>
        </p:nvSpPr>
        <p:spPr>
          <a:xfrm>
            <a:off x="7982398" y="2599384"/>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転出超過</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18</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23" name="角丸四角形 122"/>
          <p:cNvSpPr/>
          <p:nvPr/>
        </p:nvSpPr>
        <p:spPr>
          <a:xfrm>
            <a:off x="7091973" y="2266923"/>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4" name="テキスト ボックス 123"/>
          <p:cNvSpPr txBox="1"/>
          <p:nvPr/>
        </p:nvSpPr>
        <p:spPr>
          <a:xfrm>
            <a:off x="6959878" y="3184470"/>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②豊中市</a:t>
            </a:r>
            <a:endParaRPr kumimoji="1" lang="ja-JP" altLang="en-US" sz="1000" dirty="0">
              <a:latin typeface="Meiryo UI" panose="020B0604030504040204" pitchFamily="50" charset="-128"/>
              <a:ea typeface="Meiryo UI" panose="020B0604030504040204" pitchFamily="50" charset="-128"/>
            </a:endParaRPr>
          </a:p>
        </p:txBody>
      </p:sp>
      <p:sp>
        <p:nvSpPr>
          <p:cNvPr id="125" name="テキスト ボックス 124"/>
          <p:cNvSpPr txBox="1"/>
          <p:nvPr/>
        </p:nvSpPr>
        <p:spPr>
          <a:xfrm>
            <a:off x="7163313" y="3538144"/>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26" name="テキスト ボックス 125"/>
          <p:cNvSpPr txBox="1"/>
          <p:nvPr/>
        </p:nvSpPr>
        <p:spPr>
          <a:xfrm>
            <a:off x="7070130" y="3744471"/>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転出超過</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357</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27" name="テキスト ボックス 126"/>
          <p:cNvSpPr txBox="1"/>
          <p:nvPr/>
        </p:nvSpPr>
        <p:spPr>
          <a:xfrm>
            <a:off x="7999934" y="3731755"/>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転出超過</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780</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30" name="角丸四角形 129"/>
          <p:cNvSpPr/>
          <p:nvPr/>
        </p:nvSpPr>
        <p:spPr>
          <a:xfrm>
            <a:off x="7097302" y="340150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1" name="テキスト ボックス 130"/>
          <p:cNvSpPr txBox="1"/>
          <p:nvPr/>
        </p:nvSpPr>
        <p:spPr>
          <a:xfrm>
            <a:off x="6953570" y="4332501"/>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③吹田市</a:t>
            </a:r>
            <a:endParaRPr kumimoji="1" lang="ja-JP" altLang="en-US" sz="1000" dirty="0">
              <a:latin typeface="Meiryo UI" panose="020B0604030504040204" pitchFamily="50" charset="-128"/>
              <a:ea typeface="Meiryo UI" panose="020B0604030504040204" pitchFamily="50" charset="-128"/>
            </a:endParaRPr>
          </a:p>
        </p:txBody>
      </p:sp>
      <p:sp>
        <p:nvSpPr>
          <p:cNvPr id="132" name="テキスト ボックス 131"/>
          <p:cNvSpPr txBox="1"/>
          <p:nvPr/>
        </p:nvSpPr>
        <p:spPr>
          <a:xfrm>
            <a:off x="7140449" y="4717433"/>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7047266" y="4923760"/>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+101</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34" name="テキスト ボックス 133"/>
          <p:cNvSpPr txBox="1"/>
          <p:nvPr/>
        </p:nvSpPr>
        <p:spPr>
          <a:xfrm>
            <a:off x="7977070" y="4911044"/>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転出超過</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335</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37" name="角丸四角形 136"/>
          <p:cNvSpPr/>
          <p:nvPr/>
        </p:nvSpPr>
        <p:spPr>
          <a:xfrm>
            <a:off x="7090994" y="4549538"/>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8" name="テキスト ボックス 137"/>
          <p:cNvSpPr txBox="1"/>
          <p:nvPr/>
        </p:nvSpPr>
        <p:spPr>
          <a:xfrm>
            <a:off x="6954550" y="5509600"/>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④守口市</a:t>
            </a:r>
            <a:endParaRPr kumimoji="1" lang="ja-JP" altLang="en-US" sz="1000" dirty="0">
              <a:latin typeface="Meiryo UI" panose="020B0604030504040204" pitchFamily="50" charset="-128"/>
              <a:ea typeface="Meiryo UI" panose="020B0604030504040204" pitchFamily="50" charset="-128"/>
            </a:endParaRPr>
          </a:p>
        </p:txBody>
      </p:sp>
      <p:sp>
        <p:nvSpPr>
          <p:cNvPr id="139" name="テキスト ボックス 138"/>
          <p:cNvSpPr txBox="1"/>
          <p:nvPr/>
        </p:nvSpPr>
        <p:spPr>
          <a:xfrm>
            <a:off x="7149924" y="5872961"/>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40" name="テキスト ボックス 139"/>
          <p:cNvSpPr txBox="1"/>
          <p:nvPr/>
        </p:nvSpPr>
        <p:spPr>
          <a:xfrm>
            <a:off x="7056741" y="6079288"/>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r>
              <a:rPr lang="en-US" altLang="ja-JP" sz="1000" dirty="0">
                <a:latin typeface="Meiryo UI" panose="020B0604030504040204" pitchFamily="50" charset="-128"/>
                <a:ea typeface="Meiryo UI" panose="020B0604030504040204" pitchFamily="50" charset="-128"/>
              </a:rPr>
              <a:t>69</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41" name="テキスト ボックス 140"/>
          <p:cNvSpPr txBox="1"/>
          <p:nvPr/>
        </p:nvSpPr>
        <p:spPr>
          <a:xfrm>
            <a:off x="7986545" y="6066572"/>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転出超過</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265</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44" name="角丸四角形 143"/>
          <p:cNvSpPr/>
          <p:nvPr/>
        </p:nvSpPr>
        <p:spPr>
          <a:xfrm>
            <a:off x="7091974" y="572663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5" name="テキスト ボックス 144"/>
          <p:cNvSpPr txBox="1"/>
          <p:nvPr/>
        </p:nvSpPr>
        <p:spPr>
          <a:xfrm>
            <a:off x="4975079" y="5504347"/>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⑤河内長野市</a:t>
            </a:r>
            <a:endParaRPr kumimoji="1" lang="ja-JP" altLang="en-US" sz="1000" dirty="0">
              <a:latin typeface="Meiryo UI" panose="020B0604030504040204" pitchFamily="50" charset="-128"/>
              <a:ea typeface="Meiryo UI" panose="020B0604030504040204" pitchFamily="50" charset="-128"/>
            </a:endParaRPr>
          </a:p>
        </p:txBody>
      </p:sp>
      <p:sp>
        <p:nvSpPr>
          <p:cNvPr id="146" name="テキスト ボックス 145"/>
          <p:cNvSpPr txBox="1"/>
          <p:nvPr/>
        </p:nvSpPr>
        <p:spPr>
          <a:xfrm>
            <a:off x="5169795" y="5859555"/>
            <a:ext cx="1714015"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rPr>
              <a:t>年　　　　　</a:t>
            </a:r>
            <a:r>
              <a:rPr lang="en-US" altLang="ja-JP" sz="1000" b="1" dirty="0">
                <a:latin typeface="Meiryo UI" panose="020B0604030504040204" pitchFamily="50" charset="-128"/>
                <a:ea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47" name="テキスト ボックス 146"/>
          <p:cNvSpPr txBox="1"/>
          <p:nvPr/>
        </p:nvSpPr>
        <p:spPr>
          <a:xfrm>
            <a:off x="5077270" y="6074035"/>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転入超過</a:t>
            </a:r>
            <a:endParaRPr lang="en-US" altLang="ja-JP" sz="1000"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153</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48" name="テキスト ボックス 147"/>
          <p:cNvSpPr txBox="1"/>
          <p:nvPr/>
        </p:nvSpPr>
        <p:spPr>
          <a:xfrm>
            <a:off x="6007074" y="6061319"/>
            <a:ext cx="778925" cy="400110"/>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転出超過</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310</a:t>
            </a:r>
            <a:r>
              <a:rPr lang="ja-JP" altLang="en-US" sz="1000" dirty="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51" name="角丸四角形 150"/>
          <p:cNvSpPr/>
          <p:nvPr/>
        </p:nvSpPr>
        <p:spPr>
          <a:xfrm>
            <a:off x="5112503" y="5721384"/>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2" name="右矢印 151"/>
          <p:cNvSpPr/>
          <p:nvPr/>
        </p:nvSpPr>
        <p:spPr>
          <a:xfrm>
            <a:off x="3148691" y="4797545"/>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3" name="右矢印 152"/>
          <p:cNvSpPr/>
          <p:nvPr/>
        </p:nvSpPr>
        <p:spPr>
          <a:xfrm>
            <a:off x="3188194" y="5974817"/>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4" name="右矢印 153"/>
          <p:cNvSpPr/>
          <p:nvPr/>
        </p:nvSpPr>
        <p:spPr>
          <a:xfrm>
            <a:off x="7771626" y="2495900"/>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5" name="右矢印 154"/>
          <p:cNvSpPr/>
          <p:nvPr/>
        </p:nvSpPr>
        <p:spPr>
          <a:xfrm>
            <a:off x="7783833" y="3630006"/>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6" name="右矢印 155"/>
          <p:cNvSpPr/>
          <p:nvPr/>
        </p:nvSpPr>
        <p:spPr>
          <a:xfrm>
            <a:off x="7767277" y="4831396"/>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右矢印 156"/>
          <p:cNvSpPr/>
          <p:nvPr/>
        </p:nvSpPr>
        <p:spPr>
          <a:xfrm>
            <a:off x="7775772" y="5964823"/>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8" name="右矢印 157"/>
          <p:cNvSpPr/>
          <p:nvPr/>
        </p:nvSpPr>
        <p:spPr>
          <a:xfrm>
            <a:off x="5793730" y="5943538"/>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9" name="右矢印 158"/>
          <p:cNvSpPr/>
          <p:nvPr/>
        </p:nvSpPr>
        <p:spPr>
          <a:xfrm>
            <a:off x="1241733" y="5951948"/>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0" name="右矢印 159"/>
          <p:cNvSpPr/>
          <p:nvPr/>
        </p:nvSpPr>
        <p:spPr>
          <a:xfrm>
            <a:off x="3148720" y="2528934"/>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8" name="テキスト ボックス 127"/>
          <p:cNvSpPr txBox="1"/>
          <p:nvPr/>
        </p:nvSpPr>
        <p:spPr>
          <a:xfrm>
            <a:off x="7141986" y="413713"/>
            <a:ext cx="1800494" cy="253916"/>
          </a:xfrm>
          <a:prstGeom prst="rect">
            <a:avLst/>
          </a:prstGeom>
          <a:noFill/>
        </p:spPr>
        <p:txBody>
          <a:bodyPr wrap="none" rtlCol="0">
            <a:spAutoFit/>
          </a:bodyPr>
          <a:lstStyle/>
          <a:p>
            <a:pPr algn="ctr"/>
            <a:r>
              <a:rPr kumimoji="1" lang="ja-JP" altLang="en-US" sz="1050" dirty="0">
                <a:solidFill>
                  <a:srgbClr val="002060"/>
                </a:solidFill>
                <a:latin typeface="Meiryo UI" panose="020B0604030504040204" pitchFamily="50" charset="-128"/>
                <a:ea typeface="Meiryo UI" panose="020B0604030504040204" pitchFamily="50" charset="-128"/>
              </a:rPr>
              <a:t>第２回意見交換会資料再掲</a:t>
            </a:r>
            <a:endParaRPr kumimoji="1" lang="en-US" altLang="ja-JP" sz="1050" dirty="0">
              <a:solidFill>
                <a:srgbClr val="002060"/>
              </a:solidFill>
              <a:latin typeface="Meiryo UI" panose="020B0604030504040204" pitchFamily="50" charset="-128"/>
              <a:ea typeface="Meiryo UI" panose="020B0604030504040204" pitchFamily="50" charset="-128"/>
            </a:endParaRPr>
          </a:p>
        </p:txBody>
      </p:sp>
      <p:sp>
        <p:nvSpPr>
          <p:cNvPr id="122" name="正方形/長方形 121"/>
          <p:cNvSpPr/>
          <p:nvPr/>
        </p:nvSpPr>
        <p:spPr>
          <a:xfrm>
            <a:off x="-3515" y="-13192"/>
            <a:ext cx="9144000" cy="4194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n-ea"/>
                <a:cs typeface="Meiryo UI" pitchFamily="50" charset="-128"/>
              </a:rPr>
              <a:t>６ー</a:t>
            </a:r>
            <a:r>
              <a:rPr lang="en-US" altLang="ja-JP" kern="0" dirty="0" smtClean="0">
                <a:solidFill>
                  <a:srgbClr val="000000"/>
                </a:solidFill>
                <a:latin typeface="+mn-ea"/>
                <a:cs typeface="Meiryo UI" pitchFamily="50" charset="-128"/>
              </a:rPr>
              <a:t>10.</a:t>
            </a:r>
            <a:r>
              <a:rPr lang="ja-JP" altLang="en-US" kern="0" dirty="0">
                <a:solidFill>
                  <a:srgbClr val="000000"/>
                </a:solidFill>
                <a:latin typeface="+mn-ea"/>
                <a:cs typeface="Meiryo UI" pitchFamily="50" charset="-128"/>
              </a:rPr>
              <a:t>大阪市と府内市町村の人口移動状況（新型コロナウィルス感染拡大前後）</a:t>
            </a:r>
          </a:p>
        </p:txBody>
      </p:sp>
      <p:sp>
        <p:nvSpPr>
          <p:cNvPr id="121" name="正方形/長方形 120"/>
          <p:cNvSpPr/>
          <p:nvPr/>
        </p:nvSpPr>
        <p:spPr>
          <a:xfrm>
            <a:off x="7753888" y="26465"/>
            <a:ext cx="1110051" cy="3297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第９回意見交換会</a:t>
            </a:r>
            <a:endParaRPr kumimoji="1" lang="en-US" altLang="ja-JP" sz="900" dirty="0">
              <a:solidFill>
                <a:schemeClr val="tx1"/>
              </a:solidFill>
            </a:endParaRPr>
          </a:p>
          <a:p>
            <a:pPr algn="ctr"/>
            <a:r>
              <a:rPr kumimoji="1" lang="ja-JP" altLang="en-US" sz="900" dirty="0">
                <a:solidFill>
                  <a:schemeClr val="tx1"/>
                </a:solidFill>
              </a:rPr>
              <a:t>　</a:t>
            </a:r>
            <a:r>
              <a:rPr lang="ja-JP" altLang="en-US" sz="900" dirty="0">
                <a:solidFill>
                  <a:schemeClr val="tx1"/>
                </a:solidFill>
              </a:rPr>
              <a:t>資料２</a:t>
            </a:r>
            <a:endParaRPr kumimoji="1" lang="ja-JP" altLang="en-US" sz="900" dirty="0">
              <a:solidFill>
                <a:schemeClr val="tx1"/>
              </a:solidFill>
            </a:endParaRPr>
          </a:p>
        </p:txBody>
      </p:sp>
    </p:spTree>
    <p:extLst>
      <p:ext uri="{BB962C8B-B14F-4D97-AF65-F5344CB8AC3E}">
        <p14:creationId xmlns:p14="http://schemas.microsoft.com/office/powerpoint/2010/main" val="3517773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01582" y="83408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年を比較し、大阪府内の市町村間の人口移動状況を分析。</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大きなトレンドとして、北摂周辺地域（豊中市、吹田市、高槻市など）の転入超過の傾向がみられる。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01582" y="392786"/>
            <a:ext cx="6279027"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大阪府内の市町村の人口移動状況（</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年の比較）</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nvGraphicFramePr>
        <p:xfrm>
          <a:off x="63632" y="1634531"/>
          <a:ext cx="2935138" cy="5003824"/>
        </p:xfrm>
        <a:graphic>
          <a:graphicData uri="http://schemas.openxmlformats.org/drawingml/2006/table">
            <a:tbl>
              <a:tblPr>
                <a:tableStyleId>{5C22544A-7EE6-4342-B048-85BDC9FD1C3A}</a:tableStyleId>
              </a:tblPr>
              <a:tblGrid>
                <a:gridCol w="861008">
                  <a:extLst>
                    <a:ext uri="{9D8B030D-6E8A-4147-A177-3AD203B41FA5}">
                      <a16:colId xmlns:a16="http://schemas.microsoft.com/office/drawing/2014/main" val="1512678159"/>
                    </a:ext>
                  </a:extLst>
                </a:gridCol>
                <a:gridCol w="1037065">
                  <a:extLst>
                    <a:ext uri="{9D8B030D-6E8A-4147-A177-3AD203B41FA5}">
                      <a16:colId xmlns:a16="http://schemas.microsoft.com/office/drawing/2014/main" val="3412342307"/>
                    </a:ext>
                  </a:extLst>
                </a:gridCol>
                <a:gridCol w="1037065">
                  <a:extLst>
                    <a:ext uri="{9D8B030D-6E8A-4147-A177-3AD203B41FA5}">
                      <a16:colId xmlns:a16="http://schemas.microsoft.com/office/drawing/2014/main" val="3784820516"/>
                    </a:ext>
                  </a:extLst>
                </a:gridCol>
              </a:tblGrid>
              <a:tr h="312739">
                <a:tc rowSpan="2">
                  <a:txBody>
                    <a:bodyPr/>
                    <a:lstStyle/>
                    <a:p>
                      <a:pPr algn="ctr" fontAlgn="ctr"/>
                      <a:r>
                        <a:rPr lang="ja-JP" altLang="en-US" sz="1100" u="none" strike="noStrike" dirty="0">
                          <a:effectLst/>
                        </a:rPr>
                        <a:t>市町村名</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gridSpan="2">
                  <a:txBody>
                    <a:bodyPr/>
                    <a:lstStyle/>
                    <a:p>
                      <a:pPr algn="l" fontAlgn="ctr"/>
                      <a:r>
                        <a:rPr lang="ja-JP" altLang="en-US" sz="1100" b="0" i="0" u="none" strike="noStrike" dirty="0">
                          <a:effectLst/>
                          <a:latin typeface="+mn-ea"/>
                          <a:ea typeface="+mn-ea"/>
                        </a:rPr>
                        <a:t>転出入超過数</a:t>
                      </a: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2642707800"/>
                  </a:ext>
                </a:extLst>
              </a:tr>
              <a:tr h="312739">
                <a:tc vMerge="1">
                  <a:txBody>
                    <a:bodyPr/>
                    <a:lstStyle/>
                    <a:p>
                      <a:endParaRPr kumimoji="1" lang="ja-JP" altLang="en-US"/>
                    </a:p>
                  </a:txBody>
                  <a:tcPr/>
                </a:tc>
                <a:tc>
                  <a:txBody>
                    <a:bodyPr/>
                    <a:lstStyle/>
                    <a:p>
                      <a:pPr algn="ctr" fontAlgn="ctr"/>
                      <a:r>
                        <a:rPr lang="en-US" altLang="ja-JP" sz="1100" u="none" strike="noStrike" dirty="0">
                          <a:effectLst/>
                        </a:rPr>
                        <a:t>2018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dirty="0">
                          <a:effectLst/>
                        </a:rPr>
                        <a:t>2020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44527311"/>
                  </a:ext>
                </a:extLst>
              </a:tr>
              <a:tr h="312739">
                <a:tc>
                  <a:txBody>
                    <a:bodyPr/>
                    <a:lstStyle/>
                    <a:p>
                      <a:pPr algn="ctr" fontAlgn="ctr"/>
                      <a:r>
                        <a:rPr lang="ja-JP" altLang="en-US" sz="1100" u="none" strike="noStrike">
                          <a:effectLst/>
                        </a:rPr>
                        <a:t>大阪市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+3,094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+2,865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80691777"/>
                  </a:ext>
                </a:extLst>
              </a:tr>
              <a:tr h="312739">
                <a:tc>
                  <a:txBody>
                    <a:bodyPr/>
                    <a:lstStyle/>
                    <a:p>
                      <a:pPr algn="ctr" fontAlgn="ctr"/>
                      <a:r>
                        <a:rPr lang="ja-JP" altLang="en-US" sz="1100" u="none" strike="noStrike">
                          <a:effectLst/>
                        </a:rPr>
                        <a:t>堺市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1,195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1,893</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844461657"/>
                  </a:ext>
                </a:extLst>
              </a:tr>
              <a:tr h="312739">
                <a:tc>
                  <a:txBody>
                    <a:bodyPr/>
                    <a:lstStyle/>
                    <a:p>
                      <a:pPr algn="ctr" fontAlgn="ctr"/>
                      <a:r>
                        <a:rPr lang="ja-JP" altLang="en-US" sz="1100" u="none" strike="noStrike">
                          <a:effectLst/>
                        </a:rPr>
                        <a:t>岸和田市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827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+40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86993688"/>
                  </a:ext>
                </a:extLst>
              </a:tr>
              <a:tr h="312739">
                <a:tc>
                  <a:txBody>
                    <a:bodyPr/>
                    <a:lstStyle/>
                    <a:p>
                      <a:pPr algn="ctr" fontAlgn="ctr"/>
                      <a:r>
                        <a:rPr lang="ja-JP" altLang="en-US" sz="1100" u="none" strike="noStrike">
                          <a:effectLst/>
                        </a:rPr>
                        <a:t>豊中市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+862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880416825"/>
                  </a:ext>
                </a:extLst>
              </a:tr>
              <a:tr h="312739">
                <a:tc>
                  <a:txBody>
                    <a:bodyPr/>
                    <a:lstStyle/>
                    <a:p>
                      <a:pPr algn="ctr" fontAlgn="ctr"/>
                      <a:r>
                        <a:rPr lang="ja-JP" altLang="en-US" sz="1100" u="none" strike="noStrike">
                          <a:effectLst/>
                        </a:rPr>
                        <a:t>池田市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+66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+412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046495782"/>
                  </a:ext>
                </a:extLst>
              </a:tr>
              <a:tr h="312739">
                <a:tc>
                  <a:txBody>
                    <a:bodyPr/>
                    <a:lstStyle/>
                    <a:p>
                      <a:pPr algn="ctr" fontAlgn="ctr"/>
                      <a:r>
                        <a:rPr lang="ja-JP" altLang="en-US" sz="1100" u="none" strike="noStrike">
                          <a:effectLst/>
                        </a:rPr>
                        <a:t>吹田市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931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+288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135261557"/>
                  </a:ext>
                </a:extLst>
              </a:tr>
              <a:tr h="312739">
                <a:tc>
                  <a:txBody>
                    <a:bodyPr/>
                    <a:lstStyle/>
                    <a:p>
                      <a:pPr algn="ctr" fontAlgn="ctr"/>
                      <a:r>
                        <a:rPr lang="ja-JP" altLang="en-US" sz="1100" u="none" strike="noStrike">
                          <a:effectLst/>
                        </a:rPr>
                        <a:t>泉大津市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555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+38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684962234"/>
                  </a:ext>
                </a:extLst>
              </a:tr>
              <a:tr h="312739">
                <a:tc>
                  <a:txBody>
                    <a:bodyPr/>
                    <a:lstStyle/>
                    <a:p>
                      <a:pPr algn="ctr" fontAlgn="ctr"/>
                      <a:r>
                        <a:rPr lang="ja-JP" altLang="en-US" sz="1100" u="none" strike="noStrike">
                          <a:effectLst/>
                        </a:rPr>
                        <a:t>高槻市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+224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635385318"/>
                  </a:ext>
                </a:extLst>
              </a:tr>
              <a:tr h="312739">
                <a:tc>
                  <a:txBody>
                    <a:bodyPr/>
                    <a:lstStyle/>
                    <a:p>
                      <a:pPr algn="ctr" fontAlgn="ctr"/>
                      <a:r>
                        <a:rPr lang="ja-JP" altLang="en-US" sz="1100" u="none" strike="noStrike">
                          <a:effectLst/>
                        </a:rPr>
                        <a:t>貝塚市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380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949856048"/>
                  </a:ext>
                </a:extLst>
              </a:tr>
              <a:tr h="312739">
                <a:tc>
                  <a:txBody>
                    <a:bodyPr/>
                    <a:lstStyle/>
                    <a:p>
                      <a:pPr algn="ctr" fontAlgn="ctr"/>
                      <a:r>
                        <a:rPr lang="ja-JP" altLang="en-US" sz="1100" u="none" strike="noStrike">
                          <a:effectLst/>
                        </a:rPr>
                        <a:t>守口市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+623</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021147565"/>
                  </a:ext>
                </a:extLst>
              </a:tr>
              <a:tr h="312739">
                <a:tc>
                  <a:txBody>
                    <a:bodyPr/>
                    <a:lstStyle/>
                    <a:p>
                      <a:pPr algn="ctr" fontAlgn="ctr"/>
                      <a:r>
                        <a:rPr lang="ja-JP" altLang="en-US" sz="1100" u="none" strike="noStrike">
                          <a:effectLst/>
                        </a:rPr>
                        <a:t>枚方市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+127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+264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02122987"/>
                  </a:ext>
                </a:extLst>
              </a:tr>
              <a:tr h="312739">
                <a:tc>
                  <a:txBody>
                    <a:bodyPr/>
                    <a:lstStyle/>
                    <a:p>
                      <a:pPr algn="ctr" fontAlgn="ctr"/>
                      <a:r>
                        <a:rPr lang="ja-JP" altLang="en-US" sz="1100" u="none" strike="noStrike">
                          <a:effectLst/>
                        </a:rPr>
                        <a:t>茨木市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+326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+48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477610964"/>
                  </a:ext>
                </a:extLst>
              </a:tr>
              <a:tr h="312739">
                <a:tc>
                  <a:txBody>
                    <a:bodyPr/>
                    <a:lstStyle/>
                    <a:p>
                      <a:pPr algn="ctr" fontAlgn="ctr"/>
                      <a:r>
                        <a:rPr lang="ja-JP" altLang="en-US" sz="1100" u="none" strike="noStrike">
                          <a:effectLst/>
                        </a:rPr>
                        <a:t>八尾市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+422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+474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458256971"/>
                  </a:ext>
                </a:extLst>
              </a:tr>
              <a:tr h="312739">
                <a:tc>
                  <a:txBody>
                    <a:bodyPr/>
                    <a:lstStyle/>
                    <a:p>
                      <a:pPr algn="ctr" fontAlgn="ctr"/>
                      <a:r>
                        <a:rPr lang="ja-JP" altLang="en-US" sz="1100" u="none" strike="noStrike">
                          <a:effectLst/>
                        </a:rPr>
                        <a:t>泉佐野市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+108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811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74998571"/>
                  </a:ext>
                </a:extLst>
              </a:tr>
            </a:tbl>
          </a:graphicData>
        </a:graphic>
      </p:graphicFrame>
      <p:graphicFrame>
        <p:nvGraphicFramePr>
          <p:cNvPr id="12" name="表 11"/>
          <p:cNvGraphicFramePr>
            <a:graphicFrameLocks noGrp="1"/>
          </p:cNvGraphicFramePr>
          <p:nvPr/>
        </p:nvGraphicFramePr>
        <p:xfrm>
          <a:off x="3065632" y="1643635"/>
          <a:ext cx="2913637" cy="4985616"/>
        </p:xfrm>
        <a:graphic>
          <a:graphicData uri="http://schemas.openxmlformats.org/drawingml/2006/table">
            <a:tbl>
              <a:tblPr>
                <a:tableStyleId>{5C22544A-7EE6-4342-B048-85BDC9FD1C3A}</a:tableStyleId>
              </a:tblPr>
              <a:tblGrid>
                <a:gridCol w="918903">
                  <a:extLst>
                    <a:ext uri="{9D8B030D-6E8A-4147-A177-3AD203B41FA5}">
                      <a16:colId xmlns:a16="http://schemas.microsoft.com/office/drawing/2014/main" val="1638858062"/>
                    </a:ext>
                  </a:extLst>
                </a:gridCol>
                <a:gridCol w="997367">
                  <a:extLst>
                    <a:ext uri="{9D8B030D-6E8A-4147-A177-3AD203B41FA5}">
                      <a16:colId xmlns:a16="http://schemas.microsoft.com/office/drawing/2014/main" val="3191787157"/>
                    </a:ext>
                  </a:extLst>
                </a:gridCol>
                <a:gridCol w="997367">
                  <a:extLst>
                    <a:ext uri="{9D8B030D-6E8A-4147-A177-3AD203B41FA5}">
                      <a16:colId xmlns:a16="http://schemas.microsoft.com/office/drawing/2014/main" val="449164953"/>
                    </a:ext>
                  </a:extLst>
                </a:gridCol>
              </a:tblGrid>
              <a:tr h="311601">
                <a:tc rowSpan="2">
                  <a:txBody>
                    <a:bodyPr/>
                    <a:lstStyle/>
                    <a:p>
                      <a:pPr algn="ctr" fontAlgn="ctr"/>
                      <a:r>
                        <a:rPr lang="ja-JP" altLang="en-US" sz="1100" u="none" strike="noStrike">
                          <a:effectLst/>
                        </a:rPr>
                        <a:t>市町村名</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gridSpan="2">
                  <a:txBody>
                    <a:bodyPr/>
                    <a:lstStyle/>
                    <a:p>
                      <a:pPr algn="l" fontAlgn="ctr"/>
                      <a:r>
                        <a:rPr lang="ja-JP" altLang="en-US" sz="1100" b="0" i="0" u="none" strike="noStrike" dirty="0">
                          <a:effectLst/>
                          <a:latin typeface="+mn-ea"/>
                          <a:ea typeface="+mn-ea"/>
                        </a:rPr>
                        <a:t>転出入超過数</a:t>
                      </a: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3425078384"/>
                  </a:ext>
                </a:extLst>
              </a:tr>
              <a:tr h="311601">
                <a:tc vMerge="1">
                  <a:txBody>
                    <a:bodyPr/>
                    <a:lstStyle/>
                    <a:p>
                      <a:endParaRPr kumimoji="1" lang="ja-JP" altLang="en-US"/>
                    </a:p>
                  </a:txBody>
                  <a:tcPr/>
                </a:tc>
                <a:tc>
                  <a:txBody>
                    <a:bodyPr/>
                    <a:lstStyle/>
                    <a:p>
                      <a:pPr algn="ctr" fontAlgn="ctr"/>
                      <a:r>
                        <a:rPr lang="en-US" altLang="ja-JP" sz="1100" u="none" strike="noStrike" dirty="0">
                          <a:effectLst/>
                        </a:rPr>
                        <a:t>2018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dirty="0">
                          <a:effectLst/>
                        </a:rPr>
                        <a:t>2020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65646600"/>
                  </a:ext>
                </a:extLst>
              </a:tr>
              <a:tr h="311601">
                <a:tc>
                  <a:txBody>
                    <a:bodyPr/>
                    <a:lstStyle/>
                    <a:p>
                      <a:pPr algn="ctr" fontAlgn="ctr"/>
                      <a:r>
                        <a:rPr lang="ja-JP" altLang="en-US" sz="1100" u="none" strike="noStrike">
                          <a:effectLst/>
                        </a:rPr>
                        <a:t>富田林市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288</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346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964442482"/>
                  </a:ext>
                </a:extLst>
              </a:tr>
              <a:tr h="311601">
                <a:tc>
                  <a:txBody>
                    <a:bodyPr/>
                    <a:lstStyle/>
                    <a:p>
                      <a:pPr algn="ctr" fontAlgn="ctr"/>
                      <a:r>
                        <a:rPr lang="ja-JP" altLang="en-US" sz="1100" u="none" strike="noStrike">
                          <a:effectLst/>
                        </a:rPr>
                        <a:t>寝屋川市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1,125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1,050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630615806"/>
                  </a:ext>
                </a:extLst>
              </a:tr>
              <a:tr h="311601">
                <a:tc>
                  <a:txBody>
                    <a:bodyPr/>
                    <a:lstStyle/>
                    <a:p>
                      <a:pPr algn="ctr" fontAlgn="ctr"/>
                      <a:r>
                        <a:rPr lang="ja-JP" altLang="en-US" sz="1100" u="none" strike="noStrike">
                          <a:effectLst/>
                        </a:rPr>
                        <a:t>河内長野市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380</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471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644170810"/>
                  </a:ext>
                </a:extLst>
              </a:tr>
              <a:tr h="311601">
                <a:tc>
                  <a:txBody>
                    <a:bodyPr/>
                    <a:lstStyle/>
                    <a:p>
                      <a:pPr algn="ctr" fontAlgn="ctr"/>
                      <a:r>
                        <a:rPr lang="ja-JP" altLang="en-US" sz="1100" u="none" strike="noStrike">
                          <a:effectLst/>
                        </a:rPr>
                        <a:t>松原市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+326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+572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389306397"/>
                  </a:ext>
                </a:extLst>
              </a:tr>
              <a:tr h="311601">
                <a:tc>
                  <a:txBody>
                    <a:bodyPr/>
                    <a:lstStyle/>
                    <a:p>
                      <a:pPr algn="ctr" fontAlgn="ctr"/>
                      <a:r>
                        <a:rPr lang="ja-JP" altLang="en-US" sz="1100" u="none" strike="noStrike">
                          <a:effectLst/>
                        </a:rPr>
                        <a:t>大東市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441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110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687842757"/>
                  </a:ext>
                </a:extLst>
              </a:tr>
              <a:tr h="311601">
                <a:tc>
                  <a:txBody>
                    <a:bodyPr/>
                    <a:lstStyle/>
                    <a:p>
                      <a:pPr algn="ctr" fontAlgn="ctr"/>
                      <a:r>
                        <a:rPr lang="ja-JP" altLang="en-US" sz="1100" u="none" strike="noStrike">
                          <a:effectLst/>
                        </a:rPr>
                        <a:t>和泉市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+377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432432840"/>
                  </a:ext>
                </a:extLst>
              </a:tr>
              <a:tr h="311601">
                <a:tc>
                  <a:txBody>
                    <a:bodyPr/>
                    <a:lstStyle/>
                    <a:p>
                      <a:pPr algn="ctr" fontAlgn="ctr"/>
                      <a:r>
                        <a:rPr lang="ja-JP" altLang="en-US" sz="1100" u="none" strike="noStrike">
                          <a:effectLst/>
                        </a:rPr>
                        <a:t>箕面市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+520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+221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210020084"/>
                  </a:ext>
                </a:extLst>
              </a:tr>
              <a:tr h="311601">
                <a:tc>
                  <a:txBody>
                    <a:bodyPr/>
                    <a:lstStyle/>
                    <a:p>
                      <a:pPr algn="ctr" fontAlgn="ctr"/>
                      <a:r>
                        <a:rPr lang="ja-JP" altLang="en-US" sz="1100" u="none" strike="noStrike">
                          <a:effectLst/>
                        </a:rPr>
                        <a:t>柏原市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566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426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932142870"/>
                  </a:ext>
                </a:extLst>
              </a:tr>
              <a:tr h="311601">
                <a:tc>
                  <a:txBody>
                    <a:bodyPr/>
                    <a:lstStyle/>
                    <a:p>
                      <a:pPr algn="ctr" fontAlgn="ctr"/>
                      <a:r>
                        <a:rPr lang="ja-JP" altLang="en-US" sz="1100" u="none" strike="noStrike">
                          <a:effectLst/>
                        </a:rPr>
                        <a:t>羽曳野市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50256652"/>
                  </a:ext>
                </a:extLst>
              </a:tr>
              <a:tr h="311601">
                <a:tc>
                  <a:txBody>
                    <a:bodyPr/>
                    <a:lstStyle/>
                    <a:p>
                      <a:pPr algn="ctr" fontAlgn="ctr"/>
                      <a:r>
                        <a:rPr lang="ja-JP" altLang="en-US" sz="1100" u="none" strike="noStrike" dirty="0">
                          <a:effectLst/>
                        </a:rPr>
                        <a:t>門真市</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+112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407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374449845"/>
                  </a:ext>
                </a:extLst>
              </a:tr>
              <a:tr h="311601">
                <a:tc>
                  <a:txBody>
                    <a:bodyPr/>
                    <a:lstStyle/>
                    <a:p>
                      <a:pPr algn="ctr" fontAlgn="ctr"/>
                      <a:r>
                        <a:rPr lang="ja-JP" altLang="en-US" sz="1100" u="none" strike="noStrike">
                          <a:effectLst/>
                        </a:rPr>
                        <a:t>摂津市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+158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221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194382535"/>
                  </a:ext>
                </a:extLst>
              </a:tr>
              <a:tr h="311601">
                <a:tc>
                  <a:txBody>
                    <a:bodyPr/>
                    <a:lstStyle/>
                    <a:p>
                      <a:pPr algn="ctr" fontAlgn="ctr"/>
                      <a:r>
                        <a:rPr lang="ja-JP" altLang="en-US" sz="1100" u="none" strike="noStrike">
                          <a:effectLst/>
                        </a:rPr>
                        <a:t>高石市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+262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+68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264663348"/>
                  </a:ext>
                </a:extLst>
              </a:tr>
              <a:tr h="311601">
                <a:tc>
                  <a:txBody>
                    <a:bodyPr/>
                    <a:lstStyle/>
                    <a:p>
                      <a:pPr algn="ctr" fontAlgn="ctr"/>
                      <a:r>
                        <a:rPr lang="ja-JP" altLang="en-US" sz="1100" u="none" strike="noStrike">
                          <a:effectLst/>
                        </a:rPr>
                        <a:t>藤井寺市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152</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237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98538732"/>
                  </a:ext>
                </a:extLst>
              </a:tr>
              <a:tr h="311601">
                <a:tc>
                  <a:txBody>
                    <a:bodyPr/>
                    <a:lstStyle/>
                    <a:p>
                      <a:pPr algn="ctr" fontAlgn="ctr"/>
                      <a:r>
                        <a:rPr lang="ja-JP" altLang="en-US" sz="1100" u="none" strike="noStrike">
                          <a:effectLst/>
                        </a:rPr>
                        <a:t>東大阪市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103</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750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276529840"/>
                  </a:ext>
                </a:extLst>
              </a:tr>
            </a:tbl>
          </a:graphicData>
        </a:graphic>
      </p:graphicFrame>
      <p:graphicFrame>
        <p:nvGraphicFramePr>
          <p:cNvPr id="13" name="表 12"/>
          <p:cNvGraphicFramePr>
            <a:graphicFrameLocks noGrp="1"/>
          </p:cNvGraphicFramePr>
          <p:nvPr/>
        </p:nvGraphicFramePr>
        <p:xfrm>
          <a:off x="6067635" y="1634543"/>
          <a:ext cx="2968860" cy="5003814"/>
        </p:xfrm>
        <a:graphic>
          <a:graphicData uri="http://schemas.openxmlformats.org/drawingml/2006/table">
            <a:tbl>
              <a:tblPr>
                <a:tableStyleId>{5C22544A-7EE6-4342-B048-85BDC9FD1C3A}</a:tableStyleId>
              </a:tblPr>
              <a:tblGrid>
                <a:gridCol w="942310">
                  <a:extLst>
                    <a:ext uri="{9D8B030D-6E8A-4147-A177-3AD203B41FA5}">
                      <a16:colId xmlns:a16="http://schemas.microsoft.com/office/drawing/2014/main" val="612690375"/>
                    </a:ext>
                  </a:extLst>
                </a:gridCol>
                <a:gridCol w="1013275">
                  <a:extLst>
                    <a:ext uri="{9D8B030D-6E8A-4147-A177-3AD203B41FA5}">
                      <a16:colId xmlns:a16="http://schemas.microsoft.com/office/drawing/2014/main" val="3730002105"/>
                    </a:ext>
                  </a:extLst>
                </a:gridCol>
                <a:gridCol w="1013275">
                  <a:extLst>
                    <a:ext uri="{9D8B030D-6E8A-4147-A177-3AD203B41FA5}">
                      <a16:colId xmlns:a16="http://schemas.microsoft.com/office/drawing/2014/main" val="1267855128"/>
                    </a:ext>
                  </a:extLst>
                </a:gridCol>
              </a:tblGrid>
              <a:tr h="294342">
                <a:tc rowSpan="2">
                  <a:txBody>
                    <a:bodyPr/>
                    <a:lstStyle/>
                    <a:p>
                      <a:pPr algn="ctr" fontAlgn="ctr"/>
                      <a:r>
                        <a:rPr lang="ja-JP" altLang="en-US" sz="1100" u="none" strike="noStrike">
                          <a:effectLst/>
                        </a:rPr>
                        <a:t>市町村名</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gridSpan="2">
                  <a:txBody>
                    <a:bodyPr/>
                    <a:lstStyle/>
                    <a:p>
                      <a:pPr algn="l" fontAlgn="ctr"/>
                      <a:r>
                        <a:rPr lang="ja-JP" altLang="en-US" sz="1100" b="0" i="0" u="none" strike="noStrike" dirty="0">
                          <a:effectLst/>
                          <a:latin typeface="+mn-ea"/>
                          <a:ea typeface="+mn-ea"/>
                        </a:rPr>
                        <a:t>転出入超過数</a:t>
                      </a: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672539983"/>
                  </a:ext>
                </a:extLst>
              </a:tr>
              <a:tr h="294342">
                <a:tc vMerge="1">
                  <a:txBody>
                    <a:bodyPr/>
                    <a:lstStyle/>
                    <a:p>
                      <a:endParaRPr kumimoji="1" lang="ja-JP" altLang="en-US"/>
                    </a:p>
                  </a:txBody>
                  <a:tcPr/>
                </a:tc>
                <a:tc>
                  <a:txBody>
                    <a:bodyPr/>
                    <a:lstStyle/>
                    <a:p>
                      <a:pPr algn="ctr" fontAlgn="ctr"/>
                      <a:r>
                        <a:rPr lang="en-US" altLang="ja-JP" sz="1100" u="none" strike="noStrike" dirty="0">
                          <a:effectLst/>
                        </a:rPr>
                        <a:t>2018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a:effectLst/>
                        </a:rPr>
                        <a:t>2020</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263499865"/>
                  </a:ext>
                </a:extLst>
              </a:tr>
              <a:tr h="294342">
                <a:tc>
                  <a:txBody>
                    <a:bodyPr/>
                    <a:lstStyle/>
                    <a:p>
                      <a:pPr algn="ctr" fontAlgn="ctr"/>
                      <a:r>
                        <a:rPr lang="ja-JP" altLang="en-US" sz="1100" u="none" strike="noStrike">
                          <a:effectLst/>
                        </a:rPr>
                        <a:t>泉南市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590</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711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809863080"/>
                  </a:ext>
                </a:extLst>
              </a:tr>
              <a:tr h="294342">
                <a:tc>
                  <a:txBody>
                    <a:bodyPr/>
                    <a:lstStyle/>
                    <a:p>
                      <a:pPr algn="ctr" fontAlgn="ctr"/>
                      <a:r>
                        <a:rPr lang="ja-JP" altLang="en-US" sz="1100" u="none" strike="noStrike">
                          <a:effectLst/>
                        </a:rPr>
                        <a:t>四條畷市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+287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387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748149989"/>
                  </a:ext>
                </a:extLst>
              </a:tr>
              <a:tr h="294342">
                <a:tc>
                  <a:txBody>
                    <a:bodyPr/>
                    <a:lstStyle/>
                    <a:p>
                      <a:pPr algn="ctr" fontAlgn="ctr"/>
                      <a:r>
                        <a:rPr lang="ja-JP" altLang="en-US" sz="1100" u="none" strike="noStrike">
                          <a:effectLst/>
                        </a:rPr>
                        <a:t>交野市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+605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+504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787695971"/>
                  </a:ext>
                </a:extLst>
              </a:tr>
              <a:tr h="294342">
                <a:tc>
                  <a:txBody>
                    <a:bodyPr/>
                    <a:lstStyle/>
                    <a:p>
                      <a:pPr algn="ctr" fontAlgn="ctr"/>
                      <a:r>
                        <a:rPr lang="ja-JP" altLang="en-US" sz="1100" u="none" strike="noStrike">
                          <a:effectLst/>
                        </a:rPr>
                        <a:t>大阪狭山市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+870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+296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285207489"/>
                  </a:ext>
                </a:extLst>
              </a:tr>
              <a:tr h="294342">
                <a:tc>
                  <a:txBody>
                    <a:bodyPr/>
                    <a:lstStyle/>
                    <a:p>
                      <a:pPr algn="ctr" fontAlgn="ctr"/>
                      <a:r>
                        <a:rPr lang="ja-JP" altLang="en-US" sz="1100" u="none" strike="noStrike">
                          <a:effectLst/>
                        </a:rPr>
                        <a:t>阪南市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+67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+65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802896672"/>
                  </a:ext>
                </a:extLst>
              </a:tr>
              <a:tr h="294342">
                <a:tc>
                  <a:txBody>
                    <a:bodyPr/>
                    <a:lstStyle/>
                    <a:p>
                      <a:pPr algn="ctr" fontAlgn="ctr"/>
                      <a:r>
                        <a:rPr lang="ja-JP" altLang="en-US" sz="1100" u="none" strike="noStrike" dirty="0">
                          <a:effectLst/>
                        </a:rPr>
                        <a:t>島本町</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+137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058553064"/>
                  </a:ext>
                </a:extLst>
              </a:tr>
              <a:tr h="294342">
                <a:tc>
                  <a:txBody>
                    <a:bodyPr/>
                    <a:lstStyle/>
                    <a:p>
                      <a:pPr algn="ctr" fontAlgn="ctr"/>
                      <a:r>
                        <a:rPr lang="ja-JP" altLang="en-US" sz="1100" u="none" strike="noStrike" dirty="0">
                          <a:effectLst/>
                        </a:rPr>
                        <a:t>豊能町</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+102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542227610"/>
                  </a:ext>
                </a:extLst>
              </a:tr>
              <a:tr h="294342">
                <a:tc>
                  <a:txBody>
                    <a:bodyPr/>
                    <a:lstStyle/>
                    <a:p>
                      <a:pPr algn="ctr" fontAlgn="ctr"/>
                      <a:r>
                        <a:rPr lang="ja-JP" altLang="en-US" sz="1100" u="none" strike="noStrike">
                          <a:effectLst/>
                        </a:rPr>
                        <a:t>能勢町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+34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188934802"/>
                  </a:ext>
                </a:extLst>
              </a:tr>
              <a:tr h="294342">
                <a:tc>
                  <a:txBody>
                    <a:bodyPr/>
                    <a:lstStyle/>
                    <a:p>
                      <a:pPr algn="ctr" fontAlgn="ctr"/>
                      <a:r>
                        <a:rPr lang="ja-JP" altLang="en-US" sz="1100" u="none" strike="noStrike">
                          <a:effectLst/>
                        </a:rPr>
                        <a:t>忠岡町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+159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235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172799905"/>
                  </a:ext>
                </a:extLst>
              </a:tr>
              <a:tr h="294342">
                <a:tc>
                  <a:txBody>
                    <a:bodyPr/>
                    <a:lstStyle/>
                    <a:p>
                      <a:pPr algn="ctr" fontAlgn="ctr"/>
                      <a:r>
                        <a:rPr lang="ja-JP" altLang="en-US" sz="1100" u="none" strike="noStrike">
                          <a:effectLst/>
                        </a:rPr>
                        <a:t>熊取町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131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+219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23729270"/>
                  </a:ext>
                </a:extLst>
              </a:tr>
              <a:tr h="294342">
                <a:tc>
                  <a:txBody>
                    <a:bodyPr/>
                    <a:lstStyle/>
                    <a:p>
                      <a:pPr algn="ctr" fontAlgn="ctr"/>
                      <a:r>
                        <a:rPr lang="ja-JP" altLang="en-US" sz="1100" u="none" strike="noStrike">
                          <a:effectLst/>
                        </a:rPr>
                        <a:t>田尻町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+236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+98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655303425"/>
                  </a:ext>
                </a:extLst>
              </a:tr>
              <a:tr h="294342">
                <a:tc>
                  <a:txBody>
                    <a:bodyPr/>
                    <a:lstStyle/>
                    <a:p>
                      <a:pPr algn="ctr" fontAlgn="ctr"/>
                      <a:r>
                        <a:rPr lang="ja-JP" altLang="en-US" sz="1100" u="none" strike="noStrike">
                          <a:effectLst/>
                        </a:rPr>
                        <a:t>岬町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354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195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414922905"/>
                  </a:ext>
                </a:extLst>
              </a:tr>
              <a:tr h="294342">
                <a:tc>
                  <a:txBody>
                    <a:bodyPr/>
                    <a:lstStyle/>
                    <a:p>
                      <a:pPr algn="ctr" fontAlgn="ctr"/>
                      <a:r>
                        <a:rPr lang="ja-JP" altLang="en-US" sz="1100" u="none" strike="noStrike">
                          <a:effectLst/>
                        </a:rPr>
                        <a:t>太子町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+111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658969128"/>
                  </a:ext>
                </a:extLst>
              </a:tr>
              <a:tr h="294342">
                <a:tc>
                  <a:txBody>
                    <a:bodyPr/>
                    <a:lstStyle/>
                    <a:p>
                      <a:pPr algn="ctr" fontAlgn="ctr"/>
                      <a:r>
                        <a:rPr lang="ja-JP" altLang="en-US" sz="1100" u="none" strike="noStrike">
                          <a:effectLst/>
                        </a:rPr>
                        <a:t>河南町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946342452"/>
                  </a:ext>
                </a:extLst>
              </a:tr>
              <a:tr h="294342">
                <a:tc>
                  <a:txBody>
                    <a:bodyPr/>
                    <a:lstStyle/>
                    <a:p>
                      <a:pPr algn="ctr" fontAlgn="ctr"/>
                      <a:r>
                        <a:rPr lang="ja-JP" altLang="en-US" sz="1100" u="none" strike="noStrike">
                          <a:effectLst/>
                        </a:rPr>
                        <a:t>千早赤阪村</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+57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621458498"/>
                  </a:ext>
                </a:extLst>
              </a:tr>
            </a:tbl>
          </a:graphicData>
        </a:graphic>
      </p:graphicFrame>
      <p:sp>
        <p:nvSpPr>
          <p:cNvPr id="10" name="テキスト ボックス 9"/>
          <p:cNvSpPr txBox="1"/>
          <p:nvPr/>
        </p:nvSpPr>
        <p:spPr>
          <a:xfrm>
            <a:off x="8208200" y="1382025"/>
            <a:ext cx="1070018"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単位：人</a:t>
            </a:r>
            <a:endParaRPr kumimoji="1" lang="ja-JP" altLang="en-US" sz="11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13287" y="6609543"/>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出典：総務省「住民基本台帳人口移動報告」をもとに副首都推進局で作成</a:t>
            </a:r>
            <a:endParaRPr lang="ja-JP" altLang="en-US" sz="800" dirty="0">
              <a:latin typeface="Meiryo UI" panose="020B0604030504040204" pitchFamily="50" charset="-128"/>
              <a:ea typeface="Meiryo UI" panose="020B0604030504040204" pitchFamily="50" charset="-128"/>
            </a:endParaRPr>
          </a:p>
        </p:txBody>
      </p:sp>
      <p:grpSp>
        <p:nvGrpSpPr>
          <p:cNvPr id="14" name="グループ化 13"/>
          <p:cNvGrpSpPr/>
          <p:nvPr/>
        </p:nvGrpSpPr>
        <p:grpSpPr>
          <a:xfrm>
            <a:off x="1979712" y="1604824"/>
            <a:ext cx="864096" cy="369332"/>
            <a:chOff x="1594395" y="1604824"/>
            <a:chExt cx="864096" cy="369332"/>
          </a:xfrm>
        </p:grpSpPr>
        <p:sp>
          <p:nvSpPr>
            <p:cNvPr id="2" name="テキスト ボックス 1"/>
            <p:cNvSpPr txBox="1"/>
            <p:nvPr/>
          </p:nvSpPr>
          <p:spPr>
            <a:xfrm>
              <a:off x="1594395" y="1604824"/>
              <a:ext cx="864096" cy="3693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＋転入超過</a:t>
              </a:r>
              <a:endParaRPr kumimoji="1"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▲転出超過</a:t>
              </a:r>
              <a:endParaRPr kumimoji="1" lang="ja-JP" altLang="en-US" sz="900" dirty="0">
                <a:latin typeface="Meiryo UI" panose="020B0604030504040204" pitchFamily="50" charset="-128"/>
                <a:ea typeface="Meiryo UI" panose="020B0604030504040204" pitchFamily="50" charset="-128"/>
              </a:endParaRPr>
            </a:p>
          </p:txBody>
        </p:sp>
        <p:sp>
          <p:nvSpPr>
            <p:cNvPr id="9" name="大かっこ 8"/>
            <p:cNvSpPr/>
            <p:nvPr/>
          </p:nvSpPr>
          <p:spPr>
            <a:xfrm>
              <a:off x="1650308" y="1634531"/>
              <a:ext cx="700779" cy="3396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15" name="グループ化 14"/>
          <p:cNvGrpSpPr/>
          <p:nvPr/>
        </p:nvGrpSpPr>
        <p:grpSpPr>
          <a:xfrm>
            <a:off x="5057288" y="1605522"/>
            <a:ext cx="864096" cy="369332"/>
            <a:chOff x="1594395" y="1604824"/>
            <a:chExt cx="864096" cy="369332"/>
          </a:xfrm>
        </p:grpSpPr>
        <p:sp>
          <p:nvSpPr>
            <p:cNvPr id="16" name="テキスト ボックス 15"/>
            <p:cNvSpPr txBox="1"/>
            <p:nvPr/>
          </p:nvSpPr>
          <p:spPr>
            <a:xfrm>
              <a:off x="1594395" y="1604824"/>
              <a:ext cx="864096" cy="3693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＋転入超過</a:t>
              </a:r>
              <a:endParaRPr kumimoji="1"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▲転出超過</a:t>
              </a:r>
              <a:endParaRPr kumimoji="1" lang="ja-JP" altLang="en-US" sz="900" dirty="0">
                <a:latin typeface="Meiryo UI" panose="020B0604030504040204" pitchFamily="50" charset="-128"/>
                <a:ea typeface="Meiryo UI" panose="020B0604030504040204" pitchFamily="50" charset="-128"/>
              </a:endParaRPr>
            </a:p>
          </p:txBody>
        </p:sp>
        <p:sp>
          <p:nvSpPr>
            <p:cNvPr id="17" name="大かっこ 16"/>
            <p:cNvSpPr/>
            <p:nvPr/>
          </p:nvSpPr>
          <p:spPr>
            <a:xfrm>
              <a:off x="1650308" y="1634531"/>
              <a:ext cx="700779" cy="3396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18" name="グループ化 17"/>
          <p:cNvGrpSpPr/>
          <p:nvPr/>
        </p:nvGrpSpPr>
        <p:grpSpPr>
          <a:xfrm>
            <a:off x="8078445" y="1600083"/>
            <a:ext cx="864096" cy="369332"/>
            <a:chOff x="1594395" y="1604824"/>
            <a:chExt cx="864096" cy="369332"/>
          </a:xfrm>
        </p:grpSpPr>
        <p:sp>
          <p:nvSpPr>
            <p:cNvPr id="19" name="テキスト ボックス 18"/>
            <p:cNvSpPr txBox="1"/>
            <p:nvPr/>
          </p:nvSpPr>
          <p:spPr>
            <a:xfrm>
              <a:off x="1594395" y="1604824"/>
              <a:ext cx="864096" cy="3693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＋転入超過</a:t>
              </a:r>
              <a:endParaRPr kumimoji="1"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▲転出超過</a:t>
              </a:r>
              <a:endParaRPr kumimoji="1" lang="ja-JP" altLang="en-US" sz="900" dirty="0">
                <a:latin typeface="Meiryo UI" panose="020B0604030504040204" pitchFamily="50" charset="-128"/>
                <a:ea typeface="Meiryo UI" panose="020B0604030504040204" pitchFamily="50" charset="-128"/>
              </a:endParaRPr>
            </a:p>
          </p:txBody>
        </p:sp>
        <p:sp>
          <p:nvSpPr>
            <p:cNvPr id="20" name="大かっこ 19"/>
            <p:cNvSpPr/>
            <p:nvPr/>
          </p:nvSpPr>
          <p:spPr>
            <a:xfrm>
              <a:off x="1650308" y="1634531"/>
              <a:ext cx="700779" cy="3396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23" name="テキスト ボックス 22"/>
          <p:cNvSpPr txBox="1"/>
          <p:nvPr/>
        </p:nvSpPr>
        <p:spPr>
          <a:xfrm>
            <a:off x="7176953" y="425550"/>
            <a:ext cx="1800494" cy="253916"/>
          </a:xfrm>
          <a:prstGeom prst="rect">
            <a:avLst/>
          </a:prstGeom>
          <a:noFill/>
        </p:spPr>
        <p:txBody>
          <a:bodyPr wrap="none" rtlCol="0">
            <a:spAutoFit/>
          </a:bodyPr>
          <a:lstStyle/>
          <a:p>
            <a:pPr algn="ctr"/>
            <a:r>
              <a:rPr kumimoji="1" lang="ja-JP" altLang="en-US" sz="1050" dirty="0">
                <a:solidFill>
                  <a:srgbClr val="002060"/>
                </a:solidFill>
                <a:latin typeface="Meiryo UI" panose="020B0604030504040204" pitchFamily="50" charset="-128"/>
                <a:ea typeface="Meiryo UI" panose="020B0604030504040204" pitchFamily="50" charset="-128"/>
              </a:rPr>
              <a:t>第２回意見交換会資料再掲</a:t>
            </a:r>
            <a:endParaRPr kumimoji="1" lang="en-US" altLang="ja-JP" sz="1050" dirty="0">
              <a:solidFill>
                <a:srgbClr val="002060"/>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3515" y="-13192"/>
            <a:ext cx="9144000" cy="4194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11.</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府内市町村それぞれにおける人口移動状況（新型コロナウィルス感染拡大前後）</a:t>
            </a:r>
          </a:p>
        </p:txBody>
      </p:sp>
      <p:sp>
        <p:nvSpPr>
          <p:cNvPr id="22" name="正方形/長方形 21"/>
          <p:cNvSpPr/>
          <p:nvPr/>
        </p:nvSpPr>
        <p:spPr>
          <a:xfrm>
            <a:off x="7341021" y="98315"/>
            <a:ext cx="1734358" cy="1919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第９回意見交換会　</a:t>
            </a:r>
            <a:r>
              <a:rPr lang="ja-JP" altLang="en-US" sz="900" dirty="0">
                <a:solidFill>
                  <a:schemeClr val="tx1"/>
                </a:solidFill>
              </a:rPr>
              <a:t>資料２</a:t>
            </a:r>
            <a:endParaRPr kumimoji="1" lang="ja-JP" altLang="en-US" sz="900" dirty="0">
              <a:solidFill>
                <a:schemeClr val="tx1"/>
              </a:solidFill>
            </a:endParaRPr>
          </a:p>
        </p:txBody>
      </p:sp>
    </p:spTree>
    <p:extLst>
      <p:ext uri="{BB962C8B-B14F-4D97-AF65-F5344CB8AC3E}">
        <p14:creationId xmlns:p14="http://schemas.microsoft.com/office/powerpoint/2010/main" val="439041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72617"/>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就航ネットワークの強化や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LCC</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拠点化など、関西国際空港の国際拠点空港としての機能強化及び利用促進が図られ、コロナ前までは、旅客数や就航便数が増加。</a:t>
            </a:r>
          </a:p>
        </p:txBody>
      </p:sp>
      <p:sp>
        <p:nvSpPr>
          <p:cNvPr id="10" name="テキスト ボックス 9"/>
          <p:cNvSpPr txBox="1"/>
          <p:nvPr/>
        </p:nvSpPr>
        <p:spPr>
          <a:xfrm>
            <a:off x="1253422" y="6222809"/>
            <a:ext cx="5658578" cy="267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出典：大阪府・大阪市「万博のインパクトを活かした大阪の将来に向けたビジョン」</a:t>
            </a:r>
          </a:p>
        </p:txBody>
      </p:sp>
      <p:pic>
        <p:nvPicPr>
          <p:cNvPr id="11" name="図 10"/>
          <p:cNvPicPr>
            <a:picLocks noChangeAspect="1"/>
          </p:cNvPicPr>
          <p:nvPr/>
        </p:nvPicPr>
        <p:blipFill>
          <a:blip r:embed="rId2"/>
          <a:stretch>
            <a:fillRect/>
          </a:stretch>
        </p:blipFill>
        <p:spPr>
          <a:xfrm>
            <a:off x="1480040" y="3859521"/>
            <a:ext cx="6491489" cy="2376000"/>
          </a:xfrm>
          <a:prstGeom prst="rect">
            <a:avLst/>
          </a:prstGeom>
        </p:spPr>
      </p:pic>
      <p:pic>
        <p:nvPicPr>
          <p:cNvPr id="12" name="図 11"/>
          <p:cNvPicPr>
            <a:picLocks noChangeAspect="1"/>
          </p:cNvPicPr>
          <p:nvPr/>
        </p:nvPicPr>
        <p:blipFill>
          <a:blip r:embed="rId3"/>
          <a:stretch>
            <a:fillRect/>
          </a:stretch>
        </p:blipFill>
        <p:spPr>
          <a:xfrm>
            <a:off x="1191466" y="1681821"/>
            <a:ext cx="7188782" cy="2232000"/>
          </a:xfrm>
          <a:prstGeom prst="rect">
            <a:avLst/>
          </a:prstGeom>
        </p:spPr>
      </p:pic>
      <p:sp>
        <p:nvSpPr>
          <p:cNvPr id="14" name="テキスト ボックス 13"/>
          <p:cNvSpPr txBox="1"/>
          <p:nvPr/>
        </p:nvSpPr>
        <p:spPr>
          <a:xfrm>
            <a:off x="1647298" y="6472089"/>
            <a:ext cx="151216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（関西エアポート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株</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5" name="正方形/長方形 14"/>
          <p:cNvSpPr/>
          <p:nvPr/>
        </p:nvSpPr>
        <p:spPr>
          <a:xfrm>
            <a:off x="372301" y="1423809"/>
            <a:ext cx="2704730"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○関西空港における発着回数等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関西国際空港①［まち］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6" name="グループ化 15">
            <a:extLst>
              <a:ext uri="{FF2B5EF4-FFF2-40B4-BE49-F238E27FC236}">
                <a16:creationId xmlns:a16="http://schemas.microsoft.com/office/drawing/2014/main" id="{0A32DCA1-934F-3E51-0BC5-BC5D381B59FE}"/>
              </a:ext>
            </a:extLst>
          </p:cNvPr>
          <p:cNvGrpSpPr/>
          <p:nvPr/>
        </p:nvGrpSpPr>
        <p:grpSpPr>
          <a:xfrm>
            <a:off x="-11895" y="0"/>
            <a:ext cx="9144000" cy="404664"/>
            <a:chOff x="-3515" y="-13192"/>
            <a:chExt cx="9144000" cy="404664"/>
          </a:xfrm>
        </p:grpSpPr>
        <p:sp>
          <p:nvSpPr>
            <p:cNvPr id="17" name="正方形/長方形 16">
              <a:extLst>
                <a:ext uri="{FF2B5EF4-FFF2-40B4-BE49-F238E27FC236}">
                  <a16:creationId xmlns:a16="http://schemas.microsoft.com/office/drawing/2014/main" id="{70AACE36-C5C0-76A9-84EE-3BE49166296A}"/>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関西国際空港）</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8" name="正方形/長方形 17">
              <a:extLst>
                <a:ext uri="{FF2B5EF4-FFF2-40B4-BE49-F238E27FC236}">
                  <a16:creationId xmlns:a16="http://schemas.microsoft.com/office/drawing/2014/main" id="{46FAEC31-A0A6-DEB2-2C03-A297001CE400}"/>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3190818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76283" y="2202561"/>
            <a:ext cx="4023709" cy="3962743"/>
          </a:xfrm>
          <a:prstGeom prst="rect">
            <a:avLst/>
          </a:prstGeom>
        </p:spPr>
      </p:pic>
      <p:pic>
        <p:nvPicPr>
          <p:cNvPr id="5" name="図 4"/>
          <p:cNvPicPr>
            <a:picLocks noChangeAspect="1"/>
          </p:cNvPicPr>
          <p:nvPr/>
        </p:nvPicPr>
        <p:blipFill>
          <a:blip r:embed="rId3"/>
          <a:stretch>
            <a:fillRect/>
          </a:stretch>
        </p:blipFill>
        <p:spPr>
          <a:xfrm>
            <a:off x="4499992" y="2187319"/>
            <a:ext cx="4468755" cy="3993226"/>
          </a:xfrm>
          <a:prstGeom prst="rect">
            <a:avLst/>
          </a:prstGeom>
        </p:spPr>
      </p:pic>
      <p:sp>
        <p:nvSpPr>
          <p:cNvPr id="7" name="正方形/長方形 6"/>
          <p:cNvSpPr/>
          <p:nvPr/>
        </p:nvSpPr>
        <p:spPr>
          <a:xfrm>
            <a:off x="389063" y="764704"/>
            <a:ext cx="8503417" cy="97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年度の外国貨物取扱量は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74.2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万トンと昨年に比べ減少。成田空港とは、依然</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倍近くの差がある状況。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一方、輸出入貿易額では、成田空港とは大きな開きがあるものの、成田空港が前年比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減に対し、関西国際空港は前年比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減と、減少幅は小さい。</a:t>
            </a:r>
          </a:p>
        </p:txBody>
      </p:sp>
      <p:sp>
        <p:nvSpPr>
          <p:cNvPr id="16" name="正方形/長方形 15"/>
          <p:cNvSpPr/>
          <p:nvPr/>
        </p:nvSpPr>
        <p:spPr>
          <a:xfrm>
            <a:off x="4283269" y="1763863"/>
            <a:ext cx="4736429"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○輸出入貿易額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02565" y="1783849"/>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正方形/長方形 14"/>
          <p:cNvSpPr/>
          <p:nvPr/>
        </p:nvSpPr>
        <p:spPr>
          <a:xfrm>
            <a:off x="75784" y="332656"/>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関西国際空港②［まち］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テキスト ボックス 23"/>
          <p:cNvSpPr txBox="1"/>
          <p:nvPr/>
        </p:nvSpPr>
        <p:spPr>
          <a:xfrm>
            <a:off x="1077679" y="6314773"/>
            <a:ext cx="211635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左図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各社プレスリリースより作成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右図　税関資料より作成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大かっこ 24"/>
          <p:cNvSpPr/>
          <p:nvPr/>
        </p:nvSpPr>
        <p:spPr>
          <a:xfrm>
            <a:off x="1043608" y="6346706"/>
            <a:ext cx="2124001" cy="396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8" name="テキスト ボックス 1"/>
          <p:cNvSpPr txBox="1"/>
          <p:nvPr/>
        </p:nvSpPr>
        <p:spPr>
          <a:xfrm>
            <a:off x="387550" y="1992111"/>
            <a:ext cx="656058" cy="2044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572000" y="1974032"/>
            <a:ext cx="93610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線吹き出し 1 (枠付き) 33"/>
          <p:cNvSpPr/>
          <p:nvPr/>
        </p:nvSpPr>
        <p:spPr>
          <a:xfrm>
            <a:off x="2557391" y="3848447"/>
            <a:ext cx="864096" cy="288033"/>
          </a:xfrm>
          <a:prstGeom prst="borderCallout1">
            <a:avLst>
              <a:gd name="adj1" fmla="val 103593"/>
              <a:gd name="adj2" fmla="val 42768"/>
              <a:gd name="adj3" fmla="val 262253"/>
              <a:gd name="adj4" fmla="val 236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関西空港</a:t>
            </a:r>
          </a:p>
        </p:txBody>
      </p:sp>
      <p:sp>
        <p:nvSpPr>
          <p:cNvPr id="35" name="線吹き出し 1 (枠付き) 34"/>
          <p:cNvSpPr/>
          <p:nvPr/>
        </p:nvSpPr>
        <p:spPr>
          <a:xfrm>
            <a:off x="971600" y="4725143"/>
            <a:ext cx="864096" cy="288033"/>
          </a:xfrm>
          <a:prstGeom prst="borderCallout1">
            <a:avLst>
              <a:gd name="adj1" fmla="val 103593"/>
              <a:gd name="adj2" fmla="val 42768"/>
              <a:gd name="adj3" fmla="val 222011"/>
              <a:gd name="adj4" fmla="val 37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中部空港</a:t>
            </a:r>
          </a:p>
        </p:txBody>
      </p:sp>
      <p:sp>
        <p:nvSpPr>
          <p:cNvPr id="36" name="線吹き出し 1 (枠付き) 35"/>
          <p:cNvSpPr/>
          <p:nvPr/>
        </p:nvSpPr>
        <p:spPr>
          <a:xfrm>
            <a:off x="5387197" y="3944082"/>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成田空港</a:t>
            </a:r>
          </a:p>
        </p:txBody>
      </p:sp>
      <p:sp>
        <p:nvSpPr>
          <p:cNvPr id="37" name="線吹き出し 1 (枠付き) 36"/>
          <p:cNvSpPr/>
          <p:nvPr/>
        </p:nvSpPr>
        <p:spPr>
          <a:xfrm>
            <a:off x="7308304" y="3835137"/>
            <a:ext cx="864096" cy="288033"/>
          </a:xfrm>
          <a:prstGeom prst="borderCallout1">
            <a:avLst>
              <a:gd name="adj1" fmla="val 103593"/>
              <a:gd name="adj2" fmla="val 42768"/>
              <a:gd name="adj3" fmla="val 211714"/>
              <a:gd name="adj4" fmla="val 505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関西空港</a:t>
            </a:r>
          </a:p>
        </p:txBody>
      </p:sp>
      <p:sp>
        <p:nvSpPr>
          <p:cNvPr id="38" name="線吹き出し 1 (枠付き) 37"/>
          <p:cNvSpPr/>
          <p:nvPr/>
        </p:nvSpPr>
        <p:spPr>
          <a:xfrm>
            <a:off x="6976329" y="4603988"/>
            <a:ext cx="864096" cy="288033"/>
          </a:xfrm>
          <a:prstGeom prst="borderCallout1">
            <a:avLst>
              <a:gd name="adj1" fmla="val 103593"/>
              <a:gd name="adj2" fmla="val 42768"/>
              <a:gd name="adj3" fmla="val 213746"/>
              <a:gd name="adj4" fmla="val 304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中部空港</a:t>
            </a:r>
          </a:p>
        </p:txBody>
      </p:sp>
      <p:sp>
        <p:nvSpPr>
          <p:cNvPr id="40" name="線吹き出し 1 (枠付き) 39"/>
          <p:cNvSpPr/>
          <p:nvPr/>
        </p:nvSpPr>
        <p:spPr>
          <a:xfrm>
            <a:off x="1724469" y="3180883"/>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成田空港</a:t>
            </a:r>
          </a:p>
        </p:txBody>
      </p:sp>
      <p:sp>
        <p:nvSpPr>
          <p:cNvPr id="41" name="テキスト ボックス 40"/>
          <p:cNvSpPr txBox="1"/>
          <p:nvPr/>
        </p:nvSpPr>
        <p:spPr>
          <a:xfrm>
            <a:off x="570298" y="6070399"/>
            <a:ext cx="5658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出典：大阪府・大阪市「データでみる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大阪の成長戦略</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05303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970690" y="1988840"/>
            <a:ext cx="8004742" cy="4090771"/>
          </a:xfrm>
          <a:prstGeom prst="rect">
            <a:avLst/>
          </a:prstGeom>
        </p:spPr>
      </p:pic>
      <p:sp>
        <p:nvSpPr>
          <p:cNvPr id="7" name="正方形/長方形 6"/>
          <p:cNvSpPr/>
          <p:nvPr/>
        </p:nvSpPr>
        <p:spPr>
          <a:xfrm>
            <a:off x="389063" y="844632"/>
            <a:ext cx="8503417" cy="43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国際航空貨物の品目別内訳をみると、関西国際空港は、輸出では電気機器の割合が、輸入では電気機器、化学製品の割合が高い。</a:t>
            </a:r>
          </a:p>
        </p:txBody>
      </p:sp>
      <p:sp>
        <p:nvSpPr>
          <p:cNvPr id="16" name="正方形/長方形 15"/>
          <p:cNvSpPr/>
          <p:nvPr/>
        </p:nvSpPr>
        <p:spPr>
          <a:xfrm>
            <a:off x="251520" y="1335890"/>
            <a:ext cx="4736429"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○国際航空貨物の品目別内訳（</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関西国際空港③［まち］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8"/>
          <p:cNvSpPr txBox="1"/>
          <p:nvPr/>
        </p:nvSpPr>
        <p:spPr>
          <a:xfrm>
            <a:off x="437050" y="6421216"/>
            <a:ext cx="675051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出典：一般社団法人アジア太平洋研究所 「アジア太平洋と関西　関西経済白書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大阪税関、東京税関「令和２年貿易額速報値資料」</a:t>
            </a:r>
            <a:r>
              <a:rPr kumimoji="1"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名古屋税関「令和２年分貿易概況速報」</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501558" y="1669161"/>
            <a:ext cx="648000"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輸出</a:t>
            </a:r>
          </a:p>
        </p:txBody>
      </p:sp>
      <p:sp>
        <p:nvSpPr>
          <p:cNvPr id="20" name="テキスト ボックス 19"/>
          <p:cNvSpPr txBox="1"/>
          <p:nvPr/>
        </p:nvSpPr>
        <p:spPr>
          <a:xfrm>
            <a:off x="524936" y="3863314"/>
            <a:ext cx="648000"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輸入</a:t>
            </a:r>
          </a:p>
        </p:txBody>
      </p:sp>
      <p:sp>
        <p:nvSpPr>
          <p:cNvPr id="22" name="テキスト ボックス 21"/>
          <p:cNvSpPr txBox="1"/>
          <p:nvPr/>
        </p:nvSpPr>
        <p:spPr>
          <a:xfrm>
            <a:off x="1624316" y="1691625"/>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関西国際空港</a:t>
            </a:r>
          </a:p>
        </p:txBody>
      </p:sp>
      <p:sp>
        <p:nvSpPr>
          <p:cNvPr id="25" name="テキスト ボックス 24"/>
          <p:cNvSpPr txBox="1"/>
          <p:nvPr/>
        </p:nvSpPr>
        <p:spPr>
          <a:xfrm>
            <a:off x="4131984" y="1684846"/>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成田国際空港</a:t>
            </a:r>
          </a:p>
        </p:txBody>
      </p:sp>
      <p:sp>
        <p:nvSpPr>
          <p:cNvPr id="27" name="テキスト ボックス 26"/>
          <p:cNvSpPr txBox="1"/>
          <p:nvPr/>
        </p:nvSpPr>
        <p:spPr>
          <a:xfrm>
            <a:off x="6789608" y="1691625"/>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中部国際空港</a:t>
            </a:r>
          </a:p>
        </p:txBody>
      </p:sp>
      <p:sp>
        <p:nvSpPr>
          <p:cNvPr id="29" name="Text Box 38">
            <a:extLst>
              <a:ext uri="{FF2B5EF4-FFF2-40B4-BE49-F238E27FC236}">
                <a16:creationId xmlns:a16="http://schemas.microsoft.com/office/drawing/2014/main" id="{00000000-0008-0000-0000-0000EF060000}"/>
              </a:ext>
            </a:extLst>
          </p:cNvPr>
          <p:cNvSpPr txBox="1">
            <a:spLocks noChangeArrowheads="1"/>
          </p:cNvSpPr>
          <p:nvPr/>
        </p:nvSpPr>
        <p:spPr bwMode="auto">
          <a:xfrm>
            <a:off x="1761059" y="2574465"/>
            <a:ext cx="930532" cy="5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27432"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2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4</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兆</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9</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899</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Text Box 38">
            <a:extLst>
              <a:ext uri="{FF2B5EF4-FFF2-40B4-BE49-F238E27FC236}">
                <a16:creationId xmlns:a16="http://schemas.microsoft.com/office/drawing/2014/main" id="{00000000-0008-0000-0000-00001E000000}"/>
              </a:ext>
            </a:extLst>
          </p:cNvPr>
          <p:cNvSpPr txBox="1">
            <a:spLocks noChangeArrowheads="1"/>
          </p:cNvSpPr>
          <p:nvPr/>
        </p:nvSpPr>
        <p:spPr bwMode="auto">
          <a:xfrm>
            <a:off x="4321309" y="2611527"/>
            <a:ext cx="856709" cy="5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27432"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2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10</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兆</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1</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589</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Text Box 38">
            <a:extLst>
              <a:ext uri="{FF2B5EF4-FFF2-40B4-BE49-F238E27FC236}">
                <a16:creationId xmlns:a16="http://schemas.microsoft.com/office/drawing/2014/main" id="{00000000-0008-0000-0000-000020000000}"/>
              </a:ext>
            </a:extLst>
          </p:cNvPr>
          <p:cNvSpPr txBox="1">
            <a:spLocks noChangeArrowheads="1"/>
          </p:cNvSpPr>
          <p:nvPr/>
        </p:nvSpPr>
        <p:spPr bwMode="auto">
          <a:xfrm>
            <a:off x="6878325" y="2618500"/>
            <a:ext cx="930533" cy="5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27432"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2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8</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049</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5" name="Rectangle 705">
            <a:extLst>
              <a:ext uri="{FF2B5EF4-FFF2-40B4-BE49-F238E27FC236}">
                <a16:creationId xmlns:a16="http://schemas.microsoft.com/office/drawing/2014/main" id="{00000000-0008-0000-0000-0000F9060000}"/>
              </a:ext>
            </a:extLst>
          </p:cNvPr>
          <p:cNvSpPr>
            <a:spLocks noChangeArrowheads="1"/>
          </p:cNvSpPr>
          <p:nvPr/>
        </p:nvSpPr>
        <p:spPr bwMode="auto">
          <a:xfrm>
            <a:off x="1736872" y="4910644"/>
            <a:ext cx="943977" cy="34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3</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兆</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7</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190</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Rectangle 705">
            <a:extLst>
              <a:ext uri="{FF2B5EF4-FFF2-40B4-BE49-F238E27FC236}">
                <a16:creationId xmlns:a16="http://schemas.microsoft.com/office/drawing/2014/main" id="{00000000-0008-0000-0000-000022000000}"/>
              </a:ext>
            </a:extLst>
          </p:cNvPr>
          <p:cNvSpPr>
            <a:spLocks noChangeArrowheads="1"/>
          </p:cNvSpPr>
          <p:nvPr/>
        </p:nvSpPr>
        <p:spPr bwMode="auto">
          <a:xfrm>
            <a:off x="4333884" y="4939052"/>
            <a:ext cx="884683" cy="34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12</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兆</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7</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436</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Rectangle 705">
            <a:extLst>
              <a:ext uri="{FF2B5EF4-FFF2-40B4-BE49-F238E27FC236}">
                <a16:creationId xmlns:a16="http://schemas.microsoft.com/office/drawing/2014/main" id="{00000000-0008-0000-0000-000024000000}"/>
              </a:ext>
            </a:extLst>
          </p:cNvPr>
          <p:cNvSpPr>
            <a:spLocks noChangeArrowheads="1"/>
          </p:cNvSpPr>
          <p:nvPr/>
        </p:nvSpPr>
        <p:spPr bwMode="auto">
          <a:xfrm>
            <a:off x="6918172" y="4964195"/>
            <a:ext cx="943977" cy="34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8</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233</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p:cNvSpPr txBox="1"/>
          <p:nvPr/>
        </p:nvSpPr>
        <p:spPr>
          <a:xfrm>
            <a:off x="1620300" y="3898916"/>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関西国際空港</a:t>
            </a:r>
          </a:p>
        </p:txBody>
      </p:sp>
      <p:sp>
        <p:nvSpPr>
          <p:cNvPr id="41" name="テキスト ボックス 40"/>
          <p:cNvSpPr txBox="1"/>
          <p:nvPr/>
        </p:nvSpPr>
        <p:spPr>
          <a:xfrm>
            <a:off x="4127968" y="3892137"/>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成田国際空港</a:t>
            </a:r>
          </a:p>
        </p:txBody>
      </p:sp>
      <p:sp>
        <p:nvSpPr>
          <p:cNvPr id="42" name="テキスト ボックス 41"/>
          <p:cNvSpPr txBox="1"/>
          <p:nvPr/>
        </p:nvSpPr>
        <p:spPr>
          <a:xfrm>
            <a:off x="6785592" y="3898916"/>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中部国際空港</a:t>
            </a:r>
          </a:p>
        </p:txBody>
      </p:sp>
      <p:cxnSp>
        <p:nvCxnSpPr>
          <p:cNvPr id="43" name="直線コネクタ 42"/>
          <p:cNvCxnSpPr/>
          <p:nvPr/>
        </p:nvCxnSpPr>
        <p:spPr>
          <a:xfrm rot="16200000">
            <a:off x="2791344" y="2266185"/>
            <a:ext cx="108284" cy="96252"/>
          </a:xfrm>
          <a:prstGeom prst="line">
            <a:avLst/>
          </a:prstGeom>
          <a:ln w="6350"/>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rot="16200000">
            <a:off x="5458337" y="2400894"/>
            <a:ext cx="108284" cy="96252"/>
          </a:xfrm>
          <a:prstGeom prst="line">
            <a:avLst/>
          </a:prstGeom>
          <a:ln w="6350"/>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rot="16200000">
            <a:off x="7792315" y="2232290"/>
            <a:ext cx="108284" cy="96252"/>
          </a:xfrm>
          <a:prstGeom prst="line">
            <a:avLst/>
          </a:prstGeom>
          <a:ln w="6350"/>
        </p:spPr>
        <p:style>
          <a:lnRef idx="1">
            <a:schemeClr val="dk1"/>
          </a:lnRef>
          <a:fillRef idx="0">
            <a:schemeClr val="dk1"/>
          </a:fillRef>
          <a:effectRef idx="0">
            <a:schemeClr val="dk1"/>
          </a:effectRef>
          <a:fontRef idx="minor">
            <a:schemeClr val="tx1"/>
          </a:fontRef>
        </p:style>
      </p:cxnSp>
      <p:cxnSp>
        <p:nvCxnSpPr>
          <p:cNvPr id="48" name="直線コネクタ 47"/>
          <p:cNvCxnSpPr/>
          <p:nvPr/>
        </p:nvCxnSpPr>
        <p:spPr>
          <a:xfrm>
            <a:off x="2961792" y="5501929"/>
            <a:ext cx="92184" cy="55404"/>
          </a:xfrm>
          <a:prstGeom prst="line">
            <a:avLst/>
          </a:prstGeom>
          <a:ln w="6350"/>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flipV="1">
            <a:off x="5559591" y="4942808"/>
            <a:ext cx="124281" cy="15196"/>
          </a:xfrm>
          <a:prstGeom prst="line">
            <a:avLst/>
          </a:prstGeom>
          <a:ln w="6350"/>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flipV="1">
            <a:off x="8090708" y="4825604"/>
            <a:ext cx="144000" cy="36000"/>
          </a:xfrm>
          <a:prstGeom prst="line">
            <a:avLst/>
          </a:prstGeom>
          <a:ln w="6350"/>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flipV="1">
            <a:off x="7374398" y="4252207"/>
            <a:ext cx="527194" cy="43593"/>
          </a:xfrm>
          <a:prstGeom prst="line">
            <a:avLst/>
          </a:prstGeom>
          <a:ln w="6350"/>
        </p:spPr>
        <p:style>
          <a:lnRef idx="1">
            <a:schemeClr val="dk1"/>
          </a:lnRef>
          <a:fillRef idx="0">
            <a:schemeClr val="dk1"/>
          </a:fillRef>
          <a:effectRef idx="0">
            <a:schemeClr val="dk1"/>
          </a:effectRef>
          <a:fontRef idx="minor">
            <a:schemeClr val="tx1"/>
          </a:fontRef>
        </p:style>
      </p:cxnSp>
      <p:cxnSp>
        <p:nvCxnSpPr>
          <p:cNvPr id="58" name="直線コネクタ 57"/>
          <p:cNvCxnSpPr/>
          <p:nvPr/>
        </p:nvCxnSpPr>
        <p:spPr>
          <a:xfrm>
            <a:off x="7025568" y="4237035"/>
            <a:ext cx="324000" cy="61895"/>
          </a:xfrm>
          <a:prstGeom prst="line">
            <a:avLst/>
          </a:prstGeom>
          <a:ln w="6350"/>
        </p:spPr>
        <p:style>
          <a:lnRef idx="1">
            <a:schemeClr val="dk1"/>
          </a:lnRef>
          <a:fillRef idx="0">
            <a:schemeClr val="dk1"/>
          </a:fillRef>
          <a:effectRef idx="0">
            <a:schemeClr val="dk1"/>
          </a:effectRef>
          <a:fontRef idx="minor">
            <a:schemeClr val="tx1"/>
          </a:fontRef>
        </p:style>
      </p:cxnSp>
      <p:cxnSp>
        <p:nvCxnSpPr>
          <p:cNvPr id="62" name="直線コネクタ 61"/>
          <p:cNvCxnSpPr/>
          <p:nvPr/>
        </p:nvCxnSpPr>
        <p:spPr>
          <a:xfrm flipH="1" flipV="1">
            <a:off x="4202097" y="4193282"/>
            <a:ext cx="595192" cy="43754"/>
          </a:xfrm>
          <a:prstGeom prst="line">
            <a:avLst/>
          </a:prstGeom>
          <a:ln w="6350"/>
        </p:spPr>
        <p:style>
          <a:lnRef idx="1">
            <a:schemeClr val="dk1"/>
          </a:lnRef>
          <a:fillRef idx="0">
            <a:schemeClr val="dk1"/>
          </a:fillRef>
          <a:effectRef idx="0">
            <a:schemeClr val="dk1"/>
          </a:effectRef>
          <a:fontRef idx="minor">
            <a:schemeClr val="tx1"/>
          </a:fontRef>
        </p:style>
      </p:cxnSp>
      <p:cxnSp>
        <p:nvCxnSpPr>
          <p:cNvPr id="68" name="直線コネクタ 67"/>
          <p:cNvCxnSpPr/>
          <p:nvPr/>
        </p:nvCxnSpPr>
        <p:spPr>
          <a:xfrm flipH="1" flipV="1">
            <a:off x="1451511" y="4226821"/>
            <a:ext cx="792000" cy="72000"/>
          </a:xfrm>
          <a:prstGeom prst="line">
            <a:avLst/>
          </a:prstGeom>
          <a:ln w="6350"/>
        </p:spPr>
        <p:style>
          <a:lnRef idx="1">
            <a:schemeClr val="dk1"/>
          </a:lnRef>
          <a:fillRef idx="0">
            <a:schemeClr val="dk1"/>
          </a:fillRef>
          <a:effectRef idx="0">
            <a:schemeClr val="dk1"/>
          </a:effectRef>
          <a:fontRef idx="minor">
            <a:schemeClr val="tx1"/>
          </a:fontRef>
        </p:style>
      </p:cxnSp>
      <p:sp>
        <p:nvSpPr>
          <p:cNvPr id="70" name="テキスト ボックス 69"/>
          <p:cNvSpPr txBox="1"/>
          <p:nvPr/>
        </p:nvSpPr>
        <p:spPr>
          <a:xfrm>
            <a:off x="524936" y="6052874"/>
            <a:ext cx="43602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原料別製品には、繊維用糸及び繊維製品、鉄鋼、金属製品などが含まれる。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中部国際空港は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年から概況品で公表しているため、統計品目が他空港と異なる。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502227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36712"/>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大阪港の外貿定期コンテナ航路（近海・東南アジア）の推移は、これまでに増減を繰り返しながら、近年は増加傾向。</a:t>
            </a:r>
          </a:p>
        </p:txBody>
      </p:sp>
      <p:sp>
        <p:nvSpPr>
          <p:cNvPr id="10" name="テキスト ボックス 9"/>
          <p:cNvSpPr txBox="1"/>
          <p:nvPr/>
        </p:nvSpPr>
        <p:spPr>
          <a:xfrm>
            <a:off x="345102" y="6165304"/>
            <a:ext cx="56585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出典：大阪府・大阪市「万博のインパクトを活かした大阪の将来に向けたビジョン」</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国土交通省「我が国港湾への外貿定期コンテナ航路便数（便</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週）より作成</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5" name="正方形/長方形 10"/>
          <p:cNvSpPr>
            <a:spLocks noChangeArrowheads="1"/>
          </p:cNvSpPr>
          <p:nvPr/>
        </p:nvSpPr>
        <p:spPr bwMode="auto">
          <a:xfrm>
            <a:off x="171490" y="1484784"/>
            <a:ext cx="61345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○港湾別、外貿定期コンテナ航路</a:t>
            </a:r>
            <a:r>
              <a:rPr kumimoji="1"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便数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大阪港①［まち］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2"/>
          <a:stretch>
            <a:fillRect/>
          </a:stretch>
        </p:blipFill>
        <p:spPr>
          <a:xfrm>
            <a:off x="276375" y="1847719"/>
            <a:ext cx="8547333" cy="4176122"/>
          </a:xfrm>
          <a:prstGeom prst="rect">
            <a:avLst/>
          </a:prstGeom>
        </p:spPr>
      </p:pic>
      <p:grpSp>
        <p:nvGrpSpPr>
          <p:cNvPr id="9" name="グループ化 8">
            <a:extLst>
              <a:ext uri="{FF2B5EF4-FFF2-40B4-BE49-F238E27FC236}">
                <a16:creationId xmlns:a16="http://schemas.microsoft.com/office/drawing/2014/main" id="{EB56D096-B568-0F52-7DE8-B0B96D364181}"/>
              </a:ext>
            </a:extLst>
          </p:cNvPr>
          <p:cNvGrpSpPr/>
          <p:nvPr/>
        </p:nvGrpSpPr>
        <p:grpSpPr>
          <a:xfrm>
            <a:off x="-11895" y="0"/>
            <a:ext cx="9144000" cy="404664"/>
            <a:chOff x="-3515" y="-13192"/>
            <a:chExt cx="9144000" cy="404664"/>
          </a:xfrm>
        </p:grpSpPr>
        <p:sp>
          <p:nvSpPr>
            <p:cNvPr id="11" name="正方形/長方形 10">
              <a:extLst>
                <a:ext uri="{FF2B5EF4-FFF2-40B4-BE49-F238E27FC236}">
                  <a16:creationId xmlns:a16="http://schemas.microsoft.com/office/drawing/2014/main" id="{F94351D5-AFE1-AE84-2A53-CA09B56C90EE}"/>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（２</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大阪港）</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2" name="正方形/長方形 11">
              <a:extLst>
                <a:ext uri="{FF2B5EF4-FFF2-40B4-BE49-F238E27FC236}">
                  <a16:creationId xmlns:a16="http://schemas.microsoft.com/office/drawing/2014/main" id="{23B2925C-7EA7-E24C-5A75-6483CBE45D57}"/>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4233544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45102" y="836712"/>
            <a:ext cx="8503417" cy="7624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213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TEU</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％増。また、神戸港の外貿コンテナ取扱個数は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TEU</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減。</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年の阪神港の輸出入貿易額は、前年比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の減少。</a:t>
            </a:r>
          </a:p>
        </p:txBody>
      </p:sp>
      <p:sp>
        <p:nvSpPr>
          <p:cNvPr id="26" name="正方形/長方形 25"/>
          <p:cNvSpPr/>
          <p:nvPr/>
        </p:nvSpPr>
        <p:spPr>
          <a:xfrm>
            <a:off x="156907" y="1671191"/>
            <a:ext cx="4734270" cy="461665"/>
          </a:xfrm>
          <a:prstGeom prst="rect">
            <a:avLst/>
          </a:prstGeom>
        </p:spPr>
        <p:txBody>
          <a:bodyPr wrap="square" anchor="t">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7" name="正方形/長方形 26"/>
          <p:cNvSpPr/>
          <p:nvPr/>
        </p:nvSpPr>
        <p:spPr>
          <a:xfrm>
            <a:off x="4427984" y="1671191"/>
            <a:ext cx="4736429"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4323145" y="1916832"/>
            <a:ext cx="7920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（兆円）</a:t>
            </a:r>
          </a:p>
        </p:txBody>
      </p:sp>
      <p:sp>
        <p:nvSpPr>
          <p:cNvPr id="30" name="テキスト ボックス 29"/>
          <p:cNvSpPr txBox="1"/>
          <p:nvPr/>
        </p:nvSpPr>
        <p:spPr>
          <a:xfrm>
            <a:off x="251520" y="1933203"/>
            <a:ext cx="8640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大阪港②［まち］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943482" y="6218610"/>
            <a:ext cx="21163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左図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港湾統計より作成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右図　税関資料より作成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大かっこ 13"/>
          <p:cNvSpPr/>
          <p:nvPr/>
        </p:nvSpPr>
        <p:spPr>
          <a:xfrm>
            <a:off x="836465" y="6224654"/>
            <a:ext cx="1944000" cy="396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9" name="テキスト ボックス 18"/>
          <p:cNvSpPr txBox="1"/>
          <p:nvPr/>
        </p:nvSpPr>
        <p:spPr>
          <a:xfrm>
            <a:off x="353582" y="5949280"/>
            <a:ext cx="5658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出典：大阪府・大阪市「データでみる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大阪の成長戦略</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a:blip r:embed="rId2"/>
          <a:stretch>
            <a:fillRect/>
          </a:stretch>
        </p:blipFill>
        <p:spPr>
          <a:xfrm>
            <a:off x="319476" y="2163053"/>
            <a:ext cx="4102964" cy="3938357"/>
          </a:xfrm>
          <a:prstGeom prst="rect">
            <a:avLst/>
          </a:prstGeom>
        </p:spPr>
      </p:pic>
      <p:pic>
        <p:nvPicPr>
          <p:cNvPr id="6" name="図 5"/>
          <p:cNvPicPr>
            <a:picLocks noChangeAspect="1"/>
          </p:cNvPicPr>
          <p:nvPr/>
        </p:nvPicPr>
        <p:blipFill>
          <a:blip r:embed="rId3"/>
          <a:stretch>
            <a:fillRect/>
          </a:stretch>
        </p:blipFill>
        <p:spPr>
          <a:xfrm>
            <a:off x="4388333" y="2096933"/>
            <a:ext cx="4572396" cy="3974937"/>
          </a:xfrm>
          <a:prstGeom prst="rect">
            <a:avLst/>
          </a:prstGeom>
        </p:spPr>
      </p:pic>
    </p:spTree>
    <p:extLst>
      <p:ext uri="{BB962C8B-B14F-4D97-AF65-F5344CB8AC3E}">
        <p14:creationId xmlns:p14="http://schemas.microsoft.com/office/powerpoint/2010/main" val="2512322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023012" y="2019449"/>
            <a:ext cx="7797460" cy="4194412"/>
          </a:xfrm>
          <a:prstGeom prst="rect">
            <a:avLst/>
          </a:prstGeom>
        </p:spPr>
      </p:pic>
      <p:sp>
        <p:nvSpPr>
          <p:cNvPr id="27" name="テキスト ボックス 26"/>
          <p:cNvSpPr txBox="1"/>
          <p:nvPr/>
        </p:nvSpPr>
        <p:spPr>
          <a:xfrm>
            <a:off x="6793418" y="4007483"/>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名古屋港</a:t>
            </a:r>
          </a:p>
        </p:txBody>
      </p:sp>
      <p:sp>
        <p:nvSpPr>
          <p:cNvPr id="7" name="正方形/長方形 6"/>
          <p:cNvSpPr/>
          <p:nvPr/>
        </p:nvSpPr>
        <p:spPr>
          <a:xfrm>
            <a:off x="345102" y="817344"/>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要港における国際海運貨物の品目別内訳をみると、大阪・神戸港は、輸出では電気機器と一般機械で約半数を占める。一方、輸入では、食料品が１位、原料別製品が２位のほか、他の品目も１割程度のシェアを有する。</a:t>
            </a:r>
          </a:p>
        </p:txBody>
      </p:sp>
      <p:sp>
        <p:nvSpPr>
          <p:cNvPr id="10" name="テキスト ボックス 9"/>
          <p:cNvSpPr txBox="1"/>
          <p:nvPr/>
        </p:nvSpPr>
        <p:spPr>
          <a:xfrm>
            <a:off x="295821" y="6449742"/>
            <a:ext cx="56585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出典：一般社団法人アジア太平洋研究所 「アジア太平洋と関西　関西経済白書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各税関「令和</a:t>
            </a:r>
            <a:r>
              <a:rPr kumimoji="1" lang="en-US" altLang="zh-TW"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年貿易額確々報値資料」</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6" name="正方形/長方形 25"/>
          <p:cNvSpPr/>
          <p:nvPr/>
        </p:nvSpPr>
        <p:spPr>
          <a:xfrm>
            <a:off x="156907" y="1431841"/>
            <a:ext cx="4734270" cy="276999"/>
          </a:xfrm>
          <a:prstGeom prst="rect">
            <a:avLst/>
          </a:prstGeom>
        </p:spPr>
        <p:txBody>
          <a:bodyPr wrap="square" anchor="t">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○主要港における国際海運貨物の品目別内訳</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大阪港③［まち］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8"/>
          <p:cNvSpPr txBox="1"/>
          <p:nvPr/>
        </p:nvSpPr>
        <p:spPr>
          <a:xfrm>
            <a:off x="501558" y="1776968"/>
            <a:ext cx="648000"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輸出</a:t>
            </a:r>
          </a:p>
        </p:txBody>
      </p:sp>
      <p:sp>
        <p:nvSpPr>
          <p:cNvPr id="11" name="テキスト ボックス 10"/>
          <p:cNvSpPr txBox="1"/>
          <p:nvPr/>
        </p:nvSpPr>
        <p:spPr>
          <a:xfrm>
            <a:off x="524936" y="3997169"/>
            <a:ext cx="648000"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輸入</a:t>
            </a:r>
          </a:p>
        </p:txBody>
      </p:sp>
      <p:cxnSp>
        <p:nvCxnSpPr>
          <p:cNvPr id="20" name="直線コネクタ 19"/>
          <p:cNvCxnSpPr/>
          <p:nvPr/>
        </p:nvCxnSpPr>
        <p:spPr>
          <a:xfrm flipV="1">
            <a:off x="7486650" y="4320103"/>
            <a:ext cx="313660" cy="124822"/>
          </a:xfrm>
          <a:prstGeom prst="line">
            <a:avLst/>
          </a:prstGeom>
          <a:ln w="6350"/>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1624316" y="1748775"/>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大阪・神戸港</a:t>
            </a:r>
          </a:p>
        </p:txBody>
      </p:sp>
      <p:sp>
        <p:nvSpPr>
          <p:cNvPr id="22" name="テキスト ボックス 21"/>
          <p:cNvSpPr txBox="1"/>
          <p:nvPr/>
        </p:nvSpPr>
        <p:spPr>
          <a:xfrm>
            <a:off x="4131984" y="1741996"/>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東京・横浜港</a:t>
            </a:r>
          </a:p>
        </p:txBody>
      </p:sp>
      <p:sp>
        <p:nvSpPr>
          <p:cNvPr id="23" name="テキスト ボックス 22"/>
          <p:cNvSpPr txBox="1"/>
          <p:nvPr/>
        </p:nvSpPr>
        <p:spPr>
          <a:xfrm>
            <a:off x="6789608" y="1748775"/>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名古屋港</a:t>
            </a:r>
          </a:p>
        </p:txBody>
      </p:sp>
      <p:sp>
        <p:nvSpPr>
          <p:cNvPr id="24" name="テキスト ボックス 23"/>
          <p:cNvSpPr txBox="1"/>
          <p:nvPr/>
        </p:nvSpPr>
        <p:spPr>
          <a:xfrm>
            <a:off x="1628126" y="4007483"/>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大阪・神戸港</a:t>
            </a:r>
          </a:p>
        </p:txBody>
      </p:sp>
      <p:sp>
        <p:nvSpPr>
          <p:cNvPr id="25" name="テキスト ボックス 24"/>
          <p:cNvSpPr txBox="1"/>
          <p:nvPr/>
        </p:nvSpPr>
        <p:spPr>
          <a:xfrm>
            <a:off x="4135794" y="4000704"/>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東京・横浜港</a:t>
            </a:r>
          </a:p>
        </p:txBody>
      </p:sp>
      <p:sp>
        <p:nvSpPr>
          <p:cNvPr id="28" name="テキスト ボックス 27"/>
          <p:cNvSpPr txBox="1"/>
          <p:nvPr/>
        </p:nvSpPr>
        <p:spPr>
          <a:xfrm>
            <a:off x="380619" y="6139133"/>
            <a:ext cx="43602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原料別製品には、繊維用糸及び繊維製品、鉄鋼、金属製品などが含まれる。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名古屋港は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年から概況品で公表しているため、統計品目が他港と異なる。</a:t>
            </a:r>
          </a:p>
        </p:txBody>
      </p:sp>
    </p:spTree>
    <p:extLst>
      <p:ext uri="{BB962C8B-B14F-4D97-AF65-F5344CB8AC3E}">
        <p14:creationId xmlns:p14="http://schemas.microsoft.com/office/powerpoint/2010/main" val="1945488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45102" y="908720"/>
            <a:ext cx="8619386"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都道府県別にインフラ維持コストを見ると、いずれの都道府県でも将来的に一人あたりの負担額は増加する予測。</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特に地方では、人口要因（負担する人口減）がコスト増の大きな要因となっている。</a:t>
            </a:r>
          </a:p>
        </p:txBody>
      </p:sp>
      <p:sp>
        <p:nvSpPr>
          <p:cNvPr id="3" name="大かっこ 2"/>
          <p:cNvSpPr/>
          <p:nvPr/>
        </p:nvSpPr>
        <p:spPr>
          <a:xfrm>
            <a:off x="707394" y="6165304"/>
            <a:ext cx="7392998" cy="462007"/>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026" name="Picture 2" descr="第2-2-13図　都道府県別インフラ維持コスト"/>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153" t="6940" r="6404" b="56740"/>
          <a:stretch/>
        </p:blipFill>
        <p:spPr bwMode="auto">
          <a:xfrm>
            <a:off x="159891" y="1844824"/>
            <a:ext cx="4356016" cy="2294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第2-2-13図　都道府県別インフラ維持コスト"/>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2002" t="44909" r="5110" b="18771"/>
          <a:stretch/>
        </p:blipFill>
        <p:spPr bwMode="auto">
          <a:xfrm>
            <a:off x="4572000" y="1844824"/>
            <a:ext cx="4376928" cy="2294824"/>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707394" y="6148323"/>
            <a:ext cx="7392998" cy="434543"/>
          </a:xfrm>
          <a:prstGeom prst="rect">
            <a:avLst/>
          </a:prstGeom>
        </p:spPr>
        <p:txBody>
          <a:bodyPr wrap="square">
            <a:spAutoFit/>
          </a:bodyPr>
          <a:lstStyle/>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内閣府「社会資本ストック推計」、「国民経済計算」、国土交通省「国土交通省所管分野における社会資本の将来の維持管理・</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更新費の合計」、総務省「人口推計」、国立社会保障・人口問題研究所「日本の将来推計人口（平成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年推計）により作成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356801" y="5895519"/>
            <a:ext cx="340329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年度年次経済財政報告書」</a:t>
            </a:r>
          </a:p>
        </p:txBody>
      </p:sp>
      <p:sp>
        <p:nvSpPr>
          <p:cNvPr id="21" name="大かっこ 20"/>
          <p:cNvSpPr/>
          <p:nvPr/>
        </p:nvSpPr>
        <p:spPr>
          <a:xfrm>
            <a:off x="238815" y="4221088"/>
            <a:ext cx="4198168" cy="1640974"/>
          </a:xfrm>
          <a:prstGeom prst="bracketPair">
            <a:avLst>
              <a:gd name="adj" fmla="val 114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lang="ja-JP" altLang="en-US" sz="1000" dirty="0">
                <a:solidFill>
                  <a:prstClr val="black"/>
                </a:solidFill>
                <a:latin typeface="Meiryo UI" panose="020B0604030504040204" pitchFamily="50" charset="-128"/>
                <a:ea typeface="Meiryo UI" panose="020B0604030504040204" pitchFamily="50" charset="-128"/>
              </a:rPr>
              <a:t>あ</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たりインフラコストは、以下の方法で試算。</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①一般政府固定資産（除く機械・設備、防衛装備品、知的財産生成物）の前年比を用いて、</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年以降の粗資本ストック額を延伸。</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年の粗資本ストック額の都道府県別のシェアを、国土交通省が推計した</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年及び</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年の維持管理・更新費の最大値に乗じることにより、都道府県別の維持管理・更新費を試算。</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年と</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年の推計人口を線形補完することで</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年の総人口を推計した上で、②で試算した都道府県別の維持管理・更新費を、</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年及び</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年の総人口で除することで、</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人あたりの費用を試算。</a:t>
            </a:r>
          </a:p>
        </p:txBody>
      </p:sp>
      <p:sp>
        <p:nvSpPr>
          <p:cNvPr id="22" name="大かっこ 21"/>
          <p:cNvSpPr/>
          <p:nvPr/>
        </p:nvSpPr>
        <p:spPr>
          <a:xfrm>
            <a:off x="4788024" y="4221088"/>
            <a:ext cx="4104456" cy="470912"/>
          </a:xfrm>
          <a:prstGeom prst="bracketPair">
            <a:avLst>
              <a:gd name="adj" fmla="val 114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要因分解にあたって生じた交差項は等分し、維持更新費要因と人口要因に同額を加算。</a:t>
            </a: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インフラ維持コスト①［まち］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3" name="グループ化 12">
            <a:extLst>
              <a:ext uri="{FF2B5EF4-FFF2-40B4-BE49-F238E27FC236}">
                <a16:creationId xmlns:a16="http://schemas.microsoft.com/office/drawing/2014/main" id="{D5C8A765-C653-9D00-1796-8182043D246F}"/>
              </a:ext>
            </a:extLst>
          </p:cNvPr>
          <p:cNvGrpSpPr/>
          <p:nvPr/>
        </p:nvGrpSpPr>
        <p:grpSpPr>
          <a:xfrm>
            <a:off x="-11895" y="0"/>
            <a:ext cx="9144000" cy="404664"/>
            <a:chOff x="-3515" y="-13192"/>
            <a:chExt cx="9144000" cy="404664"/>
          </a:xfrm>
        </p:grpSpPr>
        <p:sp>
          <p:nvSpPr>
            <p:cNvPr id="14" name="正方形/長方形 13">
              <a:extLst>
                <a:ext uri="{FF2B5EF4-FFF2-40B4-BE49-F238E27FC236}">
                  <a16:creationId xmlns:a16="http://schemas.microsoft.com/office/drawing/2014/main" id="{4B07C389-8D0F-DF57-FE59-4BF5F877A7F8}"/>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（３</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インフラ維持コスト）</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5" name="正方形/長方形 14">
              <a:extLst>
                <a:ext uri="{FF2B5EF4-FFF2-40B4-BE49-F238E27FC236}">
                  <a16:creationId xmlns:a16="http://schemas.microsoft.com/office/drawing/2014/main" id="{FA93886D-FDC5-BF80-B45E-C283C6E4C5D4}"/>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2793969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45102" y="908816"/>
            <a:ext cx="8619386" cy="86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人口密度と行政コストの間には、人口密度が高いほど一人あたり行政コストは小さくなる傾向がある。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生活関連サービス施設の提供には、一定の需要規模、人口規模が不可欠であり、人口減少地域のインフラ維持は将来困難となるリスクがある。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07395" y="6253475"/>
            <a:ext cx="5461206" cy="271869"/>
          </a:xfrm>
          <a:prstGeom prst="rect">
            <a:avLst/>
          </a:prstGeom>
        </p:spPr>
        <p:txBody>
          <a:bodyPr wrap="square">
            <a:spAutoFit/>
          </a:bodyPr>
          <a:lstStyle/>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（総務省「市町村決算状況調」、国土交通省「平成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年国土交通白書」により作成）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大かっこ 2"/>
          <p:cNvSpPr/>
          <p:nvPr/>
        </p:nvSpPr>
        <p:spPr>
          <a:xfrm>
            <a:off x="4718212" y="4449281"/>
            <a:ext cx="4281623" cy="1312897"/>
          </a:xfrm>
          <a:prstGeom prst="bracketPair">
            <a:avLst>
              <a:gd name="adj" fmla="val 10523"/>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関連サービス施設（「飲食料品小売業」「ショッピングセンター」「飲食店」「郵便局」「銀行」「一般診療所」「歯科診療所」「介護老人福祉施設」「一般病院」「通所・短期入所介護事業」「介護老人保健施設」「救急告示病院」「有料老人ホーム」）それぞれを存在確率</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％以上で維持するために必要な人口（国土交通白書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による）が、各市町村の人口を上回る施設数を市区町村ごとにカウントし、その割合を求め、市区町村の面積で加重平均することで算出。</a:t>
            </a:r>
          </a:p>
        </p:txBody>
      </p:sp>
      <p:pic>
        <p:nvPicPr>
          <p:cNvPr id="2050" name="Picture 2" descr="第2-2-14図　人口密度と行政コスト"/>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062" t="10034" r="3379" b="54247"/>
          <a:stretch/>
        </p:blipFill>
        <p:spPr bwMode="auto">
          <a:xfrm>
            <a:off x="323820" y="2221909"/>
            <a:ext cx="422287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第2-2-14図　人口密度と行政コスト"/>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4724" t="48676" r="7449" b="16663"/>
          <a:stretch/>
        </p:blipFill>
        <p:spPr bwMode="auto">
          <a:xfrm>
            <a:off x="4708737" y="2221909"/>
            <a:ext cx="4281622" cy="2141864"/>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251520" y="1838174"/>
            <a:ext cx="2496329"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○人口密度と行政コスト</a:t>
            </a:r>
          </a:p>
        </p:txBody>
      </p:sp>
      <p:sp>
        <p:nvSpPr>
          <p:cNvPr id="14" name="正方形/長方形 13"/>
          <p:cNvSpPr/>
          <p:nvPr/>
        </p:nvSpPr>
        <p:spPr>
          <a:xfrm>
            <a:off x="4654795" y="1839869"/>
            <a:ext cx="3085557"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○生活関連インフラ維持危険指数</a:t>
            </a:r>
          </a:p>
        </p:txBody>
      </p:sp>
      <p:sp>
        <p:nvSpPr>
          <p:cNvPr id="15" name="大かっこ 14"/>
          <p:cNvSpPr/>
          <p:nvPr/>
        </p:nvSpPr>
        <p:spPr>
          <a:xfrm>
            <a:off x="356801" y="4472836"/>
            <a:ext cx="4281623" cy="757594"/>
          </a:xfrm>
          <a:prstGeom prst="bracketPair">
            <a:avLst>
              <a:gd name="adj" fmla="val 10523"/>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サンプル数は</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1741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市区町村。人口密度は、住民基本台帳掲載人口を面積で除して算出。住民一人</a:t>
            </a:r>
            <a:r>
              <a:rPr lang="ja-JP" altLang="en-US" sz="1050" dirty="0">
                <a:solidFill>
                  <a:prstClr val="black"/>
                </a:solidFill>
                <a:latin typeface="Meiryo UI" panose="020B0604030504040204" pitchFamily="50" charset="-128"/>
                <a:ea typeface="Meiryo UI" panose="020B0604030504040204" pitchFamily="50" charset="-128"/>
              </a:rPr>
              <a:t>あ</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たり歳出額は、歳出総額を住民基本台帳掲載人口で除して算出。いずれも</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年度の</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年間の平均値。</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356801" y="6000671"/>
            <a:ext cx="340329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年度年次経済財政報告書」</a:t>
            </a:r>
          </a:p>
        </p:txBody>
      </p:sp>
      <p:sp>
        <p:nvSpPr>
          <p:cNvPr id="16" name="正方形/長方形 15"/>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インフラ維持コスト②［まち］</a:t>
            </a:r>
            <a:endParaRPr kumimoji="1" lang="ja-JP" altLang="en-US"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60980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0901" y="116632"/>
          <a:ext cx="9073008" cy="6469380"/>
        </p:xfrm>
        <a:graphic>
          <a:graphicData uri="http://schemas.openxmlformats.org/drawingml/2006/table">
            <a:tbl>
              <a:tblPr firstRow="1" bandRow="1"/>
              <a:tblGrid>
                <a:gridCol w="9073008">
                  <a:extLst>
                    <a:ext uri="{9D8B030D-6E8A-4147-A177-3AD203B41FA5}">
                      <a16:colId xmlns:a16="http://schemas.microsoft.com/office/drawing/2014/main" val="3654486749"/>
                    </a:ext>
                  </a:extLst>
                </a:gridCol>
              </a:tblGrid>
              <a:tr h="201808">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lnSpc>
                          <a:spcPts val="1500"/>
                        </a:lnSpc>
                      </a:pPr>
                      <a:r>
                        <a:rPr kumimoji="1" lang="ja-JP" altLang="en-US" sz="1400" dirty="0">
                          <a:latin typeface="Meiryo UI" panose="020B0604030504040204" pitchFamily="50" charset="-128"/>
                          <a:ea typeface="Meiryo UI" panose="020B0604030504040204" pitchFamily="50" charset="-128"/>
                        </a:rPr>
                        <a:t>大阪の弱み</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669032947"/>
                  </a:ext>
                </a:extLst>
              </a:tr>
              <a:tr h="0">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nSpc>
                          <a:spcPts val="1500"/>
                        </a:lnSpc>
                      </a:pPr>
                      <a:r>
                        <a:rPr kumimoji="1" lang="ja-JP" altLang="en-US" sz="1200" b="1" dirty="0">
                          <a:latin typeface="Meiryo UI" panose="020B0604030504040204" pitchFamily="50" charset="-128"/>
                          <a:ea typeface="Meiryo UI" panose="020B0604030504040204" pitchFamily="50" charset="-128"/>
                        </a:rPr>
                        <a:t>□東京一極集中</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b="0" dirty="0">
                          <a:latin typeface="Meiryo UI" panose="020B0604030504040204" pitchFamily="50" charset="-128"/>
                          <a:ea typeface="Meiryo UI" panose="020B0604030504040204" pitchFamily="50" charset="-128"/>
                        </a:rPr>
                        <a:t>・飛行機や新幹線による東京への大幅な移動時間の短縮や、グローバル化の進展などによって東京への一極集中が進んだ。</a:t>
                      </a:r>
                      <a:endParaRPr kumimoji="1" lang="en-US" altLang="ja-JP" sz="1200" b="0" dirty="0">
                        <a:latin typeface="Meiryo UI" panose="020B0604030504040204" pitchFamily="50" charset="-128"/>
                        <a:ea typeface="Meiryo UI" panose="020B0604030504040204" pitchFamily="50" charset="-128"/>
                      </a:endParaRPr>
                    </a:p>
                    <a:p>
                      <a:pPr>
                        <a:lnSpc>
                          <a:spcPts val="1500"/>
                        </a:lnSpc>
                      </a:pPr>
                      <a:r>
                        <a:rPr kumimoji="1" lang="ja-JP" altLang="en-US" sz="1200" b="0" dirty="0">
                          <a:latin typeface="Meiryo UI" panose="020B0604030504040204" pitchFamily="50" charset="-128"/>
                          <a:ea typeface="Meiryo UI" panose="020B0604030504040204" pitchFamily="50" charset="-128"/>
                        </a:rPr>
                        <a:t>　　→人口流出に加え、本社機能、企業の研究開発機能、主要メデイア等の情報発信機、文化創造活動等</a:t>
                      </a:r>
                      <a:endParaRPr kumimoji="1" lang="en-US" altLang="ja-JP" sz="1200" b="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□さらなるイノベーションの促進</a:t>
                      </a:r>
                      <a:endParaRPr kumimoji="1" lang="en-US" altLang="ja-JP" sz="1200" b="1"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・国際特許出願件数が、東京に次いで全国２番目であるが、</a:t>
                      </a:r>
                      <a:r>
                        <a:rPr kumimoji="1" lang="ja-JP" altLang="en-US" sz="1200" b="0" dirty="0">
                          <a:latin typeface="Meiryo UI" panose="020B0604030504040204" pitchFamily="50" charset="-128"/>
                          <a:ea typeface="Meiryo UI" panose="020B0604030504040204" pitchFamily="50" charset="-128"/>
                        </a:rPr>
                        <a:t>東京とは出願件数に大きな開き。経年で見ても伸び悩んでいる状況。</a:t>
                      </a:r>
                      <a:endParaRPr kumimoji="1" lang="en-US" altLang="ja-JP" sz="1200" b="0"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b="0" dirty="0">
                          <a:latin typeface="Meiryo UI" panose="020B0604030504040204" pitchFamily="50" charset="-128"/>
                          <a:ea typeface="Meiryo UI" panose="020B0604030504040204" pitchFamily="50" charset="-128"/>
                        </a:rPr>
                        <a:t>　・府内企業の研究開発に係る投資は弱含み。</a:t>
                      </a:r>
                      <a:endParaRPr kumimoji="1" lang="en-US" altLang="ja-JP" sz="1200" b="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□女性、高齢者、</a:t>
                      </a:r>
                      <a:r>
                        <a:rPr kumimoji="1" lang="ja-JP" altLang="en-US" sz="1200" b="1" dirty="0" err="1">
                          <a:latin typeface="Meiryo UI" panose="020B0604030504040204" pitchFamily="50" charset="-128"/>
                          <a:ea typeface="Meiryo UI" panose="020B0604030504040204" pitchFamily="50" charset="-128"/>
                        </a:rPr>
                        <a:t>障がい</a:t>
                      </a:r>
                      <a:r>
                        <a:rPr kumimoji="1" lang="ja-JP" altLang="en-US" sz="1200" b="1" dirty="0">
                          <a:latin typeface="Meiryo UI" panose="020B0604030504040204" pitchFamily="50" charset="-128"/>
                          <a:ea typeface="Meiryo UI" panose="020B0604030504040204" pitchFamily="50" charset="-128"/>
                        </a:rPr>
                        <a:t>者の低い就業率</a:t>
                      </a:r>
                      <a:endParaRPr kumimoji="1" lang="en-US" altLang="ja-JP" sz="1200" b="1"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・女性や高齢者の就業率は、近年上昇しているものの、依然として、全国平均を下回っている状況。</a:t>
                      </a:r>
                      <a:endParaRPr kumimoji="1" lang="en-US" altLang="ja-JP" sz="1200"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err="1">
                          <a:latin typeface="Meiryo UI" panose="020B0604030504040204" pitchFamily="50" charset="-128"/>
                          <a:ea typeface="Meiryo UI" panose="020B0604030504040204" pitchFamily="50" charset="-128"/>
                        </a:rPr>
                        <a:t>障がい</a:t>
                      </a:r>
                      <a:r>
                        <a:rPr kumimoji="1" lang="ja-JP" altLang="en-US" sz="1200" dirty="0">
                          <a:latin typeface="Meiryo UI" panose="020B0604030504040204" pitchFamily="50" charset="-128"/>
                          <a:ea typeface="Meiryo UI" panose="020B0604030504040204" pitchFamily="50" charset="-128"/>
                        </a:rPr>
                        <a:t>者雇用については、法定雇用率達成企業の割合は増加しているものの、全国平均を下回る状況。障がい者実雇用率も同様の状況。</a:t>
                      </a:r>
                      <a:endParaRPr kumimoji="1" lang="en-US" altLang="ja-JP" sz="1200"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b="1" dirty="0">
                          <a:solidFill>
                            <a:schemeClr val="tx1"/>
                          </a:solidFill>
                          <a:latin typeface="Meiryo UI" panose="020B0604030504040204" pitchFamily="50" charset="-128"/>
                          <a:ea typeface="Meiryo UI" panose="020B0604030504040204" pitchFamily="50" charset="-128"/>
                        </a:rPr>
                        <a:t>□非正規労働者の割合や可処分所得の減少</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solidFill>
                            <a:schemeClr val="tx1"/>
                          </a:solidFill>
                          <a:latin typeface="Meiryo UI" panose="020B0604030504040204" pitchFamily="50" charset="-128"/>
                          <a:ea typeface="Meiryo UI" panose="020B0604030504040204" pitchFamily="50" charset="-128"/>
                        </a:rPr>
                        <a:t>　・非正規の全体の割合は、３割を超えており、全国によりも高い状況。</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solidFill>
                            <a:schemeClr val="tx1"/>
                          </a:solidFill>
                          <a:latin typeface="Meiryo UI" panose="020B0604030504040204" pitchFamily="50" charset="-128"/>
                          <a:ea typeface="Meiryo UI" panose="020B0604030504040204" pitchFamily="50" charset="-128"/>
                        </a:rPr>
                        <a:t>　・府民一人あたりの雇用者報酬は、全国的に高い位置にあるが、一人あたりの府民所得をみると、全国７</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９位で推移しているが、近年、一人あたりの可処分所得は減少傾向。</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b="1" dirty="0">
                          <a:latin typeface="Meiryo UI" panose="020B0604030504040204" pitchFamily="50" charset="-128"/>
                          <a:ea typeface="Meiryo UI" panose="020B0604030504040204" pitchFamily="50" charset="-128"/>
                        </a:rPr>
                        <a:t>□平均寿命と健康寿命</a:t>
                      </a:r>
                      <a:endParaRPr kumimoji="1" lang="en-US" altLang="ja-JP" sz="1200" b="1"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・平均寿命、健康寿命ともに、男女ともに全国平均を下回る状況。</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□教育の充実</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・「全国学力・学習状況調査」の結果については、改善傾向にあるものの、依然として全国平均を下回っている教科がある状況。</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□治安</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180" dirty="0">
                          <a:solidFill>
                            <a:schemeClr val="tx1"/>
                          </a:solidFill>
                          <a:latin typeface="Meiryo UI" panose="020B0604030504040204" pitchFamily="50" charset="-128"/>
                          <a:ea typeface="Meiryo UI" panose="020B0604030504040204" pitchFamily="50" charset="-128"/>
                        </a:rPr>
                        <a:t>全刑法犯の認知件数は過去最多であった平成</a:t>
                      </a:r>
                      <a:r>
                        <a:rPr kumimoji="1" lang="en-US" altLang="ja-JP" sz="1180" dirty="0">
                          <a:solidFill>
                            <a:schemeClr val="tx1"/>
                          </a:solidFill>
                          <a:latin typeface="Meiryo UI" panose="020B0604030504040204" pitchFamily="50" charset="-128"/>
                          <a:ea typeface="Meiryo UI" panose="020B0604030504040204" pitchFamily="50" charset="-128"/>
                        </a:rPr>
                        <a:t>13</a:t>
                      </a:r>
                      <a:r>
                        <a:rPr kumimoji="1" lang="ja-JP" altLang="en-US" sz="1180" dirty="0">
                          <a:solidFill>
                            <a:schemeClr val="tx1"/>
                          </a:solidFill>
                          <a:latin typeface="Meiryo UI" panose="020B0604030504040204" pitchFamily="50" charset="-128"/>
                          <a:ea typeface="Meiryo UI" panose="020B0604030504040204" pitchFamily="50" charset="-128"/>
                        </a:rPr>
                        <a:t>年から着実に減少しているものの、人口</a:t>
                      </a:r>
                      <a:r>
                        <a:rPr kumimoji="1" lang="en-US" altLang="ja-JP" sz="1180" dirty="0">
                          <a:solidFill>
                            <a:schemeClr val="tx1"/>
                          </a:solidFill>
                          <a:latin typeface="Meiryo UI" panose="020B0604030504040204" pitchFamily="50" charset="-128"/>
                          <a:ea typeface="Meiryo UI" panose="020B0604030504040204" pitchFamily="50" charset="-128"/>
                        </a:rPr>
                        <a:t>10</a:t>
                      </a:r>
                      <a:r>
                        <a:rPr kumimoji="1" lang="ja-JP" altLang="en-US" sz="1180" dirty="0">
                          <a:solidFill>
                            <a:schemeClr val="tx1"/>
                          </a:solidFill>
                          <a:latin typeface="Meiryo UI" panose="020B0604030504040204" pitchFamily="50" charset="-128"/>
                          <a:ea typeface="Meiryo UI" panose="020B0604030504040204" pitchFamily="50" charset="-128"/>
                        </a:rPr>
                        <a:t>万人当たりの認知件数では依然として全国ワースト１</a:t>
                      </a:r>
                      <a:endParaRPr kumimoji="1" lang="en-US" altLang="ja-JP" sz="1180" dirty="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b="1" dirty="0">
                          <a:latin typeface="Meiryo UI" panose="020B0604030504040204" pitchFamily="50" charset="-128"/>
                          <a:ea typeface="Meiryo UI" panose="020B0604030504040204" pitchFamily="50" charset="-128"/>
                        </a:rPr>
                        <a:t>□インフラの老朽化、空家の増加、密集市街地</a:t>
                      </a:r>
                      <a:endParaRPr kumimoji="1" lang="en-US" altLang="ja-JP" sz="1200" b="1"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・高度経済成長期以降に整備された老朽化の進んだインフラが増加。</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・過去</a:t>
                      </a:r>
                      <a:r>
                        <a:rPr kumimoji="1" lang="en-US" altLang="ja-JP" sz="1200" dirty="0">
                          <a:latin typeface="Meiryo UI" panose="020B0604030504040204" pitchFamily="50" charset="-128"/>
                          <a:ea typeface="Meiryo UI" panose="020B0604030504040204" pitchFamily="50" charset="-128"/>
                        </a:rPr>
                        <a:t>20</a:t>
                      </a:r>
                      <a:r>
                        <a:rPr kumimoji="1" lang="ja-JP" altLang="en-US" sz="1200" dirty="0">
                          <a:latin typeface="Meiryo UI" panose="020B0604030504040204" pitchFamily="50" charset="-128"/>
                          <a:ea typeface="Meiryo UI" panose="020B0604030504040204" pitchFamily="50" charset="-128"/>
                        </a:rPr>
                        <a:t>年間で、空家率が約</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倍に増加（</a:t>
                      </a:r>
                      <a:r>
                        <a:rPr kumimoji="1" lang="en-US" altLang="ja-JP" sz="1200" dirty="0">
                          <a:latin typeface="Meiryo UI" panose="020B0604030504040204" pitchFamily="50" charset="-128"/>
                          <a:ea typeface="Meiryo UI" panose="020B0604030504040204" pitchFamily="50" charset="-128"/>
                        </a:rPr>
                        <a:t>2018</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15.2%</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・「地震時等に著しく危険な密集市街地」が全国最大規模</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□都市におけるみどり不足</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・大阪府の人口</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人あたりの都市公園面積（</a:t>
                      </a:r>
                      <a:r>
                        <a:rPr kumimoji="1" lang="en-US" altLang="ja-JP" sz="1200" dirty="0">
                          <a:latin typeface="Meiryo UI" panose="020B0604030504040204" pitchFamily="50" charset="-128"/>
                          <a:ea typeface="Meiryo UI" panose="020B0604030504040204" pitchFamily="50" charset="-128"/>
                        </a:rPr>
                        <a:t>5.8</a:t>
                      </a:r>
                      <a:r>
                        <a:rPr kumimoji="1" lang="ja-JP" altLang="en-US" sz="1200" dirty="0">
                          <a:latin typeface="Meiryo UI" panose="020B0604030504040204" pitchFamily="50" charset="-128"/>
                          <a:ea typeface="Meiryo UI" panose="020B0604030504040204" pitchFamily="50" charset="-128"/>
                        </a:rPr>
                        <a:t>㎡／人）は全国最下位。これは世界の大都市（ロンドン、パリ、ニューヨーク）の半分以下。</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□国際化への対応（国際会議、外国人の受入環境）</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・外国人と地域住民がともに暮らし、支え合う共生社会づくりが求められている。</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・新たな在留資格「特定技能」では、今後</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年間で、全国で最大</a:t>
                      </a:r>
                      <a:r>
                        <a:rPr kumimoji="1" lang="en-US" altLang="ja-JP" sz="1200" dirty="0">
                          <a:latin typeface="Meiryo UI" panose="020B0604030504040204" pitchFamily="50" charset="-128"/>
                          <a:ea typeface="Meiryo UI" panose="020B0604030504040204" pitchFamily="50" charset="-128"/>
                        </a:rPr>
                        <a:t>345,150</a:t>
                      </a:r>
                      <a:r>
                        <a:rPr kumimoji="1" lang="ja-JP" altLang="en-US" sz="1200" dirty="0">
                          <a:latin typeface="Meiryo UI" panose="020B0604030504040204" pitchFamily="50" charset="-128"/>
                          <a:ea typeface="Meiryo UI" panose="020B0604030504040204" pitchFamily="50" charset="-128"/>
                        </a:rPr>
                        <a:t>人（府は</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万人程度</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試算</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）の受入れ見込み。円滑な受入に向けた取組が必要。</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・国際会議については、東京や福岡、京都を下回っている状況、Ｇ</a:t>
                      </a:r>
                      <a:r>
                        <a:rPr kumimoji="1" lang="en-US" altLang="ja-JP" sz="1200" dirty="0">
                          <a:latin typeface="Meiryo UI" panose="020B0604030504040204" pitchFamily="50" charset="-128"/>
                          <a:ea typeface="Meiryo UI" panose="020B0604030504040204" pitchFamily="50" charset="-128"/>
                        </a:rPr>
                        <a:t>20</a:t>
                      </a:r>
                      <a:r>
                        <a:rPr kumimoji="1" lang="ja-JP" altLang="en-US" sz="1200" dirty="0">
                          <a:latin typeface="Meiryo UI" panose="020B0604030504040204" pitchFamily="50" charset="-128"/>
                          <a:ea typeface="Meiryo UI" panose="020B0604030504040204" pitchFamily="50" charset="-128"/>
                        </a:rPr>
                        <a:t>大阪サミットの開催を契機に、今後の国際会議の増加が期待される。</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□大阪のイメージ</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・大阪のイメージは、「治安が悪い」、「まちが汚い、ごみごみしている」といったイメージ</a:t>
                      </a:r>
                      <a:endParaRPr kumimoji="1" lang="en-US" altLang="ja-JP" sz="1200" dirty="0">
                        <a:latin typeface="Meiryo UI" panose="020B0604030504040204" pitchFamily="50" charset="-128"/>
                        <a:ea typeface="Meiryo UI" panose="020B0604030504040204"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61533143"/>
                  </a:ext>
                </a:extLst>
              </a:tr>
            </a:tbl>
          </a:graphicData>
        </a:graphic>
      </p:graphicFrame>
      <p:sp>
        <p:nvSpPr>
          <p:cNvPr id="6" name="スライド番号プレースホルダー 3"/>
          <p:cNvSpPr txBox="1">
            <a:spLocks/>
          </p:cNvSpPr>
          <p:nvPr/>
        </p:nvSpPr>
        <p:spPr>
          <a:xfrm>
            <a:off x="7156965" y="657200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88186-B17D-4CE3-A887-D91699CF601C}" type="slidenum">
              <a:rPr kumimoji="1" lang="ja-JP" altLang="en-US" smtClean="0">
                <a:solidFill>
                  <a:prstClr val="black">
                    <a:tint val="75000"/>
                  </a:prstClr>
                </a:solidFill>
                <a:latin typeface="Meiryo UI"/>
                <a:ea typeface="Meiryo UI"/>
              </a:rPr>
              <a:pPr/>
              <a:t>1</a:t>
            </a:fld>
            <a:endParaRPr kumimoji="1" lang="ja-JP" altLang="en-US" dirty="0">
              <a:solidFill>
                <a:prstClr val="black">
                  <a:tint val="75000"/>
                </a:prstClr>
              </a:solidFill>
              <a:latin typeface="Meiryo UI"/>
              <a:ea typeface="Meiryo UI"/>
            </a:endParaRPr>
          </a:p>
        </p:txBody>
      </p:sp>
    </p:spTree>
    <p:extLst>
      <p:ext uri="{BB962C8B-B14F-4D97-AF65-F5344CB8AC3E}">
        <p14:creationId xmlns:p14="http://schemas.microsoft.com/office/powerpoint/2010/main" val="2209619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45102" y="836824"/>
            <a:ext cx="8619386" cy="100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大阪府の道路橋梁や水門等の河川・海岸設備は、国内でも特に高齢化が進行。</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治水対策や公衆衛生対策として、早い時期から整備してきた河川護岸や下水道設備が高齢化。</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そのまま放置すれば、今後、都市基盤施設が一斉に更新時期を迎え、歳出が集中する恐れがある事から全国に先駆け都市基盤施設長寿命化計画を策定。</a:t>
            </a:r>
          </a:p>
        </p:txBody>
      </p:sp>
      <p:sp>
        <p:nvSpPr>
          <p:cNvPr id="10" name="テキスト ボックス 9"/>
          <p:cNvSpPr txBox="1"/>
          <p:nvPr/>
        </p:nvSpPr>
        <p:spPr>
          <a:xfrm>
            <a:off x="5817887" y="4665063"/>
            <a:ext cx="31462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出典：大阪府・大阪市「万博のインパクトを活かした</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大阪の将来に向けたビジョン」</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6228184" y="5049041"/>
            <a:ext cx="2530624" cy="451406"/>
          </a:xfrm>
          <a:prstGeom prst="rect">
            <a:avLst/>
          </a:prstGeom>
        </p:spPr>
        <p:txBody>
          <a:bodyPr wrap="square">
            <a:spAutoFit/>
          </a:bodyPr>
          <a:lstStyle/>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「大阪府都市基盤施設長寿命化計画」</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2"/>
          <a:stretch>
            <a:fillRect/>
          </a:stretch>
        </p:blipFill>
        <p:spPr>
          <a:xfrm>
            <a:off x="539552" y="1919043"/>
            <a:ext cx="5316749" cy="4604090"/>
          </a:xfrm>
          <a:prstGeom prst="rect">
            <a:avLst/>
          </a:prstGeom>
        </p:spPr>
      </p:pic>
      <p:sp>
        <p:nvSpPr>
          <p:cNvPr id="3" name="大かっこ 2"/>
          <p:cNvSpPr/>
          <p:nvPr/>
        </p:nvSpPr>
        <p:spPr>
          <a:xfrm>
            <a:off x="6215844" y="5095950"/>
            <a:ext cx="2542964" cy="404497"/>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9" name="正方形/長方形 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インフラの老朽化［まち］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1" name="グループ化 10">
            <a:extLst>
              <a:ext uri="{FF2B5EF4-FFF2-40B4-BE49-F238E27FC236}">
                <a16:creationId xmlns:a16="http://schemas.microsoft.com/office/drawing/2014/main" id="{430D3128-D127-F343-C40A-B0B469051F4A}"/>
              </a:ext>
            </a:extLst>
          </p:cNvPr>
          <p:cNvGrpSpPr/>
          <p:nvPr/>
        </p:nvGrpSpPr>
        <p:grpSpPr>
          <a:xfrm>
            <a:off x="-11895" y="0"/>
            <a:ext cx="9144000" cy="404664"/>
            <a:chOff x="-3515" y="-13192"/>
            <a:chExt cx="9144000" cy="404664"/>
          </a:xfrm>
        </p:grpSpPr>
        <p:sp>
          <p:nvSpPr>
            <p:cNvPr id="14" name="正方形/長方形 13">
              <a:extLst>
                <a:ext uri="{FF2B5EF4-FFF2-40B4-BE49-F238E27FC236}">
                  <a16:creationId xmlns:a16="http://schemas.microsoft.com/office/drawing/2014/main" id="{E03EC2C2-FFEF-31D0-5799-DD0A08A519CC}"/>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（４</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インフラの老朽化</a:t>
              </a:r>
              <a:r>
                <a:rPr kumimoji="0" lang="ja-JP" altLang="en-US" sz="2000" kern="0" dirty="0" smtClean="0">
                  <a:solidFill>
                    <a:srgbClr val="000000"/>
                  </a:solidFill>
                  <a:latin typeface="+mj-lt"/>
                  <a:ea typeface="Meiryo UI" pitchFamily="50" charset="-128"/>
                  <a:cs typeface="Meiryo UI" pitchFamily="50" charset="-128"/>
                </a:rPr>
                <a:t>）</a:t>
              </a:r>
              <a:endParaRPr kumimoji="0" lang="ja-JP" altLang="en-US" sz="2000" kern="0" dirty="0">
                <a:solidFill>
                  <a:srgbClr val="000000"/>
                </a:solidFill>
                <a:ea typeface="Meiryo UI" pitchFamily="50" charset="-128"/>
                <a:cs typeface="Meiryo UI" pitchFamily="50" charset="-128"/>
              </a:endParaRPr>
            </a:p>
          </p:txBody>
        </p:sp>
        <p:sp>
          <p:nvSpPr>
            <p:cNvPr id="15" name="正方形/長方形 14">
              <a:extLst>
                <a:ext uri="{FF2B5EF4-FFF2-40B4-BE49-F238E27FC236}">
                  <a16:creationId xmlns:a16="http://schemas.microsoft.com/office/drawing/2014/main" id="{D90CA1A4-C3A4-D288-52C6-49DC62506C42}"/>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2260271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292313" y="638961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32" name="角丸四角形 31"/>
          <p:cNvSpPr/>
          <p:nvPr/>
        </p:nvSpPr>
        <p:spPr>
          <a:xfrm>
            <a:off x="135274" y="532823"/>
            <a:ext cx="8940262" cy="540198"/>
          </a:xfrm>
          <a:prstGeom prst="roundRect">
            <a:avLst>
              <a:gd name="adj" fmla="val 2804"/>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dirty="0">
                <a:solidFill>
                  <a:schemeClr val="tx1"/>
                </a:solidFill>
                <a:latin typeface="BIZ UDPゴシック" panose="020B0400000000000000" pitchFamily="50" charset="-128"/>
                <a:ea typeface="BIZ UDPゴシック" panose="020B0400000000000000" pitchFamily="50" charset="-128"/>
              </a:rPr>
              <a:t>健康・医療関連産業（ライフサイエンス・ヘルスケア分野）は、創薬、医療機器、再生医療から健康、福祉、スポーツまで裾野が広く、大阪・関西における大学や研究機関、企業等の集積を活かした幅広い産業展開が期待される。</a:t>
            </a:r>
            <a:endParaRPr lang="en-US" altLang="ja-JP" sz="1300" dirty="0">
              <a:solidFill>
                <a:schemeClr val="tx1"/>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211474" y="3763125"/>
            <a:ext cx="4593330" cy="200055"/>
          </a:xfrm>
          <a:prstGeom prst="rect">
            <a:avLst/>
          </a:prstGeom>
          <a:noFill/>
        </p:spPr>
        <p:txBody>
          <a:bodyPr wrap="square" rtlCol="0" anchor="ctr">
            <a:spAutoFit/>
          </a:bodyPr>
          <a:lstStyle/>
          <a:p>
            <a:pPr lvl="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lang="ja-JP" altLang="en-US" sz="7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経済産業省「工業統計調査　</a:t>
            </a:r>
            <a:r>
              <a:rPr lang="en-US" altLang="ja-JP" sz="7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2019</a:t>
            </a:r>
            <a:r>
              <a:rPr lang="ja-JP" altLang="en-US" sz="7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年確報　地域別統計表」</a:t>
            </a:r>
            <a:r>
              <a:rPr lang="ja-JP" altLang="en-US" sz="700" dirty="0">
                <a:solidFill>
                  <a:prstClr val="black"/>
                </a:solidFill>
                <a:latin typeface="Meiryo UI" panose="020B0604030504040204" pitchFamily="50" charset="-128"/>
                <a:ea typeface="Meiryo UI" panose="020B0604030504040204" pitchFamily="50" charset="-128"/>
              </a:rPr>
              <a:t>をもとに副首都推進局にて作成</a:t>
            </a:r>
            <a:endParaRPr lang="en-US" altLang="ja-JP" sz="7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正方形/長方形 8"/>
          <p:cNvSpPr/>
          <p:nvPr/>
        </p:nvSpPr>
        <p:spPr>
          <a:xfrm>
            <a:off x="57150" y="1111201"/>
            <a:ext cx="4291657" cy="45251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○製造業　従業員１人あたり付加価値額の上位</a:t>
            </a:r>
            <a:r>
              <a:rPr kumimoji="1" lang="en-US" altLang="ja-JP"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業種（大阪府）</a:t>
            </a:r>
            <a:endParaRPr kumimoji="1" lang="en-US" altLang="ja-JP"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テキスト ボックス 9"/>
          <p:cNvSpPr txBox="1"/>
          <p:nvPr/>
        </p:nvSpPr>
        <p:spPr>
          <a:xfrm>
            <a:off x="4144343" y="1191250"/>
            <a:ext cx="3384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医薬品製造販売業者数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20"/>
          <p:cNvGraphicFramePr>
            <a:graphicFrameLocks noGrp="1"/>
          </p:cNvGraphicFramePr>
          <p:nvPr/>
        </p:nvGraphicFramePr>
        <p:xfrm>
          <a:off x="4352812" y="1748832"/>
          <a:ext cx="1680155" cy="1954095"/>
        </p:xfrm>
        <a:graphic>
          <a:graphicData uri="http://schemas.openxmlformats.org/drawingml/2006/table">
            <a:tbl>
              <a:tblPr>
                <a:tableStyleId>{616DA210-FB5B-4158-B5E0-FEB733F419BA}</a:tableStyleId>
              </a:tblPr>
              <a:tblGrid>
                <a:gridCol w="252187">
                  <a:extLst>
                    <a:ext uri="{9D8B030D-6E8A-4147-A177-3AD203B41FA5}">
                      <a16:colId xmlns:a16="http://schemas.microsoft.com/office/drawing/2014/main" val="20000"/>
                    </a:ext>
                  </a:extLst>
                </a:gridCol>
                <a:gridCol w="477362">
                  <a:extLst>
                    <a:ext uri="{9D8B030D-6E8A-4147-A177-3AD203B41FA5}">
                      <a16:colId xmlns:a16="http://schemas.microsoft.com/office/drawing/2014/main" val="20001"/>
                    </a:ext>
                  </a:extLst>
                </a:gridCol>
                <a:gridCol w="950606">
                  <a:extLst>
                    <a:ext uri="{9D8B030D-6E8A-4147-A177-3AD203B41FA5}">
                      <a16:colId xmlns:a16="http://schemas.microsoft.com/office/drawing/2014/main" val="20002"/>
                    </a:ext>
                  </a:extLst>
                </a:gridCol>
              </a:tblGrid>
              <a:tr h="329060">
                <a:tc>
                  <a:txBody>
                    <a:bodyPr/>
                    <a:lstStyle/>
                    <a:p>
                      <a:pPr algn="l" fontAlgn="ctr"/>
                      <a:r>
                        <a:rPr lang="ja-JP" altLang="en-US" sz="700" u="none" strike="noStrike" dirty="0">
                          <a:effectLst/>
                        </a:rPr>
                        <a:t>　</a:t>
                      </a:r>
                      <a:endParaRPr lang="ja-JP" altLang="en-US" sz="7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60000"/>
                        <a:lumOff val="40000"/>
                      </a:schemeClr>
                    </a:solidFill>
                  </a:tcPr>
                </a:tc>
                <a:tc>
                  <a:txBody>
                    <a:bodyPr/>
                    <a:lstStyle/>
                    <a:p>
                      <a:pPr algn="ctr" fontAlgn="ctr"/>
                      <a:r>
                        <a:rPr lang="ja-JP" altLang="en-US" sz="700" u="none" strike="noStrike" dirty="0">
                          <a:effectLst/>
                        </a:rPr>
                        <a:t>都道府県</a:t>
                      </a:r>
                      <a:endParaRPr lang="ja-JP" altLang="en-US" sz="7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700" u="none" strike="noStrike" dirty="0">
                          <a:effectLst/>
                        </a:rPr>
                        <a:t>製造販売</a:t>
                      </a:r>
                      <a:endParaRPr lang="en-US" altLang="ja-JP" sz="700" u="none" strike="noStrike" dirty="0">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700" u="none" strike="noStrike" dirty="0">
                          <a:effectLst/>
                        </a:rPr>
                        <a:t>業者数</a:t>
                      </a:r>
                      <a:endParaRPr lang="en-US" altLang="ja-JP" sz="700" u="none" strike="noStrike" dirty="0">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700" u="none" strike="noStrike" dirty="0">
                          <a:effectLst/>
                        </a:rPr>
                        <a:t>（か所）</a:t>
                      </a:r>
                      <a:endParaRPr lang="ja-JP" altLang="en-US" sz="7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10000"/>
                  </a:ext>
                </a:extLst>
              </a:tr>
              <a:tr h="162453">
                <a:tc>
                  <a:txBody>
                    <a:bodyPr/>
                    <a:lstStyle/>
                    <a:p>
                      <a:pPr algn="ctr" fontAlgn="ctr"/>
                      <a:r>
                        <a:rPr lang="en-US" altLang="ja-JP" sz="700" u="none" strike="noStrike" dirty="0">
                          <a:effectLst/>
                        </a:rPr>
                        <a:t>1</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700" u="none" strike="noStrike" dirty="0">
                          <a:effectLst/>
                        </a:rPr>
                        <a:t>東京都</a:t>
                      </a:r>
                      <a:endParaRPr lang="ja-JP" altLang="en-US" sz="7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700" u="none" strike="noStrike" dirty="0">
                          <a:effectLst/>
                        </a:rPr>
                        <a:t>316</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1"/>
                  </a:ext>
                </a:extLst>
              </a:tr>
              <a:tr h="162453">
                <a:tc>
                  <a:txBody>
                    <a:bodyPr/>
                    <a:lstStyle/>
                    <a:p>
                      <a:pPr algn="ctr" fontAlgn="ctr"/>
                      <a:r>
                        <a:rPr lang="en-US" altLang="ja-JP" sz="700" u="none" strike="noStrike" dirty="0">
                          <a:effectLst/>
                        </a:rPr>
                        <a:t>2</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700" u="none" strike="noStrike" dirty="0">
                          <a:effectLst/>
                        </a:rPr>
                        <a:t>大阪府</a:t>
                      </a:r>
                      <a:endParaRPr lang="ja-JP" altLang="en-US" sz="700" b="0" i="0" u="none" strike="noStrike" dirty="0">
                        <a:solidFill>
                          <a:srgbClr val="000000"/>
                        </a:solidFill>
                        <a:effectLst/>
                        <a:latin typeface="+mn-ea"/>
                        <a:ea typeface="+mn-ea"/>
                      </a:endParaRPr>
                    </a:p>
                  </a:txBody>
                  <a:tcPr marL="9525" marR="9525" marT="9525" marB="0" anchor="ctr">
                    <a:solidFill>
                      <a:srgbClr val="FFC000"/>
                    </a:solidFill>
                  </a:tcPr>
                </a:tc>
                <a:tc>
                  <a:txBody>
                    <a:bodyPr/>
                    <a:lstStyle/>
                    <a:p>
                      <a:pPr algn="r" fontAlgn="ctr"/>
                      <a:r>
                        <a:rPr lang="en-US" altLang="ja-JP" sz="700" u="none" strike="noStrike" dirty="0">
                          <a:effectLst/>
                        </a:rPr>
                        <a:t>124</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solidFill>
                      <a:srgbClr val="FFC000"/>
                    </a:solidFill>
                  </a:tcPr>
                </a:tc>
                <a:extLst>
                  <a:ext uri="{0D108BD9-81ED-4DB2-BD59-A6C34878D82A}">
                    <a16:rowId xmlns:a16="http://schemas.microsoft.com/office/drawing/2014/main" val="10002"/>
                  </a:ext>
                </a:extLst>
              </a:tr>
              <a:tr h="162453">
                <a:tc>
                  <a:txBody>
                    <a:bodyPr/>
                    <a:lstStyle/>
                    <a:p>
                      <a:pPr algn="ctr" fontAlgn="ctr"/>
                      <a:r>
                        <a:rPr lang="en-US" altLang="ja-JP" sz="700" u="none" strike="noStrike" dirty="0">
                          <a:effectLst/>
                        </a:rPr>
                        <a:t>3</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700" u="none" strike="noStrike" dirty="0">
                          <a:effectLst/>
                        </a:rPr>
                        <a:t>富山県</a:t>
                      </a:r>
                      <a:endParaRPr lang="ja-JP" altLang="en-US" sz="7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700" u="none" strike="noStrike" dirty="0">
                          <a:effectLst/>
                        </a:rPr>
                        <a:t>56</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3"/>
                  </a:ext>
                </a:extLst>
              </a:tr>
              <a:tr h="162453">
                <a:tc>
                  <a:txBody>
                    <a:bodyPr/>
                    <a:lstStyle/>
                    <a:p>
                      <a:pPr algn="ctr" fontAlgn="ctr"/>
                      <a:r>
                        <a:rPr lang="en-US" altLang="ja-JP" sz="700" u="none" strike="noStrike" dirty="0">
                          <a:effectLst/>
                        </a:rPr>
                        <a:t>4</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700" u="none" strike="noStrike" dirty="0">
                          <a:effectLst/>
                        </a:rPr>
                        <a:t>奈良県</a:t>
                      </a:r>
                      <a:endParaRPr lang="ja-JP" altLang="en-US" sz="7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700" u="none" strike="noStrike" dirty="0">
                          <a:effectLst/>
                        </a:rPr>
                        <a:t>52</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4"/>
                  </a:ext>
                </a:extLst>
              </a:tr>
              <a:tr h="162453">
                <a:tc>
                  <a:txBody>
                    <a:bodyPr/>
                    <a:lstStyle/>
                    <a:p>
                      <a:pPr algn="ctr" fontAlgn="ctr"/>
                      <a:r>
                        <a:rPr lang="en-US" altLang="ja-JP" sz="700" u="none" strike="noStrike" dirty="0">
                          <a:effectLst/>
                        </a:rPr>
                        <a:t>5</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700" u="none" strike="noStrike" dirty="0">
                          <a:effectLst/>
                        </a:rPr>
                        <a:t>愛知県</a:t>
                      </a:r>
                      <a:endParaRPr lang="ja-JP" altLang="en-US" sz="7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700" u="none" strike="noStrike" dirty="0">
                          <a:effectLst/>
                        </a:rPr>
                        <a:t>40</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5"/>
                  </a:ext>
                </a:extLst>
              </a:tr>
              <a:tr h="162453">
                <a:tc>
                  <a:txBody>
                    <a:bodyPr/>
                    <a:lstStyle/>
                    <a:p>
                      <a:pPr algn="ctr" fontAlgn="ctr"/>
                      <a:r>
                        <a:rPr lang="en-US" altLang="ja-JP" sz="700" u="none" strike="noStrike" dirty="0">
                          <a:effectLst/>
                        </a:rPr>
                        <a:t>6</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700" u="none" strike="noStrike" dirty="0">
                          <a:effectLst/>
                        </a:rPr>
                        <a:t>兵庫県</a:t>
                      </a:r>
                      <a:endParaRPr lang="ja-JP" altLang="en-US" sz="7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700" u="none" strike="noStrike" dirty="0">
                          <a:effectLst/>
                        </a:rPr>
                        <a:t>35</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6"/>
                  </a:ext>
                </a:extLst>
              </a:tr>
              <a:tr h="162453">
                <a:tc>
                  <a:txBody>
                    <a:bodyPr/>
                    <a:lstStyle/>
                    <a:p>
                      <a:pPr algn="ctr" fontAlgn="ctr"/>
                      <a:r>
                        <a:rPr lang="en-US" altLang="ja-JP" sz="700" u="none" strike="noStrike" dirty="0">
                          <a:effectLst/>
                        </a:rPr>
                        <a:t>7</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700" u="none" strike="noStrike" dirty="0">
                          <a:effectLst/>
                        </a:rPr>
                        <a:t>埼玉県</a:t>
                      </a:r>
                      <a:endParaRPr lang="ja-JP" altLang="en-US" sz="7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700" u="none" strike="noStrike" dirty="0">
                          <a:effectLst/>
                        </a:rPr>
                        <a:t>26</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7"/>
                  </a:ext>
                </a:extLst>
              </a:tr>
              <a:tr h="162453">
                <a:tc>
                  <a:txBody>
                    <a:bodyPr/>
                    <a:lstStyle/>
                    <a:p>
                      <a:pPr algn="ctr" fontAlgn="ctr"/>
                      <a:r>
                        <a:rPr lang="en-US" altLang="ja-JP" sz="700" b="0" i="0" u="none" strike="noStrike" dirty="0">
                          <a:effectLst/>
                          <a:latin typeface="+mn-lt"/>
                          <a:ea typeface="+mn-ea"/>
                          <a:cs typeface="+mn-cs"/>
                        </a:rPr>
                        <a:t>7</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700" u="none" strike="noStrike" dirty="0">
                          <a:effectLst/>
                        </a:rPr>
                        <a:t>神奈川県</a:t>
                      </a:r>
                      <a:endParaRPr lang="ja-JP" altLang="en-US" sz="7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700" u="none" strike="noStrike" dirty="0">
                          <a:effectLst/>
                        </a:rPr>
                        <a:t>26</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8"/>
                  </a:ext>
                </a:extLst>
              </a:tr>
              <a:tr h="162453">
                <a:tc>
                  <a:txBody>
                    <a:bodyPr/>
                    <a:lstStyle/>
                    <a:p>
                      <a:pPr algn="ctr" fontAlgn="ctr"/>
                      <a:r>
                        <a:rPr lang="en-US" altLang="ja-JP" sz="700" u="none" strike="noStrike" dirty="0">
                          <a:effectLst/>
                        </a:rPr>
                        <a:t>9</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700" u="none" strike="noStrike" dirty="0">
                          <a:effectLst/>
                        </a:rPr>
                        <a:t>滋賀県</a:t>
                      </a:r>
                      <a:endParaRPr lang="ja-JP" altLang="en-US" sz="7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700" u="none" strike="noStrike" dirty="0">
                          <a:effectLst/>
                        </a:rPr>
                        <a:t>23</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9"/>
                  </a:ext>
                </a:extLst>
              </a:tr>
              <a:tr h="162453">
                <a:tc>
                  <a:txBody>
                    <a:bodyPr/>
                    <a:lstStyle/>
                    <a:p>
                      <a:pPr algn="ctr" fontAlgn="ctr"/>
                      <a:r>
                        <a:rPr lang="en-US" altLang="ja-JP" sz="700" u="none" strike="noStrike" dirty="0">
                          <a:effectLst/>
                        </a:rPr>
                        <a:t>10</a:t>
                      </a:r>
                      <a:endParaRPr lang="en-US" altLang="ja-JP" sz="7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700" u="none" strike="noStrike" dirty="0">
                          <a:effectLst/>
                        </a:rPr>
                        <a:t>千葉県</a:t>
                      </a:r>
                      <a:endParaRPr lang="ja-JP" altLang="en-US" sz="7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700" u="none" strike="noStrike" dirty="0">
                          <a:effectLst/>
                        </a:rPr>
                        <a:t>20</a:t>
                      </a:r>
                      <a:endParaRPr lang="en-US" altLang="ja-JP" sz="7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10"/>
                  </a:ext>
                </a:extLst>
              </a:tr>
            </a:tbl>
          </a:graphicData>
        </a:graphic>
      </p:graphicFrame>
      <p:sp>
        <p:nvSpPr>
          <p:cNvPr id="12" name="テキスト ボックス 11"/>
          <p:cNvSpPr txBox="1"/>
          <p:nvPr/>
        </p:nvSpPr>
        <p:spPr>
          <a:xfrm>
            <a:off x="4192480" y="3692497"/>
            <a:ext cx="2493345" cy="307777"/>
          </a:xfrm>
          <a:prstGeom prst="rect">
            <a:avLst/>
          </a:prstGeom>
          <a:noFill/>
        </p:spPr>
        <p:txBody>
          <a:bodyPr wrap="square" rtlCol="0">
            <a:spAutoFit/>
          </a:bodyPr>
          <a:lstStyle/>
          <a:p>
            <a:pPr marL="177800" lvl="0" indent="-17780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厚生労働省「薬事工業生産動態統計調査」</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lvl="0" indent="-177800">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をもとに副首都推進局にて作成</a:t>
            </a:r>
          </a:p>
        </p:txBody>
      </p:sp>
      <p:graphicFrame>
        <p:nvGraphicFramePr>
          <p:cNvPr id="13" name="表 12"/>
          <p:cNvGraphicFramePr>
            <a:graphicFrameLocks noGrp="1"/>
          </p:cNvGraphicFramePr>
          <p:nvPr/>
        </p:nvGraphicFramePr>
        <p:xfrm>
          <a:off x="297952" y="1752600"/>
          <a:ext cx="3940041" cy="1993140"/>
        </p:xfrm>
        <a:graphic>
          <a:graphicData uri="http://schemas.openxmlformats.org/drawingml/2006/table">
            <a:tbl>
              <a:tblPr/>
              <a:tblGrid>
                <a:gridCol w="1975667">
                  <a:extLst>
                    <a:ext uri="{9D8B030D-6E8A-4147-A177-3AD203B41FA5}">
                      <a16:colId xmlns:a16="http://schemas.microsoft.com/office/drawing/2014/main" val="750275341"/>
                    </a:ext>
                  </a:extLst>
                </a:gridCol>
                <a:gridCol w="656493">
                  <a:extLst>
                    <a:ext uri="{9D8B030D-6E8A-4147-A177-3AD203B41FA5}">
                      <a16:colId xmlns:a16="http://schemas.microsoft.com/office/drawing/2014/main" val="1734273651"/>
                    </a:ext>
                  </a:extLst>
                </a:gridCol>
                <a:gridCol w="588109">
                  <a:extLst>
                    <a:ext uri="{9D8B030D-6E8A-4147-A177-3AD203B41FA5}">
                      <a16:colId xmlns:a16="http://schemas.microsoft.com/office/drawing/2014/main" val="3821057393"/>
                    </a:ext>
                  </a:extLst>
                </a:gridCol>
                <a:gridCol w="719772">
                  <a:extLst>
                    <a:ext uri="{9D8B030D-6E8A-4147-A177-3AD203B41FA5}">
                      <a16:colId xmlns:a16="http://schemas.microsoft.com/office/drawing/2014/main" val="332267030"/>
                    </a:ext>
                  </a:extLst>
                </a:gridCol>
              </a:tblGrid>
              <a:tr h="286041">
                <a:tc>
                  <a:txBody>
                    <a:bodyPr/>
                    <a:lstStyle/>
                    <a:p>
                      <a:pPr algn="l" fontAlgn="b"/>
                      <a:r>
                        <a:rPr lang="ja-JP" altLang="en-US" sz="700" b="0" i="0" u="none" strike="noStrike" dirty="0">
                          <a:effectLst/>
                          <a:latin typeface="Meiryo UI" panose="020B0604030504040204" pitchFamily="50" charset="-128"/>
                          <a:ea typeface="Meiryo UI" panose="020B0604030504040204" pitchFamily="50" charset="-128"/>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700" b="0" i="0" u="none" strike="noStrike" dirty="0">
                          <a:effectLst/>
                          <a:latin typeface="Meiryo UI" panose="020B0604030504040204" pitchFamily="50" charset="-128"/>
                          <a:ea typeface="Meiryo UI" panose="020B0604030504040204" pitchFamily="50" charset="-128"/>
                        </a:rPr>
                        <a:t>付加価値額</a:t>
                      </a:r>
                      <a:br>
                        <a:rPr lang="zh-TW" altLang="en-US" sz="700" b="0" i="0" u="none" strike="noStrike" dirty="0">
                          <a:effectLst/>
                          <a:latin typeface="Meiryo UI" panose="020B0604030504040204" pitchFamily="50" charset="-128"/>
                          <a:ea typeface="Meiryo UI" panose="020B0604030504040204" pitchFamily="50" charset="-128"/>
                        </a:rPr>
                      </a:br>
                      <a:r>
                        <a:rPr lang="zh-TW" altLang="en-US" sz="700" b="0" i="0" u="none" strike="noStrike" dirty="0">
                          <a:effectLst/>
                          <a:latin typeface="Meiryo UI" panose="020B0604030504040204" pitchFamily="50" charset="-128"/>
                          <a:ea typeface="Meiryo UI" panose="020B0604030504040204" pitchFamily="50" charset="-128"/>
                        </a:rPr>
                        <a:t>（万円）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700" b="0" i="0" u="none" strike="noStrike" dirty="0">
                          <a:effectLst/>
                          <a:latin typeface="Meiryo UI" panose="020B0604030504040204" pitchFamily="50" charset="-128"/>
                          <a:ea typeface="Meiryo UI" panose="020B0604030504040204" pitchFamily="50" charset="-128"/>
                        </a:rPr>
                        <a:t>従業員数</a:t>
                      </a:r>
                      <a:br>
                        <a:rPr lang="zh-TW" altLang="en-US" sz="700" b="0" i="0" u="none" strike="noStrike" dirty="0">
                          <a:effectLst/>
                          <a:latin typeface="Meiryo UI" panose="020B0604030504040204" pitchFamily="50" charset="-128"/>
                          <a:ea typeface="Meiryo UI" panose="020B0604030504040204" pitchFamily="50" charset="-128"/>
                        </a:rPr>
                      </a:br>
                      <a:r>
                        <a:rPr lang="zh-TW" altLang="en-US" sz="700" b="0" i="0" u="none" strike="noStrike" dirty="0">
                          <a:effectLst/>
                          <a:latin typeface="Meiryo UI" panose="020B0604030504040204" pitchFamily="50" charset="-128"/>
                          <a:ea typeface="Meiryo UI" panose="020B0604030504040204" pitchFamily="50" charset="-128"/>
                        </a:rPr>
                        <a:t>（人）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従業員</a:t>
                      </a:r>
                      <a:r>
                        <a:rPr lang="en-US" altLang="ja-JP" sz="700" b="0" i="0" u="none" strike="noStrike" dirty="0">
                          <a:effectLst/>
                          <a:latin typeface="Meiryo UI" panose="020B0604030504040204" pitchFamily="50" charset="-128"/>
                          <a:ea typeface="Meiryo UI" panose="020B0604030504040204" pitchFamily="50" charset="-128"/>
                        </a:rPr>
                        <a:t>1</a:t>
                      </a:r>
                      <a:r>
                        <a:rPr lang="ja-JP" altLang="en-US" sz="700" b="0" i="0" u="none" strike="noStrike" dirty="0">
                          <a:effectLst/>
                          <a:latin typeface="Meiryo UI" panose="020B0604030504040204" pitchFamily="50" charset="-128"/>
                          <a:ea typeface="Meiryo UI" panose="020B0604030504040204" pitchFamily="50" charset="-128"/>
                        </a:rPr>
                        <a:t>人あたり</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付加価値額</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（万円／人）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814988"/>
                  </a:ext>
                </a:extLst>
              </a:tr>
              <a:tr h="167310">
                <a:tc>
                  <a:txBody>
                    <a:bodyPr/>
                    <a:lstStyle/>
                    <a:p>
                      <a:pPr algn="l" fontAlgn="b"/>
                      <a:r>
                        <a:rPr lang="ja-JP" altLang="en-US" sz="700" b="0" i="0" u="none" strike="noStrike" dirty="0">
                          <a:effectLst/>
                          <a:latin typeface="Meiryo UI" panose="020B0604030504040204" pitchFamily="50" charset="-128"/>
                          <a:ea typeface="Meiryo UI" panose="020B0604030504040204" pitchFamily="50" charset="-128"/>
                        </a:rPr>
                        <a:t>石油精製業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9,011,507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1,026</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effectLst/>
                          <a:latin typeface="Meiryo UI" panose="020B0604030504040204" pitchFamily="50" charset="-128"/>
                          <a:ea typeface="Meiryo UI" panose="020B0604030504040204" pitchFamily="50" charset="-128"/>
                        </a:rPr>
                        <a:t>8,783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391814"/>
                  </a:ext>
                </a:extLst>
              </a:tr>
              <a:tr h="167310">
                <a:tc>
                  <a:txBody>
                    <a:bodyPr/>
                    <a:lstStyle/>
                    <a:p>
                      <a:pPr algn="l" fontAlgn="b"/>
                      <a:r>
                        <a:rPr lang="zh-TW" altLang="en-US" sz="700" b="0" i="0" u="none" strike="noStrike" dirty="0">
                          <a:effectLst/>
                          <a:latin typeface="Meiryo UI" panose="020B0604030504040204" pitchFamily="50" charset="-128"/>
                          <a:ea typeface="Meiryo UI" panose="020B0604030504040204" pitchFamily="50" charset="-128"/>
                        </a:rPr>
                        <a:t>医薬品製剤製造業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25,611,035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3,860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6,635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312599238"/>
                  </a:ext>
                </a:extLst>
              </a:tr>
              <a:tr h="167310">
                <a:tc>
                  <a:txBody>
                    <a:bodyPr/>
                    <a:lstStyle/>
                    <a:p>
                      <a:pPr algn="l" fontAlgn="b"/>
                      <a:r>
                        <a:rPr lang="ja-JP" altLang="en-US" sz="700" b="0" i="0" u="none" strike="noStrike" dirty="0">
                          <a:effectLst/>
                          <a:latin typeface="Meiryo UI" panose="020B0604030504040204" pitchFamily="50" charset="-128"/>
                          <a:ea typeface="Meiryo UI" panose="020B0604030504040204" pitchFamily="50" charset="-128"/>
                        </a:rPr>
                        <a:t>その他の化粧品・歯磨・化粧用調整品製造業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3,891,946</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709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5,489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58025"/>
                  </a:ext>
                </a:extLst>
              </a:tr>
              <a:tr h="167310">
                <a:tc>
                  <a:txBody>
                    <a:bodyPr/>
                    <a:lstStyle/>
                    <a:p>
                      <a:pPr algn="l" fontAlgn="b"/>
                      <a:r>
                        <a:rPr lang="zh-TW" altLang="en-US" sz="700" b="0" i="0" u="none" strike="noStrike" dirty="0">
                          <a:effectLst/>
                          <a:latin typeface="Meiryo UI" panose="020B0604030504040204" pitchFamily="50" charset="-128"/>
                          <a:ea typeface="Meiryo UI" panose="020B0604030504040204" pitchFamily="50" charset="-128"/>
                        </a:rPr>
                        <a:t>一次電池（乾電池、湿電池）製造業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3,127,213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774</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4,040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989914"/>
                  </a:ext>
                </a:extLst>
              </a:tr>
              <a:tr h="167310">
                <a:tc>
                  <a:txBody>
                    <a:bodyPr/>
                    <a:lstStyle/>
                    <a:p>
                      <a:pPr algn="l" fontAlgn="b"/>
                      <a:r>
                        <a:rPr lang="ja-JP" altLang="en-US" sz="700" b="0" i="0" u="none" strike="noStrike">
                          <a:effectLst/>
                          <a:latin typeface="Meiryo UI" panose="020B0604030504040204" pitchFamily="50" charset="-128"/>
                          <a:ea typeface="Meiryo UI" panose="020B0604030504040204" pitchFamily="50" charset="-128"/>
                        </a:rPr>
                        <a:t>乳製品製造業（処理牛乳、乳飲料を除く）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2,647,663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749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3,535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291499"/>
                  </a:ext>
                </a:extLst>
              </a:tr>
              <a:tr h="167310">
                <a:tc>
                  <a:txBody>
                    <a:bodyPr/>
                    <a:lstStyle/>
                    <a:p>
                      <a:pPr algn="l" fontAlgn="b"/>
                      <a:r>
                        <a:rPr lang="ja-JP" altLang="en-US" sz="700" b="0" i="0" u="none" strike="noStrike">
                          <a:effectLst/>
                          <a:latin typeface="Meiryo UI" panose="020B0604030504040204" pitchFamily="50" charset="-128"/>
                          <a:ea typeface="Meiryo UI" panose="020B0604030504040204" pitchFamily="50" charset="-128"/>
                        </a:rPr>
                        <a:t>圧縮ガス・液化ガス製造業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1,505,957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427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3,527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626080"/>
                  </a:ext>
                </a:extLst>
              </a:tr>
              <a:tr h="167310">
                <a:tc>
                  <a:txBody>
                    <a:bodyPr/>
                    <a:lstStyle/>
                    <a:p>
                      <a:pPr algn="l" fontAlgn="b"/>
                      <a:r>
                        <a:rPr lang="ja-JP" altLang="en-US" sz="700" b="0" i="0" u="none" strike="noStrike">
                          <a:effectLst/>
                          <a:latin typeface="Meiryo UI" panose="020B0604030504040204" pitchFamily="50" charset="-128"/>
                          <a:ea typeface="Meiryo UI" panose="020B0604030504040204" pitchFamily="50" charset="-128"/>
                        </a:rPr>
                        <a:t>石こう（膏）製品製造業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effectLst/>
                          <a:latin typeface="Meiryo UI" panose="020B0604030504040204" pitchFamily="50" charset="-128"/>
                          <a:ea typeface="Meiryo UI" panose="020B0604030504040204" pitchFamily="50" charset="-128"/>
                        </a:rPr>
                        <a:t>392,389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115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3,412</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0211469"/>
                  </a:ext>
                </a:extLst>
              </a:tr>
              <a:tr h="167310">
                <a:tc>
                  <a:txBody>
                    <a:bodyPr/>
                    <a:lstStyle/>
                    <a:p>
                      <a:pPr algn="l" fontAlgn="b"/>
                      <a:r>
                        <a:rPr lang="ja-JP" altLang="en-US" sz="700" b="0" i="0" u="none" strike="noStrike">
                          <a:effectLst/>
                          <a:latin typeface="Meiryo UI" panose="020B0604030504040204" pitchFamily="50" charset="-128"/>
                          <a:ea typeface="Meiryo UI" panose="020B0604030504040204" pitchFamily="50" charset="-128"/>
                        </a:rPr>
                        <a:t>砂糖精製業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effectLst/>
                          <a:latin typeface="Meiryo UI" panose="020B0604030504040204" pitchFamily="50" charset="-128"/>
                          <a:ea typeface="Meiryo UI" panose="020B0604030504040204" pitchFamily="50" charset="-128"/>
                        </a:rPr>
                        <a:t>553,120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174</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3,179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758180"/>
                  </a:ext>
                </a:extLst>
              </a:tr>
              <a:tr h="167310">
                <a:tc>
                  <a:txBody>
                    <a:bodyPr/>
                    <a:lstStyle/>
                    <a:p>
                      <a:pPr algn="l" fontAlgn="b"/>
                      <a:r>
                        <a:rPr lang="ja-JP" altLang="en-US" sz="700" b="0" i="0" u="none" strike="noStrike">
                          <a:effectLst/>
                          <a:latin typeface="Meiryo UI" panose="020B0604030504040204" pitchFamily="50" charset="-128"/>
                          <a:ea typeface="Meiryo UI" panose="020B0604030504040204" pitchFamily="50" charset="-128"/>
                        </a:rPr>
                        <a:t>板紙製造業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effectLst/>
                          <a:latin typeface="Meiryo UI" panose="020B0604030504040204" pitchFamily="50" charset="-128"/>
                          <a:ea typeface="Meiryo UI" panose="020B0604030504040204" pitchFamily="50" charset="-128"/>
                        </a:rPr>
                        <a:t>1,518,163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480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3,163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106534"/>
                  </a:ext>
                </a:extLst>
              </a:tr>
              <a:tr h="167310">
                <a:tc>
                  <a:txBody>
                    <a:bodyPr/>
                    <a:lstStyle/>
                    <a:p>
                      <a:pPr algn="l" fontAlgn="b"/>
                      <a:r>
                        <a:rPr lang="ja-JP" altLang="en-US" sz="700" b="0" i="0" u="none" strike="noStrike" dirty="0">
                          <a:effectLst/>
                          <a:latin typeface="Meiryo UI" panose="020B0604030504040204" pitchFamily="50" charset="-128"/>
                          <a:ea typeface="Meiryo UI" panose="020B0604030504040204" pitchFamily="50" charset="-128"/>
                        </a:rPr>
                        <a:t>石けん・合成洗剤製造業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6,192,037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2,017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effectLst/>
                          <a:latin typeface="Meiryo UI" panose="020B0604030504040204" pitchFamily="50" charset="-128"/>
                          <a:ea typeface="Meiryo UI" panose="020B0604030504040204" pitchFamily="50" charset="-128"/>
                        </a:rPr>
                        <a:t>3,070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215173"/>
                  </a:ext>
                </a:extLst>
              </a:tr>
            </a:tbl>
          </a:graphicData>
        </a:graphic>
      </p:graphicFrame>
      <p:sp>
        <p:nvSpPr>
          <p:cNvPr id="41" name="正方形/長方形 40"/>
          <p:cNvSpPr/>
          <p:nvPr/>
        </p:nvSpPr>
        <p:spPr>
          <a:xfrm>
            <a:off x="6215532" y="2901879"/>
            <a:ext cx="2860004" cy="630942"/>
          </a:xfrm>
          <a:prstGeom prst="rect">
            <a:avLst/>
          </a:prstGeom>
        </p:spPr>
        <p:txBody>
          <a:bodyPr wrap="square">
            <a:spAutoFit/>
          </a:bodyPr>
          <a:lstStyle/>
          <a:p>
            <a:pPr lvl="0">
              <a:defRPr/>
            </a:pP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「薬事工業生産動態統計調査」では医療機器製造所数は公表されていないため、</a:t>
            </a: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経済産業省「工業統計表」をもとに副首都推進局で作成</a:t>
            </a:r>
          </a:p>
          <a:p>
            <a:pPr lvl="0">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「医療用品製造業」「医療・衛生用ゴム製品製造業」の事業所数を合算。</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2" name="表 41"/>
          <p:cNvGraphicFramePr>
            <a:graphicFrameLocks noGrp="1"/>
          </p:cNvGraphicFramePr>
          <p:nvPr/>
        </p:nvGraphicFramePr>
        <p:xfrm>
          <a:off x="6302184" y="1844031"/>
          <a:ext cx="2622861" cy="1075488"/>
        </p:xfrm>
        <a:graphic>
          <a:graphicData uri="http://schemas.openxmlformats.org/drawingml/2006/table">
            <a:tbl>
              <a:tblPr>
                <a:tableStyleId>{BC89EF96-8CEA-46FF-86C4-4CE0E7609802}</a:tableStyleId>
              </a:tblPr>
              <a:tblGrid>
                <a:gridCol w="399130">
                  <a:extLst>
                    <a:ext uri="{9D8B030D-6E8A-4147-A177-3AD203B41FA5}">
                      <a16:colId xmlns:a16="http://schemas.microsoft.com/office/drawing/2014/main" val="20000"/>
                    </a:ext>
                  </a:extLst>
                </a:gridCol>
                <a:gridCol w="1052436">
                  <a:extLst>
                    <a:ext uri="{9D8B030D-6E8A-4147-A177-3AD203B41FA5}">
                      <a16:colId xmlns:a16="http://schemas.microsoft.com/office/drawing/2014/main" val="20001"/>
                    </a:ext>
                  </a:extLst>
                </a:gridCol>
                <a:gridCol w="1171295">
                  <a:extLst>
                    <a:ext uri="{9D8B030D-6E8A-4147-A177-3AD203B41FA5}">
                      <a16:colId xmlns:a16="http://schemas.microsoft.com/office/drawing/2014/main" val="20002"/>
                    </a:ext>
                  </a:extLst>
                </a:gridCol>
              </a:tblGrid>
              <a:tr h="179248">
                <a:tc>
                  <a:txBody>
                    <a:bodyPr/>
                    <a:lstStyle/>
                    <a:p>
                      <a:pPr algn="ctr" fontAlgn="ctr"/>
                      <a:r>
                        <a:rPr lang="ja-JP" altLang="en-US" sz="7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40000"/>
                        <a:lumOff val="60000"/>
                      </a:schemeClr>
                    </a:solidFill>
                  </a:tcPr>
                </a:tc>
                <a:tc>
                  <a:txBody>
                    <a:bodyPr/>
                    <a:lstStyle/>
                    <a:p>
                      <a:pPr algn="ctr" fontAlgn="b"/>
                      <a:r>
                        <a:rPr lang="ja-JP" altLang="en-US" sz="700" u="none" strike="noStrike" dirty="0">
                          <a:effectLst/>
                        </a:rPr>
                        <a:t>都道府県</a:t>
                      </a:r>
                      <a:endParaRPr lang="ja-JP" altLang="en-US"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tx2">
                        <a:lumMod val="40000"/>
                        <a:lumOff val="60000"/>
                      </a:schemeClr>
                    </a:solidFill>
                  </a:tcPr>
                </a:tc>
                <a:tc>
                  <a:txBody>
                    <a:bodyPr/>
                    <a:lstStyle/>
                    <a:p>
                      <a:pPr algn="ctr" fontAlgn="b"/>
                      <a:r>
                        <a:rPr lang="ja-JP" altLang="en-US" sz="700" u="none" strike="noStrike" dirty="0">
                          <a:effectLst/>
                        </a:rPr>
                        <a:t>事業所数（か所）</a:t>
                      </a:r>
                      <a:endParaRPr lang="ja-JP" altLang="en-US"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tx2">
                        <a:lumMod val="40000"/>
                        <a:lumOff val="60000"/>
                      </a:schemeClr>
                    </a:solidFill>
                  </a:tcPr>
                </a:tc>
                <a:extLst>
                  <a:ext uri="{0D108BD9-81ED-4DB2-BD59-A6C34878D82A}">
                    <a16:rowId xmlns:a16="http://schemas.microsoft.com/office/drawing/2014/main" val="10000"/>
                  </a:ext>
                </a:extLst>
              </a:tr>
              <a:tr h="179248">
                <a:tc>
                  <a:txBody>
                    <a:bodyPr/>
                    <a:lstStyle/>
                    <a:p>
                      <a:pPr algn="ctr" fontAlgn="ctr"/>
                      <a:r>
                        <a:rPr lang="en-US" altLang="ja-JP" sz="7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ja-JP" altLang="en-US" sz="700" u="none" strike="noStrike" dirty="0">
                          <a:effectLst/>
                        </a:rPr>
                        <a:t>東京都</a:t>
                      </a:r>
                      <a:endParaRPr lang="ja-JP" altLang="en-US"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r" fontAlgn="b"/>
                      <a:r>
                        <a:rPr lang="en-US" altLang="ja-JP" sz="700" u="none" strike="noStrike" dirty="0">
                          <a:effectLst/>
                        </a:rPr>
                        <a:t>139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tc>
                <a:extLst>
                  <a:ext uri="{0D108BD9-81ED-4DB2-BD59-A6C34878D82A}">
                    <a16:rowId xmlns:a16="http://schemas.microsoft.com/office/drawing/2014/main" val="10001"/>
                  </a:ext>
                </a:extLst>
              </a:tr>
              <a:tr h="179248">
                <a:tc>
                  <a:txBody>
                    <a:bodyPr/>
                    <a:lstStyle/>
                    <a:p>
                      <a:pPr algn="ctr" fontAlgn="ctr"/>
                      <a:r>
                        <a:rPr lang="en-US" altLang="ja-JP" sz="7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ja-JP" altLang="en-US" sz="700" u="none" strike="noStrike" dirty="0">
                          <a:effectLst/>
                        </a:rPr>
                        <a:t>埼玉県</a:t>
                      </a:r>
                      <a:endParaRPr lang="ja-JP" altLang="en-US"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r" fontAlgn="b"/>
                      <a:r>
                        <a:rPr lang="en-US" altLang="ja-JP" sz="700" u="none" strike="noStrike" dirty="0">
                          <a:effectLst/>
                        </a:rPr>
                        <a:t>118</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tc>
                <a:extLst>
                  <a:ext uri="{0D108BD9-81ED-4DB2-BD59-A6C34878D82A}">
                    <a16:rowId xmlns:a16="http://schemas.microsoft.com/office/drawing/2014/main" val="10002"/>
                  </a:ext>
                </a:extLst>
              </a:tr>
              <a:tr h="179248">
                <a:tc>
                  <a:txBody>
                    <a:bodyPr/>
                    <a:lstStyle/>
                    <a:p>
                      <a:pPr algn="ctr" fontAlgn="ctr"/>
                      <a:r>
                        <a:rPr lang="en-US" altLang="ja-JP" sz="7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b"/>
                      <a:r>
                        <a:rPr lang="ja-JP" altLang="en-US" sz="700" u="none" strike="noStrike">
                          <a:effectLst/>
                        </a:rPr>
                        <a:t>長野県</a:t>
                      </a:r>
                      <a:endParaRPr lang="ja-JP" altLang="en-US"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noFill/>
                  </a:tcPr>
                </a:tc>
                <a:tc>
                  <a:txBody>
                    <a:bodyPr/>
                    <a:lstStyle/>
                    <a:p>
                      <a:pPr algn="r" fontAlgn="b"/>
                      <a:r>
                        <a:rPr lang="en-US" altLang="ja-JP" sz="700" u="none" strike="noStrike" dirty="0">
                          <a:effectLst/>
                        </a:rPr>
                        <a:t>66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noFill/>
                  </a:tcPr>
                </a:tc>
                <a:extLst>
                  <a:ext uri="{0D108BD9-81ED-4DB2-BD59-A6C34878D82A}">
                    <a16:rowId xmlns:a16="http://schemas.microsoft.com/office/drawing/2014/main" val="10003"/>
                  </a:ext>
                </a:extLst>
              </a:tr>
              <a:tr h="179248">
                <a:tc>
                  <a:txBody>
                    <a:bodyPr/>
                    <a:lstStyle/>
                    <a:p>
                      <a:pPr algn="ctr" fontAlgn="ctr"/>
                      <a:r>
                        <a:rPr lang="en-US" altLang="ja-JP" sz="7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b"/>
                      <a:r>
                        <a:rPr lang="ja-JP" altLang="en-US" sz="700" u="none" strike="noStrike">
                          <a:effectLst/>
                        </a:rPr>
                        <a:t>大阪府</a:t>
                      </a:r>
                      <a:endParaRPr lang="ja-JP" altLang="en-US"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rgbClr val="F68222"/>
                    </a:solidFill>
                  </a:tcPr>
                </a:tc>
                <a:tc>
                  <a:txBody>
                    <a:bodyPr/>
                    <a:lstStyle/>
                    <a:p>
                      <a:pPr algn="r" fontAlgn="b"/>
                      <a:r>
                        <a:rPr lang="en-US" altLang="ja-JP" sz="700" u="none" strike="noStrike" dirty="0">
                          <a:effectLst/>
                        </a:rPr>
                        <a:t>63</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solidFill>
                      <a:srgbClr val="F68222"/>
                    </a:solidFill>
                  </a:tcPr>
                </a:tc>
                <a:extLst>
                  <a:ext uri="{0D108BD9-81ED-4DB2-BD59-A6C34878D82A}">
                    <a16:rowId xmlns:a16="http://schemas.microsoft.com/office/drawing/2014/main" val="10004"/>
                  </a:ext>
                </a:extLst>
              </a:tr>
              <a:tr h="179248">
                <a:tc>
                  <a:txBody>
                    <a:bodyPr/>
                    <a:lstStyle/>
                    <a:p>
                      <a:pPr algn="ctr" fontAlgn="ctr"/>
                      <a:r>
                        <a:rPr lang="en-US" altLang="ja-JP" sz="7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ja-JP" altLang="en-US" sz="700" u="none" strike="noStrike">
                          <a:effectLst/>
                        </a:rPr>
                        <a:t>茨城県</a:t>
                      </a:r>
                      <a:endParaRPr lang="ja-JP" altLang="en-US"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r" fontAlgn="b"/>
                      <a:r>
                        <a:rPr lang="en-US" altLang="ja-JP" sz="700" u="none" strike="noStrike" dirty="0">
                          <a:effectLst/>
                        </a:rPr>
                        <a:t>51</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tc>
                <a:extLst>
                  <a:ext uri="{0D108BD9-81ED-4DB2-BD59-A6C34878D82A}">
                    <a16:rowId xmlns:a16="http://schemas.microsoft.com/office/drawing/2014/main" val="10005"/>
                  </a:ext>
                </a:extLst>
              </a:tr>
            </a:tbl>
          </a:graphicData>
        </a:graphic>
      </p:graphicFrame>
      <p:sp>
        <p:nvSpPr>
          <p:cNvPr id="43" name="テキスト ボックス 42">
            <a:extLst>
              <a:ext uri="{FF2B5EF4-FFF2-40B4-BE49-F238E27FC236}">
                <a16:creationId xmlns:a16="http://schemas.microsoft.com/office/drawing/2014/main" id="{EFB186CE-BC07-4A15-BF33-6951089EE3F3}"/>
              </a:ext>
            </a:extLst>
          </p:cNvPr>
          <p:cNvSpPr txBox="1"/>
          <p:nvPr/>
        </p:nvSpPr>
        <p:spPr>
          <a:xfrm>
            <a:off x="6215530" y="3472575"/>
            <a:ext cx="292846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出典：内閣府「令和</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年版高齢社会白書」をもとに副首都推進局にて作成</a:t>
            </a:r>
          </a:p>
        </p:txBody>
      </p:sp>
      <p:sp>
        <p:nvSpPr>
          <p:cNvPr id="47" name="正方形/長方形 46">
            <a:extLst>
              <a:ext uri="{FF2B5EF4-FFF2-40B4-BE49-F238E27FC236}">
                <a16:creationId xmlns:a16="http://schemas.microsoft.com/office/drawing/2014/main" id="{6AA09DBA-EC1D-4CED-B039-041574936FBB}"/>
              </a:ext>
            </a:extLst>
          </p:cNvPr>
          <p:cNvSpPr/>
          <p:nvPr/>
        </p:nvSpPr>
        <p:spPr>
          <a:xfrm>
            <a:off x="6215531" y="3695297"/>
            <a:ext cx="3116728" cy="15677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厚生労働省「薬事工業生産動態統計年報」</a:t>
            </a:r>
            <a:endParaRPr kumimoji="1" lang="en-US" altLang="ja-JP" sz="7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（注）国内市場規模＝生産金額＋輸入品国内出荷金額</a:t>
            </a:r>
            <a:r>
              <a:rPr kumimoji="1" lang="ja-JP" altLang="en-US" sz="700" b="0" i="0" u="none" strike="noStrike" kern="1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ー</a:t>
            </a:r>
            <a:r>
              <a:rPr kumimoji="1" lang="ja-JP" altLang="en-US" sz="7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輸出金額</a:t>
            </a:r>
            <a:endParaRPr kumimoji="1" lang="en-US" altLang="ja-JP" sz="7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8" name="テキスト ボックス 47"/>
          <p:cNvSpPr txBox="1"/>
          <p:nvPr/>
        </p:nvSpPr>
        <p:spPr>
          <a:xfrm>
            <a:off x="6315018" y="1184124"/>
            <a:ext cx="3384000" cy="430887"/>
          </a:xfrm>
          <a:prstGeom prst="rect">
            <a:avLst/>
          </a:prstGeom>
          <a:noFill/>
        </p:spPr>
        <p:txBody>
          <a:bodyPr wrap="square" rtlCol="0">
            <a:spAutoFit/>
          </a:bodyPr>
          <a:lstStyle/>
          <a:p>
            <a:pPr lvl="0" defTabSz="91440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医療用機器・医療用品製造業の</a:t>
            </a:r>
            <a:endParaRPr kumimoji="1"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a:defRPr/>
            </a:pPr>
            <a:r>
              <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事業所数・従業員４人以上</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大かっこ 48">
            <a:extLst>
              <a:ext uri="{FF2B5EF4-FFF2-40B4-BE49-F238E27FC236}">
                <a16:creationId xmlns:a16="http://schemas.microsoft.com/office/drawing/2014/main" id="{E5A660A0-F932-4946-AD65-C3EF070B4BE5}"/>
              </a:ext>
            </a:extLst>
          </p:cNvPr>
          <p:cNvSpPr/>
          <p:nvPr/>
        </p:nvSpPr>
        <p:spPr>
          <a:xfrm>
            <a:off x="6175142" y="3669149"/>
            <a:ext cx="2749904" cy="23697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角丸四角形 49"/>
          <p:cNvSpPr/>
          <p:nvPr/>
        </p:nvSpPr>
        <p:spPr>
          <a:xfrm>
            <a:off x="285719" y="1447345"/>
            <a:ext cx="3952274" cy="238611"/>
          </a:xfrm>
          <a:prstGeom prst="roundRect">
            <a:avLst>
              <a:gd name="adj" fmla="val 2804"/>
            </a:avLst>
          </a:prstGeom>
          <a:solidFill>
            <a:schemeClr val="accent3">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ea typeface="BIZ UDPゴシック" panose="020B0400000000000000" pitchFamily="50" charset="-128"/>
              </a:rPr>
              <a:t>→  医薬品製造業は、従業員</a:t>
            </a:r>
            <a:r>
              <a:rPr lang="en-US" altLang="ja-JP" sz="1000" dirty="0">
                <a:solidFill>
                  <a:schemeClr val="tx1"/>
                </a:solidFill>
                <a:ea typeface="BIZ UDPゴシック" panose="020B0400000000000000" pitchFamily="50" charset="-128"/>
              </a:rPr>
              <a:t>1</a:t>
            </a:r>
            <a:r>
              <a:rPr lang="ja-JP" altLang="en-US" sz="1000" dirty="0">
                <a:solidFill>
                  <a:schemeClr val="tx1"/>
                </a:solidFill>
                <a:ea typeface="BIZ UDPゴシック" panose="020B0400000000000000" pitchFamily="50" charset="-128"/>
              </a:rPr>
              <a:t>人あたりの付加価値額が高い</a:t>
            </a:r>
            <a:endParaRPr lang="en-US" altLang="ja-JP" sz="1000" dirty="0">
              <a:solidFill>
                <a:schemeClr val="tx1"/>
              </a:solidFill>
              <a:ea typeface="BIZ UDPゴシック" panose="020B0400000000000000" pitchFamily="50" charset="-128"/>
            </a:endParaRPr>
          </a:p>
        </p:txBody>
      </p:sp>
      <p:sp>
        <p:nvSpPr>
          <p:cNvPr id="51" name="角丸四角形 50"/>
          <p:cNvSpPr/>
          <p:nvPr/>
        </p:nvSpPr>
        <p:spPr>
          <a:xfrm>
            <a:off x="4314440" y="1479440"/>
            <a:ext cx="1797014" cy="213352"/>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a:solidFill>
                  <a:schemeClr val="tx1"/>
                </a:solidFill>
                <a:ea typeface="BIZ UDPゴシック" panose="020B0400000000000000" pitchFamily="50" charset="-128"/>
              </a:rPr>
              <a:t>→　大阪は東京に次ぐ集積状況</a:t>
            </a:r>
            <a:endParaRPr lang="en-US" altLang="ja-JP" sz="900" dirty="0">
              <a:solidFill>
                <a:schemeClr val="tx1"/>
              </a:solidFill>
              <a:ea typeface="BIZ UDPゴシック" panose="020B0400000000000000" pitchFamily="50" charset="-128"/>
            </a:endParaRPr>
          </a:p>
        </p:txBody>
      </p:sp>
      <p:sp>
        <p:nvSpPr>
          <p:cNvPr id="52" name="角丸四角形 51"/>
          <p:cNvSpPr/>
          <p:nvPr/>
        </p:nvSpPr>
        <p:spPr>
          <a:xfrm>
            <a:off x="6302184" y="1607233"/>
            <a:ext cx="2622861" cy="204352"/>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50" dirty="0">
                <a:solidFill>
                  <a:schemeClr val="tx1"/>
                </a:solidFill>
                <a:ea typeface="BIZ UDPゴシック" panose="020B0400000000000000" pitchFamily="50" charset="-128"/>
              </a:rPr>
              <a:t>→　大阪府は全国で４番目の集積状況</a:t>
            </a:r>
            <a:endParaRPr lang="en-US" altLang="ja-JP" sz="950" dirty="0">
              <a:solidFill>
                <a:schemeClr val="tx1"/>
              </a:solidFill>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2FE83F1D-2600-4E6B-8EA7-1D78C02D58A1}"/>
              </a:ext>
            </a:extLst>
          </p:cNvPr>
          <p:cNvSpPr txBox="1"/>
          <p:nvPr/>
        </p:nvSpPr>
        <p:spPr>
          <a:xfrm>
            <a:off x="5751898" y="4376535"/>
            <a:ext cx="3552890"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出典：健康・医療戦略推進本部「アジア健康構想に向けた基本指針」</a:t>
            </a:r>
            <a:endParaRPr kumimoji="1" lang="ja-JP" altLang="en-US" sz="700" dirty="0">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2"/>
          <a:stretch>
            <a:fillRect/>
          </a:stretch>
        </p:blipFill>
        <p:spPr>
          <a:xfrm>
            <a:off x="1669143" y="4637045"/>
            <a:ext cx="5859200" cy="2156132"/>
          </a:xfrm>
          <a:prstGeom prst="rect">
            <a:avLst/>
          </a:prstGeom>
        </p:spPr>
      </p:pic>
      <p:sp>
        <p:nvSpPr>
          <p:cNvPr id="40" name="テキスト ボックス 39"/>
          <p:cNvSpPr txBox="1"/>
          <p:nvPr/>
        </p:nvSpPr>
        <p:spPr>
          <a:xfrm>
            <a:off x="135274" y="3984747"/>
            <a:ext cx="4457700" cy="261610"/>
          </a:xfrm>
          <a:prstGeom prst="rect">
            <a:avLst/>
          </a:prstGeom>
          <a:noFill/>
        </p:spPr>
        <p:txBody>
          <a:bodyPr wrap="square" rtlCol="0">
            <a:spAutoFit/>
          </a:bodyPr>
          <a:lstStyle/>
          <a:p>
            <a:pPr lvl="0" defTabSz="914400">
              <a:defRPr/>
            </a:pPr>
            <a:r>
              <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○健康・医療関連産業の裾野の広さ</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365222" y="4272018"/>
            <a:ext cx="4680186" cy="244118"/>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ea typeface="BIZ UDPゴシック" panose="020B0400000000000000" pitchFamily="50" charset="-128"/>
              </a:rPr>
              <a:t>→  健康・医療関連産業は、市場の拡大が見込まれるうえ、関連産業の裾野が広い</a:t>
            </a:r>
            <a:endParaRPr lang="en-US" altLang="ja-JP" sz="1000" dirty="0">
              <a:solidFill>
                <a:schemeClr val="tx1"/>
              </a:solidFill>
              <a:ea typeface="BIZ UDPゴシック" panose="020B0400000000000000" pitchFamily="50" charset="-128"/>
            </a:endParaRPr>
          </a:p>
        </p:txBody>
      </p:sp>
      <p:grpSp>
        <p:nvGrpSpPr>
          <p:cNvPr id="25" name="グループ化 24">
            <a:extLst>
              <a:ext uri="{FF2B5EF4-FFF2-40B4-BE49-F238E27FC236}">
                <a16:creationId xmlns:a16="http://schemas.microsoft.com/office/drawing/2014/main" id="{392C7027-2AA2-E94B-11D0-40852B340C1A}"/>
              </a:ext>
            </a:extLst>
          </p:cNvPr>
          <p:cNvGrpSpPr/>
          <p:nvPr/>
        </p:nvGrpSpPr>
        <p:grpSpPr>
          <a:xfrm>
            <a:off x="-3515" y="-13192"/>
            <a:ext cx="9144000" cy="404664"/>
            <a:chOff x="-3515" y="-13192"/>
            <a:chExt cx="9144000" cy="404664"/>
          </a:xfrm>
        </p:grpSpPr>
        <p:sp>
          <p:nvSpPr>
            <p:cNvPr id="26" name="正方形/長方形 25">
              <a:extLst>
                <a:ext uri="{FF2B5EF4-FFF2-40B4-BE49-F238E27FC236}">
                  <a16:creationId xmlns:a16="http://schemas.microsoft.com/office/drawing/2014/main" id="{6D53AF82-5E0D-C233-E2E8-4CC3673A9192}"/>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lang="ja-JP" altLang="en-US" kern="0" dirty="0" smtClean="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５</a:t>
              </a:r>
              <a:r>
                <a:rPr lang="en-US" altLang="ja-JP" kern="0" dirty="0">
                  <a:solidFill>
                    <a:srgbClr val="000000"/>
                  </a:solidFill>
                  <a:ea typeface="Meiryo UI" pitchFamily="50" charset="-128"/>
                  <a:cs typeface="Meiryo UI" pitchFamily="50" charset="-128"/>
                </a:rPr>
                <a:t>.</a:t>
              </a:r>
              <a:r>
                <a:rPr lang="ja-JP" altLang="en-US" kern="0" dirty="0" smtClean="0">
                  <a:solidFill>
                    <a:srgbClr val="000000"/>
                  </a:solidFill>
                  <a:ea typeface="Meiryo UI" pitchFamily="50" charset="-128"/>
                  <a:cs typeface="Meiryo UI" pitchFamily="50" charset="-128"/>
                </a:rPr>
                <a:t>健康</a:t>
              </a:r>
              <a:r>
                <a:rPr lang="ja-JP" altLang="en-US" kern="0" dirty="0">
                  <a:solidFill>
                    <a:srgbClr val="000000"/>
                  </a:solidFill>
                  <a:ea typeface="Meiryo UI" pitchFamily="50" charset="-128"/>
                  <a:cs typeface="Meiryo UI" pitchFamily="50" charset="-128"/>
                </a:rPr>
                <a:t>・医療関連産業に</a:t>
              </a:r>
              <a:r>
                <a:rPr lang="ja-JP" altLang="en-US" kern="0" dirty="0" smtClean="0">
                  <a:solidFill>
                    <a:srgbClr val="000000"/>
                  </a:solidFill>
                  <a:ea typeface="Meiryo UI" pitchFamily="50" charset="-128"/>
                  <a:cs typeface="Meiryo UI" pitchFamily="50" charset="-128"/>
                </a:rPr>
                <a:t>ついて）</a:t>
              </a:r>
              <a:endParaRPr kumimoji="0" lang="ja-JP" altLang="en-US" kern="0" dirty="0">
                <a:solidFill>
                  <a:srgbClr val="000000"/>
                </a:solidFill>
                <a:ea typeface="Meiryo UI" pitchFamily="50" charset="-128"/>
                <a:cs typeface="Meiryo UI" pitchFamily="50" charset="-128"/>
              </a:endParaRPr>
            </a:p>
          </p:txBody>
        </p:sp>
        <p:sp>
          <p:nvSpPr>
            <p:cNvPr id="27" name="正方形/長方形 26">
              <a:extLst>
                <a:ext uri="{FF2B5EF4-FFF2-40B4-BE49-F238E27FC236}">
                  <a16:creationId xmlns:a16="http://schemas.microsoft.com/office/drawing/2014/main" id="{79BDDFE0-6744-477E-02AB-F8C9BD9F635D}"/>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第５回意見交換会　資料２</a:t>
              </a:r>
            </a:p>
          </p:txBody>
        </p:sp>
      </p:grpSp>
    </p:spTree>
    <p:extLst>
      <p:ext uri="{BB962C8B-B14F-4D97-AF65-F5344CB8AC3E}">
        <p14:creationId xmlns:p14="http://schemas.microsoft.com/office/powerpoint/2010/main" val="922298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図 160"/>
          <p:cNvPicPr>
            <a:picLocks/>
          </p:cNvPicPr>
          <p:nvPr/>
        </p:nvPicPr>
        <p:blipFill>
          <a:blip r:embed="rId2" cstate="print">
            <a:duotone>
              <a:prstClr val="black"/>
              <a:schemeClr val="accent1">
                <a:tint val="45000"/>
                <a:satMod val="400000"/>
              </a:schemeClr>
            </a:duotone>
          </a:blip>
          <a:stretch>
            <a:fillRect/>
          </a:stretch>
        </p:blipFill>
        <p:spPr bwMode="auto">
          <a:xfrm>
            <a:off x="5591745" y="4552062"/>
            <a:ext cx="1379333" cy="1948374"/>
          </a:xfrm>
          <a:prstGeom prst="rect">
            <a:avLst/>
          </a:prstGeom>
        </p:spPr>
      </p:pic>
      <p:pic>
        <p:nvPicPr>
          <p:cNvPr id="5" name="図 4"/>
          <p:cNvPicPr>
            <a:picLocks noChangeAspect="1"/>
          </p:cNvPicPr>
          <p:nvPr/>
        </p:nvPicPr>
        <p:blipFill>
          <a:blip r:embed="rId3"/>
          <a:stretch>
            <a:fillRect/>
          </a:stretch>
        </p:blipFill>
        <p:spPr>
          <a:xfrm>
            <a:off x="672707" y="4233454"/>
            <a:ext cx="2857558" cy="2447366"/>
          </a:xfrm>
          <a:prstGeom prst="rect">
            <a:avLst/>
          </a:prstGeom>
        </p:spPr>
      </p:pic>
      <p:sp>
        <p:nvSpPr>
          <p:cNvPr id="14" name="角丸四角形 13"/>
          <p:cNvSpPr/>
          <p:nvPr/>
        </p:nvSpPr>
        <p:spPr>
          <a:xfrm>
            <a:off x="-1292313" y="638961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44" name="テキスト ボックス 43"/>
          <p:cNvSpPr txBox="1"/>
          <p:nvPr/>
        </p:nvSpPr>
        <p:spPr>
          <a:xfrm>
            <a:off x="4312162" y="3598759"/>
            <a:ext cx="3340564" cy="261610"/>
          </a:xfrm>
          <a:prstGeom prst="rect">
            <a:avLst/>
          </a:prstGeom>
          <a:noFill/>
        </p:spPr>
        <p:txBody>
          <a:bodyPr wrap="square" rtlCol="0">
            <a:spAutoFit/>
          </a:bodyPr>
          <a:lstStyle/>
          <a:p>
            <a:pPr lvl="0" defTabSz="914400">
              <a:defRPr/>
            </a:pPr>
            <a:r>
              <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○大阪・関西のライフサイエンス産業拠点</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176829" y="3632759"/>
            <a:ext cx="3384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○関西スタートアップの活動分野（複数回答</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406</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39"/>
          <p:cNvSpPr/>
          <p:nvPr/>
        </p:nvSpPr>
        <p:spPr>
          <a:xfrm>
            <a:off x="423739" y="3866828"/>
            <a:ext cx="3847816" cy="366626"/>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ea typeface="BIZ UDPゴシック" panose="020B0400000000000000" pitchFamily="50" charset="-128"/>
              </a:rPr>
              <a:t>→近畿経済産業局の調査では、関西スタートアップの活動分野について医療やバイオ・創薬等のライフサイエンスが上位にきている</a:t>
            </a:r>
            <a:endParaRPr lang="en-US" altLang="ja-JP" sz="1000" dirty="0">
              <a:solidFill>
                <a:schemeClr val="tx1"/>
              </a:solidFill>
              <a:ea typeface="BIZ UDPゴシック" panose="020B0400000000000000" pitchFamily="50" charset="-128"/>
            </a:endParaRPr>
          </a:p>
        </p:txBody>
      </p:sp>
      <p:sp>
        <p:nvSpPr>
          <p:cNvPr id="43" name="角丸四角形 42"/>
          <p:cNvSpPr/>
          <p:nvPr/>
        </p:nvSpPr>
        <p:spPr>
          <a:xfrm>
            <a:off x="4419502" y="3869307"/>
            <a:ext cx="3601570" cy="345771"/>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ea typeface="BIZ UDPゴシック" panose="020B0400000000000000" pitchFamily="50" charset="-128"/>
              </a:rPr>
              <a:t>→大阪・関西には、ライフサイエンス産業拠点が複数存在</a:t>
            </a:r>
            <a:endParaRPr lang="en-US" altLang="ja-JP" sz="1000" dirty="0">
              <a:solidFill>
                <a:schemeClr val="tx1"/>
              </a:solidFill>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2FE83F1D-2600-4E6B-8EA7-1D78C02D58A1}"/>
              </a:ext>
            </a:extLst>
          </p:cNvPr>
          <p:cNvSpPr txBox="1"/>
          <p:nvPr/>
        </p:nvSpPr>
        <p:spPr>
          <a:xfrm>
            <a:off x="4706866" y="6457864"/>
            <a:ext cx="3828672"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出典：副首都ビジョン</a:t>
            </a:r>
            <a:endParaRPr kumimoji="1" lang="ja-JP" altLang="en-US" sz="700"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2FE83F1D-2600-4E6B-8EA7-1D78C02D58A1}"/>
              </a:ext>
            </a:extLst>
          </p:cNvPr>
          <p:cNvSpPr txBox="1"/>
          <p:nvPr/>
        </p:nvSpPr>
        <p:spPr>
          <a:xfrm>
            <a:off x="336314" y="6592892"/>
            <a:ext cx="3552890"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出典：近畿経済産業局</a:t>
            </a:r>
            <a:endParaRPr kumimoji="1" lang="ja-JP" altLang="en-US" sz="700" dirty="0">
              <a:latin typeface="Meiryo UI" panose="020B0604030504040204" pitchFamily="50" charset="-128"/>
              <a:ea typeface="Meiryo UI" panose="020B0604030504040204" pitchFamily="50" charset="-128"/>
            </a:endParaRPr>
          </a:p>
        </p:txBody>
      </p:sp>
      <p:sp>
        <p:nvSpPr>
          <p:cNvPr id="146" name="テキスト ボックス 145">
            <a:extLst>
              <a:ext uri="{FF2B5EF4-FFF2-40B4-BE49-F238E27FC236}">
                <a16:creationId xmlns:a16="http://schemas.microsoft.com/office/drawing/2014/main" id="{C04CD1B5-F732-4A5C-A8C2-0AE547D85819}"/>
              </a:ext>
            </a:extLst>
          </p:cNvPr>
          <p:cNvSpPr txBox="1"/>
          <p:nvPr/>
        </p:nvSpPr>
        <p:spPr>
          <a:xfrm>
            <a:off x="340330" y="3237290"/>
            <a:ext cx="6211210"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出典：大阪の再生・成長に向けた新戦略</a:t>
            </a:r>
          </a:p>
        </p:txBody>
      </p:sp>
      <p:graphicFrame>
        <p:nvGraphicFramePr>
          <p:cNvPr id="147" name="表 146"/>
          <p:cNvGraphicFramePr>
            <a:graphicFrameLocks noGrp="1"/>
          </p:cNvGraphicFramePr>
          <p:nvPr/>
        </p:nvGraphicFramePr>
        <p:xfrm>
          <a:off x="398462" y="1887534"/>
          <a:ext cx="8507390" cy="1326135"/>
        </p:xfrm>
        <a:graphic>
          <a:graphicData uri="http://schemas.openxmlformats.org/drawingml/2006/table">
            <a:tbl>
              <a:tblPr>
                <a:tableStyleId>{BC89EF96-8CEA-46FF-86C4-4CE0E7609802}</a:tableStyleId>
              </a:tblPr>
              <a:tblGrid>
                <a:gridCol w="278931">
                  <a:extLst>
                    <a:ext uri="{9D8B030D-6E8A-4147-A177-3AD203B41FA5}">
                      <a16:colId xmlns:a16="http://schemas.microsoft.com/office/drawing/2014/main" val="20000"/>
                    </a:ext>
                  </a:extLst>
                </a:gridCol>
                <a:gridCol w="625754">
                  <a:extLst>
                    <a:ext uri="{9D8B030D-6E8A-4147-A177-3AD203B41FA5}">
                      <a16:colId xmlns:a16="http://schemas.microsoft.com/office/drawing/2014/main" val="20001"/>
                    </a:ext>
                  </a:extLst>
                </a:gridCol>
                <a:gridCol w="698705">
                  <a:extLst>
                    <a:ext uri="{9D8B030D-6E8A-4147-A177-3AD203B41FA5}">
                      <a16:colId xmlns:a16="http://schemas.microsoft.com/office/drawing/2014/main" val="20002"/>
                    </a:ext>
                  </a:extLst>
                </a:gridCol>
                <a:gridCol w="681869">
                  <a:extLst>
                    <a:ext uri="{9D8B030D-6E8A-4147-A177-3AD203B41FA5}">
                      <a16:colId xmlns:a16="http://schemas.microsoft.com/office/drawing/2014/main" val="20003"/>
                    </a:ext>
                  </a:extLst>
                </a:gridCol>
                <a:gridCol w="665033">
                  <a:extLst>
                    <a:ext uri="{9D8B030D-6E8A-4147-A177-3AD203B41FA5}">
                      <a16:colId xmlns:a16="http://schemas.microsoft.com/office/drawing/2014/main" val="20004"/>
                    </a:ext>
                  </a:extLst>
                </a:gridCol>
                <a:gridCol w="639780">
                  <a:extLst>
                    <a:ext uri="{9D8B030D-6E8A-4147-A177-3AD203B41FA5}">
                      <a16:colId xmlns:a16="http://schemas.microsoft.com/office/drawing/2014/main" val="20005"/>
                    </a:ext>
                  </a:extLst>
                </a:gridCol>
                <a:gridCol w="715541">
                  <a:extLst>
                    <a:ext uri="{9D8B030D-6E8A-4147-A177-3AD203B41FA5}">
                      <a16:colId xmlns:a16="http://schemas.microsoft.com/office/drawing/2014/main" val="20006"/>
                    </a:ext>
                  </a:extLst>
                </a:gridCol>
                <a:gridCol w="665033">
                  <a:extLst>
                    <a:ext uri="{9D8B030D-6E8A-4147-A177-3AD203B41FA5}">
                      <a16:colId xmlns:a16="http://schemas.microsoft.com/office/drawing/2014/main" val="20007"/>
                    </a:ext>
                  </a:extLst>
                </a:gridCol>
                <a:gridCol w="639780">
                  <a:extLst>
                    <a:ext uri="{9D8B030D-6E8A-4147-A177-3AD203B41FA5}">
                      <a16:colId xmlns:a16="http://schemas.microsoft.com/office/drawing/2014/main" val="20008"/>
                    </a:ext>
                  </a:extLst>
                </a:gridCol>
                <a:gridCol w="698705">
                  <a:extLst>
                    <a:ext uri="{9D8B030D-6E8A-4147-A177-3AD203B41FA5}">
                      <a16:colId xmlns:a16="http://schemas.microsoft.com/office/drawing/2014/main" val="20009"/>
                    </a:ext>
                  </a:extLst>
                </a:gridCol>
                <a:gridCol w="873338">
                  <a:extLst>
                    <a:ext uri="{9D8B030D-6E8A-4147-A177-3AD203B41FA5}">
                      <a16:colId xmlns:a16="http://schemas.microsoft.com/office/drawing/2014/main" val="20010"/>
                    </a:ext>
                  </a:extLst>
                </a:gridCol>
                <a:gridCol w="658765">
                  <a:extLst>
                    <a:ext uri="{9D8B030D-6E8A-4147-A177-3AD203B41FA5}">
                      <a16:colId xmlns:a16="http://schemas.microsoft.com/office/drawing/2014/main" val="20011"/>
                    </a:ext>
                  </a:extLst>
                </a:gridCol>
                <a:gridCol w="666156">
                  <a:extLst>
                    <a:ext uri="{9D8B030D-6E8A-4147-A177-3AD203B41FA5}">
                      <a16:colId xmlns:a16="http://schemas.microsoft.com/office/drawing/2014/main" val="20012"/>
                    </a:ext>
                  </a:extLst>
                </a:gridCol>
              </a:tblGrid>
              <a:tr h="724097">
                <a:tc>
                  <a:txBody>
                    <a:bodyPr/>
                    <a:lstStyle/>
                    <a:p>
                      <a:pPr algn="l"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109323">
                <a:tc>
                  <a:txBody>
                    <a:bodyPr/>
                    <a:lstStyle/>
                    <a:p>
                      <a:pPr algn="ctr" fontAlgn="ctr"/>
                      <a:r>
                        <a:rPr lang="en-US" altLang="ja-JP" sz="8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北海道</a:t>
                      </a: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a:effectLst/>
                          <a:latin typeface="Meiryo UI" panose="020B0604030504040204" pitchFamily="50" charset="-128"/>
                          <a:ea typeface="Meiryo UI" panose="020B0604030504040204" pitchFamily="50" charset="-128"/>
                          <a:cs typeface="Meiryo UI" panose="020B0604030504040204" pitchFamily="50" charset="-128"/>
                        </a:rPr>
                        <a:t>静岡</a:t>
                      </a:r>
                      <a:endParaRPr lang="ja-JP" altLang="en-US" sz="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109323">
                <a:tc>
                  <a:txBody>
                    <a:bodyPr/>
                    <a:lstStyle/>
                    <a:p>
                      <a:pPr algn="ctr" fontAlgn="ctr"/>
                      <a:r>
                        <a:rPr lang="en-US" altLang="ja-JP" sz="8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沖縄</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新潟</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800" u="none" strike="noStrike">
                          <a:effectLst/>
                          <a:latin typeface="Meiryo UI" panose="020B0604030504040204" pitchFamily="50" charset="-128"/>
                          <a:ea typeface="Meiryo UI" panose="020B0604030504040204" pitchFamily="50" charset="-128"/>
                          <a:cs typeface="Meiryo UI" panose="020B0604030504040204" pitchFamily="50" charset="-128"/>
                        </a:rPr>
                        <a:t>奈良</a:t>
                      </a:r>
                      <a:endParaRPr lang="ja-JP" altLang="en-US" sz="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80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109323">
                <a:tc>
                  <a:txBody>
                    <a:bodyPr/>
                    <a:lstStyle/>
                    <a:p>
                      <a:pPr algn="ctr" fontAlgn="ctr"/>
                      <a:r>
                        <a:rPr lang="en-US" altLang="ja-JP" sz="8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山梨</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長野</a:t>
                      </a: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三重</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3"/>
                  </a:ext>
                </a:extLst>
              </a:tr>
              <a:tr h="211786">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800" u="none" strike="noStrike" dirty="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位大阪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800" u="none" strike="noStrike" dirty="0">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位大阪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800" u="none" strike="noStrike" dirty="0">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位大阪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8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800" u="none" strike="noStrike" dirty="0">
                          <a:effectLst/>
                          <a:latin typeface="Meiryo UI" panose="020B0604030504040204" pitchFamily="50" charset="-128"/>
                          <a:ea typeface="Meiryo UI" panose="020B0604030504040204" pitchFamily="50" charset="-128"/>
                          <a:cs typeface="Meiryo UI" panose="020B0604030504040204" pitchFamily="50" charset="-128"/>
                        </a:rPr>
                        <a:t>位大阪</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148" name="円/楕円 9"/>
          <p:cNvSpPr/>
          <p:nvPr/>
        </p:nvSpPr>
        <p:spPr>
          <a:xfrm>
            <a:off x="2738434" y="2732938"/>
            <a:ext cx="525163" cy="1541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9" name="図 148"/>
          <p:cNvPicPr>
            <a:picLocks noChangeAspect="1"/>
          </p:cNvPicPr>
          <p:nvPr/>
        </p:nvPicPr>
        <p:blipFill>
          <a:blip r:embed="rId4"/>
          <a:stretch>
            <a:fillRect/>
          </a:stretch>
        </p:blipFill>
        <p:spPr>
          <a:xfrm>
            <a:off x="20436" y="934696"/>
            <a:ext cx="9055100" cy="958196"/>
          </a:xfrm>
          <a:prstGeom prst="rect">
            <a:avLst/>
          </a:prstGeom>
        </p:spPr>
      </p:pic>
      <p:sp>
        <p:nvSpPr>
          <p:cNvPr id="150" name="テキスト ボックス 149">
            <a:extLst>
              <a:ext uri="{FF2B5EF4-FFF2-40B4-BE49-F238E27FC236}">
                <a16:creationId xmlns:a16="http://schemas.microsoft.com/office/drawing/2014/main" id="{C04CD1B5-F732-4A5C-A8C2-0AE547D85819}"/>
              </a:ext>
            </a:extLst>
          </p:cNvPr>
          <p:cNvSpPr txBox="1"/>
          <p:nvPr/>
        </p:nvSpPr>
        <p:spPr>
          <a:xfrm>
            <a:off x="1944864" y="3237571"/>
            <a:ext cx="2920243"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（総務省・経済産業省「平成</a:t>
            </a:r>
            <a:r>
              <a:rPr lang="en-US" altLang="ja-JP" sz="700" dirty="0">
                <a:latin typeface="Meiryo UI" panose="020B0604030504040204" pitchFamily="50" charset="-128"/>
                <a:ea typeface="Meiryo UI" panose="020B0604030504040204" pitchFamily="50" charset="-128"/>
              </a:rPr>
              <a:t>28</a:t>
            </a:r>
            <a:r>
              <a:rPr lang="ja-JP" altLang="en-US" sz="700" dirty="0">
                <a:latin typeface="Meiryo UI" panose="020B0604030504040204" pitchFamily="50" charset="-128"/>
                <a:ea typeface="Meiryo UI" panose="020B0604030504040204" pitchFamily="50" charset="-128"/>
              </a:rPr>
              <a:t>年経済センサス</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活動調査」より作成）</a:t>
            </a:r>
          </a:p>
        </p:txBody>
      </p:sp>
      <p:sp>
        <p:nvSpPr>
          <p:cNvPr id="151" name="円/楕円 9"/>
          <p:cNvSpPr/>
          <p:nvPr/>
        </p:nvSpPr>
        <p:spPr>
          <a:xfrm>
            <a:off x="5446675" y="2725516"/>
            <a:ext cx="525163" cy="1541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9"/>
          <p:cNvSpPr/>
          <p:nvPr/>
        </p:nvSpPr>
        <p:spPr>
          <a:xfrm>
            <a:off x="8327666" y="2742156"/>
            <a:ext cx="525163" cy="1541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円/楕円 9"/>
          <p:cNvSpPr/>
          <p:nvPr/>
        </p:nvSpPr>
        <p:spPr>
          <a:xfrm>
            <a:off x="3433848" y="2603874"/>
            <a:ext cx="525163" cy="1541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円/楕円 9"/>
          <p:cNvSpPr/>
          <p:nvPr/>
        </p:nvSpPr>
        <p:spPr>
          <a:xfrm>
            <a:off x="4063136" y="2877380"/>
            <a:ext cx="525163" cy="1541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9"/>
          <p:cNvSpPr/>
          <p:nvPr/>
        </p:nvSpPr>
        <p:spPr>
          <a:xfrm>
            <a:off x="4767117" y="2594905"/>
            <a:ext cx="525163" cy="1541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9"/>
          <p:cNvSpPr/>
          <p:nvPr/>
        </p:nvSpPr>
        <p:spPr>
          <a:xfrm>
            <a:off x="7669109" y="2874153"/>
            <a:ext cx="525163" cy="1541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9"/>
          <p:cNvSpPr/>
          <p:nvPr/>
        </p:nvSpPr>
        <p:spPr>
          <a:xfrm>
            <a:off x="6100386" y="2734834"/>
            <a:ext cx="525163" cy="1541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テキスト ボックス 157"/>
          <p:cNvSpPr txBox="1"/>
          <p:nvPr/>
        </p:nvSpPr>
        <p:spPr>
          <a:xfrm>
            <a:off x="233355" y="521443"/>
            <a:ext cx="52133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a:t>
            </a:r>
            <a:r>
              <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医療分野への進出が期待できる製造業の集積（都道府県別）</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角丸四角形 158"/>
          <p:cNvSpPr/>
          <p:nvPr/>
        </p:nvSpPr>
        <p:spPr>
          <a:xfrm>
            <a:off x="782746" y="779351"/>
            <a:ext cx="3984371" cy="266241"/>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ea typeface="BIZ UDPゴシック" panose="020B0400000000000000" pitchFamily="50" charset="-128"/>
              </a:rPr>
              <a:t>→  大阪は、繊維製品や医薬品、化粧品など、多くの製造業が集積</a:t>
            </a:r>
            <a:endParaRPr lang="en-US" altLang="ja-JP" sz="1000" dirty="0">
              <a:solidFill>
                <a:schemeClr val="tx1"/>
              </a:solidFill>
              <a:ea typeface="BIZ UDPゴシック" panose="020B0400000000000000" pitchFamily="50" charset="-128"/>
            </a:endParaRPr>
          </a:p>
        </p:txBody>
      </p:sp>
      <p:sp>
        <p:nvSpPr>
          <p:cNvPr id="162" name="円/楕円 298"/>
          <p:cNvSpPr>
            <a:spLocks noChangeAspect="1"/>
          </p:cNvSpPr>
          <p:nvPr/>
        </p:nvSpPr>
        <p:spPr bwMode="auto">
          <a:xfrm>
            <a:off x="6433393" y="5732086"/>
            <a:ext cx="129475" cy="10369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3" name="円/楕円 298"/>
          <p:cNvSpPr>
            <a:spLocks noChangeAspect="1"/>
          </p:cNvSpPr>
          <p:nvPr/>
        </p:nvSpPr>
        <p:spPr bwMode="auto">
          <a:xfrm>
            <a:off x="6562106" y="5461261"/>
            <a:ext cx="129475" cy="10369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4" name="直線コネクタ 163"/>
          <p:cNvCxnSpPr/>
          <p:nvPr/>
        </p:nvCxnSpPr>
        <p:spPr>
          <a:xfrm>
            <a:off x="6428810" y="5653936"/>
            <a:ext cx="471151"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cxnSp>
        <p:nvCxnSpPr>
          <p:cNvPr id="165" name="直線コネクタ 164"/>
          <p:cNvCxnSpPr/>
          <p:nvPr/>
        </p:nvCxnSpPr>
        <p:spPr>
          <a:xfrm>
            <a:off x="6872783" y="5641673"/>
            <a:ext cx="123933" cy="42842"/>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sp>
        <p:nvSpPr>
          <p:cNvPr id="166" name="テキスト ボックス 2"/>
          <p:cNvSpPr txBox="1">
            <a:spLocks noChangeArrowheads="1"/>
          </p:cNvSpPr>
          <p:nvPr/>
        </p:nvSpPr>
        <p:spPr bwMode="auto">
          <a:xfrm>
            <a:off x="6067722" y="5794302"/>
            <a:ext cx="869925" cy="153888"/>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p>
        </p:txBody>
      </p:sp>
      <p:pic>
        <p:nvPicPr>
          <p:cNvPr id="167" name="図 166"/>
          <p:cNvPicPr>
            <a:picLocks noChangeAspect="1"/>
          </p:cNvPicPr>
          <p:nvPr/>
        </p:nvPicPr>
        <p:blipFill>
          <a:blip r:embed="rId5"/>
          <a:stretch>
            <a:fillRect/>
          </a:stretch>
        </p:blipFill>
        <p:spPr>
          <a:xfrm>
            <a:off x="8313415" y="5862213"/>
            <a:ext cx="770330" cy="505271"/>
          </a:xfrm>
          <a:prstGeom prst="rect">
            <a:avLst/>
          </a:prstGeom>
        </p:spPr>
      </p:pic>
      <p:grpSp>
        <p:nvGrpSpPr>
          <p:cNvPr id="168" name="グループ化 167"/>
          <p:cNvGrpSpPr/>
          <p:nvPr/>
        </p:nvGrpSpPr>
        <p:grpSpPr>
          <a:xfrm>
            <a:off x="4409260" y="4247157"/>
            <a:ext cx="4713926" cy="2290587"/>
            <a:chOff x="-483836" y="1123455"/>
            <a:chExt cx="9879305" cy="5712321"/>
          </a:xfrm>
        </p:grpSpPr>
        <p:cxnSp>
          <p:nvCxnSpPr>
            <p:cNvPr id="169" name="直線コネクタ 168"/>
            <p:cNvCxnSpPr/>
            <p:nvPr/>
          </p:nvCxnSpPr>
          <p:spPr>
            <a:xfrm flipV="1">
              <a:off x="1687895" y="4563386"/>
              <a:ext cx="2051966" cy="6143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flipV="1">
              <a:off x="3001735" y="2799207"/>
              <a:ext cx="1638035" cy="1439795"/>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71" name="図 170"/>
            <p:cNvPicPr>
              <a:picLocks noChangeAspect="1"/>
            </p:cNvPicPr>
            <p:nvPr/>
          </p:nvPicPr>
          <p:blipFill rotWithShape="1">
            <a:blip r:embed="rId6" cstate="email">
              <a:duotone>
                <a:schemeClr val="bg2">
                  <a:shade val="45000"/>
                  <a:satMod val="135000"/>
                </a:schemeClr>
                <a:prstClr val="white"/>
              </a:duotone>
              <a:extLst>
                <a:ext uri="{28A0092B-C50C-407E-A947-70E740481C1C}">
                  <a14:useLocalDpi xmlns:a14="http://schemas.microsoft.com/office/drawing/2010/main"/>
                </a:ext>
              </a:extLst>
            </a:blip>
            <a:srcRect l="3736" t="34808" b="27331"/>
            <a:stretch/>
          </p:blipFill>
          <p:spPr bwMode="auto">
            <a:xfrm>
              <a:off x="-483836" y="1286969"/>
              <a:ext cx="3979650" cy="3026621"/>
            </a:xfrm>
            <a:prstGeom prst="rect">
              <a:avLst/>
            </a:prstGeom>
          </p:spPr>
        </p:pic>
        <p:pic>
          <p:nvPicPr>
            <p:cNvPr id="172" name="図 171"/>
            <p:cNvPicPr>
              <a:picLocks noChangeAspect="1"/>
            </p:cNvPicPr>
            <p:nvPr/>
          </p:nvPicPr>
          <p:blipFill rotWithShape="1">
            <a:blip r:embed="rId7" cstate="email">
              <a:duotone>
                <a:schemeClr val="bg2">
                  <a:shade val="45000"/>
                  <a:satMod val="135000"/>
                </a:schemeClr>
                <a:prstClr val="white"/>
              </a:duotone>
              <a:lum contrast="-20000"/>
              <a:extLst>
                <a:ext uri="{28A0092B-C50C-407E-A947-70E740481C1C}">
                  <a14:useLocalDpi xmlns:a14="http://schemas.microsoft.com/office/drawing/2010/main"/>
                </a:ext>
              </a:extLst>
            </a:blip>
            <a:srcRect t="50000"/>
            <a:stretch/>
          </p:blipFill>
          <p:spPr bwMode="auto">
            <a:xfrm>
              <a:off x="1614845" y="1123455"/>
              <a:ext cx="4333331" cy="3075438"/>
            </a:xfrm>
            <a:prstGeom prst="rect">
              <a:avLst/>
            </a:prstGeom>
          </p:spPr>
        </p:pic>
        <p:sp>
          <p:nvSpPr>
            <p:cNvPr id="173" name="四角形吹き出し 172"/>
            <p:cNvSpPr/>
            <p:nvPr/>
          </p:nvSpPr>
          <p:spPr bwMode="auto">
            <a:xfrm>
              <a:off x="6231770" y="1946275"/>
              <a:ext cx="3163699" cy="4889501"/>
            </a:xfrm>
            <a:prstGeom prst="wedgeRectCallout">
              <a:avLst>
                <a:gd name="adj1" fmla="val -76113"/>
                <a:gd name="adj2" fmla="val -9078"/>
              </a:avLst>
            </a:prstGeom>
            <a:solidFill>
              <a:schemeClr val="bg2"/>
            </a:solidFill>
            <a:ln w="6350"/>
          </p:spPr>
          <p:style>
            <a:lnRef idx="2">
              <a:schemeClr val="dk1"/>
            </a:lnRef>
            <a:fillRef idx="1">
              <a:schemeClr val="lt1"/>
            </a:fillRef>
            <a:effectRef idx="0">
              <a:schemeClr val="dk1"/>
            </a:effectRef>
            <a:fontRef idx="minor">
              <a:schemeClr val="dk1"/>
            </a:fontRef>
          </p:style>
          <p:txBody>
            <a:bodyPr/>
            <a:lstStyle/>
            <a:p>
              <a:pPr fontAlgn="auto">
                <a:spcBef>
                  <a:spcPts val="0"/>
                </a:spcBef>
                <a:spcAft>
                  <a:spcPts val="0"/>
                </a:spcAft>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4" name="Picture 3" descr="要覧表紙・病院外観"/>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0745" y="3232066"/>
              <a:ext cx="1288974" cy="1148867"/>
            </a:xfrm>
            <a:prstGeom prst="rect">
              <a:avLst/>
            </a:prstGeom>
            <a:noFill/>
            <a:ln w="9525">
              <a:noFill/>
              <a:miter lim="800000"/>
              <a:headEnd/>
              <a:tailEnd/>
            </a:ln>
          </p:spPr>
        </p:pic>
        <p:pic>
          <p:nvPicPr>
            <p:cNvPr id="175" name="図 5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16461" y="5646549"/>
              <a:ext cx="1293258" cy="1148251"/>
            </a:xfrm>
            <a:prstGeom prst="rect">
              <a:avLst/>
            </a:prstGeom>
            <a:noFill/>
            <a:ln w="9525">
              <a:noFill/>
              <a:miter lim="800000"/>
              <a:headEnd/>
              <a:tailEnd/>
            </a:ln>
          </p:spPr>
        </p:pic>
        <p:pic>
          <p:nvPicPr>
            <p:cNvPr id="17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26988" y="2064488"/>
              <a:ext cx="1282731" cy="1097313"/>
            </a:xfrm>
            <a:prstGeom prst="rect">
              <a:avLst/>
            </a:prstGeom>
            <a:noFill/>
            <a:ln w="9525">
              <a:noFill/>
              <a:miter lim="800000"/>
              <a:headEnd/>
              <a:tailEnd/>
            </a:ln>
          </p:spPr>
        </p:pic>
        <p:sp>
          <p:nvSpPr>
            <p:cNvPr id="177" name="角丸四角形 176"/>
            <p:cNvSpPr/>
            <p:nvPr/>
          </p:nvSpPr>
          <p:spPr bwMode="auto">
            <a:xfrm>
              <a:off x="6346983" y="2180781"/>
              <a:ext cx="1594759"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医薬基盤・健康・栄養研究所</a:t>
              </a:r>
            </a:p>
          </p:txBody>
        </p:sp>
        <p:sp>
          <p:nvSpPr>
            <p:cNvPr id="178" name="角丸四角形 177"/>
            <p:cNvSpPr/>
            <p:nvPr/>
          </p:nvSpPr>
          <p:spPr bwMode="auto">
            <a:xfrm>
              <a:off x="6354881" y="3337585"/>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大阪大学・</a:t>
              </a:r>
              <a:endParaRPr lang="en-US" altLang="ja-JP" sz="500" b="1" dirty="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大阪大学医学部附属病院</a:t>
              </a:r>
            </a:p>
          </p:txBody>
        </p:sp>
        <p:sp>
          <p:nvSpPr>
            <p:cNvPr id="179" name="角丸四角形 178"/>
            <p:cNvSpPr/>
            <p:nvPr/>
          </p:nvSpPr>
          <p:spPr bwMode="auto">
            <a:xfrm>
              <a:off x="6354881" y="4528127"/>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国立循環器病</a:t>
              </a:r>
              <a:endParaRPr lang="en-US" altLang="ja-JP" sz="500" b="1" dirty="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研究センター</a:t>
              </a:r>
            </a:p>
          </p:txBody>
        </p:sp>
        <p:sp>
          <p:nvSpPr>
            <p:cNvPr id="180" name="角丸四角形 179"/>
            <p:cNvSpPr/>
            <p:nvPr/>
          </p:nvSpPr>
          <p:spPr bwMode="auto">
            <a:xfrm>
              <a:off x="6367885" y="5708148"/>
              <a:ext cx="1573857"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36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理化学研究所</a:t>
              </a:r>
              <a:endParaRPr lang="en-US" altLang="ja-JP"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生命</a:t>
              </a:r>
              <a:r>
                <a:rPr lang="ja-JP" altLang="en-US" sz="5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機能科学</a:t>
              </a: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研究センター</a:t>
              </a:r>
            </a:p>
          </p:txBody>
        </p:sp>
        <p:grpSp>
          <p:nvGrpSpPr>
            <p:cNvPr id="181" name="グループ化 7"/>
            <p:cNvGrpSpPr>
              <a:grpSpLocks/>
            </p:cNvGrpSpPr>
            <p:nvPr/>
          </p:nvGrpSpPr>
          <p:grpSpPr bwMode="auto">
            <a:xfrm>
              <a:off x="2006521" y="3163478"/>
              <a:ext cx="4222365" cy="3344200"/>
              <a:chOff x="1354190" y="1505969"/>
              <a:chExt cx="4375148" cy="3088901"/>
            </a:xfrm>
          </p:grpSpPr>
          <p:grpSp>
            <p:nvGrpSpPr>
              <p:cNvPr id="211" name="グループ化 11"/>
              <p:cNvGrpSpPr>
                <a:grpSpLocks/>
              </p:cNvGrpSpPr>
              <p:nvPr/>
            </p:nvGrpSpPr>
            <p:grpSpPr bwMode="auto">
              <a:xfrm>
                <a:off x="1354190" y="1505969"/>
                <a:ext cx="4020916" cy="3088901"/>
                <a:chOff x="1492860" y="1416502"/>
                <a:chExt cx="4242588" cy="3089802"/>
              </a:xfrm>
            </p:grpSpPr>
            <p:grpSp>
              <p:nvGrpSpPr>
                <p:cNvPr id="215" name="グループ化 22"/>
                <p:cNvGrpSpPr>
                  <a:grpSpLocks/>
                </p:cNvGrpSpPr>
                <p:nvPr/>
              </p:nvGrpSpPr>
              <p:grpSpPr bwMode="auto">
                <a:xfrm>
                  <a:off x="1492860" y="1567133"/>
                  <a:ext cx="4242588" cy="2939171"/>
                  <a:chOff x="3681007" y="1667738"/>
                  <a:chExt cx="4242588" cy="2939171"/>
                </a:xfrm>
              </p:grpSpPr>
              <p:sp>
                <p:nvSpPr>
                  <p:cNvPr id="217" name="テキスト ボックス 32"/>
                  <p:cNvSpPr txBox="1">
                    <a:spLocks noChangeArrowheads="1"/>
                  </p:cNvSpPr>
                  <p:nvPr/>
                </p:nvSpPr>
                <p:spPr bwMode="auto">
                  <a:xfrm>
                    <a:off x="3681007" y="3602382"/>
                    <a:ext cx="1462385" cy="464640"/>
                  </a:xfrm>
                  <a:prstGeom prst="rect">
                    <a:avLst/>
                  </a:prstGeom>
                  <a:noFill/>
                  <a:ln w="9525">
                    <a:noFill/>
                    <a:miter lim="800000"/>
                    <a:headEnd/>
                    <a:tailEnd/>
                  </a:ln>
                </p:spPr>
                <p:txBody>
                  <a:bodyPr wrap="non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pic>
                <p:nvPicPr>
                  <p:cNvPr id="218"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0800000" flipV="1">
                    <a:off x="3796461" y="4019842"/>
                    <a:ext cx="342020" cy="211870"/>
                  </a:xfrm>
                  <a:prstGeom prst="rect">
                    <a:avLst/>
                  </a:prstGeom>
                  <a:noFill/>
                  <a:ln w="9525">
                    <a:noFill/>
                    <a:miter lim="800000"/>
                    <a:headEnd/>
                    <a:tailEnd/>
                  </a:ln>
                </p:spPr>
              </p:pic>
              <p:pic>
                <p:nvPicPr>
                  <p:cNvPr id="219"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68995" y="1667738"/>
                    <a:ext cx="352791" cy="260265"/>
                  </a:xfrm>
                  <a:prstGeom prst="rect">
                    <a:avLst/>
                  </a:prstGeom>
                  <a:noFill/>
                  <a:ln w="9525">
                    <a:noFill/>
                    <a:miter lim="800000"/>
                    <a:headEnd/>
                    <a:tailEnd/>
                  </a:ln>
                </p:spPr>
              </p:pic>
              <p:sp>
                <p:nvSpPr>
                  <p:cNvPr id="220" name="円/楕円 292"/>
                  <p:cNvSpPr/>
                  <p:nvPr/>
                </p:nvSpPr>
                <p:spPr>
                  <a:xfrm>
                    <a:off x="5053060" y="1753989"/>
                    <a:ext cx="1711923" cy="1494346"/>
                  </a:xfrm>
                  <a:prstGeom prst="ellipse">
                    <a:avLst/>
                  </a:prstGeom>
                  <a:noFill/>
                  <a:ln w="254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1" name="テキスト ボックス 44"/>
                  <p:cNvSpPr txBox="1">
                    <a:spLocks noChangeArrowheads="1"/>
                  </p:cNvSpPr>
                  <p:nvPr/>
                </p:nvSpPr>
                <p:spPr bwMode="auto">
                  <a:xfrm>
                    <a:off x="7449141" y="4057789"/>
                    <a:ext cx="474454" cy="549120"/>
                  </a:xfrm>
                  <a:prstGeom prst="rect">
                    <a:avLst/>
                  </a:prstGeom>
                  <a:noFill/>
                  <a:ln w="9525">
                    <a:noFill/>
                    <a:miter lim="800000"/>
                    <a:headEnd/>
                    <a:tailEnd/>
                  </a:ln>
                </p:spPr>
                <p:txBody>
                  <a:bodyPr wrap="none">
                    <a:spAutoFit/>
                  </a:bodyPr>
                  <a:lstStyle/>
                  <a:p>
                    <a:endParaRPr lang="ja-JP" altLang="en-US" sz="700"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2" name="円/楕円 295"/>
                  <p:cNvSpPr>
                    <a:spLocks noChangeAspect="1"/>
                  </p:cNvSpPr>
                  <p:nvPr/>
                </p:nvSpPr>
                <p:spPr>
                  <a:xfrm>
                    <a:off x="5842831" y="2735371"/>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円/楕円 297"/>
                  <p:cNvSpPr>
                    <a:spLocks noChangeAspect="1"/>
                  </p:cNvSpPr>
                  <p:nvPr/>
                </p:nvSpPr>
                <p:spPr>
                  <a:xfrm>
                    <a:off x="5443518" y="2338952"/>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4" name="円/楕円 298"/>
                  <p:cNvSpPr>
                    <a:spLocks noChangeAspect="1"/>
                  </p:cNvSpPr>
                  <p:nvPr/>
                </p:nvSpPr>
                <p:spPr>
                  <a:xfrm>
                    <a:off x="5753594" y="1806283"/>
                    <a:ext cx="234947" cy="23494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テキスト ボックス 51"/>
                  <p:cNvSpPr txBox="1">
                    <a:spLocks noChangeArrowheads="1"/>
                  </p:cNvSpPr>
                  <p:nvPr/>
                </p:nvSpPr>
                <p:spPr bwMode="auto">
                  <a:xfrm>
                    <a:off x="5081372" y="1985421"/>
                    <a:ext cx="925760" cy="472851"/>
                  </a:xfrm>
                  <a:prstGeom prst="rect">
                    <a:avLst/>
                  </a:prstGeom>
                  <a:noFill/>
                  <a:ln w="9525">
                    <a:noFill/>
                    <a:miter lim="800000"/>
                    <a:headEnd/>
                    <a:tailEnd/>
                  </a:ln>
                </p:spPr>
                <p:txBody>
                  <a:bodyPr wrap="none">
                    <a:spAutoFit/>
                  </a:bodyPr>
                  <a:lstStyle/>
                  <a:p>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sp>
              <p:nvSpPr>
                <p:cNvPr id="216" name="テキスト ボックス 23"/>
                <p:cNvSpPr txBox="1">
                  <a:spLocks noChangeArrowheads="1"/>
                </p:cNvSpPr>
                <p:nvPr/>
              </p:nvSpPr>
              <p:spPr bwMode="auto">
                <a:xfrm>
                  <a:off x="2012656" y="1416502"/>
                  <a:ext cx="1352399" cy="390034"/>
                </a:xfrm>
                <a:prstGeom prst="rect">
                  <a:avLst/>
                </a:prstGeom>
                <a:noFill/>
                <a:ln w="9525">
                  <a:noFill/>
                  <a:miter lim="800000"/>
                  <a:headEnd/>
                  <a:tailEnd/>
                </a:ln>
              </p:spPr>
              <p:txBody>
                <a:bodyPr wrap="non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大阪国際空港 </a:t>
                  </a:r>
                </a:p>
              </p:txBody>
            </p:sp>
          </p:grpSp>
          <p:sp>
            <p:nvSpPr>
              <p:cNvPr id="212" name="テキスト ボックス 2"/>
              <p:cNvSpPr txBox="1">
                <a:spLocks noChangeArrowheads="1"/>
              </p:cNvSpPr>
              <p:nvPr/>
            </p:nvSpPr>
            <p:spPr bwMode="auto">
              <a:xfrm>
                <a:off x="3318486" y="1516298"/>
                <a:ext cx="851653" cy="577762"/>
              </a:xfrm>
              <a:prstGeom prst="rect">
                <a:avLst/>
              </a:prstGeom>
              <a:noFill/>
              <a:ln w="9525">
                <a:noFill/>
                <a:miter lim="800000"/>
                <a:headEnd/>
                <a:tailEnd/>
              </a:ln>
            </p:spPr>
            <p:txBody>
              <a:bodyPr wrap="squar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彩都</a:t>
                </a:r>
              </a:p>
            </p:txBody>
          </p:sp>
          <p:sp>
            <p:nvSpPr>
              <p:cNvPr id="213" name="テキスト ボックス 32"/>
              <p:cNvSpPr txBox="1">
                <a:spLocks noChangeArrowheads="1"/>
              </p:cNvSpPr>
              <p:nvPr/>
            </p:nvSpPr>
            <p:spPr bwMode="auto">
              <a:xfrm>
                <a:off x="3442226" y="2555492"/>
                <a:ext cx="1212324" cy="525236"/>
              </a:xfrm>
              <a:prstGeom prst="rect">
                <a:avLst/>
              </a:prstGeom>
              <a:noFill/>
              <a:ln w="9525">
                <a:noFill/>
                <a:miter lim="800000"/>
                <a:headEnd/>
                <a:tailEnd/>
              </a:ln>
            </p:spPr>
            <p:txBody>
              <a:bodyPr wrap="square">
                <a:spAutoFit/>
              </a:bodyPr>
              <a:lstStyle/>
              <a:p>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道修町</a:t>
                </a:r>
              </a:p>
            </p:txBody>
          </p:sp>
          <p:sp>
            <p:nvSpPr>
              <p:cNvPr id="214" name="テキスト ボックス 58"/>
              <p:cNvSpPr txBox="1">
                <a:spLocks noChangeArrowheads="1"/>
              </p:cNvSpPr>
              <p:nvPr/>
            </p:nvSpPr>
            <p:spPr bwMode="auto">
              <a:xfrm>
                <a:off x="3293706" y="2111070"/>
                <a:ext cx="2435632" cy="389920"/>
              </a:xfrm>
              <a:prstGeom prst="rect">
                <a:avLst/>
              </a:prstGeom>
              <a:noFill/>
              <a:ln w="9525">
                <a:noFill/>
                <a:miter lim="800000"/>
                <a:headEnd/>
                <a:tailEnd/>
              </a:ln>
            </p:spPr>
            <p:txBody>
              <a:bodyPr wrap="squar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健都（国循移転）</a:t>
                </a:r>
              </a:p>
            </p:txBody>
          </p:sp>
        </p:grpSp>
        <p:cxnSp>
          <p:nvCxnSpPr>
            <p:cNvPr id="182" name="直線コネクタ 181"/>
            <p:cNvCxnSpPr/>
            <p:nvPr/>
          </p:nvCxnSpPr>
          <p:spPr>
            <a:xfrm flipV="1">
              <a:off x="4002527" y="3170070"/>
              <a:ext cx="856810" cy="106892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3320237" y="4238999"/>
              <a:ext cx="593724"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84" name="Picture 2" descr="C:\Documents and Settings\admin\Local Settings\Temporary Internet Files\Content.IE5\0C2OPJ5W\MC900343639[1].wm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18205" y="3972914"/>
              <a:ext cx="279401" cy="328611"/>
            </a:xfrm>
            <a:prstGeom prst="rect">
              <a:avLst/>
            </a:prstGeom>
            <a:noFill/>
            <a:ln w="9525">
              <a:noFill/>
              <a:miter lim="800000"/>
              <a:headEnd/>
              <a:tailEnd/>
            </a:ln>
          </p:spPr>
        </p:pic>
        <p:cxnSp>
          <p:nvCxnSpPr>
            <p:cNvPr id="185" name="直線コネクタ 184"/>
            <p:cNvCxnSpPr/>
            <p:nvPr/>
          </p:nvCxnSpPr>
          <p:spPr>
            <a:xfrm>
              <a:off x="3046376" y="3264272"/>
              <a:ext cx="987424"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86" name="Picture 4" descr="記号"/>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82321" y="3038550"/>
              <a:ext cx="176211" cy="149224"/>
            </a:xfrm>
            <a:prstGeom prst="rect">
              <a:avLst/>
            </a:prstGeom>
            <a:noFill/>
            <a:ln w="9525">
              <a:noFill/>
              <a:miter lim="800000"/>
              <a:headEnd/>
              <a:tailEnd/>
            </a:ln>
          </p:spPr>
        </p:pic>
        <p:pic>
          <p:nvPicPr>
            <p:cNvPr id="187" name="Picture 6" descr="記号"/>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86479" y="3196949"/>
              <a:ext cx="174625" cy="149224"/>
            </a:xfrm>
            <a:prstGeom prst="rect">
              <a:avLst/>
            </a:prstGeom>
            <a:noFill/>
            <a:ln w="9525">
              <a:noFill/>
              <a:miter lim="800000"/>
              <a:headEnd/>
              <a:tailEnd/>
            </a:ln>
          </p:spPr>
        </p:pic>
        <p:sp>
          <p:nvSpPr>
            <p:cNvPr id="188" name="円/楕円 255"/>
            <p:cNvSpPr>
              <a:spLocks noChangeAspect="1"/>
            </p:cNvSpPr>
            <p:nvPr/>
          </p:nvSpPr>
          <p:spPr bwMode="auto">
            <a:xfrm>
              <a:off x="3755159" y="5131671"/>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9" name="円/楕円 256"/>
            <p:cNvSpPr>
              <a:spLocks noChangeAspect="1"/>
            </p:cNvSpPr>
            <p:nvPr/>
          </p:nvSpPr>
          <p:spPr bwMode="auto">
            <a:xfrm>
              <a:off x="4809403" y="2493721"/>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テキスト ボックス 2"/>
            <p:cNvSpPr txBox="1">
              <a:spLocks noChangeArrowheads="1"/>
            </p:cNvSpPr>
            <p:nvPr/>
          </p:nvSpPr>
          <p:spPr bwMode="auto">
            <a:xfrm>
              <a:off x="2867136" y="1827408"/>
              <a:ext cx="2415021" cy="625514"/>
            </a:xfrm>
            <a:prstGeom prst="rect">
              <a:avLst/>
            </a:prstGeom>
            <a:noFill/>
            <a:ln w="9525">
              <a:noFill/>
              <a:miter lim="800000"/>
              <a:headEnd/>
              <a:tailEnd/>
            </a:ln>
          </p:spPr>
          <p:txBody>
            <a:bodyPr wrap="squar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a:t>
              </a:r>
              <a:r>
                <a:rPr lang="en-US" altLang="ja-JP" sz="500" b="1"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細胞研究所</a:t>
              </a:r>
            </a:p>
          </p:txBody>
        </p:sp>
        <p:sp>
          <p:nvSpPr>
            <p:cNvPr id="210" name="正方形/長方形 209"/>
            <p:cNvSpPr/>
            <p:nvPr/>
          </p:nvSpPr>
          <p:spPr bwMode="auto">
            <a:xfrm>
              <a:off x="133984" y="4248197"/>
              <a:ext cx="1712326" cy="317097"/>
            </a:xfrm>
            <a:prstGeom prst="rect">
              <a:avLst/>
            </a:prstGeom>
            <a:solidFill>
              <a:schemeClr val="accent5">
                <a:lumMod val="20000"/>
                <a:lumOff val="80000"/>
              </a:schemeClr>
            </a:solidFill>
            <a:ln w="127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未来医療国際拠点（予定）</a:t>
              </a:r>
            </a:p>
          </p:txBody>
        </p:sp>
        <p:sp>
          <p:nvSpPr>
            <p:cNvPr id="192" name="テキスト ボックス 60"/>
            <p:cNvSpPr txBox="1">
              <a:spLocks noChangeArrowheads="1"/>
            </p:cNvSpPr>
            <p:nvPr/>
          </p:nvSpPr>
          <p:spPr bwMode="auto">
            <a:xfrm>
              <a:off x="6227763" y="1548462"/>
              <a:ext cx="3167706" cy="640050"/>
            </a:xfrm>
            <a:prstGeom prst="rect">
              <a:avLst/>
            </a:prstGeom>
            <a:solidFill>
              <a:schemeClr val="tx1"/>
            </a:solidFill>
            <a:ln w="9525">
              <a:noFill/>
              <a:miter lim="800000"/>
              <a:headEnd/>
              <a:tailEnd/>
            </a:ln>
          </p:spPr>
          <p:txBody>
            <a:bodyPr wrap="none" anchor="ctr">
              <a:spAutoFit/>
            </a:bodyPr>
            <a:lstStyle/>
            <a:p>
              <a:r>
                <a:rPr lang="ja-JP" altLang="en-US" sz="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大阪の主な医療・研究機関</a:t>
              </a:r>
            </a:p>
          </p:txBody>
        </p:sp>
        <p:sp>
          <p:nvSpPr>
            <p:cNvPr id="193" name="円/楕円 26"/>
            <p:cNvSpPr>
              <a:spLocks noChangeAspect="1"/>
            </p:cNvSpPr>
            <p:nvPr/>
          </p:nvSpPr>
          <p:spPr bwMode="auto">
            <a:xfrm>
              <a:off x="2695360" y="3938315"/>
              <a:ext cx="142809" cy="16894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 name="テキスト ボックス 2"/>
            <p:cNvSpPr txBox="1">
              <a:spLocks noChangeArrowheads="1"/>
            </p:cNvSpPr>
            <p:nvPr/>
          </p:nvSpPr>
          <p:spPr bwMode="auto">
            <a:xfrm>
              <a:off x="1239483" y="3497152"/>
              <a:ext cx="1958976" cy="502896"/>
            </a:xfrm>
            <a:prstGeom prst="rect">
              <a:avLst/>
            </a:prstGeom>
            <a:noFill/>
            <a:ln w="9525">
              <a:noFill/>
              <a:miter lim="800000"/>
              <a:headEnd/>
              <a:tailEnd/>
            </a:ln>
          </p:spPr>
          <p:txBody>
            <a:bodyPr>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神戸医療産業都市</a:t>
              </a:r>
            </a:p>
          </p:txBody>
        </p:sp>
        <p:sp>
          <p:nvSpPr>
            <p:cNvPr id="195" name="円/楕円 24"/>
            <p:cNvSpPr>
              <a:spLocks noChangeAspect="1"/>
            </p:cNvSpPr>
            <p:nvPr/>
          </p:nvSpPr>
          <p:spPr bwMode="auto">
            <a:xfrm>
              <a:off x="3261477" y="5879532"/>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6" name="テキスト ボックス 2"/>
            <p:cNvSpPr txBox="1">
              <a:spLocks noChangeArrowheads="1"/>
            </p:cNvSpPr>
            <p:nvPr/>
          </p:nvSpPr>
          <p:spPr bwMode="auto">
            <a:xfrm>
              <a:off x="2953101" y="5984771"/>
              <a:ext cx="1958975" cy="457175"/>
            </a:xfrm>
            <a:prstGeom prst="rect">
              <a:avLst/>
            </a:prstGeom>
            <a:noFill/>
            <a:ln w="9525">
              <a:noFill/>
              <a:miter lim="800000"/>
              <a:headEnd/>
              <a:tailEnd/>
            </a:ln>
          </p:spPr>
          <p:txBody>
            <a:bodyPr>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京都大学原子炉実験所</a:t>
              </a:r>
            </a:p>
          </p:txBody>
        </p:sp>
        <p:sp>
          <p:nvSpPr>
            <p:cNvPr id="197" name="テキスト ボックス 2"/>
            <p:cNvSpPr txBox="1">
              <a:spLocks noChangeArrowheads="1"/>
            </p:cNvSpPr>
            <p:nvPr/>
          </p:nvSpPr>
          <p:spPr bwMode="auto">
            <a:xfrm>
              <a:off x="3805964" y="5013751"/>
              <a:ext cx="1520010"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大阪市立大学</a:t>
              </a:r>
            </a:p>
          </p:txBody>
        </p:sp>
        <p:sp>
          <p:nvSpPr>
            <p:cNvPr id="198" name="円/楕円 24"/>
            <p:cNvSpPr>
              <a:spLocks noChangeAspect="1"/>
            </p:cNvSpPr>
            <p:nvPr/>
          </p:nvSpPr>
          <p:spPr bwMode="auto">
            <a:xfrm>
              <a:off x="3688844" y="5461824"/>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9" name="テキスト ボックス 2"/>
            <p:cNvSpPr txBox="1">
              <a:spLocks noChangeArrowheads="1"/>
            </p:cNvSpPr>
            <p:nvPr/>
          </p:nvSpPr>
          <p:spPr bwMode="auto">
            <a:xfrm>
              <a:off x="3731979" y="5368592"/>
              <a:ext cx="1363764"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大阪府立大学</a:t>
              </a:r>
            </a:p>
          </p:txBody>
        </p:sp>
        <p:sp>
          <p:nvSpPr>
            <p:cNvPr id="200" name="テキスト ボックス 2"/>
            <p:cNvSpPr txBox="1">
              <a:spLocks noChangeArrowheads="1"/>
            </p:cNvSpPr>
            <p:nvPr/>
          </p:nvSpPr>
          <p:spPr bwMode="auto">
            <a:xfrm>
              <a:off x="976698" y="2653803"/>
              <a:ext cx="3118801" cy="1478491"/>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理化学研究所（神戸研究所）</a:t>
              </a:r>
              <a:endPar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スーパーコンピューター京</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先端医療センター病院</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神戸医療機器開発センター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国際医療開発センター</a:t>
              </a:r>
            </a:p>
          </p:txBody>
        </p:sp>
        <p:sp>
          <p:nvSpPr>
            <p:cNvPr id="201" name="円/楕円 24"/>
            <p:cNvSpPr>
              <a:spLocks noChangeAspect="1"/>
            </p:cNvSpPr>
            <p:nvPr/>
          </p:nvSpPr>
          <p:spPr bwMode="auto">
            <a:xfrm flipH="1">
              <a:off x="4110870" y="4657229"/>
              <a:ext cx="167750" cy="198446"/>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テキスト ボックス 2"/>
            <p:cNvSpPr txBox="1">
              <a:spLocks noChangeArrowheads="1"/>
            </p:cNvSpPr>
            <p:nvPr/>
          </p:nvSpPr>
          <p:spPr bwMode="auto">
            <a:xfrm>
              <a:off x="2600571" y="2050240"/>
              <a:ext cx="3102630" cy="1023570"/>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京大先端医療機器開発・臨床研究センター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メディカルイノベーションセンター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京都市成長産業創造センターなど</a:t>
              </a:r>
            </a:p>
          </p:txBody>
        </p:sp>
        <p:sp>
          <p:nvSpPr>
            <p:cNvPr id="203" name="円/楕円 26"/>
            <p:cNvSpPr>
              <a:spLocks noChangeAspect="1"/>
            </p:cNvSpPr>
            <p:nvPr/>
          </p:nvSpPr>
          <p:spPr bwMode="auto">
            <a:xfrm>
              <a:off x="515788" y="2147072"/>
              <a:ext cx="125757"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4" name="テキスト ボックス 2"/>
            <p:cNvSpPr txBox="1">
              <a:spLocks noChangeArrowheads="1"/>
            </p:cNvSpPr>
            <p:nvPr/>
          </p:nvSpPr>
          <p:spPr bwMode="auto">
            <a:xfrm>
              <a:off x="-474022" y="1918598"/>
              <a:ext cx="1246373" cy="625514"/>
            </a:xfrm>
            <a:prstGeom prst="rect">
              <a:avLst/>
            </a:prstGeom>
            <a:noFill/>
            <a:ln w="9525">
              <a:noFill/>
              <a:miter lim="800000"/>
              <a:headEnd/>
              <a:tailEnd/>
            </a:ln>
          </p:spPr>
          <p:txBody>
            <a:bodyPr wrap="square">
              <a:spAutoFit/>
            </a:bodyPr>
            <a:lstStyle/>
            <a:p>
              <a:r>
                <a:rPr lang="en-US" altLang="ja-JP"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ring-8</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5" name="AutoShape 111"/>
            <p:cNvSpPr>
              <a:spLocks noChangeArrowheads="1"/>
            </p:cNvSpPr>
            <p:nvPr/>
          </p:nvSpPr>
          <p:spPr bwMode="auto">
            <a:xfrm>
              <a:off x="835441" y="1207843"/>
              <a:ext cx="4032249" cy="643434"/>
            </a:xfrm>
            <a:prstGeom prst="roundRect">
              <a:avLst>
                <a:gd name="adj" fmla="val 16667"/>
              </a:avLst>
            </a:prstGeom>
            <a:solidFill>
              <a:schemeClr val="bg1"/>
            </a:solidFill>
            <a:ln w="9525">
              <a:solidFill>
                <a:schemeClr val="hlink"/>
              </a:solidFill>
              <a:round/>
              <a:headEnd/>
              <a:tailEnd/>
            </a:ln>
          </p:spPr>
          <p:txBody>
            <a:bodyPr wrap="none" anchor="ct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大阪・関西のライフサイエンスクラスター</a:t>
              </a:r>
            </a:p>
          </p:txBody>
        </p:sp>
        <p:sp>
          <p:nvSpPr>
            <p:cNvPr id="227" name="テキスト ボックス 2"/>
            <p:cNvSpPr txBox="1">
              <a:spLocks noChangeArrowheads="1"/>
            </p:cNvSpPr>
            <p:nvPr/>
          </p:nvSpPr>
          <p:spPr bwMode="auto">
            <a:xfrm>
              <a:off x="2502410" y="3646646"/>
              <a:ext cx="1480106" cy="690787"/>
            </a:xfrm>
            <a:prstGeom prst="rect">
              <a:avLst/>
            </a:prstGeom>
            <a:noFill/>
            <a:ln w="9525">
              <a:noFill/>
              <a:miter lim="800000"/>
              <a:headEnd/>
              <a:tailEnd/>
            </a:ln>
          </p:spPr>
          <p:txBody>
            <a:bodyPr wrap="square">
              <a:spAutoFit/>
            </a:bodyPr>
            <a:lstStyle/>
            <a:p>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うめきた</a:t>
              </a:r>
              <a:endParaRPr lang="en-US" altLang="ja-JP"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創薬戦略部</a:t>
              </a:r>
              <a:endParaRPr lang="en-US" altLang="ja-JP"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関西支部）</a:t>
              </a:r>
              <a:endParaRPr lang="en-US" altLang="ja-JP"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26" name="図 225"/>
          <p:cNvPicPr>
            <a:picLocks noChangeAspect="1"/>
          </p:cNvPicPr>
          <p:nvPr/>
        </p:nvPicPr>
        <p:blipFill>
          <a:blip r:embed="rId5"/>
          <a:stretch>
            <a:fillRect/>
          </a:stretch>
        </p:blipFill>
        <p:spPr>
          <a:xfrm>
            <a:off x="8465190" y="5619465"/>
            <a:ext cx="607704" cy="398601"/>
          </a:xfrm>
          <a:prstGeom prst="rect">
            <a:avLst/>
          </a:prstGeom>
        </p:spPr>
      </p:pic>
      <p:pic>
        <p:nvPicPr>
          <p:cNvPr id="11" name="図 10"/>
          <p:cNvPicPr>
            <a:picLocks noChangeAspect="1"/>
          </p:cNvPicPr>
          <p:nvPr/>
        </p:nvPicPr>
        <p:blipFill>
          <a:blip r:embed="rId15"/>
          <a:stretch>
            <a:fillRect/>
          </a:stretch>
        </p:blipFill>
        <p:spPr>
          <a:xfrm>
            <a:off x="4808119" y="5646448"/>
            <a:ext cx="619560" cy="616019"/>
          </a:xfrm>
          <a:prstGeom prst="rect">
            <a:avLst/>
          </a:prstGeom>
        </p:spPr>
      </p:pic>
    </p:spTree>
    <p:extLst>
      <p:ext uri="{BB962C8B-B14F-4D97-AF65-F5344CB8AC3E}">
        <p14:creationId xmlns:p14="http://schemas.microsoft.com/office/powerpoint/2010/main" val="2672979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09149" y="5648872"/>
            <a:ext cx="4593330" cy="430887"/>
          </a:xfrm>
          <a:prstGeom prst="rect">
            <a:avLst/>
          </a:prstGeom>
          <a:noFill/>
        </p:spPr>
        <p:txBody>
          <a:bodyPr wrap="square" rtlCol="0" anchor="ctr">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経済産業省「工業統計調査　</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2019</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年確報　地域別統計表」</a:t>
            </a:r>
            <a:r>
              <a:rPr lang="ja-JP" altLang="en-US" sz="1100" dirty="0">
                <a:solidFill>
                  <a:prstClr val="black"/>
                </a:solidFill>
                <a:latin typeface="Meiryo UI" panose="020B0604030504040204" pitchFamily="50" charset="-128"/>
                <a:ea typeface="Meiryo UI" panose="020B0604030504040204" pitchFamily="50" charset="-128"/>
              </a:rPr>
              <a:t>をもとに</a:t>
            </a:r>
            <a:endParaRPr lang="en-US" altLang="ja-JP" sz="1100" dirty="0">
              <a:solidFill>
                <a:prstClr val="black"/>
              </a:solidFill>
              <a:latin typeface="Meiryo UI" panose="020B0604030504040204" pitchFamily="50" charset="-128"/>
              <a:ea typeface="Meiryo UI" panose="020B0604030504040204" pitchFamily="50" charset="-128"/>
            </a:endParaRPr>
          </a:p>
          <a:p>
            <a:pPr lvl="0">
              <a:defRPr/>
            </a:pPr>
            <a:r>
              <a:rPr lang="ja-JP" altLang="en-US" sz="1100" dirty="0">
                <a:solidFill>
                  <a:prstClr val="black"/>
                </a:solidFill>
                <a:latin typeface="Meiryo UI" panose="020B0604030504040204" pitchFamily="50" charset="-128"/>
                <a:ea typeface="Meiryo UI" panose="020B0604030504040204" pitchFamily="50" charset="-128"/>
              </a:rPr>
              <a:t>　　　　 副首都推進局で作成</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p:cNvSpPr/>
          <p:nvPr/>
        </p:nvSpPr>
        <p:spPr>
          <a:xfrm>
            <a:off x="320291" y="800783"/>
            <a:ext cx="8503417" cy="956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ライフサイエンス分野である医薬品製造業は付加価値が高く、大阪府における製造業（細分類別）の従業員</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人あたり付加価値額</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番目に</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高い産業となっている。</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buFont typeface="Wingdings" panose="05000000000000000000" pitchFamily="2" charset="2"/>
              <a:buChar char="p"/>
              <a:defRPr/>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年の医薬品製造販売業者数をみると、大阪府は</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124</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か所と、東京都に次ぐ</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番目の集積状況となっている。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48213" y="1895849"/>
            <a:ext cx="5318270" cy="45251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○製造業細分類別　従業員１人あたり付加価値額の上位</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業種</a:t>
            </a:r>
            <a:endPar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2018</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endPar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医薬品産業のポテンシャル</a:t>
            </a:r>
            <a:endParaRPr kumimoji="1" lang="en-US" altLang="ja-JP"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5442954" y="1893018"/>
            <a:ext cx="338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医薬品製造販売業者数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20"/>
          <p:cNvGraphicFramePr>
            <a:graphicFrameLocks noGrp="1"/>
          </p:cNvGraphicFramePr>
          <p:nvPr/>
        </p:nvGraphicFramePr>
        <p:xfrm>
          <a:off x="5516692" y="2348363"/>
          <a:ext cx="3348863" cy="3255285"/>
        </p:xfrm>
        <a:graphic>
          <a:graphicData uri="http://schemas.openxmlformats.org/drawingml/2006/table">
            <a:tbl>
              <a:tblPr>
                <a:tableStyleId>{616DA210-FB5B-4158-B5E0-FEB733F419BA}</a:tableStyleId>
              </a:tblPr>
              <a:tblGrid>
                <a:gridCol w="648863">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512000">
                  <a:extLst>
                    <a:ext uri="{9D8B030D-6E8A-4147-A177-3AD203B41FA5}">
                      <a16:colId xmlns:a16="http://schemas.microsoft.com/office/drawing/2014/main" val="20002"/>
                    </a:ext>
                  </a:extLst>
                </a:gridCol>
              </a:tblGrid>
              <a:tr h="288000">
                <a:tc>
                  <a:txBody>
                    <a:bodyPr/>
                    <a:lstStyle/>
                    <a:p>
                      <a:pPr algn="l" fontAlgn="ctr"/>
                      <a:r>
                        <a:rPr lang="ja-JP" altLang="en-US" sz="1200" u="none" strike="noStrike" dirty="0">
                          <a:effectLst/>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60000"/>
                        <a:lumOff val="40000"/>
                      </a:schemeClr>
                    </a:solidFill>
                  </a:tcPr>
                </a:tc>
                <a:tc>
                  <a:txBody>
                    <a:bodyPr/>
                    <a:lstStyle/>
                    <a:p>
                      <a:pPr algn="ctr" fontAlgn="ctr"/>
                      <a:r>
                        <a:rPr lang="ja-JP" altLang="en-US" sz="1200" u="none" strike="noStrike" dirty="0">
                          <a:effectLst/>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u="none" strike="noStrike" dirty="0">
                          <a:effectLst/>
                        </a:rPr>
                        <a:t>製造販売業者数</a:t>
                      </a:r>
                      <a:endParaRPr lang="en-US" altLang="ja-JP" sz="1200" u="none" strike="noStrike" dirty="0">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u="none" strike="noStrike" dirty="0">
                          <a:effectLst/>
                        </a:rPr>
                        <a:t>（か所）</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10000"/>
                  </a:ext>
                </a:extLst>
              </a:tr>
              <a:tr h="288000">
                <a:tc>
                  <a:txBody>
                    <a:bodyPr/>
                    <a:lstStyle/>
                    <a:p>
                      <a:pPr algn="ctr" fontAlgn="ctr"/>
                      <a:r>
                        <a:rPr lang="en-US" altLang="ja-JP" sz="1200" u="none" strike="noStrike" dirty="0">
                          <a:effectLst/>
                        </a:rPr>
                        <a:t>1</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rPr>
                        <a:t>東京都</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316</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1"/>
                  </a:ext>
                </a:extLst>
              </a:tr>
              <a:tr h="288000">
                <a:tc>
                  <a:txBody>
                    <a:bodyPr/>
                    <a:lstStyle/>
                    <a:p>
                      <a:pPr algn="ctr" fontAlgn="ctr"/>
                      <a:r>
                        <a:rPr lang="en-US" altLang="ja-JP" sz="1200" u="none" strike="noStrike" dirty="0">
                          <a:effectLst/>
                        </a:rPr>
                        <a:t>2</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200" u="none" strike="noStrike" dirty="0">
                          <a:effectLst/>
                        </a:rPr>
                        <a:t>大阪府</a:t>
                      </a:r>
                      <a:endParaRPr lang="ja-JP" altLang="en-US" sz="1200" b="0" i="0" u="none" strike="noStrike" dirty="0">
                        <a:solidFill>
                          <a:srgbClr val="000000"/>
                        </a:solidFill>
                        <a:effectLst/>
                        <a:latin typeface="+mn-ea"/>
                        <a:ea typeface="+mn-ea"/>
                      </a:endParaRPr>
                    </a:p>
                  </a:txBody>
                  <a:tcPr marL="9525" marR="9525" marT="9525" marB="0" anchor="ctr">
                    <a:solidFill>
                      <a:srgbClr val="FFC000"/>
                    </a:solidFill>
                  </a:tcPr>
                </a:tc>
                <a:tc>
                  <a:txBody>
                    <a:bodyPr/>
                    <a:lstStyle/>
                    <a:p>
                      <a:pPr algn="r" fontAlgn="ctr"/>
                      <a:r>
                        <a:rPr lang="en-US" altLang="ja-JP" sz="1200" u="none" strike="noStrike" dirty="0">
                          <a:effectLst/>
                        </a:rPr>
                        <a:t>124</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solidFill>
                      <a:srgbClr val="FFC000"/>
                    </a:solidFill>
                  </a:tcPr>
                </a:tc>
                <a:extLst>
                  <a:ext uri="{0D108BD9-81ED-4DB2-BD59-A6C34878D82A}">
                    <a16:rowId xmlns:a16="http://schemas.microsoft.com/office/drawing/2014/main" val="10002"/>
                  </a:ext>
                </a:extLst>
              </a:tr>
              <a:tr h="288000">
                <a:tc>
                  <a:txBody>
                    <a:bodyPr/>
                    <a:lstStyle/>
                    <a:p>
                      <a:pPr algn="ctr" fontAlgn="ctr"/>
                      <a:r>
                        <a:rPr lang="en-US" altLang="ja-JP" sz="1200" u="none" strike="noStrike" dirty="0">
                          <a:effectLst/>
                        </a:rPr>
                        <a:t>3</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rPr>
                        <a:t>富山県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56</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3"/>
                  </a:ext>
                </a:extLst>
              </a:tr>
              <a:tr h="288000">
                <a:tc>
                  <a:txBody>
                    <a:bodyPr/>
                    <a:lstStyle/>
                    <a:p>
                      <a:pPr algn="ctr" fontAlgn="ctr"/>
                      <a:r>
                        <a:rPr lang="en-US" altLang="ja-JP" sz="1200" u="none" strike="noStrike" dirty="0">
                          <a:effectLst/>
                        </a:rPr>
                        <a:t>4</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rPr>
                        <a:t>奈良県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52</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4"/>
                  </a:ext>
                </a:extLst>
              </a:tr>
              <a:tr h="288000">
                <a:tc>
                  <a:txBody>
                    <a:bodyPr/>
                    <a:lstStyle/>
                    <a:p>
                      <a:pPr algn="ctr" fontAlgn="ctr"/>
                      <a:r>
                        <a:rPr lang="en-US" altLang="ja-JP" sz="1200" u="none" strike="noStrike" dirty="0">
                          <a:effectLst/>
                        </a:rPr>
                        <a:t>5</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rPr>
                        <a:t>愛知県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40</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5"/>
                  </a:ext>
                </a:extLst>
              </a:tr>
              <a:tr h="288000">
                <a:tc>
                  <a:txBody>
                    <a:bodyPr/>
                    <a:lstStyle/>
                    <a:p>
                      <a:pPr algn="ctr" fontAlgn="ctr"/>
                      <a:r>
                        <a:rPr lang="en-US" altLang="ja-JP" sz="1200" u="none" strike="noStrike" dirty="0">
                          <a:effectLst/>
                        </a:rPr>
                        <a:t>6</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rPr>
                        <a:t>兵庫県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35</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6"/>
                  </a:ext>
                </a:extLst>
              </a:tr>
              <a:tr h="288000">
                <a:tc>
                  <a:txBody>
                    <a:bodyPr/>
                    <a:lstStyle/>
                    <a:p>
                      <a:pPr algn="ctr" fontAlgn="ctr"/>
                      <a:r>
                        <a:rPr lang="en-US" altLang="ja-JP" sz="1200" u="none" strike="noStrike" dirty="0">
                          <a:effectLst/>
                        </a:rPr>
                        <a:t>7</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rPr>
                        <a:t>埼玉県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26</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7"/>
                  </a:ext>
                </a:extLst>
              </a:tr>
              <a:tr h="288000">
                <a:tc>
                  <a:txBody>
                    <a:bodyPr/>
                    <a:lstStyle/>
                    <a:p>
                      <a:pPr algn="ctr" fontAlgn="ctr"/>
                      <a:r>
                        <a:rPr lang="en-US" altLang="ja-JP" sz="1200" b="0" i="0" u="none" strike="noStrike" dirty="0">
                          <a:effectLst/>
                          <a:latin typeface="+mn-lt"/>
                          <a:ea typeface="+mn-ea"/>
                          <a:cs typeface="+mn-cs"/>
                        </a:rPr>
                        <a:t>7</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rPr>
                        <a:t>神奈川県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26</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8"/>
                  </a:ext>
                </a:extLst>
              </a:tr>
              <a:tr h="288000">
                <a:tc>
                  <a:txBody>
                    <a:bodyPr/>
                    <a:lstStyle/>
                    <a:p>
                      <a:pPr algn="ctr" fontAlgn="ctr"/>
                      <a:r>
                        <a:rPr lang="en-US" altLang="ja-JP" sz="1200" u="none" strike="noStrike" dirty="0">
                          <a:effectLst/>
                        </a:rPr>
                        <a:t>9</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rPr>
                        <a:t>滋賀県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23</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9"/>
                  </a:ext>
                </a:extLst>
              </a:tr>
              <a:tr h="288000">
                <a:tc>
                  <a:txBody>
                    <a:bodyPr/>
                    <a:lstStyle/>
                    <a:p>
                      <a:pPr algn="ctr" fontAlgn="ctr"/>
                      <a:r>
                        <a:rPr lang="en-US" altLang="ja-JP" sz="1200" u="none" strike="noStrike" dirty="0">
                          <a:effectLst/>
                        </a:rPr>
                        <a:t>10</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rPr>
                        <a:t>千葉県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20</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10"/>
                  </a:ext>
                </a:extLst>
              </a:tr>
            </a:tbl>
          </a:graphicData>
        </a:graphic>
      </p:graphicFrame>
      <p:sp>
        <p:nvSpPr>
          <p:cNvPr id="20" name="テキスト ボックス 19"/>
          <p:cNvSpPr txBox="1"/>
          <p:nvPr/>
        </p:nvSpPr>
        <p:spPr>
          <a:xfrm>
            <a:off x="5520262" y="5597234"/>
            <a:ext cx="3636000" cy="267082"/>
          </a:xfrm>
          <a:prstGeom prst="rect">
            <a:avLst/>
          </a:prstGeom>
          <a:noFill/>
        </p:spPr>
        <p:txBody>
          <a:bodyPr wrap="square" rtlCol="0">
            <a:spAutoFit/>
          </a:bodyPr>
          <a:lstStyle/>
          <a:p>
            <a:pPr marL="177800" lvl="0" indent="-17780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厚生労働省「薬事工業生産動態統計調査」</a:t>
            </a:r>
          </a:p>
        </p:txBody>
      </p:sp>
      <p:graphicFrame>
        <p:nvGraphicFramePr>
          <p:cNvPr id="3" name="表 2"/>
          <p:cNvGraphicFramePr>
            <a:graphicFrameLocks noGrp="1"/>
          </p:cNvGraphicFramePr>
          <p:nvPr/>
        </p:nvGraphicFramePr>
        <p:xfrm>
          <a:off x="177506" y="2348363"/>
          <a:ext cx="5114825" cy="3240000"/>
        </p:xfrm>
        <a:graphic>
          <a:graphicData uri="http://schemas.openxmlformats.org/drawingml/2006/table">
            <a:tbl>
              <a:tblPr/>
              <a:tblGrid>
                <a:gridCol w="2484000">
                  <a:extLst>
                    <a:ext uri="{9D8B030D-6E8A-4147-A177-3AD203B41FA5}">
                      <a16:colId xmlns:a16="http://schemas.microsoft.com/office/drawing/2014/main" val="750275341"/>
                    </a:ext>
                  </a:extLst>
                </a:gridCol>
                <a:gridCol w="1044000">
                  <a:extLst>
                    <a:ext uri="{9D8B030D-6E8A-4147-A177-3AD203B41FA5}">
                      <a16:colId xmlns:a16="http://schemas.microsoft.com/office/drawing/2014/main" val="1734273651"/>
                    </a:ext>
                  </a:extLst>
                </a:gridCol>
                <a:gridCol w="581432">
                  <a:extLst>
                    <a:ext uri="{9D8B030D-6E8A-4147-A177-3AD203B41FA5}">
                      <a16:colId xmlns:a16="http://schemas.microsoft.com/office/drawing/2014/main" val="3821057393"/>
                    </a:ext>
                  </a:extLst>
                </a:gridCol>
                <a:gridCol w="1005393">
                  <a:extLst>
                    <a:ext uri="{9D8B030D-6E8A-4147-A177-3AD203B41FA5}">
                      <a16:colId xmlns:a16="http://schemas.microsoft.com/office/drawing/2014/main" val="332267030"/>
                    </a:ext>
                  </a:extLst>
                </a:gridCol>
              </a:tblGrid>
              <a:tr h="540000">
                <a:tc>
                  <a:txBody>
                    <a:bodyPr/>
                    <a:lstStyle/>
                    <a:p>
                      <a:pPr algn="l" fontAlgn="b"/>
                      <a:r>
                        <a:rPr lang="ja-JP" altLang="en-US" sz="1050" b="0" i="0" u="none" strike="noStrike" dirty="0">
                          <a:effectLst/>
                          <a:latin typeface="Meiryo UI" panose="020B0604030504040204" pitchFamily="50" charset="-128"/>
                          <a:ea typeface="Meiryo UI" panose="020B0604030504040204" pitchFamily="50" charset="-128"/>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50" b="0" i="0" u="none" strike="noStrike" dirty="0">
                          <a:effectLst/>
                          <a:latin typeface="Meiryo UI" panose="020B0604030504040204" pitchFamily="50" charset="-128"/>
                          <a:ea typeface="Meiryo UI" panose="020B0604030504040204" pitchFamily="50" charset="-128"/>
                        </a:rPr>
                        <a:t>付加価値額</a:t>
                      </a:r>
                      <a:br>
                        <a:rPr lang="zh-TW" altLang="en-US" sz="1050" b="0" i="0" u="none" strike="noStrike" dirty="0">
                          <a:effectLst/>
                          <a:latin typeface="Meiryo UI" panose="020B0604030504040204" pitchFamily="50" charset="-128"/>
                          <a:ea typeface="Meiryo UI" panose="020B0604030504040204" pitchFamily="50" charset="-128"/>
                        </a:rPr>
                      </a:br>
                      <a:r>
                        <a:rPr lang="zh-TW" altLang="en-US" sz="1050" b="0" i="0" u="none" strike="noStrike" dirty="0">
                          <a:effectLst/>
                          <a:latin typeface="Meiryo UI" panose="020B0604030504040204" pitchFamily="50" charset="-128"/>
                          <a:ea typeface="Meiryo UI" panose="020B0604030504040204" pitchFamily="50" charset="-128"/>
                        </a:rPr>
                        <a:t>（万円）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50" b="0" i="0" u="none" strike="noStrike" dirty="0">
                          <a:effectLst/>
                          <a:latin typeface="Meiryo UI" panose="020B0604030504040204" pitchFamily="50" charset="-128"/>
                          <a:ea typeface="Meiryo UI" panose="020B0604030504040204" pitchFamily="50" charset="-128"/>
                        </a:rPr>
                        <a:t>従業員数</a:t>
                      </a:r>
                      <a:br>
                        <a:rPr lang="zh-TW" altLang="en-US" sz="1050" b="0" i="0" u="none" strike="noStrike" dirty="0">
                          <a:effectLst/>
                          <a:latin typeface="Meiryo UI" panose="020B0604030504040204" pitchFamily="50" charset="-128"/>
                          <a:ea typeface="Meiryo UI" panose="020B0604030504040204" pitchFamily="50" charset="-128"/>
                        </a:rPr>
                      </a:br>
                      <a:r>
                        <a:rPr lang="zh-TW" altLang="en-US" sz="1050" b="0" i="0" u="none" strike="noStrike" dirty="0">
                          <a:effectLst/>
                          <a:latin typeface="Meiryo UI" panose="020B0604030504040204" pitchFamily="50" charset="-128"/>
                          <a:ea typeface="Meiryo UI" panose="020B0604030504040204" pitchFamily="50" charset="-128"/>
                        </a:rPr>
                        <a:t>（人）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effectLst/>
                          <a:latin typeface="Meiryo UI" panose="020B0604030504040204" pitchFamily="50" charset="-128"/>
                          <a:ea typeface="Meiryo UI" panose="020B0604030504040204" pitchFamily="50" charset="-128"/>
                        </a:rPr>
                        <a:t>従業員</a:t>
                      </a:r>
                      <a:r>
                        <a:rPr lang="en-US" altLang="ja-JP" sz="1050" b="0" i="0" u="none" strike="noStrike" dirty="0">
                          <a:effectLst/>
                          <a:latin typeface="Meiryo UI" panose="020B0604030504040204" pitchFamily="50" charset="-128"/>
                          <a:ea typeface="Meiryo UI" panose="020B0604030504040204" pitchFamily="50" charset="-128"/>
                        </a:rPr>
                        <a:t>1</a:t>
                      </a:r>
                      <a:r>
                        <a:rPr lang="ja-JP" altLang="en-US" sz="1050" b="0" i="0" u="none" strike="noStrike" dirty="0">
                          <a:effectLst/>
                          <a:latin typeface="Meiryo UI" panose="020B0604030504040204" pitchFamily="50" charset="-128"/>
                          <a:ea typeface="Meiryo UI" panose="020B0604030504040204" pitchFamily="50" charset="-128"/>
                        </a:rPr>
                        <a:t>人あたり</a:t>
                      </a:r>
                      <a:br>
                        <a:rPr lang="ja-JP" altLang="en-US" sz="1050" b="0" i="0" u="none" strike="noStrike" dirty="0">
                          <a:effectLst/>
                          <a:latin typeface="Meiryo UI" panose="020B0604030504040204" pitchFamily="50" charset="-128"/>
                          <a:ea typeface="Meiryo UI" panose="020B0604030504040204" pitchFamily="50" charset="-128"/>
                        </a:rPr>
                      </a:br>
                      <a:r>
                        <a:rPr lang="ja-JP" altLang="en-US" sz="1050" b="0" i="0" u="none" strike="noStrike" dirty="0">
                          <a:effectLst/>
                          <a:latin typeface="Meiryo UI" panose="020B0604030504040204" pitchFamily="50" charset="-128"/>
                          <a:ea typeface="Meiryo UI" panose="020B0604030504040204" pitchFamily="50" charset="-128"/>
                        </a:rPr>
                        <a:t>付加価値額</a:t>
                      </a:r>
                      <a:br>
                        <a:rPr lang="ja-JP" altLang="en-US" sz="1050" b="0" i="0" u="none" strike="noStrike" dirty="0">
                          <a:effectLst/>
                          <a:latin typeface="Meiryo UI" panose="020B0604030504040204" pitchFamily="50" charset="-128"/>
                          <a:ea typeface="Meiryo UI" panose="020B0604030504040204" pitchFamily="50" charset="-128"/>
                        </a:rPr>
                      </a:br>
                      <a:r>
                        <a:rPr lang="ja-JP" altLang="en-US" sz="1050" b="0" i="0" u="none" strike="noStrike" dirty="0">
                          <a:effectLst/>
                          <a:latin typeface="Meiryo UI" panose="020B0604030504040204" pitchFamily="50" charset="-128"/>
                          <a:ea typeface="Meiryo UI" panose="020B0604030504040204" pitchFamily="50" charset="-128"/>
                        </a:rPr>
                        <a:t>（万円／人）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814988"/>
                  </a:ext>
                </a:extLst>
              </a:tr>
              <a:tr h="270000">
                <a:tc>
                  <a:txBody>
                    <a:bodyPr/>
                    <a:lstStyle/>
                    <a:p>
                      <a:pPr algn="l" fontAlgn="b"/>
                      <a:r>
                        <a:rPr lang="ja-JP" altLang="en-US" sz="1050" b="0" i="0" u="none" strike="noStrike" dirty="0">
                          <a:effectLst/>
                          <a:latin typeface="Meiryo UI" panose="020B0604030504040204" pitchFamily="50" charset="-128"/>
                          <a:ea typeface="Meiryo UI" panose="020B0604030504040204" pitchFamily="50" charset="-128"/>
                        </a:rPr>
                        <a:t>石油精製業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9,011,507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1,026</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effectLst/>
                          <a:latin typeface="Meiryo UI" panose="020B0604030504040204" pitchFamily="50" charset="-128"/>
                          <a:ea typeface="Meiryo UI" panose="020B0604030504040204" pitchFamily="50" charset="-128"/>
                        </a:rPr>
                        <a:t>8,783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391814"/>
                  </a:ext>
                </a:extLst>
              </a:tr>
              <a:tr h="270000">
                <a:tc>
                  <a:txBody>
                    <a:bodyPr/>
                    <a:lstStyle/>
                    <a:p>
                      <a:pPr algn="l" fontAlgn="b"/>
                      <a:r>
                        <a:rPr lang="zh-TW" altLang="en-US" sz="1050" b="0" i="0" u="none" strike="noStrike" dirty="0">
                          <a:effectLst/>
                          <a:latin typeface="Meiryo UI" panose="020B0604030504040204" pitchFamily="50" charset="-128"/>
                          <a:ea typeface="Meiryo UI" panose="020B0604030504040204" pitchFamily="50" charset="-128"/>
                        </a:rPr>
                        <a:t>医薬品製剤製造業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25,611,035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3,860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6,635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312599238"/>
                  </a:ext>
                </a:extLst>
              </a:tr>
              <a:tr h="270000">
                <a:tc>
                  <a:txBody>
                    <a:bodyPr/>
                    <a:lstStyle/>
                    <a:p>
                      <a:pPr algn="l" fontAlgn="b"/>
                      <a:r>
                        <a:rPr lang="ja-JP" altLang="en-US" sz="1050" b="0" i="0" u="none" strike="noStrike" dirty="0">
                          <a:effectLst/>
                          <a:latin typeface="Meiryo UI" panose="020B0604030504040204" pitchFamily="50" charset="-128"/>
                          <a:ea typeface="Meiryo UI" panose="020B0604030504040204" pitchFamily="50" charset="-128"/>
                        </a:rPr>
                        <a:t>その他の化粧品・歯磨・化粧用調整品製造業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3,891,946</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709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5,489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58025"/>
                  </a:ext>
                </a:extLst>
              </a:tr>
              <a:tr h="270000">
                <a:tc>
                  <a:txBody>
                    <a:bodyPr/>
                    <a:lstStyle/>
                    <a:p>
                      <a:pPr algn="l" fontAlgn="b"/>
                      <a:r>
                        <a:rPr lang="zh-TW" altLang="en-US" sz="1050" b="0" i="0" u="none" strike="noStrike" dirty="0">
                          <a:effectLst/>
                          <a:latin typeface="Meiryo UI" panose="020B0604030504040204" pitchFamily="50" charset="-128"/>
                          <a:ea typeface="Meiryo UI" panose="020B0604030504040204" pitchFamily="50" charset="-128"/>
                        </a:rPr>
                        <a:t>一次電池（乾電池、湿電池）製造業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3,127,213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774</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4,040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989914"/>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乳製品製造業（処理牛乳、乳飲料を除く）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2,647,663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749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3,535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291499"/>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圧縮ガス・液化ガス製造業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1,505,957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427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3,527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626080"/>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石こう（膏）製品製造業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effectLst/>
                          <a:latin typeface="Meiryo UI" panose="020B0604030504040204" pitchFamily="50" charset="-128"/>
                          <a:ea typeface="Meiryo UI" panose="020B0604030504040204" pitchFamily="50" charset="-128"/>
                        </a:rPr>
                        <a:t>392,389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115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3,412</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0211469"/>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砂糖精製業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effectLst/>
                          <a:latin typeface="Meiryo UI" panose="020B0604030504040204" pitchFamily="50" charset="-128"/>
                          <a:ea typeface="Meiryo UI" panose="020B0604030504040204" pitchFamily="50" charset="-128"/>
                        </a:rPr>
                        <a:t>553,120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174</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3,179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758180"/>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板紙製造業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effectLst/>
                          <a:latin typeface="Meiryo UI" panose="020B0604030504040204" pitchFamily="50" charset="-128"/>
                          <a:ea typeface="Meiryo UI" panose="020B0604030504040204" pitchFamily="50" charset="-128"/>
                        </a:rPr>
                        <a:t>1,518,163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480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3,163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106534"/>
                  </a:ext>
                </a:extLst>
              </a:tr>
              <a:tr h="270000">
                <a:tc>
                  <a:txBody>
                    <a:bodyPr/>
                    <a:lstStyle/>
                    <a:p>
                      <a:pPr algn="l" fontAlgn="b"/>
                      <a:r>
                        <a:rPr lang="ja-JP" altLang="en-US" sz="1050" b="0" i="0" u="none" strike="noStrike" dirty="0">
                          <a:effectLst/>
                          <a:latin typeface="Meiryo UI" panose="020B0604030504040204" pitchFamily="50" charset="-128"/>
                          <a:ea typeface="Meiryo UI" panose="020B0604030504040204" pitchFamily="50" charset="-128"/>
                        </a:rPr>
                        <a:t>石けん・合成洗剤製造業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6,192,037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2,017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3,070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215173"/>
                  </a:ext>
                </a:extLst>
              </a:tr>
            </a:tbl>
          </a:graphicData>
        </a:graphic>
      </p:graphicFrame>
      <p:grpSp>
        <p:nvGrpSpPr>
          <p:cNvPr id="14" name="グループ化 13">
            <a:extLst>
              <a:ext uri="{FF2B5EF4-FFF2-40B4-BE49-F238E27FC236}">
                <a16:creationId xmlns:a16="http://schemas.microsoft.com/office/drawing/2014/main" id="{33D5FC27-9BDA-187D-DF17-C26F74D0D61E}"/>
              </a:ext>
            </a:extLst>
          </p:cNvPr>
          <p:cNvGrpSpPr/>
          <p:nvPr/>
        </p:nvGrpSpPr>
        <p:grpSpPr>
          <a:xfrm>
            <a:off x="-11895" y="0"/>
            <a:ext cx="9144000" cy="404664"/>
            <a:chOff x="-3515" y="-13192"/>
            <a:chExt cx="9144000" cy="404664"/>
          </a:xfrm>
        </p:grpSpPr>
        <p:sp>
          <p:nvSpPr>
            <p:cNvPr id="15" name="正方形/長方形 14">
              <a:extLst>
                <a:ext uri="{FF2B5EF4-FFF2-40B4-BE49-F238E27FC236}">
                  <a16:creationId xmlns:a16="http://schemas.microsoft.com/office/drawing/2014/main" id="{8154BAD9-A056-7CA9-8FE4-B2DD7F0767BC}"/>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（６</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医薬品）</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6" name="正方形/長方形 15">
              <a:extLst>
                <a:ext uri="{FF2B5EF4-FFF2-40B4-BE49-F238E27FC236}">
                  <a16:creationId xmlns:a16="http://schemas.microsoft.com/office/drawing/2014/main" id="{A3241440-93EB-5DA5-79A7-46A699B7E08E}"/>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4187904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320291" y="5733256"/>
            <a:ext cx="48277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p>
        </p:txBody>
      </p:sp>
      <p:sp>
        <p:nvSpPr>
          <p:cNvPr id="7" name="正方形/長方形 6"/>
          <p:cNvSpPr/>
          <p:nvPr/>
        </p:nvSpPr>
        <p:spPr>
          <a:xfrm>
            <a:off x="320291" y="908768"/>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医療機器の国内市場規模は拡大傾向にある。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大阪府の従業員</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人以上の医療用機器・医療用品製造業の事業所数は</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か所と、全国</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番目となっている。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大かっこ 2"/>
          <p:cNvSpPr/>
          <p:nvPr/>
        </p:nvSpPr>
        <p:spPr>
          <a:xfrm>
            <a:off x="755577" y="6021288"/>
            <a:ext cx="4185467" cy="384891"/>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正方形/長方形 9"/>
          <p:cNvSpPr/>
          <p:nvPr/>
        </p:nvSpPr>
        <p:spPr>
          <a:xfrm>
            <a:off x="755577" y="6001305"/>
            <a:ext cx="4392487" cy="44009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厚生労働省「薬事工業生産動態統計年報」</a:t>
            </a:r>
            <a:endParaRPr kumimoji="1" lang="en-US" altLang="ja-JP"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（注）国内市場規模＝生産金額＋輸入品国内出荷金額</a:t>
            </a:r>
            <a:r>
              <a:rPr kumimoji="1" lang="ja-JP" altLang="en-US" sz="1100" b="0" i="0" u="none" strike="noStrike" kern="1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ー</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輸出金額</a:t>
            </a:r>
            <a:endParaRPr kumimoji="1" lang="en-US" altLang="ja-JP"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テキスト ボックス 4"/>
          <p:cNvSpPr txBox="1"/>
          <p:nvPr/>
        </p:nvSpPr>
        <p:spPr>
          <a:xfrm>
            <a:off x="419378" y="1969623"/>
            <a:ext cx="10801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（百万円）</a:t>
            </a: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医療機器のポテンシャル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302703" y="1634650"/>
            <a:ext cx="42618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○医療機器の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国内市場規模の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推移</a:t>
            </a:r>
          </a:p>
        </p:txBody>
      </p:sp>
      <p:sp>
        <p:nvSpPr>
          <p:cNvPr id="14" name="正方形/長方形 13"/>
          <p:cNvSpPr/>
          <p:nvPr/>
        </p:nvSpPr>
        <p:spPr>
          <a:xfrm>
            <a:off x="5358778" y="4172948"/>
            <a:ext cx="3636000" cy="1015663"/>
          </a:xfrm>
          <a:prstGeom prst="rect">
            <a:avLst/>
          </a:prstGeom>
        </p:spPr>
        <p:txBody>
          <a:bodyPr wrap="square">
            <a:spAutoFit/>
          </a:bodyPr>
          <a:lstStyle/>
          <a:p>
            <a:pPr lvl="0">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「薬事工業生産動態統計調査」では医療機器製造所数は公表</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されていないため、</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経済産業省「工業統計表」をもとに副首都推</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進局で作成</a:t>
            </a:r>
          </a:p>
          <a:p>
            <a:pPr lvl="0">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子応用装置製造業」</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「医療用品製造業」「医療・衛生用ゴム製</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品製造業」の事業所数を合算。</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168889" y="1630996"/>
            <a:ext cx="4644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医療用機器・医療用品製造業の事業所数</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（従業員</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人以上）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nvGraphicFramePr>
        <p:xfrm>
          <a:off x="5432470" y="2292874"/>
          <a:ext cx="3456384" cy="1728000"/>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88000">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40000"/>
                        <a:lumOff val="60000"/>
                      </a:schemeClr>
                    </a:solidFill>
                  </a:tcPr>
                </a:tc>
                <a:tc>
                  <a:txBody>
                    <a:bodyPr/>
                    <a:lstStyle/>
                    <a:p>
                      <a:pPr algn="ctr" fontAlgn="b"/>
                      <a:r>
                        <a:rPr lang="ja-JP" altLang="en-US" sz="1100" u="none" strike="noStrike" dirty="0">
                          <a:effectLst/>
                        </a:rPr>
                        <a:t>都道府県</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tx2">
                        <a:lumMod val="40000"/>
                        <a:lumOff val="60000"/>
                      </a:schemeClr>
                    </a:solidFill>
                  </a:tcPr>
                </a:tc>
                <a:tc>
                  <a:txBody>
                    <a:bodyPr/>
                    <a:lstStyle/>
                    <a:p>
                      <a:pPr algn="ctr" fontAlgn="b"/>
                      <a:r>
                        <a:rPr lang="ja-JP" altLang="en-US" sz="1100" u="none" strike="noStrike" dirty="0">
                          <a:effectLst/>
                        </a:rPr>
                        <a:t>事業所数（か所）</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tx2">
                        <a:lumMod val="40000"/>
                        <a:lumOff val="60000"/>
                      </a:schemeClr>
                    </a:solidFill>
                  </a:tcPr>
                </a:tc>
                <a:extLst>
                  <a:ext uri="{0D108BD9-81ED-4DB2-BD59-A6C34878D82A}">
                    <a16:rowId xmlns:a16="http://schemas.microsoft.com/office/drawing/2014/main" val="10000"/>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ja-JP" altLang="en-US" sz="1200" u="none" strike="noStrike" dirty="0">
                          <a:effectLst/>
                        </a:rPr>
                        <a:t>東京都</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r" fontAlgn="b"/>
                      <a:r>
                        <a:rPr lang="en-US" altLang="ja-JP" sz="1200" u="none" strike="noStrike" dirty="0">
                          <a:effectLst/>
                        </a:rPr>
                        <a:t>139</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tc>
                <a:extLst>
                  <a:ext uri="{0D108BD9-81ED-4DB2-BD59-A6C34878D82A}">
                    <a16:rowId xmlns:a16="http://schemas.microsoft.com/office/drawing/2014/main" val="10001"/>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ja-JP" altLang="en-US" sz="1200" u="none" strike="noStrike" dirty="0">
                          <a:effectLst/>
                        </a:rPr>
                        <a:t>埼玉県</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r" fontAlgn="b"/>
                      <a:r>
                        <a:rPr lang="en-US" altLang="ja-JP" sz="1200" u="none" strike="noStrike" dirty="0">
                          <a:effectLst/>
                        </a:rPr>
                        <a:t>118</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tc>
                <a:extLst>
                  <a:ext uri="{0D108BD9-81ED-4DB2-BD59-A6C34878D82A}">
                    <a16:rowId xmlns:a16="http://schemas.microsoft.com/office/drawing/2014/main" val="10002"/>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b"/>
                      <a:r>
                        <a:rPr lang="ja-JP" altLang="en-US" sz="1200" u="none" strike="noStrike">
                          <a:effectLst/>
                        </a:rPr>
                        <a:t>長野県</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noFill/>
                  </a:tcPr>
                </a:tc>
                <a:tc>
                  <a:txBody>
                    <a:bodyPr/>
                    <a:lstStyle/>
                    <a:p>
                      <a:pPr algn="r" fontAlgn="b"/>
                      <a:r>
                        <a:rPr lang="en-US" altLang="ja-JP" sz="1200" u="none" strike="noStrike" dirty="0">
                          <a:effectLst/>
                        </a:rPr>
                        <a:t>66</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noFill/>
                  </a:tcPr>
                </a:tc>
                <a:extLst>
                  <a:ext uri="{0D108BD9-81ED-4DB2-BD59-A6C34878D82A}">
                    <a16:rowId xmlns:a16="http://schemas.microsoft.com/office/drawing/2014/main" val="10003"/>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b"/>
                      <a:r>
                        <a:rPr lang="ja-JP" altLang="en-US" sz="1200" u="none" strike="noStrike">
                          <a:effectLst/>
                        </a:rPr>
                        <a:t>大阪府</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rgbClr val="F68222"/>
                    </a:solidFill>
                  </a:tcPr>
                </a:tc>
                <a:tc>
                  <a:txBody>
                    <a:bodyPr/>
                    <a:lstStyle/>
                    <a:p>
                      <a:pPr algn="r" fontAlgn="b"/>
                      <a:r>
                        <a:rPr lang="en-US" altLang="ja-JP" sz="1200" u="none" strike="noStrike" dirty="0">
                          <a:effectLst/>
                        </a:rPr>
                        <a:t>63</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solidFill>
                      <a:srgbClr val="F68222"/>
                    </a:solidFill>
                  </a:tcPr>
                </a:tc>
                <a:extLst>
                  <a:ext uri="{0D108BD9-81ED-4DB2-BD59-A6C34878D82A}">
                    <a16:rowId xmlns:a16="http://schemas.microsoft.com/office/drawing/2014/main" val="10004"/>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ja-JP" altLang="en-US" sz="1200" u="none" strike="noStrike">
                          <a:effectLst/>
                        </a:rPr>
                        <a:t>茨城県</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r" fontAlgn="b"/>
                      <a:r>
                        <a:rPr lang="en-US" altLang="ja-JP" sz="1200" u="none" strike="noStrike" dirty="0">
                          <a:effectLst/>
                        </a:rPr>
                        <a:t>51</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tc>
                <a:extLst>
                  <a:ext uri="{0D108BD9-81ED-4DB2-BD59-A6C34878D82A}">
                    <a16:rowId xmlns:a16="http://schemas.microsoft.com/office/drawing/2014/main" val="10005"/>
                  </a:ext>
                </a:extLst>
              </a:tr>
            </a:tbl>
          </a:graphicData>
        </a:graphic>
      </p:graphicFrame>
      <p:pic>
        <p:nvPicPr>
          <p:cNvPr id="6" name="図 5"/>
          <p:cNvPicPr>
            <a:picLocks noChangeAspect="1"/>
          </p:cNvPicPr>
          <p:nvPr/>
        </p:nvPicPr>
        <p:blipFill>
          <a:blip r:embed="rId2"/>
          <a:stretch>
            <a:fillRect/>
          </a:stretch>
        </p:blipFill>
        <p:spPr>
          <a:xfrm>
            <a:off x="320291" y="1944280"/>
            <a:ext cx="4688230" cy="3773751"/>
          </a:xfrm>
          <a:prstGeom prst="rect">
            <a:avLst/>
          </a:prstGeom>
        </p:spPr>
      </p:pic>
      <p:grpSp>
        <p:nvGrpSpPr>
          <p:cNvPr id="17" name="グループ化 16">
            <a:extLst>
              <a:ext uri="{FF2B5EF4-FFF2-40B4-BE49-F238E27FC236}">
                <a16:creationId xmlns:a16="http://schemas.microsoft.com/office/drawing/2014/main" id="{686DA937-4E2C-B9D6-BC1B-82F8BC9C75BE}"/>
              </a:ext>
            </a:extLst>
          </p:cNvPr>
          <p:cNvGrpSpPr/>
          <p:nvPr/>
        </p:nvGrpSpPr>
        <p:grpSpPr>
          <a:xfrm>
            <a:off x="-11895" y="0"/>
            <a:ext cx="9144000" cy="404664"/>
            <a:chOff x="-3515" y="-13192"/>
            <a:chExt cx="9144000" cy="404664"/>
          </a:xfrm>
        </p:grpSpPr>
        <p:sp>
          <p:nvSpPr>
            <p:cNvPr id="18" name="正方形/長方形 17">
              <a:extLst>
                <a:ext uri="{FF2B5EF4-FFF2-40B4-BE49-F238E27FC236}">
                  <a16:creationId xmlns:a16="http://schemas.microsoft.com/office/drawing/2014/main" id="{1EFA285F-1DE3-ECDF-AC30-4500EA27183C}"/>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（７</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医療機器）</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9" name="正方形/長方形 18">
              <a:extLst>
                <a:ext uri="{FF2B5EF4-FFF2-40B4-BE49-F238E27FC236}">
                  <a16:creationId xmlns:a16="http://schemas.microsoft.com/office/drawing/2014/main" id="{1756FF11-72D9-43E4-4C2A-2DE26E3EDBE3}"/>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1770043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3307709" y="4153874"/>
            <a:ext cx="5660088" cy="2634851"/>
          </a:xfrm>
          <a:prstGeom prst="rect">
            <a:avLst/>
          </a:prstGeom>
        </p:spPr>
      </p:pic>
      <p:sp>
        <p:nvSpPr>
          <p:cNvPr id="13" name="テキスト ボックス 12">
            <a:extLst>
              <a:ext uri="{FF2B5EF4-FFF2-40B4-BE49-F238E27FC236}">
                <a16:creationId xmlns:a16="http://schemas.microsoft.com/office/drawing/2014/main" id="{C04CD1B5-F732-4A5C-A8C2-0AE547D85819}"/>
              </a:ext>
            </a:extLst>
          </p:cNvPr>
          <p:cNvSpPr txBox="1"/>
          <p:nvPr/>
        </p:nvSpPr>
        <p:spPr>
          <a:xfrm>
            <a:off x="3411410" y="6626059"/>
            <a:ext cx="4034736"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出典：平成</a:t>
            </a:r>
            <a:r>
              <a:rPr lang="en-US" altLang="ja-JP" sz="700" dirty="0">
                <a:latin typeface="Meiryo UI" panose="020B0604030504040204" pitchFamily="50" charset="-128"/>
                <a:ea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rPr>
              <a:t>3</a:t>
            </a:r>
            <a:r>
              <a:rPr lang="ja-JP" altLang="en-US" sz="700" dirty="0">
                <a:latin typeface="Meiryo UI" panose="020B0604030504040204" pitchFamily="50" charset="-128"/>
                <a:ea typeface="Meiryo UI" panose="020B0604030504040204" pitchFamily="50" charset="-128"/>
              </a:rPr>
              <a:t>月大阪産業経済リサーチセンター「多様性を発揮する大阪産業」</a:t>
            </a:r>
          </a:p>
        </p:txBody>
      </p:sp>
      <p:sp>
        <p:nvSpPr>
          <p:cNvPr id="14" name="テキスト ボックス 13"/>
          <p:cNvSpPr txBox="1"/>
          <p:nvPr/>
        </p:nvSpPr>
        <p:spPr>
          <a:xfrm>
            <a:off x="135274" y="4229997"/>
            <a:ext cx="4408995" cy="646331"/>
          </a:xfrm>
          <a:prstGeom prst="rect">
            <a:avLst/>
          </a:prstGeom>
          <a:noFill/>
        </p:spPr>
        <p:txBody>
          <a:bodyPr wrap="square" rtlCol="0">
            <a:spAutoFit/>
          </a:bodyPr>
          <a:lstStyle/>
          <a:p>
            <a:pPr lvl="0" defTabSz="914400">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○府内製造品出荷額等の特化係数にみる、</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大阪府における蓄電池、水素・燃料電池分野の</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ポテンシャル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a:xfrm>
            <a:off x="336990" y="5072099"/>
            <a:ext cx="2712393" cy="943373"/>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ea typeface="BIZ UDPゴシック" panose="020B0400000000000000" pitchFamily="50" charset="-128"/>
              </a:rPr>
              <a:t>→  大阪府の製造業における蓄電池・水素・</a:t>
            </a:r>
            <a:endParaRPr lang="en-US" altLang="ja-JP" sz="1000" dirty="0">
              <a:solidFill>
                <a:schemeClr val="tx1"/>
              </a:solidFill>
              <a:ea typeface="BIZ UDPゴシック" panose="020B0400000000000000" pitchFamily="50" charset="-128"/>
            </a:endParaRPr>
          </a:p>
          <a:p>
            <a:r>
              <a:rPr lang="ja-JP" altLang="en-US" sz="1000" dirty="0">
                <a:solidFill>
                  <a:schemeClr val="tx1"/>
                </a:solidFill>
                <a:ea typeface="BIZ UDPゴシック" panose="020B0400000000000000" pitchFamily="50" charset="-128"/>
              </a:rPr>
              <a:t>　　　燃料電池に関連する品目の特化係数</a:t>
            </a:r>
            <a:endParaRPr lang="en-US" altLang="ja-JP" sz="1000" dirty="0">
              <a:solidFill>
                <a:schemeClr val="tx1"/>
              </a:solidFill>
              <a:ea typeface="BIZ UDPゴシック" panose="020B0400000000000000" pitchFamily="50" charset="-128"/>
            </a:endParaRPr>
          </a:p>
          <a:p>
            <a:r>
              <a:rPr lang="en-US" altLang="ja-JP" sz="1000" dirty="0">
                <a:solidFill>
                  <a:schemeClr val="tx1"/>
                </a:solidFill>
                <a:ea typeface="BIZ UDPゴシック" panose="020B0400000000000000" pitchFamily="50" charset="-128"/>
              </a:rPr>
              <a:t>    </a:t>
            </a:r>
            <a:r>
              <a:rPr lang="ja-JP" altLang="en-US" sz="1000" dirty="0">
                <a:solidFill>
                  <a:schemeClr val="tx1"/>
                </a:solidFill>
                <a:ea typeface="BIZ UDPゴシック" panose="020B0400000000000000" pitchFamily="50" charset="-128"/>
              </a:rPr>
              <a:t>　（四角い枠）をみると、府内には幅広い</a:t>
            </a:r>
            <a:endParaRPr lang="en-US" altLang="ja-JP" sz="1000" dirty="0">
              <a:solidFill>
                <a:schemeClr val="tx1"/>
              </a:solidFill>
              <a:ea typeface="BIZ UDPゴシック" panose="020B0400000000000000" pitchFamily="50" charset="-128"/>
            </a:endParaRPr>
          </a:p>
          <a:p>
            <a:r>
              <a:rPr lang="ja-JP" altLang="en-US" sz="1000" dirty="0">
                <a:solidFill>
                  <a:schemeClr val="tx1"/>
                </a:solidFill>
                <a:ea typeface="BIZ UDPゴシック" panose="020B0400000000000000" pitchFamily="50" charset="-128"/>
              </a:rPr>
              <a:t>　　　産業の集積がみられる。</a:t>
            </a:r>
            <a:endParaRPr lang="en-US" altLang="ja-JP" sz="1000" dirty="0">
              <a:solidFill>
                <a:schemeClr val="tx1"/>
              </a:solidFill>
              <a:ea typeface="BIZ UDPゴシック" panose="020B0400000000000000" pitchFamily="50" charset="-128"/>
            </a:endParaRPr>
          </a:p>
        </p:txBody>
      </p:sp>
      <p:sp>
        <p:nvSpPr>
          <p:cNvPr id="17" name="テキスト ボックス 16"/>
          <p:cNvSpPr txBox="1"/>
          <p:nvPr/>
        </p:nvSpPr>
        <p:spPr>
          <a:xfrm>
            <a:off x="201716" y="1291366"/>
            <a:ext cx="7404472" cy="276999"/>
          </a:xfrm>
          <a:prstGeom prst="rect">
            <a:avLst/>
          </a:prstGeom>
          <a:noFill/>
        </p:spPr>
        <p:txBody>
          <a:bodyPr wrap="square" rtlCol="0">
            <a:spAutoFit/>
          </a:bodyPr>
          <a:lstStyle/>
          <a:p>
            <a:pPr lvl="0" defTabSz="914400">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○エネルギー・脱炭素に関連する技術領域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3"/>
          <a:stretch>
            <a:fillRect/>
          </a:stretch>
        </p:blipFill>
        <p:spPr>
          <a:xfrm>
            <a:off x="3500846" y="1617040"/>
            <a:ext cx="5237253" cy="2276701"/>
          </a:xfrm>
          <a:prstGeom prst="rect">
            <a:avLst/>
          </a:prstGeom>
        </p:spPr>
      </p:pic>
      <p:sp>
        <p:nvSpPr>
          <p:cNvPr id="21" name="角丸四角形 20"/>
          <p:cNvSpPr/>
          <p:nvPr/>
        </p:nvSpPr>
        <p:spPr>
          <a:xfrm>
            <a:off x="402925" y="1602907"/>
            <a:ext cx="2904784" cy="2197534"/>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ea typeface="BIZ UDPゴシック" panose="020B0400000000000000" pitchFamily="50" charset="-128"/>
              </a:rPr>
              <a:t>→　エネルギー・脱炭素に関連する技術領域は、</a:t>
            </a:r>
            <a:endParaRPr lang="en-US" altLang="ja-JP" sz="1000" dirty="0">
              <a:solidFill>
                <a:schemeClr val="tx1"/>
              </a:solidFill>
              <a:ea typeface="BIZ UDPゴシック" panose="020B0400000000000000" pitchFamily="50" charset="-128"/>
            </a:endParaRPr>
          </a:p>
          <a:p>
            <a:r>
              <a:rPr lang="ja-JP" altLang="en-US" sz="1000" dirty="0">
                <a:solidFill>
                  <a:schemeClr val="tx1"/>
                </a:solidFill>
                <a:ea typeface="BIZ UDPゴシック" panose="020B0400000000000000" pitchFamily="50" charset="-128"/>
              </a:rPr>
              <a:t>　　 再生可能エネルギーなどの非化石エネルギー、</a:t>
            </a:r>
            <a:endParaRPr lang="en-US" altLang="ja-JP" sz="1000" dirty="0">
              <a:solidFill>
                <a:schemeClr val="tx1"/>
              </a:solidFill>
              <a:ea typeface="BIZ UDPゴシック" panose="020B0400000000000000" pitchFamily="50" charset="-128"/>
            </a:endParaRPr>
          </a:p>
          <a:p>
            <a:r>
              <a:rPr lang="ja-JP" altLang="en-US" sz="1000" dirty="0">
                <a:solidFill>
                  <a:schemeClr val="tx1"/>
                </a:solidFill>
                <a:ea typeface="BIZ UDPゴシック" panose="020B0400000000000000" pitchFamily="50" charset="-128"/>
              </a:rPr>
              <a:t>　　 蓄電池を含むエネルギーネットワーク、水素、</a:t>
            </a:r>
            <a:endParaRPr lang="en-US" altLang="ja-JP" sz="1000" dirty="0">
              <a:solidFill>
                <a:schemeClr val="tx1"/>
              </a:solidFill>
              <a:ea typeface="BIZ UDPゴシック" panose="020B0400000000000000" pitchFamily="50" charset="-128"/>
            </a:endParaRPr>
          </a:p>
          <a:p>
            <a:r>
              <a:rPr lang="en-US" altLang="ja-JP" sz="1000" dirty="0">
                <a:solidFill>
                  <a:schemeClr val="tx1"/>
                </a:solidFill>
                <a:ea typeface="BIZ UDPゴシック" panose="020B0400000000000000" pitchFamily="50" charset="-128"/>
              </a:rPr>
              <a:t>     </a:t>
            </a:r>
            <a:r>
              <a:rPr lang="ja-JP" altLang="en-US" sz="1000" dirty="0">
                <a:solidFill>
                  <a:schemeClr val="tx1"/>
                </a:solidFill>
                <a:ea typeface="BIZ UDPゴシック" panose="020B0400000000000000" pitchFamily="50" charset="-128"/>
              </a:rPr>
              <a:t>カーボンリサイクル、炭素の回収・利用・貯蓄、 </a:t>
            </a:r>
            <a:endParaRPr lang="en-US" altLang="ja-JP" sz="1000" dirty="0">
              <a:solidFill>
                <a:schemeClr val="tx1"/>
              </a:solidFill>
              <a:ea typeface="BIZ UDPゴシック" panose="020B0400000000000000" pitchFamily="50" charset="-128"/>
            </a:endParaRPr>
          </a:p>
          <a:p>
            <a:r>
              <a:rPr lang="en-US" altLang="ja-JP" sz="1000" dirty="0">
                <a:solidFill>
                  <a:schemeClr val="tx1"/>
                </a:solidFill>
                <a:ea typeface="BIZ UDPゴシック" panose="020B0400000000000000" pitchFamily="50" charset="-128"/>
              </a:rPr>
              <a:t>     </a:t>
            </a:r>
            <a:r>
              <a:rPr lang="ja-JP" altLang="en-US" sz="1000" dirty="0">
                <a:solidFill>
                  <a:schemeClr val="tx1"/>
                </a:solidFill>
                <a:ea typeface="BIZ UDPゴシック" panose="020B0400000000000000" pitchFamily="50" charset="-128"/>
              </a:rPr>
              <a:t>農林水産分野など、幅広く、様々な企業の</a:t>
            </a:r>
            <a:endParaRPr lang="en-US" altLang="ja-JP" sz="1000" dirty="0">
              <a:solidFill>
                <a:schemeClr val="tx1"/>
              </a:solidFill>
              <a:ea typeface="BIZ UDPゴシック" panose="020B0400000000000000" pitchFamily="50" charset="-128"/>
            </a:endParaRPr>
          </a:p>
          <a:p>
            <a:r>
              <a:rPr lang="en-US" altLang="ja-JP" sz="1000" dirty="0">
                <a:solidFill>
                  <a:schemeClr val="tx1"/>
                </a:solidFill>
                <a:ea typeface="BIZ UDPゴシック" panose="020B0400000000000000" pitchFamily="50" charset="-128"/>
              </a:rPr>
              <a:t>     </a:t>
            </a:r>
            <a:r>
              <a:rPr lang="ja-JP" altLang="en-US" sz="1000" dirty="0">
                <a:solidFill>
                  <a:schemeClr val="tx1"/>
                </a:solidFill>
                <a:ea typeface="BIZ UDPゴシック" panose="020B0400000000000000" pitchFamily="50" charset="-128"/>
              </a:rPr>
              <a:t>参入が期待できる。</a:t>
            </a:r>
            <a:endParaRPr lang="en-US" altLang="ja-JP" sz="1000" dirty="0">
              <a:solidFill>
                <a:schemeClr val="tx1"/>
              </a:solidFill>
              <a:ea typeface="BIZ UDPゴシック" panose="020B0400000000000000" pitchFamily="50" charset="-128"/>
            </a:endParaRPr>
          </a:p>
          <a:p>
            <a:endParaRPr lang="en-US" altLang="ja-JP" sz="1000" dirty="0">
              <a:solidFill>
                <a:schemeClr val="tx1"/>
              </a:solidFill>
              <a:ea typeface="BIZ UDPゴシック" panose="020B0400000000000000" pitchFamily="50" charset="-128"/>
            </a:endParaRPr>
          </a:p>
          <a:p>
            <a:r>
              <a:rPr lang="en-US" altLang="ja-JP" sz="1000" dirty="0">
                <a:solidFill>
                  <a:schemeClr val="tx1"/>
                </a:solidFill>
                <a:ea typeface="BIZ UDPゴシック" panose="020B0400000000000000" pitchFamily="50" charset="-128"/>
              </a:rPr>
              <a:t>【</a:t>
            </a:r>
            <a:r>
              <a:rPr lang="ja-JP" altLang="en-US" sz="1000" dirty="0">
                <a:solidFill>
                  <a:schemeClr val="tx1"/>
                </a:solidFill>
                <a:ea typeface="BIZ UDPゴシック" panose="020B0400000000000000" pitchFamily="50" charset="-128"/>
              </a:rPr>
              <a:t>民間投資の増大が期待できる分野</a:t>
            </a:r>
            <a:r>
              <a:rPr lang="en-US" altLang="ja-JP" sz="1000" dirty="0">
                <a:solidFill>
                  <a:schemeClr val="tx1"/>
                </a:solidFill>
                <a:ea typeface="BIZ UDPゴシック" panose="020B0400000000000000" pitchFamily="50" charset="-128"/>
              </a:rPr>
              <a:t>】</a:t>
            </a:r>
          </a:p>
          <a:p>
            <a:r>
              <a:rPr lang="ja-JP" altLang="en-US" sz="800" dirty="0">
                <a:solidFill>
                  <a:schemeClr val="tx1"/>
                </a:solidFill>
                <a:ea typeface="BIZ UDPゴシック" panose="020B0400000000000000" pitchFamily="50" charset="-128"/>
              </a:rPr>
              <a:t>　例）太陽光発電の軽量・効率化、超臨界地熱発電、浮体式洋</a:t>
            </a:r>
            <a:endParaRPr lang="en-US" altLang="ja-JP" sz="800" dirty="0">
              <a:solidFill>
                <a:schemeClr val="tx1"/>
              </a:solidFill>
              <a:ea typeface="BIZ UDPゴシック" panose="020B0400000000000000" pitchFamily="50" charset="-128"/>
            </a:endParaRPr>
          </a:p>
          <a:p>
            <a:r>
              <a:rPr lang="ja-JP" altLang="en-US" sz="800" dirty="0">
                <a:solidFill>
                  <a:schemeClr val="tx1"/>
                </a:solidFill>
                <a:ea typeface="BIZ UDPゴシック" panose="020B0400000000000000" pitchFamily="50" charset="-128"/>
              </a:rPr>
              <a:t>　　上風車、低コスト</a:t>
            </a:r>
            <a:r>
              <a:rPr lang="ja-JP" altLang="en-US" sz="800" dirty="0" err="1">
                <a:solidFill>
                  <a:schemeClr val="tx1"/>
                </a:solidFill>
                <a:ea typeface="BIZ UDPゴシック" panose="020B0400000000000000" pitchFamily="50" charset="-128"/>
              </a:rPr>
              <a:t>な</a:t>
            </a:r>
            <a:r>
              <a:rPr lang="ja-JP" altLang="en-US" sz="800" dirty="0">
                <a:solidFill>
                  <a:schemeClr val="tx1"/>
                </a:solidFill>
                <a:ea typeface="BIZ UDPゴシック" panose="020B0400000000000000" pitchFamily="50" charset="-128"/>
              </a:rPr>
              <a:t>次世代蓄電池、ｴﾈﾙｷﾞｰ制御ｼｽﾃﾑ、水素</a:t>
            </a:r>
            <a:endParaRPr lang="en-US" altLang="ja-JP" sz="800" dirty="0">
              <a:solidFill>
                <a:schemeClr val="tx1"/>
              </a:solidFill>
              <a:ea typeface="BIZ UDPゴシック" panose="020B0400000000000000" pitchFamily="50" charset="-128"/>
            </a:endParaRPr>
          </a:p>
          <a:p>
            <a:r>
              <a:rPr lang="ja-JP" altLang="en-US" sz="800" dirty="0">
                <a:solidFill>
                  <a:schemeClr val="tx1"/>
                </a:solidFill>
                <a:ea typeface="BIZ UDPゴシック" panose="020B0400000000000000" pitchFamily="50" charset="-128"/>
              </a:rPr>
              <a:t>　　の製造・輸送・貯蔵・利用・発電技術、</a:t>
            </a:r>
            <a:r>
              <a:rPr lang="en-US" altLang="ja-JP" sz="800" dirty="0">
                <a:solidFill>
                  <a:schemeClr val="tx1"/>
                </a:solidFill>
                <a:ea typeface="BIZ UDPゴシック" panose="020B0400000000000000" pitchFamily="50" charset="-128"/>
              </a:rPr>
              <a:t>CO</a:t>
            </a:r>
            <a:r>
              <a:rPr lang="en-US" altLang="ja-JP" sz="500" dirty="0">
                <a:solidFill>
                  <a:schemeClr val="tx1"/>
                </a:solidFill>
                <a:ea typeface="BIZ UDPゴシック" panose="020B0400000000000000" pitchFamily="50" charset="-128"/>
              </a:rPr>
              <a:t>2</a:t>
            </a:r>
            <a:r>
              <a:rPr lang="ja-JP" altLang="en-US" sz="800" dirty="0">
                <a:solidFill>
                  <a:schemeClr val="tx1"/>
                </a:solidFill>
                <a:ea typeface="BIZ UDPゴシック" panose="020B0400000000000000" pitchFamily="50" charset="-128"/>
              </a:rPr>
              <a:t>分離回収、</a:t>
            </a:r>
            <a:endParaRPr lang="en-US" altLang="ja-JP" sz="800" dirty="0">
              <a:solidFill>
                <a:schemeClr val="tx1"/>
              </a:solidFill>
              <a:ea typeface="BIZ UDPゴシック" panose="020B0400000000000000" pitchFamily="50" charset="-128"/>
            </a:endParaRPr>
          </a:p>
          <a:p>
            <a:r>
              <a:rPr lang="ja-JP" altLang="en-US" sz="800" dirty="0">
                <a:solidFill>
                  <a:schemeClr val="tx1"/>
                </a:solidFill>
                <a:ea typeface="BIZ UDPゴシック" panose="020B0400000000000000" pitchFamily="50" charset="-128"/>
              </a:rPr>
              <a:t>　　グリーンモビリティ、ゼロカーボン・スチール、リサイクル技</a:t>
            </a:r>
            <a:endParaRPr lang="en-US" altLang="ja-JP" sz="800" dirty="0">
              <a:solidFill>
                <a:schemeClr val="tx1"/>
              </a:solidFill>
              <a:ea typeface="BIZ UDPゴシック" panose="020B0400000000000000" pitchFamily="50" charset="-128"/>
            </a:endParaRPr>
          </a:p>
          <a:p>
            <a:r>
              <a:rPr lang="ja-JP" altLang="en-US" sz="800" dirty="0">
                <a:solidFill>
                  <a:schemeClr val="tx1"/>
                </a:solidFill>
                <a:ea typeface="BIZ UDPゴシック" panose="020B0400000000000000" pitchFamily="50" charset="-128"/>
              </a:rPr>
              <a:t>　　術、低コストメタネーション、グリーン冷媒、省エネ技術、</a:t>
            </a:r>
            <a:endParaRPr lang="en-US" altLang="ja-JP" sz="800" dirty="0">
              <a:solidFill>
                <a:schemeClr val="tx1"/>
              </a:solidFill>
              <a:ea typeface="BIZ UDPゴシック" panose="020B0400000000000000" pitchFamily="50" charset="-128"/>
            </a:endParaRPr>
          </a:p>
          <a:p>
            <a:r>
              <a:rPr lang="ja-JP" altLang="en-US" sz="800" dirty="0">
                <a:solidFill>
                  <a:schemeClr val="tx1"/>
                </a:solidFill>
                <a:ea typeface="BIZ UDPゴシック" panose="020B0400000000000000" pitchFamily="50" charset="-128"/>
              </a:rPr>
              <a:t>　　シェアリングエコノミー、テレワーク、ブルーカーボン</a:t>
            </a:r>
            <a:endParaRPr lang="en-US" altLang="ja-JP" sz="800" dirty="0">
              <a:solidFill>
                <a:schemeClr val="tx1"/>
              </a:solidFill>
              <a:ea typeface="BIZ UDPゴシック" panose="020B0400000000000000" pitchFamily="50" charset="-128"/>
            </a:endParaRPr>
          </a:p>
          <a:p>
            <a:r>
              <a:rPr lang="ja-JP" altLang="en-US" sz="800" dirty="0">
                <a:solidFill>
                  <a:schemeClr val="tx1"/>
                </a:solidFill>
                <a:ea typeface="BIZ UDPゴシック" panose="020B0400000000000000" pitchFamily="50" charset="-128"/>
              </a:rPr>
              <a:t>　　地産地消型エネルギー　など</a:t>
            </a:r>
            <a:endParaRPr lang="en-US" altLang="ja-JP" sz="800" dirty="0">
              <a:solidFill>
                <a:schemeClr val="tx1"/>
              </a:solidFill>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04CD1B5-F732-4A5C-A8C2-0AE547D85819}"/>
              </a:ext>
            </a:extLst>
          </p:cNvPr>
          <p:cNvSpPr txBox="1"/>
          <p:nvPr/>
        </p:nvSpPr>
        <p:spPr>
          <a:xfrm>
            <a:off x="3472878" y="3903134"/>
            <a:ext cx="4034736"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出典：革新的環境イノベーション戦略</a:t>
            </a:r>
          </a:p>
        </p:txBody>
      </p:sp>
      <p:pic>
        <p:nvPicPr>
          <p:cNvPr id="25" name="図 24"/>
          <p:cNvPicPr>
            <a:picLocks noChangeAspect="1"/>
          </p:cNvPicPr>
          <p:nvPr/>
        </p:nvPicPr>
        <p:blipFill>
          <a:blip r:embed="rId4"/>
          <a:stretch>
            <a:fillRect/>
          </a:stretch>
        </p:blipFill>
        <p:spPr>
          <a:xfrm>
            <a:off x="5070687" y="3532982"/>
            <a:ext cx="2097569" cy="344067"/>
          </a:xfrm>
          <a:prstGeom prst="rect">
            <a:avLst/>
          </a:prstGeom>
        </p:spPr>
      </p:pic>
      <p:sp>
        <p:nvSpPr>
          <p:cNvPr id="15" name="角丸四角形 14"/>
          <p:cNvSpPr/>
          <p:nvPr/>
        </p:nvSpPr>
        <p:spPr>
          <a:xfrm>
            <a:off x="135274" y="441748"/>
            <a:ext cx="8940262" cy="781869"/>
          </a:xfrm>
          <a:prstGeom prst="roundRect">
            <a:avLst>
              <a:gd name="adj" fmla="val 2804"/>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dirty="0">
                <a:solidFill>
                  <a:schemeClr val="tx1"/>
                </a:solidFill>
                <a:latin typeface="BIZ UDPゴシック" panose="020B0400000000000000" pitchFamily="50" charset="-128"/>
                <a:ea typeface="BIZ UDPゴシック" panose="020B0400000000000000" pitchFamily="50" charset="-128"/>
              </a:rPr>
              <a:t>エネルギー・脱炭素関連産業は、生産から輸送、流通、消費、循環（再利用）などに至るまで技術領域が幅広く、大阪・関西の製造業のポテンシャルを活かした幅広い産業展開が期待できる。</a:t>
            </a:r>
            <a:endParaRPr lang="en-US" altLang="ja-JP" sz="1300" dirty="0">
              <a:solidFill>
                <a:schemeClr val="tx1"/>
              </a:solidFill>
              <a:latin typeface="BIZ UDPゴシック" panose="020B0400000000000000" pitchFamily="50" charset="-128"/>
              <a:ea typeface="BIZ UDPゴシック" panose="020B0400000000000000" pitchFamily="50" charset="-128"/>
            </a:endParaRPr>
          </a:p>
        </p:txBody>
      </p:sp>
      <p:grpSp>
        <p:nvGrpSpPr>
          <p:cNvPr id="16" name="グループ化 15">
            <a:extLst>
              <a:ext uri="{FF2B5EF4-FFF2-40B4-BE49-F238E27FC236}">
                <a16:creationId xmlns:a16="http://schemas.microsoft.com/office/drawing/2014/main" id="{392C7027-2AA2-E94B-11D0-40852B340C1A}"/>
              </a:ext>
            </a:extLst>
          </p:cNvPr>
          <p:cNvGrpSpPr/>
          <p:nvPr/>
        </p:nvGrpSpPr>
        <p:grpSpPr>
          <a:xfrm>
            <a:off x="-3515" y="-13192"/>
            <a:ext cx="9144000" cy="404664"/>
            <a:chOff x="-3515" y="-13192"/>
            <a:chExt cx="9144000" cy="404664"/>
          </a:xfrm>
        </p:grpSpPr>
        <p:sp>
          <p:nvSpPr>
            <p:cNvPr id="18" name="正方形/長方形 17">
              <a:extLst>
                <a:ext uri="{FF2B5EF4-FFF2-40B4-BE49-F238E27FC236}">
                  <a16:creationId xmlns:a16="http://schemas.microsoft.com/office/drawing/2014/main" id="{6D53AF82-5E0D-C233-E2E8-4CC3673A9192}"/>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lang="ja-JP" altLang="en-US" kern="0" dirty="0" smtClean="0">
                  <a:solidFill>
                    <a:srgbClr val="000000"/>
                  </a:solidFill>
                  <a:ea typeface="Meiryo UI" pitchFamily="50" charset="-128"/>
                  <a:cs typeface="Meiryo UI" pitchFamily="50" charset="-128"/>
                </a:rPr>
                <a:t>（８</a:t>
              </a:r>
              <a:r>
                <a:rPr lang="en-US" altLang="ja-JP" kern="0" dirty="0" smtClean="0">
                  <a:solidFill>
                    <a:srgbClr val="000000"/>
                  </a:solidFill>
                  <a:ea typeface="Meiryo UI" pitchFamily="50" charset="-128"/>
                  <a:cs typeface="Meiryo UI" pitchFamily="50" charset="-128"/>
                </a:rPr>
                <a:t>.</a:t>
              </a:r>
              <a:r>
                <a:rPr lang="ja-JP" altLang="en-US" kern="0" dirty="0" smtClean="0">
                  <a:solidFill>
                    <a:srgbClr val="000000"/>
                  </a:solidFill>
                  <a:ea typeface="Meiryo UI" pitchFamily="50" charset="-128"/>
                  <a:cs typeface="Meiryo UI" pitchFamily="50" charset="-128"/>
                </a:rPr>
                <a:t>エネルギー関連</a:t>
              </a:r>
              <a:r>
                <a:rPr lang="ja-JP" altLang="en-US" kern="0" dirty="0">
                  <a:solidFill>
                    <a:srgbClr val="000000"/>
                  </a:solidFill>
                  <a:ea typeface="Meiryo UI" pitchFamily="50" charset="-128"/>
                  <a:cs typeface="Meiryo UI" pitchFamily="50" charset="-128"/>
                </a:rPr>
                <a:t>産業に</a:t>
              </a:r>
              <a:r>
                <a:rPr lang="ja-JP" altLang="en-US" kern="0" dirty="0" smtClean="0">
                  <a:solidFill>
                    <a:srgbClr val="000000"/>
                  </a:solidFill>
                  <a:ea typeface="Meiryo UI" pitchFamily="50" charset="-128"/>
                  <a:cs typeface="Meiryo UI" pitchFamily="50" charset="-128"/>
                </a:rPr>
                <a:t>ついて）</a:t>
              </a:r>
              <a:endParaRPr kumimoji="0" lang="ja-JP" altLang="en-US" kern="0" dirty="0">
                <a:solidFill>
                  <a:srgbClr val="000000"/>
                </a:solidFill>
                <a:ea typeface="Meiryo UI" pitchFamily="50" charset="-128"/>
                <a:cs typeface="Meiryo UI" pitchFamily="50" charset="-128"/>
              </a:endParaRPr>
            </a:p>
          </p:txBody>
        </p:sp>
        <p:sp>
          <p:nvSpPr>
            <p:cNvPr id="19" name="正方形/長方形 18">
              <a:extLst>
                <a:ext uri="{FF2B5EF4-FFF2-40B4-BE49-F238E27FC236}">
                  <a16:creationId xmlns:a16="http://schemas.microsoft.com/office/drawing/2014/main" id="{79BDDFE0-6744-477E-02AB-F8C9BD9F635D}"/>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第５回意見交換会　資料２</a:t>
              </a:r>
            </a:p>
          </p:txBody>
        </p:sp>
      </p:grpSp>
    </p:spTree>
    <p:extLst>
      <p:ext uri="{BB962C8B-B14F-4D97-AF65-F5344CB8AC3E}">
        <p14:creationId xmlns:p14="http://schemas.microsoft.com/office/powerpoint/2010/main" val="1842183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832118" y="4084576"/>
            <a:ext cx="2061889" cy="131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04CD1B5-F732-4A5C-A8C2-0AE547D85819}"/>
              </a:ext>
            </a:extLst>
          </p:cNvPr>
          <p:cNvSpPr txBox="1"/>
          <p:nvPr/>
        </p:nvSpPr>
        <p:spPr>
          <a:xfrm>
            <a:off x="483153" y="6685135"/>
            <a:ext cx="4815620"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出典：令和３年</a:t>
            </a:r>
            <a:r>
              <a:rPr lang="en-US" altLang="ja-JP" sz="700" dirty="0">
                <a:latin typeface="Meiryo UI" panose="020B0604030504040204" pitchFamily="50" charset="-128"/>
                <a:ea typeface="Meiryo UI" panose="020B0604030504040204" pitchFamily="50" charset="-128"/>
              </a:rPr>
              <a:t>3</a:t>
            </a:r>
            <a:r>
              <a:rPr lang="ja-JP" altLang="en-US" sz="700" dirty="0">
                <a:latin typeface="Meiryo UI" panose="020B0604030504040204" pitchFamily="50" charset="-128"/>
                <a:ea typeface="Meiryo UI" panose="020B0604030504040204" pitchFamily="50" charset="-128"/>
              </a:rPr>
              <a:t>月環境省　環境産業市場規模検討会「環境産業の市場規模・雇用規模等に関する報告書」</a:t>
            </a:r>
          </a:p>
        </p:txBody>
      </p:sp>
      <p:pic>
        <p:nvPicPr>
          <p:cNvPr id="4" name="図 3"/>
          <p:cNvPicPr>
            <a:picLocks noChangeAspect="1"/>
          </p:cNvPicPr>
          <p:nvPr/>
        </p:nvPicPr>
        <p:blipFill>
          <a:blip r:embed="rId2"/>
          <a:stretch>
            <a:fillRect/>
          </a:stretch>
        </p:blipFill>
        <p:spPr>
          <a:xfrm>
            <a:off x="521936" y="3466211"/>
            <a:ext cx="8221469" cy="3218924"/>
          </a:xfrm>
          <a:prstGeom prst="rect">
            <a:avLst/>
          </a:prstGeom>
        </p:spPr>
      </p:pic>
      <p:sp>
        <p:nvSpPr>
          <p:cNvPr id="11" name="テキスト ボックス 10"/>
          <p:cNvSpPr txBox="1"/>
          <p:nvPr/>
        </p:nvSpPr>
        <p:spPr>
          <a:xfrm>
            <a:off x="156798" y="3173562"/>
            <a:ext cx="49258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○地球温暖化関連（クリーンエネルギー等）の市場規模予測（国内）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6379815" y="2676600"/>
            <a:ext cx="4342344" cy="44773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（近畿経済産業局「</a:t>
            </a: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INVEST</a:t>
            </a: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JAPAN</a:t>
            </a:r>
            <a:r>
              <a:rPr kumimoji="1" lang="ja-JP" altLang="en-US" sz="700" b="0" i="0" u="none" strike="noStrike" kern="1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INVEST</a:t>
            </a:r>
            <a:r>
              <a:rPr lang="ja-JP" altLang="en-US" sz="7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KANSAI</a:t>
            </a: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テキスト ボックス 25"/>
          <p:cNvSpPr txBox="1"/>
          <p:nvPr/>
        </p:nvSpPr>
        <p:spPr>
          <a:xfrm>
            <a:off x="5266079" y="2802349"/>
            <a:ext cx="3024336" cy="200055"/>
          </a:xfrm>
          <a:prstGeom prst="rect">
            <a:avLst/>
          </a:prstGeom>
          <a:noFill/>
        </p:spPr>
        <p:txBody>
          <a:bodyPr wrap="square" rtlCol="0">
            <a:spAutoFit/>
          </a:bodyPr>
          <a:lstStyle/>
          <a:p>
            <a:pPr lvl="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lang="ja-JP" altLang="en-US" sz="700" dirty="0">
                <a:solidFill>
                  <a:prstClr val="black"/>
                </a:solidFill>
                <a:latin typeface="Meiryo UI" panose="020B0604030504040204" pitchFamily="50" charset="-128"/>
                <a:ea typeface="Meiryo UI" panose="020B0604030504040204" pitchFamily="50" charset="-128"/>
              </a:rPr>
              <a:t>：関西電力「企業立地サポート」</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27" name="図 26"/>
          <p:cNvPicPr>
            <a:picLocks noChangeAspect="1"/>
          </p:cNvPicPr>
          <p:nvPr/>
        </p:nvPicPr>
        <p:blipFill rotWithShape="1">
          <a:blip r:embed="rId3"/>
          <a:srcRect l="6441" t="33257" r="51679" b="18396"/>
          <a:stretch/>
        </p:blipFill>
        <p:spPr>
          <a:xfrm>
            <a:off x="5082678" y="739871"/>
            <a:ext cx="3447766" cy="2056803"/>
          </a:xfrm>
          <a:prstGeom prst="rect">
            <a:avLst/>
          </a:prstGeom>
        </p:spPr>
      </p:pic>
      <p:sp>
        <p:nvSpPr>
          <p:cNvPr id="28" name="テキスト ボックス 27"/>
          <p:cNvSpPr txBox="1"/>
          <p:nvPr/>
        </p:nvSpPr>
        <p:spPr>
          <a:xfrm>
            <a:off x="4813422" y="418306"/>
            <a:ext cx="428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○主な関西の燃料電池関連企業</a:t>
            </a:r>
          </a:p>
        </p:txBody>
      </p:sp>
      <p:sp>
        <p:nvSpPr>
          <p:cNvPr id="24" name="角丸四角形 23"/>
          <p:cNvSpPr/>
          <p:nvPr/>
        </p:nvSpPr>
        <p:spPr>
          <a:xfrm>
            <a:off x="5060667" y="3163656"/>
            <a:ext cx="3789510" cy="517124"/>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ea typeface="BIZ UDPゴシック" panose="020B0400000000000000" pitchFamily="50" charset="-128"/>
              </a:rPr>
              <a:t>→　地球温暖化関連（クリーンエネルギー等）の</a:t>
            </a:r>
            <a:r>
              <a:rPr lang="en-US" altLang="ja-JP" sz="1000" dirty="0">
                <a:solidFill>
                  <a:schemeClr val="tx1"/>
                </a:solidFill>
                <a:ea typeface="BIZ UDPゴシック" panose="020B0400000000000000" pitchFamily="50" charset="-128"/>
              </a:rPr>
              <a:t>2050</a:t>
            </a:r>
            <a:r>
              <a:rPr lang="ja-JP" altLang="en-US" sz="1000" dirty="0">
                <a:solidFill>
                  <a:schemeClr val="tx1"/>
                </a:solidFill>
                <a:ea typeface="BIZ UDPゴシック" panose="020B0400000000000000" pitchFamily="50" charset="-128"/>
              </a:rPr>
              <a:t>年の国内市</a:t>
            </a:r>
            <a:endParaRPr lang="en-US" altLang="ja-JP" sz="1000" dirty="0">
              <a:solidFill>
                <a:schemeClr val="tx1"/>
              </a:solidFill>
              <a:ea typeface="BIZ UDPゴシック" panose="020B0400000000000000" pitchFamily="50" charset="-128"/>
            </a:endParaRPr>
          </a:p>
          <a:p>
            <a:r>
              <a:rPr lang="ja-JP" altLang="en-US" sz="1000" dirty="0">
                <a:solidFill>
                  <a:schemeClr val="tx1"/>
                </a:solidFill>
                <a:ea typeface="BIZ UDPゴシック" panose="020B0400000000000000" pitchFamily="50" charset="-128"/>
              </a:rPr>
              <a:t>　　場規模は</a:t>
            </a:r>
            <a:r>
              <a:rPr lang="en-US" altLang="ja-JP" sz="1000" dirty="0">
                <a:solidFill>
                  <a:schemeClr val="tx1"/>
                </a:solidFill>
                <a:ea typeface="BIZ UDPゴシック" panose="020B0400000000000000" pitchFamily="50" charset="-128"/>
              </a:rPr>
              <a:t>63.3</a:t>
            </a:r>
            <a:r>
              <a:rPr lang="ja-JP" altLang="en-US" sz="1000" dirty="0">
                <a:solidFill>
                  <a:schemeClr val="tx1"/>
                </a:solidFill>
                <a:ea typeface="BIZ UDPゴシック" panose="020B0400000000000000" pitchFamily="50" charset="-128"/>
              </a:rPr>
              <a:t>兆円となり、</a:t>
            </a:r>
            <a:r>
              <a:rPr lang="en-US" altLang="ja-JP" sz="1000" dirty="0">
                <a:solidFill>
                  <a:schemeClr val="tx1"/>
                </a:solidFill>
                <a:ea typeface="BIZ UDPゴシック" panose="020B0400000000000000" pitchFamily="50" charset="-128"/>
              </a:rPr>
              <a:t>2019</a:t>
            </a:r>
            <a:r>
              <a:rPr lang="ja-JP" altLang="en-US" sz="1000" dirty="0">
                <a:solidFill>
                  <a:schemeClr val="tx1"/>
                </a:solidFill>
                <a:ea typeface="BIZ UDPゴシック" panose="020B0400000000000000" pitchFamily="50" charset="-128"/>
              </a:rPr>
              <a:t>～</a:t>
            </a:r>
            <a:r>
              <a:rPr lang="en-US" altLang="ja-JP" sz="1000" dirty="0">
                <a:solidFill>
                  <a:schemeClr val="tx1"/>
                </a:solidFill>
                <a:ea typeface="BIZ UDPゴシック" panose="020B0400000000000000" pitchFamily="50" charset="-128"/>
              </a:rPr>
              <a:t>2050</a:t>
            </a:r>
            <a:r>
              <a:rPr lang="ja-JP" altLang="en-US" sz="1000" dirty="0">
                <a:solidFill>
                  <a:schemeClr val="tx1"/>
                </a:solidFill>
                <a:ea typeface="BIZ UDPゴシック" panose="020B0400000000000000" pitchFamily="50" charset="-128"/>
              </a:rPr>
              <a:t>年の年平均成長率は</a:t>
            </a:r>
            <a:endParaRPr lang="en-US" altLang="ja-JP" sz="1000" dirty="0">
              <a:solidFill>
                <a:schemeClr val="tx1"/>
              </a:solidFill>
              <a:ea typeface="BIZ UDPゴシック" panose="020B0400000000000000" pitchFamily="50" charset="-128"/>
            </a:endParaRPr>
          </a:p>
          <a:p>
            <a:r>
              <a:rPr lang="ja-JP" altLang="en-US" sz="1000" dirty="0">
                <a:solidFill>
                  <a:schemeClr val="tx1"/>
                </a:solidFill>
                <a:ea typeface="BIZ UDPゴシック" panose="020B0400000000000000" pitchFamily="50" charset="-128"/>
              </a:rPr>
              <a:t>　　</a:t>
            </a:r>
            <a:r>
              <a:rPr lang="en-US" altLang="ja-JP" sz="1000" dirty="0">
                <a:solidFill>
                  <a:schemeClr val="tx1"/>
                </a:solidFill>
                <a:ea typeface="BIZ UDPゴシック" panose="020B0400000000000000" pitchFamily="50" charset="-128"/>
              </a:rPr>
              <a:t>1.7</a:t>
            </a:r>
            <a:r>
              <a:rPr lang="ja-JP" altLang="en-US" sz="1000" dirty="0">
                <a:solidFill>
                  <a:schemeClr val="tx1"/>
                </a:solidFill>
                <a:ea typeface="BIZ UDPゴシック" panose="020B0400000000000000" pitchFamily="50" charset="-128"/>
              </a:rPr>
              <a:t>％と推計されている。</a:t>
            </a:r>
            <a:endParaRPr lang="en-US" altLang="ja-JP" sz="1000" dirty="0">
              <a:solidFill>
                <a:schemeClr val="tx1"/>
              </a:solidFill>
              <a:ea typeface="BIZ UDPゴシック" panose="020B0400000000000000" pitchFamily="50" charset="-128"/>
            </a:endParaRPr>
          </a:p>
        </p:txBody>
      </p:sp>
      <p:pic>
        <p:nvPicPr>
          <p:cNvPr id="16" name="図 15"/>
          <p:cNvPicPr>
            <a:picLocks noChangeAspect="1"/>
          </p:cNvPicPr>
          <p:nvPr/>
        </p:nvPicPr>
        <p:blipFill rotWithShape="1">
          <a:blip r:embed="rId4"/>
          <a:srcRect l="24036" t="3947" r="24075" b="1983"/>
          <a:stretch/>
        </p:blipFill>
        <p:spPr>
          <a:xfrm>
            <a:off x="1079196" y="770663"/>
            <a:ext cx="2176665" cy="2226281"/>
          </a:xfrm>
          <a:prstGeom prst="rect">
            <a:avLst/>
          </a:prstGeom>
        </p:spPr>
      </p:pic>
      <p:sp>
        <p:nvSpPr>
          <p:cNvPr id="17" name="正方形/長方形 16"/>
          <p:cNvSpPr/>
          <p:nvPr/>
        </p:nvSpPr>
        <p:spPr>
          <a:xfrm>
            <a:off x="3168624" y="2827776"/>
            <a:ext cx="2934496" cy="33013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（財務省</a:t>
            </a: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貿易統計</a:t>
            </a: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より作成）</a:t>
            </a:r>
            <a:endParaRPr kumimoji="1" lang="ja-JP"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113493" y="442568"/>
            <a:ext cx="5624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○関西のリチウムイオン電池 全国輸出シェア（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9" name="正方形/長方形 18"/>
          <p:cNvSpPr/>
          <p:nvPr/>
        </p:nvSpPr>
        <p:spPr>
          <a:xfrm>
            <a:off x="2890963" y="1389104"/>
            <a:ext cx="2028979" cy="605294"/>
          </a:xfrm>
          <a:prstGeom prst="rect">
            <a:avLst/>
          </a:prstGeom>
        </p:spPr>
        <p:txBody>
          <a:bodyPr wrap="square">
            <a:sp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グラフにおける、「関西」は、</a:t>
            </a:r>
            <a:endPar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近畿</a:t>
            </a: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a:t>
            </a: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府</a:t>
            </a: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4</a:t>
            </a: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県</a:t>
            </a:r>
            <a:endPar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滋賀県、京都府、大阪府、兵庫県、</a:t>
            </a:r>
            <a:endPar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奈良県、和歌山県</a:t>
            </a:r>
            <a:r>
              <a:rPr kumimoji="1" lang="en-US"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の合計。</a:t>
            </a:r>
            <a:endParaRPr kumimoji="1" lang="ja-JP"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531190" y="2886006"/>
            <a:ext cx="403729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a:t>
            </a:r>
            <a:r>
              <a:rPr kumimoji="1" lang="ja-JP" altLang="en-US" sz="700" dirty="0">
                <a:solidFill>
                  <a:prstClr val="black"/>
                </a:solidFill>
                <a:latin typeface="Meiryo UI" panose="020B0604030504040204" pitchFamily="50" charset="-128"/>
                <a:ea typeface="Meiryo UI" panose="020B0604030504040204" pitchFamily="50" charset="-128"/>
              </a:rPr>
              <a:t>　</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「万博のインパクトを活かした大阪の将来に向けたビジョン」</a:t>
            </a:r>
          </a:p>
        </p:txBody>
      </p:sp>
      <p:sp>
        <p:nvSpPr>
          <p:cNvPr id="21" name="角丸四角形 20"/>
          <p:cNvSpPr/>
          <p:nvPr/>
        </p:nvSpPr>
        <p:spPr>
          <a:xfrm>
            <a:off x="242155" y="713147"/>
            <a:ext cx="4199217" cy="389308"/>
          </a:xfrm>
          <a:prstGeom prst="roundRect">
            <a:avLst>
              <a:gd name="adj" fmla="val 2804"/>
            </a:avLst>
          </a:prstGeom>
          <a:solidFill>
            <a:schemeClr val="accent3">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ea typeface="BIZ UDPゴシック" panose="020B0400000000000000" pitchFamily="50" charset="-128"/>
              </a:rPr>
              <a:t>→  リチウムイオン電池の輸出における関西（２府４県）の全国シェアは、</a:t>
            </a:r>
            <a:endParaRPr lang="en-US" altLang="ja-JP" sz="1000" dirty="0">
              <a:solidFill>
                <a:schemeClr val="tx1"/>
              </a:solidFill>
              <a:ea typeface="BIZ UDPゴシック" panose="020B0400000000000000" pitchFamily="50" charset="-128"/>
            </a:endParaRPr>
          </a:p>
          <a:p>
            <a:r>
              <a:rPr lang="ja-JP" altLang="en-US" sz="1000" dirty="0">
                <a:solidFill>
                  <a:schemeClr val="tx1"/>
                </a:solidFill>
                <a:ea typeface="BIZ UDPゴシック" panose="020B0400000000000000" pitchFamily="50" charset="-128"/>
              </a:rPr>
              <a:t> 　　金額ベースで</a:t>
            </a:r>
            <a:r>
              <a:rPr lang="en-US" altLang="ja-JP" sz="1000" dirty="0">
                <a:solidFill>
                  <a:schemeClr val="tx1"/>
                </a:solidFill>
                <a:ea typeface="BIZ UDPゴシック" panose="020B0400000000000000" pitchFamily="50" charset="-128"/>
              </a:rPr>
              <a:t>70.1</a:t>
            </a:r>
            <a:r>
              <a:rPr lang="ja-JP" altLang="en-US" sz="1000" dirty="0">
                <a:solidFill>
                  <a:schemeClr val="tx1"/>
                </a:solidFill>
                <a:ea typeface="BIZ UDPゴシック" panose="020B0400000000000000" pitchFamily="50" charset="-128"/>
              </a:rPr>
              <a:t>％、個数ベースで</a:t>
            </a:r>
            <a:r>
              <a:rPr lang="en-US" altLang="ja-JP" sz="1000" dirty="0">
                <a:solidFill>
                  <a:schemeClr val="tx1"/>
                </a:solidFill>
                <a:ea typeface="BIZ UDPゴシック" panose="020B0400000000000000" pitchFamily="50" charset="-128"/>
              </a:rPr>
              <a:t>88.8</a:t>
            </a:r>
            <a:r>
              <a:rPr lang="ja-JP" altLang="en-US" sz="1000" dirty="0">
                <a:solidFill>
                  <a:schemeClr val="tx1"/>
                </a:solidFill>
                <a:ea typeface="BIZ UDPゴシック" panose="020B0400000000000000" pitchFamily="50" charset="-128"/>
              </a:rPr>
              <a:t>％を占めている。 </a:t>
            </a:r>
            <a:endParaRPr lang="en-US" altLang="ja-JP" sz="1000" dirty="0">
              <a:solidFill>
                <a:schemeClr val="tx1"/>
              </a:solidFill>
              <a:ea typeface="BIZ UDPゴシック" panose="020B0400000000000000" pitchFamily="50" charset="-128"/>
            </a:endParaRPr>
          </a:p>
        </p:txBody>
      </p:sp>
    </p:spTree>
    <p:extLst>
      <p:ext uri="{BB962C8B-B14F-4D97-AF65-F5344CB8AC3E}">
        <p14:creationId xmlns:p14="http://schemas.microsoft.com/office/powerpoint/2010/main" val="171291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09328"/>
            <a:ext cx="8503417"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大阪・関西にはリチウムイオン電池・燃料電池、その関連部材・装置メーカーが集積している。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buFont typeface="Wingdings" panose="05000000000000000000" pitchFamily="2" charset="2"/>
              <a:buChar char="p"/>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リチウムイオン二次電池</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の世界市場は</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倍、燃料電池システムの世界市場は</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年度には</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15.1</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倍になると予測されている。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283011" y="6440125"/>
            <a:ext cx="4342344" cy="44773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（近畿経済産業局「</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INVEST</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JAPAN</a:t>
            </a:r>
            <a:r>
              <a:rPr kumimoji="1" lang="ja-JP" altLang="en-US" sz="1100" b="0" i="0" u="none" strike="noStrike" kern="1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INVEST</a:t>
            </a: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KANSAI</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180000" y="1614118"/>
            <a:ext cx="428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200" dirty="0">
                <a:solidFill>
                  <a:prstClr val="black"/>
                </a:solidFill>
                <a:latin typeface="Meiryo UI" panose="020B0604030504040204" pitchFamily="50" charset="-128"/>
                <a:ea typeface="Meiryo UI" panose="020B0604030504040204" pitchFamily="50" charset="-128"/>
              </a:rPr>
              <a:t>リチウムイオン電池関連企業の集積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p:cNvSpPr txBox="1"/>
          <p:nvPr/>
        </p:nvSpPr>
        <p:spPr>
          <a:xfrm>
            <a:off x="251520" y="6309320"/>
            <a:ext cx="3024336"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a:solidFill>
                  <a:prstClr val="black"/>
                </a:solidFill>
                <a:latin typeface="Meiryo UI" panose="020B0604030504040204" pitchFamily="50" charset="-128"/>
                <a:ea typeface="Meiryo UI" panose="020B0604030504040204" pitchFamily="50" charset="-128"/>
              </a:rPr>
              <a:t>：関西電力「企業立地サポート」</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75784" y="404664"/>
            <a:ext cx="3852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グリーン・イノベーション分野のポテンシャル</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rotWithShape="1">
          <a:blip r:embed="rId2"/>
          <a:srcRect l="6441" t="33257" r="51679" b="18396"/>
          <a:stretch/>
        </p:blipFill>
        <p:spPr>
          <a:xfrm>
            <a:off x="440678" y="4545320"/>
            <a:ext cx="3366107" cy="1764000"/>
          </a:xfrm>
          <a:prstGeom prst="rect">
            <a:avLst/>
          </a:prstGeom>
        </p:spPr>
      </p:pic>
      <p:pic>
        <p:nvPicPr>
          <p:cNvPr id="8" name="図 7"/>
          <p:cNvPicPr>
            <a:picLocks noChangeAspect="1"/>
          </p:cNvPicPr>
          <p:nvPr/>
        </p:nvPicPr>
        <p:blipFill rotWithShape="1">
          <a:blip r:embed="rId3"/>
          <a:srcRect l="3946" t="12719" r="13208" b="10860"/>
          <a:stretch/>
        </p:blipFill>
        <p:spPr>
          <a:xfrm>
            <a:off x="645529" y="1933932"/>
            <a:ext cx="3136591" cy="2340000"/>
          </a:xfrm>
          <a:prstGeom prst="rect">
            <a:avLst/>
          </a:prstGeom>
        </p:spPr>
      </p:pic>
      <p:sp>
        <p:nvSpPr>
          <p:cNvPr id="21" name="テキスト ボックス 20"/>
          <p:cNvSpPr txBox="1"/>
          <p:nvPr/>
        </p:nvSpPr>
        <p:spPr>
          <a:xfrm>
            <a:off x="180000" y="4246413"/>
            <a:ext cx="428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○主な関西の燃料電池関連企業</a:t>
            </a:r>
          </a:p>
        </p:txBody>
      </p:sp>
      <p:sp>
        <p:nvSpPr>
          <p:cNvPr id="12" name="テキスト ボックス 11"/>
          <p:cNvSpPr txBox="1"/>
          <p:nvPr/>
        </p:nvSpPr>
        <p:spPr>
          <a:xfrm>
            <a:off x="4211960" y="1592210"/>
            <a:ext cx="428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200" dirty="0">
                <a:solidFill>
                  <a:prstClr val="black"/>
                </a:solidFill>
                <a:latin typeface="Meiryo UI" panose="020B0604030504040204" pitchFamily="50" charset="-128"/>
                <a:ea typeface="Meiryo UI" panose="020B0604030504040204" pitchFamily="50" charset="-128"/>
              </a:rPr>
              <a:t>リチウムイオン二次電池（</a:t>
            </a:r>
            <a:r>
              <a:rPr lang="en-US" altLang="ja-JP" sz="1200" dirty="0">
                <a:solidFill>
                  <a:prstClr val="black"/>
                </a:solidFill>
                <a:latin typeface="Meiryo UI" panose="020B0604030504040204" pitchFamily="50" charset="-128"/>
                <a:ea typeface="Meiryo UI" panose="020B0604030504040204" pitchFamily="50" charset="-128"/>
              </a:rPr>
              <a:t>LIB</a:t>
            </a:r>
            <a:r>
              <a:rPr lang="ja-JP" altLang="en-US" sz="1200" dirty="0">
                <a:solidFill>
                  <a:prstClr val="black"/>
                </a:solidFill>
                <a:latin typeface="Meiryo UI" panose="020B0604030504040204" pitchFamily="50" charset="-128"/>
                <a:ea typeface="Meiryo UI" panose="020B0604030504040204" pitchFamily="50" charset="-128"/>
              </a:rPr>
              <a:t>）の世界市場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4211960" y="4592161"/>
            <a:ext cx="24125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○燃料電池システムの世界市場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楕円 2"/>
          <p:cNvSpPr/>
          <p:nvPr/>
        </p:nvSpPr>
        <p:spPr>
          <a:xfrm>
            <a:off x="5394290" y="5598825"/>
            <a:ext cx="252000" cy="252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楕円 14"/>
          <p:cNvSpPr/>
          <p:nvPr/>
        </p:nvSpPr>
        <p:spPr>
          <a:xfrm>
            <a:off x="7149923" y="5094688"/>
            <a:ext cx="1512000" cy="1512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1000" dirty="0">
                <a:solidFill>
                  <a:schemeClr val="tx1"/>
                </a:solidFill>
                <a:latin typeface="+mj-lt"/>
              </a:rPr>
              <a:t>4</a:t>
            </a:r>
            <a:r>
              <a:rPr lang="ja-JP" altLang="en-US" sz="1000" dirty="0">
                <a:solidFill>
                  <a:schemeClr val="tx1"/>
                </a:solidFill>
                <a:latin typeface="+mj-lt"/>
              </a:rPr>
              <a:t>兆</a:t>
            </a:r>
            <a:r>
              <a:rPr lang="en-US" altLang="ja-JP" sz="1000" dirty="0">
                <a:solidFill>
                  <a:schemeClr val="tx1"/>
                </a:solidFill>
                <a:latin typeface="+mj-lt"/>
              </a:rPr>
              <a:t>9,581</a:t>
            </a:r>
            <a:r>
              <a:rPr lang="ja-JP" altLang="en-US" sz="1000" dirty="0">
                <a:solidFill>
                  <a:schemeClr val="tx1"/>
                </a:solidFill>
                <a:latin typeface="+mj-lt"/>
              </a:rPr>
              <a:t>億円</a:t>
            </a:r>
            <a:endParaRPr kumimoji="1" lang="ja-JP" altLang="en-US" sz="1000" dirty="0">
              <a:solidFill>
                <a:schemeClr val="tx1"/>
              </a:solidFill>
              <a:latin typeface="+mj-lt"/>
            </a:endParaRPr>
          </a:p>
        </p:txBody>
      </p:sp>
      <p:sp>
        <p:nvSpPr>
          <p:cNvPr id="24" name="右矢印 23"/>
          <p:cNvSpPr/>
          <p:nvPr/>
        </p:nvSpPr>
        <p:spPr>
          <a:xfrm>
            <a:off x="6120256" y="5494508"/>
            <a:ext cx="756000" cy="492653"/>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altLang="ja-JP" sz="1050" dirty="0">
                <a:latin typeface="+mj-lt"/>
              </a:rPr>
              <a:t>15.1</a:t>
            </a:r>
            <a:r>
              <a:rPr kumimoji="1" lang="ja-JP" altLang="en-US" sz="1050" dirty="0">
                <a:latin typeface="+mj-lt"/>
              </a:rPr>
              <a:t>倍</a:t>
            </a:r>
          </a:p>
        </p:txBody>
      </p:sp>
      <p:sp>
        <p:nvSpPr>
          <p:cNvPr id="14" name="テキスト ボックス 13"/>
          <p:cNvSpPr txBox="1"/>
          <p:nvPr/>
        </p:nvSpPr>
        <p:spPr>
          <a:xfrm>
            <a:off x="4788024" y="4972580"/>
            <a:ext cx="1440160" cy="246221"/>
          </a:xfrm>
          <a:prstGeom prst="rect">
            <a:avLst/>
          </a:prstGeom>
          <a:noFill/>
        </p:spPr>
        <p:txBody>
          <a:bodyPr wrap="square" rtlCol="0">
            <a:spAutoFit/>
          </a:bodyPr>
          <a:lstStyle/>
          <a:p>
            <a:pPr algn="ctr"/>
            <a:r>
              <a:rPr lang="en-US" altLang="ja-JP" sz="1000" dirty="0"/>
              <a:t>【2020</a:t>
            </a:r>
            <a:r>
              <a:rPr lang="ja-JP" altLang="en-US" sz="1000" dirty="0"/>
              <a:t>年度見込み</a:t>
            </a:r>
            <a:r>
              <a:rPr lang="en-US" altLang="ja-JP" sz="1000" dirty="0"/>
              <a:t>】</a:t>
            </a:r>
            <a:endParaRPr lang="ja-JP" altLang="en-US" sz="1000" dirty="0"/>
          </a:p>
        </p:txBody>
      </p:sp>
      <p:sp>
        <p:nvSpPr>
          <p:cNvPr id="25" name="テキスト ボックス 24"/>
          <p:cNvSpPr txBox="1"/>
          <p:nvPr/>
        </p:nvSpPr>
        <p:spPr>
          <a:xfrm>
            <a:off x="7184478" y="4779373"/>
            <a:ext cx="1440160" cy="246221"/>
          </a:xfrm>
          <a:prstGeom prst="rect">
            <a:avLst/>
          </a:prstGeom>
          <a:noFill/>
        </p:spPr>
        <p:txBody>
          <a:bodyPr wrap="square" rtlCol="0">
            <a:spAutoFit/>
          </a:bodyPr>
          <a:lstStyle/>
          <a:p>
            <a:pPr algn="ctr"/>
            <a:r>
              <a:rPr lang="en-US" altLang="ja-JP" sz="1000" dirty="0"/>
              <a:t>【2030</a:t>
            </a:r>
            <a:r>
              <a:rPr lang="ja-JP" altLang="en-US" sz="1000" dirty="0"/>
              <a:t>度予測</a:t>
            </a:r>
            <a:r>
              <a:rPr lang="en-US" altLang="ja-JP" sz="1000" dirty="0"/>
              <a:t>】</a:t>
            </a:r>
            <a:endParaRPr lang="ja-JP" altLang="en-US" sz="1000" dirty="0"/>
          </a:p>
        </p:txBody>
      </p:sp>
      <p:sp>
        <p:nvSpPr>
          <p:cNvPr id="26" name="テキスト ボックス 25"/>
          <p:cNvSpPr txBox="1"/>
          <p:nvPr/>
        </p:nvSpPr>
        <p:spPr>
          <a:xfrm>
            <a:off x="4698171" y="1988840"/>
            <a:ext cx="1440160" cy="246221"/>
          </a:xfrm>
          <a:prstGeom prst="rect">
            <a:avLst/>
          </a:prstGeom>
          <a:noFill/>
        </p:spPr>
        <p:txBody>
          <a:bodyPr wrap="square" rtlCol="0">
            <a:spAutoFit/>
          </a:bodyPr>
          <a:lstStyle/>
          <a:p>
            <a:pPr algn="ctr"/>
            <a:r>
              <a:rPr lang="en-US" altLang="ja-JP" sz="1000" dirty="0"/>
              <a:t>【2020</a:t>
            </a:r>
            <a:r>
              <a:rPr lang="ja-JP" altLang="en-US" sz="1000" dirty="0"/>
              <a:t>年見込み</a:t>
            </a:r>
            <a:r>
              <a:rPr lang="en-US" altLang="ja-JP" sz="1000" dirty="0"/>
              <a:t>】</a:t>
            </a:r>
            <a:endParaRPr lang="ja-JP" altLang="en-US" sz="1000" dirty="0"/>
          </a:p>
        </p:txBody>
      </p:sp>
      <p:sp>
        <p:nvSpPr>
          <p:cNvPr id="27" name="テキスト ボックス 26"/>
          <p:cNvSpPr txBox="1"/>
          <p:nvPr/>
        </p:nvSpPr>
        <p:spPr>
          <a:xfrm>
            <a:off x="7101095" y="1883982"/>
            <a:ext cx="1440160" cy="246221"/>
          </a:xfrm>
          <a:prstGeom prst="rect">
            <a:avLst/>
          </a:prstGeom>
          <a:noFill/>
        </p:spPr>
        <p:txBody>
          <a:bodyPr wrap="square" rtlCol="0">
            <a:spAutoFit/>
          </a:bodyPr>
          <a:lstStyle/>
          <a:p>
            <a:pPr algn="ctr"/>
            <a:r>
              <a:rPr lang="en-US" altLang="ja-JP" sz="1000" dirty="0"/>
              <a:t>【2024</a:t>
            </a:r>
            <a:r>
              <a:rPr lang="ja-JP" altLang="en-US" sz="1000" dirty="0"/>
              <a:t>年予測</a:t>
            </a:r>
            <a:r>
              <a:rPr lang="en-US" altLang="ja-JP" sz="1000" dirty="0"/>
              <a:t>】</a:t>
            </a:r>
            <a:endParaRPr lang="ja-JP" altLang="en-US" sz="1000" dirty="0"/>
          </a:p>
        </p:txBody>
      </p:sp>
      <p:sp>
        <p:nvSpPr>
          <p:cNvPr id="28" name="テキスト ボックス 27"/>
          <p:cNvSpPr txBox="1"/>
          <p:nvPr/>
        </p:nvSpPr>
        <p:spPr>
          <a:xfrm>
            <a:off x="4211960" y="3754632"/>
            <a:ext cx="2761456" cy="592470"/>
          </a:xfrm>
          <a:prstGeom prst="rect">
            <a:avLst/>
          </a:prstGeom>
          <a:noFill/>
        </p:spPr>
        <p:txBody>
          <a:bodyPr wrap="square" rtlCol="0">
            <a:spAutoFit/>
          </a:bodyPr>
          <a:lstStyle/>
          <a:p>
            <a:r>
              <a:rPr kumimoji="1" lang="en-US" altLang="ja-JP" sz="650" dirty="0">
                <a:latin typeface="+mj-lt"/>
              </a:rPr>
              <a:t>※</a:t>
            </a:r>
            <a:r>
              <a:rPr lang="ja-JP" altLang="en-US" sz="650" dirty="0">
                <a:latin typeface="+mj-lt"/>
              </a:rPr>
              <a:t>ｘＥＶ用：ＥＶ、ＰＨＶ、ＨＶの駆動用電池として用いられるＬＩＢ</a:t>
            </a:r>
            <a:endParaRPr lang="en-US" altLang="ja-JP" sz="650" dirty="0">
              <a:latin typeface="+mj-lt"/>
            </a:endParaRPr>
          </a:p>
          <a:p>
            <a:r>
              <a:rPr lang="ja-JP" altLang="en-US" sz="650" dirty="0">
                <a:latin typeface="+mj-lt"/>
              </a:rPr>
              <a:t>　 小型民生用：ノートブックＰＣやスマートフォン、タブレット端末などコン</a:t>
            </a:r>
            <a:endParaRPr lang="en-US" altLang="ja-JP" sz="650" dirty="0">
              <a:latin typeface="+mj-lt"/>
            </a:endParaRPr>
          </a:p>
          <a:p>
            <a:r>
              <a:rPr lang="ja-JP" altLang="en-US" sz="650" dirty="0">
                <a:latin typeface="+mj-lt"/>
              </a:rPr>
              <a:t>　　　　　　　　　　 シューマ・エレクトロニクス製品向けに用いられるＬＩＢ</a:t>
            </a:r>
            <a:endParaRPr lang="en-US" altLang="ja-JP" sz="650" dirty="0">
              <a:latin typeface="+mj-lt"/>
            </a:endParaRPr>
          </a:p>
          <a:p>
            <a:r>
              <a:rPr lang="en-US" altLang="ja-JP" sz="650" dirty="0">
                <a:latin typeface="+mj-lt"/>
              </a:rPr>
              <a:t> </a:t>
            </a:r>
            <a:r>
              <a:rPr lang="ja-JP" altLang="en-US" sz="650" dirty="0">
                <a:latin typeface="+mj-lt"/>
              </a:rPr>
              <a:t>　ＥＳＳ／ＵＰＳ／ＢＴＳ用：電力貯蔵システム、無停電電源装置、</a:t>
            </a:r>
            <a:endParaRPr lang="en-US" altLang="ja-JP" sz="650" dirty="0">
              <a:latin typeface="+mj-lt"/>
            </a:endParaRPr>
          </a:p>
          <a:p>
            <a:r>
              <a:rPr lang="en-US" altLang="ja-JP" sz="650" dirty="0">
                <a:latin typeface="+mj-lt"/>
              </a:rPr>
              <a:t>                                         </a:t>
            </a:r>
            <a:r>
              <a:rPr lang="ja-JP" altLang="en-US" sz="650" dirty="0">
                <a:latin typeface="+mj-lt"/>
              </a:rPr>
              <a:t>携帯電話基地局に用いられるＬＩＢ</a:t>
            </a:r>
            <a:endParaRPr lang="en-US" altLang="ja-JP" sz="650" dirty="0">
              <a:latin typeface="+mj-lt"/>
            </a:endParaRPr>
          </a:p>
        </p:txBody>
      </p:sp>
      <p:sp>
        <p:nvSpPr>
          <p:cNvPr id="29" name="テキスト ボックス 28"/>
          <p:cNvSpPr txBox="1"/>
          <p:nvPr/>
        </p:nvSpPr>
        <p:spPr>
          <a:xfrm>
            <a:off x="5098627" y="5919083"/>
            <a:ext cx="818954" cy="246221"/>
          </a:xfrm>
          <a:prstGeom prst="rect">
            <a:avLst/>
          </a:prstGeom>
          <a:noFill/>
        </p:spPr>
        <p:txBody>
          <a:bodyPr wrap="square" rtlCol="0">
            <a:spAutoFit/>
          </a:bodyPr>
          <a:lstStyle/>
          <a:p>
            <a:r>
              <a:rPr kumimoji="1" lang="en-US" altLang="ja-JP" sz="1000" dirty="0"/>
              <a:t>3,278</a:t>
            </a:r>
            <a:r>
              <a:rPr kumimoji="1" lang="ja-JP" altLang="en-US" sz="1000" dirty="0"/>
              <a:t>億円</a:t>
            </a:r>
          </a:p>
        </p:txBody>
      </p:sp>
      <p:sp>
        <p:nvSpPr>
          <p:cNvPr id="30" name="テキスト ボックス 29"/>
          <p:cNvSpPr txBox="1"/>
          <p:nvPr/>
        </p:nvSpPr>
        <p:spPr>
          <a:xfrm>
            <a:off x="4425711" y="6509219"/>
            <a:ext cx="3024336"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a:solidFill>
                  <a:prstClr val="black"/>
                </a:solidFill>
                <a:latin typeface="Meiryo UI" panose="020B0604030504040204" pitchFamily="50" charset="-128"/>
                <a:ea typeface="Meiryo UI" panose="020B0604030504040204" pitchFamily="50" charset="-128"/>
              </a:rPr>
              <a:t>株式会社富士経済</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a:blip r:embed="rId4"/>
          <a:stretch>
            <a:fillRect/>
          </a:stretch>
        </p:blipFill>
        <p:spPr>
          <a:xfrm>
            <a:off x="4187177" y="2218840"/>
            <a:ext cx="2414225" cy="1621677"/>
          </a:xfrm>
          <a:prstGeom prst="rect">
            <a:avLst/>
          </a:prstGeom>
        </p:spPr>
      </p:pic>
      <p:sp>
        <p:nvSpPr>
          <p:cNvPr id="5" name="右矢印 4"/>
          <p:cNvSpPr/>
          <p:nvPr/>
        </p:nvSpPr>
        <p:spPr>
          <a:xfrm>
            <a:off x="6161395" y="2957619"/>
            <a:ext cx="606628" cy="492653"/>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r>
              <a:rPr kumimoji="1" lang="en-US" altLang="ja-JP" sz="1050" dirty="0">
                <a:latin typeface="+mj-lt"/>
              </a:rPr>
              <a:t>2</a:t>
            </a:r>
            <a:r>
              <a:rPr kumimoji="1" lang="ja-JP" altLang="en-US" sz="1050" dirty="0">
                <a:latin typeface="+mj-lt"/>
              </a:rPr>
              <a:t>倍</a:t>
            </a:r>
          </a:p>
        </p:txBody>
      </p:sp>
      <p:sp>
        <p:nvSpPr>
          <p:cNvPr id="9" name="テキスト ボックス 8"/>
          <p:cNvSpPr txBox="1"/>
          <p:nvPr/>
        </p:nvSpPr>
        <p:spPr>
          <a:xfrm>
            <a:off x="5004000" y="2841210"/>
            <a:ext cx="792064" cy="307777"/>
          </a:xfrm>
          <a:prstGeom prst="rect">
            <a:avLst/>
          </a:prstGeom>
          <a:noFill/>
        </p:spPr>
        <p:txBody>
          <a:bodyPr wrap="square" rtlCol="0">
            <a:spAutoFit/>
          </a:bodyPr>
          <a:lstStyle/>
          <a:p>
            <a:pPr algn="ctr"/>
            <a:r>
              <a:rPr lang="ja-JP" altLang="en-US" sz="700" dirty="0">
                <a:latin typeface="+mj-lt"/>
              </a:rPr>
              <a:t>合計</a:t>
            </a:r>
            <a:endParaRPr lang="en-US" altLang="ja-JP" sz="700" dirty="0">
              <a:latin typeface="+mj-lt"/>
            </a:endParaRPr>
          </a:p>
          <a:p>
            <a:pPr algn="ctr"/>
            <a:r>
              <a:rPr kumimoji="1" lang="en-US" altLang="ja-JP" sz="700" dirty="0">
                <a:latin typeface="+mj-lt"/>
              </a:rPr>
              <a:t>4</a:t>
            </a:r>
            <a:r>
              <a:rPr kumimoji="1" lang="ja-JP" altLang="en-US" sz="700" dirty="0">
                <a:latin typeface="+mj-lt"/>
              </a:rPr>
              <a:t>兆</a:t>
            </a:r>
            <a:r>
              <a:rPr kumimoji="1" lang="en-US" altLang="ja-JP" sz="700" dirty="0">
                <a:latin typeface="+mj-lt"/>
              </a:rPr>
              <a:t>7,410</a:t>
            </a:r>
            <a:r>
              <a:rPr kumimoji="1" lang="ja-JP" altLang="en-US" sz="700" dirty="0">
                <a:latin typeface="+mj-lt"/>
              </a:rPr>
              <a:t>億円</a:t>
            </a:r>
          </a:p>
        </p:txBody>
      </p:sp>
      <p:pic>
        <p:nvPicPr>
          <p:cNvPr id="17" name="図 16"/>
          <p:cNvPicPr>
            <a:picLocks noChangeAspect="1"/>
          </p:cNvPicPr>
          <p:nvPr/>
        </p:nvPicPr>
        <p:blipFill>
          <a:blip r:embed="rId5"/>
          <a:stretch>
            <a:fillRect/>
          </a:stretch>
        </p:blipFill>
        <p:spPr>
          <a:xfrm>
            <a:off x="6184257" y="2053791"/>
            <a:ext cx="3273836" cy="2377646"/>
          </a:xfrm>
          <a:prstGeom prst="rect">
            <a:avLst/>
          </a:prstGeom>
        </p:spPr>
      </p:pic>
      <p:grpSp>
        <p:nvGrpSpPr>
          <p:cNvPr id="32" name="グループ化 31">
            <a:extLst>
              <a:ext uri="{FF2B5EF4-FFF2-40B4-BE49-F238E27FC236}">
                <a16:creationId xmlns:a16="http://schemas.microsoft.com/office/drawing/2014/main" id="{E6908397-0857-351A-0AA0-F48C2D7F7679}"/>
              </a:ext>
            </a:extLst>
          </p:cNvPr>
          <p:cNvGrpSpPr/>
          <p:nvPr/>
        </p:nvGrpSpPr>
        <p:grpSpPr>
          <a:xfrm>
            <a:off x="-11895" y="0"/>
            <a:ext cx="9144000" cy="404664"/>
            <a:chOff x="-3515" y="-13192"/>
            <a:chExt cx="9144000" cy="404664"/>
          </a:xfrm>
        </p:grpSpPr>
        <p:sp>
          <p:nvSpPr>
            <p:cNvPr id="33" name="正方形/長方形 32">
              <a:extLst>
                <a:ext uri="{FF2B5EF4-FFF2-40B4-BE49-F238E27FC236}">
                  <a16:creationId xmlns:a16="http://schemas.microsoft.com/office/drawing/2014/main" id="{3EF0A1C0-C5C5-3C4C-3A4F-CE4634CA6FE9}"/>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（９</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リチウムイオン電池・燃料電池）</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34" name="正方形/長方形 33">
              <a:extLst>
                <a:ext uri="{FF2B5EF4-FFF2-40B4-BE49-F238E27FC236}">
                  <a16:creationId xmlns:a16="http://schemas.microsoft.com/office/drawing/2014/main" id="{959EDE82-E763-BCD1-25BC-15ADEE0876A1}"/>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222262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72800"/>
            <a:ext cx="8503417"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リチウムイオン電池の輸出における関西（</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県）の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シェアは、金額ベースで</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70.1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％、個数ベースで</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88.8</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％を占めている。</a:t>
            </a:r>
          </a:p>
        </p:txBody>
      </p:sp>
      <p:sp>
        <p:nvSpPr>
          <p:cNvPr id="10" name="正方形/長方形 9"/>
          <p:cNvSpPr/>
          <p:nvPr/>
        </p:nvSpPr>
        <p:spPr>
          <a:xfrm>
            <a:off x="199205" y="6267215"/>
            <a:ext cx="2934496" cy="33013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（財務省</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貿易統計</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より作成）</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342628" y="1768138"/>
            <a:ext cx="5624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○関西のリチウムイオン電池 全国輸出シェア（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pic>
        <p:nvPicPr>
          <p:cNvPr id="17" name="図 16"/>
          <p:cNvPicPr>
            <a:picLocks noChangeAspect="1"/>
          </p:cNvPicPr>
          <p:nvPr/>
        </p:nvPicPr>
        <p:blipFill rotWithShape="1">
          <a:blip r:embed="rId2"/>
          <a:srcRect l="24036" t="3947" r="24075" b="1983"/>
          <a:stretch/>
        </p:blipFill>
        <p:spPr>
          <a:xfrm>
            <a:off x="955360" y="2121048"/>
            <a:ext cx="3343702" cy="3515804"/>
          </a:xfrm>
          <a:prstGeom prst="rect">
            <a:avLst/>
          </a:prstGeom>
        </p:spPr>
      </p:pic>
      <p:pic>
        <p:nvPicPr>
          <p:cNvPr id="18" name="図 17"/>
          <p:cNvPicPr>
            <a:picLocks noChangeAspect="1"/>
          </p:cNvPicPr>
          <p:nvPr/>
        </p:nvPicPr>
        <p:blipFill rotWithShape="1">
          <a:blip r:embed="rId3"/>
          <a:srcRect l="24791" t="2353" r="24944" b="3138"/>
          <a:stretch/>
        </p:blipFill>
        <p:spPr>
          <a:xfrm>
            <a:off x="5236560" y="2062513"/>
            <a:ext cx="3271072" cy="3567096"/>
          </a:xfrm>
          <a:prstGeom prst="rect">
            <a:avLst/>
          </a:prstGeom>
        </p:spPr>
      </p:pic>
      <p:sp>
        <p:nvSpPr>
          <p:cNvPr id="19" name="正方形/長方形 18"/>
          <p:cNvSpPr/>
          <p:nvPr/>
        </p:nvSpPr>
        <p:spPr>
          <a:xfrm>
            <a:off x="539552" y="5699564"/>
            <a:ext cx="5807446" cy="220573"/>
          </a:xfrm>
          <a:prstGeom prst="rect">
            <a:avLst/>
          </a:prstGeom>
        </p:spPr>
        <p:txBody>
          <a:bodyPr wrap="square">
            <a:sp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上記グラフにおける、「関西」は、近畿</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府</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4</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県</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滋賀県、京都府、大阪府、兵庫県、奈良県、和歌山県</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の合計。</a:t>
            </a:r>
            <a:endParaRPr kumimoji="1" lang="ja-JP"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149061" y="6039983"/>
            <a:ext cx="5658578" cy="267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出典：大阪府・大阪市「万博のインパクトを活かした大阪の将来に向けたビジョン」</a:t>
            </a: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リチウムイオン電池のポテンシャル</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105642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395536" y="5653229"/>
            <a:ext cx="8672679"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en-US" altLang="ja-JP" sz="1100" dirty="0" err="1">
                <a:solidFill>
                  <a:prstClr val="black"/>
                </a:solidFill>
                <a:latin typeface="Meiryo UI" panose="020B0604030504040204" pitchFamily="50" charset="-128"/>
                <a:ea typeface="Meiryo UI" panose="020B0604030504040204" pitchFamily="50" charset="-128"/>
              </a:rPr>
              <a:t>Clarivate</a:t>
            </a:r>
            <a:r>
              <a:rPr lang="en-US" altLang="ja-JP" sz="1100" dirty="0">
                <a:solidFill>
                  <a:prstClr val="black"/>
                </a:solidFill>
                <a:latin typeface="Meiryo UI" panose="020B0604030504040204" pitchFamily="50" charset="-128"/>
                <a:ea typeface="Meiryo UI" panose="020B0604030504040204" pitchFamily="50" charset="-128"/>
              </a:rPr>
              <a:t> Analytics</a:t>
            </a:r>
            <a:r>
              <a:rPr lang="ja-JP" altLang="en-US" sz="1100" dirty="0">
                <a:solidFill>
                  <a:prstClr val="black"/>
                </a:solidFill>
                <a:latin typeface="Meiryo UI" panose="020B0604030504040204" pitchFamily="50" charset="-128"/>
                <a:ea typeface="Meiryo UI" panose="020B0604030504040204" pitchFamily="50" charset="-128"/>
              </a:rPr>
              <a:t>プレスリリース「インパクトの高い論文数分析による日本の研究機関ランキング</a:t>
            </a:r>
            <a:r>
              <a:rPr lang="en-US" altLang="ja-JP" sz="1100" dirty="0">
                <a:solidFill>
                  <a:prstClr val="black"/>
                </a:solidFill>
                <a:latin typeface="Meiryo UI" panose="020B0604030504040204" pitchFamily="50" charset="-128"/>
                <a:ea typeface="Meiryo UI" panose="020B0604030504040204" pitchFamily="50" charset="-128"/>
              </a:rPr>
              <a:t>2021</a:t>
            </a:r>
            <a:r>
              <a:rPr lang="ja-JP" altLang="en-US" sz="1100" dirty="0">
                <a:solidFill>
                  <a:prstClr val="black"/>
                </a:solidFill>
                <a:latin typeface="Meiryo UI" panose="020B0604030504040204" pitchFamily="50" charset="-128"/>
                <a:ea typeface="Meiryo UI" panose="020B0604030504040204" pitchFamily="50" charset="-128"/>
              </a:rPr>
              <a:t>年版」（</a:t>
            </a:r>
            <a:r>
              <a:rPr lang="en-US" altLang="ja-JP" sz="1100" dirty="0">
                <a:solidFill>
                  <a:prstClr val="black"/>
                </a:solidFill>
                <a:latin typeface="Meiryo UI" panose="020B0604030504040204" pitchFamily="50" charset="-128"/>
                <a:ea typeface="Meiryo UI" panose="020B0604030504040204" pitchFamily="50" charset="-128"/>
              </a:rPr>
              <a:t>2021</a:t>
            </a:r>
            <a:r>
              <a:rPr lang="ja-JP" altLang="en-US" sz="1100" dirty="0">
                <a:solidFill>
                  <a:prstClr val="black"/>
                </a:solidFill>
                <a:latin typeface="Meiryo UI" panose="020B0604030504040204" pitchFamily="50" charset="-128"/>
                <a:ea typeface="Meiryo UI" panose="020B0604030504040204" pitchFamily="50" charset="-128"/>
              </a:rPr>
              <a:t>年４月</a:t>
            </a:r>
            <a:r>
              <a:rPr lang="en-US" altLang="ja-JP" sz="1100" dirty="0">
                <a:solidFill>
                  <a:prstClr val="black"/>
                </a:solidFill>
                <a:latin typeface="Meiryo UI" panose="020B0604030504040204" pitchFamily="50" charset="-128"/>
                <a:ea typeface="Meiryo UI" panose="020B0604030504040204" pitchFamily="50" charset="-128"/>
              </a:rPr>
              <a:t>19</a:t>
            </a:r>
            <a:r>
              <a:rPr lang="ja-JP" altLang="en-US" sz="1100" dirty="0">
                <a:solidFill>
                  <a:prstClr val="black"/>
                </a:solidFill>
                <a:latin typeface="Meiryo UI" panose="020B0604030504040204" pitchFamily="50" charset="-128"/>
                <a:ea typeface="Meiryo UI" panose="020B0604030504040204" pitchFamily="50" charset="-128"/>
              </a:rPr>
              <a:t>日）</a:t>
            </a:r>
          </a:p>
        </p:txBody>
      </p:sp>
      <p:sp>
        <p:nvSpPr>
          <p:cNvPr id="7" name="正方形/長方形 6"/>
          <p:cNvSpPr/>
          <p:nvPr/>
        </p:nvSpPr>
        <p:spPr>
          <a:xfrm>
            <a:off x="320291" y="836712"/>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大阪・関西には大学や公的研究機関が多く設置されている。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79512" y="1462072"/>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○国内研究機関の総合分野トップ</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機関</a:t>
            </a:r>
          </a:p>
        </p:txBody>
      </p:sp>
      <p:sp>
        <p:nvSpPr>
          <p:cNvPr id="29" name="正方形/長方形 28"/>
          <p:cNvSpPr/>
          <p:nvPr/>
        </p:nvSpPr>
        <p:spPr>
          <a:xfrm>
            <a:off x="3362129" y="1469496"/>
            <a:ext cx="4284037" cy="40949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○国内研究機関の分野別のトップ５機関</a:t>
            </a:r>
          </a:p>
        </p:txBody>
      </p:sp>
      <p:sp>
        <p:nvSpPr>
          <p:cNvPr id="5" name="テキスト ボックス 4"/>
          <p:cNvSpPr txBox="1"/>
          <p:nvPr/>
        </p:nvSpPr>
        <p:spPr>
          <a:xfrm>
            <a:off x="3297824" y="2053964"/>
            <a:ext cx="720000" cy="252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化学</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p:cNvSpPr txBox="1"/>
          <p:nvPr/>
        </p:nvSpPr>
        <p:spPr>
          <a:xfrm>
            <a:off x="6144549" y="2032011"/>
            <a:ext cx="1440000" cy="216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生物学・生化学</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p:cNvSpPr txBox="1"/>
          <p:nvPr/>
        </p:nvSpPr>
        <p:spPr>
          <a:xfrm>
            <a:off x="6193200" y="3631647"/>
            <a:ext cx="7200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物理学</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テキスト ボックス 20"/>
          <p:cNvSpPr txBox="1"/>
          <p:nvPr/>
        </p:nvSpPr>
        <p:spPr>
          <a:xfrm>
            <a:off x="3305623" y="3636296"/>
            <a:ext cx="7200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免疫学</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正方形/長方形 1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zh-TW"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研究機関</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のポテンシャル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3" name="表 2"/>
          <p:cNvGraphicFramePr>
            <a:graphicFrameLocks noGrp="1"/>
          </p:cNvGraphicFramePr>
          <p:nvPr/>
        </p:nvGraphicFramePr>
        <p:xfrm>
          <a:off x="345824" y="1825900"/>
          <a:ext cx="2681770" cy="3564000"/>
        </p:xfrm>
        <a:graphic>
          <a:graphicData uri="http://schemas.openxmlformats.org/drawingml/2006/table">
            <a:tbl>
              <a:tblPr/>
              <a:tblGrid>
                <a:gridCol w="288000">
                  <a:extLst>
                    <a:ext uri="{9D8B030D-6E8A-4147-A177-3AD203B41FA5}">
                      <a16:colId xmlns:a16="http://schemas.microsoft.com/office/drawing/2014/main" val="4083866332"/>
                    </a:ext>
                  </a:extLst>
                </a:gridCol>
                <a:gridCol w="1349770">
                  <a:extLst>
                    <a:ext uri="{9D8B030D-6E8A-4147-A177-3AD203B41FA5}">
                      <a16:colId xmlns:a16="http://schemas.microsoft.com/office/drawing/2014/main" val="2309613702"/>
                    </a:ext>
                  </a:extLst>
                </a:gridCol>
                <a:gridCol w="468000">
                  <a:extLst>
                    <a:ext uri="{9D8B030D-6E8A-4147-A177-3AD203B41FA5}">
                      <a16:colId xmlns:a16="http://schemas.microsoft.com/office/drawing/2014/main" val="2354619219"/>
                    </a:ext>
                  </a:extLst>
                </a:gridCol>
                <a:gridCol w="576000">
                  <a:extLst>
                    <a:ext uri="{9D8B030D-6E8A-4147-A177-3AD203B41FA5}">
                      <a16:colId xmlns:a16="http://schemas.microsoft.com/office/drawing/2014/main" val="209118757"/>
                    </a:ext>
                  </a:extLst>
                </a:gridCol>
              </a:tblGrid>
              <a:tr h="324000">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順位</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機関名</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論文の割合</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39379"/>
                  </a:ext>
                </a:extLst>
              </a:tr>
              <a:tr h="162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1601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303576"/>
                  </a:ext>
                </a:extLst>
              </a:tr>
              <a:tr h="162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966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15540689"/>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effectLst/>
                          <a:latin typeface="Meiryo UI" panose="020B0604030504040204" pitchFamily="50" charset="-128"/>
                          <a:ea typeface="Meiryo UI" panose="020B0604030504040204" pitchFamily="50" charset="-128"/>
                        </a:rPr>
                        <a:t>理化学研究所</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737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552699"/>
                  </a:ext>
                </a:extLst>
              </a:tr>
              <a:tr h="162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608</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8784113"/>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東北大学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560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348041"/>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名古屋大学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479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1233818"/>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物質・材料研究機構</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442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838020"/>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九州大学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396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275633"/>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北海道大学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344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634282"/>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東京工業大学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6001892"/>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筑波大学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305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37192"/>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産業技術総合研究所</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289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250334"/>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国立がんセンター</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272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015969"/>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慶應義塾大学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247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579102"/>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神戸大学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234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64248594"/>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広島大学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229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5110601"/>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岡山大学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227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40079"/>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18</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自然科学研究機構</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203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8731879"/>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早稲田大学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199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940070"/>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高エネルギー加速器研究機構</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174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712032"/>
                  </a:ext>
                </a:extLst>
              </a:tr>
            </a:tbl>
          </a:graphicData>
        </a:graphic>
      </p:graphicFrame>
      <p:graphicFrame>
        <p:nvGraphicFramePr>
          <p:cNvPr id="6" name="表 5"/>
          <p:cNvGraphicFramePr>
            <a:graphicFrameLocks noGrp="1"/>
          </p:cNvGraphicFramePr>
          <p:nvPr/>
        </p:nvGraphicFramePr>
        <p:xfrm>
          <a:off x="3366928" y="2317942"/>
          <a:ext cx="2682000" cy="1224000"/>
        </p:xfrm>
        <a:graphic>
          <a:graphicData uri="http://schemas.openxmlformats.org/drawingml/2006/table">
            <a:tbl>
              <a:tblPr/>
              <a:tblGrid>
                <a:gridCol w="288000">
                  <a:extLst>
                    <a:ext uri="{9D8B030D-6E8A-4147-A177-3AD203B41FA5}">
                      <a16:colId xmlns:a16="http://schemas.microsoft.com/office/drawing/2014/main" val="2026172359"/>
                    </a:ext>
                  </a:extLst>
                </a:gridCol>
                <a:gridCol w="1350000">
                  <a:extLst>
                    <a:ext uri="{9D8B030D-6E8A-4147-A177-3AD203B41FA5}">
                      <a16:colId xmlns:a16="http://schemas.microsoft.com/office/drawing/2014/main" val="3777344081"/>
                    </a:ext>
                  </a:extLst>
                </a:gridCol>
                <a:gridCol w="468000">
                  <a:extLst>
                    <a:ext uri="{9D8B030D-6E8A-4147-A177-3AD203B41FA5}">
                      <a16:colId xmlns:a16="http://schemas.microsoft.com/office/drawing/2014/main" val="1919273628"/>
                    </a:ext>
                  </a:extLst>
                </a:gridCol>
                <a:gridCol w="576000">
                  <a:extLst>
                    <a:ext uri="{9D8B030D-6E8A-4147-A177-3AD203B41FA5}">
                      <a16:colId xmlns:a16="http://schemas.microsoft.com/office/drawing/2014/main" val="1875004561"/>
                    </a:ext>
                  </a:extLst>
                </a:gridCol>
              </a:tblGrid>
              <a:tr h="324000">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機関名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論文の割合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6028849"/>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912418"/>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82216851"/>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物質・材料研究機構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722746"/>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産業技術総合研究所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25073"/>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277669019"/>
                  </a:ext>
                </a:extLst>
              </a:tr>
            </a:tbl>
          </a:graphicData>
        </a:graphic>
      </p:graphicFrame>
      <p:graphicFrame>
        <p:nvGraphicFramePr>
          <p:cNvPr id="8" name="表 7"/>
          <p:cNvGraphicFramePr>
            <a:graphicFrameLocks noGrp="1"/>
          </p:cNvGraphicFramePr>
          <p:nvPr/>
        </p:nvGraphicFramePr>
        <p:xfrm>
          <a:off x="6279000" y="2313850"/>
          <a:ext cx="2682000" cy="1224000"/>
        </p:xfrm>
        <a:graphic>
          <a:graphicData uri="http://schemas.openxmlformats.org/drawingml/2006/table">
            <a:tbl>
              <a:tblPr/>
              <a:tblGrid>
                <a:gridCol w="288000">
                  <a:extLst>
                    <a:ext uri="{9D8B030D-6E8A-4147-A177-3AD203B41FA5}">
                      <a16:colId xmlns:a16="http://schemas.microsoft.com/office/drawing/2014/main" val="3782478564"/>
                    </a:ext>
                  </a:extLst>
                </a:gridCol>
                <a:gridCol w="1350000">
                  <a:extLst>
                    <a:ext uri="{9D8B030D-6E8A-4147-A177-3AD203B41FA5}">
                      <a16:colId xmlns:a16="http://schemas.microsoft.com/office/drawing/2014/main" val="3087393431"/>
                    </a:ext>
                  </a:extLst>
                </a:gridCol>
                <a:gridCol w="468000">
                  <a:extLst>
                    <a:ext uri="{9D8B030D-6E8A-4147-A177-3AD203B41FA5}">
                      <a16:colId xmlns:a16="http://schemas.microsoft.com/office/drawing/2014/main" val="1331046278"/>
                    </a:ext>
                  </a:extLst>
                </a:gridCol>
                <a:gridCol w="576000">
                  <a:extLst>
                    <a:ext uri="{9D8B030D-6E8A-4147-A177-3AD203B41FA5}">
                      <a16:colId xmlns:a16="http://schemas.microsoft.com/office/drawing/2014/main" val="991730467"/>
                    </a:ext>
                  </a:extLst>
                </a:gridCol>
              </a:tblGrid>
              <a:tr h="324000">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機関名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論文の割合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872814"/>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84822979"/>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606901"/>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effectLst/>
                          <a:latin typeface="Meiryo UI" panose="020B0604030504040204" pitchFamily="50" charset="-128"/>
                          <a:ea typeface="Meiryo UI" panose="020B0604030504040204" pitchFamily="50" charset="-128"/>
                        </a:rPr>
                        <a:t>理化学研究所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795412"/>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234078646"/>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東北大学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000945"/>
                  </a:ext>
                </a:extLst>
              </a:tr>
            </a:tbl>
          </a:graphicData>
        </a:graphic>
      </p:graphicFrame>
      <p:graphicFrame>
        <p:nvGraphicFramePr>
          <p:cNvPr id="9" name="表 8"/>
          <p:cNvGraphicFramePr>
            <a:graphicFrameLocks noGrp="1"/>
          </p:cNvGraphicFramePr>
          <p:nvPr/>
        </p:nvGraphicFramePr>
        <p:xfrm>
          <a:off x="3390875" y="3900010"/>
          <a:ext cx="2682000" cy="1224000"/>
        </p:xfrm>
        <a:graphic>
          <a:graphicData uri="http://schemas.openxmlformats.org/drawingml/2006/table">
            <a:tbl>
              <a:tblPr/>
              <a:tblGrid>
                <a:gridCol w="288000">
                  <a:extLst>
                    <a:ext uri="{9D8B030D-6E8A-4147-A177-3AD203B41FA5}">
                      <a16:colId xmlns:a16="http://schemas.microsoft.com/office/drawing/2014/main" val="1546100133"/>
                    </a:ext>
                  </a:extLst>
                </a:gridCol>
                <a:gridCol w="1350000">
                  <a:extLst>
                    <a:ext uri="{9D8B030D-6E8A-4147-A177-3AD203B41FA5}">
                      <a16:colId xmlns:a16="http://schemas.microsoft.com/office/drawing/2014/main" val="2245050332"/>
                    </a:ext>
                  </a:extLst>
                </a:gridCol>
                <a:gridCol w="468000">
                  <a:extLst>
                    <a:ext uri="{9D8B030D-6E8A-4147-A177-3AD203B41FA5}">
                      <a16:colId xmlns:a16="http://schemas.microsoft.com/office/drawing/2014/main" val="2510532586"/>
                    </a:ext>
                  </a:extLst>
                </a:gridCol>
                <a:gridCol w="576000">
                  <a:extLst>
                    <a:ext uri="{9D8B030D-6E8A-4147-A177-3AD203B41FA5}">
                      <a16:colId xmlns:a16="http://schemas.microsoft.com/office/drawing/2014/main" val="795960953"/>
                    </a:ext>
                  </a:extLst>
                </a:gridCol>
              </a:tblGrid>
              <a:tr h="324000">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機関名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論文の割合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860835"/>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83885958"/>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effectLst/>
                          <a:latin typeface="Meiryo UI" panose="020B0604030504040204" pitchFamily="50" charset="-128"/>
                          <a:ea typeface="Meiryo UI" panose="020B0604030504040204" pitchFamily="50" charset="-128"/>
                        </a:rPr>
                        <a:t>理化学研究所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994191"/>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08719418"/>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5498830"/>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慶應義塾大学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05410"/>
                  </a:ext>
                </a:extLst>
              </a:tr>
            </a:tbl>
          </a:graphicData>
        </a:graphic>
      </p:graphicFrame>
      <p:graphicFrame>
        <p:nvGraphicFramePr>
          <p:cNvPr id="10" name="表 9"/>
          <p:cNvGraphicFramePr>
            <a:graphicFrameLocks noGrp="1"/>
          </p:cNvGraphicFramePr>
          <p:nvPr/>
        </p:nvGraphicFramePr>
        <p:xfrm>
          <a:off x="6305166" y="3910883"/>
          <a:ext cx="2682000" cy="1224000"/>
        </p:xfrm>
        <a:graphic>
          <a:graphicData uri="http://schemas.openxmlformats.org/drawingml/2006/table">
            <a:tbl>
              <a:tblPr/>
              <a:tblGrid>
                <a:gridCol w="288000">
                  <a:extLst>
                    <a:ext uri="{9D8B030D-6E8A-4147-A177-3AD203B41FA5}">
                      <a16:colId xmlns:a16="http://schemas.microsoft.com/office/drawing/2014/main" val="2264427177"/>
                    </a:ext>
                  </a:extLst>
                </a:gridCol>
                <a:gridCol w="1350000">
                  <a:extLst>
                    <a:ext uri="{9D8B030D-6E8A-4147-A177-3AD203B41FA5}">
                      <a16:colId xmlns:a16="http://schemas.microsoft.com/office/drawing/2014/main" val="167257757"/>
                    </a:ext>
                  </a:extLst>
                </a:gridCol>
                <a:gridCol w="468000">
                  <a:extLst>
                    <a:ext uri="{9D8B030D-6E8A-4147-A177-3AD203B41FA5}">
                      <a16:colId xmlns:a16="http://schemas.microsoft.com/office/drawing/2014/main" val="2750748478"/>
                    </a:ext>
                  </a:extLst>
                </a:gridCol>
                <a:gridCol w="576000">
                  <a:extLst>
                    <a:ext uri="{9D8B030D-6E8A-4147-A177-3AD203B41FA5}">
                      <a16:colId xmlns:a16="http://schemas.microsoft.com/office/drawing/2014/main" val="1470681038"/>
                    </a:ext>
                  </a:extLst>
                </a:gridCol>
              </a:tblGrid>
              <a:tr h="324000">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機関名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論文の割合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234378"/>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626570"/>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effectLst/>
                          <a:latin typeface="Meiryo UI" panose="020B0604030504040204" pitchFamily="50" charset="-128"/>
                          <a:ea typeface="Meiryo UI" panose="020B0604030504040204" pitchFamily="50" charset="-128"/>
                        </a:rPr>
                        <a:t>理化学研究所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445186"/>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719767884"/>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556277803"/>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物質・材料研究機構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391969"/>
                  </a:ext>
                </a:extLst>
              </a:tr>
            </a:tbl>
          </a:graphicData>
        </a:graphic>
      </p:graphicFrame>
      <p:grpSp>
        <p:nvGrpSpPr>
          <p:cNvPr id="22" name="グループ化 21">
            <a:extLst>
              <a:ext uri="{FF2B5EF4-FFF2-40B4-BE49-F238E27FC236}">
                <a16:creationId xmlns:a16="http://schemas.microsoft.com/office/drawing/2014/main" id="{0AC8B7A0-6391-4B0E-5430-3E291675C723}"/>
              </a:ext>
            </a:extLst>
          </p:cNvPr>
          <p:cNvGrpSpPr/>
          <p:nvPr/>
        </p:nvGrpSpPr>
        <p:grpSpPr>
          <a:xfrm>
            <a:off x="-11895" y="0"/>
            <a:ext cx="9144000" cy="404664"/>
            <a:chOff x="-3515" y="-13192"/>
            <a:chExt cx="9144000" cy="404664"/>
          </a:xfrm>
        </p:grpSpPr>
        <p:sp>
          <p:nvSpPr>
            <p:cNvPr id="23" name="正方形/長方形 22">
              <a:extLst>
                <a:ext uri="{FF2B5EF4-FFF2-40B4-BE49-F238E27FC236}">
                  <a16:creationId xmlns:a16="http://schemas.microsoft.com/office/drawing/2014/main" id="{43612C2A-FBD8-3B5A-6EBE-CA56F76DF415}"/>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研究機関）</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24" name="正方形/長方形 23">
              <a:extLst>
                <a:ext uri="{FF2B5EF4-FFF2-40B4-BE49-F238E27FC236}">
                  <a16:creationId xmlns:a16="http://schemas.microsoft.com/office/drawing/2014/main" id="{D1EB0D00-2B96-CD0F-3338-11D64C459AC9}"/>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3016034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t="5621"/>
          <a:stretch/>
        </p:blipFill>
        <p:spPr>
          <a:xfrm>
            <a:off x="2866527" y="657225"/>
            <a:ext cx="4321219" cy="5956348"/>
          </a:xfrm>
          <a:prstGeom prst="rect">
            <a:avLst/>
          </a:prstGeom>
        </p:spPr>
      </p:pic>
      <p:graphicFrame>
        <p:nvGraphicFramePr>
          <p:cNvPr id="4" name="表 3"/>
          <p:cNvGraphicFramePr>
            <a:graphicFrameLocks noGrp="1"/>
          </p:cNvGraphicFramePr>
          <p:nvPr/>
        </p:nvGraphicFramePr>
        <p:xfrm>
          <a:off x="200529" y="401161"/>
          <a:ext cx="2740980" cy="6356161"/>
        </p:xfrm>
        <a:graphic>
          <a:graphicData uri="http://schemas.openxmlformats.org/drawingml/2006/table">
            <a:tbl>
              <a:tblPr>
                <a:tableStyleId>{616DA210-FB5B-4158-B5E0-FEB733F419BA}</a:tableStyleId>
              </a:tblPr>
              <a:tblGrid>
                <a:gridCol w="688980">
                  <a:extLst>
                    <a:ext uri="{9D8B030D-6E8A-4147-A177-3AD203B41FA5}">
                      <a16:colId xmlns:a16="http://schemas.microsoft.com/office/drawing/2014/main" val="4020956977"/>
                    </a:ext>
                  </a:extLst>
                </a:gridCol>
                <a:gridCol w="684000">
                  <a:extLst>
                    <a:ext uri="{9D8B030D-6E8A-4147-A177-3AD203B41FA5}">
                      <a16:colId xmlns:a16="http://schemas.microsoft.com/office/drawing/2014/main" val="105946885"/>
                    </a:ext>
                  </a:extLst>
                </a:gridCol>
                <a:gridCol w="684000">
                  <a:extLst>
                    <a:ext uri="{9D8B030D-6E8A-4147-A177-3AD203B41FA5}">
                      <a16:colId xmlns:a16="http://schemas.microsoft.com/office/drawing/2014/main" val="1234271755"/>
                    </a:ext>
                  </a:extLst>
                </a:gridCol>
                <a:gridCol w="684000">
                  <a:extLst>
                    <a:ext uri="{9D8B030D-6E8A-4147-A177-3AD203B41FA5}">
                      <a16:colId xmlns:a16="http://schemas.microsoft.com/office/drawing/2014/main" val="1256855140"/>
                    </a:ext>
                  </a:extLst>
                </a:gridCol>
              </a:tblGrid>
              <a:tr h="352501">
                <a:tc>
                  <a:txBody>
                    <a:bodyPr/>
                    <a:lstStyle/>
                    <a:p>
                      <a:pPr algn="ctr"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　</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tc>
                <a:tc>
                  <a:txBody>
                    <a:bodyPr/>
                    <a:lstStyle/>
                    <a:p>
                      <a:pPr algn="ctr" fontAlgn="ctr"/>
                      <a:r>
                        <a:rPr lang="ja-JP" altLang="en-US" sz="800" u="none" strike="noStrike" dirty="0">
                          <a:effectLst/>
                          <a:latin typeface="ＭＳ ゴシック" panose="020B0609070205080204" pitchFamily="49" charset="-128"/>
                          <a:ea typeface="ＭＳ ゴシック" panose="020B0609070205080204" pitchFamily="49" charset="-128"/>
                        </a:rPr>
                        <a:t>人口</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en-US" altLang="ja-JP"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(R2</a:t>
                      </a: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国調</a:t>
                      </a:r>
                      <a:r>
                        <a:rPr lang="en-US" altLang="ja-JP"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a:t>
                      </a:r>
                      <a:endPar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tc>
                <a:tc>
                  <a:txBody>
                    <a:bodyPr/>
                    <a:lstStyle/>
                    <a:p>
                      <a:pPr algn="ctr" fontAlgn="ctr"/>
                      <a:r>
                        <a:rPr lang="ja-JP" altLang="en-US" sz="800" b="0" i="0" u="none" strike="noStrike" dirty="0">
                          <a:effectLst/>
                          <a:latin typeface="ＭＳ ゴシック" panose="020B0609070205080204" pitchFamily="49" charset="-128"/>
                          <a:ea typeface="ＭＳ ゴシック" panose="020B0609070205080204" pitchFamily="49" charset="-128"/>
                        </a:rPr>
                        <a:t>行政区域面積</a:t>
                      </a:r>
                      <a:endParaRPr lang="en-US" altLang="ja-JP" sz="800" b="0" i="0"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800" b="0" i="0" u="none" strike="noStrike" dirty="0">
                          <a:effectLst/>
                          <a:latin typeface="ＭＳ ゴシック" panose="020B0609070205080204" pitchFamily="49" charset="-128"/>
                          <a:ea typeface="ＭＳ ゴシック" panose="020B0609070205080204" pitchFamily="49" charset="-128"/>
                        </a:rPr>
                        <a:t>（㎢）（</a:t>
                      </a:r>
                      <a:r>
                        <a:rPr lang="en-US" sz="800" b="0" i="0" u="none" strike="noStrike" dirty="0">
                          <a:effectLst/>
                          <a:latin typeface="ＭＳ ゴシック" panose="020B0609070205080204" pitchFamily="49" charset="-128"/>
                          <a:ea typeface="ＭＳ ゴシック" panose="020B0609070205080204" pitchFamily="49" charset="-128"/>
                        </a:rPr>
                        <a:t>R3.3.31）</a:t>
                      </a:r>
                    </a:p>
                  </a:txBody>
                  <a:tcPr marL="36000" marR="36000" marT="9525" marB="0" anchor="ctr"/>
                </a:tc>
                <a:tc>
                  <a:txBody>
                    <a:bodyPr/>
                    <a:lstStyle/>
                    <a:p>
                      <a:pPr algn="ctr" fontAlgn="ct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昼夜間人口</a:t>
                      </a:r>
                      <a:endPar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比率</a:t>
                      </a:r>
                      <a:endPar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(H27</a:t>
                      </a: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国調</a:t>
                      </a:r>
                      <a:r>
                        <a:rPr lang="en-US" altLang="ja-JP"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36000" marT="9525" marB="0" anchor="ctr"/>
                </a:tc>
                <a:extLst>
                  <a:ext uri="{0D108BD9-81ED-4DB2-BD59-A6C34878D82A}">
                    <a16:rowId xmlns:a16="http://schemas.microsoft.com/office/drawing/2014/main" val="1410521991"/>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大阪市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B w="6350" cap="flat" cmpd="sng" algn="ctr">
                      <a:solidFill>
                        <a:schemeClr val="tx1"/>
                      </a:solidFill>
                      <a:prstDash val="dash"/>
                      <a:round/>
                      <a:headEnd type="none" w="med" len="med"/>
                      <a:tailEnd type="none" w="med" len="med"/>
                    </a:lnB>
                  </a:tcPr>
                </a:tc>
                <a:tc>
                  <a:txBody>
                    <a:bodyPr/>
                    <a:lstStyle/>
                    <a:p>
                      <a:pPr algn="r" fontAlgn="ctr"/>
                      <a:r>
                        <a:rPr lang="en-US" altLang="ja-JP"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2,752,412</a:t>
                      </a:r>
                      <a:endPar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225.32</a:t>
                      </a:r>
                    </a:p>
                  </a:txBody>
                  <a:tcPr marL="36000" marR="36000" marT="9525" marB="0" anchor="ctr">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131.7 </a:t>
                      </a:r>
                    </a:p>
                  </a:txBody>
                  <a:tcPr marL="36000" marR="36000" marT="0" marB="0" anchor="ctr">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631029916"/>
                  </a:ext>
                </a:extLst>
              </a:tr>
              <a:tr h="135929">
                <a:tc>
                  <a:txBody>
                    <a:bodyPr/>
                    <a:lstStyle/>
                    <a:p>
                      <a:pPr algn="dist" fontAlgn="ctr"/>
                      <a:r>
                        <a:rPr lang="ja-JP" altLang="en-US" sz="800" u="none" strike="noStrike">
                          <a:effectLst/>
                          <a:latin typeface="ＭＳ ゴシック" panose="020B0609070205080204" pitchFamily="49" charset="-128"/>
                          <a:ea typeface="ＭＳ ゴシック" panose="020B0609070205080204" pitchFamily="49" charset="-128"/>
                          <a:cs typeface="Arial" panose="020B0604020202020204" pitchFamily="34" charset="0"/>
                        </a:rPr>
                        <a:t>堺市</a:t>
                      </a: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826,161</a:t>
                      </a:r>
                      <a:endPar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149.83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93.6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69399031"/>
                  </a:ext>
                </a:extLst>
              </a:tr>
              <a:tr h="135929">
                <a:tc>
                  <a:txBody>
                    <a:bodyPr/>
                    <a:lstStyle/>
                    <a:p>
                      <a:pPr algn="dist" fontAlgn="ctr"/>
                      <a:r>
                        <a:rPr lang="ja-JP" altLang="en-US" sz="800" u="none" strike="noStrike">
                          <a:effectLst/>
                          <a:latin typeface="ＭＳ ゴシック" panose="020B0609070205080204" pitchFamily="49" charset="-128"/>
                          <a:ea typeface="ＭＳ ゴシック" panose="020B0609070205080204" pitchFamily="49" charset="-128"/>
                          <a:cs typeface="Arial" panose="020B0604020202020204" pitchFamily="34" charset="0"/>
                        </a:rPr>
                        <a:t>岸和田市</a:t>
                      </a: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190,658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72.72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90.1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1222879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豊中市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401,558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36.6</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88.5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214829884"/>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池田市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104,993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22.14</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91.7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0004195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吹田市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385,567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36.09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96.9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04770323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泉大津市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74,412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13.67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90.9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27986737"/>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高槻市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352,698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105.29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87.9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76033455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貝塚市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84,443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43.93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88.1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89490534"/>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守口市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143,096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12.71</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95.5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3379990"/>
                  </a:ext>
                </a:extLst>
              </a:tr>
              <a:tr h="135929">
                <a:tc>
                  <a:txBody>
                    <a:bodyPr/>
                    <a:lstStyle/>
                    <a:p>
                      <a:pPr algn="dist" fontAlgn="ctr"/>
                      <a:r>
                        <a:rPr lang="ja-JP" altLang="en-US" sz="800" u="none" strike="noStrike">
                          <a:effectLst/>
                          <a:latin typeface="ＭＳ ゴシック" panose="020B0609070205080204" pitchFamily="49" charset="-128"/>
                          <a:ea typeface="ＭＳ ゴシック" panose="020B0609070205080204" pitchFamily="49" charset="-128"/>
                          <a:cs typeface="Arial" panose="020B0604020202020204" pitchFamily="34" charset="0"/>
                        </a:rPr>
                        <a:t>枚方市</a:t>
                      </a: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397,289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65.12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88.8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536748251"/>
                  </a:ext>
                </a:extLst>
              </a:tr>
              <a:tr h="135929">
                <a:tc>
                  <a:txBody>
                    <a:bodyPr/>
                    <a:lstStyle/>
                    <a:p>
                      <a:pPr algn="dist" fontAlgn="ctr"/>
                      <a:r>
                        <a:rPr lang="ja-JP" altLang="en-US" sz="800" u="none" strike="noStrike">
                          <a:effectLst/>
                          <a:latin typeface="ＭＳ ゴシック" panose="020B0609070205080204" pitchFamily="49" charset="-128"/>
                          <a:ea typeface="ＭＳ ゴシック" panose="020B0609070205080204" pitchFamily="49" charset="-128"/>
                          <a:cs typeface="Arial" panose="020B0604020202020204" pitchFamily="34" charset="0"/>
                        </a:rPr>
                        <a:t>茨木市</a:t>
                      </a: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287,730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76.49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92.2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9061629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八尾市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264,642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41.72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94.5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22880104"/>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泉佐野市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100,131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56.51</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106.1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07072091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富田林市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108,699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39.72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87.6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5672979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寝屋川市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229,733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24.7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88.8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2445277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河内長野市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101,692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109.63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84.6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08395270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松原市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117,641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16.66</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90.7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63800063"/>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大東市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119,367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18.27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97.8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55873221"/>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和泉市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184,495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84.98</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86.8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078042449"/>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箕面市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136,868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47.9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86.4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56850056"/>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柏原市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68,775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25.33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94.7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8571427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羽曳野市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108,736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26.45</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86.1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07782559"/>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門真市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119,764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12.3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109.0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6216779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摂津市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87,456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14.87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110.2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56309018"/>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高石市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55,635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11.3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93.2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620373821"/>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藤井寺市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63,688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8.89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85.0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427233227"/>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東大阪市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493,940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61.78</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103.8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16605257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泉南市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60,102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48.98</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93.5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010445421"/>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四條畷市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55,177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18.69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85.3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14103606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交野市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75,033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25.55</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77.5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832415298"/>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大阪狭山市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58,435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11.92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88.8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84696513"/>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阪南市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51,254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36.17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77.7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64580498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島本町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30,927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16.81</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76.0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55279156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豊能町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18,279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34.34</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69.8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85296809"/>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能勢町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9,079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98.75</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90.7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932020064"/>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忠岡町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16,567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3.97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93.7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26424086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熊取町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43,763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17.24</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79.9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0907581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田尻町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8,434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5.62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106.5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572815303"/>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岬町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14,741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49.18</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82.7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873611887"/>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太子町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13,009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14.17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77.9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83786537"/>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河南町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15,697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25.26</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98.0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203673599"/>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千早赤阪村</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4,909 </a:t>
                      </a:r>
                    </a:p>
                  </a:txBody>
                  <a:tcPr marL="9525" marR="36000" marT="9525" marB="0" anchor="ctr">
                    <a:lnT w="6350" cap="flat" cmpd="sng" algn="ctr">
                      <a:solidFill>
                        <a:schemeClr val="tx1"/>
                      </a:solidFill>
                      <a:prstDash val="dash"/>
                      <a:round/>
                      <a:headEnd type="none" w="med" len="med"/>
                      <a:tailEnd type="none" w="med" len="med"/>
                    </a:lnT>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37.3</a:t>
                      </a:r>
                    </a:p>
                  </a:txBody>
                  <a:tcPr marL="36000" marR="36000" marT="9525" marB="0" anchor="ctr">
                    <a:lnT w="6350" cap="flat" cmpd="sng" algn="ctr">
                      <a:solidFill>
                        <a:schemeClr val="tx1"/>
                      </a:solidFill>
                      <a:prstDash val="dash"/>
                      <a:round/>
                      <a:headEnd type="none" w="med" len="med"/>
                      <a:tailEnd type="none" w="med" len="med"/>
                    </a:lnT>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89.0 </a:t>
                      </a:r>
                    </a:p>
                  </a:txBody>
                  <a:tcPr marL="36000" marR="36000" marT="0" marB="0" anchor="ctr">
                    <a:lnT w="635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30126199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大阪府計</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tc>
                <a:tc>
                  <a:txBody>
                    <a:bodyPr/>
                    <a:lstStyle/>
                    <a:p>
                      <a:pPr algn="r" fontAlgn="ctr"/>
                      <a:r>
                        <a:rPr lang="en-US" altLang="ja-JP"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8,837,685 </a:t>
                      </a:r>
                    </a:p>
                  </a:txBody>
                  <a:tcPr marL="36000" marR="36000" marT="0" marB="0" anchor="ct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1904.87 </a:t>
                      </a:r>
                    </a:p>
                  </a:txBody>
                  <a:tcPr marL="36000" marR="36000" marT="9525" marB="0" anchor="ct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104.4 </a:t>
                      </a:r>
                    </a:p>
                  </a:txBody>
                  <a:tcPr marL="36000" marR="36000" marT="0" marB="0" anchor="ctr"/>
                </a:tc>
                <a:extLst>
                  <a:ext uri="{0D108BD9-81ED-4DB2-BD59-A6C34878D82A}">
                    <a16:rowId xmlns:a16="http://schemas.microsoft.com/office/drawing/2014/main" val="3786179378"/>
                  </a:ext>
                </a:extLst>
              </a:tr>
            </a:tbl>
          </a:graphicData>
        </a:graphic>
      </p:graphicFrame>
      <p:sp>
        <p:nvSpPr>
          <p:cNvPr id="7" name="正方形/長方形 6"/>
          <p:cNvSpPr/>
          <p:nvPr/>
        </p:nvSpPr>
        <p:spPr>
          <a:xfrm>
            <a:off x="2993260" y="1528287"/>
            <a:ext cx="1602161" cy="1929723"/>
          </a:xfrm>
          <a:prstGeom prst="rect">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大 阪 府</a:t>
            </a:r>
            <a:endParaRPr kumimoji="1" lang="en-US" altLang="ja-JP" sz="1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面　積</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３</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１</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１現在）</a:t>
            </a:r>
            <a:endPar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行政区域面積　　    　</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1,904.87</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市街化区域面積　    　 </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95,846ha</a:t>
            </a:r>
          </a:p>
          <a:p>
            <a:pPr marL="0" marR="0" lvl="0" indent="0" algn="l" defTabSz="457200" rtl="0" eaLnBrk="1" fontAlgn="auto" latinLnBrk="0" hangingPunct="1">
              <a:lnSpc>
                <a:spcPts val="13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人口動態</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２</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.10.</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１</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国調確報</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人　 口                 </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8,837,685</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人</a:t>
            </a:r>
            <a:endPar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世帯数              </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4,135,879</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世帯</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人口密度                </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4,638</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人</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人口伸率                   </a:t>
            </a:r>
            <a:r>
              <a:rPr kumimoji="1" lang="ja-JP" altLang="en-US" sz="700" dirty="0">
                <a:solidFill>
                  <a:srgbClr val="002060"/>
                </a:solidFill>
                <a:latin typeface="Meiryo UI" panose="020B0604030504040204" pitchFamily="50" charset="-128"/>
                <a:ea typeface="Meiryo UI" panose="020B0604030504040204" pitchFamily="50" charset="-128"/>
              </a:rPr>
              <a:t>▲</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0.02%</a:t>
            </a: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高齢化率                      </a:t>
            </a:r>
            <a:r>
              <a:rPr kumimoji="1" lang="en-US" altLang="ja-JP"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27.6%</a:t>
            </a:r>
            <a:endParaRPr kumimoji="1"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2979012" y="376822"/>
            <a:ext cx="4096247" cy="29773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政令市、中核市、施行時特例市の状況</a:t>
            </a: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（令和</a:t>
            </a:r>
            <a:r>
              <a:rPr kumimoji="1" lang="en-US" altLang="ja-JP"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3</a:t>
            </a: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1" lang="en-US" altLang="ja-JP"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11</a:t>
            </a: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月１日現在）</a:t>
            </a:r>
            <a:endParaRPr kumimoji="1" lang="ja-JP" altLang="en-US" sz="900" b="1" i="0" u="none" strike="noStrike" kern="1200" cap="none" spc="0" normalizeH="0" baseline="0" noProof="0" dirty="0">
              <a:ln>
                <a:noFill/>
              </a:ln>
              <a:solidFill>
                <a:srgbClr val="002060"/>
              </a:solidFill>
              <a:effectLst/>
              <a:uLnTx/>
              <a:uFillTx/>
              <a:latin typeface="Meiryo UI"/>
              <a:ea typeface="Meiryo UI"/>
              <a:cs typeface="+mn-cs"/>
            </a:endParaRPr>
          </a:p>
        </p:txBody>
      </p:sp>
      <p:graphicFrame>
        <p:nvGraphicFramePr>
          <p:cNvPr id="10" name="表 9"/>
          <p:cNvGraphicFramePr>
            <a:graphicFrameLocks noGrp="1"/>
          </p:cNvGraphicFramePr>
          <p:nvPr/>
        </p:nvGraphicFramePr>
        <p:xfrm>
          <a:off x="7007236" y="1705542"/>
          <a:ext cx="2088000" cy="4785360"/>
        </p:xfrm>
        <a:graphic>
          <a:graphicData uri="http://schemas.openxmlformats.org/drawingml/2006/table">
            <a:tbl>
              <a:tblPr firstRow="1" bandRow="1">
                <a:tableStyleId>{5940675A-B579-460E-94D1-54222C63F5DA}</a:tableStyleId>
              </a:tblPr>
              <a:tblGrid>
                <a:gridCol w="2088000">
                  <a:extLst>
                    <a:ext uri="{9D8B030D-6E8A-4147-A177-3AD203B41FA5}">
                      <a16:colId xmlns:a16="http://schemas.microsoft.com/office/drawing/2014/main" val="3461700916"/>
                    </a:ext>
                  </a:extLst>
                </a:gridCol>
              </a:tblGrid>
              <a:tr h="2444233">
                <a:tc>
                  <a:txBody>
                    <a:bodyPr/>
                    <a:lstStyle/>
                    <a:p>
                      <a:endParaRPr kumimoji="1" lang="en-US" altLang="ja-JP" sz="1200" dirty="0"/>
                    </a:p>
                    <a:p>
                      <a:r>
                        <a:rPr kumimoji="1" lang="ja-JP" altLang="en-US" sz="1200" dirty="0"/>
                        <a:t>パリ最大区の面積（</a:t>
                      </a:r>
                      <a:r>
                        <a:rPr kumimoji="1" lang="en-US" altLang="ja-JP" sz="1200" dirty="0"/>
                        <a:t>9</a:t>
                      </a:r>
                      <a:r>
                        <a:rPr kumimoji="1" lang="ja-JP" altLang="en-US" sz="1200" dirty="0"/>
                        <a:t>㎢）と同規模な府内市町村（市街化区域面積で比較）</a:t>
                      </a:r>
                      <a:endParaRPr kumimoji="1" lang="en-US" altLang="ja-JP" sz="1200" dirty="0"/>
                    </a:p>
                    <a:p>
                      <a:endParaRPr kumimoji="1" lang="en-US" altLang="ja-JP" sz="1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　　</a:t>
                      </a:r>
                      <a:r>
                        <a:rPr kumimoji="1" lang="en-US" altLang="ja-JP" sz="1000" dirty="0"/>
                        <a:t>※</a:t>
                      </a:r>
                      <a:r>
                        <a:rPr kumimoji="1" lang="ja-JP" altLang="en-US" sz="1000" dirty="0"/>
                        <a:t>（ ）内の数値は府内順位</a:t>
                      </a:r>
                      <a:endParaRPr kumimoji="1" lang="en-US" altLang="ja-JP" sz="1000" dirty="0"/>
                    </a:p>
                    <a:p>
                      <a:endParaRPr kumimoji="1" lang="en-US" altLang="ja-JP" sz="1200" dirty="0"/>
                    </a:p>
                    <a:p>
                      <a:r>
                        <a:rPr kumimoji="1" lang="ja-JP" altLang="en-US" sz="1200" dirty="0"/>
                        <a:t>▶ 大阪市</a:t>
                      </a:r>
                      <a:r>
                        <a:rPr kumimoji="1" lang="ja-JP" altLang="en-US" sz="1200" baseline="0" dirty="0"/>
                        <a:t>  </a:t>
                      </a:r>
                      <a:r>
                        <a:rPr kumimoji="1" lang="en-US" altLang="ja-JP" sz="1200" dirty="0"/>
                        <a:t>211.5</a:t>
                      </a:r>
                      <a:r>
                        <a:rPr kumimoji="1" lang="ja-JP" altLang="en-US" sz="1200" dirty="0"/>
                        <a:t>㎢   </a:t>
                      </a:r>
                      <a:r>
                        <a:rPr kumimoji="1" lang="en-US" altLang="ja-JP" sz="1200" dirty="0"/>
                        <a:t>(1)</a:t>
                      </a:r>
                    </a:p>
                    <a:p>
                      <a:r>
                        <a:rPr kumimoji="1" lang="ja-JP" altLang="en-US" sz="1200" dirty="0"/>
                        <a:t>　　</a:t>
                      </a:r>
                      <a:endParaRPr kumimoji="1" lang="en-US" altLang="ja-JP" sz="1200" dirty="0"/>
                    </a:p>
                    <a:p>
                      <a:r>
                        <a:rPr kumimoji="1" lang="ja-JP" altLang="en-US" sz="1200" dirty="0"/>
                        <a:t>　</a:t>
                      </a:r>
                      <a:r>
                        <a:rPr kumimoji="1" lang="ja-JP" altLang="en-US" sz="1200" baseline="0" dirty="0"/>
                        <a:t>   </a:t>
                      </a:r>
                      <a:r>
                        <a:rPr kumimoji="1" lang="ja-JP" altLang="en-US" sz="1200" dirty="0"/>
                        <a:t>行政区で同規模</a:t>
                      </a:r>
                      <a:endParaRPr kumimoji="1" lang="en-US" altLang="ja-JP" sz="1200" dirty="0"/>
                    </a:p>
                    <a:p>
                      <a:r>
                        <a:rPr kumimoji="1" lang="ja-JP" altLang="en-US" sz="1200" dirty="0"/>
                        <a:t>　　　  東住吉区   </a:t>
                      </a:r>
                      <a:r>
                        <a:rPr kumimoji="1" lang="en-US" altLang="ja-JP" sz="1200" dirty="0"/>
                        <a:t>9.8</a:t>
                      </a:r>
                      <a:r>
                        <a:rPr kumimoji="1" lang="ja-JP" altLang="en-US" sz="1200" dirty="0"/>
                        <a:t>㎢</a:t>
                      </a:r>
                      <a:endParaRPr kumimoji="1" lang="en-US" altLang="ja-JP" sz="1200" dirty="0"/>
                    </a:p>
                    <a:p>
                      <a:r>
                        <a:rPr kumimoji="1" lang="ja-JP" altLang="en-US" sz="1200" dirty="0"/>
                        <a:t>　　    大正区      </a:t>
                      </a:r>
                      <a:r>
                        <a:rPr kumimoji="1" lang="en-US" altLang="ja-JP" sz="1200" dirty="0"/>
                        <a:t>9.4</a:t>
                      </a:r>
                      <a:r>
                        <a:rPr kumimoji="1" lang="ja-JP" altLang="en-US" sz="1200" dirty="0"/>
                        <a:t>㎢</a:t>
                      </a:r>
                      <a:endParaRPr kumimoji="1" lang="en-US" altLang="ja-JP" sz="1200" dirty="0"/>
                    </a:p>
                    <a:p>
                      <a:r>
                        <a:rPr kumimoji="1" lang="ja-JP" altLang="en-US" sz="1200" dirty="0"/>
                        <a:t>　　    住吉区      </a:t>
                      </a:r>
                      <a:r>
                        <a:rPr kumimoji="1" lang="en-US" altLang="ja-JP" sz="1200" dirty="0"/>
                        <a:t>9.4</a:t>
                      </a:r>
                      <a:r>
                        <a:rPr kumimoji="1" lang="ja-JP" altLang="en-US" sz="1200" dirty="0"/>
                        <a:t>㎢</a:t>
                      </a:r>
                      <a:endParaRPr kumimoji="1" lang="en-US" altLang="ja-JP" sz="1200" dirty="0"/>
                    </a:p>
                    <a:p>
                      <a:r>
                        <a:rPr kumimoji="1" lang="ja-JP" altLang="en-US" sz="1200" dirty="0"/>
                        <a:t>　　    中央区      </a:t>
                      </a:r>
                      <a:r>
                        <a:rPr kumimoji="1" lang="en-US" altLang="ja-JP" sz="1200" dirty="0"/>
                        <a:t>8.9</a:t>
                      </a:r>
                      <a:r>
                        <a:rPr kumimoji="1" lang="ja-JP" altLang="en-US" sz="1200" dirty="0"/>
                        <a:t>㎢</a:t>
                      </a:r>
                      <a:endParaRPr kumimoji="1" lang="en-US" altLang="ja-JP" sz="1200" dirty="0"/>
                    </a:p>
                    <a:p>
                      <a:pPr algn="ctr"/>
                      <a:endParaRPr kumimoji="1" lang="en-US" altLang="ja-JP" sz="1200" dirty="0"/>
                    </a:p>
                    <a:p>
                      <a:pPr algn="ctr"/>
                      <a:endParaRPr kumimoji="1" lang="en-US" altLang="ja-JP" sz="1200" dirty="0"/>
                    </a:p>
                    <a:p>
                      <a:r>
                        <a:rPr kumimoji="1" lang="ja-JP" altLang="en-US" sz="1200" dirty="0"/>
                        <a:t>▶ 池田市    </a:t>
                      </a:r>
                      <a:r>
                        <a:rPr kumimoji="1" lang="en-US" altLang="ja-JP" sz="1200" dirty="0"/>
                        <a:t>10.9</a:t>
                      </a:r>
                      <a:r>
                        <a:rPr kumimoji="1" lang="ja-JP" altLang="en-US" sz="1200" dirty="0"/>
                        <a:t>㎢ </a:t>
                      </a:r>
                      <a:r>
                        <a:rPr kumimoji="1" lang="en-US" altLang="ja-JP" sz="1200" dirty="0"/>
                        <a:t>(28)</a:t>
                      </a:r>
                    </a:p>
                    <a:p>
                      <a:endParaRPr kumimoji="1" lang="en-US" altLang="ja-JP" sz="1200" dirty="0"/>
                    </a:p>
                    <a:p>
                      <a:r>
                        <a:rPr kumimoji="1" lang="ja-JP" altLang="en-US" sz="1200" dirty="0"/>
                        <a:t>▶ 交野市      </a:t>
                      </a:r>
                      <a:r>
                        <a:rPr kumimoji="1" lang="en-US" altLang="ja-JP" sz="1200" dirty="0"/>
                        <a:t>9.7</a:t>
                      </a:r>
                      <a:r>
                        <a:rPr kumimoji="1" lang="ja-JP" altLang="en-US" sz="1200" dirty="0"/>
                        <a:t>㎢ </a:t>
                      </a:r>
                      <a:r>
                        <a:rPr kumimoji="1" lang="en-US" altLang="ja-JP" sz="1200" dirty="0"/>
                        <a:t>(29)</a:t>
                      </a:r>
                    </a:p>
                    <a:p>
                      <a:r>
                        <a:rPr kumimoji="1" lang="ja-JP" altLang="en-US" sz="1200" dirty="0"/>
                        <a:t>▶ 柏原市      </a:t>
                      </a:r>
                      <a:r>
                        <a:rPr kumimoji="1" lang="en-US" altLang="ja-JP" sz="1200" dirty="0"/>
                        <a:t>9.3</a:t>
                      </a:r>
                      <a:r>
                        <a:rPr kumimoji="1" lang="ja-JP" altLang="en-US" sz="1200" dirty="0"/>
                        <a:t>㎢ </a:t>
                      </a:r>
                      <a:r>
                        <a:rPr kumimoji="1" lang="en-US" altLang="ja-JP" sz="1200" dirty="0"/>
                        <a:t>(30)</a:t>
                      </a:r>
                    </a:p>
                    <a:p>
                      <a:r>
                        <a:rPr kumimoji="1" lang="ja-JP" altLang="en-US" sz="1200" dirty="0"/>
                        <a:t>▶ 熊取町      </a:t>
                      </a:r>
                      <a:r>
                        <a:rPr kumimoji="1" lang="en-US" altLang="ja-JP" sz="1200" dirty="0"/>
                        <a:t>9.2</a:t>
                      </a:r>
                      <a:r>
                        <a:rPr kumimoji="1" lang="ja-JP" altLang="en-US" sz="1200" dirty="0"/>
                        <a:t>㎢ </a:t>
                      </a:r>
                      <a:r>
                        <a:rPr kumimoji="1" lang="en-US" altLang="ja-JP" sz="1200" dirty="0"/>
                        <a:t>(31)</a:t>
                      </a:r>
                    </a:p>
                    <a:p>
                      <a:endParaRPr kumimoji="1" lang="en-US" altLang="ja-JP" sz="1200" dirty="0"/>
                    </a:p>
                    <a:p>
                      <a:r>
                        <a:rPr kumimoji="1" lang="ja-JP" altLang="en-US" sz="1200" dirty="0"/>
                        <a:t>▶ 藤井寺市</a:t>
                      </a:r>
                      <a:r>
                        <a:rPr kumimoji="1" lang="ja-JP" altLang="en-US" sz="1200" baseline="0" dirty="0"/>
                        <a:t>   </a:t>
                      </a:r>
                      <a:r>
                        <a:rPr kumimoji="1" lang="en-US" altLang="ja-JP" sz="1200" dirty="0"/>
                        <a:t>7.5</a:t>
                      </a:r>
                      <a:r>
                        <a:rPr kumimoji="1" lang="ja-JP" altLang="en-US" sz="1200" dirty="0"/>
                        <a:t>㎢ </a:t>
                      </a:r>
                      <a:r>
                        <a:rPr kumimoji="1" lang="en-US" altLang="ja-JP" sz="1200" dirty="0"/>
                        <a:t>(32)</a:t>
                      </a:r>
                    </a:p>
                    <a:p>
                      <a:pPr algn="ctr"/>
                      <a:endParaRPr kumimoji="1" lang="en-US" altLang="ja-JP" sz="1200" dirty="0"/>
                    </a:p>
                    <a:p>
                      <a:r>
                        <a:rPr kumimoji="1" lang="ja-JP" altLang="en-US" sz="1200" dirty="0"/>
                        <a:t>▶ 能勢町   </a:t>
                      </a:r>
                      <a:r>
                        <a:rPr kumimoji="1" lang="ja-JP" altLang="en-US" sz="1200" baseline="0" dirty="0"/>
                        <a:t>   </a:t>
                      </a:r>
                      <a:r>
                        <a:rPr kumimoji="1" lang="en-US" altLang="ja-JP" sz="1200" dirty="0"/>
                        <a:t>1.0</a:t>
                      </a:r>
                      <a:r>
                        <a:rPr kumimoji="1" lang="ja-JP" altLang="en-US" sz="1200" dirty="0"/>
                        <a:t>㎢ </a:t>
                      </a:r>
                      <a:r>
                        <a:rPr kumimoji="1" lang="en-US" altLang="ja-JP" sz="1200" dirty="0"/>
                        <a:t>(43)</a:t>
                      </a:r>
                    </a:p>
                    <a:p>
                      <a:endParaRPr kumimoji="1" lang="en-US" altLang="ja-JP" sz="1200" dirty="0">
                        <a:solidFill>
                          <a:srgbClr val="002060"/>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2483730"/>
                  </a:ext>
                </a:extLst>
              </a:tr>
            </a:tbl>
          </a:graphicData>
        </a:graphic>
      </p:graphicFrame>
      <p:sp>
        <p:nvSpPr>
          <p:cNvPr id="12" name="角丸四角形 11"/>
          <p:cNvSpPr/>
          <p:nvPr/>
        </p:nvSpPr>
        <p:spPr>
          <a:xfrm>
            <a:off x="7239497" y="3300272"/>
            <a:ext cx="1656000" cy="1008000"/>
          </a:xfrm>
          <a:prstGeom prst="roundRect">
            <a:avLst>
              <a:gd name="adj" fmla="val 13959"/>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角丸四角形 12"/>
          <p:cNvSpPr/>
          <p:nvPr/>
        </p:nvSpPr>
        <p:spPr>
          <a:xfrm>
            <a:off x="7049938" y="4921784"/>
            <a:ext cx="1872000" cy="684000"/>
          </a:xfrm>
          <a:prstGeom prst="round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p:cNvSpPr/>
          <p:nvPr/>
        </p:nvSpPr>
        <p:spPr>
          <a:xfrm>
            <a:off x="6877050" y="1430541"/>
            <a:ext cx="2159011" cy="261610"/>
          </a:xfrm>
          <a:prstGeom prst="rect">
            <a:avLst/>
          </a:prstGeom>
        </p:spPr>
        <p:txBody>
          <a:bodyPr wrap="square">
            <a:spAutoFit/>
          </a:bodyPr>
          <a:lstStyle/>
          <a:p>
            <a:pPr algn="ctr"/>
            <a:r>
              <a:rPr kumimoji="1" lang="ja-JP" altLang="en-US" sz="1050" kern="0" dirty="0"/>
              <a:t>（参考）パリ最大区との面積比較</a:t>
            </a:r>
            <a:endParaRPr kumimoji="1" lang="ja-JP" altLang="en-US" sz="1050" kern="0" dirty="0">
              <a:latin typeface="Meiryo UI" panose="020B0604030504040204" pitchFamily="50" charset="-128"/>
              <a:ea typeface="Meiryo UI" panose="020B0604030504040204" pitchFamily="50" charset="-128"/>
            </a:endParaRPr>
          </a:p>
        </p:txBody>
      </p:sp>
      <p:sp>
        <p:nvSpPr>
          <p:cNvPr id="14" name="正方形/長方形 13"/>
          <p:cNvSpPr/>
          <p:nvPr/>
        </p:nvSpPr>
        <p:spPr>
          <a:xfrm>
            <a:off x="-3515" y="-13192"/>
            <a:ext cx="9144000" cy="387899"/>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n-ea"/>
                <a:cs typeface="Meiryo UI" pitchFamily="50" charset="-128"/>
              </a:rPr>
              <a:t>６ー６</a:t>
            </a:r>
            <a:r>
              <a:rPr lang="en-US" altLang="ja-JP" kern="0" dirty="0" smtClean="0">
                <a:solidFill>
                  <a:srgbClr val="000000"/>
                </a:solidFill>
                <a:latin typeface="+mn-ea"/>
                <a:cs typeface="Meiryo UI" pitchFamily="50" charset="-128"/>
              </a:rPr>
              <a:t>.</a:t>
            </a:r>
            <a:r>
              <a:rPr lang="ja-JP" altLang="en-US" kern="0" dirty="0">
                <a:solidFill>
                  <a:srgbClr val="000000"/>
                </a:solidFill>
                <a:latin typeface="+mn-ea"/>
                <a:cs typeface="Meiryo UI" pitchFamily="50" charset="-128"/>
              </a:rPr>
              <a:t>大阪府内市町村の概要</a:t>
            </a:r>
          </a:p>
        </p:txBody>
      </p:sp>
      <p:sp>
        <p:nvSpPr>
          <p:cNvPr id="15" name="正方形/長方形 14"/>
          <p:cNvSpPr/>
          <p:nvPr/>
        </p:nvSpPr>
        <p:spPr>
          <a:xfrm>
            <a:off x="7052052" y="80943"/>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第９回意見交換会　</a:t>
            </a:r>
            <a:r>
              <a:rPr lang="ja-JP" altLang="en-US" sz="900" dirty="0">
                <a:solidFill>
                  <a:schemeClr val="tx1"/>
                </a:solidFill>
              </a:rPr>
              <a:t>資料２</a:t>
            </a:r>
            <a:endParaRPr kumimoji="1" lang="ja-JP" altLang="en-US" sz="900" dirty="0">
              <a:solidFill>
                <a:schemeClr val="tx1"/>
              </a:solidFill>
            </a:endParaRPr>
          </a:p>
        </p:txBody>
      </p:sp>
    </p:spTree>
    <p:extLst>
      <p:ext uri="{BB962C8B-B14F-4D97-AF65-F5344CB8AC3E}">
        <p14:creationId xmlns:p14="http://schemas.microsoft.com/office/powerpoint/2010/main" val="901474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395536" y="5653229"/>
            <a:ext cx="7917409"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a:solidFill>
                  <a:prstClr val="black"/>
                </a:solidFill>
                <a:latin typeface="Meiryo UI" panose="020B0604030504040204" pitchFamily="50" charset="-128"/>
                <a:ea typeface="Meiryo UI" panose="020B0604030504040204" pitchFamily="50" charset="-128"/>
              </a:rPr>
              <a:t>：経済産業省「</a:t>
            </a:r>
            <a:r>
              <a:rPr lang="en-US" altLang="ja-JP" sz="1100" dirty="0">
                <a:solidFill>
                  <a:prstClr val="black"/>
                </a:solidFill>
                <a:latin typeface="Meiryo UI" panose="020B0604030504040204" pitchFamily="50" charset="-128"/>
                <a:ea typeface="Meiryo UI" panose="020B0604030504040204" pitchFamily="50" charset="-128"/>
              </a:rPr>
              <a:t>2020</a:t>
            </a:r>
            <a:r>
              <a:rPr lang="ja-JP" altLang="en-US" sz="1100" dirty="0">
                <a:solidFill>
                  <a:prstClr val="black"/>
                </a:solidFill>
                <a:latin typeface="Meiryo UI" panose="020B0604030504040204" pitchFamily="50" charset="-128"/>
                <a:ea typeface="Meiryo UI" panose="020B0604030504040204" pitchFamily="50" charset="-128"/>
              </a:rPr>
              <a:t>年度大学発ベンチャー実態等調査」、経済産業省「大学発ベンチャーデータベース」をもとに副首都推進局で作成</a:t>
            </a:r>
          </a:p>
        </p:txBody>
      </p:sp>
      <p:sp>
        <p:nvSpPr>
          <p:cNvPr id="7" name="正方形/長方形 6"/>
          <p:cNvSpPr/>
          <p:nvPr/>
        </p:nvSpPr>
        <p:spPr>
          <a:xfrm>
            <a:off x="320291" y="944800"/>
            <a:ext cx="8503417" cy="68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大学発ベンチャー企業数は、東京都が圧倒的に多い</a:t>
            </a:r>
            <a:r>
              <a:rPr lang="ja-JP" altLang="en-US" sz="1400" noProof="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noProof="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製品・サービス分野で分類すると、ライフサイエンス、グリーン分野のベンチャー企業が約半数を占めている。</a:t>
            </a:r>
          </a:p>
        </p:txBody>
      </p:sp>
      <p:sp>
        <p:nvSpPr>
          <p:cNvPr id="13" name="正方形/長方形 12"/>
          <p:cNvSpPr/>
          <p:nvPr/>
        </p:nvSpPr>
        <p:spPr>
          <a:xfrm>
            <a:off x="589632" y="1748948"/>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○大学発ベンチャー企業数（地域別・</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2020</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a:t>
            </a:r>
          </a:p>
        </p:txBody>
      </p:sp>
      <p:sp>
        <p:nvSpPr>
          <p:cNvPr id="29" name="正方形/長方形 28"/>
          <p:cNvSpPr/>
          <p:nvPr/>
        </p:nvSpPr>
        <p:spPr>
          <a:xfrm>
            <a:off x="4859962" y="1739575"/>
            <a:ext cx="4284037" cy="55353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大阪府</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に所在する大学発ベンチャー企業の内訳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経済産業省のデータベースに掲載されている</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60</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社を分析</a:t>
            </a: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ベンチャー企業</a:t>
            </a:r>
            <a:endParaRPr kumimoji="1" lang="en-US" altLang="ja-JP"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46014" y="2293106"/>
            <a:ext cx="612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lang="ja-JP" altLang="en-US" sz="800" noProof="0" dirty="0">
                <a:solidFill>
                  <a:prstClr val="black"/>
                </a:solidFill>
                <a:latin typeface="Meiryo UI"/>
                <a:ea typeface="Meiryo UI"/>
              </a:rPr>
              <a:t>社</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 name="図 2"/>
          <p:cNvPicPr>
            <a:picLocks noChangeAspect="1"/>
          </p:cNvPicPr>
          <p:nvPr/>
        </p:nvPicPr>
        <p:blipFill>
          <a:blip r:embed="rId2"/>
          <a:stretch>
            <a:fillRect/>
          </a:stretch>
        </p:blipFill>
        <p:spPr>
          <a:xfrm>
            <a:off x="799964" y="2165866"/>
            <a:ext cx="3554276" cy="2670279"/>
          </a:xfrm>
          <a:prstGeom prst="rect">
            <a:avLst/>
          </a:prstGeom>
        </p:spPr>
      </p:pic>
      <p:pic>
        <p:nvPicPr>
          <p:cNvPr id="5" name="図 4"/>
          <p:cNvPicPr>
            <a:picLocks noChangeAspect="1"/>
          </p:cNvPicPr>
          <p:nvPr/>
        </p:nvPicPr>
        <p:blipFill>
          <a:blip r:embed="rId3"/>
          <a:stretch>
            <a:fillRect/>
          </a:stretch>
        </p:blipFill>
        <p:spPr>
          <a:xfrm>
            <a:off x="4121894" y="2009867"/>
            <a:ext cx="4901609" cy="3535986"/>
          </a:xfrm>
          <a:prstGeom prst="rect">
            <a:avLst/>
          </a:prstGeom>
        </p:spPr>
      </p:pic>
      <p:grpSp>
        <p:nvGrpSpPr>
          <p:cNvPr id="14" name="グループ化 13">
            <a:extLst>
              <a:ext uri="{FF2B5EF4-FFF2-40B4-BE49-F238E27FC236}">
                <a16:creationId xmlns:a16="http://schemas.microsoft.com/office/drawing/2014/main" id="{214E5B47-476D-C6C0-11DF-0C42F5D82C10}"/>
              </a:ext>
            </a:extLst>
          </p:cNvPr>
          <p:cNvGrpSpPr/>
          <p:nvPr/>
        </p:nvGrpSpPr>
        <p:grpSpPr>
          <a:xfrm>
            <a:off x="-11895" y="0"/>
            <a:ext cx="9144000" cy="404664"/>
            <a:chOff x="-3515" y="-13192"/>
            <a:chExt cx="9144000" cy="404664"/>
          </a:xfrm>
        </p:grpSpPr>
        <p:sp>
          <p:nvSpPr>
            <p:cNvPr id="15" name="正方形/長方形 14">
              <a:extLst>
                <a:ext uri="{FF2B5EF4-FFF2-40B4-BE49-F238E27FC236}">
                  <a16:creationId xmlns:a16="http://schemas.microsoft.com/office/drawing/2014/main" id="{CB5928B3-C229-DF80-C6E9-67C5382ED2C0}"/>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11.</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ベンチャー企業にについて</a:t>
              </a:r>
              <a:r>
                <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a:t>
              </a:r>
            </a:p>
          </p:txBody>
        </p:sp>
        <p:sp>
          <p:nvSpPr>
            <p:cNvPr id="16" name="正方形/長方形 15">
              <a:extLst>
                <a:ext uri="{FF2B5EF4-FFF2-40B4-BE49-F238E27FC236}">
                  <a16:creationId xmlns:a16="http://schemas.microsoft.com/office/drawing/2014/main" id="{85D814CB-2406-32C3-53E5-98E10AE4D67E}"/>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1704618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45102" y="692848"/>
            <a:ext cx="8619386" cy="13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インテックス大阪は国内３位の規模を誇る大規模展示会・見本市の会場であり、Ｇ</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大阪サミットの開催会場として使用されるとともに、大阪府立国際会議場は大阪を代表する国際会議場として、それぞれ大阪経済の発展や国際化を牽引。</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一方で、世界的な潮流となっている大規模</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開催に対応可能な一定規模の展示場・会議場が一体的に整備・運営されている</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施設は不足。こうした中、現在、日本最大の複合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施設を備えた</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の誘致の動きが進んでいる。</a:t>
            </a:r>
          </a:p>
        </p:txBody>
      </p:sp>
      <p:sp>
        <p:nvSpPr>
          <p:cNvPr id="10" name="テキスト ボックス 9"/>
          <p:cNvSpPr txBox="1"/>
          <p:nvPr/>
        </p:nvSpPr>
        <p:spPr>
          <a:xfrm>
            <a:off x="262700" y="6381328"/>
            <a:ext cx="6852264" cy="2645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出典：大阪府・大阪市「万博のインパクトを活かした大阪の将来に向けたビジョン」</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8" name="表 7"/>
          <p:cNvGraphicFramePr>
            <a:graphicFrameLocks noGrp="1"/>
          </p:cNvGraphicFramePr>
          <p:nvPr/>
        </p:nvGraphicFramePr>
        <p:xfrm>
          <a:off x="262307" y="2172335"/>
          <a:ext cx="8619386" cy="4233108"/>
        </p:xfrm>
        <a:graphic>
          <a:graphicData uri="http://schemas.openxmlformats.org/drawingml/2006/table">
            <a:tbl>
              <a:tblPr firstRow="1" bandRow="1">
                <a:tableStyleId>{5C22544A-7EE6-4342-B048-85BDC9FD1C3A}</a:tableStyleId>
              </a:tblPr>
              <a:tblGrid>
                <a:gridCol w="804981">
                  <a:extLst>
                    <a:ext uri="{9D8B030D-6E8A-4147-A177-3AD203B41FA5}">
                      <a16:colId xmlns:a16="http://schemas.microsoft.com/office/drawing/2014/main" val="679076636"/>
                    </a:ext>
                  </a:extLst>
                </a:gridCol>
                <a:gridCol w="1738925">
                  <a:extLst>
                    <a:ext uri="{9D8B030D-6E8A-4147-A177-3AD203B41FA5}">
                      <a16:colId xmlns:a16="http://schemas.microsoft.com/office/drawing/2014/main" val="4285470663"/>
                    </a:ext>
                  </a:extLst>
                </a:gridCol>
                <a:gridCol w="754065">
                  <a:extLst>
                    <a:ext uri="{9D8B030D-6E8A-4147-A177-3AD203B41FA5}">
                      <a16:colId xmlns:a16="http://schemas.microsoft.com/office/drawing/2014/main" val="1427931556"/>
                    </a:ext>
                  </a:extLst>
                </a:gridCol>
                <a:gridCol w="1260896">
                  <a:extLst>
                    <a:ext uri="{9D8B030D-6E8A-4147-A177-3AD203B41FA5}">
                      <a16:colId xmlns:a16="http://schemas.microsoft.com/office/drawing/2014/main" val="2666809425"/>
                    </a:ext>
                  </a:extLst>
                </a:gridCol>
                <a:gridCol w="1443788">
                  <a:extLst>
                    <a:ext uri="{9D8B030D-6E8A-4147-A177-3AD203B41FA5}">
                      <a16:colId xmlns:a16="http://schemas.microsoft.com/office/drawing/2014/main" val="4291096862"/>
                    </a:ext>
                  </a:extLst>
                </a:gridCol>
                <a:gridCol w="764138">
                  <a:extLst>
                    <a:ext uri="{9D8B030D-6E8A-4147-A177-3AD203B41FA5}">
                      <a16:colId xmlns:a16="http://schemas.microsoft.com/office/drawing/2014/main" val="1583000448"/>
                    </a:ext>
                  </a:extLst>
                </a:gridCol>
                <a:gridCol w="1852593">
                  <a:extLst>
                    <a:ext uri="{9D8B030D-6E8A-4147-A177-3AD203B41FA5}">
                      <a16:colId xmlns:a16="http://schemas.microsoft.com/office/drawing/2014/main" val="4251352027"/>
                    </a:ext>
                  </a:extLst>
                </a:gridCol>
              </a:tblGrid>
              <a:tr h="349316">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国　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施設名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開業年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展示面積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最大収容人数</a:t>
                      </a:r>
                      <a:endParaRPr kumimoji="1" lang="en-US" altLang="ja-JP" sz="1000" dirty="0">
                        <a:latin typeface="Meiryo UI" panose="020B0604030504040204" pitchFamily="50" charset="-128"/>
                        <a:ea typeface="Meiryo UI" panose="020B0604030504040204" pitchFamily="50" charset="-128"/>
                      </a:endParaRPr>
                    </a:p>
                    <a:p>
                      <a:pPr algn="ctr">
                        <a:lnSpc>
                          <a:spcPts val="1000"/>
                        </a:lnSpc>
                      </a:pPr>
                      <a:r>
                        <a:rPr kumimoji="1" lang="ja-JP" altLang="en-US" sz="1000" dirty="0">
                          <a:latin typeface="Meiryo UI" panose="020B0604030504040204" pitchFamily="50" charset="-128"/>
                          <a:ea typeface="Meiryo UI" panose="020B0604030504040204" pitchFamily="50" charset="-128"/>
                        </a:rPr>
                        <a:t>（会議室）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会議室数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その他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1456974"/>
                  </a:ext>
                </a:extLst>
              </a:tr>
              <a:tr h="214964">
                <a:tc rowSpan="8">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日　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大阪府立国際会議場</a:t>
                      </a:r>
                      <a:endParaRPr kumimoji="1" lang="en-US" altLang="ja-JP"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2000</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2,600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2,754</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27</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573571208"/>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インテックス大阪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1985</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70,078</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300</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25</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560961487"/>
                  </a:ext>
                </a:extLst>
              </a:tr>
              <a:tr h="214964">
                <a:tc vMerge="1">
                  <a:txBody>
                    <a:bodyPr/>
                    <a:lstStyle/>
                    <a:p>
                      <a:endParaRPr kumimoji="1" lang="ja-JP" altLang="en-US"/>
                    </a:p>
                  </a:txBody>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大阪</a:t>
                      </a:r>
                      <a:r>
                        <a:rPr kumimoji="1" lang="en-US" altLang="ja-JP" sz="1000" dirty="0">
                          <a:latin typeface="Meiryo UI" panose="020B0604030504040204" pitchFamily="50" charset="-128"/>
                          <a:ea typeface="Meiryo UI" panose="020B0604030504040204" pitchFamily="50" charset="-128"/>
                        </a:rPr>
                        <a:t>IR</a:t>
                      </a:r>
                      <a:r>
                        <a:rPr kumimoji="1" lang="ja-JP" altLang="en-US" sz="1000" dirty="0">
                          <a:latin typeface="Meiryo UI" panose="020B0604030504040204" pitchFamily="50" charset="-128"/>
                          <a:ea typeface="Meiryo UI" panose="020B0604030504040204" pitchFamily="50" charset="-128"/>
                        </a:rPr>
                        <a:t>（夢洲）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100,000</a:t>
                      </a:r>
                      <a:r>
                        <a:rPr kumimoji="1" lang="ja-JP" altLang="en-US" sz="1000" dirty="0">
                          <a:latin typeface="Meiryo UI" panose="020B0604030504040204" pitchFamily="50" charset="-128"/>
                          <a:ea typeface="Meiryo UI" panose="020B0604030504040204" pitchFamily="50" charset="-128"/>
                        </a:rPr>
                        <a:t>㎡以上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6,000</a:t>
                      </a:r>
                      <a:r>
                        <a:rPr kumimoji="1" lang="ja-JP" altLang="en-US" sz="1000" dirty="0">
                          <a:latin typeface="Meiryo UI" panose="020B0604030504040204" pitchFamily="50" charset="-128"/>
                          <a:ea typeface="Meiryo UI" panose="020B0604030504040204" pitchFamily="50" charset="-128"/>
                        </a:rPr>
                        <a:t>人以上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ja-JP" altLang="en-US" sz="1000" dirty="0" err="1">
                          <a:latin typeface="Meiryo UI" panose="020B0604030504040204" pitchFamily="50" charset="-128"/>
                          <a:ea typeface="Meiryo UI" panose="020B0604030504040204" pitchFamily="50" charset="-128"/>
                        </a:rPr>
                        <a:t>ー</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nSpc>
                          <a:spcPts val="1000"/>
                        </a:lnSpc>
                      </a:pPr>
                      <a:r>
                        <a:rPr kumimoji="1" lang="ja-JP" altLang="en-US" sz="1000" dirty="0">
                          <a:latin typeface="Meiryo UI" panose="020B0604030504040204" pitchFamily="50" charset="-128"/>
                          <a:ea typeface="Meiryo UI" panose="020B0604030504040204" pitchFamily="50" charset="-128"/>
                        </a:rPr>
                        <a:t>左記は基本構想段階のデータ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393217077"/>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国立京都国際会館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1966</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5,000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1,840</a:t>
                      </a:r>
                      <a:r>
                        <a:rPr kumimoji="1" lang="ja-JP" altLang="en-US" sz="1000" dirty="0">
                          <a:latin typeface="Meiryo UI" panose="020B0604030504040204" pitchFamily="50" charset="-128"/>
                          <a:ea typeface="Meiryo UI" panose="020B0604030504040204" pitchFamily="50" charset="-128"/>
                        </a:rPr>
                        <a:t>人（固定席）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a:latin typeface="Meiryo UI" panose="020B0604030504040204" pitchFamily="50" charset="-128"/>
                          <a:ea typeface="Meiryo UI" panose="020B0604030504040204" pitchFamily="50" charset="-128"/>
                        </a:rPr>
                        <a:t>約</a:t>
                      </a:r>
                      <a:r>
                        <a:rPr kumimoji="1" lang="en-US" altLang="ja-JP" sz="1000" dirty="0">
                          <a:latin typeface="Meiryo UI" panose="020B0604030504040204" pitchFamily="50" charset="-128"/>
                          <a:ea typeface="Meiryo UI" panose="020B0604030504040204" pitchFamily="50" charset="-128"/>
                        </a:rPr>
                        <a:t>60</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8353071"/>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東京ビッグサイト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1996</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11,5420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1,000</a:t>
                      </a:r>
                      <a:r>
                        <a:rPr kumimoji="1" lang="ja-JP" altLang="en-US" sz="1000" dirty="0">
                          <a:latin typeface="Meiryo UI" panose="020B0604030504040204" pitchFamily="50" charset="-128"/>
                          <a:ea typeface="Meiryo UI" panose="020B0604030504040204" pitchFamily="50" charset="-128"/>
                        </a:rPr>
                        <a:t>人（固定席）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a:latin typeface="Meiryo UI" panose="020B0604030504040204" pitchFamily="50" charset="-128"/>
                          <a:ea typeface="Meiryo UI" panose="020B0604030504040204" pitchFamily="50" charset="-128"/>
                        </a:rPr>
                        <a:t>約</a:t>
                      </a:r>
                      <a:r>
                        <a:rPr kumimoji="1" lang="en-US" altLang="ja-JP" sz="1000" dirty="0">
                          <a:latin typeface="Meiryo UI" panose="020B0604030504040204" pitchFamily="50" charset="-128"/>
                          <a:ea typeface="Meiryo UI" panose="020B0604030504040204" pitchFamily="50" charset="-128"/>
                        </a:rPr>
                        <a:t>20</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8261711"/>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東京国際フォーラム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2003</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5,000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5,012</a:t>
                      </a:r>
                      <a:r>
                        <a:rPr kumimoji="1" lang="ja-JP" altLang="en-US" sz="1000" dirty="0">
                          <a:latin typeface="Meiryo UI" panose="020B0604030504040204" pitchFamily="50" charset="-128"/>
                          <a:ea typeface="Meiryo UI" panose="020B0604030504040204" pitchFamily="50" charset="-128"/>
                        </a:rPr>
                        <a:t>人（固定席）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a:latin typeface="Meiryo UI" panose="020B0604030504040204" pitchFamily="50" charset="-128"/>
                          <a:ea typeface="Meiryo UI" panose="020B0604030504040204" pitchFamily="50" charset="-128"/>
                        </a:rPr>
                        <a:t>約</a:t>
                      </a:r>
                      <a:r>
                        <a:rPr kumimoji="1" lang="en-US" altLang="ja-JP" sz="1000" dirty="0">
                          <a:latin typeface="Meiryo UI" panose="020B0604030504040204" pitchFamily="50" charset="-128"/>
                          <a:ea typeface="Meiryo UI" panose="020B0604030504040204" pitchFamily="50" charset="-128"/>
                        </a:rPr>
                        <a:t>30</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6998626"/>
                  </a:ext>
                </a:extLst>
              </a:tr>
              <a:tr h="349316">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パシフィコ横浜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1991</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20,000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5,002</a:t>
                      </a:r>
                      <a:r>
                        <a:rPr kumimoji="1" lang="ja-JP" altLang="en-US" sz="1000" dirty="0">
                          <a:latin typeface="Meiryo UI" panose="020B0604030504040204" pitchFamily="50" charset="-128"/>
                          <a:ea typeface="Meiryo UI" panose="020B0604030504040204" pitchFamily="50" charset="-128"/>
                        </a:rPr>
                        <a:t>人（固定席）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a:latin typeface="Meiryo UI" panose="020B0604030504040204" pitchFamily="50" charset="-128"/>
                          <a:ea typeface="Meiryo UI" panose="020B0604030504040204" pitchFamily="50" charset="-128"/>
                        </a:rPr>
                        <a:t>約</a:t>
                      </a:r>
                      <a:r>
                        <a:rPr kumimoji="1" lang="en-US" altLang="ja-JP" sz="1000" dirty="0">
                          <a:latin typeface="Meiryo UI" panose="020B0604030504040204" pitchFamily="50" charset="-128"/>
                          <a:ea typeface="Meiryo UI" panose="020B0604030504040204" pitchFamily="50" charset="-128"/>
                        </a:rPr>
                        <a:t>50</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a:latin typeface="Meiryo UI" panose="020B0604030504040204" pitchFamily="50" charset="-128"/>
                          <a:ea typeface="Meiryo UI" panose="020B0604030504040204" pitchFamily="50" charset="-128"/>
                        </a:rPr>
                        <a:t>パシフィコ横浜ノース開業予定（</a:t>
                      </a:r>
                      <a:r>
                        <a:rPr kumimoji="1" lang="en-US" altLang="ja-JP" sz="1000" dirty="0">
                          <a:latin typeface="Meiryo UI" panose="020B0604030504040204" pitchFamily="50" charset="-128"/>
                          <a:ea typeface="Meiryo UI" panose="020B0604030504040204" pitchFamily="50" charset="-128"/>
                        </a:rPr>
                        <a:t>2020</a:t>
                      </a:r>
                      <a:r>
                        <a:rPr kumimoji="1" lang="ja-JP" altLang="en-US" sz="1000" dirty="0">
                          <a:latin typeface="Meiryo UI" panose="020B0604030504040204" pitchFamily="50" charset="-128"/>
                          <a:ea typeface="Meiryo UI" panose="020B0604030504040204" pitchFamily="50" charset="-128"/>
                        </a:rPr>
                        <a:t>年</a:t>
                      </a:r>
                      <a:r>
                        <a:rPr kumimoji="1" lang="en-US" altLang="ja-JP" sz="1000" dirty="0">
                          <a:latin typeface="Meiryo UI" panose="020B0604030504040204" pitchFamily="50" charset="-128"/>
                          <a:ea typeface="Meiryo UI" panose="020B0604030504040204" pitchFamily="50" charset="-128"/>
                        </a:rPr>
                        <a:t>4</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24</a:t>
                      </a:r>
                      <a:r>
                        <a:rPr kumimoji="1" lang="ja-JP" altLang="en-US" sz="1000" dirty="0">
                          <a:latin typeface="Meiryo UI" panose="020B0604030504040204" pitchFamily="50" charset="-128"/>
                          <a:ea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7549884"/>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幕張メッセ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1989</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72,000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1,664</a:t>
                      </a:r>
                      <a:r>
                        <a:rPr kumimoji="1" lang="ja-JP" altLang="en-US" sz="1000" dirty="0">
                          <a:latin typeface="Meiryo UI" panose="020B0604030504040204" pitchFamily="50" charset="-128"/>
                          <a:ea typeface="Meiryo UI" panose="020B0604030504040204" pitchFamily="50" charset="-128"/>
                        </a:rPr>
                        <a:t>人（可動式）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a:latin typeface="Meiryo UI" panose="020B0604030504040204" pitchFamily="50" charset="-128"/>
                          <a:ea typeface="Meiryo UI" panose="020B0604030504040204" pitchFamily="50" charset="-128"/>
                        </a:rPr>
                        <a:t>約</a:t>
                      </a:r>
                      <a:r>
                        <a:rPr kumimoji="1" lang="en-US" altLang="ja-JP" sz="1000" dirty="0">
                          <a:latin typeface="Meiryo UI" panose="020B0604030504040204" pitchFamily="50" charset="-128"/>
                          <a:ea typeface="Meiryo UI" panose="020B0604030504040204" pitchFamily="50" charset="-128"/>
                        </a:rPr>
                        <a:t>20</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436388"/>
                  </a:ext>
                </a:extLst>
              </a:tr>
              <a:tr h="214964">
                <a:tc rowSpan="3">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韓　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COEX</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1979</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36,000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1,800</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48</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a:latin typeface="Meiryo UI" panose="020B0604030504040204" pitchFamily="50" charset="-128"/>
                          <a:ea typeface="Meiryo UI" panose="020B0604030504040204" pitchFamily="50" charset="-128"/>
                        </a:rPr>
                        <a:t>第２</a:t>
                      </a:r>
                      <a:r>
                        <a:rPr kumimoji="1" lang="en-US" altLang="ja-JP" sz="1000" dirty="0">
                          <a:latin typeface="Meiryo UI" panose="020B0604030504040204" pitchFamily="50" charset="-128"/>
                          <a:ea typeface="Meiryo UI" panose="020B0604030504040204" pitchFamily="50" charset="-128"/>
                        </a:rPr>
                        <a:t>COEX</a:t>
                      </a:r>
                      <a:r>
                        <a:rPr kumimoji="1" lang="ja-JP" altLang="en-US" sz="1000" dirty="0">
                          <a:latin typeface="Meiryo UI" panose="020B0604030504040204" pitchFamily="50" charset="-128"/>
                          <a:ea typeface="Meiryo UI" panose="020B0604030504040204" pitchFamily="50" charset="-128"/>
                        </a:rPr>
                        <a:t>建設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0732535"/>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KINTEX</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2005</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100,000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1,600</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39</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a:latin typeface="Meiryo UI" panose="020B0604030504040204" pitchFamily="50" charset="-128"/>
                          <a:ea typeface="Meiryo UI" panose="020B0604030504040204" pitchFamily="50" charset="-128"/>
                        </a:rPr>
                        <a:t>周辺インフラ整備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2341664"/>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BEXCO</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2001</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46,000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4,000</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49</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a:latin typeface="Meiryo UI" panose="020B0604030504040204" pitchFamily="50" charset="-128"/>
                          <a:ea typeface="Meiryo UI" panose="020B0604030504040204" pitchFamily="50" charset="-128"/>
                        </a:rPr>
                        <a:t>第</a:t>
                      </a:r>
                      <a:r>
                        <a:rPr kumimoji="1" lang="en-US" altLang="ja-JP" sz="1000" dirty="0">
                          <a:latin typeface="Meiryo UI" panose="020B0604030504040204" pitchFamily="50" charset="-128"/>
                          <a:ea typeface="Meiryo UI" panose="020B0604030504040204" pitchFamily="50" charset="-128"/>
                        </a:rPr>
                        <a:t>2,3BEXCO</a:t>
                      </a:r>
                      <a:r>
                        <a:rPr kumimoji="1" lang="ja-JP" altLang="en-US" sz="1000" dirty="0">
                          <a:latin typeface="Meiryo UI" panose="020B0604030504040204" pitchFamily="50" charset="-128"/>
                          <a:ea typeface="Meiryo UI" panose="020B0604030504040204" pitchFamily="50" charset="-128"/>
                        </a:rPr>
                        <a:t>建設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7051731"/>
                  </a:ext>
                </a:extLst>
              </a:tr>
              <a:tr h="349316">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台　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台北世界貿易中心</a:t>
                      </a:r>
                      <a:endParaRPr kumimoji="1" lang="en-US" altLang="ja-JP" sz="1000" dirty="0">
                        <a:latin typeface="Meiryo UI" panose="020B0604030504040204" pitchFamily="50" charset="-128"/>
                        <a:ea typeface="Meiryo UI" panose="020B0604030504040204" pitchFamily="50" charset="-128"/>
                      </a:endParaRPr>
                    </a:p>
                    <a:p>
                      <a:pPr algn="ctr">
                        <a:lnSpc>
                          <a:spcPts val="1000"/>
                        </a:lnSpc>
                      </a:pPr>
                      <a:r>
                        <a:rPr kumimoji="1" lang="ja-JP" altLang="en-US" sz="1000" dirty="0">
                          <a:latin typeface="Meiryo UI" panose="020B0604030504040204" pitchFamily="50" charset="-128"/>
                          <a:ea typeface="Meiryo UI" panose="020B0604030504040204" pitchFamily="50" charset="-128"/>
                        </a:rPr>
                        <a:t>南港展覧館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2008</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45,000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500</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8</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a:latin typeface="Meiryo UI" panose="020B0604030504040204" pitchFamily="50" charset="-128"/>
                          <a:ea typeface="Meiryo UI" panose="020B0604030504040204" pitchFamily="50" charset="-128"/>
                        </a:rPr>
                        <a:t>国際会議場、ホテル建設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750114"/>
                  </a:ext>
                </a:extLst>
              </a:tr>
              <a:tr h="214964">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香　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アジア・ワールド</a:t>
                      </a:r>
                      <a:r>
                        <a:rPr kumimoji="1" lang="en-US" altLang="ja-JP" sz="1000" dirty="0">
                          <a:latin typeface="Meiryo UI" panose="020B0604030504040204" pitchFamily="50" charset="-128"/>
                          <a:ea typeface="Meiryo UI" panose="020B0604030504040204" pitchFamily="50" charset="-128"/>
                        </a:rPr>
                        <a:t>EXPO</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2005</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70,000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13,500</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7</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215428"/>
                  </a:ext>
                </a:extLst>
              </a:tr>
              <a:tr h="214964">
                <a:tc rowSpan="3">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シンガポール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サンテック・シンガポール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1995</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24,000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12,000</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36</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7121427"/>
                  </a:ext>
                </a:extLst>
              </a:tr>
              <a:tr h="214964">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シンガポール</a:t>
                      </a:r>
                      <a:r>
                        <a:rPr kumimoji="1" lang="en-US" altLang="ja-JP" sz="1000" dirty="0">
                          <a:latin typeface="Meiryo UI" panose="020B0604030504040204" pitchFamily="50" charset="-128"/>
                          <a:ea typeface="Meiryo UI" panose="020B0604030504040204" pitchFamily="50" charset="-128"/>
                        </a:rPr>
                        <a:t>EXPO</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2000</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100,000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8,000</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42</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628386"/>
                  </a:ext>
                </a:extLst>
              </a:tr>
              <a:tr h="333509">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a:latin typeface="Meiryo UI" panose="020B0604030504040204" pitchFamily="50" charset="-128"/>
                          <a:ea typeface="Meiryo UI" panose="020B0604030504040204" pitchFamily="50" charset="-128"/>
                        </a:rPr>
                        <a:t>マリナベイ・サンズ</a:t>
                      </a:r>
                      <a:endParaRPr kumimoji="1" lang="en-US" altLang="ja-JP" sz="1000" dirty="0">
                        <a:latin typeface="Meiryo UI" panose="020B0604030504040204" pitchFamily="50" charset="-128"/>
                        <a:ea typeface="Meiryo UI" panose="020B0604030504040204" pitchFamily="50" charset="-128"/>
                      </a:endParaRPr>
                    </a:p>
                    <a:p>
                      <a:pPr algn="ctr">
                        <a:lnSpc>
                          <a:spcPts val="1000"/>
                        </a:lnSpc>
                      </a:pPr>
                      <a:r>
                        <a:rPr kumimoji="1" lang="ja-JP" altLang="en-US" sz="1000" dirty="0">
                          <a:latin typeface="Meiryo UI" panose="020B0604030504040204" pitchFamily="50" charset="-128"/>
                          <a:ea typeface="Meiryo UI" panose="020B0604030504040204" pitchFamily="50" charset="-128"/>
                        </a:rPr>
                        <a:t>（統合型リゾート）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a:latin typeface="Meiryo UI" panose="020B0604030504040204" pitchFamily="50" charset="-128"/>
                          <a:ea typeface="Meiryo UI" panose="020B0604030504040204" pitchFamily="50" charset="-128"/>
                        </a:rPr>
                        <a:t>2010</a:t>
                      </a:r>
                      <a:r>
                        <a:rPr kumimoji="1" lang="ja-JP" altLang="en-US" sz="1000" dirty="0">
                          <a:latin typeface="Meiryo UI" panose="020B0604030504040204" pitchFamily="50" charset="-128"/>
                          <a:ea typeface="Meiryo UI" panose="020B0604030504040204" pitchFamily="50" charset="-128"/>
                        </a:rPr>
                        <a:t>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32,000</a:t>
                      </a:r>
                      <a:r>
                        <a:rPr kumimoji="1" lang="ja-JP" altLang="en-US" sz="10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11,000</a:t>
                      </a:r>
                      <a:r>
                        <a:rPr kumimoji="1" lang="ja-JP" altLang="en-US" sz="1000" dirty="0">
                          <a:latin typeface="Meiryo UI" panose="020B0604030504040204" pitchFamily="50" charset="-128"/>
                          <a:ea typeface="Meiryo UI" panose="020B0604030504040204" pitchFamily="50" charset="-128"/>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a:latin typeface="Meiryo UI" panose="020B0604030504040204" pitchFamily="50" charset="-128"/>
                          <a:ea typeface="Meiryo UI" panose="020B0604030504040204" pitchFamily="50" charset="-128"/>
                        </a:rPr>
                        <a:t>217</a:t>
                      </a:r>
                      <a:r>
                        <a:rPr kumimoji="1" lang="ja-JP" altLang="en-US" sz="1000" dirty="0">
                          <a:latin typeface="Meiryo UI" panose="020B0604030504040204" pitchFamily="50" charset="-128"/>
                          <a:ea typeface="Meiryo UI" panose="020B0604030504040204" pitchFamily="50"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2487606"/>
                  </a:ext>
                </a:extLst>
              </a:tr>
            </a:tbl>
          </a:graphicData>
        </a:graphic>
      </p:graphicFrame>
      <p:sp>
        <p:nvSpPr>
          <p:cNvPr id="9" name="正方形/長方形 8"/>
          <p:cNvSpPr/>
          <p:nvPr/>
        </p:nvSpPr>
        <p:spPr>
          <a:xfrm>
            <a:off x="588964" y="6559460"/>
            <a:ext cx="801548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（大阪における</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MICE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推進方針（平成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29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年３月）</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、大阪府・大阪市「大阪</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基本構想」、各施設</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75784" y="404664"/>
            <a:ext cx="3672000" cy="288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MICE</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施設の国際比較［まち］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6819C69-2405-BD62-CB68-4B56D884F293}"/>
              </a:ext>
            </a:extLst>
          </p:cNvPr>
          <p:cNvGrpSpPr/>
          <p:nvPr/>
        </p:nvGrpSpPr>
        <p:grpSpPr>
          <a:xfrm>
            <a:off x="-11895" y="0"/>
            <a:ext cx="9144000" cy="404664"/>
            <a:chOff x="-3515" y="-13192"/>
            <a:chExt cx="9144000" cy="404664"/>
          </a:xfrm>
        </p:grpSpPr>
        <p:sp>
          <p:nvSpPr>
            <p:cNvPr id="13" name="正方形/長方形 12">
              <a:extLst>
                <a:ext uri="{FF2B5EF4-FFF2-40B4-BE49-F238E27FC236}">
                  <a16:creationId xmlns:a16="http://schemas.microsoft.com/office/drawing/2014/main" id="{614E23EB-A184-3BE5-2834-2A6B5B500280}"/>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12.MICE</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施設の国際比較）</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4" name="正方形/長方形 13">
              <a:extLst>
                <a:ext uri="{FF2B5EF4-FFF2-40B4-BE49-F238E27FC236}">
                  <a16:creationId xmlns:a16="http://schemas.microsoft.com/office/drawing/2014/main" id="{1C41F01A-BAD3-F6E0-A414-DEA429DFAFA1}"/>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2859847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8" y="872832"/>
            <a:ext cx="8503417" cy="104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産業別のエネルギー消費量をみると、東日本大震災（</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年度）以降、エネルギー消費量は減少傾向にある。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いずれの部門もエネルギー消費量の減少に寄与しているが、特に「製造業」「運輸」「第三次産業」といった企業部門の寄与が大きい。</a:t>
            </a:r>
          </a:p>
        </p:txBody>
      </p:sp>
      <p:sp>
        <p:nvSpPr>
          <p:cNvPr id="13" name="正方形/長方形 12"/>
          <p:cNvSpPr/>
          <p:nvPr/>
        </p:nvSpPr>
        <p:spPr>
          <a:xfrm>
            <a:off x="467544" y="1988840"/>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○産業別にみたエネルギー消費量の変化</a:t>
            </a:r>
          </a:p>
        </p:txBody>
      </p:sp>
      <p:sp>
        <p:nvSpPr>
          <p:cNvPr id="11" name="テキスト ボックス 10"/>
          <p:cNvSpPr txBox="1"/>
          <p:nvPr/>
        </p:nvSpPr>
        <p:spPr>
          <a:xfrm>
            <a:off x="796010" y="5701829"/>
            <a:ext cx="578067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年度年次経済財政報告書」</a:t>
            </a:r>
          </a:p>
        </p:txBody>
      </p:sp>
      <p:sp>
        <p:nvSpPr>
          <p:cNvPr id="12" name="大かっこ 11"/>
          <p:cNvSpPr/>
          <p:nvPr/>
        </p:nvSpPr>
        <p:spPr>
          <a:xfrm>
            <a:off x="1238074" y="6010019"/>
            <a:ext cx="5854205" cy="341803"/>
          </a:xfrm>
          <a:prstGeom prst="bracketPair">
            <a:avLst>
              <a:gd name="adj" fmla="val 13821"/>
            </a:avLst>
          </a:prstGeom>
          <a:ln/>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資源エネルギー庁「令和元年度におけるエネルギー需給実績」、内閣府「国民経済計算」により作成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50" name="Picture 2" descr="第2-2-5図　産業別にみたエネルギー消費量の変化"/>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8369" b="63125"/>
          <a:stretch/>
        </p:blipFill>
        <p:spPr bwMode="auto">
          <a:xfrm>
            <a:off x="589632" y="2418059"/>
            <a:ext cx="7954555" cy="3220100"/>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75784" y="404664"/>
            <a:ext cx="3384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産業別のエネルギー消費量①［環境］</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0" name="グループ化 9">
            <a:extLst>
              <a:ext uri="{FF2B5EF4-FFF2-40B4-BE49-F238E27FC236}">
                <a16:creationId xmlns:a16="http://schemas.microsoft.com/office/drawing/2014/main" id="{225F6BF5-C019-0521-73AF-AEEBB42F3631}"/>
              </a:ext>
            </a:extLst>
          </p:cNvPr>
          <p:cNvGrpSpPr/>
          <p:nvPr/>
        </p:nvGrpSpPr>
        <p:grpSpPr>
          <a:xfrm>
            <a:off x="-11895" y="0"/>
            <a:ext cx="9144000" cy="404664"/>
            <a:chOff x="-3515" y="-13192"/>
            <a:chExt cx="9144000" cy="404664"/>
          </a:xfrm>
        </p:grpSpPr>
        <p:sp>
          <p:nvSpPr>
            <p:cNvPr id="14" name="正方形/長方形 13">
              <a:extLst>
                <a:ext uri="{FF2B5EF4-FFF2-40B4-BE49-F238E27FC236}">
                  <a16:creationId xmlns:a16="http://schemas.microsoft.com/office/drawing/2014/main" id="{A7456E98-29FD-89E7-F254-C01BB2B6A246}"/>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j-lt"/>
                  <a:ea typeface="Meiryo UI" pitchFamily="50" charset="-128"/>
                  <a:cs typeface="Meiryo UI" pitchFamily="50" charset="-128"/>
                </a:rPr>
                <a:t>（</a:t>
              </a:r>
              <a:r>
                <a:rPr kumimoji="0" lang="en-US" altLang="ja-JP" kern="0" dirty="0" smtClean="0">
                  <a:solidFill>
                    <a:srgbClr val="000000"/>
                  </a:solidFill>
                  <a:latin typeface="+mj-lt"/>
                  <a:ea typeface="Meiryo UI" pitchFamily="50" charset="-128"/>
                  <a:cs typeface="Meiryo UI" pitchFamily="50" charset="-128"/>
                </a:rPr>
                <a:t>13.</a:t>
              </a:r>
              <a:r>
                <a:rPr kumimoji="0" lang="ja-JP" altLang="en-US" kern="0" dirty="0" smtClean="0">
                  <a:solidFill>
                    <a:srgbClr val="000000"/>
                  </a:solidFill>
                  <a:latin typeface="+mj-lt"/>
                  <a:ea typeface="Meiryo UI" pitchFamily="50" charset="-128"/>
                  <a:cs typeface="Meiryo UI" pitchFamily="50" charset="-128"/>
                </a:rPr>
                <a:t>産業別のエネルギー消費量）</a:t>
              </a:r>
              <a:endParaRPr kumimoji="0" lang="ja-JP" altLang="en-US" kern="0" dirty="0">
                <a:solidFill>
                  <a:srgbClr val="000000"/>
                </a:solidFill>
                <a:ea typeface="Meiryo UI" pitchFamily="50" charset="-128"/>
                <a:cs typeface="Meiryo UI" pitchFamily="50" charset="-128"/>
              </a:endParaRPr>
            </a:p>
          </p:txBody>
        </p:sp>
        <p:sp>
          <p:nvSpPr>
            <p:cNvPr id="15" name="正方形/長方形 14">
              <a:extLst>
                <a:ext uri="{FF2B5EF4-FFF2-40B4-BE49-F238E27FC236}">
                  <a16:creationId xmlns:a16="http://schemas.microsoft.com/office/drawing/2014/main" id="{4BA6F4BE-9163-92AB-08E1-DF1BE0457079}"/>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3889339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908720"/>
            <a:ext cx="8503417" cy="97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エネルギー消費増減の要因分解の結果をみると、いずれの部門においてもエネルギーの生産効率を示す「エネルギー原単位」が減少に寄与している。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特に、第三次産業部門では延べ床面積が、家庭部門では世帯数が増加する中にあっても、エネルギー効率向上・省エネによりエネルギー消費量を着実に減少させている。</a:t>
            </a:r>
          </a:p>
        </p:txBody>
      </p:sp>
      <p:sp>
        <p:nvSpPr>
          <p:cNvPr id="13" name="正方形/長方形 12"/>
          <p:cNvSpPr/>
          <p:nvPr/>
        </p:nvSpPr>
        <p:spPr>
          <a:xfrm>
            <a:off x="320291" y="1816031"/>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○部門別のエネルギー消費増減の要因分解</a:t>
            </a:r>
          </a:p>
        </p:txBody>
      </p:sp>
      <p:pic>
        <p:nvPicPr>
          <p:cNvPr id="2050" name="Picture 2" descr="第2-2-5図　産業別にみたエネルギー消費量の変化"/>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79" t="39709" r="2229" b="8731"/>
          <a:stretch/>
        </p:blipFill>
        <p:spPr bwMode="auto">
          <a:xfrm>
            <a:off x="395536" y="2233155"/>
            <a:ext cx="5668040" cy="429218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6032995" y="3659884"/>
            <a:ext cx="3112848" cy="2640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年度年次経済財政報告書」</a:t>
            </a:r>
          </a:p>
        </p:txBody>
      </p:sp>
      <p:sp>
        <p:nvSpPr>
          <p:cNvPr id="15" name="大かっこ 14"/>
          <p:cNvSpPr/>
          <p:nvPr/>
        </p:nvSpPr>
        <p:spPr>
          <a:xfrm>
            <a:off x="6444208" y="3991308"/>
            <a:ext cx="2555304" cy="2186384"/>
          </a:xfrm>
          <a:prstGeom prst="bracketPair">
            <a:avLst>
              <a:gd name="adj" fmla="val 6850"/>
            </a:avLst>
          </a:prstGeom>
          <a:ln/>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資源エネルギー庁「令和元年度におけるエネルギー需給実績」、内閣府「国民経済計算」により作成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要因分解は、いずれも資源エネルギー庁による。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ネルギー原単位要因」とは、エネルギーの生産効率を表し、マイナスであれば、エネルギー効率向上・省エネ、プラスであればエネルギー効率の悪化となる。「構造変化要因」は、電力消費量の多い産業構造にシフトすればプラス、逆の場合マイナスとな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75784" y="404664"/>
            <a:ext cx="3384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産業別のエネルギー消費量②［環境］</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593167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821482" y="1948462"/>
            <a:ext cx="7638950" cy="3712786"/>
          </a:xfrm>
          <a:prstGeom prst="rect">
            <a:avLst/>
          </a:prstGeom>
        </p:spPr>
      </p:pic>
      <p:sp>
        <p:nvSpPr>
          <p:cNvPr id="31" name="テキスト ボックス 30"/>
          <p:cNvSpPr txBox="1"/>
          <p:nvPr/>
        </p:nvSpPr>
        <p:spPr>
          <a:xfrm>
            <a:off x="685850" y="5615662"/>
            <a:ext cx="5112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総務省「住宅・土地統計調査（</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をもとに副首都推進局で作成</a:t>
            </a:r>
          </a:p>
        </p:txBody>
      </p:sp>
      <p:sp>
        <p:nvSpPr>
          <p:cNvPr id="7" name="正方形/長方形 6"/>
          <p:cNvSpPr/>
          <p:nvPr/>
        </p:nvSpPr>
        <p:spPr>
          <a:xfrm>
            <a:off x="320291" y="944776"/>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大阪府では、通勤時間が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時間以内である人の比率が約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割となっており、東京都と比較してその割合は高い。</a:t>
            </a:r>
          </a:p>
        </p:txBody>
      </p:sp>
      <p:sp>
        <p:nvSpPr>
          <p:cNvPr id="13" name="正方形/長方形 12"/>
          <p:cNvSpPr/>
          <p:nvPr/>
        </p:nvSpPr>
        <p:spPr>
          <a:xfrm>
            <a:off x="589632" y="1484784"/>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○職場までの通勤時間（比率）</a:t>
            </a:r>
          </a:p>
        </p:txBody>
      </p:sp>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通勤時間［まち］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角丸四角形 2"/>
          <p:cNvSpPr/>
          <p:nvPr/>
        </p:nvSpPr>
        <p:spPr>
          <a:xfrm>
            <a:off x="1403648" y="2204864"/>
            <a:ext cx="5328592"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角丸四角形 10"/>
          <p:cNvSpPr/>
          <p:nvPr/>
        </p:nvSpPr>
        <p:spPr>
          <a:xfrm>
            <a:off x="1405492" y="3579943"/>
            <a:ext cx="4932000"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角丸四角形吹き出し 4"/>
          <p:cNvSpPr/>
          <p:nvPr/>
        </p:nvSpPr>
        <p:spPr>
          <a:xfrm>
            <a:off x="6101560" y="1804923"/>
            <a:ext cx="1261360" cy="358370"/>
          </a:xfrm>
          <a:prstGeom prst="wedgeRoundRectCallout">
            <a:avLst>
              <a:gd name="adj1" fmla="val -40052"/>
              <a:gd name="adj2" fmla="val 7853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時間以内である人の比率</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:79.1%</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角丸四角形吹き出し 13"/>
          <p:cNvSpPr/>
          <p:nvPr/>
        </p:nvSpPr>
        <p:spPr>
          <a:xfrm>
            <a:off x="6078220" y="3299030"/>
            <a:ext cx="1261360" cy="358370"/>
          </a:xfrm>
          <a:prstGeom prst="wedgeRoundRectCallout">
            <a:avLst>
              <a:gd name="adj1" fmla="val -63118"/>
              <a:gd name="adj2" fmla="val 4374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時間以内である人の比率</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:72.8%</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5" name="グループ化 14">
            <a:extLst>
              <a:ext uri="{FF2B5EF4-FFF2-40B4-BE49-F238E27FC236}">
                <a16:creationId xmlns:a16="http://schemas.microsoft.com/office/drawing/2014/main" id="{06B6FB32-7105-DAB5-20EC-DEE3C23EEEA9}"/>
              </a:ext>
            </a:extLst>
          </p:cNvPr>
          <p:cNvGrpSpPr/>
          <p:nvPr/>
        </p:nvGrpSpPr>
        <p:grpSpPr>
          <a:xfrm>
            <a:off x="-11895" y="0"/>
            <a:ext cx="9144000" cy="404664"/>
            <a:chOff x="-3515" y="-13192"/>
            <a:chExt cx="9144000" cy="404664"/>
          </a:xfrm>
        </p:grpSpPr>
        <p:sp>
          <p:nvSpPr>
            <p:cNvPr id="16" name="正方形/長方形 15">
              <a:extLst>
                <a:ext uri="{FF2B5EF4-FFF2-40B4-BE49-F238E27FC236}">
                  <a16:creationId xmlns:a16="http://schemas.microsoft.com/office/drawing/2014/main" id="{CAE7EC61-10DB-763C-AB19-EF429F6C88BE}"/>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j-lt"/>
                  <a:ea typeface="Meiryo UI" pitchFamily="50" charset="-128"/>
                  <a:cs typeface="Meiryo UI" pitchFamily="50" charset="-128"/>
                </a:rPr>
                <a:t>（</a:t>
              </a:r>
              <a:r>
                <a:rPr kumimoji="0" lang="en-US" altLang="ja-JP" kern="0" dirty="0" smtClean="0">
                  <a:solidFill>
                    <a:srgbClr val="000000"/>
                  </a:solidFill>
                  <a:latin typeface="+mj-lt"/>
                  <a:ea typeface="Meiryo UI" pitchFamily="50" charset="-128"/>
                  <a:cs typeface="Meiryo UI" pitchFamily="50" charset="-128"/>
                </a:rPr>
                <a:t>14.</a:t>
              </a:r>
              <a:r>
                <a:rPr kumimoji="0" lang="ja-JP" altLang="en-US" kern="0" dirty="0" smtClean="0">
                  <a:solidFill>
                    <a:srgbClr val="000000"/>
                  </a:solidFill>
                  <a:latin typeface="+mj-lt"/>
                  <a:ea typeface="Meiryo UI" pitchFamily="50" charset="-128"/>
                  <a:cs typeface="Meiryo UI" pitchFamily="50" charset="-128"/>
                </a:rPr>
                <a:t>通勤時間）</a:t>
              </a:r>
              <a:endParaRPr kumimoji="0" lang="ja-JP" altLang="en-US" kern="0" dirty="0">
                <a:solidFill>
                  <a:srgbClr val="000000"/>
                </a:solidFill>
                <a:ea typeface="Meiryo UI" pitchFamily="50" charset="-128"/>
                <a:cs typeface="Meiryo UI" pitchFamily="50" charset="-128"/>
              </a:endParaRPr>
            </a:p>
          </p:txBody>
        </p:sp>
        <p:sp>
          <p:nvSpPr>
            <p:cNvPr id="17" name="正方形/長方形 16">
              <a:extLst>
                <a:ext uri="{FF2B5EF4-FFF2-40B4-BE49-F238E27FC236}">
                  <a16:creationId xmlns:a16="http://schemas.microsoft.com/office/drawing/2014/main" id="{522CEF27-AEB5-2A70-8506-D5A9C0AECB6B}"/>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1658333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00776"/>
            <a:ext cx="8503417" cy="5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大阪府の工業地価格、商業地価格は東京都と比較すると半分以下。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住宅地価格や家賃、物価など生活関連のコストも東京都に比べて安い。</a:t>
            </a:r>
          </a:p>
        </p:txBody>
      </p:sp>
      <p:sp>
        <p:nvSpPr>
          <p:cNvPr id="13" name="正方形/長方形 12"/>
          <p:cNvSpPr/>
          <p:nvPr/>
        </p:nvSpPr>
        <p:spPr>
          <a:xfrm>
            <a:off x="361532" y="1355474"/>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工業地平均価格（円／㎡）</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10" name="正方形/長方形 9"/>
          <p:cNvSpPr/>
          <p:nvPr/>
        </p:nvSpPr>
        <p:spPr>
          <a:xfrm>
            <a:off x="75784" y="404664"/>
            <a:ext cx="3492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工業地・商業地・住宅地価格［まち］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rotWithShape="1">
          <a:blip r:embed="rId2"/>
          <a:srcRect l="68033" t="9877" r="176" b="60159"/>
          <a:stretch/>
        </p:blipFill>
        <p:spPr>
          <a:xfrm>
            <a:off x="6118469" y="1696631"/>
            <a:ext cx="2196000" cy="783264"/>
          </a:xfrm>
          <a:prstGeom prst="rect">
            <a:avLst/>
          </a:prstGeom>
        </p:spPr>
      </p:pic>
      <p:sp>
        <p:nvSpPr>
          <p:cNvPr id="15" name="正方形/長方形 14"/>
          <p:cNvSpPr/>
          <p:nvPr/>
        </p:nvSpPr>
        <p:spPr>
          <a:xfrm>
            <a:off x="619819" y="6152753"/>
            <a:ext cx="7732162" cy="69750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工業地平均価格、商業地平均価格、住宅地平均価格：国土交通省「</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2021</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年都道府県地価調査」（基準日：</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2021</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7</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月</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日）</a:t>
            </a:r>
            <a:endPar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オフィス市場</a:t>
            </a:r>
            <a:r>
              <a:rPr kumimoji="1" lang="ja-JP" altLang="en-US" sz="900" b="0" i="0" u="none" strike="noStrike" kern="1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ー</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平均賃料：三鬼商事株式会社「オフィスマーケットデータ」</a:t>
            </a:r>
            <a:endPar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家賃</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民営借家</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：総務省統計局</a:t>
            </a:r>
            <a:r>
              <a:rPr kumimoji="1" lang="zh-TW"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「小売物価統計調査（動向編）</a:t>
            </a:r>
            <a:r>
              <a:rPr kumimoji="1" lang="en-US" altLang="zh-TW"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2020</a:t>
            </a:r>
            <a:r>
              <a:rPr kumimoji="1" lang="zh-TW"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endPar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都市別消費者物価地域差指数：</a:t>
            </a:r>
            <a:r>
              <a:rPr kumimoji="1" lang="zh-TW"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総務省「小売物価統計調査（構造編）−</a:t>
            </a:r>
            <a:r>
              <a:rPr kumimoji="1" lang="en-US" altLang="zh-TW"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2020</a:t>
            </a:r>
            <a:r>
              <a:rPr kumimoji="1" lang="zh-TW"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年結果−」</a:t>
            </a:r>
            <a:endPar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458529" y="5943356"/>
            <a:ext cx="5658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出典：関西電力「企業立地サポート」</a:t>
            </a:r>
          </a:p>
        </p:txBody>
      </p:sp>
      <p:pic>
        <p:nvPicPr>
          <p:cNvPr id="17" name="図 16"/>
          <p:cNvPicPr>
            <a:picLocks noChangeAspect="1"/>
          </p:cNvPicPr>
          <p:nvPr/>
        </p:nvPicPr>
        <p:blipFill rotWithShape="1">
          <a:blip r:embed="rId2" cstate="email">
            <a:extLst>
              <a:ext uri="{28A0092B-C50C-407E-A947-70E740481C1C}">
                <a14:useLocalDpi xmlns:a14="http://schemas.microsoft.com/office/drawing/2010/main"/>
              </a:ext>
            </a:extLst>
          </a:blip>
          <a:srcRect l="34163" t="8369" r="34250" b="11670"/>
          <a:stretch/>
        </p:blipFill>
        <p:spPr>
          <a:xfrm>
            <a:off x="3408158" y="1700768"/>
            <a:ext cx="2066878" cy="1980000"/>
          </a:xfrm>
          <a:prstGeom prst="rect">
            <a:avLst/>
          </a:prstGeom>
        </p:spPr>
      </p:pic>
      <p:pic>
        <p:nvPicPr>
          <p:cNvPr id="18" name="図 17"/>
          <p:cNvPicPr>
            <a:picLocks noChangeAspect="1"/>
          </p:cNvPicPr>
          <p:nvPr/>
        </p:nvPicPr>
        <p:blipFill rotWithShape="1">
          <a:blip r:embed="rId2" cstate="email">
            <a:extLst>
              <a:ext uri="{28A0092B-C50C-407E-A947-70E740481C1C}">
                <a14:useLocalDpi xmlns:a14="http://schemas.microsoft.com/office/drawing/2010/main"/>
              </a:ext>
            </a:extLst>
          </a:blip>
          <a:srcRect t="9705" r="68033" b="11105"/>
          <a:stretch/>
        </p:blipFill>
        <p:spPr>
          <a:xfrm>
            <a:off x="640480" y="1730405"/>
            <a:ext cx="2112134" cy="1980000"/>
          </a:xfrm>
          <a:prstGeom prst="rect">
            <a:avLst/>
          </a:prstGeom>
        </p:spPr>
      </p:pic>
      <p:pic>
        <p:nvPicPr>
          <p:cNvPr id="19" name="図 18"/>
          <p:cNvPicPr>
            <a:picLocks noChangeAspect="1"/>
          </p:cNvPicPr>
          <p:nvPr/>
        </p:nvPicPr>
        <p:blipFill rotWithShape="1">
          <a:blip r:embed="rId3"/>
          <a:srcRect t="8749" r="67969" b="10452"/>
          <a:stretch/>
        </p:blipFill>
        <p:spPr>
          <a:xfrm>
            <a:off x="601544" y="3954573"/>
            <a:ext cx="2084208" cy="1980000"/>
          </a:xfrm>
          <a:prstGeom prst="rect">
            <a:avLst/>
          </a:prstGeom>
        </p:spPr>
      </p:pic>
      <p:sp>
        <p:nvSpPr>
          <p:cNvPr id="20" name="正方形/長方形 19"/>
          <p:cNvSpPr/>
          <p:nvPr/>
        </p:nvSpPr>
        <p:spPr>
          <a:xfrm>
            <a:off x="3227056" y="3653097"/>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家賃</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民営借家</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（円／ </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3.3㎡</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1" name="正方形/長方形 20"/>
          <p:cNvSpPr/>
          <p:nvPr/>
        </p:nvSpPr>
        <p:spPr>
          <a:xfrm>
            <a:off x="5964279" y="3682556"/>
            <a:ext cx="2947385" cy="24487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都市別消費者物価地域差指数（総合）</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2" name="正方形/長方形 21"/>
          <p:cNvSpPr/>
          <p:nvPr/>
        </p:nvSpPr>
        <p:spPr>
          <a:xfrm>
            <a:off x="354969" y="3646873"/>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住宅地平均価格（円／㎡）</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3" name="正方形/長方形 22"/>
          <p:cNvSpPr/>
          <p:nvPr/>
        </p:nvSpPr>
        <p:spPr>
          <a:xfrm>
            <a:off x="5978434" y="1340768"/>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オフィス市場－平均賃料（円／坪）</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4" name="正方形/長方形 23"/>
          <p:cNvSpPr/>
          <p:nvPr/>
        </p:nvSpPr>
        <p:spPr>
          <a:xfrm>
            <a:off x="3227056" y="1340768"/>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商業地平均価格（円／㎡）</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5" name="正方形/長方形 24"/>
          <p:cNvSpPr/>
          <p:nvPr/>
        </p:nvSpPr>
        <p:spPr>
          <a:xfrm>
            <a:off x="5964279" y="2447899"/>
            <a:ext cx="3188202" cy="105310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（注）</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月値（データ出典：三鬼商事株式会社）</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800" b="0" i="0" u="none" strike="noStrike" kern="1200" cap="none" spc="0" normalizeH="0" baseline="0" noProof="0" dirty="0">
                <a:ln>
                  <a:noFill/>
                </a:ln>
                <a:solidFill>
                  <a:prstClr val="black"/>
                </a:solidFill>
                <a:effectLst/>
                <a:uLnTx/>
                <a:uFillTx/>
                <a:latin typeface="Meiryo UI"/>
                <a:ea typeface="Meiryo UI"/>
                <a:cs typeface="+mn-cs"/>
              </a:rPr>
              <a:t>　　東　京： 都心</a:t>
            </a:r>
            <a:r>
              <a:rPr kumimoji="1" lang="en-US" altLang="zh-CN" sz="800" b="0" i="0" u="none" strike="noStrike" kern="1200" cap="none" spc="0" normalizeH="0" baseline="0" noProof="0" dirty="0">
                <a:ln>
                  <a:noFill/>
                </a:ln>
                <a:solidFill>
                  <a:prstClr val="black"/>
                </a:solidFill>
                <a:effectLst/>
                <a:uLnTx/>
                <a:uFillTx/>
                <a:latin typeface="Meiryo UI"/>
                <a:ea typeface="Meiryo UI"/>
                <a:cs typeface="+mn-cs"/>
              </a:rPr>
              <a:t>5</a:t>
            </a:r>
            <a:r>
              <a:rPr kumimoji="1" lang="zh-CN" altLang="en-US" sz="800" b="0" i="0" u="none" strike="noStrike" kern="1200" cap="none" spc="0" normalizeH="0" baseline="0" noProof="0" dirty="0">
                <a:ln>
                  <a:noFill/>
                </a:ln>
                <a:solidFill>
                  <a:prstClr val="black"/>
                </a:solidFill>
                <a:effectLst/>
                <a:uLnTx/>
                <a:uFillTx/>
                <a:latin typeface="Meiryo UI"/>
                <a:ea typeface="Meiryo UI"/>
                <a:cs typeface="+mn-cs"/>
              </a:rPr>
              <a:t>区（千代田区、中央区、港区、新宿区、</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渋谷区）</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内にある基準階面積</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100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坪以上の主要貸事務所ビル。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大　阪： 主要</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6</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地区（梅田、南森町、淀屋橋・本町、船場、心斎</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橋・難波、新大阪）内にある延床面積</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1,000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坪以上の主</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要貸事務所ビル。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名古屋： 主要</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地区（名駅、伏見、栄、丸の内）内にある延床面</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積</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500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坪以上の主要貸事務所ビル。）</a:t>
            </a:r>
            <a:endParaRPr kumimoji="1" lang="ja-JP" altLang="en-US" sz="8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pic>
        <p:nvPicPr>
          <p:cNvPr id="26" name="図 25"/>
          <p:cNvPicPr>
            <a:picLocks noChangeAspect="1"/>
          </p:cNvPicPr>
          <p:nvPr/>
        </p:nvPicPr>
        <p:blipFill rotWithShape="1">
          <a:blip r:embed="rId3"/>
          <a:srcRect l="32738" t="8502" r="33630" b="10700"/>
          <a:stretch/>
        </p:blipFill>
        <p:spPr>
          <a:xfrm>
            <a:off x="3391689" y="3954573"/>
            <a:ext cx="2188423" cy="1980000"/>
          </a:xfrm>
          <a:prstGeom prst="rect">
            <a:avLst/>
          </a:prstGeom>
        </p:spPr>
      </p:pic>
      <p:pic>
        <p:nvPicPr>
          <p:cNvPr id="27" name="図 26"/>
          <p:cNvPicPr>
            <a:picLocks noChangeAspect="1"/>
          </p:cNvPicPr>
          <p:nvPr/>
        </p:nvPicPr>
        <p:blipFill rotWithShape="1">
          <a:blip r:embed="rId3"/>
          <a:srcRect l="67078" t="10380" b="15201"/>
          <a:stretch/>
        </p:blipFill>
        <p:spPr>
          <a:xfrm>
            <a:off x="6118469" y="3970546"/>
            <a:ext cx="2325868" cy="1980000"/>
          </a:xfrm>
          <a:prstGeom prst="rect">
            <a:avLst/>
          </a:prstGeom>
        </p:spPr>
      </p:pic>
      <p:sp>
        <p:nvSpPr>
          <p:cNvPr id="28" name="正方形/長方形 27"/>
          <p:cNvSpPr/>
          <p:nvPr/>
        </p:nvSpPr>
        <p:spPr>
          <a:xfrm>
            <a:off x="6115745" y="5829536"/>
            <a:ext cx="1320418" cy="32376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（注）全国平均</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=100</a:t>
            </a:r>
          </a:p>
        </p:txBody>
      </p:sp>
      <p:sp>
        <p:nvSpPr>
          <p:cNvPr id="6" name="大かっこ 5"/>
          <p:cNvSpPr/>
          <p:nvPr/>
        </p:nvSpPr>
        <p:spPr>
          <a:xfrm>
            <a:off x="899592" y="6213749"/>
            <a:ext cx="6244869" cy="576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29" name="グループ化 28">
            <a:extLst>
              <a:ext uri="{FF2B5EF4-FFF2-40B4-BE49-F238E27FC236}">
                <a16:creationId xmlns:a16="http://schemas.microsoft.com/office/drawing/2014/main" id="{AA6CE5B2-1F70-9A74-9D2A-CB196C55C58F}"/>
              </a:ext>
            </a:extLst>
          </p:cNvPr>
          <p:cNvGrpSpPr/>
          <p:nvPr/>
        </p:nvGrpSpPr>
        <p:grpSpPr>
          <a:xfrm>
            <a:off x="-11895" y="0"/>
            <a:ext cx="9144000" cy="404664"/>
            <a:chOff x="-3515" y="-13192"/>
            <a:chExt cx="9144000" cy="404664"/>
          </a:xfrm>
        </p:grpSpPr>
        <p:sp>
          <p:nvSpPr>
            <p:cNvPr id="30" name="正方形/長方形 29">
              <a:extLst>
                <a:ext uri="{FF2B5EF4-FFF2-40B4-BE49-F238E27FC236}">
                  <a16:creationId xmlns:a16="http://schemas.microsoft.com/office/drawing/2014/main" id="{66C892A9-CC92-ED99-B1F6-4CBEA3444230}"/>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15.</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工業地・商業地・住宅地価格）</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31" name="正方形/長方形 30">
              <a:extLst>
                <a:ext uri="{FF2B5EF4-FFF2-40B4-BE49-F238E27FC236}">
                  <a16:creationId xmlns:a16="http://schemas.microsoft.com/office/drawing/2014/main" id="{D8DEA987-61C3-34C2-76C3-2DAD4D5B704F}"/>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3743084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395536" y="6021288"/>
            <a:ext cx="47525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国土交通省「都道府県地価調査」</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をもとに副首都推進局で作成</a:t>
            </a:r>
          </a:p>
        </p:txBody>
      </p:sp>
      <p:sp>
        <p:nvSpPr>
          <p:cNvPr id="7" name="正方形/長方形 6"/>
          <p:cNvSpPr/>
          <p:nvPr/>
        </p:nvSpPr>
        <p:spPr>
          <a:xfrm>
            <a:off x="320291" y="872816"/>
            <a:ext cx="8503417" cy="90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大阪府の住宅地地価は下落している（</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92.2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）が、東京都の住宅地地価は上昇している。（</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107.6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商業地地価について、同期間の地価を比較した場合、大阪府の伸び率は、東京都、愛知県を上回っている。</a:t>
            </a:r>
          </a:p>
        </p:txBody>
      </p:sp>
      <p:sp>
        <p:nvSpPr>
          <p:cNvPr id="13" name="正方形/長方形 12"/>
          <p:cNvSpPr/>
          <p:nvPr/>
        </p:nvSpPr>
        <p:spPr>
          <a:xfrm>
            <a:off x="229492" y="1906482"/>
            <a:ext cx="4558432" cy="41479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○住宅地・商業地地価の推移（東京都、愛知県、大阪府、全国）</a:t>
            </a:r>
          </a:p>
        </p:txBody>
      </p:sp>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住宅地・商業地地価［まち］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2"/>
          <a:stretch>
            <a:fillRect/>
          </a:stretch>
        </p:blipFill>
        <p:spPr>
          <a:xfrm>
            <a:off x="358390" y="2241440"/>
            <a:ext cx="8638781" cy="3779848"/>
          </a:xfrm>
          <a:prstGeom prst="rect">
            <a:avLst/>
          </a:prstGeom>
        </p:spPr>
      </p:pic>
      <p:grpSp>
        <p:nvGrpSpPr>
          <p:cNvPr id="9" name="グループ化 8">
            <a:extLst>
              <a:ext uri="{FF2B5EF4-FFF2-40B4-BE49-F238E27FC236}">
                <a16:creationId xmlns:a16="http://schemas.microsoft.com/office/drawing/2014/main" id="{D6F04230-D515-01CC-64DC-92DAFB7AA105}"/>
              </a:ext>
            </a:extLst>
          </p:cNvPr>
          <p:cNvGrpSpPr/>
          <p:nvPr/>
        </p:nvGrpSpPr>
        <p:grpSpPr>
          <a:xfrm>
            <a:off x="-11895" y="0"/>
            <a:ext cx="9144000" cy="404664"/>
            <a:chOff x="-3515" y="-13192"/>
            <a:chExt cx="9144000" cy="404664"/>
          </a:xfrm>
        </p:grpSpPr>
        <p:sp>
          <p:nvSpPr>
            <p:cNvPr id="11" name="正方形/長方形 10">
              <a:extLst>
                <a:ext uri="{FF2B5EF4-FFF2-40B4-BE49-F238E27FC236}">
                  <a16:creationId xmlns:a16="http://schemas.microsoft.com/office/drawing/2014/main" id="{045A3D4C-C0CF-50BE-C236-B83658EA74E7}"/>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16.</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住宅地・商業地地価）</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2" name="正方形/長方形 11">
              <a:extLst>
                <a:ext uri="{FF2B5EF4-FFF2-40B4-BE49-F238E27FC236}">
                  <a16:creationId xmlns:a16="http://schemas.microsoft.com/office/drawing/2014/main" id="{5AA357FF-371D-E0CC-30F2-2FA2B3D72011}"/>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2853034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72768"/>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大阪府の空き家率は全国平均を下回っているが、東京都や愛知県など他の都心部と比較すると高い状況にある。</a:t>
            </a:r>
          </a:p>
        </p:txBody>
      </p:sp>
      <p:sp>
        <p:nvSpPr>
          <p:cNvPr id="13" name="正方形/長方形 12"/>
          <p:cNvSpPr/>
          <p:nvPr/>
        </p:nvSpPr>
        <p:spPr>
          <a:xfrm>
            <a:off x="300792" y="1333300"/>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○都道府県別の空き家率（</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2018</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p>
        </p:txBody>
      </p:sp>
      <p:sp>
        <p:nvSpPr>
          <p:cNvPr id="33" name="大かっこ 32"/>
          <p:cNvSpPr/>
          <p:nvPr/>
        </p:nvSpPr>
        <p:spPr>
          <a:xfrm>
            <a:off x="859108" y="5773204"/>
            <a:ext cx="7457308" cy="468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・空き家率：全住宅ストックに占める「その他空き家」の割合</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・その他空き家：二次的住宅・賃貸用の住宅・売却用の住宅以外の人が住んでいない住宅で、例えば、転勤・入院のため居住世帯が長期に</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わたって不在の住宅や建て替えなどのために取り壊すことになっている住宅など（空き家の区分の判断が困難な住宅を含む）</a:t>
            </a:r>
          </a:p>
        </p:txBody>
      </p:sp>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全国の空き家率［まち］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2"/>
          <a:stretch>
            <a:fillRect/>
          </a:stretch>
        </p:blipFill>
        <p:spPr>
          <a:xfrm>
            <a:off x="468000" y="1622461"/>
            <a:ext cx="8208000" cy="4124643"/>
          </a:xfrm>
          <a:prstGeom prst="rect">
            <a:avLst/>
          </a:prstGeom>
        </p:spPr>
      </p:pic>
      <p:sp>
        <p:nvSpPr>
          <p:cNvPr id="6" name="正方形/長方形 5"/>
          <p:cNvSpPr/>
          <p:nvPr/>
        </p:nvSpPr>
        <p:spPr>
          <a:xfrm>
            <a:off x="755576" y="6303288"/>
            <a:ext cx="4572000" cy="4308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出典：国土交通省「空き家対策について」（</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（総務省「住宅・土地統計調査（</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p:txBody>
      </p:sp>
      <p:grpSp>
        <p:nvGrpSpPr>
          <p:cNvPr id="11" name="グループ化 10">
            <a:extLst>
              <a:ext uri="{FF2B5EF4-FFF2-40B4-BE49-F238E27FC236}">
                <a16:creationId xmlns:a16="http://schemas.microsoft.com/office/drawing/2014/main" id="{F41E95ED-9A4A-EEEA-DC2D-3AAEC19938F9}"/>
              </a:ext>
            </a:extLst>
          </p:cNvPr>
          <p:cNvGrpSpPr/>
          <p:nvPr/>
        </p:nvGrpSpPr>
        <p:grpSpPr>
          <a:xfrm>
            <a:off x="-11895" y="0"/>
            <a:ext cx="9144000" cy="404664"/>
            <a:chOff x="-3515" y="-13192"/>
            <a:chExt cx="9144000" cy="404664"/>
          </a:xfrm>
        </p:grpSpPr>
        <p:sp>
          <p:nvSpPr>
            <p:cNvPr id="12" name="正方形/長方形 11">
              <a:extLst>
                <a:ext uri="{FF2B5EF4-FFF2-40B4-BE49-F238E27FC236}">
                  <a16:creationId xmlns:a16="http://schemas.microsoft.com/office/drawing/2014/main" id="{A403CCF8-653D-B07A-D4FA-BF23D9CB0895}"/>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17.</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全国の空き家率）</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4" name="正方形/長方形 13">
              <a:extLst>
                <a:ext uri="{FF2B5EF4-FFF2-40B4-BE49-F238E27FC236}">
                  <a16:creationId xmlns:a16="http://schemas.microsoft.com/office/drawing/2014/main" id="{DAAE4CBD-7B7C-2613-8B44-1A6206DA5341}"/>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1727043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908720"/>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空き家数は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）年で約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万戸となっており、年々増加傾向。</a:t>
            </a:r>
          </a:p>
        </p:txBody>
      </p:sp>
      <p:sp>
        <p:nvSpPr>
          <p:cNvPr id="10" name="正方形/長方形 9"/>
          <p:cNvSpPr/>
          <p:nvPr/>
        </p:nvSpPr>
        <p:spPr>
          <a:xfrm>
            <a:off x="694380" y="5897711"/>
            <a:ext cx="2591472" cy="271869"/>
          </a:xfrm>
          <a:prstGeom prst="rect">
            <a:avLst/>
          </a:prstGeom>
        </p:spPr>
        <p:txBody>
          <a:bodyPr wrap="square">
            <a:spAutoFit/>
          </a:bodyPr>
          <a:lstStyle/>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（総務省「住宅・土地統計調査」）</a:t>
            </a:r>
          </a:p>
        </p:txBody>
      </p:sp>
      <p:sp>
        <p:nvSpPr>
          <p:cNvPr id="11" name="正方形/長方形 10"/>
          <p:cNvSpPr/>
          <p:nvPr/>
        </p:nvSpPr>
        <p:spPr>
          <a:xfrm>
            <a:off x="97704" y="1532036"/>
            <a:ext cx="3198601"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CN"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住宅数、世帯数、空家数、空家率</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5428170" y="6277691"/>
            <a:ext cx="347907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※「腐朽・破損あり」</a:t>
            </a:r>
            <a:r>
              <a:rPr kumimoji="1" lang="en-US"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壁等の一部にひびが入っていたり、雨どいが破損して</a:t>
            </a:r>
            <a:endParaRPr kumimoji="1" lang="en-US"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ひさしの一部が取れている場合等</a:t>
            </a:r>
            <a:endParaRPr kumimoji="1" lang="ja-JP"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p:cNvSpPr/>
          <p:nvPr/>
        </p:nvSpPr>
        <p:spPr>
          <a:xfrm>
            <a:off x="4950138" y="1525524"/>
            <a:ext cx="3198601"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○種類別の推移と腐朽・破損の状況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90632" y="1942767"/>
            <a:ext cx="4860000" cy="323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表 15"/>
          <p:cNvGraphicFramePr>
            <a:graphicFrameLocks noGrp="1"/>
          </p:cNvGraphicFramePr>
          <p:nvPr/>
        </p:nvGraphicFramePr>
        <p:xfrm>
          <a:off x="5511709" y="4708590"/>
          <a:ext cx="3311999" cy="1530608"/>
        </p:xfrm>
        <a:graphic>
          <a:graphicData uri="http://schemas.openxmlformats.org/drawingml/2006/table">
            <a:tbl>
              <a:tblPr/>
              <a:tblGrid>
                <a:gridCol w="1381988">
                  <a:extLst>
                    <a:ext uri="{9D8B030D-6E8A-4147-A177-3AD203B41FA5}">
                      <a16:colId xmlns:a16="http://schemas.microsoft.com/office/drawing/2014/main" val="701147299"/>
                    </a:ext>
                  </a:extLst>
                </a:gridCol>
                <a:gridCol w="643337">
                  <a:extLst>
                    <a:ext uri="{9D8B030D-6E8A-4147-A177-3AD203B41FA5}">
                      <a16:colId xmlns:a16="http://schemas.microsoft.com/office/drawing/2014/main" val="1466240152"/>
                    </a:ext>
                  </a:extLst>
                </a:gridCol>
                <a:gridCol w="656394">
                  <a:extLst>
                    <a:ext uri="{9D8B030D-6E8A-4147-A177-3AD203B41FA5}">
                      <a16:colId xmlns:a16="http://schemas.microsoft.com/office/drawing/2014/main" val="3350735004"/>
                    </a:ext>
                  </a:extLst>
                </a:gridCol>
                <a:gridCol w="630280">
                  <a:extLst>
                    <a:ext uri="{9D8B030D-6E8A-4147-A177-3AD203B41FA5}">
                      <a16:colId xmlns:a16="http://schemas.microsoft.com/office/drawing/2014/main" val="1916085845"/>
                    </a:ext>
                  </a:extLst>
                </a:gridCol>
              </a:tblGrid>
              <a:tr h="324000">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空き家の種類</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総数</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腐朽・破損あり</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割合</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76798601"/>
                  </a:ext>
                </a:extLst>
              </a:tr>
              <a:tr h="221376">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別荘等の二次的住宅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10,600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1,800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17.0%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07806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賃貸用の住宅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453,900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102,000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22.5%</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38737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売却用の住宅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35,800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7,000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19.6%</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64333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その他の住宅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209,200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56,500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27.0%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306560353"/>
                  </a:ext>
                </a:extLst>
              </a:tr>
              <a:tr h="241254">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空き家総数</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709,400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167,300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23.6%</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329810977"/>
                  </a:ext>
                </a:extLst>
              </a:tr>
            </a:tbl>
          </a:graphicData>
        </a:graphic>
      </p:graphicFrame>
      <p:pic>
        <p:nvPicPr>
          <p:cNvPr id="17" name="図 16"/>
          <p:cNvPicPr>
            <a:picLocks noChangeAspect="1"/>
          </p:cNvPicPr>
          <p:nvPr/>
        </p:nvPicPr>
        <p:blipFill>
          <a:blip r:embed="rId4"/>
          <a:stretch>
            <a:fillRect/>
          </a:stretch>
        </p:blipFill>
        <p:spPr>
          <a:xfrm>
            <a:off x="4976575" y="1833301"/>
            <a:ext cx="3942342" cy="2773185"/>
          </a:xfrm>
          <a:prstGeom prst="rect">
            <a:avLst/>
          </a:prstGeom>
        </p:spPr>
      </p:pic>
      <p:sp>
        <p:nvSpPr>
          <p:cNvPr id="18" name="テキスト ボックス 17"/>
          <p:cNvSpPr txBox="1"/>
          <p:nvPr/>
        </p:nvSpPr>
        <p:spPr>
          <a:xfrm>
            <a:off x="320291" y="5620002"/>
            <a:ext cx="5658578" cy="267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出典：大阪府・大阪市「万博のインパクトを活かした大阪の将来に向けたビジョン」</a:t>
            </a: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空き家の増加［まち］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20647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53123" y="1988840"/>
            <a:ext cx="4035902" cy="3682303"/>
          </a:xfrm>
          <a:prstGeom prst="rect">
            <a:avLst/>
          </a:prstGeom>
        </p:spPr>
      </p:pic>
      <p:sp>
        <p:nvSpPr>
          <p:cNvPr id="7" name="正方形/長方形 6"/>
          <p:cNvSpPr/>
          <p:nvPr/>
        </p:nvSpPr>
        <p:spPr>
          <a:xfrm>
            <a:off x="320291" y="908720"/>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大阪府は一人あたり公園面積が他の都道府県と比べて低い水準。また、大阪府（都心部）の緑被状況も世界主要都市と比較して低水準に留まっている。</a:t>
            </a:r>
          </a:p>
        </p:txBody>
      </p:sp>
      <p:sp>
        <p:nvSpPr>
          <p:cNvPr id="10" name="テキスト ボックス 9"/>
          <p:cNvSpPr txBox="1"/>
          <p:nvPr/>
        </p:nvSpPr>
        <p:spPr>
          <a:xfrm>
            <a:off x="5061537" y="5466135"/>
            <a:ext cx="284380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（）内の数字は前年のランキング</a:t>
            </a:r>
          </a:p>
        </p:txBody>
      </p:sp>
      <p:sp>
        <p:nvSpPr>
          <p:cNvPr id="11" name="正方形/長方形 10"/>
          <p:cNvSpPr/>
          <p:nvPr/>
        </p:nvSpPr>
        <p:spPr>
          <a:xfrm>
            <a:off x="308967" y="1599183"/>
            <a:ext cx="5124327" cy="461665"/>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○一人あたり公園面積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746784" y="1582994"/>
            <a:ext cx="44144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年世界の主要都市の都心部の緑被状況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nvGraphicFramePr>
        <p:xfrm>
          <a:off x="5075540" y="2017790"/>
          <a:ext cx="3444406" cy="3411608"/>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12592">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p>
                  </a:txBody>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p>
                  </a:txBody>
                  <a:tcPr/>
                </a:tc>
                <a:extLst>
                  <a:ext uri="{0D108BD9-81ED-4DB2-BD59-A6C34878D82A}">
                    <a16:rowId xmlns:a16="http://schemas.microsoft.com/office/drawing/2014/main" val="10000"/>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ジュネーブ</a:t>
                      </a:r>
                    </a:p>
                  </a:txBody>
                  <a:tcPr/>
                </a:tc>
                <a:extLst>
                  <a:ext uri="{0D108BD9-81ED-4DB2-BD59-A6C34878D82A}">
                    <a16:rowId xmlns:a16="http://schemas.microsoft.com/office/drawing/2014/main" val="10001"/>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ヘルシンキ</a:t>
                      </a:r>
                    </a:p>
                  </a:txBody>
                  <a:tcPr/>
                </a:tc>
                <a:extLst>
                  <a:ext uri="{0D108BD9-81ED-4DB2-BD59-A6C34878D82A}">
                    <a16:rowId xmlns:a16="http://schemas.microsoft.com/office/drawing/2014/main" val="10002"/>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バンクーバー</a:t>
                      </a:r>
                    </a:p>
                  </a:txBody>
                  <a:tcPr/>
                </a:tc>
                <a:extLst>
                  <a:ext uri="{0D108BD9-81ED-4DB2-BD59-A6C34878D82A}">
                    <a16:rowId xmlns:a16="http://schemas.microsoft.com/office/drawing/2014/main" val="10003"/>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ウィーン</a:t>
                      </a:r>
                    </a:p>
                  </a:txBody>
                  <a:tcPr/>
                </a:tc>
                <a:extLst>
                  <a:ext uri="{0D108BD9-81ED-4DB2-BD59-A6C34878D82A}">
                    <a16:rowId xmlns:a16="http://schemas.microsoft.com/office/drawing/2014/main" val="10004"/>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シカゴ</a:t>
                      </a:r>
                    </a:p>
                  </a:txBody>
                  <a:tcPr/>
                </a:tc>
                <a:extLst>
                  <a:ext uri="{0D108BD9-81ED-4DB2-BD59-A6C34878D82A}">
                    <a16:rowId xmlns:a16="http://schemas.microsoft.com/office/drawing/2014/main" val="3740144025"/>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p>
                  </a:txBody>
                  <a:tcPr/>
                </a:tc>
                <a:extLst>
                  <a:ext uri="{0D108BD9-81ED-4DB2-BD59-A6C34878D82A}">
                    <a16:rowId xmlns:a16="http://schemas.microsoft.com/office/drawing/2014/main" val="10005"/>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p>
                  </a:txBody>
                  <a:tcPr/>
                </a:tc>
                <a:extLst>
                  <a:ext uri="{0D108BD9-81ED-4DB2-BD59-A6C34878D82A}">
                    <a16:rowId xmlns:a16="http://schemas.microsoft.com/office/drawing/2014/main" val="10007"/>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p>
                  </a:txBody>
                  <a:tcPr/>
                </a:tc>
                <a:extLst>
                  <a:ext uri="{0D108BD9-81ED-4DB2-BD59-A6C34878D82A}">
                    <a16:rowId xmlns:a16="http://schemas.microsoft.com/office/drawing/2014/main" val="10008"/>
                  </a:ext>
                </a:extLst>
              </a:tr>
            </a:tbl>
          </a:graphicData>
        </a:graphic>
      </p:graphicFrame>
      <p:sp>
        <p:nvSpPr>
          <p:cNvPr id="17" name="テキスト ボックス 16"/>
          <p:cNvSpPr txBox="1"/>
          <p:nvPr/>
        </p:nvSpPr>
        <p:spPr>
          <a:xfrm>
            <a:off x="4860032" y="5789676"/>
            <a:ext cx="5658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森記念財団</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291430" y="1880783"/>
            <a:ext cx="9707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都市緑化［まち］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テキスト ボックス 3"/>
          <p:cNvSpPr txBox="1"/>
          <p:nvPr/>
        </p:nvSpPr>
        <p:spPr>
          <a:xfrm>
            <a:off x="3470274" y="4010463"/>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p>
        </p:txBody>
      </p:sp>
      <p:sp>
        <p:nvSpPr>
          <p:cNvPr id="23" name="テキスト ボックス 4"/>
          <p:cNvSpPr txBox="1"/>
          <p:nvPr/>
        </p:nvSpPr>
        <p:spPr>
          <a:xfrm>
            <a:off x="3470274" y="4548625"/>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24" name="テキスト ボックス 5"/>
          <p:cNvSpPr txBox="1"/>
          <p:nvPr/>
        </p:nvSpPr>
        <p:spPr>
          <a:xfrm>
            <a:off x="3554196" y="2466886"/>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p>
        </p:txBody>
      </p:sp>
      <p:sp>
        <p:nvSpPr>
          <p:cNvPr id="25" name="テキスト ボックス 6"/>
          <p:cNvSpPr txBox="1"/>
          <p:nvPr/>
        </p:nvSpPr>
        <p:spPr>
          <a:xfrm>
            <a:off x="3484307" y="3360118"/>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愛知県</a:t>
            </a:r>
          </a:p>
        </p:txBody>
      </p:sp>
      <p:sp>
        <p:nvSpPr>
          <p:cNvPr id="26" name="テキスト ボックス 25"/>
          <p:cNvSpPr txBox="1"/>
          <p:nvPr/>
        </p:nvSpPr>
        <p:spPr>
          <a:xfrm>
            <a:off x="503766" y="5675952"/>
            <a:ext cx="4284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国土交通省「都市公園データベース」</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2020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a:t>
            </a:r>
          </a:p>
        </p:txBody>
      </p:sp>
      <p:grpSp>
        <p:nvGrpSpPr>
          <p:cNvPr id="20" name="グループ化 19">
            <a:extLst>
              <a:ext uri="{FF2B5EF4-FFF2-40B4-BE49-F238E27FC236}">
                <a16:creationId xmlns:a16="http://schemas.microsoft.com/office/drawing/2014/main" id="{ECFE1919-9D2A-763F-5E58-4BFF9F1F520B}"/>
              </a:ext>
            </a:extLst>
          </p:cNvPr>
          <p:cNvGrpSpPr/>
          <p:nvPr/>
        </p:nvGrpSpPr>
        <p:grpSpPr>
          <a:xfrm>
            <a:off x="-11895" y="0"/>
            <a:ext cx="9144000" cy="404664"/>
            <a:chOff x="-3515" y="-13192"/>
            <a:chExt cx="9144000" cy="404664"/>
          </a:xfrm>
        </p:grpSpPr>
        <p:sp>
          <p:nvSpPr>
            <p:cNvPr id="21" name="正方形/長方形 20">
              <a:extLst>
                <a:ext uri="{FF2B5EF4-FFF2-40B4-BE49-F238E27FC236}">
                  <a16:creationId xmlns:a16="http://schemas.microsoft.com/office/drawing/2014/main" id="{852F708C-5627-7471-A53C-16C082F2B28B}"/>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2000"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sz="2000"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sz="2000"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sz="20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sz="2000" kern="0" dirty="0" smtClean="0">
                  <a:solidFill>
                    <a:srgbClr val="000000"/>
                  </a:solidFill>
                  <a:latin typeface="Meiryo UI" panose="020B0604030504040204" pitchFamily="50" charset="-128"/>
                  <a:ea typeface="Meiryo UI" panose="020B0604030504040204" pitchFamily="50" charset="-128"/>
                  <a:cs typeface="Meiryo UI" pitchFamily="50" charset="-128"/>
                </a:rPr>
                <a:t>18.</a:t>
              </a:r>
              <a:r>
                <a:rPr kumimoji="0" lang="ja-JP" altLang="en-US" sz="2000" kern="0" dirty="0" smtClean="0">
                  <a:solidFill>
                    <a:srgbClr val="000000"/>
                  </a:solidFill>
                  <a:latin typeface="Meiryo UI" panose="020B0604030504040204" pitchFamily="50" charset="-128"/>
                  <a:ea typeface="Meiryo UI" panose="020B0604030504040204" pitchFamily="50" charset="-128"/>
                  <a:cs typeface="Meiryo UI" pitchFamily="50" charset="-128"/>
                </a:rPr>
                <a:t>都市緑化）</a:t>
              </a:r>
              <a:endParaRPr kumimoji="0" lang="ja-JP" altLang="en-US" sz="2000"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27" name="正方形/長方形 26">
              <a:extLst>
                <a:ext uri="{FF2B5EF4-FFF2-40B4-BE49-F238E27FC236}">
                  <a16:creationId xmlns:a16="http://schemas.microsoft.com/office/drawing/2014/main" id="{66140535-CB44-A819-2DB6-A24628D74499}"/>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1267890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920486747"/>
              </p:ext>
            </p:extLst>
          </p:nvPr>
        </p:nvGraphicFramePr>
        <p:xfrm>
          <a:off x="36000" y="402780"/>
          <a:ext cx="8968620" cy="642126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1999155">
                  <a:extLst>
                    <a:ext uri="{9D8B030D-6E8A-4147-A177-3AD203B41FA5}">
                      <a16:colId xmlns:a16="http://schemas.microsoft.com/office/drawing/2014/main" val="410889248"/>
                    </a:ext>
                  </a:extLst>
                </a:gridCol>
                <a:gridCol w="1999155">
                  <a:extLst>
                    <a:ext uri="{9D8B030D-6E8A-4147-A177-3AD203B41FA5}">
                      <a16:colId xmlns:a16="http://schemas.microsoft.com/office/drawing/2014/main" val="1788653758"/>
                    </a:ext>
                  </a:extLst>
                </a:gridCol>
                <a:gridCol w="1999155">
                  <a:extLst>
                    <a:ext uri="{9D8B030D-6E8A-4147-A177-3AD203B41FA5}">
                      <a16:colId xmlns:a16="http://schemas.microsoft.com/office/drawing/2014/main" val="2811575869"/>
                    </a:ext>
                  </a:extLst>
                </a:gridCol>
                <a:gridCol w="1999155">
                  <a:extLst>
                    <a:ext uri="{9D8B030D-6E8A-4147-A177-3AD203B41FA5}">
                      <a16:colId xmlns:a16="http://schemas.microsoft.com/office/drawing/2014/main" val="2318557540"/>
                    </a:ext>
                  </a:extLst>
                </a:gridCol>
              </a:tblGrid>
              <a:tr h="32400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大阪市域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豊能地域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三島地域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北河内地域</a:t>
                      </a:r>
                    </a:p>
                  </a:txBody>
                  <a:tcPr/>
                </a:tc>
                <a:extLst>
                  <a:ext uri="{0D108BD9-81ED-4DB2-BD59-A6C34878D82A}">
                    <a16:rowId xmlns:a16="http://schemas.microsoft.com/office/drawing/2014/main" val="3347022767"/>
                  </a:ext>
                </a:extLst>
              </a:tr>
              <a:tr h="2268000">
                <a:tc>
                  <a:txBody>
                    <a:bodyPr/>
                    <a:lstStyle/>
                    <a:p>
                      <a:r>
                        <a:rPr kumimoji="1" lang="ja-JP" altLang="en-US" sz="1200" b="1" dirty="0">
                          <a:latin typeface="Meiryo UI" panose="020B0604030504040204" pitchFamily="50" charset="-128"/>
                          <a:ea typeface="Meiryo UI" panose="020B0604030504040204" pitchFamily="50" charset="-128"/>
                        </a:rPr>
                        <a:t>構成</a:t>
                      </a:r>
                      <a:endParaRPr kumimoji="1" lang="en-US" altLang="ja-JP" sz="1200" b="1" dirty="0">
                        <a:latin typeface="Meiryo UI" panose="020B0604030504040204" pitchFamily="50" charset="-128"/>
                        <a:ea typeface="Meiryo UI" panose="020B0604030504040204" pitchFamily="50" charset="-128"/>
                      </a:endParaRPr>
                    </a:p>
                    <a:p>
                      <a:endParaRPr kumimoji="1" lang="en-US" altLang="ja-JP" sz="1200" b="0" dirty="0">
                        <a:latin typeface="Meiryo UI" panose="020B0604030504040204" pitchFamily="50" charset="-128"/>
                        <a:ea typeface="Meiryo UI" panose="020B0604030504040204" pitchFamily="50" charset="-128"/>
                      </a:endParaRPr>
                    </a:p>
                    <a:p>
                      <a:r>
                        <a:rPr kumimoji="1" lang="ja-JP" altLang="en-US" sz="1200" b="0" dirty="0">
                          <a:latin typeface="Meiryo UI" panose="020B0604030504040204" pitchFamily="50" charset="-128"/>
                          <a:ea typeface="Meiryo UI" panose="020B0604030504040204" pitchFamily="50" charset="-128"/>
                        </a:rPr>
                        <a:t>●政令市</a:t>
                      </a:r>
                      <a:endParaRPr kumimoji="1" lang="en-US" altLang="ja-JP" sz="1200" b="0" dirty="0">
                        <a:latin typeface="Meiryo UI" panose="020B0604030504040204" pitchFamily="50" charset="-128"/>
                        <a:ea typeface="Meiryo UI" panose="020B0604030504040204" pitchFamily="50" charset="-128"/>
                      </a:endParaRPr>
                    </a:p>
                    <a:p>
                      <a:r>
                        <a:rPr kumimoji="1" lang="ja-JP" altLang="en-US" sz="1200" b="0" dirty="0">
                          <a:latin typeface="Meiryo UI" panose="020B0604030504040204" pitchFamily="50" charset="-128"/>
                          <a:ea typeface="Meiryo UI" panose="020B0604030504040204" pitchFamily="50" charset="-128"/>
                        </a:rPr>
                        <a:t>★中核市</a:t>
                      </a:r>
                      <a:endParaRPr kumimoji="1" lang="en-US" altLang="ja-JP" sz="1200" b="0" dirty="0">
                        <a:latin typeface="Meiryo UI" panose="020B0604030504040204" pitchFamily="50" charset="-128"/>
                        <a:ea typeface="Meiryo UI" panose="020B0604030504040204" pitchFamily="50" charset="-128"/>
                      </a:endParaRPr>
                    </a:p>
                    <a:p>
                      <a:r>
                        <a:rPr kumimoji="1" lang="ja-JP" altLang="en-US" sz="1200" b="0" dirty="0">
                          <a:latin typeface="Meiryo UI" panose="020B0604030504040204" pitchFamily="50" charset="-128"/>
                          <a:ea typeface="Meiryo UI" panose="020B0604030504040204" pitchFamily="50" charset="-128"/>
                        </a:rPr>
                        <a:t>☆施行時</a:t>
                      </a:r>
                      <a:endParaRPr kumimoji="1" lang="en-US" altLang="ja-JP" sz="1200" b="0" dirty="0">
                        <a:latin typeface="Meiryo UI" panose="020B0604030504040204" pitchFamily="50" charset="-128"/>
                        <a:ea typeface="Meiryo UI" panose="020B0604030504040204" pitchFamily="50" charset="-128"/>
                      </a:endParaRPr>
                    </a:p>
                    <a:p>
                      <a:r>
                        <a:rPr kumimoji="1" lang="ja-JP" altLang="en-US" sz="1200" b="0" dirty="0">
                          <a:latin typeface="Meiryo UI" panose="020B0604030504040204" pitchFamily="50" charset="-128"/>
                          <a:ea typeface="Meiryo UI" panose="020B0604030504040204" pitchFamily="50" charset="-128"/>
                        </a:rPr>
                        <a:t>　特例市</a:t>
                      </a:r>
                    </a:p>
                  </a:txBody>
                  <a:tcPr/>
                </a:tc>
                <a:tc>
                  <a:txBody>
                    <a:bodyPr/>
                    <a:lstStyle/>
                    <a:p>
                      <a:pPr algn="l"/>
                      <a:r>
                        <a:rPr kumimoji="1" lang="ja-JP" altLang="en-US" sz="1200" dirty="0">
                          <a:latin typeface="Meiryo UI" panose="020B0604030504040204" pitchFamily="50" charset="-128"/>
                          <a:ea typeface="Meiryo UI" panose="020B0604030504040204" pitchFamily="50" charset="-128"/>
                        </a:rPr>
                        <a:t>●大阪市</a:t>
                      </a:r>
                    </a:p>
                  </a:txBody>
                  <a:tcPr/>
                </a:tc>
                <a:tc>
                  <a:txBody>
                    <a:bodyPr/>
                    <a:lstStyle/>
                    <a:p>
                      <a:pPr algn="l"/>
                      <a:r>
                        <a:rPr kumimoji="1" lang="ja-JP" altLang="en-US" sz="1200" dirty="0">
                          <a:latin typeface="Meiryo UI" panose="020B0604030504040204" pitchFamily="50" charset="-128"/>
                          <a:ea typeface="Meiryo UI" panose="020B0604030504040204" pitchFamily="50" charset="-128"/>
                        </a:rPr>
                        <a:t>★豊中市、池田市、箕面市、豊能町、能勢町</a:t>
                      </a:r>
                      <a:endParaRPr kumimoji="1" lang="en-US" altLang="ja-JP" sz="1200" dirty="0">
                        <a:latin typeface="Meiryo UI" panose="020B0604030504040204" pitchFamily="50" charset="-128"/>
                        <a:ea typeface="Meiryo UI" panose="020B0604030504040204" pitchFamily="50" charset="-128"/>
                      </a:endParaRPr>
                    </a:p>
                    <a:p>
                      <a:pPr algn="l"/>
                      <a:endParaRPr kumimoji="1" lang="en-US" altLang="ja-JP" sz="1200" dirty="0">
                        <a:latin typeface="Meiryo UI" panose="020B0604030504040204" pitchFamily="50" charset="-128"/>
                        <a:ea typeface="Meiryo UI" panose="020B0604030504040204" pitchFamily="50" charset="-128"/>
                      </a:endParaRPr>
                    </a:p>
                    <a:p>
                      <a:pPr algn="l"/>
                      <a:endParaRPr kumimoji="1" lang="en-US" altLang="ja-JP" sz="1200" dirty="0">
                        <a:latin typeface="Meiryo UI" panose="020B0604030504040204" pitchFamily="50" charset="-128"/>
                        <a:ea typeface="Meiryo UI" panose="020B0604030504040204" pitchFamily="50" charset="-128"/>
                      </a:endParaRPr>
                    </a:p>
                    <a:p>
                      <a:pPr algn="l"/>
                      <a:endParaRPr kumimoji="1" lang="en-US" altLang="ja-JP" sz="1200" dirty="0">
                        <a:latin typeface="Meiryo UI" panose="020B0604030504040204" pitchFamily="50" charset="-128"/>
                        <a:ea typeface="Meiryo UI" panose="020B0604030504040204" pitchFamily="50" charset="-128"/>
                      </a:endParaRPr>
                    </a:p>
                    <a:p>
                      <a:pPr algn="l"/>
                      <a:endParaRPr kumimoji="1" lang="en-US" altLang="ja-JP" sz="1200" dirty="0">
                        <a:latin typeface="Meiryo UI" panose="020B0604030504040204" pitchFamily="50" charset="-128"/>
                        <a:ea typeface="Meiryo UI" panose="020B0604030504040204" pitchFamily="50" charset="-128"/>
                      </a:endParaRPr>
                    </a:p>
                    <a:p>
                      <a:pPr algn="l"/>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200" dirty="0">
                          <a:latin typeface="Meiryo UI" panose="020B0604030504040204" pitchFamily="50" charset="-128"/>
                          <a:ea typeface="Meiryo UI" panose="020B0604030504040204" pitchFamily="50" charset="-128"/>
                        </a:rPr>
                        <a:t>★吹田市、★高槻市、☆茨木市、摂津市、島本町</a:t>
                      </a:r>
                    </a:p>
                  </a:txBody>
                  <a:tcPr/>
                </a:tc>
                <a:tc>
                  <a:txBody>
                    <a:bodyPr/>
                    <a:lstStyle/>
                    <a:p>
                      <a:pPr algn="l"/>
                      <a:r>
                        <a:rPr kumimoji="1" lang="ja-JP" altLang="en-US" sz="1200" dirty="0">
                          <a:latin typeface="Meiryo UI" panose="020B0604030504040204" pitchFamily="50" charset="-128"/>
                          <a:ea typeface="Meiryo UI" panose="020B0604030504040204" pitchFamily="50" charset="-128"/>
                        </a:rPr>
                        <a:t>守口市、★枚方市、★寝屋川市、大東市、門真市、四條畷市、交野市</a:t>
                      </a:r>
                    </a:p>
                  </a:txBody>
                  <a:tcPr/>
                </a:tc>
                <a:extLst>
                  <a:ext uri="{0D108BD9-81ED-4DB2-BD59-A6C34878D82A}">
                    <a16:rowId xmlns:a16="http://schemas.microsoft.com/office/drawing/2014/main" val="4062737597"/>
                  </a:ext>
                </a:extLst>
              </a:tr>
              <a:tr h="288000">
                <a:tc>
                  <a:txBody>
                    <a:bodyPr/>
                    <a:lstStyle/>
                    <a:p>
                      <a:r>
                        <a:rPr kumimoji="1" lang="ja-JP" altLang="en-US" sz="1200" b="1" dirty="0">
                          <a:latin typeface="Meiryo UI" panose="020B0604030504040204" pitchFamily="50" charset="-128"/>
                          <a:ea typeface="Meiryo UI" panose="020B0604030504040204" pitchFamily="50" charset="-128"/>
                        </a:rPr>
                        <a:t>面積</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225.21k</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a:latin typeface="Meiryo UI" panose="020B0604030504040204" pitchFamily="50" charset="-128"/>
                          <a:ea typeface="Meiryo UI" panose="020B0604030504040204" pitchFamily="50" charset="-128"/>
                        </a:rPr>
                        <a:t>239.52k</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a:latin typeface="Meiryo UI" panose="020B0604030504040204" pitchFamily="50" charset="-128"/>
                          <a:ea typeface="Meiryo UI" panose="020B0604030504040204" pitchFamily="50" charset="-128"/>
                        </a:rPr>
                        <a:t>249.55k</a:t>
                      </a:r>
                      <a:r>
                        <a:rPr kumimoji="1" lang="ja-JP" altLang="en-US" sz="1050" dirty="0">
                          <a:latin typeface="Meiryo UI" panose="020B0604030504040204" pitchFamily="50" charset="-128"/>
                          <a:ea typeface="Meiryo UI" panose="020B0604030504040204" pitchFamily="50" charset="-128"/>
                        </a:rPr>
                        <a:t>㎡</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177.34k</a:t>
                      </a:r>
                      <a:r>
                        <a:rPr kumimoji="1" lang="ja-JP" altLang="en-US" sz="1050" dirty="0">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2329686945"/>
                  </a:ext>
                </a:extLst>
              </a:tr>
              <a:tr h="288000">
                <a:tc>
                  <a:txBody>
                    <a:bodyPr/>
                    <a:lstStyle/>
                    <a:p>
                      <a:r>
                        <a:rPr kumimoji="1" lang="ja-JP" altLang="en-US" sz="1200" b="1" dirty="0">
                          <a:latin typeface="Meiryo UI" panose="020B0604030504040204" pitchFamily="50" charset="-128"/>
                          <a:ea typeface="Meiryo UI" panose="020B0604030504040204" pitchFamily="50" charset="-128"/>
                        </a:rPr>
                        <a:t>人口</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2,752,412</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670,777</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1,144,378</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1,139,459</a:t>
                      </a:r>
                      <a:r>
                        <a:rPr kumimoji="1" lang="ja-JP" altLang="en-US" sz="1050" dirty="0">
                          <a:latin typeface="Meiryo UI" panose="020B0604030504040204" pitchFamily="50" charset="-128"/>
                          <a:ea typeface="Meiryo UI" panose="020B0604030504040204" pitchFamily="50" charset="-128"/>
                        </a:rPr>
                        <a:t>人</a:t>
                      </a:r>
                    </a:p>
                  </a:txBody>
                  <a:tcPr/>
                </a:tc>
                <a:extLst>
                  <a:ext uri="{0D108BD9-81ED-4DB2-BD59-A6C34878D82A}">
                    <a16:rowId xmlns:a16="http://schemas.microsoft.com/office/drawing/2014/main" val="2562186330"/>
                  </a:ext>
                </a:extLst>
              </a:tr>
              <a:tr h="792000">
                <a:tc>
                  <a:txBody>
                    <a:bodyPr/>
                    <a:lstStyle/>
                    <a:p>
                      <a:r>
                        <a:rPr kumimoji="1" lang="ja-JP" altLang="en-US" sz="1200" b="1" dirty="0">
                          <a:latin typeface="Meiryo UI" panose="020B0604030504040204" pitchFamily="50" charset="-128"/>
                          <a:ea typeface="Meiryo UI" panose="020B0604030504040204" pitchFamily="50" charset="-128"/>
                        </a:rPr>
                        <a:t>人口の推移</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2,691,185</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2020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2,752,412</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2030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2,618,759</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2040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2,488,747</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662,149</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2020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670,777</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2030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649,813</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2040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622,222</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1,121,320</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2020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1,144,378</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2030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1,094,969</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2040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1,037,841</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1,164,015</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2020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1,139,459</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2030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1,018,761</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2040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894,424</a:t>
                      </a:r>
                      <a:r>
                        <a:rPr kumimoji="1" lang="ja-JP" altLang="en-US" sz="1050" dirty="0">
                          <a:latin typeface="Meiryo UI" panose="020B0604030504040204" pitchFamily="50" charset="-128"/>
                          <a:ea typeface="Meiryo UI" panose="020B0604030504040204" pitchFamily="50" charset="-128"/>
                        </a:rPr>
                        <a:t>人</a:t>
                      </a:r>
                    </a:p>
                  </a:txBody>
                  <a:tcPr/>
                </a:tc>
                <a:extLst>
                  <a:ext uri="{0D108BD9-81ED-4DB2-BD59-A6C34878D82A}">
                    <a16:rowId xmlns:a16="http://schemas.microsoft.com/office/drawing/2014/main" val="3971991542"/>
                  </a:ext>
                </a:extLst>
              </a:tr>
              <a:tr h="370840">
                <a:tc>
                  <a:txBody>
                    <a:bodyPr/>
                    <a:lstStyle/>
                    <a:p>
                      <a:r>
                        <a:rPr kumimoji="1" lang="ja-JP" altLang="en-US" sz="1200" b="1" dirty="0">
                          <a:latin typeface="Meiryo UI" panose="020B0604030504040204" pitchFamily="50" charset="-128"/>
                          <a:ea typeface="Meiryo UI" panose="020B0604030504040204" pitchFamily="50" charset="-128"/>
                        </a:rPr>
                        <a:t>土地の</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利用状況</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農地　　　 　</a:t>
                      </a:r>
                      <a:r>
                        <a:rPr kumimoji="1" lang="en-US" altLang="ja-JP" sz="1050" dirty="0">
                          <a:latin typeface="Meiryo UI" panose="020B0604030504040204" pitchFamily="50" charset="-128"/>
                          <a:ea typeface="Meiryo UI" panose="020B0604030504040204" pitchFamily="50" charset="-128"/>
                        </a:rPr>
                        <a:t>0.4</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住宅地　　</a:t>
                      </a:r>
                      <a:r>
                        <a:rPr kumimoji="1" lang="en-US" altLang="ja-JP" sz="1050" dirty="0">
                          <a:latin typeface="Meiryo UI" panose="020B0604030504040204" pitchFamily="50" charset="-128"/>
                          <a:ea typeface="Meiryo UI" panose="020B0604030504040204" pitchFamily="50" charset="-128"/>
                        </a:rPr>
                        <a:t>27.6</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工業用地 　</a:t>
                      </a:r>
                      <a:r>
                        <a:rPr kumimoji="1" lang="en-US" altLang="ja-JP" sz="1050" dirty="0">
                          <a:latin typeface="Meiryo UI" panose="020B0604030504040204" pitchFamily="50" charset="-128"/>
                          <a:ea typeface="Meiryo UI" panose="020B0604030504040204" pitchFamily="50" charset="-128"/>
                        </a:rPr>
                        <a:t>3.9</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その他      </a:t>
                      </a:r>
                      <a:r>
                        <a:rPr kumimoji="1" lang="en-US" altLang="ja-JP" sz="1050" dirty="0">
                          <a:latin typeface="Meiryo UI" panose="020B0604030504040204" pitchFamily="50" charset="-128"/>
                          <a:ea typeface="Meiryo UI" panose="020B0604030504040204" pitchFamily="50" charset="-128"/>
                        </a:rPr>
                        <a:t>68.1</a:t>
                      </a:r>
                      <a:r>
                        <a:rPr kumimoji="1" lang="ja-JP" altLang="en-US" sz="1050" dirty="0">
                          <a:latin typeface="Meiryo UI" panose="020B0604030504040204" pitchFamily="50" charset="-128"/>
                          <a:ea typeface="Meiryo UI" panose="020B0604030504040204" pitchFamily="50" charset="-128"/>
                        </a:rPr>
                        <a:t>％</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農地　　　 　</a:t>
                      </a:r>
                      <a:r>
                        <a:rPr kumimoji="1" lang="en-US" altLang="ja-JP" sz="1050" dirty="0">
                          <a:latin typeface="Meiryo UI" panose="020B0604030504040204" pitchFamily="50" charset="-128"/>
                          <a:ea typeface="Meiryo UI" panose="020B0604030504040204" pitchFamily="50" charset="-128"/>
                        </a:rPr>
                        <a:t>7.1</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住宅地　　</a:t>
                      </a:r>
                      <a:r>
                        <a:rPr kumimoji="1" lang="en-US" altLang="ja-JP" sz="1050" dirty="0">
                          <a:latin typeface="Meiryo UI" panose="020B0604030504040204" pitchFamily="50" charset="-128"/>
                          <a:ea typeface="Meiryo UI" panose="020B0604030504040204" pitchFamily="50" charset="-128"/>
                        </a:rPr>
                        <a:t>12.8</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工業用地 　</a:t>
                      </a:r>
                      <a:r>
                        <a:rPr kumimoji="1" lang="en-US" altLang="ja-JP" sz="1050" dirty="0">
                          <a:latin typeface="Meiryo UI" panose="020B0604030504040204" pitchFamily="50" charset="-128"/>
                          <a:ea typeface="Meiryo UI" panose="020B0604030504040204" pitchFamily="50" charset="-128"/>
                        </a:rPr>
                        <a:t>0.7</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その他      </a:t>
                      </a:r>
                      <a:r>
                        <a:rPr kumimoji="1" lang="en-US" altLang="ja-JP" sz="1050" dirty="0">
                          <a:latin typeface="Meiryo UI" panose="020B0604030504040204" pitchFamily="50" charset="-128"/>
                          <a:ea typeface="Meiryo UI" panose="020B0604030504040204" pitchFamily="50" charset="-128"/>
                        </a:rPr>
                        <a:t>79.4</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森林等</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農地　　　 　</a:t>
                      </a:r>
                      <a:r>
                        <a:rPr kumimoji="1" lang="en-US" altLang="ja-JP" sz="1050" dirty="0">
                          <a:latin typeface="Meiryo UI" panose="020B0604030504040204" pitchFamily="50" charset="-128"/>
                          <a:ea typeface="Meiryo UI" panose="020B0604030504040204" pitchFamily="50" charset="-128"/>
                        </a:rPr>
                        <a:t>5.3</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住宅地　　</a:t>
                      </a:r>
                      <a:r>
                        <a:rPr kumimoji="1" lang="en-US" altLang="ja-JP" sz="1050" dirty="0">
                          <a:latin typeface="Meiryo UI" panose="020B0604030504040204" pitchFamily="50" charset="-128"/>
                          <a:ea typeface="Meiryo UI" panose="020B0604030504040204" pitchFamily="50" charset="-128"/>
                        </a:rPr>
                        <a:t>18.1</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工業用地 　</a:t>
                      </a:r>
                      <a:r>
                        <a:rPr kumimoji="1" lang="en-US" altLang="ja-JP" sz="1050" dirty="0">
                          <a:latin typeface="Meiryo UI" panose="020B0604030504040204" pitchFamily="50" charset="-128"/>
                          <a:ea typeface="Meiryo UI" panose="020B0604030504040204" pitchFamily="50" charset="-128"/>
                        </a:rPr>
                        <a:t>1.7</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その他      </a:t>
                      </a:r>
                      <a:r>
                        <a:rPr kumimoji="1" lang="en-US" altLang="ja-JP" sz="1050" dirty="0">
                          <a:latin typeface="Meiryo UI" panose="020B0604030504040204" pitchFamily="50" charset="-128"/>
                          <a:ea typeface="Meiryo UI" panose="020B0604030504040204" pitchFamily="50" charset="-128"/>
                        </a:rPr>
                        <a:t>74.9</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森林等</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農地　　　 　</a:t>
                      </a:r>
                      <a:r>
                        <a:rPr kumimoji="1" lang="en-US" altLang="ja-JP" sz="1050" dirty="0">
                          <a:latin typeface="Meiryo UI" panose="020B0604030504040204" pitchFamily="50" charset="-128"/>
                          <a:ea typeface="Meiryo UI" panose="020B0604030504040204" pitchFamily="50" charset="-128"/>
                        </a:rPr>
                        <a:t>6.3</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住宅地　　</a:t>
                      </a:r>
                      <a:r>
                        <a:rPr kumimoji="1" lang="en-US" altLang="ja-JP" sz="1050" dirty="0">
                          <a:latin typeface="Meiryo UI" panose="020B0604030504040204" pitchFamily="50" charset="-128"/>
                          <a:ea typeface="Meiryo UI" panose="020B0604030504040204" pitchFamily="50" charset="-128"/>
                        </a:rPr>
                        <a:t>26.9</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工業用地 　</a:t>
                      </a:r>
                      <a:r>
                        <a:rPr kumimoji="1" lang="en-US" altLang="ja-JP" sz="1050" dirty="0">
                          <a:latin typeface="Meiryo UI" panose="020B0604030504040204" pitchFamily="50" charset="-128"/>
                          <a:ea typeface="Meiryo UI" panose="020B0604030504040204" pitchFamily="50" charset="-128"/>
                        </a:rPr>
                        <a:t>2.7</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その他      </a:t>
                      </a:r>
                      <a:r>
                        <a:rPr kumimoji="1" lang="en-US" altLang="ja-JP" sz="1050" dirty="0">
                          <a:latin typeface="Meiryo UI" panose="020B0604030504040204" pitchFamily="50" charset="-128"/>
                          <a:ea typeface="Meiryo UI" panose="020B0604030504040204" pitchFamily="50" charset="-128"/>
                        </a:rPr>
                        <a:t>64.1</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森林等</a:t>
                      </a:r>
                    </a:p>
                  </a:txBody>
                  <a:tcPr/>
                </a:tc>
                <a:extLst>
                  <a:ext uri="{0D108BD9-81ED-4DB2-BD59-A6C34878D82A}">
                    <a16:rowId xmlns:a16="http://schemas.microsoft.com/office/drawing/2014/main" val="4231040902"/>
                  </a:ext>
                </a:extLst>
              </a:tr>
              <a:tr h="370840">
                <a:tc>
                  <a:txBody>
                    <a:bodyPr/>
                    <a:lstStyle/>
                    <a:p>
                      <a:r>
                        <a:rPr kumimoji="1" lang="ja-JP" altLang="en-US" sz="1200" b="1" dirty="0">
                          <a:latin typeface="Meiryo UI" panose="020B0604030504040204" pitchFamily="50" charset="-128"/>
                          <a:ea typeface="Meiryo UI" panose="020B0604030504040204" pitchFamily="50" charset="-128"/>
                        </a:rPr>
                        <a:t>産業構造</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第一次産業　  </a:t>
                      </a:r>
                      <a:r>
                        <a:rPr kumimoji="1" lang="en-US" altLang="ja-JP" sz="1050" dirty="0">
                          <a:latin typeface="Meiryo UI" panose="020B0604030504040204" pitchFamily="50" charset="-128"/>
                          <a:ea typeface="Meiryo UI" panose="020B0604030504040204" pitchFamily="50" charset="-128"/>
                        </a:rPr>
                        <a:t>0.1%</a:t>
                      </a:r>
                    </a:p>
                    <a:p>
                      <a:pPr algn="l"/>
                      <a:r>
                        <a:rPr kumimoji="1" lang="ja-JP" altLang="en-US" sz="1050" dirty="0">
                          <a:latin typeface="Meiryo UI" panose="020B0604030504040204" pitchFamily="50" charset="-128"/>
                          <a:ea typeface="Meiryo UI" panose="020B0604030504040204" pitchFamily="50" charset="-128"/>
                        </a:rPr>
                        <a:t>第二次産業　</a:t>
                      </a:r>
                      <a:r>
                        <a:rPr kumimoji="1" lang="en-US" altLang="ja-JP" sz="1050" dirty="0">
                          <a:latin typeface="Meiryo UI" panose="020B0604030504040204" pitchFamily="50" charset="-128"/>
                          <a:ea typeface="Meiryo UI" panose="020B0604030504040204" pitchFamily="50" charset="-128"/>
                        </a:rPr>
                        <a:t>19.7</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第三次産業　</a:t>
                      </a:r>
                      <a:r>
                        <a:rPr kumimoji="1" lang="en-US" altLang="ja-JP" sz="1050" dirty="0">
                          <a:latin typeface="Meiryo UI" panose="020B0604030504040204" pitchFamily="50" charset="-128"/>
                          <a:ea typeface="Meiryo UI" panose="020B0604030504040204" pitchFamily="50" charset="-128"/>
                        </a:rPr>
                        <a:t>67.1</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第一次産業　  </a:t>
                      </a:r>
                      <a:r>
                        <a:rPr kumimoji="1" lang="en-US" altLang="ja-JP" sz="1050" dirty="0">
                          <a:latin typeface="Meiryo UI" panose="020B0604030504040204" pitchFamily="50" charset="-128"/>
                          <a:ea typeface="Meiryo UI" panose="020B0604030504040204" pitchFamily="50" charset="-128"/>
                        </a:rPr>
                        <a:t>0.7%</a:t>
                      </a:r>
                    </a:p>
                    <a:p>
                      <a:pPr algn="l"/>
                      <a:r>
                        <a:rPr kumimoji="1" lang="ja-JP" altLang="en-US" sz="1050" dirty="0">
                          <a:latin typeface="Meiryo UI" panose="020B0604030504040204" pitchFamily="50" charset="-128"/>
                          <a:ea typeface="Meiryo UI" panose="020B0604030504040204" pitchFamily="50" charset="-128"/>
                        </a:rPr>
                        <a:t>第二次産業　</a:t>
                      </a:r>
                      <a:r>
                        <a:rPr kumimoji="1" lang="en-US" altLang="ja-JP" sz="1050" dirty="0">
                          <a:latin typeface="Meiryo UI" panose="020B0604030504040204" pitchFamily="50" charset="-128"/>
                          <a:ea typeface="Meiryo UI" panose="020B0604030504040204" pitchFamily="50" charset="-128"/>
                        </a:rPr>
                        <a:t>18.9</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第三次産業　</a:t>
                      </a:r>
                      <a:r>
                        <a:rPr kumimoji="1" lang="en-US" altLang="ja-JP" sz="1050" dirty="0">
                          <a:latin typeface="Meiryo UI" panose="020B0604030504040204" pitchFamily="50" charset="-128"/>
                          <a:ea typeface="Meiryo UI" panose="020B0604030504040204" pitchFamily="50" charset="-128"/>
                        </a:rPr>
                        <a:t>74.0</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第一次産業　  </a:t>
                      </a:r>
                      <a:r>
                        <a:rPr kumimoji="1" lang="en-US" altLang="ja-JP" sz="1050" dirty="0">
                          <a:latin typeface="Meiryo UI" panose="020B0604030504040204" pitchFamily="50" charset="-128"/>
                          <a:ea typeface="Meiryo UI" panose="020B0604030504040204" pitchFamily="50" charset="-128"/>
                        </a:rPr>
                        <a:t>0.4%</a:t>
                      </a:r>
                    </a:p>
                    <a:p>
                      <a:pPr algn="l"/>
                      <a:r>
                        <a:rPr kumimoji="1" lang="ja-JP" altLang="en-US" sz="1050" dirty="0">
                          <a:latin typeface="Meiryo UI" panose="020B0604030504040204" pitchFamily="50" charset="-128"/>
                          <a:ea typeface="Meiryo UI" panose="020B0604030504040204" pitchFamily="50" charset="-128"/>
                        </a:rPr>
                        <a:t>第二次産業　</a:t>
                      </a:r>
                      <a:r>
                        <a:rPr kumimoji="1" lang="en-US" altLang="ja-JP" sz="1050" dirty="0">
                          <a:latin typeface="Meiryo UI" panose="020B0604030504040204" pitchFamily="50" charset="-128"/>
                          <a:ea typeface="Meiryo UI" panose="020B0604030504040204" pitchFamily="50" charset="-128"/>
                        </a:rPr>
                        <a:t>21.1</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第三次産業　</a:t>
                      </a:r>
                      <a:r>
                        <a:rPr kumimoji="1" lang="en-US" altLang="ja-JP" sz="1050" dirty="0">
                          <a:latin typeface="Meiryo UI" panose="020B0604030504040204" pitchFamily="50" charset="-128"/>
                          <a:ea typeface="Meiryo UI" panose="020B0604030504040204" pitchFamily="50" charset="-128"/>
                        </a:rPr>
                        <a:t>72.0</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第一次産業　  </a:t>
                      </a:r>
                      <a:r>
                        <a:rPr kumimoji="1" lang="en-US" altLang="ja-JP" sz="1050" dirty="0">
                          <a:latin typeface="Meiryo UI" panose="020B0604030504040204" pitchFamily="50" charset="-128"/>
                          <a:ea typeface="Meiryo UI" panose="020B0604030504040204" pitchFamily="50" charset="-128"/>
                        </a:rPr>
                        <a:t>0.4%</a:t>
                      </a:r>
                    </a:p>
                    <a:p>
                      <a:pPr algn="l"/>
                      <a:r>
                        <a:rPr kumimoji="1" lang="ja-JP" altLang="en-US" sz="1050" dirty="0">
                          <a:latin typeface="Meiryo UI" panose="020B0604030504040204" pitchFamily="50" charset="-128"/>
                          <a:ea typeface="Meiryo UI" panose="020B0604030504040204" pitchFamily="50" charset="-128"/>
                        </a:rPr>
                        <a:t>第二次産業　</a:t>
                      </a:r>
                      <a:r>
                        <a:rPr kumimoji="1" lang="en-US" altLang="ja-JP" sz="1050" dirty="0">
                          <a:latin typeface="Meiryo UI" panose="020B0604030504040204" pitchFamily="50" charset="-128"/>
                          <a:ea typeface="Meiryo UI" panose="020B0604030504040204" pitchFamily="50" charset="-128"/>
                        </a:rPr>
                        <a:t>24.6</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第三次産業　</a:t>
                      </a:r>
                      <a:r>
                        <a:rPr kumimoji="1" lang="en-US" altLang="ja-JP" sz="1050" dirty="0">
                          <a:latin typeface="Meiryo UI" panose="020B0604030504040204" pitchFamily="50" charset="-128"/>
                          <a:ea typeface="Meiryo UI" panose="020B0604030504040204" pitchFamily="50" charset="-128"/>
                        </a:rPr>
                        <a:t>67.2</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32060835"/>
                  </a:ext>
                </a:extLst>
              </a:tr>
              <a:tr h="370840">
                <a:tc>
                  <a:txBody>
                    <a:bodyPr/>
                    <a:lstStyle/>
                    <a:p>
                      <a:r>
                        <a:rPr kumimoji="1" lang="ja-JP" altLang="en-US" sz="1200" b="1" dirty="0">
                          <a:latin typeface="Meiryo UI" panose="020B0604030504040204" pitchFamily="50" charset="-128"/>
                          <a:ea typeface="Meiryo UI" panose="020B0604030504040204" pitchFamily="50" charset="-128"/>
                        </a:rPr>
                        <a:t>大学</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大阪公立大学、大阪経済大学、大阪工業大学、大阪成蹊大学、大阪女学院大学、大阪総合保育大学、大阪保健医療大学、常磐会学園大学、森ノ宮医療大学、宝塚大学、相愛大学、大阪信愛学院大学</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大阪大学、大阪青山大学、大阪音楽大学</a:t>
                      </a:r>
                    </a:p>
                  </a:txBody>
                  <a:tcPr>
                    <a:lnR w="12700" cap="flat" cmpd="sng" algn="ctr">
                      <a:solidFill>
                        <a:schemeClr val="bg1"/>
                      </a:solidFill>
                      <a:prstDash val="solid"/>
                      <a:round/>
                      <a:headEnd type="none" w="med" len="med"/>
                      <a:tailEnd type="none" w="med" len="med"/>
                    </a:lnR>
                  </a:tcPr>
                </a:tc>
                <a:tc>
                  <a:txBody>
                    <a:bodyPr/>
                    <a:lstStyle/>
                    <a:p>
                      <a:pPr algn="l"/>
                      <a:r>
                        <a:rPr kumimoji="1" lang="zh-CN" altLang="en-US" sz="1000" dirty="0">
                          <a:latin typeface="Meiryo UI" panose="020B0604030504040204" pitchFamily="50" charset="-128"/>
                          <a:ea typeface="Meiryo UI" panose="020B0604030504040204" pitchFamily="50" charset="-128"/>
                        </a:rPr>
                        <a:t>大阪大学、関西大学、大阪学院大学、大和大学、千里金蘭大学、大阪人間科学大学、大阪医科薬科大学、立命館大学、追手門学院大学、藍野大学、大阪行岡医療大学、梅花女子大学</a:t>
                      </a:r>
                    </a:p>
                  </a:txBody>
                  <a:tcPr>
                    <a:lnL w="12700" cap="flat" cmpd="sng" algn="ctr">
                      <a:solidFill>
                        <a:schemeClr val="bg1"/>
                      </a:solidFill>
                      <a:prstDash val="solid"/>
                      <a:round/>
                      <a:headEnd type="none" w="med" len="med"/>
                      <a:tailEnd type="none" w="med" len="med"/>
                    </a:lnL>
                  </a:tcPr>
                </a:tc>
                <a:tc>
                  <a:txBody>
                    <a:bodyPr/>
                    <a:lstStyle/>
                    <a:p>
                      <a:pPr algn="l"/>
                      <a:r>
                        <a:rPr kumimoji="1" lang="zh-CN" altLang="en-US" sz="1050" dirty="0">
                          <a:latin typeface="Meiryo UI" panose="020B0604030504040204" pitchFamily="50" charset="-128"/>
                          <a:ea typeface="Meiryo UI" panose="020B0604030504040204" pitchFamily="50" charset="-128"/>
                        </a:rPr>
                        <a:t>関西外国語大学、大阪歯科大学、関西医科大学、四條畷学園大学、大阪産業大学、摂南大学、大阪電気通信大学、大阪国際大学</a:t>
                      </a:r>
                    </a:p>
                  </a:txBody>
                  <a:tcPr/>
                </a:tc>
                <a:extLst>
                  <a:ext uri="{0D108BD9-81ED-4DB2-BD59-A6C34878D82A}">
                    <a16:rowId xmlns:a16="http://schemas.microsoft.com/office/drawing/2014/main" val="1496207474"/>
                  </a:ext>
                </a:extLst>
              </a:tr>
            </a:tbl>
          </a:graphicData>
        </a:graphic>
      </p:graphicFrame>
      <p:pic>
        <p:nvPicPr>
          <p:cNvPr id="6" name="図 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3628494" y="1296537"/>
            <a:ext cx="1119426" cy="1635182"/>
          </a:xfrm>
          <a:prstGeom prst="rect">
            <a:avLst/>
          </a:prstGeom>
          <a:ln>
            <a:solidFill>
              <a:sysClr val="windowText" lastClr="000000"/>
            </a:solidFill>
          </a:ln>
        </p:spPr>
      </p:pic>
      <p:pic>
        <p:nvPicPr>
          <p:cNvPr id="7" name="図 6"/>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501443" y="1392072"/>
            <a:ext cx="1368308" cy="1539647"/>
          </a:xfrm>
          <a:prstGeom prst="rect">
            <a:avLst/>
          </a:prstGeom>
          <a:ln>
            <a:solidFill>
              <a:sysClr val="windowText" lastClr="000000"/>
            </a:solidFill>
          </a:ln>
        </p:spPr>
      </p:pic>
      <p:pic>
        <p:nvPicPr>
          <p:cNvPr id="8" name="図 7"/>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7329200" y="1514902"/>
            <a:ext cx="1449625" cy="1416817"/>
          </a:xfrm>
          <a:prstGeom prst="rect">
            <a:avLst/>
          </a:prstGeom>
          <a:ln>
            <a:solidFill>
              <a:sysClr val="windowText" lastClr="000000"/>
            </a:solidFill>
          </a:ln>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8022" y="1323833"/>
            <a:ext cx="1556028" cy="1105096"/>
          </a:xfrm>
          <a:prstGeom prst="rect">
            <a:avLst/>
          </a:prstGeom>
          <a:ln>
            <a:solidFill>
              <a:sysClr val="windowText" lastClr="000000"/>
            </a:solidFill>
          </a:ln>
        </p:spPr>
      </p:pic>
      <p:sp>
        <p:nvSpPr>
          <p:cNvPr id="14" name="正方形/長方形 13"/>
          <p:cNvSpPr/>
          <p:nvPr/>
        </p:nvSpPr>
        <p:spPr>
          <a:xfrm>
            <a:off x="-3515" y="-13192"/>
            <a:ext cx="9144000" cy="387899"/>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６ー７</a:t>
            </a:r>
            <a:r>
              <a:rPr lang="en-US" altLang="ja-JP" kern="0" dirty="0" smtClean="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大阪</a:t>
            </a:r>
            <a:r>
              <a:rPr lang="ja-JP" altLang="en-US" kern="0" dirty="0" smtClean="0">
                <a:solidFill>
                  <a:srgbClr val="000000"/>
                </a:solidFill>
                <a:ea typeface="Meiryo UI" pitchFamily="50" charset="-128"/>
                <a:cs typeface="Meiryo UI" pitchFamily="50" charset="-128"/>
              </a:rPr>
              <a:t>府内各ブロックの特性、取組みなど</a:t>
            </a:r>
            <a:endParaRPr lang="ja-JP" altLang="en-US" kern="0" dirty="0">
              <a:solidFill>
                <a:srgbClr val="000000"/>
              </a:solidFill>
              <a:ea typeface="Meiryo UI" pitchFamily="50" charset="-128"/>
              <a:cs typeface="Meiryo UI" pitchFamily="50" charset="-128"/>
            </a:endParaRPr>
          </a:p>
        </p:txBody>
      </p:sp>
      <p:sp>
        <p:nvSpPr>
          <p:cNvPr id="12" name="正方形/長方形 11"/>
          <p:cNvSpPr/>
          <p:nvPr/>
        </p:nvSpPr>
        <p:spPr>
          <a:xfrm>
            <a:off x="4859944" y="159263"/>
            <a:ext cx="4448862" cy="215444"/>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「万博のインパクトを活かした大阪の将来に向けたビジョン（資料編）」を</a:t>
            </a:r>
            <a:r>
              <a:rPr lang="ja-JP" altLang="en-US" sz="800" dirty="0">
                <a:solidFill>
                  <a:srgbClr val="111111"/>
                </a:solidFill>
                <a:latin typeface="Meiryo UI" panose="020B0604030504040204" pitchFamily="50" charset="-128"/>
                <a:ea typeface="Meiryo UI" panose="020B0604030504040204" pitchFamily="50" charset="-128"/>
              </a:rPr>
              <a:t>参考に、</a:t>
            </a: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副首都推進局で作成</a:t>
            </a:r>
          </a:p>
        </p:txBody>
      </p:sp>
      <p:sp>
        <p:nvSpPr>
          <p:cNvPr id="13" name="正方形/長方形 12"/>
          <p:cNvSpPr/>
          <p:nvPr/>
        </p:nvSpPr>
        <p:spPr>
          <a:xfrm>
            <a:off x="7048880" y="0"/>
            <a:ext cx="2010263" cy="2032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第９回意見交換会　</a:t>
            </a:r>
            <a:r>
              <a:rPr lang="ja-JP" altLang="en-US" sz="900" dirty="0">
                <a:solidFill>
                  <a:schemeClr val="tx1"/>
                </a:solidFill>
              </a:rPr>
              <a:t>資料２</a:t>
            </a:r>
            <a:endParaRPr kumimoji="1" lang="ja-JP" altLang="en-US" sz="900" dirty="0">
              <a:solidFill>
                <a:schemeClr val="tx1"/>
              </a:solidFill>
            </a:endParaRPr>
          </a:p>
        </p:txBody>
      </p:sp>
    </p:spTree>
    <p:extLst>
      <p:ext uri="{BB962C8B-B14F-4D97-AF65-F5344CB8AC3E}">
        <p14:creationId xmlns:p14="http://schemas.microsoft.com/office/powerpoint/2010/main" val="2082149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467545" y="5715502"/>
            <a:ext cx="36004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出典：警察庁「令和２年の刑法犯に関する統計資料」</a:t>
            </a:r>
          </a:p>
        </p:txBody>
      </p:sp>
      <p:sp>
        <p:nvSpPr>
          <p:cNvPr id="7" name="正方形/長方形 6"/>
          <p:cNvSpPr/>
          <p:nvPr/>
        </p:nvSpPr>
        <p:spPr>
          <a:xfrm>
            <a:off x="320291" y="944625"/>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人口</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万人あたりの刑法犯認知件数では、大阪府は全国ワースト１位の状況である。</a:t>
            </a:r>
          </a:p>
        </p:txBody>
      </p:sp>
      <p:sp>
        <p:nvSpPr>
          <p:cNvPr id="13" name="正方形/長方形 12"/>
          <p:cNvSpPr/>
          <p:nvPr/>
        </p:nvSpPr>
        <p:spPr>
          <a:xfrm>
            <a:off x="320291" y="1521487"/>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万人あたりの刑法犯の認知件数（</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2018</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刑法犯の認知件数①［まち］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テキスト ボックス 2"/>
          <p:cNvSpPr txBox="1"/>
          <p:nvPr/>
        </p:nvSpPr>
        <p:spPr>
          <a:xfrm>
            <a:off x="320291" y="1891233"/>
            <a:ext cx="612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（件）</a:t>
            </a:r>
          </a:p>
        </p:txBody>
      </p:sp>
      <p:pic>
        <p:nvPicPr>
          <p:cNvPr id="5" name="図 4"/>
          <p:cNvPicPr>
            <a:picLocks noChangeAspect="1"/>
          </p:cNvPicPr>
          <p:nvPr/>
        </p:nvPicPr>
        <p:blipFill>
          <a:blip r:embed="rId2"/>
          <a:stretch>
            <a:fillRect/>
          </a:stretch>
        </p:blipFill>
        <p:spPr>
          <a:xfrm>
            <a:off x="107999" y="2076158"/>
            <a:ext cx="8928000" cy="3611394"/>
          </a:xfrm>
          <a:prstGeom prst="rect">
            <a:avLst/>
          </a:prstGeom>
        </p:spPr>
      </p:pic>
      <p:grpSp>
        <p:nvGrpSpPr>
          <p:cNvPr id="10" name="グループ化 9">
            <a:extLst>
              <a:ext uri="{FF2B5EF4-FFF2-40B4-BE49-F238E27FC236}">
                <a16:creationId xmlns:a16="http://schemas.microsoft.com/office/drawing/2014/main" id="{83CEF6C9-1D59-1DFE-5F99-C9AA571D7075}"/>
              </a:ext>
            </a:extLst>
          </p:cNvPr>
          <p:cNvGrpSpPr/>
          <p:nvPr/>
        </p:nvGrpSpPr>
        <p:grpSpPr>
          <a:xfrm>
            <a:off x="-11895" y="0"/>
            <a:ext cx="9144000" cy="404664"/>
            <a:chOff x="-3515" y="-13192"/>
            <a:chExt cx="9144000" cy="404664"/>
          </a:xfrm>
        </p:grpSpPr>
        <p:sp>
          <p:nvSpPr>
            <p:cNvPr id="12" name="正方形/長方形 11">
              <a:extLst>
                <a:ext uri="{FF2B5EF4-FFF2-40B4-BE49-F238E27FC236}">
                  <a16:creationId xmlns:a16="http://schemas.microsoft.com/office/drawing/2014/main" id="{E5231A83-94A5-9A2E-3071-C7BB96D1BE6D}"/>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19.</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刑法犯の認知件数）</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4" name="正方形/長方形 13">
              <a:extLst>
                <a:ext uri="{FF2B5EF4-FFF2-40B4-BE49-F238E27FC236}">
                  <a16:creationId xmlns:a16="http://schemas.microsoft.com/office/drawing/2014/main" id="{012263A9-2057-37C9-4EFD-5C56612F4926}"/>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3300756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4722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大阪府内の全刑法犯の認知件数は、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年は、過去最少を記録し、ピーク時（</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年）から約８割減少。</a:t>
            </a:r>
          </a:p>
        </p:txBody>
      </p:sp>
      <p:sp>
        <p:nvSpPr>
          <p:cNvPr id="8" name="テキスト ボックス 7"/>
          <p:cNvSpPr txBox="1"/>
          <p:nvPr/>
        </p:nvSpPr>
        <p:spPr>
          <a:xfrm>
            <a:off x="925074" y="6222809"/>
            <a:ext cx="472704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出典：大阪府警本部「</a:t>
            </a: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大阪府下の犯罪統計」</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をもとに副首都推進局で作成</a:t>
            </a:r>
          </a:p>
        </p:txBody>
      </p:sp>
      <p:sp>
        <p:nvSpPr>
          <p:cNvPr id="14" name="正方形/長方形 13"/>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刑法犯の認知件数②［まち］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p:cNvSpPr/>
          <p:nvPr/>
        </p:nvSpPr>
        <p:spPr>
          <a:xfrm>
            <a:off x="589632" y="1412776"/>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○大阪府内の全刑法犯の認知件数の推移</a:t>
            </a:r>
            <a:endPar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テキスト ボックス 4"/>
          <p:cNvSpPr txBox="1"/>
          <p:nvPr/>
        </p:nvSpPr>
        <p:spPr>
          <a:xfrm>
            <a:off x="1115616" y="1829695"/>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（件）</a:t>
            </a:r>
          </a:p>
        </p:txBody>
      </p:sp>
      <p:pic>
        <p:nvPicPr>
          <p:cNvPr id="6" name="図 5"/>
          <p:cNvPicPr>
            <a:picLocks noChangeAspect="1"/>
          </p:cNvPicPr>
          <p:nvPr/>
        </p:nvPicPr>
        <p:blipFill>
          <a:blip r:embed="rId2"/>
          <a:stretch>
            <a:fillRect/>
          </a:stretch>
        </p:blipFill>
        <p:spPr>
          <a:xfrm>
            <a:off x="907985" y="2060527"/>
            <a:ext cx="7328027" cy="4048095"/>
          </a:xfrm>
          <a:prstGeom prst="rect">
            <a:avLst/>
          </a:prstGeom>
        </p:spPr>
      </p:pic>
    </p:spTree>
    <p:extLst>
      <p:ext uri="{BB962C8B-B14F-4D97-AF65-F5344CB8AC3E}">
        <p14:creationId xmlns:p14="http://schemas.microsoft.com/office/powerpoint/2010/main" val="3668577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563455" y="5941726"/>
            <a:ext cx="80801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出典：厚生労働省「健康寿命の令和元年値について」（</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2021.12.20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回健康</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（第二次）推進専門委員会資料）をもとに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副首都推進局で作成</a:t>
            </a:r>
          </a:p>
        </p:txBody>
      </p:sp>
      <p:sp>
        <p:nvSpPr>
          <p:cNvPr id="7" name="正方形/長方形 6"/>
          <p:cNvSpPr/>
          <p:nvPr/>
        </p:nvSpPr>
        <p:spPr>
          <a:xfrm>
            <a:off x="320291" y="872617"/>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日本の平均寿命と健康寿命には約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年の差がある。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 name="直線矢印コネクタ 4"/>
          <p:cNvCxnSpPr/>
          <p:nvPr/>
        </p:nvCxnSpPr>
        <p:spPr>
          <a:xfrm>
            <a:off x="5688336" y="2924944"/>
            <a:ext cx="19080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8" name="テキスト ボックス 7"/>
          <p:cNvSpPr txBox="1"/>
          <p:nvPr/>
        </p:nvSpPr>
        <p:spPr>
          <a:xfrm>
            <a:off x="6084316" y="2924944"/>
            <a:ext cx="104360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12.07</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cxnSp>
        <p:nvCxnSpPr>
          <p:cNvPr id="28" name="直線矢印コネクタ 27"/>
          <p:cNvCxnSpPr/>
          <p:nvPr/>
        </p:nvCxnSpPr>
        <p:spPr>
          <a:xfrm>
            <a:off x="5254179" y="4509120"/>
            <a:ext cx="133404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29" name="テキスト ボックス 28"/>
          <p:cNvSpPr txBox="1"/>
          <p:nvPr/>
        </p:nvSpPr>
        <p:spPr>
          <a:xfrm>
            <a:off x="5399397" y="4532950"/>
            <a:ext cx="1043608"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8.73</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0" name="テキスト ボックス 9"/>
          <p:cNvSpPr txBox="1"/>
          <p:nvPr/>
        </p:nvSpPr>
        <p:spPr>
          <a:xfrm>
            <a:off x="8028384" y="4926360"/>
            <a:ext cx="74398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（年齢）</a:t>
            </a:r>
          </a:p>
        </p:txBody>
      </p:sp>
      <p:sp>
        <p:nvSpPr>
          <p:cNvPr id="12" name="テキスト ボックス 11"/>
          <p:cNvSpPr txBox="1"/>
          <p:nvPr/>
        </p:nvSpPr>
        <p:spPr>
          <a:xfrm>
            <a:off x="323528" y="1556792"/>
            <a:ext cx="54726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○日本の平均寿命と健康寿命（</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平均寿命と健康寿命［まち］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2"/>
          <a:stretch>
            <a:fillRect/>
          </a:stretch>
        </p:blipFill>
        <p:spPr>
          <a:xfrm>
            <a:off x="862261" y="1894391"/>
            <a:ext cx="7419475" cy="3889585"/>
          </a:xfrm>
          <a:prstGeom prst="rect">
            <a:avLst/>
          </a:prstGeom>
        </p:spPr>
      </p:pic>
      <p:grpSp>
        <p:nvGrpSpPr>
          <p:cNvPr id="14" name="グループ化 13">
            <a:extLst>
              <a:ext uri="{FF2B5EF4-FFF2-40B4-BE49-F238E27FC236}">
                <a16:creationId xmlns:a16="http://schemas.microsoft.com/office/drawing/2014/main" id="{347685CF-FF41-808B-70E7-50769C0CEC22}"/>
              </a:ext>
            </a:extLst>
          </p:cNvPr>
          <p:cNvGrpSpPr/>
          <p:nvPr/>
        </p:nvGrpSpPr>
        <p:grpSpPr>
          <a:xfrm>
            <a:off x="-11895" y="0"/>
            <a:ext cx="9144000" cy="404664"/>
            <a:chOff x="-3515" y="-13192"/>
            <a:chExt cx="9144000" cy="404664"/>
          </a:xfrm>
        </p:grpSpPr>
        <p:sp>
          <p:nvSpPr>
            <p:cNvPr id="15" name="正方形/長方形 14">
              <a:extLst>
                <a:ext uri="{FF2B5EF4-FFF2-40B4-BE49-F238E27FC236}">
                  <a16:creationId xmlns:a16="http://schemas.microsoft.com/office/drawing/2014/main" id="{FF8A8AEC-EA69-FD3E-0792-BD610F30D19D}"/>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20.</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平均寿命と健康寿命）</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6" name="正方形/長方形 15">
              <a:extLst>
                <a:ext uri="{FF2B5EF4-FFF2-40B4-BE49-F238E27FC236}">
                  <a16:creationId xmlns:a16="http://schemas.microsoft.com/office/drawing/2014/main" id="{27B47D0E-0CFD-EB69-EFD2-DEF2C95C4926}"/>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1161561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36792"/>
            <a:ext cx="8503417" cy="72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平均寿命と健康寿命の関係を都道府県別に見ると、男女とも平均寿命が全国平均より長い都道府県では、平均寿命と健康寿命の差も全国平均より大きいところがやや多い。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大阪府は、平均寿命と健康寿命の差は全国平均並みであるが、平均寿命は全国平均より低い。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27990" y="6043935"/>
            <a:ext cx="633670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年版高齢社会白書」をもとに副首都推進局で作成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323528" y="1637423"/>
            <a:ext cx="3600400" cy="27940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○都道府県別　平均寿命と健康寿命の関係</a:t>
            </a:r>
          </a:p>
        </p:txBody>
      </p:sp>
      <p:sp>
        <p:nvSpPr>
          <p:cNvPr id="3" name="テキスト ボックス 2"/>
          <p:cNvSpPr txBox="1"/>
          <p:nvPr/>
        </p:nvSpPr>
        <p:spPr>
          <a:xfrm>
            <a:off x="2264654" y="1893636"/>
            <a:ext cx="7200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（男性）</a:t>
            </a:r>
          </a:p>
        </p:txBody>
      </p:sp>
      <p:sp>
        <p:nvSpPr>
          <p:cNvPr id="19" name="テキスト ボックス 18"/>
          <p:cNvSpPr txBox="1"/>
          <p:nvPr/>
        </p:nvSpPr>
        <p:spPr>
          <a:xfrm>
            <a:off x="6491874" y="1893637"/>
            <a:ext cx="7200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（女性）</a:t>
            </a:r>
          </a:p>
        </p:txBody>
      </p:sp>
      <p:sp>
        <p:nvSpPr>
          <p:cNvPr id="20" name="テキスト ボックス 19"/>
          <p:cNvSpPr txBox="1"/>
          <p:nvPr/>
        </p:nvSpPr>
        <p:spPr>
          <a:xfrm>
            <a:off x="4067944" y="5822427"/>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1" name="テキスト ボックス 20"/>
          <p:cNvSpPr txBox="1"/>
          <p:nvPr/>
        </p:nvSpPr>
        <p:spPr>
          <a:xfrm>
            <a:off x="8316416" y="5827429"/>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2" name="テキスト ボックス 21"/>
          <p:cNvSpPr txBox="1"/>
          <p:nvPr/>
        </p:nvSpPr>
        <p:spPr>
          <a:xfrm>
            <a:off x="4637487" y="1824172"/>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3" name="テキスト ボックス 22"/>
          <p:cNvSpPr txBox="1"/>
          <p:nvPr/>
        </p:nvSpPr>
        <p:spPr>
          <a:xfrm>
            <a:off x="427990" y="1869338"/>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4" name="テキスト ボックス 23"/>
          <p:cNvSpPr txBox="1"/>
          <p:nvPr/>
        </p:nvSpPr>
        <p:spPr>
          <a:xfrm>
            <a:off x="6277586" y="5822427"/>
            <a:ext cx="114865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（平均寿命）</a:t>
            </a:r>
          </a:p>
        </p:txBody>
      </p:sp>
      <p:sp>
        <p:nvSpPr>
          <p:cNvPr id="25" name="テキスト ボックス 24"/>
          <p:cNvSpPr txBox="1"/>
          <p:nvPr/>
        </p:nvSpPr>
        <p:spPr>
          <a:xfrm>
            <a:off x="2029114" y="5830906"/>
            <a:ext cx="114865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（平均寿命）</a:t>
            </a:r>
          </a:p>
        </p:txBody>
      </p:sp>
      <p:sp>
        <p:nvSpPr>
          <p:cNvPr id="28" name="正方形/長方形 27"/>
          <p:cNvSpPr/>
          <p:nvPr/>
        </p:nvSpPr>
        <p:spPr>
          <a:xfrm>
            <a:off x="75784" y="404664"/>
            <a:ext cx="3960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都道府県別の平均寿命と健康寿命［まち］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 name="テキスト ボックス 29"/>
          <p:cNvSpPr txBox="1"/>
          <p:nvPr/>
        </p:nvSpPr>
        <p:spPr>
          <a:xfrm>
            <a:off x="251520" y="2780928"/>
            <a:ext cx="323165" cy="223200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平均寿命と健康寿命の差</a:t>
            </a:r>
          </a:p>
        </p:txBody>
      </p:sp>
      <p:sp>
        <p:nvSpPr>
          <p:cNvPr id="31" name="テキスト ボックス 30"/>
          <p:cNvSpPr txBox="1"/>
          <p:nvPr/>
        </p:nvSpPr>
        <p:spPr>
          <a:xfrm>
            <a:off x="233953" y="2781176"/>
            <a:ext cx="323165" cy="2232000"/>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32" name="テキスト ボックス 31"/>
          <p:cNvSpPr txBox="1"/>
          <p:nvPr/>
        </p:nvSpPr>
        <p:spPr>
          <a:xfrm>
            <a:off x="4536867" y="2780928"/>
            <a:ext cx="323165" cy="223200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平均寿命と健康寿命の差</a:t>
            </a:r>
          </a:p>
        </p:txBody>
      </p:sp>
      <p:sp>
        <p:nvSpPr>
          <p:cNvPr id="33" name="テキスト ボックス 32"/>
          <p:cNvSpPr txBox="1"/>
          <p:nvPr/>
        </p:nvSpPr>
        <p:spPr>
          <a:xfrm>
            <a:off x="4519300" y="2781176"/>
            <a:ext cx="323165" cy="2232000"/>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5" name="大かっこ 4"/>
          <p:cNvSpPr/>
          <p:nvPr/>
        </p:nvSpPr>
        <p:spPr>
          <a:xfrm>
            <a:off x="858022" y="6273376"/>
            <a:ext cx="5730202" cy="540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平均寿命：厚生労働省「平成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年都道府県別生命表」</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健康寿命（平成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年推定値）：「第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回健康日本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（第二次）推進専門委員会資料」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（注）熊本県を除く値</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2"/>
          <a:stretch>
            <a:fillRect/>
          </a:stretch>
        </p:blipFill>
        <p:spPr>
          <a:xfrm>
            <a:off x="280386" y="1984754"/>
            <a:ext cx="8468078" cy="3956647"/>
          </a:xfrm>
          <a:prstGeom prst="rect">
            <a:avLst/>
          </a:prstGeom>
        </p:spPr>
      </p:pic>
    </p:spTree>
    <p:extLst>
      <p:ext uri="{BB962C8B-B14F-4D97-AF65-F5344CB8AC3E}">
        <p14:creationId xmlns:p14="http://schemas.microsoft.com/office/powerpoint/2010/main" val="322549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14935" y="1873254"/>
            <a:ext cx="3853006" cy="3535986"/>
          </a:xfrm>
          <a:prstGeom prst="rect">
            <a:avLst/>
          </a:prstGeom>
        </p:spPr>
      </p:pic>
      <p:pic>
        <p:nvPicPr>
          <p:cNvPr id="5" name="図 4"/>
          <p:cNvPicPr>
            <a:picLocks noChangeAspect="1"/>
          </p:cNvPicPr>
          <p:nvPr/>
        </p:nvPicPr>
        <p:blipFill>
          <a:blip r:embed="rId3"/>
          <a:stretch>
            <a:fillRect/>
          </a:stretch>
        </p:blipFill>
        <p:spPr>
          <a:xfrm>
            <a:off x="4716000" y="1872000"/>
            <a:ext cx="3859102" cy="3535986"/>
          </a:xfrm>
          <a:prstGeom prst="rect">
            <a:avLst/>
          </a:prstGeom>
        </p:spPr>
      </p:pic>
      <p:sp>
        <p:nvSpPr>
          <p:cNvPr id="31" name="テキスト ボックス 30"/>
          <p:cNvSpPr txBox="1"/>
          <p:nvPr/>
        </p:nvSpPr>
        <p:spPr>
          <a:xfrm>
            <a:off x="563455" y="5941726"/>
            <a:ext cx="80801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出典：厚生労働省「健康寿命の令和元年値について」（</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2021.12.20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回健康</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（第二次）推進専門委員会資料）をもとに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副首都推進局で作成</a:t>
            </a:r>
          </a:p>
        </p:txBody>
      </p:sp>
      <p:sp>
        <p:nvSpPr>
          <p:cNvPr id="7" name="正方形/長方形 6"/>
          <p:cNvSpPr/>
          <p:nvPr/>
        </p:nvSpPr>
        <p:spPr>
          <a:xfrm>
            <a:off x="320291" y="908768"/>
            <a:ext cx="8503417" cy="43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大阪府では、健康寿命が男女ともに延伸傾向にあるものの、依然として全国平均を下回っている。</a:t>
            </a:r>
          </a:p>
        </p:txBody>
      </p:sp>
      <p:sp>
        <p:nvSpPr>
          <p:cNvPr id="13" name="正方形/長方形 12"/>
          <p:cNvSpPr/>
          <p:nvPr/>
        </p:nvSpPr>
        <p:spPr>
          <a:xfrm>
            <a:off x="619876" y="1373905"/>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○健康寿命の推移（全国平均・大阪府）</a:t>
            </a:r>
          </a:p>
        </p:txBody>
      </p:sp>
      <p:sp>
        <p:nvSpPr>
          <p:cNvPr id="6" name="角丸四角形 5"/>
          <p:cNvSpPr/>
          <p:nvPr/>
        </p:nvSpPr>
        <p:spPr>
          <a:xfrm>
            <a:off x="1475656" y="4569748"/>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21" name="角丸四角形 20"/>
          <p:cNvSpPr/>
          <p:nvPr/>
        </p:nvSpPr>
        <p:spPr>
          <a:xfrm>
            <a:off x="3131840" y="4187420"/>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22" name="角丸四角形 21"/>
          <p:cNvSpPr/>
          <p:nvPr/>
        </p:nvSpPr>
        <p:spPr>
          <a:xfrm>
            <a:off x="3975793" y="4227007"/>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23" name="角丸四角形 22"/>
          <p:cNvSpPr/>
          <p:nvPr/>
        </p:nvSpPr>
        <p:spPr>
          <a:xfrm>
            <a:off x="2299199" y="4437562"/>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24" name="角丸四角形 23"/>
          <p:cNvSpPr/>
          <p:nvPr/>
        </p:nvSpPr>
        <p:spPr>
          <a:xfrm>
            <a:off x="5508104" y="4545574"/>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25" name="角丸四角形 24"/>
          <p:cNvSpPr/>
          <p:nvPr/>
        </p:nvSpPr>
        <p:spPr>
          <a:xfrm>
            <a:off x="7132754" y="3971396"/>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26" name="角丸四角形 25"/>
          <p:cNvSpPr/>
          <p:nvPr/>
        </p:nvSpPr>
        <p:spPr>
          <a:xfrm>
            <a:off x="8028384" y="4130952"/>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27" name="角丸四角形 26"/>
          <p:cNvSpPr/>
          <p:nvPr/>
        </p:nvSpPr>
        <p:spPr>
          <a:xfrm>
            <a:off x="6337176" y="4569748"/>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8" name="線吹き出し 1 (枠付き) 7"/>
          <p:cNvSpPr/>
          <p:nvPr/>
        </p:nvSpPr>
        <p:spPr>
          <a:xfrm>
            <a:off x="440596" y="5394274"/>
            <a:ext cx="823543" cy="266974"/>
          </a:xfrm>
          <a:prstGeom prst="borderCallout1">
            <a:avLst>
              <a:gd name="adj1" fmla="val -5145"/>
              <a:gd name="adj2" fmla="val 60094"/>
              <a:gd name="adj3" fmla="val -166283"/>
              <a:gd name="adj4" fmla="val 9723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全国平均</a:t>
            </a:r>
          </a:p>
        </p:txBody>
      </p:sp>
      <p:sp>
        <p:nvSpPr>
          <p:cNvPr id="29" name="線吹き出し 1 (枠付き) 28"/>
          <p:cNvSpPr/>
          <p:nvPr/>
        </p:nvSpPr>
        <p:spPr>
          <a:xfrm>
            <a:off x="1619703" y="5371686"/>
            <a:ext cx="679495" cy="266974"/>
          </a:xfrm>
          <a:prstGeom prst="borderCallout1">
            <a:avLst>
              <a:gd name="adj1" fmla="val -5145"/>
              <a:gd name="adj2" fmla="val 60094"/>
              <a:gd name="adj3" fmla="val -142387"/>
              <a:gd name="adj4" fmla="val 298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30" name="線吹き出し 1 (枠付き) 29"/>
          <p:cNvSpPr/>
          <p:nvPr/>
        </p:nvSpPr>
        <p:spPr>
          <a:xfrm>
            <a:off x="4517884" y="5320801"/>
            <a:ext cx="823543" cy="266974"/>
          </a:xfrm>
          <a:prstGeom prst="borderCallout1">
            <a:avLst>
              <a:gd name="adj1" fmla="val -5145"/>
              <a:gd name="adj2" fmla="val 60094"/>
              <a:gd name="adj3" fmla="val -166283"/>
              <a:gd name="adj4" fmla="val 9723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全国平均</a:t>
            </a:r>
          </a:p>
        </p:txBody>
      </p:sp>
      <p:sp>
        <p:nvSpPr>
          <p:cNvPr id="32" name="線吹き出し 1 (枠付き) 31"/>
          <p:cNvSpPr/>
          <p:nvPr/>
        </p:nvSpPr>
        <p:spPr>
          <a:xfrm>
            <a:off x="5696992" y="5298213"/>
            <a:ext cx="640184" cy="266974"/>
          </a:xfrm>
          <a:prstGeom prst="borderCallout1">
            <a:avLst>
              <a:gd name="adj1" fmla="val -5145"/>
              <a:gd name="adj2" fmla="val 60094"/>
              <a:gd name="adj3" fmla="val -142387"/>
              <a:gd name="adj4" fmla="val 298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28" name="正方形/長方形 2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健康寿命［まち］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222671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4722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世界及び日本の気温及び二酸化炭素濃度は、上昇の一途を辿っている。</a:t>
            </a:r>
          </a:p>
        </p:txBody>
      </p:sp>
      <p:sp>
        <p:nvSpPr>
          <p:cNvPr id="13" name="正方形/長方形 12"/>
          <p:cNvSpPr/>
          <p:nvPr/>
        </p:nvSpPr>
        <p:spPr>
          <a:xfrm>
            <a:off x="611560" y="1454828"/>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○世界及び我が国の気温上昇と二酸化炭素濃度</a:t>
            </a:r>
          </a:p>
        </p:txBody>
      </p:sp>
      <p:sp>
        <p:nvSpPr>
          <p:cNvPr id="14" name="テキスト ボックス 13"/>
          <p:cNvSpPr txBox="1"/>
          <p:nvPr/>
        </p:nvSpPr>
        <p:spPr>
          <a:xfrm>
            <a:off x="1204412" y="5307813"/>
            <a:ext cx="3112848" cy="2640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年度年次経済財政報告書」</a:t>
            </a:r>
          </a:p>
        </p:txBody>
      </p:sp>
      <p:sp>
        <p:nvSpPr>
          <p:cNvPr id="15" name="大かっこ 14"/>
          <p:cNvSpPr/>
          <p:nvPr/>
        </p:nvSpPr>
        <p:spPr>
          <a:xfrm>
            <a:off x="1691680" y="5661248"/>
            <a:ext cx="6336704" cy="648072"/>
          </a:xfrm>
          <a:prstGeom prst="bracketPair">
            <a:avLst>
              <a:gd name="adj" fmla="val 9464"/>
            </a:avLst>
          </a:prstGeom>
          <a:ln/>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気象庁により作成。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年平均気温の基準値からの偏差の</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年移動平均値。平年気温の基準値は</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年平均値。</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二酸化炭素濃度は、綾里（岩手県大船渡市）を観測地点とするもの。</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122" name="Picture 2" descr="コラム2-3-2図　我が国と世界の気温上昇と二酸化炭素濃度"/>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10656" b="11164"/>
          <a:stretch/>
        </p:blipFill>
        <p:spPr bwMode="auto">
          <a:xfrm>
            <a:off x="1071563" y="1866465"/>
            <a:ext cx="7000875" cy="3276569"/>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気温・二酸化炭素濃度［環境］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0" name="グループ化 9">
            <a:extLst>
              <a:ext uri="{FF2B5EF4-FFF2-40B4-BE49-F238E27FC236}">
                <a16:creationId xmlns:a16="http://schemas.microsoft.com/office/drawing/2014/main" id="{CC35B5A9-6713-B86A-3F50-A14424731F9F}"/>
              </a:ext>
            </a:extLst>
          </p:cNvPr>
          <p:cNvGrpSpPr/>
          <p:nvPr/>
        </p:nvGrpSpPr>
        <p:grpSpPr>
          <a:xfrm>
            <a:off x="-11895" y="0"/>
            <a:ext cx="9144000" cy="404664"/>
            <a:chOff x="-3515" y="-13192"/>
            <a:chExt cx="9144000" cy="404664"/>
          </a:xfrm>
        </p:grpSpPr>
        <p:sp>
          <p:nvSpPr>
            <p:cNvPr id="11" name="正方形/長方形 10">
              <a:extLst>
                <a:ext uri="{FF2B5EF4-FFF2-40B4-BE49-F238E27FC236}">
                  <a16:creationId xmlns:a16="http://schemas.microsoft.com/office/drawing/2014/main" id="{74A921CF-56E7-CF7E-593D-0A8CAFD32A45}"/>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21.</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気温・二酸化炭素濃度）</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2" name="正方形/長方形 11">
              <a:extLst>
                <a:ext uri="{FF2B5EF4-FFF2-40B4-BE49-F238E27FC236}">
                  <a16:creationId xmlns:a16="http://schemas.microsoft.com/office/drawing/2014/main" id="{1F0FFB9D-CC4A-4417-5751-F492F4033640}"/>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3678140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317055" y="6214153"/>
            <a:ext cx="79174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出典：大阪府「大阪府域における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年度の温室効果ガス排出量について」、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東京都「東京都における最終エネルギー消費及び温室効果ガス排出量総合調査」をもとに副首都推進局で作成</a:t>
            </a:r>
          </a:p>
        </p:txBody>
      </p:sp>
      <p:sp>
        <p:nvSpPr>
          <p:cNvPr id="7" name="正方形/長方形 6"/>
          <p:cNvSpPr/>
          <p:nvPr/>
        </p:nvSpPr>
        <p:spPr>
          <a:xfrm>
            <a:off x="317055" y="908720"/>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二酸化炭素の排出量を部門別にみると、大阪府では、産業部門や家庭部門、運輸部門での排出量が低下。</a:t>
            </a:r>
          </a:p>
        </p:txBody>
      </p:sp>
      <p:sp>
        <p:nvSpPr>
          <p:cNvPr id="13" name="正方形/長方形 12"/>
          <p:cNvSpPr/>
          <p:nvPr/>
        </p:nvSpPr>
        <p:spPr>
          <a:xfrm>
            <a:off x="589632" y="1441033"/>
            <a:ext cx="3888000"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○部門別二酸化炭素排出量の推移</a:t>
            </a: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温室効果ガス排出量［環境］</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テキスト ボックス 2"/>
          <p:cNvSpPr txBox="1"/>
          <p:nvPr/>
        </p:nvSpPr>
        <p:spPr>
          <a:xfrm>
            <a:off x="431377" y="1932704"/>
            <a:ext cx="792000" cy="216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t-CO₂</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5" name="テキスト ボックス 3"/>
          <p:cNvSpPr txBox="1"/>
          <p:nvPr/>
        </p:nvSpPr>
        <p:spPr>
          <a:xfrm>
            <a:off x="4860089" y="3789040"/>
            <a:ext cx="432000" cy="18529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産業部門</a:t>
            </a:r>
          </a:p>
        </p:txBody>
      </p:sp>
      <p:sp>
        <p:nvSpPr>
          <p:cNvPr id="16" name="テキスト ボックス 4"/>
          <p:cNvSpPr txBox="1"/>
          <p:nvPr/>
        </p:nvSpPr>
        <p:spPr>
          <a:xfrm>
            <a:off x="4840208" y="5343030"/>
            <a:ext cx="432000" cy="15652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運輸部門</a:t>
            </a:r>
          </a:p>
        </p:txBody>
      </p:sp>
      <p:sp>
        <p:nvSpPr>
          <p:cNvPr id="17" name="テキスト ボックス 5"/>
          <p:cNvSpPr txBox="1"/>
          <p:nvPr/>
        </p:nvSpPr>
        <p:spPr>
          <a:xfrm>
            <a:off x="4840208" y="4898177"/>
            <a:ext cx="432000" cy="1821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家庭部門</a:t>
            </a:r>
          </a:p>
        </p:txBody>
      </p:sp>
      <p:sp>
        <p:nvSpPr>
          <p:cNvPr id="18" name="テキスト ボックス 6"/>
          <p:cNvSpPr txBox="1"/>
          <p:nvPr/>
        </p:nvSpPr>
        <p:spPr>
          <a:xfrm>
            <a:off x="4853493" y="4374546"/>
            <a:ext cx="432000" cy="16101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業務部門</a:t>
            </a:r>
          </a:p>
        </p:txBody>
      </p:sp>
      <p:sp>
        <p:nvSpPr>
          <p:cNvPr id="19" name="テキスト ボックス 7"/>
          <p:cNvSpPr txBox="1"/>
          <p:nvPr/>
        </p:nvSpPr>
        <p:spPr>
          <a:xfrm>
            <a:off x="4876701" y="5439758"/>
            <a:ext cx="468000" cy="3077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tIns="0" rIns="3600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エネルギー転換部門</a:t>
            </a:r>
          </a:p>
        </p:txBody>
      </p:sp>
      <p:cxnSp>
        <p:nvCxnSpPr>
          <p:cNvPr id="20" name="直線コネクタ 19"/>
          <p:cNvCxnSpPr>
            <a:endCxn id="15" idx="1"/>
          </p:cNvCxnSpPr>
          <p:nvPr/>
        </p:nvCxnSpPr>
        <p:spPr>
          <a:xfrm flipV="1">
            <a:off x="4795985" y="3881686"/>
            <a:ext cx="64104" cy="7604"/>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p:cNvCxnSpPr>
            <a:endCxn id="17" idx="1"/>
          </p:cNvCxnSpPr>
          <p:nvPr/>
        </p:nvCxnSpPr>
        <p:spPr>
          <a:xfrm flipV="1">
            <a:off x="4758716" y="4987843"/>
            <a:ext cx="81492" cy="53210"/>
          </a:xfrm>
          <a:prstGeom prst="line">
            <a:avLst/>
          </a:prstGeom>
        </p:spPr>
        <p:style>
          <a:lnRef idx="1">
            <a:schemeClr val="dk1"/>
          </a:lnRef>
          <a:fillRef idx="0">
            <a:schemeClr val="dk1"/>
          </a:fillRef>
          <a:effectRef idx="0">
            <a:schemeClr val="dk1"/>
          </a:effectRef>
          <a:fontRef idx="minor">
            <a:schemeClr val="tx1"/>
          </a:fontRef>
        </p:style>
      </p:cxnSp>
      <p:cxnSp>
        <p:nvCxnSpPr>
          <p:cNvPr id="22" name="直線コネクタ 21"/>
          <p:cNvCxnSpPr>
            <a:endCxn id="18" idx="1"/>
          </p:cNvCxnSpPr>
          <p:nvPr/>
        </p:nvCxnSpPr>
        <p:spPr>
          <a:xfrm flipV="1">
            <a:off x="4789389" y="4455055"/>
            <a:ext cx="64104" cy="18005"/>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p:cNvCxnSpPr>
            <a:endCxn id="16" idx="1"/>
          </p:cNvCxnSpPr>
          <p:nvPr/>
        </p:nvCxnSpPr>
        <p:spPr>
          <a:xfrm flipV="1">
            <a:off x="4735740" y="5421292"/>
            <a:ext cx="104468" cy="48565"/>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p:cNvCxnSpPr/>
          <p:nvPr/>
        </p:nvCxnSpPr>
        <p:spPr>
          <a:xfrm flipV="1">
            <a:off x="4765808" y="5647473"/>
            <a:ext cx="145381" cy="45120"/>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3"/>
          <p:cNvSpPr txBox="1"/>
          <p:nvPr/>
        </p:nvSpPr>
        <p:spPr>
          <a:xfrm>
            <a:off x="4840208" y="5681805"/>
            <a:ext cx="540000" cy="1832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r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廃棄物部門</a:t>
            </a:r>
          </a:p>
        </p:txBody>
      </p:sp>
      <p:cxnSp>
        <p:nvCxnSpPr>
          <p:cNvPr id="26" name="直線コネクタ 25"/>
          <p:cNvCxnSpPr>
            <a:endCxn id="25" idx="1"/>
          </p:cNvCxnSpPr>
          <p:nvPr/>
        </p:nvCxnSpPr>
        <p:spPr>
          <a:xfrm>
            <a:off x="4765315" y="5725266"/>
            <a:ext cx="74893" cy="48169"/>
          </a:xfrm>
          <a:prstGeom prst="line">
            <a:avLst/>
          </a:prstGeom>
        </p:spPr>
        <p:style>
          <a:lnRef idx="1">
            <a:schemeClr val="dk1"/>
          </a:lnRef>
          <a:fillRef idx="0">
            <a:schemeClr val="dk1"/>
          </a:fillRef>
          <a:effectRef idx="0">
            <a:schemeClr val="dk1"/>
          </a:effectRef>
          <a:fontRef idx="minor">
            <a:schemeClr val="tx1"/>
          </a:fontRef>
        </p:style>
      </p:cxnSp>
      <p:sp>
        <p:nvSpPr>
          <p:cNvPr id="47" name="テキスト ボックス 2"/>
          <p:cNvSpPr txBox="1"/>
          <p:nvPr/>
        </p:nvSpPr>
        <p:spPr>
          <a:xfrm>
            <a:off x="5249316" y="1984491"/>
            <a:ext cx="974073" cy="261478"/>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（万</a:t>
            </a:r>
            <a:r>
              <a:rPr kumimoji="1" lang="en-US" altLang="ja-JP"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t-CO₂</a:t>
            </a: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p>
        </p:txBody>
      </p:sp>
      <p:sp>
        <p:nvSpPr>
          <p:cNvPr id="48" name="テキスト ボックス 3"/>
          <p:cNvSpPr txBox="1"/>
          <p:nvPr/>
        </p:nvSpPr>
        <p:spPr>
          <a:xfrm>
            <a:off x="8486353" y="2852936"/>
            <a:ext cx="504000" cy="183175"/>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産業部門</a:t>
            </a:r>
          </a:p>
        </p:txBody>
      </p:sp>
      <p:sp>
        <p:nvSpPr>
          <p:cNvPr id="49" name="テキスト ボックス 4"/>
          <p:cNvSpPr txBox="1"/>
          <p:nvPr/>
        </p:nvSpPr>
        <p:spPr>
          <a:xfrm>
            <a:off x="8502228" y="5164111"/>
            <a:ext cx="504000" cy="183175"/>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運輸部門</a:t>
            </a:r>
          </a:p>
        </p:txBody>
      </p:sp>
      <p:sp>
        <p:nvSpPr>
          <p:cNvPr id="50" name="テキスト ボックス 5"/>
          <p:cNvSpPr txBox="1"/>
          <p:nvPr/>
        </p:nvSpPr>
        <p:spPr>
          <a:xfrm>
            <a:off x="8502228" y="4453495"/>
            <a:ext cx="504000" cy="180000"/>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家庭部門</a:t>
            </a:r>
          </a:p>
        </p:txBody>
      </p:sp>
      <p:sp>
        <p:nvSpPr>
          <p:cNvPr id="51" name="テキスト ボックス 6"/>
          <p:cNvSpPr txBox="1"/>
          <p:nvPr/>
        </p:nvSpPr>
        <p:spPr>
          <a:xfrm>
            <a:off x="8502228" y="3240286"/>
            <a:ext cx="504000" cy="183175"/>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業務部門</a:t>
            </a:r>
          </a:p>
        </p:txBody>
      </p:sp>
      <p:sp>
        <p:nvSpPr>
          <p:cNvPr id="52" name="テキスト ボックス 7"/>
          <p:cNvSpPr txBox="1"/>
          <p:nvPr/>
        </p:nvSpPr>
        <p:spPr>
          <a:xfrm>
            <a:off x="8422052" y="5387628"/>
            <a:ext cx="612000" cy="490274"/>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非エネルギー</a:t>
            </a:r>
            <a:endParaRPr kumimoji="1" lang="en-US" altLang="ja-JP"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起源</a:t>
            </a:r>
            <a:r>
              <a:rPr kumimoji="1" lang="en-US" altLang="ja-JP"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CO₂</a:t>
            </a:r>
            <a:endPar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cxnSp>
        <p:nvCxnSpPr>
          <p:cNvPr id="53" name="直線コネクタ 52"/>
          <p:cNvCxnSpPr>
            <a:endCxn id="49" idx="1"/>
          </p:cNvCxnSpPr>
          <p:nvPr/>
        </p:nvCxnSpPr>
        <p:spPr>
          <a:xfrm flipV="1">
            <a:off x="8391103" y="5255699"/>
            <a:ext cx="111125" cy="63988"/>
          </a:xfrm>
          <a:prstGeom prst="line">
            <a:avLst/>
          </a:prstGeom>
          <a:noFill/>
          <a:ln w="6350" cap="flat" cmpd="sng" algn="ctr">
            <a:solidFill>
              <a:sysClr val="windowText" lastClr="000000"/>
            </a:solidFill>
            <a:prstDash val="solid"/>
            <a:miter lim="800000"/>
          </a:ln>
          <a:effectLst/>
        </p:spPr>
      </p:cxnSp>
      <p:cxnSp>
        <p:nvCxnSpPr>
          <p:cNvPr id="54" name="直線コネクタ 53"/>
          <p:cNvCxnSpPr/>
          <p:nvPr/>
        </p:nvCxnSpPr>
        <p:spPr>
          <a:xfrm flipV="1">
            <a:off x="8406177" y="5666795"/>
            <a:ext cx="91694" cy="25798"/>
          </a:xfrm>
          <a:prstGeom prst="line">
            <a:avLst/>
          </a:prstGeom>
          <a:noFill/>
          <a:ln w="6350" cap="flat" cmpd="sng" algn="ctr">
            <a:solidFill>
              <a:sysClr val="windowText" lastClr="000000"/>
            </a:solidFill>
            <a:prstDash val="solid"/>
            <a:miter lim="800000"/>
          </a:ln>
          <a:effectLst/>
        </p:spPr>
      </p:cxnSp>
      <p:cxnSp>
        <p:nvCxnSpPr>
          <p:cNvPr id="55" name="直線コネクタ 54"/>
          <p:cNvCxnSpPr>
            <a:endCxn id="48" idx="1"/>
          </p:cNvCxnSpPr>
          <p:nvPr/>
        </p:nvCxnSpPr>
        <p:spPr>
          <a:xfrm flipV="1">
            <a:off x="8410153" y="2944524"/>
            <a:ext cx="76200" cy="19538"/>
          </a:xfrm>
          <a:prstGeom prst="line">
            <a:avLst/>
          </a:prstGeom>
          <a:noFill/>
          <a:ln w="6350" cap="flat" cmpd="sng" algn="ctr">
            <a:solidFill>
              <a:sysClr val="windowText" lastClr="000000"/>
            </a:solidFill>
            <a:prstDash val="solid"/>
            <a:miter lim="800000"/>
          </a:ln>
          <a:effectLst/>
        </p:spPr>
      </p:cxnSp>
      <p:cxnSp>
        <p:nvCxnSpPr>
          <p:cNvPr id="56" name="直線コネクタ 55"/>
          <p:cNvCxnSpPr>
            <a:endCxn id="51" idx="1"/>
          </p:cNvCxnSpPr>
          <p:nvPr/>
        </p:nvCxnSpPr>
        <p:spPr>
          <a:xfrm flipV="1">
            <a:off x="8397453" y="3331874"/>
            <a:ext cx="104775" cy="38587"/>
          </a:xfrm>
          <a:prstGeom prst="line">
            <a:avLst/>
          </a:prstGeom>
          <a:noFill/>
          <a:ln w="6350" cap="flat" cmpd="sng" algn="ctr">
            <a:solidFill>
              <a:sysClr val="windowText" lastClr="000000"/>
            </a:solidFill>
            <a:prstDash val="solid"/>
            <a:miter lim="800000"/>
          </a:ln>
          <a:effectLst/>
        </p:spPr>
      </p:cxnSp>
      <p:cxnSp>
        <p:nvCxnSpPr>
          <p:cNvPr id="57" name="直線コネクタ 56"/>
          <p:cNvCxnSpPr>
            <a:endCxn id="50" idx="1"/>
          </p:cNvCxnSpPr>
          <p:nvPr/>
        </p:nvCxnSpPr>
        <p:spPr>
          <a:xfrm flipV="1">
            <a:off x="8391103" y="4543495"/>
            <a:ext cx="111125" cy="75100"/>
          </a:xfrm>
          <a:prstGeom prst="line">
            <a:avLst/>
          </a:prstGeom>
          <a:noFill/>
          <a:ln w="6350" cap="flat" cmpd="sng" algn="ctr">
            <a:solidFill>
              <a:sysClr val="windowText" lastClr="000000"/>
            </a:solidFill>
            <a:prstDash val="solid"/>
            <a:miter lim="800000"/>
          </a:ln>
          <a:effectLst/>
        </p:spPr>
      </p:cxnSp>
      <p:pic>
        <p:nvPicPr>
          <p:cNvPr id="3" name="図 2"/>
          <p:cNvPicPr>
            <a:picLocks noChangeAspect="1"/>
          </p:cNvPicPr>
          <p:nvPr/>
        </p:nvPicPr>
        <p:blipFill>
          <a:blip r:embed="rId2"/>
          <a:stretch>
            <a:fillRect/>
          </a:stretch>
        </p:blipFill>
        <p:spPr>
          <a:xfrm>
            <a:off x="645782" y="1927327"/>
            <a:ext cx="8071804" cy="4322439"/>
          </a:xfrm>
          <a:prstGeom prst="rect">
            <a:avLst/>
          </a:prstGeom>
        </p:spPr>
      </p:pic>
      <p:grpSp>
        <p:nvGrpSpPr>
          <p:cNvPr id="33" name="グループ化 32">
            <a:extLst>
              <a:ext uri="{FF2B5EF4-FFF2-40B4-BE49-F238E27FC236}">
                <a16:creationId xmlns:a16="http://schemas.microsoft.com/office/drawing/2014/main" id="{DBABCA06-8871-EDC2-36E2-0DA95B118918}"/>
              </a:ext>
            </a:extLst>
          </p:cNvPr>
          <p:cNvGrpSpPr/>
          <p:nvPr/>
        </p:nvGrpSpPr>
        <p:grpSpPr>
          <a:xfrm>
            <a:off x="-11895" y="0"/>
            <a:ext cx="9144000" cy="404664"/>
            <a:chOff x="-3515" y="-13192"/>
            <a:chExt cx="9144000" cy="404664"/>
          </a:xfrm>
        </p:grpSpPr>
        <p:sp>
          <p:nvSpPr>
            <p:cNvPr id="34" name="正方形/長方形 33">
              <a:extLst>
                <a:ext uri="{FF2B5EF4-FFF2-40B4-BE49-F238E27FC236}">
                  <a16:creationId xmlns:a16="http://schemas.microsoft.com/office/drawing/2014/main" id="{19AE36E7-A0E2-4EA6-DE2B-1E47E219154E}"/>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22.</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温室効果ガス排出量）</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35" name="正方形/長方形 34">
              <a:extLst>
                <a:ext uri="{FF2B5EF4-FFF2-40B4-BE49-F238E27FC236}">
                  <a16:creationId xmlns:a16="http://schemas.microsoft.com/office/drawing/2014/main" id="{15BD113E-D516-7D06-DEF4-82AD0BB3C6FF}"/>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1137610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64432" y="2132856"/>
            <a:ext cx="8212024" cy="4188315"/>
          </a:xfrm>
          <a:prstGeom prst="rect">
            <a:avLst/>
          </a:prstGeom>
        </p:spPr>
      </p:pic>
      <p:sp>
        <p:nvSpPr>
          <p:cNvPr id="31" name="テキスト ボックス 30"/>
          <p:cNvSpPr txBox="1"/>
          <p:nvPr/>
        </p:nvSpPr>
        <p:spPr>
          <a:xfrm>
            <a:off x="355279" y="6356350"/>
            <a:ext cx="79174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環境省「一般廃棄物処理実態調査」（</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をもとに副首都推進局で作成</a:t>
            </a:r>
          </a:p>
        </p:txBody>
      </p:sp>
      <p:sp>
        <p:nvSpPr>
          <p:cNvPr id="7" name="正方形/長方形 6"/>
          <p:cNvSpPr/>
          <p:nvPr/>
        </p:nvSpPr>
        <p:spPr>
          <a:xfrm>
            <a:off x="320291" y="908720"/>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日あたりのごみ排出量は、大阪府は全国平均を上回っている。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ごみのリサイクル率は、大阪府は全国で最低水準にある。</a:t>
            </a:r>
          </a:p>
        </p:txBody>
      </p:sp>
      <p:sp>
        <p:nvSpPr>
          <p:cNvPr id="13" name="正方形/長方形 12"/>
          <p:cNvSpPr/>
          <p:nvPr/>
        </p:nvSpPr>
        <p:spPr>
          <a:xfrm>
            <a:off x="323528" y="1556792"/>
            <a:ext cx="671867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○都道府県ごみ処理の状況（</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2019</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年度実績・１人</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1</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日あたりの総排出量とリサイクル率）</a:t>
            </a:r>
          </a:p>
        </p:txBody>
      </p:sp>
      <p:sp>
        <p:nvSpPr>
          <p:cNvPr id="3" name="四角形吹き出し 2"/>
          <p:cNvSpPr/>
          <p:nvPr/>
        </p:nvSpPr>
        <p:spPr>
          <a:xfrm>
            <a:off x="7704416" y="4868106"/>
            <a:ext cx="612000" cy="360040"/>
          </a:xfrm>
          <a:prstGeom prst="wedgeRectCallout">
            <a:avLst>
              <a:gd name="adj1" fmla="val 30764"/>
              <a:gd name="adj2" fmla="val -199271"/>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19.6</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2" name="四角形吹き出し 11"/>
          <p:cNvSpPr/>
          <p:nvPr/>
        </p:nvSpPr>
        <p:spPr>
          <a:xfrm>
            <a:off x="5004048" y="4868106"/>
            <a:ext cx="648000" cy="360040"/>
          </a:xfrm>
          <a:prstGeom prst="wedgeRectCallout">
            <a:avLst>
              <a:gd name="adj1" fmla="val -45386"/>
              <a:gd name="adj2" fmla="val -87880"/>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大阪府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13.1</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4" name="四角形吹き出し 13"/>
          <p:cNvSpPr/>
          <p:nvPr/>
        </p:nvSpPr>
        <p:spPr>
          <a:xfrm>
            <a:off x="7511427" y="2117427"/>
            <a:ext cx="828000" cy="376741"/>
          </a:xfrm>
          <a:prstGeom prst="wedgeRectCallout">
            <a:avLst>
              <a:gd name="adj1" fmla="val 37894"/>
              <a:gd name="adj2" fmla="val 192826"/>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918g/</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人日</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四角形吹き出し 14"/>
          <p:cNvSpPr/>
          <p:nvPr/>
        </p:nvSpPr>
        <p:spPr>
          <a:xfrm>
            <a:off x="4392072" y="2305797"/>
            <a:ext cx="828000" cy="376741"/>
          </a:xfrm>
          <a:prstGeom prst="wedgeRectCallout">
            <a:avLst>
              <a:gd name="adj1" fmla="val 20457"/>
              <a:gd name="adj2" fmla="val 120438"/>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大阪府</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953g/</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人日</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四角形吹き出し 15"/>
          <p:cNvSpPr/>
          <p:nvPr/>
        </p:nvSpPr>
        <p:spPr>
          <a:xfrm>
            <a:off x="1583502" y="4577691"/>
            <a:ext cx="648000" cy="360040"/>
          </a:xfrm>
          <a:prstGeom prst="wedgeRectCallout">
            <a:avLst>
              <a:gd name="adj1" fmla="val 1651"/>
              <a:gd name="adj2" fmla="val -168082"/>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東京都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22.3</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7" name="四角形吹き出し 16"/>
          <p:cNvSpPr/>
          <p:nvPr/>
        </p:nvSpPr>
        <p:spPr>
          <a:xfrm>
            <a:off x="1331640" y="2527846"/>
            <a:ext cx="828000" cy="376741"/>
          </a:xfrm>
          <a:prstGeom prst="wedgeRectCallout">
            <a:avLst>
              <a:gd name="adj1" fmla="val 20457"/>
              <a:gd name="adj2" fmla="val 120438"/>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東京都</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871g/</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人日</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正方形/長方形 1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リサイクル率［環境］</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305120" y="2071867"/>
            <a:ext cx="97079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g/</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人日）</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8201403" y="2055843"/>
            <a:ext cx="9707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05120" y="1904763"/>
            <a:ext cx="97079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ごみ排出量</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8221330" y="1897358"/>
            <a:ext cx="9707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リサイクル率</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a:extLst>
              <a:ext uri="{FF2B5EF4-FFF2-40B4-BE49-F238E27FC236}">
                <a16:creationId xmlns:a16="http://schemas.microsoft.com/office/drawing/2014/main" id="{12D01F7D-DFEF-16E7-B92A-64362C9CCD48}"/>
              </a:ext>
            </a:extLst>
          </p:cNvPr>
          <p:cNvGrpSpPr/>
          <p:nvPr/>
        </p:nvGrpSpPr>
        <p:grpSpPr>
          <a:xfrm>
            <a:off x="-11895" y="0"/>
            <a:ext cx="9144000" cy="404664"/>
            <a:chOff x="-3515" y="-13192"/>
            <a:chExt cx="9144000" cy="404664"/>
          </a:xfrm>
        </p:grpSpPr>
        <p:sp>
          <p:nvSpPr>
            <p:cNvPr id="24" name="正方形/長方形 23">
              <a:extLst>
                <a:ext uri="{FF2B5EF4-FFF2-40B4-BE49-F238E27FC236}">
                  <a16:creationId xmlns:a16="http://schemas.microsoft.com/office/drawing/2014/main" id="{A14FC30F-69CA-2E41-8265-FE25A04F8882}"/>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23.</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リサイクル率）</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25" name="正方形/長方形 24">
              <a:extLst>
                <a:ext uri="{FF2B5EF4-FFF2-40B4-BE49-F238E27FC236}">
                  <a16:creationId xmlns:a16="http://schemas.microsoft.com/office/drawing/2014/main" id="{DAEE60F6-FB99-A569-CFA5-8CF2E09DA1BB}"/>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1869472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36776"/>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大阪府内には数多くの大学機関が集積（東京に次いで２番目（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校））しているが、工場等立地制限法の影響等により、郊外へ大学の移転が続き、大阪市は大学数や学生数が他都市に比べて極めて少ない。</a:t>
            </a:r>
          </a:p>
        </p:txBody>
      </p:sp>
      <p:grpSp>
        <p:nvGrpSpPr>
          <p:cNvPr id="21" name="グループ化 20"/>
          <p:cNvGrpSpPr/>
          <p:nvPr/>
        </p:nvGrpSpPr>
        <p:grpSpPr>
          <a:xfrm>
            <a:off x="1131065" y="1487622"/>
            <a:ext cx="6388777" cy="5397690"/>
            <a:chOff x="459115" y="990587"/>
            <a:chExt cx="6946428" cy="5736608"/>
          </a:xfrm>
        </p:grpSpPr>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990587"/>
              <a:ext cx="5736608" cy="5736608"/>
            </a:xfrm>
            <a:prstGeom prst="rect">
              <a:avLst/>
            </a:prstGeom>
          </p:spPr>
        </p:pic>
        <p:sp>
          <p:nvSpPr>
            <p:cNvPr id="23" name="円/楕円 270"/>
            <p:cNvSpPr/>
            <p:nvPr/>
          </p:nvSpPr>
          <p:spPr>
            <a:xfrm>
              <a:off x="4909986" y="26306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4" name="直線コネクタ 23"/>
            <p:cNvCxnSpPr/>
            <p:nvPr/>
          </p:nvCxnSpPr>
          <p:spPr>
            <a:xfrm flipH="1">
              <a:off x="4957912" y="1541862"/>
              <a:ext cx="21506" cy="10887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789745" y="1393336"/>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大阪大学</a:t>
              </a:r>
            </a:p>
          </p:txBody>
        </p:sp>
        <p:sp>
          <p:nvSpPr>
            <p:cNvPr id="26" name="円/楕円 270"/>
            <p:cNvSpPr/>
            <p:nvPr/>
          </p:nvSpPr>
          <p:spPr>
            <a:xfrm>
              <a:off x="4823683" y="424080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7" name="直線コネクタ 26"/>
            <p:cNvCxnSpPr/>
            <p:nvPr/>
          </p:nvCxnSpPr>
          <p:spPr>
            <a:xfrm>
              <a:off x="3965402" y="4076544"/>
              <a:ext cx="858281" cy="19470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157195" y="3977871"/>
              <a:ext cx="90574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大阪市立大学</a:t>
              </a:r>
            </a:p>
          </p:txBody>
        </p:sp>
        <p:sp>
          <p:nvSpPr>
            <p:cNvPr id="29" name="円/楕円 270"/>
            <p:cNvSpPr/>
            <p:nvPr/>
          </p:nvSpPr>
          <p:spPr>
            <a:xfrm>
              <a:off x="4823682" y="461594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0" name="直線コネクタ 29"/>
            <p:cNvCxnSpPr/>
            <p:nvPr/>
          </p:nvCxnSpPr>
          <p:spPr>
            <a:xfrm>
              <a:off x="3895078" y="4445255"/>
              <a:ext cx="928604" cy="20020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3066920" y="4379893"/>
              <a:ext cx="91471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大阪府立大学</a:t>
              </a:r>
            </a:p>
          </p:txBody>
        </p:sp>
        <p:sp>
          <p:nvSpPr>
            <p:cNvPr id="32" name="円/楕円 270"/>
            <p:cNvSpPr/>
            <p:nvPr/>
          </p:nvSpPr>
          <p:spPr>
            <a:xfrm>
              <a:off x="5515095" y="2363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3" name="直線コネクタ 32"/>
            <p:cNvCxnSpPr/>
            <p:nvPr/>
          </p:nvCxnSpPr>
          <p:spPr>
            <a:xfrm flipH="1">
              <a:off x="5574163" y="1947414"/>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090494" y="1834331"/>
              <a:ext cx="92383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大阪医科大学</a:t>
              </a:r>
            </a:p>
          </p:txBody>
        </p:sp>
        <p:sp>
          <p:nvSpPr>
            <p:cNvPr id="35" name="円/楕円 270"/>
            <p:cNvSpPr/>
            <p:nvPr/>
          </p:nvSpPr>
          <p:spPr>
            <a:xfrm>
              <a:off x="5040375" y="325570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6" name="直線コネクタ 35"/>
            <p:cNvCxnSpPr>
              <a:stCxn id="37" idx="3"/>
            </p:cNvCxnSpPr>
            <p:nvPr/>
          </p:nvCxnSpPr>
          <p:spPr>
            <a:xfrm>
              <a:off x="4070967" y="3224295"/>
              <a:ext cx="969408" cy="5655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3224581" y="3139656"/>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大阪工業大学</a:t>
              </a:r>
            </a:p>
          </p:txBody>
        </p:sp>
        <p:sp>
          <p:nvSpPr>
            <p:cNvPr id="38" name="円/楕円 270"/>
            <p:cNvSpPr/>
            <p:nvPr/>
          </p:nvSpPr>
          <p:spPr>
            <a:xfrm>
              <a:off x="5657384" y="341657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9" name="直線コネクタ 38"/>
            <p:cNvCxnSpPr/>
            <p:nvPr/>
          </p:nvCxnSpPr>
          <p:spPr>
            <a:xfrm flipH="1" flipV="1">
              <a:off x="5743411" y="3445934"/>
              <a:ext cx="436955" cy="606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6193605" y="3443410"/>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大阪産業大学</a:t>
              </a:r>
            </a:p>
          </p:txBody>
        </p:sp>
        <p:sp>
          <p:nvSpPr>
            <p:cNvPr id="41" name="円/楕円 270"/>
            <p:cNvSpPr/>
            <p:nvPr/>
          </p:nvSpPr>
          <p:spPr>
            <a:xfrm>
              <a:off x="5558108" y="303299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2" name="直線コネクタ 41"/>
            <p:cNvCxnSpPr>
              <a:stCxn id="43" idx="1"/>
            </p:cNvCxnSpPr>
            <p:nvPr/>
          </p:nvCxnSpPr>
          <p:spPr>
            <a:xfrm flipH="1" flipV="1">
              <a:off x="5647665" y="3092114"/>
              <a:ext cx="557364" cy="13972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6205029" y="3147204"/>
              <a:ext cx="1128514"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大阪電気通信大学</a:t>
              </a:r>
            </a:p>
          </p:txBody>
        </p:sp>
        <p:sp>
          <p:nvSpPr>
            <p:cNvPr id="44" name="円/楕円 270"/>
            <p:cNvSpPr/>
            <p:nvPr/>
          </p:nvSpPr>
          <p:spPr>
            <a:xfrm>
              <a:off x="4866266" y="295277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5" name="直線コネクタ 44"/>
            <p:cNvCxnSpPr/>
            <p:nvPr/>
          </p:nvCxnSpPr>
          <p:spPr>
            <a:xfrm>
              <a:off x="4203762" y="2981426"/>
              <a:ext cx="662504" cy="1436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3690801" y="2902764"/>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関西大学</a:t>
              </a:r>
            </a:p>
          </p:txBody>
        </p:sp>
        <p:sp>
          <p:nvSpPr>
            <p:cNvPr id="47" name="円/楕円 270"/>
            <p:cNvSpPr/>
            <p:nvPr/>
          </p:nvSpPr>
          <p:spPr>
            <a:xfrm>
              <a:off x="5671507" y="2651973"/>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8" name="直線コネクタ 47"/>
            <p:cNvCxnSpPr/>
            <p:nvPr/>
          </p:nvCxnSpPr>
          <p:spPr>
            <a:xfrm flipH="1" flipV="1">
              <a:off x="5752058" y="2706987"/>
              <a:ext cx="647974" cy="12221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6433028" y="2754081"/>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関西医科大学</a:t>
              </a:r>
            </a:p>
          </p:txBody>
        </p:sp>
        <p:sp>
          <p:nvSpPr>
            <p:cNvPr id="50" name="円/楕円 270"/>
            <p:cNvSpPr/>
            <p:nvPr/>
          </p:nvSpPr>
          <p:spPr>
            <a:xfrm>
              <a:off x="5285340" y="382516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1" name="直線コネクタ 50"/>
            <p:cNvCxnSpPr/>
            <p:nvPr/>
          </p:nvCxnSpPr>
          <p:spPr>
            <a:xfrm flipH="1" flipV="1">
              <a:off x="5371367" y="3858298"/>
              <a:ext cx="587725" cy="988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5997902" y="3773816"/>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近畿大学</a:t>
              </a:r>
            </a:p>
          </p:txBody>
        </p:sp>
        <p:sp>
          <p:nvSpPr>
            <p:cNvPr id="53" name="円/楕円 270"/>
            <p:cNvSpPr/>
            <p:nvPr/>
          </p:nvSpPr>
          <p:spPr>
            <a:xfrm>
              <a:off x="5429068" y="2932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4" name="直線コネクタ 53"/>
            <p:cNvCxnSpPr/>
            <p:nvPr/>
          </p:nvCxnSpPr>
          <p:spPr>
            <a:xfrm flipH="1" flipV="1">
              <a:off x="5498676" y="2965710"/>
              <a:ext cx="833657" cy="675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6332333" y="2949748"/>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摂南大学</a:t>
              </a:r>
            </a:p>
          </p:txBody>
        </p:sp>
        <p:sp>
          <p:nvSpPr>
            <p:cNvPr id="56" name="円/楕円 270"/>
            <p:cNvSpPr/>
            <p:nvPr/>
          </p:nvSpPr>
          <p:spPr>
            <a:xfrm>
              <a:off x="5671506" y="449269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7" name="直線コネクタ 56"/>
            <p:cNvCxnSpPr/>
            <p:nvPr/>
          </p:nvCxnSpPr>
          <p:spPr>
            <a:xfrm flipH="1">
              <a:off x="5743411" y="4524014"/>
              <a:ext cx="289962" cy="6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6033373" y="4453597"/>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大阪教育大学</a:t>
              </a:r>
            </a:p>
          </p:txBody>
        </p:sp>
        <p:sp>
          <p:nvSpPr>
            <p:cNvPr id="59" name="円/楕円 270"/>
            <p:cNvSpPr/>
            <p:nvPr/>
          </p:nvSpPr>
          <p:spPr>
            <a:xfrm>
              <a:off x="5571357" y="489084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0" name="直線コネクタ 59"/>
            <p:cNvCxnSpPr/>
            <p:nvPr/>
          </p:nvCxnSpPr>
          <p:spPr>
            <a:xfrm flipH="1" flipV="1">
              <a:off x="5632856" y="4934427"/>
              <a:ext cx="365046" cy="51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5983861" y="4918031"/>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大阪芸術大学</a:t>
              </a:r>
            </a:p>
          </p:txBody>
        </p:sp>
        <p:sp>
          <p:nvSpPr>
            <p:cNvPr id="62" name="円/楕円 270"/>
            <p:cNvSpPr/>
            <p:nvPr/>
          </p:nvSpPr>
          <p:spPr>
            <a:xfrm>
              <a:off x="5772365" y="254231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3" name="直線コネクタ 62"/>
            <p:cNvCxnSpPr/>
            <p:nvPr/>
          </p:nvCxnSpPr>
          <p:spPr>
            <a:xfrm flipH="1" flipV="1">
              <a:off x="5844251" y="2592623"/>
              <a:ext cx="555781" cy="4382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6418093" y="2557306"/>
              <a:ext cx="987450"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関西外国語大学</a:t>
              </a:r>
            </a:p>
          </p:txBody>
        </p:sp>
        <p:sp>
          <p:nvSpPr>
            <p:cNvPr id="65" name="円/楕円 270"/>
            <p:cNvSpPr/>
            <p:nvPr/>
          </p:nvSpPr>
          <p:spPr>
            <a:xfrm>
              <a:off x="5817426" y="244892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6" name="直線コネクタ 65"/>
            <p:cNvCxnSpPr/>
            <p:nvPr/>
          </p:nvCxnSpPr>
          <p:spPr>
            <a:xfrm flipH="1">
              <a:off x="5903567" y="2457181"/>
              <a:ext cx="455204" cy="212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6376832" y="2349375"/>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大阪歯科大学</a:t>
              </a:r>
            </a:p>
          </p:txBody>
        </p:sp>
        <p:sp>
          <p:nvSpPr>
            <p:cNvPr id="68" name="円/楕円 270"/>
            <p:cNvSpPr/>
            <p:nvPr/>
          </p:nvSpPr>
          <p:spPr>
            <a:xfrm>
              <a:off x="4016487" y="579233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9" name="直線コネクタ 68"/>
            <p:cNvCxnSpPr/>
            <p:nvPr/>
          </p:nvCxnSpPr>
          <p:spPr>
            <a:xfrm flipH="1" flipV="1">
              <a:off x="4081573" y="5845232"/>
              <a:ext cx="446739" cy="32131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4438961" y="6169768"/>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大阪体育大学</a:t>
              </a:r>
            </a:p>
          </p:txBody>
        </p:sp>
        <p:sp>
          <p:nvSpPr>
            <p:cNvPr id="71" name="円/楕円 270"/>
            <p:cNvSpPr/>
            <p:nvPr/>
          </p:nvSpPr>
          <p:spPr>
            <a:xfrm>
              <a:off x="3879375" y="569192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2" name="直線コネクタ 71"/>
            <p:cNvCxnSpPr/>
            <p:nvPr/>
          </p:nvCxnSpPr>
          <p:spPr>
            <a:xfrm flipH="1" flipV="1">
              <a:off x="3494655" y="5264090"/>
              <a:ext cx="400424" cy="4390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3001139" y="5111836"/>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大阪観光大学</a:t>
              </a:r>
            </a:p>
          </p:txBody>
        </p:sp>
        <p:sp>
          <p:nvSpPr>
            <p:cNvPr id="74" name="円/楕円 270"/>
            <p:cNvSpPr/>
            <p:nvPr/>
          </p:nvSpPr>
          <p:spPr>
            <a:xfrm>
              <a:off x="4996013" y="430171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5" name="直線コネクタ 74"/>
            <p:cNvCxnSpPr/>
            <p:nvPr/>
          </p:nvCxnSpPr>
          <p:spPr>
            <a:xfrm flipH="1">
              <a:off x="5072330" y="4162212"/>
              <a:ext cx="850488" cy="14659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5923886" y="4076544"/>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阪南大学</a:t>
              </a:r>
            </a:p>
          </p:txBody>
        </p:sp>
        <p:sp>
          <p:nvSpPr>
            <p:cNvPr id="77" name="円/楕円 270"/>
            <p:cNvSpPr/>
            <p:nvPr/>
          </p:nvSpPr>
          <p:spPr>
            <a:xfrm>
              <a:off x="5265774" y="224221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8" name="直線コネクタ 77"/>
            <p:cNvCxnSpPr/>
            <p:nvPr/>
          </p:nvCxnSpPr>
          <p:spPr>
            <a:xfrm flipH="1">
              <a:off x="5322221" y="1820585"/>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5754762" y="1673847"/>
              <a:ext cx="99854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大阪薬科大学</a:t>
              </a:r>
            </a:p>
          </p:txBody>
        </p:sp>
        <p:sp>
          <p:nvSpPr>
            <p:cNvPr id="80" name="正方形/長方形 79"/>
            <p:cNvSpPr/>
            <p:nvPr/>
          </p:nvSpPr>
          <p:spPr>
            <a:xfrm>
              <a:off x="4109777" y="3231842"/>
              <a:ext cx="1175563" cy="1087237"/>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81" name="直線コネクタ 80"/>
            <p:cNvCxnSpPr/>
            <p:nvPr/>
          </p:nvCxnSpPr>
          <p:spPr>
            <a:xfrm>
              <a:off x="2878732" y="3317382"/>
              <a:ext cx="1211962" cy="3351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459115" y="1942015"/>
              <a:ext cx="2410970" cy="35817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大阪市内には、サテライトキャンパスは多数あるものの、</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大学の本キャンパスは少ない。</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■サテライトキャンパス</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～大阪市内～</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・高知工科大学大学院</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・関西学院大学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・立命館大学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・奈良女子大学大学院</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・同志社大学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・名古屋商科大学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・徳島大学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・香川大学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・神戸大学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・上智大学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・龍谷大学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・神戸芸術工科大学</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・京都造形芸術大学　　など</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84" name="テキスト ボックス 83"/>
          <p:cNvSpPr txBox="1"/>
          <p:nvPr/>
        </p:nvSpPr>
        <p:spPr>
          <a:xfrm>
            <a:off x="711047" y="1609041"/>
            <a:ext cx="32387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○大阪府内大学所在地（一部）</a:t>
            </a:r>
          </a:p>
        </p:txBody>
      </p:sp>
      <p:sp>
        <p:nvSpPr>
          <p:cNvPr id="85" name="円/楕円 270"/>
          <p:cNvSpPr/>
          <p:nvPr/>
        </p:nvSpPr>
        <p:spPr>
          <a:xfrm>
            <a:off x="4426507" y="407389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86" name="直線コネクタ 85"/>
          <p:cNvCxnSpPr/>
          <p:nvPr/>
        </p:nvCxnSpPr>
        <p:spPr>
          <a:xfrm>
            <a:off x="4082731" y="3995665"/>
            <a:ext cx="338426" cy="1089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3159040" y="3895684"/>
            <a:ext cx="101382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森ノ宮医療大学</a:t>
            </a:r>
          </a:p>
        </p:txBody>
      </p:sp>
      <p:sp>
        <p:nvSpPr>
          <p:cNvPr id="88" name="テキスト ボックス 87"/>
          <p:cNvSpPr txBox="1"/>
          <p:nvPr/>
        </p:nvSpPr>
        <p:spPr>
          <a:xfrm>
            <a:off x="108668" y="6015966"/>
            <a:ext cx="32398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出典：大阪府・大阪市「万博のインパクトを活かした</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大阪の将来に向けたビジョン」</a:t>
            </a:r>
          </a:p>
        </p:txBody>
      </p:sp>
      <p:sp>
        <p:nvSpPr>
          <p:cNvPr id="89" name="正方形/長方形 88"/>
          <p:cNvSpPr/>
          <p:nvPr/>
        </p:nvSpPr>
        <p:spPr>
          <a:xfrm>
            <a:off x="6146545" y="1535798"/>
            <a:ext cx="2906411"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大阪府内の大学数は、</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校</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年度学校基本調査。大学本部のある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学校数。）</a:t>
            </a:r>
          </a:p>
        </p:txBody>
      </p:sp>
      <p:sp>
        <p:nvSpPr>
          <p:cNvPr id="90" name="テキスト ボックス 89"/>
          <p:cNvSpPr txBox="1"/>
          <p:nvPr/>
        </p:nvSpPr>
        <p:spPr>
          <a:xfrm>
            <a:off x="2040380" y="6461997"/>
            <a:ext cx="838200" cy="51895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 name="正方形/長方形 8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大学の</a:t>
            </a:r>
            <a:r>
              <a:rPr lang="ja-JP" altLang="en-US" sz="14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集積</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1" name="グループ化 90">
            <a:extLst>
              <a:ext uri="{FF2B5EF4-FFF2-40B4-BE49-F238E27FC236}">
                <a16:creationId xmlns:a16="http://schemas.microsoft.com/office/drawing/2014/main" id="{969A6FAF-36B8-6496-0ED1-FE19BFA124E8}"/>
              </a:ext>
            </a:extLst>
          </p:cNvPr>
          <p:cNvGrpSpPr/>
          <p:nvPr/>
        </p:nvGrpSpPr>
        <p:grpSpPr>
          <a:xfrm>
            <a:off x="-11895" y="0"/>
            <a:ext cx="9144000" cy="404664"/>
            <a:chOff x="-3515" y="-13192"/>
            <a:chExt cx="9144000" cy="404664"/>
          </a:xfrm>
        </p:grpSpPr>
        <p:sp>
          <p:nvSpPr>
            <p:cNvPr id="92" name="正方形/長方形 91">
              <a:extLst>
                <a:ext uri="{FF2B5EF4-FFF2-40B4-BE49-F238E27FC236}">
                  <a16:creationId xmlns:a16="http://schemas.microsoft.com/office/drawing/2014/main" id="{71F4A7C6-970C-2F14-5D31-15AA7EC34B18}"/>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24.</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大学の集積）</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93" name="正方形/長方形 92">
              <a:extLst>
                <a:ext uri="{FF2B5EF4-FFF2-40B4-BE49-F238E27FC236}">
                  <a16:creationId xmlns:a16="http://schemas.microsoft.com/office/drawing/2014/main" id="{781100E1-CCDB-78FD-16A1-4C97B55D6C00}"/>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3107650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683568" y="5986385"/>
            <a:ext cx="83529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出典：大阪府「令和の地方分権改革に向けて</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阪・関⻄における分権型社会に向けた検討報告書</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7" name="正方形/長方形 6"/>
          <p:cNvSpPr/>
          <p:nvPr/>
        </p:nvSpPr>
        <p:spPr>
          <a:xfrm>
            <a:off x="320291" y="800768"/>
            <a:ext cx="8503417" cy="5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大学数が多い地域は、地元進学率も高い傾向にある。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地元進学率について、大阪府は全国の中でも上位である。</a:t>
            </a:r>
          </a:p>
        </p:txBody>
      </p:sp>
      <p:sp>
        <p:nvSpPr>
          <p:cNvPr id="5" name="テキスト ボックス 4"/>
          <p:cNvSpPr txBox="1"/>
          <p:nvPr/>
        </p:nvSpPr>
        <p:spPr>
          <a:xfrm>
            <a:off x="1155890" y="6248858"/>
            <a:ext cx="60486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中央教育審議会大学分科会・将来構想部会（第</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回）合同会議配布資料（平成</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28</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年度資料）</a:t>
            </a:r>
            <a:endPar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文部科学省「学校基本調査（平成</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28</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大かっこ 11"/>
          <p:cNvSpPr/>
          <p:nvPr/>
        </p:nvSpPr>
        <p:spPr>
          <a:xfrm>
            <a:off x="1152048" y="6275721"/>
            <a:ext cx="5832000" cy="39363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 name="図 2"/>
          <p:cNvPicPr>
            <a:picLocks noChangeAspect="1"/>
          </p:cNvPicPr>
          <p:nvPr/>
        </p:nvPicPr>
        <p:blipFill>
          <a:blip r:embed="rId2"/>
          <a:stretch>
            <a:fillRect/>
          </a:stretch>
        </p:blipFill>
        <p:spPr>
          <a:xfrm>
            <a:off x="469037" y="1428839"/>
            <a:ext cx="8205927" cy="4669941"/>
          </a:xfrm>
          <a:prstGeom prst="rect">
            <a:avLst/>
          </a:prstGeom>
        </p:spPr>
      </p:pic>
      <p:sp>
        <p:nvSpPr>
          <p:cNvPr id="9" name="正方形/長方形 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大学数と地元進学率</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1043608" y="1445692"/>
            <a:ext cx="26642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○大学数と地元進学率との関係</a:t>
            </a:r>
          </a:p>
        </p:txBody>
      </p:sp>
      <p:sp>
        <p:nvSpPr>
          <p:cNvPr id="8" name="正方形/長方形 7"/>
          <p:cNvSpPr/>
          <p:nvPr/>
        </p:nvSpPr>
        <p:spPr>
          <a:xfrm>
            <a:off x="3491880" y="1445692"/>
            <a:ext cx="2448272" cy="399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3" name="グループ化 12">
            <a:extLst>
              <a:ext uri="{FF2B5EF4-FFF2-40B4-BE49-F238E27FC236}">
                <a16:creationId xmlns:a16="http://schemas.microsoft.com/office/drawing/2014/main" id="{50B5D19C-EC39-F460-3DE3-21E0F4C3EB18}"/>
              </a:ext>
            </a:extLst>
          </p:cNvPr>
          <p:cNvGrpSpPr/>
          <p:nvPr/>
        </p:nvGrpSpPr>
        <p:grpSpPr>
          <a:xfrm>
            <a:off x="-11895" y="0"/>
            <a:ext cx="9144000" cy="404664"/>
            <a:chOff x="-3515" y="-13192"/>
            <a:chExt cx="9144000" cy="404664"/>
          </a:xfrm>
        </p:grpSpPr>
        <p:sp>
          <p:nvSpPr>
            <p:cNvPr id="14" name="正方形/長方形 13">
              <a:extLst>
                <a:ext uri="{FF2B5EF4-FFF2-40B4-BE49-F238E27FC236}">
                  <a16:creationId xmlns:a16="http://schemas.microsoft.com/office/drawing/2014/main" id="{CEE531B2-2203-F884-4551-1386ACDA2C7E}"/>
                </a:ext>
              </a:extLst>
            </p:cNvPr>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25.</a:t>
              </a:r>
              <a:r>
                <a:rPr kumimoji="0"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大学数と地元進学率）</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5" name="正方形/長方形 14">
              <a:extLst>
                <a:ext uri="{FF2B5EF4-FFF2-40B4-BE49-F238E27FC236}">
                  <a16:creationId xmlns:a16="http://schemas.microsoft.com/office/drawing/2014/main" id="{6F1C1C45-8D73-1E2B-C118-A60B25B2D174}"/>
                </a:ext>
              </a:extLst>
            </p:cNvPr>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第２回意見交換会　参考資料４</a:t>
              </a:r>
            </a:p>
          </p:txBody>
        </p:sp>
      </p:grpSp>
    </p:spTree>
    <p:extLst>
      <p:ext uri="{BB962C8B-B14F-4D97-AF65-F5344CB8AC3E}">
        <p14:creationId xmlns:p14="http://schemas.microsoft.com/office/powerpoint/2010/main" val="4206499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6000" y="227954"/>
          <a:ext cx="9037664" cy="620664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2016416">
                  <a:extLst>
                    <a:ext uri="{9D8B030D-6E8A-4147-A177-3AD203B41FA5}">
                      <a16:colId xmlns:a16="http://schemas.microsoft.com/office/drawing/2014/main" val="3672969353"/>
                    </a:ext>
                  </a:extLst>
                </a:gridCol>
                <a:gridCol w="2016416">
                  <a:extLst>
                    <a:ext uri="{9D8B030D-6E8A-4147-A177-3AD203B41FA5}">
                      <a16:colId xmlns:a16="http://schemas.microsoft.com/office/drawing/2014/main" val="1788653758"/>
                    </a:ext>
                  </a:extLst>
                </a:gridCol>
                <a:gridCol w="2016416">
                  <a:extLst>
                    <a:ext uri="{9D8B030D-6E8A-4147-A177-3AD203B41FA5}">
                      <a16:colId xmlns:a16="http://schemas.microsoft.com/office/drawing/2014/main" val="2811575869"/>
                    </a:ext>
                  </a:extLst>
                </a:gridCol>
                <a:gridCol w="2016416">
                  <a:extLst>
                    <a:ext uri="{9D8B030D-6E8A-4147-A177-3AD203B41FA5}">
                      <a16:colId xmlns:a16="http://schemas.microsoft.com/office/drawing/2014/main" val="2318557540"/>
                    </a:ext>
                  </a:extLst>
                </a:gridCol>
              </a:tblGrid>
              <a:tr h="32400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大阪市域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豊能地域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三島地域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北河内地域</a:t>
                      </a:r>
                    </a:p>
                  </a:txBody>
                  <a:tcPr/>
                </a:tc>
                <a:extLst>
                  <a:ext uri="{0D108BD9-81ED-4DB2-BD59-A6C34878D82A}">
                    <a16:rowId xmlns:a16="http://schemas.microsoft.com/office/drawing/2014/main" val="3347022767"/>
                  </a:ext>
                </a:extLst>
              </a:tr>
              <a:tr h="1224000">
                <a:tc>
                  <a:txBody>
                    <a:bodyPr/>
                    <a:lstStyle/>
                    <a:p>
                      <a:r>
                        <a:rPr kumimoji="1" lang="ja-JP" altLang="en-US" sz="1200" b="1" dirty="0">
                          <a:latin typeface="Meiryo UI" panose="020B0604030504040204" pitchFamily="50" charset="-128"/>
                          <a:ea typeface="Meiryo UI" panose="020B0604030504040204" pitchFamily="50" charset="-128"/>
                        </a:rPr>
                        <a:t>文化・</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都市魅力</a:t>
                      </a:r>
                    </a:p>
                  </a:txBody>
                  <a:tcPr/>
                </a:tc>
                <a:tc>
                  <a:txBody>
                    <a:bodyPr/>
                    <a:lstStyle/>
                    <a:p>
                      <a:r>
                        <a:rPr kumimoji="1" lang="ja-JP" altLang="en-US" sz="1000" b="0" dirty="0">
                          <a:latin typeface="Meiryo UI" panose="020B0604030504040204" pitchFamily="50" charset="-128"/>
                          <a:ea typeface="Meiryo UI" panose="020B0604030504040204" pitchFamily="50" charset="-128"/>
                        </a:rPr>
                        <a:t>大阪城、四天王寺、住吉大社</a:t>
                      </a:r>
                      <a:r>
                        <a:rPr kumimoji="1" lang="ja-JP" altLang="en-US" sz="1000" b="0">
                          <a:latin typeface="Meiryo UI" panose="020B0604030504040204" pitchFamily="50" charset="-128"/>
                          <a:ea typeface="Meiryo UI" panose="020B0604030504040204" pitchFamily="50" charset="-128"/>
                        </a:rPr>
                        <a:t>、大阪中之島美術館、大阪</a:t>
                      </a:r>
                      <a:r>
                        <a:rPr kumimoji="1" lang="ja-JP" altLang="en-US" sz="1000" b="0" dirty="0">
                          <a:latin typeface="Meiryo UI" panose="020B0604030504040204" pitchFamily="50" charset="-128"/>
                          <a:ea typeface="Meiryo UI" panose="020B0604030504040204" pitchFamily="50" charset="-128"/>
                        </a:rPr>
                        <a:t>歴史博物館、東洋陶磁美術館、自然史博物館、科学館、大阪くらしの今昔館、国立文楽劇場、ＵＳＪ、海遊館、天王寺動物園、北浜テラス、大阪ミュージアム登録物（新世界、なんばパークス、大川沿い　他）　他</a:t>
                      </a:r>
                      <a:endParaRPr kumimoji="1" lang="ja-JP" altLang="en-US" sz="10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池田城跡公園、桜塚古墳群、瀧安寺、走落神社、今養寺、服部緑地、箕面大滝、余野十三仏、能勢妙見山、カップヌードルミュージアム　大阪池田　他</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万博記念公園、今城塚古墳、総持寺、鳥養院跡、水無瀬神宮</a:t>
                      </a:r>
                      <a:r>
                        <a:rPr lang="ja-JP" altLang="en-US" sz="1000" b="0" i="0" u="none" strike="noStrike" dirty="0" err="1">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EXPOCITY</a:t>
                      </a:r>
                      <a:r>
                        <a:rPr lang="ja-JP" altLang="en-US" sz="1000" b="0" i="0" u="none" strike="noStrike" dirty="0" err="1">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摂津峡、川端康成文学館、新幹線公園、水無瀬神宮離宮の水、パナソニックスタジアム</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吹田、国立民族学</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博物館　他</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光明寺、特別史跡百済寺跡、石宝殿古墳、飯森城跡、一休禅師生母の墓、四條畷神社、薬師如来坐像、もりぐち歴史館、旧田中家鋳物民俗資料館、聖母女学院校舎、御領水路、砂子水路の桜並木、室池、山添家住宅、ひらかたパーク　他</a:t>
                      </a:r>
                    </a:p>
                  </a:txBody>
                  <a:tcPr/>
                </a:tc>
                <a:extLst>
                  <a:ext uri="{0D108BD9-81ED-4DB2-BD59-A6C34878D82A}">
                    <a16:rowId xmlns:a16="http://schemas.microsoft.com/office/drawing/2014/main" val="966442378"/>
                  </a:ext>
                </a:extLst>
              </a:tr>
              <a:tr h="370840">
                <a:tc>
                  <a:txBody>
                    <a:bodyPr/>
                    <a:lstStyle/>
                    <a:p>
                      <a:r>
                        <a:rPr kumimoji="1" lang="ja-JP" altLang="en-US" sz="1200" b="1" dirty="0">
                          <a:latin typeface="Meiryo UI" panose="020B0604030504040204" pitchFamily="50" charset="-128"/>
                          <a:ea typeface="Meiryo UI" panose="020B0604030504040204" pitchFamily="50" charset="-128"/>
                        </a:rPr>
                        <a:t>交通主要駅</a:t>
                      </a:r>
                    </a:p>
                  </a:txBody>
                  <a:tcPr/>
                </a:tc>
                <a:tc>
                  <a:txBody>
                    <a:bodyPr/>
                    <a:lstStyle/>
                    <a:p>
                      <a:r>
                        <a:rPr kumimoji="1" lang="ja-JP" altLang="en-US" sz="1000" b="0" dirty="0">
                          <a:latin typeface="Meiryo UI" panose="020B0604030504040204" pitchFamily="50" charset="-128"/>
                          <a:ea typeface="Meiryo UI" panose="020B0604030504040204" pitchFamily="50" charset="-128"/>
                        </a:rPr>
                        <a:t>大阪駅、梅田駅、難波駅、天王寺駅、新大阪駅、鶴橋駅、京橋駅</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千里中央駅、豊中駅、石橋阪大前駅、池田駅、箕面駅、大阪空港駅</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高槻駅、茨木駅、高槻市駅、茨木市駅、江坂駅、万博記念公園駅、北千里駅</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枚方駅、樟葉駅、寝屋川市駅、守口市駅、大日駅、門真市駅、住道駅、四条畷駅</a:t>
                      </a:r>
                    </a:p>
                  </a:txBody>
                  <a:tcPr/>
                </a:tc>
                <a:extLst>
                  <a:ext uri="{0D108BD9-81ED-4DB2-BD59-A6C34878D82A}">
                    <a16:rowId xmlns:a16="http://schemas.microsoft.com/office/drawing/2014/main" val="3365271394"/>
                  </a:ext>
                </a:extLst>
              </a:tr>
              <a:tr h="370840">
                <a:tc>
                  <a:txBody>
                    <a:bodyPr/>
                    <a:lstStyle/>
                    <a:p>
                      <a:r>
                        <a:rPr kumimoji="1" lang="ja-JP" altLang="en-US" sz="1200" b="1" dirty="0">
                          <a:latin typeface="Meiryo UI" panose="020B0604030504040204" pitchFamily="50" charset="-128"/>
                          <a:ea typeface="Meiryo UI" panose="020B0604030504040204" pitchFamily="50" charset="-128"/>
                        </a:rPr>
                        <a:t>域内の</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人の動き</a:t>
                      </a:r>
                    </a:p>
                  </a:txBody>
                  <a:tcPr/>
                </a:tc>
                <a:tc>
                  <a:txBody>
                    <a:bodyPr/>
                    <a:lstStyle/>
                    <a:p>
                      <a:pPr marL="85725" indent="-85725">
                        <a:buFont typeface="Arial" panose="020B0604020202020204" pitchFamily="34" charset="0"/>
                        <a:buChar char="•"/>
                      </a:pPr>
                      <a:r>
                        <a:rPr kumimoji="1" lang="ja-JP" altLang="en-US" sz="1000" b="0" dirty="0">
                          <a:latin typeface="Meiryo UI" panose="020B0604030504040204" pitchFamily="50" charset="-128"/>
                          <a:ea typeface="Meiryo UI" panose="020B0604030504040204" pitchFamily="50" charset="-128"/>
                        </a:rPr>
                        <a:t>通勤では、大阪市民の多くが市内に通勤しているのに加え、大阪府域に留まらず、隣接する府県の人の流れもみられる。</a:t>
                      </a:r>
                      <a:endParaRPr kumimoji="1" lang="en-US" altLang="ja-JP" sz="1000" b="0" dirty="0">
                        <a:latin typeface="Meiryo UI" panose="020B0604030504040204" pitchFamily="50" charset="-128"/>
                        <a:ea typeface="Meiryo UI" panose="020B0604030504040204" pitchFamily="50" charset="-128"/>
                      </a:endParaRPr>
                    </a:p>
                    <a:p>
                      <a:pPr marL="85725" indent="-85725">
                        <a:buFont typeface="Arial" panose="020B0604020202020204" pitchFamily="34" charset="0"/>
                        <a:buChar char="•"/>
                      </a:pPr>
                      <a:r>
                        <a:rPr kumimoji="1" lang="ja-JP" altLang="en-US" sz="1000" b="0" dirty="0">
                          <a:latin typeface="Meiryo UI" panose="020B0604030504040204" pitchFamily="50" charset="-128"/>
                          <a:ea typeface="Meiryo UI" panose="020B0604030504040204" pitchFamily="50" charset="-128"/>
                        </a:rPr>
                        <a:t>休日においても、大阪市へは多くの人流が見られる。</a:t>
                      </a:r>
                    </a:p>
                  </a:txBody>
                  <a:tcPr/>
                </a:tc>
                <a:tc>
                  <a:txBody>
                    <a:bodyPr/>
                    <a:lstStyle/>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大阪市との人流は、通勤・休日とも強め。</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通勤では、大阪市域まで距離のある能勢町を除き、大阪市への人流の動きは比較的大きい。</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休日では、豊能町・能勢町は、隣接の兵庫県への人流も一定みられる。</a:t>
                      </a:r>
                    </a:p>
                  </a:txBody>
                  <a:tcPr/>
                </a:tc>
                <a:tc>
                  <a:txBody>
                    <a:bodyPr/>
                    <a:lstStyle/>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大阪市との人流は、通勤・休日とも強め。</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通勤では、全体的に大阪市への人流の動きは大きいが、高槻市は市域内の人流の動きも比較的大きい。</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休日では、高槻市は市域内の人流の割合が高い。島本町は高槻市への人流とともに隣接の京都市への人流も一定みられる。</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latin typeface="Meiryo UI" panose="020B0604030504040204" pitchFamily="50" charset="-128"/>
                          <a:ea typeface="Meiryo UI" panose="020B0604030504040204" pitchFamily="50" charset="-128"/>
                        </a:rPr>
                        <a:t>大阪市との人流は、通勤・休日とも強め</a:t>
                      </a:r>
                      <a:endParaRPr kumimoji="1" lang="en-US" altLang="ja-JP" sz="90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latin typeface="Meiryo UI" panose="020B0604030504040204" pitchFamily="50" charset="-128"/>
                          <a:ea typeface="Meiryo UI" panose="020B0604030504040204" pitchFamily="50" charset="-128"/>
                        </a:rPr>
                        <a:t>通勤では、大阪市に近いほど大阪市への人流の動きが大きい一方で、交野市は相対的に小さい。枚方市は域内人流の動きも比較的大きい。</a:t>
                      </a:r>
                      <a:endParaRPr kumimoji="1" lang="en-US" altLang="ja-JP" sz="90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latin typeface="Meiryo UI" panose="020B0604030504040204" pitchFamily="50" charset="-128"/>
                          <a:ea typeface="Meiryo UI" panose="020B0604030504040204" pitchFamily="50" charset="-128"/>
                        </a:rPr>
                        <a:t>休日では、全体的に大阪市への人流の動きが大きい。また、枚方市へは京都府を含め周辺市からの人流も一定みられる。</a:t>
                      </a:r>
                    </a:p>
                  </a:txBody>
                  <a:tcPr/>
                </a:tc>
                <a:extLst>
                  <a:ext uri="{0D108BD9-81ED-4DB2-BD59-A6C34878D82A}">
                    <a16:rowId xmlns:a16="http://schemas.microsoft.com/office/drawing/2014/main" val="3946999342"/>
                  </a:ext>
                </a:extLst>
              </a:tr>
              <a:tr h="370840">
                <a:tc>
                  <a:txBody>
                    <a:bodyPr/>
                    <a:lstStyle/>
                    <a:p>
                      <a:r>
                        <a:rPr kumimoji="1" lang="ja-JP" altLang="en-US" sz="1200" b="1" dirty="0">
                          <a:latin typeface="Meiryo UI" panose="020B0604030504040204" pitchFamily="50" charset="-128"/>
                          <a:ea typeface="Meiryo UI" panose="020B0604030504040204" pitchFamily="50" charset="-128"/>
                        </a:rPr>
                        <a:t>商業施設</a:t>
                      </a:r>
                    </a:p>
                  </a:txBody>
                  <a:tcPr/>
                </a:tc>
                <a:tc>
                  <a:txBody>
                    <a:bodyPr/>
                    <a:lstStyle/>
                    <a:p>
                      <a:r>
                        <a:rPr kumimoji="1" lang="ja-JP" altLang="en-US" sz="1000" b="0" dirty="0">
                          <a:latin typeface="Meiryo UI" panose="020B0604030504040204" pitchFamily="50" charset="-128"/>
                          <a:ea typeface="Meiryo UI" panose="020B0604030504040204" pitchFamily="50" charset="-128"/>
                        </a:rPr>
                        <a:t>大阪駅、難波駅、天王寺駅周辺の百貨店や商業施設など多数</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みのおキューズモール、セルシー、せんちゅう・パル専門街</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ららぽーと</a:t>
                      </a:r>
                      <a:r>
                        <a:rPr kumimoji="1" lang="en-US" altLang="ja-JP" sz="1000" dirty="0">
                          <a:latin typeface="Meiryo UI" panose="020B0604030504040204" pitchFamily="50" charset="-128"/>
                          <a:ea typeface="Meiryo UI" panose="020B0604030504040204" pitchFamily="50" charset="-128"/>
                        </a:rPr>
                        <a:t>EXPOCITY</a:t>
                      </a:r>
                      <a:r>
                        <a:rPr kumimoji="1" lang="ja-JP" altLang="en-US" sz="1000" dirty="0" err="1">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イオン茨木</a:t>
                      </a:r>
                      <a:r>
                        <a:rPr kumimoji="1" lang="en-US" altLang="ja-JP" sz="1000" dirty="0">
                          <a:latin typeface="Meiryo UI" panose="020B0604030504040204" pitchFamily="50" charset="-128"/>
                          <a:ea typeface="Meiryo UI" panose="020B0604030504040204" pitchFamily="50" charset="-128"/>
                        </a:rPr>
                        <a:t>SC</a:t>
                      </a:r>
                      <a:r>
                        <a:rPr kumimoji="1" lang="ja-JP" altLang="en-US" sz="1000" dirty="0" err="1">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高槻阪急</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イオンモール大日、</a:t>
                      </a:r>
                      <a:r>
                        <a:rPr kumimoji="1" lang="en-US" altLang="ja-JP" sz="1000" dirty="0">
                          <a:latin typeface="Meiryo UI" panose="020B0604030504040204" pitchFamily="50" charset="-128"/>
                          <a:ea typeface="Meiryo UI" panose="020B0604030504040204" pitchFamily="50" charset="-128"/>
                        </a:rPr>
                        <a:t>HIRAKATA</a:t>
                      </a:r>
                      <a:r>
                        <a:rPr kumimoji="1" lang="en-US" altLang="ja-JP" sz="1000" baseline="0" dirty="0">
                          <a:latin typeface="Meiryo UI" panose="020B0604030504040204" pitchFamily="50" charset="-128"/>
                          <a:ea typeface="Meiryo UI" panose="020B0604030504040204" pitchFamily="50" charset="-128"/>
                        </a:rPr>
                        <a:t> T-SITE</a:t>
                      </a:r>
                      <a:r>
                        <a:rPr kumimoji="1" lang="ja-JP" altLang="en-US" sz="1000" baseline="0" dirty="0" err="1">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KUZUHA MALL</a:t>
                      </a:r>
                      <a:r>
                        <a:rPr kumimoji="1" lang="ja-JP" altLang="en-US" sz="1000" dirty="0" err="1">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イオンモール四條畷</a:t>
                      </a:r>
                    </a:p>
                  </a:txBody>
                  <a:tcPr/>
                </a:tc>
                <a:extLst>
                  <a:ext uri="{0D108BD9-81ED-4DB2-BD59-A6C34878D82A}">
                    <a16:rowId xmlns:a16="http://schemas.microsoft.com/office/drawing/2014/main" val="160300592"/>
                  </a:ext>
                </a:extLst>
              </a:tr>
              <a:tr h="370840">
                <a:tc>
                  <a:txBody>
                    <a:bodyPr/>
                    <a:lstStyle/>
                    <a:p>
                      <a:r>
                        <a:rPr kumimoji="1" lang="ja-JP" altLang="en-US" sz="1200" b="1" dirty="0">
                          <a:latin typeface="Meiryo UI" panose="020B0604030504040204" pitchFamily="50" charset="-128"/>
                          <a:ea typeface="Meiryo UI" panose="020B0604030504040204" pitchFamily="50" charset="-128"/>
                        </a:rPr>
                        <a:t>まちづくりの</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取組み</a:t>
                      </a:r>
                    </a:p>
                  </a:txBody>
                  <a:tcPr/>
                </a:tc>
                <a:tc>
                  <a:txBody>
                    <a:bodyPr/>
                    <a:lstStyle/>
                    <a:p>
                      <a:r>
                        <a:rPr kumimoji="1" lang="ja-JP" altLang="en-US" sz="1000" b="0" dirty="0">
                          <a:latin typeface="Meiryo UI" panose="020B0604030504040204" pitchFamily="50" charset="-128"/>
                          <a:ea typeface="Meiryo UI" panose="020B0604030504040204" pitchFamily="50" charset="-128"/>
                        </a:rPr>
                        <a:t>うめきた２期、新大阪周辺エリア、夢洲などベイエリア、大阪城東部のまちづくり、淀屋橋駅再開発、阪急淡路駅連続立体交差事業、なにわ筋線、阪神高速淀川左岸線　など</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箕面森町、千里ニュータウン再生、北大阪急行延伸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彩都、千里ニュータウン再生、北大阪医療都市（健都）、</a:t>
                      </a:r>
                      <a:r>
                        <a:rPr kumimoji="1" lang="en-US" altLang="ja-JP" sz="1000" dirty="0">
                          <a:latin typeface="Meiryo UI" panose="020B0604030504040204" pitchFamily="50" charset="-128"/>
                          <a:ea typeface="Meiryo UI" panose="020B0604030504040204" pitchFamily="50" charset="-128"/>
                        </a:rPr>
                        <a:t>Suita </a:t>
                      </a:r>
                      <a:r>
                        <a:rPr kumimoji="1" lang="ja-JP" altLang="en-US" sz="1000" dirty="0">
                          <a:latin typeface="Meiryo UI" panose="020B0604030504040204" pitchFamily="50" charset="-128"/>
                          <a:ea typeface="Meiryo UI" panose="020B0604030504040204" pitchFamily="50" charset="-128"/>
                        </a:rPr>
                        <a:t>サスティナブル・スマートタウン、万博記念公園駅前アリーナ整備、追手門学院大学総持寺キャンパス整備</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大阪モノレール延伸、枚方駅周辺市街地再開発事業、</a:t>
                      </a:r>
                      <a:r>
                        <a:rPr kumimoji="1" lang="zh-TW" altLang="en-US" sz="1000" dirty="0">
                          <a:latin typeface="Meiryo UI" panose="020B0604030504040204" pitchFamily="50" charset="-128"/>
                          <a:ea typeface="Meiryo UI" panose="020B0604030504040204" pitchFamily="50" charset="-128"/>
                        </a:rPr>
                        <a:t>門真市松生町商業施設計画</a:t>
                      </a:r>
                      <a:r>
                        <a:rPr kumimoji="1" lang="ja-JP" altLang="en-US" sz="1000" dirty="0">
                          <a:latin typeface="Meiryo UI" panose="020B0604030504040204" pitchFamily="50" charset="-128"/>
                          <a:ea typeface="Meiryo UI" panose="020B0604030504040204" pitchFamily="50" charset="-128"/>
                        </a:rPr>
                        <a:t>（ららぽーと門真）、光善</a:t>
                      </a:r>
                      <a:r>
                        <a:rPr kumimoji="1" lang="ja-JP" altLang="en-US" sz="1000">
                          <a:latin typeface="Meiryo UI" panose="020B0604030504040204" pitchFamily="50" charset="-128"/>
                          <a:ea typeface="Meiryo UI" panose="020B0604030504040204" pitchFamily="50" charset="-128"/>
                        </a:rPr>
                        <a:t>寺駅西再開発</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76853096"/>
                  </a:ext>
                </a:extLst>
              </a:tr>
              <a:tr h="370840">
                <a:tc>
                  <a:txBody>
                    <a:bodyPr/>
                    <a:lstStyle/>
                    <a:p>
                      <a:r>
                        <a:rPr kumimoji="1" lang="ja-JP" altLang="en-US" sz="1200" b="1" dirty="0">
                          <a:latin typeface="Meiryo UI" panose="020B0604030504040204" pitchFamily="50" charset="-128"/>
                          <a:ea typeface="Meiryo UI" panose="020B0604030504040204" pitchFamily="50" charset="-128"/>
                        </a:rPr>
                        <a:t>特徴</a:t>
                      </a:r>
                    </a:p>
                  </a:txBody>
                  <a:tcPr/>
                </a:tc>
                <a:tc>
                  <a:txBody>
                    <a:bodyPr/>
                    <a:lstStyle/>
                    <a:p>
                      <a:pPr marL="85725" indent="-85725">
                        <a:buFont typeface="Arial" panose="020B0604020202020204" pitchFamily="34" charset="0"/>
                        <a:buChar char="•"/>
                      </a:pPr>
                      <a:r>
                        <a:rPr kumimoji="1" lang="ja-JP" altLang="en-US" sz="1000" b="0" dirty="0">
                          <a:latin typeface="Meiryo UI" panose="020B0604030504040204" pitchFamily="50" charset="-128"/>
                          <a:ea typeface="Meiryo UI" panose="020B0604030504040204" pitchFamily="50" charset="-128"/>
                        </a:rPr>
                        <a:t>日本を代表する大都市で、高度なビジネス機能など経済産業の拠点となっている。</a:t>
                      </a:r>
                      <a:endParaRPr kumimoji="1" lang="en-US" altLang="ja-JP" sz="1000" b="0" dirty="0">
                        <a:latin typeface="Meiryo UI" panose="020B0604030504040204" pitchFamily="50" charset="-128"/>
                        <a:ea typeface="Meiryo UI" panose="020B0604030504040204" pitchFamily="50" charset="-128"/>
                      </a:endParaRPr>
                    </a:p>
                    <a:p>
                      <a:pPr marL="85725" indent="-85725">
                        <a:buFont typeface="Arial" panose="020B0604020202020204" pitchFamily="34" charset="0"/>
                        <a:buChar char="•"/>
                      </a:pPr>
                      <a:r>
                        <a:rPr kumimoji="1" lang="ja-JP" altLang="en-US" sz="1000" b="0" dirty="0">
                          <a:latin typeface="Meiryo UI" panose="020B0604030504040204" pitchFamily="50" charset="-128"/>
                          <a:ea typeface="Meiryo UI" panose="020B0604030504040204" pitchFamily="50" charset="-128"/>
                        </a:rPr>
                        <a:t>第三次産業の集積が厚いが、第二次産業の集積も見受けられる。</a:t>
                      </a:r>
                      <a:endParaRPr kumimoji="1" lang="en-US" altLang="ja-JP" sz="1000" b="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エリア北部は自然豊かな地域、南部は千里ニュータウンなどの住宅地になっている。</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他地域に比べ、第二次産業の比率が低く、第三次産業の比率が高い。</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大阪と京都の間に位置しており、人口が多く、東部は京都とも一定の結びつきがある。</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万博記念公園などのレジャー・スポーツ関係施設が多い</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大学が多く所在している。</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大阪と京都の間に位置しており、人口が多い。</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かつては大手家電の製造拠点の集積エリアで、現在でも第二次産業のウェイトが高い。</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淀川舟運やサイクリングなど、河川を生かした憩いの空間になっている。</a:t>
                      </a:r>
                      <a:endParaRPr kumimoji="1" lang="en-US" altLang="ja-JP"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31291720"/>
                  </a:ext>
                </a:extLst>
              </a:tr>
            </a:tbl>
          </a:graphicData>
        </a:graphic>
      </p:graphicFrame>
      <p:sp>
        <p:nvSpPr>
          <p:cNvPr id="7" name="正方形/長方形 6"/>
          <p:cNvSpPr/>
          <p:nvPr/>
        </p:nvSpPr>
        <p:spPr>
          <a:xfrm>
            <a:off x="4899547" y="53454"/>
            <a:ext cx="4448862" cy="215444"/>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「万博のインパクトを活かした大阪の将来に向けたビジョン（資料編）」を</a:t>
            </a:r>
            <a:r>
              <a:rPr lang="ja-JP" altLang="en-US" sz="800" dirty="0">
                <a:solidFill>
                  <a:srgbClr val="111111"/>
                </a:solidFill>
                <a:latin typeface="Meiryo UI" panose="020B0604030504040204" pitchFamily="50" charset="-128"/>
                <a:ea typeface="Meiryo UI" panose="020B0604030504040204" pitchFamily="50" charset="-128"/>
              </a:rPr>
              <a:t>参考に、</a:t>
            </a: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副首都推進局で作成</a:t>
            </a:r>
          </a:p>
        </p:txBody>
      </p:sp>
    </p:spTree>
    <p:extLst>
      <p:ext uri="{BB962C8B-B14F-4D97-AF65-F5344CB8AC3E}">
        <p14:creationId xmlns:p14="http://schemas.microsoft.com/office/powerpoint/2010/main" val="2221120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292313" y="638961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0" y="1118"/>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大阪で働く・暮らす・学ぶ</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26.</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リカレント教育）</a:t>
            </a:r>
            <a:endParaRPr kumimoji="0"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pic>
        <p:nvPicPr>
          <p:cNvPr id="2" name="図 1"/>
          <p:cNvPicPr>
            <a:picLocks noChangeAspect="1"/>
          </p:cNvPicPr>
          <p:nvPr/>
        </p:nvPicPr>
        <p:blipFill>
          <a:blip r:embed="rId2"/>
          <a:stretch>
            <a:fillRect/>
          </a:stretch>
        </p:blipFill>
        <p:spPr>
          <a:xfrm>
            <a:off x="386104" y="1747535"/>
            <a:ext cx="1766928" cy="4835025"/>
          </a:xfrm>
          <a:prstGeom prst="rect">
            <a:avLst/>
          </a:prstGeom>
        </p:spPr>
      </p:pic>
      <p:pic>
        <p:nvPicPr>
          <p:cNvPr id="3" name="図 2"/>
          <p:cNvPicPr>
            <a:picLocks noChangeAspect="1"/>
          </p:cNvPicPr>
          <p:nvPr/>
        </p:nvPicPr>
        <p:blipFill>
          <a:blip r:embed="rId3"/>
          <a:stretch>
            <a:fillRect/>
          </a:stretch>
        </p:blipFill>
        <p:spPr>
          <a:xfrm>
            <a:off x="2376479" y="1761996"/>
            <a:ext cx="2000100" cy="4806101"/>
          </a:xfrm>
          <a:prstGeom prst="rect">
            <a:avLst/>
          </a:prstGeom>
        </p:spPr>
      </p:pic>
      <p:pic>
        <p:nvPicPr>
          <p:cNvPr id="4" name="図 3"/>
          <p:cNvPicPr>
            <a:picLocks noChangeAspect="1"/>
          </p:cNvPicPr>
          <p:nvPr/>
        </p:nvPicPr>
        <p:blipFill>
          <a:blip r:embed="rId4"/>
          <a:stretch>
            <a:fillRect/>
          </a:stretch>
        </p:blipFill>
        <p:spPr>
          <a:xfrm>
            <a:off x="5063718" y="1670288"/>
            <a:ext cx="1764707" cy="4897809"/>
          </a:xfrm>
          <a:prstGeom prst="rect">
            <a:avLst/>
          </a:prstGeom>
        </p:spPr>
      </p:pic>
      <p:pic>
        <p:nvPicPr>
          <p:cNvPr id="5" name="図 4"/>
          <p:cNvPicPr>
            <a:picLocks noChangeAspect="1"/>
          </p:cNvPicPr>
          <p:nvPr/>
        </p:nvPicPr>
        <p:blipFill>
          <a:blip r:embed="rId5"/>
          <a:stretch>
            <a:fillRect/>
          </a:stretch>
        </p:blipFill>
        <p:spPr>
          <a:xfrm>
            <a:off x="7048780" y="1761996"/>
            <a:ext cx="1996111" cy="4835025"/>
          </a:xfrm>
          <a:prstGeom prst="rect">
            <a:avLst/>
          </a:prstGeom>
        </p:spPr>
      </p:pic>
      <p:sp>
        <p:nvSpPr>
          <p:cNvPr id="21" name="正方形/長方形 20"/>
          <p:cNvSpPr/>
          <p:nvPr/>
        </p:nvSpPr>
        <p:spPr>
          <a:xfrm>
            <a:off x="27593" y="6594404"/>
            <a:ext cx="9104372" cy="230832"/>
          </a:xfrm>
          <a:prstGeom prst="rect">
            <a:avLst/>
          </a:prstGeom>
        </p:spPr>
        <p:txBody>
          <a:bodyPr wrap="square">
            <a:spAutoFit/>
          </a:bodyPr>
          <a:lstStyle/>
          <a:p>
            <a:pPr marL="177800" indent="-177800"/>
            <a:r>
              <a:rPr lang="ja-JP" altLang="ja-JP" sz="900" dirty="0">
                <a:latin typeface="Meiryo UI" panose="020B0604030504040204" pitchFamily="50" charset="-128"/>
                <a:ea typeface="Meiryo UI" panose="020B0604030504040204" pitchFamily="50" charset="-128"/>
                <a:cs typeface="Meiryo UI" panose="020B0604030504040204" pitchFamily="50" charset="-128"/>
              </a:rPr>
              <a:t>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典</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一般社団法人ストレスオフ・アライアンス　全国男女</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万人対象調査</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ココロの体力測定</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についてのダイヤモンドオンライン記事をもとに、副首都推進局にて作成</a:t>
            </a:r>
            <a:endParaRPr lang="ja-JP"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AB17D92A-ECB6-4C20-B6B2-BD14EBC34BDA}"/>
              </a:ext>
            </a:extLst>
          </p:cNvPr>
          <p:cNvSpPr/>
          <p:nvPr/>
        </p:nvSpPr>
        <p:spPr>
          <a:xfrm>
            <a:off x="102786" y="737217"/>
            <a:ext cx="8933268" cy="70022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民間調査によると、</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歳の男女について、資格取得・スキルアップのために学習している人の割合は、大阪府では、男性は６位（</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％）と上位にあるが、女性は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％）と開きがある。一方、東京都では、男性５位（</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％）と開きが小さい。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817F7282-A503-40DE-BFE7-97D57EFD98D3}"/>
              </a:ext>
            </a:extLst>
          </p:cNvPr>
          <p:cNvSpPr txBox="1"/>
          <p:nvPr/>
        </p:nvSpPr>
        <p:spPr>
          <a:xfrm>
            <a:off x="53033" y="416157"/>
            <a:ext cx="8105861" cy="307777"/>
          </a:xfrm>
          <a:prstGeom prst="rect">
            <a:avLst/>
          </a:prstGeom>
          <a:noFill/>
        </p:spPr>
        <p:txBody>
          <a:bodyPr wrap="square" rtlCol="0">
            <a:spAutoFit/>
          </a:bodyPr>
          <a:lstStyle/>
          <a:p>
            <a:r>
              <a:rPr kumimoji="1" lang="ja-JP" altLang="en-US" sz="1400" b="1" dirty="0"/>
              <a:t>■</a:t>
            </a:r>
            <a:r>
              <a:rPr lang="ja-JP" altLang="en-US" sz="1400" b="1" dirty="0"/>
              <a:t>　</a:t>
            </a:r>
            <a:r>
              <a:rPr kumimoji="1" lang="ja-JP" altLang="en-US" sz="1400" b="1" dirty="0"/>
              <a:t>社会人になっても学ぶ人が多い都道府県ランキング</a:t>
            </a:r>
          </a:p>
        </p:txBody>
      </p:sp>
      <p:sp>
        <p:nvSpPr>
          <p:cNvPr id="6" name="正方形/長方形 5">
            <a:extLst>
              <a:ext uri="{FF2B5EF4-FFF2-40B4-BE49-F238E27FC236}">
                <a16:creationId xmlns:a16="http://schemas.microsoft.com/office/drawing/2014/main" id="{C0948335-DA50-463A-BD02-94543D529087}"/>
              </a:ext>
            </a:extLst>
          </p:cNvPr>
          <p:cNvSpPr/>
          <p:nvPr/>
        </p:nvSpPr>
        <p:spPr>
          <a:xfrm>
            <a:off x="711478" y="3011061"/>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57B7E866-565A-447B-B584-0C83209D1C7A}"/>
              </a:ext>
            </a:extLst>
          </p:cNvPr>
          <p:cNvSpPr/>
          <p:nvPr/>
        </p:nvSpPr>
        <p:spPr>
          <a:xfrm>
            <a:off x="711478" y="3233035"/>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E8FCB37-9900-4C4E-92F3-A3A3A4C903D4}"/>
              </a:ext>
            </a:extLst>
          </p:cNvPr>
          <p:cNvSpPr/>
          <p:nvPr/>
        </p:nvSpPr>
        <p:spPr>
          <a:xfrm>
            <a:off x="806334" y="5868030"/>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23377752-E947-4E3E-A8CF-A706DFD3591D}"/>
              </a:ext>
            </a:extLst>
          </p:cNvPr>
          <p:cNvSpPr/>
          <p:nvPr/>
        </p:nvSpPr>
        <p:spPr>
          <a:xfrm>
            <a:off x="801311" y="5346442"/>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63380BD-D1B1-4A92-BD79-7F5B71DE5358}"/>
              </a:ext>
            </a:extLst>
          </p:cNvPr>
          <p:cNvSpPr/>
          <p:nvPr/>
        </p:nvSpPr>
        <p:spPr>
          <a:xfrm>
            <a:off x="742122" y="3903377"/>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16E3BC68-366D-477C-BC0F-0D6362178981}"/>
              </a:ext>
            </a:extLst>
          </p:cNvPr>
          <p:cNvSpPr/>
          <p:nvPr/>
        </p:nvSpPr>
        <p:spPr>
          <a:xfrm>
            <a:off x="5386871" y="2785111"/>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2B9F200E-D389-47E3-B48C-D25663B91B60}"/>
              </a:ext>
            </a:extLst>
          </p:cNvPr>
          <p:cNvSpPr/>
          <p:nvPr/>
        </p:nvSpPr>
        <p:spPr>
          <a:xfrm>
            <a:off x="5386871" y="5669248"/>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7CED3464-1839-4990-AFC9-32028E52787A}"/>
              </a:ext>
            </a:extLst>
          </p:cNvPr>
          <p:cNvSpPr/>
          <p:nvPr/>
        </p:nvSpPr>
        <p:spPr>
          <a:xfrm>
            <a:off x="5402194" y="6026001"/>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8747705E-88A4-4736-A960-3D6AA136D29A}"/>
              </a:ext>
            </a:extLst>
          </p:cNvPr>
          <p:cNvSpPr/>
          <p:nvPr/>
        </p:nvSpPr>
        <p:spPr>
          <a:xfrm>
            <a:off x="7515564" y="1980757"/>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C8A3052C-9776-4CAF-A7C5-0498B26AAEEE}"/>
              </a:ext>
            </a:extLst>
          </p:cNvPr>
          <p:cNvSpPr/>
          <p:nvPr/>
        </p:nvSpPr>
        <p:spPr>
          <a:xfrm>
            <a:off x="7515564" y="2192978"/>
            <a:ext cx="1441554" cy="198782"/>
          </a:xfrm>
          <a:prstGeom prst="rect">
            <a:avLst/>
          </a:prstGeom>
          <a:noFill/>
          <a:ln w="222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907C590-95DD-352F-FA30-A1B3E53DE661}"/>
              </a:ext>
            </a:extLst>
          </p:cNvPr>
          <p:cNvSpPr/>
          <p:nvPr/>
        </p:nvSpPr>
        <p:spPr>
          <a:xfrm>
            <a:off x="7018136" y="109893"/>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第６回意見交換会　資料１</a:t>
            </a:r>
          </a:p>
        </p:txBody>
      </p:sp>
    </p:spTree>
    <p:extLst>
      <p:ext uri="{BB962C8B-B14F-4D97-AF65-F5344CB8AC3E}">
        <p14:creationId xmlns:p14="http://schemas.microsoft.com/office/powerpoint/2010/main" val="3842738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103033" y="404949"/>
          <a:ext cx="8950815" cy="6387738"/>
        </p:xfrm>
        <a:graphic>
          <a:graphicData uri="http://schemas.openxmlformats.org/drawingml/2006/table">
            <a:tbl>
              <a:tblPr firstRow="1" bandRow="1">
                <a:tableStyleId>{5C22544A-7EE6-4342-B048-85BDC9FD1C3A}</a:tableStyleId>
              </a:tblPr>
              <a:tblGrid>
                <a:gridCol w="3155322">
                  <a:extLst>
                    <a:ext uri="{9D8B030D-6E8A-4147-A177-3AD203B41FA5}">
                      <a16:colId xmlns:a16="http://schemas.microsoft.com/office/drawing/2014/main" val="227258285"/>
                    </a:ext>
                  </a:extLst>
                </a:gridCol>
                <a:gridCol w="2704563">
                  <a:extLst>
                    <a:ext uri="{9D8B030D-6E8A-4147-A177-3AD203B41FA5}">
                      <a16:colId xmlns:a16="http://schemas.microsoft.com/office/drawing/2014/main" val="1484700645"/>
                    </a:ext>
                  </a:extLst>
                </a:gridCol>
                <a:gridCol w="3090930">
                  <a:extLst>
                    <a:ext uri="{9D8B030D-6E8A-4147-A177-3AD203B41FA5}">
                      <a16:colId xmlns:a16="http://schemas.microsoft.com/office/drawing/2014/main" val="4250654145"/>
                    </a:ext>
                  </a:extLst>
                </a:gridCol>
              </a:tblGrid>
              <a:tr h="341028">
                <a:tc>
                  <a:txBody>
                    <a:bodyPr/>
                    <a:lstStyle/>
                    <a:p>
                      <a:pPr algn="ctr"/>
                      <a:r>
                        <a:rPr kumimoji="1" lang="ja-JP" altLang="en-US" sz="1400" dirty="0"/>
                        <a:t>生産性等</a:t>
                      </a:r>
                    </a:p>
                  </a:txBody>
                  <a:tcPr/>
                </a:tc>
                <a:tc>
                  <a:txBody>
                    <a:bodyPr/>
                    <a:lstStyle/>
                    <a:p>
                      <a:pPr algn="ctr"/>
                      <a:r>
                        <a:rPr kumimoji="1" lang="ja-JP" altLang="en-US" sz="1400" dirty="0"/>
                        <a:t>労働・人材</a:t>
                      </a:r>
                    </a:p>
                  </a:txBody>
                  <a:tcPr/>
                </a:tc>
                <a:tc>
                  <a:txBody>
                    <a:bodyPr/>
                    <a:lstStyle/>
                    <a:p>
                      <a:pPr algn="ctr"/>
                      <a:r>
                        <a:rPr kumimoji="1" lang="ja-JP" altLang="en-US" sz="1400" dirty="0"/>
                        <a:t>資金・投資</a:t>
                      </a:r>
                    </a:p>
                  </a:txBody>
                  <a:tcPr/>
                </a:tc>
                <a:extLst>
                  <a:ext uri="{0D108BD9-81ED-4DB2-BD59-A6C34878D82A}">
                    <a16:rowId xmlns:a16="http://schemas.microsoft.com/office/drawing/2014/main" val="3001392277"/>
                  </a:ext>
                </a:extLst>
              </a:tr>
              <a:tr h="604671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289858847"/>
                  </a:ext>
                </a:extLst>
              </a:tr>
            </a:tbl>
          </a:graphicData>
        </a:graphic>
      </p:graphicFrame>
      <p:sp>
        <p:nvSpPr>
          <p:cNvPr id="7" name="正方形/長方形 6"/>
          <p:cNvSpPr/>
          <p:nvPr/>
        </p:nvSpPr>
        <p:spPr>
          <a:xfrm>
            <a:off x="1273383" y="753285"/>
            <a:ext cx="6800046" cy="611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400" b="1" dirty="0">
                <a:latin typeface="+mn-ea"/>
              </a:rPr>
              <a:t>スマートシティの取組推進</a:t>
            </a:r>
            <a:endParaRPr kumimoji="1" lang="en-US" altLang="ja-JP" sz="1400" b="1" dirty="0">
              <a:latin typeface="+mn-ea"/>
            </a:endParaRPr>
          </a:p>
          <a:p>
            <a:pPr marL="171450" indent="-171450">
              <a:buFont typeface="Wingdings" panose="05000000000000000000" pitchFamily="2" charset="2"/>
              <a:buChar char="Ø"/>
            </a:pPr>
            <a:r>
              <a:rPr kumimoji="1" lang="ja-JP" altLang="en-US" sz="1100" dirty="0">
                <a:latin typeface="+mn-ea"/>
              </a:rPr>
              <a:t>大阪・関西万博に向けた取組み　　　　　　</a:t>
            </a:r>
            <a:r>
              <a:rPr kumimoji="1" lang="en-US" altLang="ja-JP" sz="1100" dirty="0">
                <a:latin typeface="+mn-ea"/>
              </a:rPr>
              <a:t>	</a:t>
            </a:r>
          </a:p>
          <a:p>
            <a:pPr marL="171450" indent="-171450">
              <a:buFont typeface="Wingdings" panose="05000000000000000000" pitchFamily="2" charset="2"/>
              <a:buChar char="Ø"/>
            </a:pPr>
            <a:r>
              <a:rPr kumimoji="1" lang="ja-JP" altLang="en-US" sz="1100" dirty="0">
                <a:latin typeface="+mn-ea"/>
              </a:rPr>
              <a:t>公民共同エコシステムの枠組み推進</a:t>
            </a:r>
          </a:p>
        </p:txBody>
      </p:sp>
      <p:sp>
        <p:nvSpPr>
          <p:cNvPr id="16" name="正方形/長方形 15"/>
          <p:cNvSpPr/>
          <p:nvPr/>
        </p:nvSpPr>
        <p:spPr>
          <a:xfrm>
            <a:off x="3775174" y="5790841"/>
            <a:ext cx="4741816" cy="98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400" b="1" dirty="0">
                <a:latin typeface="+mn-ea"/>
              </a:rPr>
              <a:t>IR</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新たな需要の増加による経済波及効果、雇用創出効果、様々な産業への波及効果、都市の魅力と国際競争力の向上をめざす</a:t>
            </a:r>
            <a:endParaRPr kumimoji="1" lang="en-US" altLang="ja-JP" sz="1100" dirty="0">
              <a:latin typeface="+mn-ea"/>
            </a:endParaRPr>
          </a:p>
          <a:p>
            <a:pPr marL="171450" indent="-171450">
              <a:buFont typeface="Wingdings" panose="05000000000000000000" pitchFamily="2" charset="2"/>
              <a:buChar char="Ø"/>
            </a:pPr>
            <a:r>
              <a:rPr kumimoji="1" lang="en-US" altLang="ja-JP" sz="1100" dirty="0">
                <a:latin typeface="+mn-ea"/>
              </a:rPr>
              <a:t>2029</a:t>
            </a:r>
            <a:r>
              <a:rPr kumimoji="1" lang="ja-JP" altLang="en-US" sz="1100" dirty="0">
                <a:latin typeface="+mn-ea"/>
              </a:rPr>
              <a:t>年秋～冬頃の開業に向けた取り組み</a:t>
            </a:r>
            <a:endParaRPr kumimoji="1" lang="en-US" altLang="ja-JP" sz="1100" dirty="0">
              <a:latin typeface="+mn-ea"/>
            </a:endParaRPr>
          </a:p>
          <a:p>
            <a:pPr marL="171450" indent="-171450">
              <a:buFont typeface="Wingdings" panose="05000000000000000000" pitchFamily="2" charset="2"/>
              <a:buChar char="Ø"/>
            </a:pPr>
            <a:r>
              <a:rPr kumimoji="1" lang="en-US" altLang="ja-JP" sz="1100" dirty="0">
                <a:latin typeface="+mn-ea"/>
              </a:rPr>
              <a:t>IR</a:t>
            </a:r>
            <a:r>
              <a:rPr kumimoji="1" lang="ja-JP" altLang="en-US" sz="1100" dirty="0">
                <a:latin typeface="+mn-ea"/>
              </a:rPr>
              <a:t>を核とした夢洲の国際観光拠点の形成に向けた取組み</a:t>
            </a:r>
            <a:endParaRPr kumimoji="1" lang="en-US" altLang="ja-JP" sz="1100" dirty="0">
              <a:latin typeface="+mn-ea"/>
            </a:endParaRPr>
          </a:p>
        </p:txBody>
      </p:sp>
      <p:sp>
        <p:nvSpPr>
          <p:cNvPr id="17" name="正方形/長方形 16"/>
          <p:cNvSpPr/>
          <p:nvPr/>
        </p:nvSpPr>
        <p:spPr>
          <a:xfrm>
            <a:off x="3775174" y="4791686"/>
            <a:ext cx="4741816" cy="944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400" b="1" dirty="0">
                <a:latin typeface="+mn-ea"/>
              </a:rPr>
              <a:t>大阪・関西万博</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東京オリパラ後の我が国の成長の起爆剤</a:t>
            </a:r>
            <a:endParaRPr kumimoji="1" lang="en-US" altLang="ja-JP" sz="1100" dirty="0">
              <a:latin typeface="+mn-ea"/>
            </a:endParaRPr>
          </a:p>
          <a:p>
            <a:pPr marL="171450" indent="-171450">
              <a:buFont typeface="Wingdings" panose="05000000000000000000" pitchFamily="2" charset="2"/>
              <a:buChar char="Ø"/>
            </a:pPr>
            <a:r>
              <a:rPr kumimoji="1" lang="en-US" altLang="ja-JP" sz="1100" dirty="0">
                <a:latin typeface="+mn-ea"/>
              </a:rPr>
              <a:t>2025</a:t>
            </a:r>
            <a:r>
              <a:rPr kumimoji="1" lang="ja-JP" altLang="en-US" sz="1100" dirty="0">
                <a:latin typeface="+mn-ea"/>
              </a:rPr>
              <a:t>年大阪・関西万博の開催に向け、オールジャパン体制での準備が進行</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最先端技術の研究開発や未来に向けた投資の促進、チャレンジ精神の徹底や</a:t>
            </a:r>
            <a:r>
              <a:rPr kumimoji="1" lang="en-US" altLang="ja-JP" sz="1100" dirty="0">
                <a:latin typeface="+mn-ea"/>
              </a:rPr>
              <a:t>SDGs</a:t>
            </a:r>
            <a:r>
              <a:rPr kumimoji="1" lang="ja-JP" altLang="en-US" sz="1100" dirty="0">
                <a:latin typeface="+mn-ea"/>
              </a:rPr>
              <a:t>達成に向けての取り組み</a:t>
            </a:r>
            <a:endParaRPr kumimoji="1" lang="en-US" altLang="ja-JP" sz="1100" dirty="0">
              <a:latin typeface="+mn-ea"/>
            </a:endParaRPr>
          </a:p>
        </p:txBody>
      </p:sp>
      <p:sp>
        <p:nvSpPr>
          <p:cNvPr id="24" name="正方形/長方形 23"/>
          <p:cNvSpPr/>
          <p:nvPr/>
        </p:nvSpPr>
        <p:spPr>
          <a:xfrm>
            <a:off x="4850589" y="1414465"/>
            <a:ext cx="4120202" cy="826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400" b="1" dirty="0">
                <a:latin typeface="+mn-ea"/>
              </a:rPr>
              <a:t>国際金融都市に向けた取組み</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アジア・世界の活力を呼び込み「金融を梃（テコ）に発展するグローバル都市」</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先駆けた取組みで世界に挑戦する「金融のフロントランナー都市」</a:t>
            </a:r>
            <a:endParaRPr kumimoji="1" lang="en-US" altLang="ja-JP" sz="1100" dirty="0">
              <a:latin typeface="+mn-ea"/>
            </a:endParaRPr>
          </a:p>
        </p:txBody>
      </p:sp>
      <p:sp>
        <p:nvSpPr>
          <p:cNvPr id="25" name="正方形/長方形 24"/>
          <p:cNvSpPr/>
          <p:nvPr/>
        </p:nvSpPr>
        <p:spPr>
          <a:xfrm>
            <a:off x="6022843" y="2282950"/>
            <a:ext cx="2947948" cy="85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400" b="1" dirty="0">
                <a:latin typeface="+mn-ea"/>
              </a:rPr>
              <a:t>交通インフラの充実</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コンセッションやストックの組み換えなどの手法も活用し、空港強化や鉄道整備、ミッシングリンク解消に向けた取組みが進む</a:t>
            </a:r>
            <a:endParaRPr kumimoji="1" lang="en-US" altLang="ja-JP" sz="1100" dirty="0">
              <a:latin typeface="+mn-ea"/>
            </a:endParaRPr>
          </a:p>
        </p:txBody>
      </p:sp>
      <p:sp>
        <p:nvSpPr>
          <p:cNvPr id="26" name="正方形/長方形 25"/>
          <p:cNvSpPr/>
          <p:nvPr/>
        </p:nvSpPr>
        <p:spPr>
          <a:xfrm>
            <a:off x="6022841" y="3192086"/>
            <a:ext cx="2947950" cy="1544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400" b="1" dirty="0">
                <a:latin typeface="+mn-ea"/>
              </a:rPr>
              <a:t>都市空間の創造</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うめきた２期や新大阪周辺地区整備、なんば駅周辺道路空間整備、御堂筋歩行者</a:t>
            </a:r>
            <a:r>
              <a:rPr kumimoji="1" lang="ja-JP" altLang="en-US" sz="1100">
                <a:latin typeface="+mn-ea"/>
              </a:rPr>
              <a:t>空間化、中之島周辺</a:t>
            </a:r>
            <a:r>
              <a:rPr kumimoji="1" lang="ja-JP" altLang="en-US" sz="1100" dirty="0">
                <a:latin typeface="+mn-ea"/>
              </a:rPr>
              <a:t>エリアなど、大阪都心における「顔」となるまちづくりが進む</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市域外でも、千里・泉北ニュータウンの更新、北大阪急行延伸に伴う箕面船場阪大前駅の開発、堺市などの広域ベイエリアまちづくりなど</a:t>
            </a:r>
            <a:endParaRPr kumimoji="1" lang="en-US" altLang="ja-JP" sz="1100" dirty="0">
              <a:latin typeface="+mn-ea"/>
            </a:endParaRPr>
          </a:p>
          <a:p>
            <a:pPr marL="171450" indent="-171450">
              <a:buFont typeface="Wingdings" panose="05000000000000000000" pitchFamily="2" charset="2"/>
              <a:buChar char="Ø"/>
            </a:pPr>
            <a:endParaRPr kumimoji="1" lang="en-US" altLang="ja-JP" sz="1100" dirty="0">
              <a:latin typeface="+mn-ea"/>
            </a:endParaRPr>
          </a:p>
        </p:txBody>
      </p:sp>
      <p:sp>
        <p:nvSpPr>
          <p:cNvPr id="27" name="正方形/長方形 26"/>
          <p:cNvSpPr/>
          <p:nvPr/>
        </p:nvSpPr>
        <p:spPr>
          <a:xfrm>
            <a:off x="162540" y="3221040"/>
            <a:ext cx="3542791" cy="1171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400" b="1" dirty="0">
                <a:latin typeface="+mn-ea"/>
              </a:rPr>
              <a:t>大阪産業局</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スタートアップ企業の輩出促進や</a:t>
            </a:r>
            <a:r>
              <a:rPr kumimoji="1" lang="en-US" altLang="ja-JP" sz="1100" dirty="0">
                <a:latin typeface="+mn-ea"/>
              </a:rPr>
              <a:t>DX</a:t>
            </a:r>
            <a:r>
              <a:rPr kumimoji="1" lang="ja-JP" altLang="en-US" sz="1100" dirty="0">
                <a:latin typeface="+mn-ea"/>
              </a:rPr>
              <a:t>ポータルサイト開設、人材育成支援により中小企業を支援</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京阪神連携による国「スタートアップ・エコシステムグローバル拠点都市」に選定</a:t>
            </a:r>
          </a:p>
        </p:txBody>
      </p:sp>
      <p:sp>
        <p:nvSpPr>
          <p:cNvPr id="28" name="正方形/長方形 27"/>
          <p:cNvSpPr/>
          <p:nvPr/>
        </p:nvSpPr>
        <p:spPr>
          <a:xfrm>
            <a:off x="162540" y="4580232"/>
            <a:ext cx="3542791" cy="1158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400" b="1" dirty="0">
                <a:latin typeface="+mn-ea"/>
              </a:rPr>
              <a:t>大阪産業技術研究所</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知と技術の支援拠点「スーパー公設試」</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中小企業の研究開発から事業化まで一気通貫の支援</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産業局、</a:t>
            </a:r>
            <a:r>
              <a:rPr kumimoji="1" lang="en-US" altLang="ja-JP" sz="1100" dirty="0">
                <a:latin typeface="+mn-ea"/>
              </a:rPr>
              <a:t>JETRO</a:t>
            </a:r>
            <a:r>
              <a:rPr kumimoji="1" lang="ja-JP" altLang="en-US" sz="1100" dirty="0" err="1">
                <a:latin typeface="+mn-ea"/>
              </a:rPr>
              <a:t>、</a:t>
            </a:r>
            <a:r>
              <a:rPr kumimoji="1" lang="en-US" altLang="ja-JP" sz="1100" dirty="0">
                <a:latin typeface="+mn-ea"/>
              </a:rPr>
              <a:t>INPIT</a:t>
            </a:r>
            <a:r>
              <a:rPr kumimoji="1" lang="ja-JP" altLang="en-US" sz="1100" dirty="0">
                <a:latin typeface="+mn-ea"/>
              </a:rPr>
              <a:t>等の支援機関との連携強化を図り、海外展開・知財関連の支援を展開</a:t>
            </a:r>
            <a:endParaRPr kumimoji="1" lang="en-US" altLang="ja-JP" sz="1100" dirty="0">
              <a:latin typeface="+mn-ea"/>
            </a:endParaRPr>
          </a:p>
        </p:txBody>
      </p:sp>
      <p:sp>
        <p:nvSpPr>
          <p:cNvPr id="29" name="正方形/長方形 28"/>
          <p:cNvSpPr/>
          <p:nvPr/>
        </p:nvSpPr>
        <p:spPr>
          <a:xfrm>
            <a:off x="816331" y="1971162"/>
            <a:ext cx="3874915" cy="1066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400" b="1" dirty="0">
                <a:latin typeface="+mn-ea"/>
              </a:rPr>
              <a:t>大阪公立大学</a:t>
            </a:r>
            <a:endParaRPr kumimoji="1" lang="en-US" altLang="ja-JP" sz="1100" dirty="0">
              <a:latin typeface="+mn-ea"/>
            </a:endParaRPr>
          </a:p>
          <a:p>
            <a:pPr marL="171450" indent="-171450">
              <a:buFont typeface="Wingdings" panose="05000000000000000000" pitchFamily="2" charset="2"/>
              <a:buChar char="Ø"/>
            </a:pPr>
            <a:r>
              <a:rPr kumimoji="1" lang="ja-JP" altLang="en-US" sz="1100" dirty="0">
                <a:latin typeface="+mn-ea"/>
              </a:rPr>
              <a:t>大学の基本３機能（教育・研究・社会貢献）に加え、都市シンクタンク機能・技術インキュベーション機能を備える</a:t>
            </a:r>
            <a:endParaRPr kumimoji="1" lang="en-US" altLang="ja-JP" sz="1100" dirty="0">
              <a:latin typeface="+mn-ea"/>
            </a:endParaRPr>
          </a:p>
          <a:p>
            <a:pPr marL="171450" indent="-171450">
              <a:buFont typeface="Wingdings" panose="05000000000000000000" pitchFamily="2" charset="2"/>
              <a:buChar char="Ø"/>
            </a:pPr>
            <a:r>
              <a:rPr kumimoji="1" lang="en-US" altLang="ja-JP" sz="1100" dirty="0">
                <a:latin typeface="+mn-ea"/>
              </a:rPr>
              <a:t>12</a:t>
            </a:r>
            <a:r>
              <a:rPr kumimoji="1" lang="ja-JP" altLang="en-US" sz="1100" dirty="0">
                <a:latin typeface="+mn-ea"/>
              </a:rPr>
              <a:t>学部・学域、</a:t>
            </a:r>
            <a:r>
              <a:rPr kumimoji="1" lang="en-US" altLang="ja-JP" sz="1100" dirty="0">
                <a:latin typeface="+mn-ea"/>
              </a:rPr>
              <a:t>15</a:t>
            </a:r>
            <a:r>
              <a:rPr kumimoji="1" lang="ja-JP" altLang="en-US" sz="1100" dirty="0">
                <a:latin typeface="+mn-ea"/>
              </a:rPr>
              <a:t>研究科の幅広い学問領域を擁する</a:t>
            </a:r>
            <a:endParaRPr kumimoji="1" lang="en-US" altLang="ja-JP" sz="1100" dirty="0">
              <a:latin typeface="+mn-ea"/>
            </a:endParaRPr>
          </a:p>
          <a:p>
            <a:pPr marL="171450" indent="-171450">
              <a:buFont typeface="Wingdings" panose="05000000000000000000" pitchFamily="2" charset="2"/>
              <a:buChar char="Ø"/>
            </a:pPr>
            <a:endParaRPr kumimoji="1" lang="en-US" altLang="ja-JP" sz="1100" dirty="0">
              <a:latin typeface="+mn-ea"/>
            </a:endParaRPr>
          </a:p>
        </p:txBody>
      </p:sp>
      <p:sp>
        <p:nvSpPr>
          <p:cNvPr id="14" name="正方形/長方形 13"/>
          <p:cNvSpPr/>
          <p:nvPr/>
        </p:nvSpPr>
        <p:spPr>
          <a:xfrm>
            <a:off x="0" y="-20746"/>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2000" kern="0" dirty="0" smtClean="0">
                <a:solidFill>
                  <a:srgbClr val="000000"/>
                </a:solidFill>
                <a:latin typeface="Meiryo UI"/>
                <a:ea typeface="Meiryo UI" pitchFamily="50" charset="-128"/>
                <a:cs typeface="Meiryo UI" pitchFamily="50" charset="-128"/>
              </a:rPr>
              <a:t>６－</a:t>
            </a:r>
            <a:r>
              <a:rPr kumimoji="0" lang="en-US" altLang="ja-JP" sz="20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13.</a:t>
            </a:r>
            <a:r>
              <a:rPr lang="ja-JP" altLang="en-US" kern="0" dirty="0">
                <a:solidFill>
                  <a:srgbClr val="000000"/>
                </a:solidFill>
                <a:ea typeface="Meiryo UI" pitchFamily="50" charset="-128"/>
                <a:cs typeface="Meiryo UI" pitchFamily="50" charset="-128"/>
              </a:rPr>
              <a:t>大阪の成長・発展につながるリソース</a:t>
            </a:r>
          </a:p>
        </p:txBody>
      </p:sp>
      <p:sp>
        <p:nvSpPr>
          <p:cNvPr id="15" name="正方形/長方形 14"/>
          <p:cNvSpPr/>
          <p:nvPr/>
        </p:nvSpPr>
        <p:spPr>
          <a:xfrm>
            <a:off x="7021651" y="8882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第７回意見交換会　資料１</a:t>
            </a:r>
          </a:p>
        </p:txBody>
      </p:sp>
    </p:spTree>
    <p:extLst>
      <p:ext uri="{BB962C8B-B14F-4D97-AF65-F5344CB8AC3E}">
        <p14:creationId xmlns:p14="http://schemas.microsoft.com/office/powerpoint/2010/main" val="296420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36000" y="468740"/>
          <a:ext cx="9059772" cy="598090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2021943">
                  <a:extLst>
                    <a:ext uri="{9D8B030D-6E8A-4147-A177-3AD203B41FA5}">
                      <a16:colId xmlns:a16="http://schemas.microsoft.com/office/drawing/2014/main" val="1788653758"/>
                    </a:ext>
                  </a:extLst>
                </a:gridCol>
                <a:gridCol w="2021943">
                  <a:extLst>
                    <a:ext uri="{9D8B030D-6E8A-4147-A177-3AD203B41FA5}">
                      <a16:colId xmlns:a16="http://schemas.microsoft.com/office/drawing/2014/main" val="2811575869"/>
                    </a:ext>
                  </a:extLst>
                </a:gridCol>
                <a:gridCol w="2021943">
                  <a:extLst>
                    <a:ext uri="{9D8B030D-6E8A-4147-A177-3AD203B41FA5}">
                      <a16:colId xmlns:a16="http://schemas.microsoft.com/office/drawing/2014/main" val="2318557540"/>
                    </a:ext>
                  </a:extLst>
                </a:gridCol>
                <a:gridCol w="2021943">
                  <a:extLst>
                    <a:ext uri="{9D8B030D-6E8A-4147-A177-3AD203B41FA5}">
                      <a16:colId xmlns:a16="http://schemas.microsoft.com/office/drawing/2014/main" val="3147140178"/>
                    </a:ext>
                  </a:extLst>
                </a:gridCol>
              </a:tblGrid>
              <a:tr h="37084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中河内地域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南河内地域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泉北地域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泉南地域</a:t>
                      </a:r>
                    </a:p>
                  </a:txBody>
                  <a:tcPr/>
                </a:tc>
                <a:extLst>
                  <a:ext uri="{0D108BD9-81ED-4DB2-BD59-A6C34878D82A}">
                    <a16:rowId xmlns:a16="http://schemas.microsoft.com/office/drawing/2014/main" val="3347022767"/>
                  </a:ext>
                </a:extLst>
              </a:tr>
              <a:tr h="2268000">
                <a:tc>
                  <a:txBody>
                    <a:bodyPr/>
                    <a:lstStyle/>
                    <a:p>
                      <a:r>
                        <a:rPr kumimoji="1" lang="ja-JP" altLang="en-US" sz="1200" b="1" dirty="0">
                          <a:latin typeface="Meiryo UI" panose="020B0604030504040204" pitchFamily="50" charset="-128"/>
                          <a:ea typeface="Meiryo UI" panose="020B0604030504040204" pitchFamily="50" charset="-128"/>
                        </a:rPr>
                        <a:t>構成</a:t>
                      </a:r>
                      <a:endParaRPr kumimoji="1" lang="en-US" altLang="ja-JP" sz="1200" b="1" dirty="0">
                        <a:latin typeface="Meiryo UI" panose="020B0604030504040204" pitchFamily="50" charset="-128"/>
                        <a:ea typeface="Meiryo UI" panose="020B0604030504040204" pitchFamily="50" charset="-128"/>
                      </a:endParaRPr>
                    </a:p>
                    <a:p>
                      <a:endParaRPr kumimoji="1" lang="en-US" altLang="ja-JP" sz="1200" b="1" dirty="0">
                        <a:latin typeface="Meiryo UI" panose="020B0604030504040204" pitchFamily="50" charset="-128"/>
                        <a:ea typeface="Meiryo UI" panose="020B0604030504040204" pitchFamily="50" charset="-128"/>
                      </a:endParaRPr>
                    </a:p>
                    <a:p>
                      <a:endParaRPr kumimoji="1" lang="en-US" altLang="ja-JP" sz="1200" b="0" dirty="0">
                        <a:latin typeface="Meiryo UI" panose="020B0604030504040204" pitchFamily="50" charset="-128"/>
                        <a:ea typeface="Meiryo UI" panose="020B0604030504040204" pitchFamily="50" charset="-128"/>
                      </a:endParaRPr>
                    </a:p>
                    <a:p>
                      <a:r>
                        <a:rPr kumimoji="1" lang="ja-JP" altLang="en-US" sz="1200" b="0" dirty="0">
                          <a:latin typeface="Meiryo UI" panose="020B0604030504040204" pitchFamily="50" charset="-128"/>
                          <a:ea typeface="Meiryo UI" panose="020B0604030504040204" pitchFamily="50" charset="-128"/>
                        </a:rPr>
                        <a:t>●政令市</a:t>
                      </a:r>
                      <a:endParaRPr kumimoji="1" lang="en-US" altLang="ja-JP" sz="1200" b="0" dirty="0">
                        <a:latin typeface="Meiryo UI" panose="020B0604030504040204" pitchFamily="50" charset="-128"/>
                        <a:ea typeface="Meiryo UI" panose="020B0604030504040204" pitchFamily="50" charset="-128"/>
                      </a:endParaRPr>
                    </a:p>
                    <a:p>
                      <a:r>
                        <a:rPr kumimoji="1" lang="ja-JP" altLang="en-US" sz="1200" b="0" dirty="0">
                          <a:latin typeface="Meiryo UI" panose="020B0604030504040204" pitchFamily="50" charset="-128"/>
                          <a:ea typeface="Meiryo UI" panose="020B0604030504040204" pitchFamily="50" charset="-128"/>
                        </a:rPr>
                        <a:t>★中核市</a:t>
                      </a:r>
                      <a:endParaRPr kumimoji="1" lang="en-US" altLang="ja-JP" sz="1200" b="0" dirty="0">
                        <a:latin typeface="Meiryo UI" panose="020B0604030504040204" pitchFamily="50" charset="-128"/>
                        <a:ea typeface="Meiryo UI" panose="020B0604030504040204" pitchFamily="50" charset="-128"/>
                      </a:endParaRPr>
                    </a:p>
                    <a:p>
                      <a:r>
                        <a:rPr kumimoji="1" lang="ja-JP" altLang="en-US" sz="1200" b="0" dirty="0">
                          <a:latin typeface="Meiryo UI" panose="020B0604030504040204" pitchFamily="50" charset="-128"/>
                          <a:ea typeface="Meiryo UI" panose="020B0604030504040204" pitchFamily="50" charset="-128"/>
                        </a:rPr>
                        <a:t>☆施行時</a:t>
                      </a:r>
                      <a:endParaRPr kumimoji="1" lang="en-US" altLang="ja-JP" sz="1200" b="0" dirty="0">
                        <a:latin typeface="Meiryo UI" panose="020B0604030504040204" pitchFamily="50" charset="-128"/>
                        <a:ea typeface="Meiryo UI" panose="020B0604030504040204" pitchFamily="50" charset="-128"/>
                      </a:endParaRPr>
                    </a:p>
                    <a:p>
                      <a:r>
                        <a:rPr kumimoji="1" lang="ja-JP" altLang="en-US" sz="1200" b="0" dirty="0">
                          <a:latin typeface="Meiryo UI" panose="020B0604030504040204" pitchFamily="50" charset="-128"/>
                          <a:ea typeface="Meiryo UI" panose="020B0604030504040204" pitchFamily="50" charset="-128"/>
                        </a:rPr>
                        <a:t>特例市</a:t>
                      </a:r>
                    </a:p>
                  </a:txBody>
                  <a:tcPr/>
                </a:tc>
                <a:tc>
                  <a:txBody>
                    <a:bodyPr/>
                    <a:lstStyle/>
                    <a:p>
                      <a:pPr algn="l"/>
                      <a:r>
                        <a:rPr kumimoji="1" lang="ja-JP" altLang="en-US" sz="1200" dirty="0">
                          <a:latin typeface="Meiryo UI" panose="020B0604030504040204" pitchFamily="50" charset="-128"/>
                          <a:ea typeface="Meiryo UI" panose="020B0604030504040204" pitchFamily="50" charset="-128"/>
                        </a:rPr>
                        <a:t>★八尾市、柏原市、</a:t>
                      </a:r>
                      <a:endParaRPr kumimoji="1" lang="en-US" altLang="ja-JP" sz="1200" dirty="0">
                        <a:latin typeface="Meiryo UI" panose="020B0604030504040204" pitchFamily="50" charset="-128"/>
                        <a:ea typeface="Meiryo UI" panose="020B0604030504040204" pitchFamily="50" charset="-128"/>
                      </a:endParaRPr>
                    </a:p>
                    <a:p>
                      <a:pPr algn="l"/>
                      <a:r>
                        <a:rPr kumimoji="1" lang="ja-JP" altLang="en-US" sz="1200" dirty="0">
                          <a:latin typeface="Meiryo UI" panose="020B0604030504040204" pitchFamily="50" charset="-128"/>
                          <a:ea typeface="Meiryo UI" panose="020B0604030504040204" pitchFamily="50" charset="-128"/>
                        </a:rPr>
                        <a:t>★東大阪市</a:t>
                      </a:r>
                      <a:endParaRPr kumimoji="1" lang="en-US" altLang="ja-JP" sz="1200" dirty="0">
                        <a:latin typeface="Meiryo UI" panose="020B0604030504040204" pitchFamily="50" charset="-128"/>
                        <a:ea typeface="Meiryo UI" panose="020B0604030504040204" pitchFamily="50" charset="-128"/>
                      </a:endParaRPr>
                    </a:p>
                    <a:p>
                      <a:pPr algn="l"/>
                      <a:endParaRPr kumimoji="1" lang="en-US" altLang="ja-JP" sz="1200" dirty="0">
                        <a:latin typeface="Meiryo UI" panose="020B0604030504040204" pitchFamily="50" charset="-128"/>
                        <a:ea typeface="Meiryo UI" panose="020B0604030504040204" pitchFamily="50" charset="-128"/>
                      </a:endParaRPr>
                    </a:p>
                  </a:txBody>
                  <a:tcPr/>
                </a:tc>
                <a:tc>
                  <a:txBody>
                    <a:bodyPr/>
                    <a:lstStyle/>
                    <a:p>
                      <a:pPr algn="l"/>
                      <a:r>
                        <a:rPr kumimoji="1" lang="zh-CN" altLang="en-US" sz="1050" dirty="0">
                          <a:latin typeface="Meiryo UI" panose="020B0604030504040204" pitchFamily="50" charset="-128"/>
                          <a:ea typeface="Meiryo UI" panose="020B0604030504040204" pitchFamily="50" charset="-128"/>
                        </a:rPr>
                        <a:t>富田林市、河内長野市、松原市、羽曳野市、藤井寺市、大阪狭山市、太子町、河南町、千早赤阪村</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a:t>
                      </a:r>
                      <a:r>
                        <a:rPr kumimoji="1" lang="zh-TW" altLang="en-US" sz="1050" dirty="0">
                          <a:latin typeface="Meiryo UI" panose="020B0604030504040204" pitchFamily="50" charset="-128"/>
                          <a:ea typeface="Meiryo UI" panose="020B0604030504040204" pitchFamily="50" charset="-128"/>
                        </a:rPr>
                        <a:t>堺市、泉大津市、和泉市、高石市、忠岡町</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a:t>
                      </a:r>
                      <a:r>
                        <a:rPr kumimoji="1" lang="zh-TW" altLang="en-US" sz="1050" dirty="0">
                          <a:latin typeface="Meiryo UI" panose="020B0604030504040204" pitchFamily="50" charset="-128"/>
                          <a:ea typeface="Meiryo UI" panose="020B0604030504040204" pitchFamily="50" charset="-128"/>
                        </a:rPr>
                        <a:t>岸和田市、貝塚市、泉佐野市、泉南市、阪南市、熊取町、田尻町、岬町</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737597"/>
                  </a:ext>
                </a:extLst>
              </a:tr>
              <a:tr h="288000">
                <a:tc>
                  <a:txBody>
                    <a:bodyPr/>
                    <a:lstStyle/>
                    <a:p>
                      <a:r>
                        <a:rPr kumimoji="1" lang="ja-JP" altLang="en-US" sz="1200" b="1" dirty="0">
                          <a:latin typeface="Meiryo UI" panose="020B0604030504040204" pitchFamily="50" charset="-128"/>
                          <a:ea typeface="Meiryo UI" panose="020B0604030504040204" pitchFamily="50" charset="-128"/>
                        </a:rPr>
                        <a:t>面積</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128.93k</a:t>
                      </a:r>
                      <a:r>
                        <a:rPr kumimoji="1" lang="ja-JP" altLang="en-US" sz="1050" dirty="0">
                          <a:latin typeface="Meiryo UI" panose="020B0604030504040204" pitchFamily="50" charset="-128"/>
                          <a:ea typeface="Meiryo UI" panose="020B0604030504040204" pitchFamily="50" charset="-128"/>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290.00k</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264.38k</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a:latin typeface="Meiryo UI" panose="020B0604030504040204" pitchFamily="50" charset="-128"/>
                          <a:ea typeface="Meiryo UI" panose="020B0604030504040204" pitchFamily="50" charset="-128"/>
                        </a:rPr>
                        <a:t>330.31k</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29686945"/>
                  </a:ext>
                </a:extLst>
              </a:tr>
              <a:tr h="288000">
                <a:tc>
                  <a:txBody>
                    <a:bodyPr/>
                    <a:lstStyle/>
                    <a:p>
                      <a:r>
                        <a:rPr kumimoji="1" lang="ja-JP" altLang="en-US" sz="1200" b="1" dirty="0">
                          <a:latin typeface="Meiryo UI" panose="020B0604030504040204" pitchFamily="50" charset="-128"/>
                          <a:ea typeface="Meiryo UI" panose="020B0604030504040204" pitchFamily="50" charset="-128"/>
                        </a:rPr>
                        <a:t>人口</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827,357</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592,506</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1,157,270</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553,526</a:t>
                      </a:r>
                      <a:r>
                        <a:rPr kumimoji="1" lang="ja-JP" altLang="en-US" sz="1050" dirty="0">
                          <a:latin typeface="Meiryo UI" panose="020B0604030504040204" pitchFamily="50" charset="-128"/>
                          <a:ea typeface="Meiryo UI" panose="020B0604030504040204" pitchFamily="50" charset="-128"/>
                        </a:rPr>
                        <a:t>人</a:t>
                      </a:r>
                    </a:p>
                  </a:txBody>
                  <a:tcPr/>
                </a:tc>
                <a:extLst>
                  <a:ext uri="{0D108BD9-81ED-4DB2-BD59-A6C34878D82A}">
                    <a16:rowId xmlns:a16="http://schemas.microsoft.com/office/drawing/2014/main" val="2562186330"/>
                  </a:ext>
                </a:extLst>
              </a:tr>
              <a:tr h="370840">
                <a:tc>
                  <a:txBody>
                    <a:bodyPr/>
                    <a:lstStyle/>
                    <a:p>
                      <a:r>
                        <a:rPr kumimoji="1" lang="ja-JP" altLang="en-US" sz="1200" b="1" dirty="0">
                          <a:latin typeface="Meiryo UI" panose="020B0604030504040204" pitchFamily="50" charset="-128"/>
                          <a:ea typeface="Meiryo UI" panose="020B0604030504040204" pitchFamily="50" charset="-128"/>
                        </a:rPr>
                        <a:t>人口の推移</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842,696</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2020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827,357</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2030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758,003</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2040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688,908</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marL="0" algn="l" defTabSz="914400" rtl="0" eaLnBrk="1" latinLnBrk="0" hangingPunct="1"/>
                      <a:r>
                        <a:rPr kumimoji="1" lang="en-US" altLang="ja-JP" sz="1050" kern="1200" dirty="0">
                          <a:solidFill>
                            <a:schemeClr val="dk1"/>
                          </a:solidFill>
                          <a:latin typeface="Meiryo UI" panose="020B0604030504040204" pitchFamily="50" charset="-128"/>
                          <a:ea typeface="Meiryo UI" panose="020B0604030504040204" pitchFamily="50" charset="-128"/>
                          <a:cs typeface="+mn-cs"/>
                        </a:rPr>
                        <a:t>2015</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612,886</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人</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en-US" altLang="ja-JP" sz="1050" kern="1200" dirty="0">
                          <a:solidFill>
                            <a:schemeClr val="dk1"/>
                          </a:solidFill>
                          <a:latin typeface="Meiryo UI" panose="020B0604030504040204" pitchFamily="50" charset="-128"/>
                          <a:ea typeface="Meiryo UI" panose="020B0604030504040204" pitchFamily="50" charset="-128"/>
                          <a:cs typeface="+mn-cs"/>
                        </a:rPr>
                        <a:t>2020</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592,506</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人</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en-US" altLang="ja-JP" sz="1050" kern="1200" dirty="0">
                          <a:solidFill>
                            <a:schemeClr val="dk1"/>
                          </a:solidFill>
                          <a:latin typeface="Meiryo UI" panose="020B0604030504040204" pitchFamily="50" charset="-128"/>
                          <a:ea typeface="Meiryo UI" panose="020B0604030504040204" pitchFamily="50" charset="-128"/>
                          <a:cs typeface="+mn-cs"/>
                        </a:rPr>
                        <a:t>2030</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518,961</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人</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en-US" altLang="ja-JP" sz="1050" kern="1200" dirty="0">
                          <a:solidFill>
                            <a:schemeClr val="dk1"/>
                          </a:solidFill>
                          <a:latin typeface="Meiryo UI" panose="020B0604030504040204" pitchFamily="50" charset="-128"/>
                          <a:ea typeface="Meiryo UI" panose="020B0604030504040204" pitchFamily="50" charset="-128"/>
                          <a:cs typeface="+mn-cs"/>
                        </a:rPr>
                        <a:t>2040</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445,850</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1,175,143</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2020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1,157,270</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2030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1,098,184</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2040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1,019,441</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　</a:t>
                      </a:r>
                      <a:r>
                        <a:rPr kumimoji="1" lang="en-US" altLang="ja-JP" sz="1050" baseline="0" dirty="0">
                          <a:latin typeface="Meiryo UI" panose="020B0604030504040204" pitchFamily="50" charset="-128"/>
                          <a:ea typeface="Meiryo UI" panose="020B0604030504040204" pitchFamily="50" charset="-128"/>
                        </a:rPr>
                        <a:t>   570,075</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2020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553,526</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2030</a:t>
                      </a:r>
                      <a:r>
                        <a:rPr kumimoji="1" lang="ja-JP" altLang="en-US" sz="1050" dirty="0">
                          <a:latin typeface="Meiryo UI" panose="020B0604030504040204" pitchFamily="50" charset="-128"/>
                          <a:ea typeface="Meiryo UI" panose="020B0604030504040204" pitchFamily="50" charset="-128"/>
                        </a:rPr>
                        <a:t>　　</a:t>
                      </a:r>
                      <a:r>
                        <a:rPr kumimoji="1" lang="ja-JP" altLang="en-US" sz="1050" baseline="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504,579</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2040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451,796</a:t>
                      </a:r>
                      <a:r>
                        <a:rPr kumimoji="1" lang="ja-JP" altLang="en-US" sz="1050" dirty="0">
                          <a:latin typeface="Meiryo UI" panose="020B0604030504040204" pitchFamily="50" charset="-128"/>
                          <a:ea typeface="Meiryo UI" panose="020B0604030504040204" pitchFamily="50" charset="-128"/>
                        </a:rPr>
                        <a:t>人</a:t>
                      </a:r>
                    </a:p>
                  </a:txBody>
                  <a:tcPr/>
                </a:tc>
                <a:extLst>
                  <a:ext uri="{0D108BD9-81ED-4DB2-BD59-A6C34878D82A}">
                    <a16:rowId xmlns:a16="http://schemas.microsoft.com/office/drawing/2014/main" val="3971991542"/>
                  </a:ext>
                </a:extLst>
              </a:tr>
              <a:tr h="370840">
                <a:tc>
                  <a:txBody>
                    <a:bodyPr/>
                    <a:lstStyle/>
                    <a:p>
                      <a:r>
                        <a:rPr kumimoji="1" lang="ja-JP" altLang="en-US" sz="1200" b="1" dirty="0">
                          <a:latin typeface="Meiryo UI" panose="020B0604030504040204" pitchFamily="50" charset="-128"/>
                          <a:ea typeface="Meiryo UI" panose="020B0604030504040204" pitchFamily="50" charset="-128"/>
                        </a:rPr>
                        <a:t>土地の</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利用状況</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農地　　　 　</a:t>
                      </a:r>
                      <a:r>
                        <a:rPr kumimoji="1" lang="en-US" altLang="ja-JP" sz="1050" dirty="0">
                          <a:latin typeface="Meiryo UI" panose="020B0604030504040204" pitchFamily="50" charset="-128"/>
                          <a:ea typeface="Meiryo UI" panose="020B0604030504040204" pitchFamily="50" charset="-128"/>
                        </a:rPr>
                        <a:t>6.1</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住宅地　　</a:t>
                      </a:r>
                      <a:r>
                        <a:rPr kumimoji="1" lang="en-US" altLang="ja-JP" sz="1050" dirty="0">
                          <a:latin typeface="Meiryo UI" panose="020B0604030504040204" pitchFamily="50" charset="-128"/>
                          <a:ea typeface="Meiryo UI" panose="020B0604030504040204" pitchFamily="50" charset="-128"/>
                        </a:rPr>
                        <a:t>25.1</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工業用地 　</a:t>
                      </a:r>
                      <a:r>
                        <a:rPr kumimoji="1" lang="en-US" altLang="ja-JP" sz="1050" dirty="0">
                          <a:latin typeface="Meiryo UI" panose="020B0604030504040204" pitchFamily="50" charset="-128"/>
                          <a:ea typeface="Meiryo UI" panose="020B0604030504040204" pitchFamily="50" charset="-128"/>
                        </a:rPr>
                        <a:t>3.7</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その他      </a:t>
                      </a:r>
                      <a:r>
                        <a:rPr kumimoji="1" lang="en-US" altLang="ja-JP" sz="1050" dirty="0">
                          <a:latin typeface="Meiryo UI" panose="020B0604030504040204" pitchFamily="50" charset="-128"/>
                          <a:ea typeface="Meiryo UI" panose="020B0604030504040204" pitchFamily="50" charset="-128"/>
                        </a:rPr>
                        <a:t>65.1</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森林等</a:t>
                      </a:r>
                    </a:p>
                  </a:txBody>
                  <a:tcPr/>
                </a:tc>
                <a:tc>
                  <a:txBody>
                    <a:bodyPr/>
                    <a:lstStyle/>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農地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10.1</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住宅地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12.7</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工業用地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0.5</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その他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76.7%※</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森林等</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農地　　　  </a:t>
                      </a:r>
                      <a:r>
                        <a:rPr kumimoji="1" lang="en-US" altLang="ja-JP" sz="1050" dirty="0">
                          <a:latin typeface="Meiryo UI" panose="020B0604030504040204" pitchFamily="50" charset="-128"/>
                          <a:ea typeface="Meiryo UI" panose="020B0604030504040204" pitchFamily="50" charset="-128"/>
                        </a:rPr>
                        <a:t>7.9</a:t>
                      </a:r>
                      <a:r>
                        <a:rPr kumimoji="1" lang="ja-JP" altLang="en-US" sz="1050" dirty="0">
                          <a:latin typeface="Meiryo UI" panose="020B0604030504040204" pitchFamily="50" charset="-128"/>
                          <a:ea typeface="Meiryo UI" panose="020B0604030504040204" pitchFamily="50" charset="-128"/>
                        </a:rPr>
                        <a:t>％</a:t>
                      </a:r>
                    </a:p>
                    <a:p>
                      <a:pPr algn="l"/>
                      <a:r>
                        <a:rPr kumimoji="1" lang="ja-JP" altLang="en-US" sz="1050" dirty="0">
                          <a:latin typeface="Meiryo UI" panose="020B0604030504040204" pitchFamily="50" charset="-128"/>
                          <a:ea typeface="Meiryo UI" panose="020B0604030504040204" pitchFamily="50" charset="-128"/>
                        </a:rPr>
                        <a:t>住宅地　　</a:t>
                      </a:r>
                      <a:r>
                        <a:rPr kumimoji="1" lang="en-US" altLang="ja-JP" sz="1050" dirty="0">
                          <a:latin typeface="Meiryo UI" panose="020B0604030504040204" pitchFamily="50" charset="-128"/>
                          <a:ea typeface="Meiryo UI" panose="020B0604030504040204" pitchFamily="50" charset="-128"/>
                        </a:rPr>
                        <a:t>21.8</a:t>
                      </a:r>
                      <a:r>
                        <a:rPr kumimoji="1" lang="ja-JP" altLang="en-US" sz="1050" dirty="0">
                          <a:latin typeface="Meiryo UI" panose="020B0604030504040204" pitchFamily="50" charset="-128"/>
                          <a:ea typeface="Meiryo UI" panose="020B0604030504040204" pitchFamily="50" charset="-128"/>
                        </a:rPr>
                        <a:t>％</a:t>
                      </a:r>
                    </a:p>
                    <a:p>
                      <a:pPr algn="l"/>
                      <a:r>
                        <a:rPr kumimoji="1" lang="ja-JP" altLang="en-US" sz="1050" dirty="0">
                          <a:latin typeface="Meiryo UI" panose="020B0604030504040204" pitchFamily="50" charset="-128"/>
                          <a:ea typeface="Meiryo UI" panose="020B0604030504040204" pitchFamily="50" charset="-128"/>
                        </a:rPr>
                        <a:t>工業用地 　</a:t>
                      </a:r>
                      <a:r>
                        <a:rPr kumimoji="1" lang="en-US" altLang="ja-JP" sz="1050" dirty="0">
                          <a:latin typeface="Meiryo UI" panose="020B0604030504040204" pitchFamily="50" charset="-128"/>
                          <a:ea typeface="Meiryo UI" panose="020B0604030504040204" pitchFamily="50" charset="-128"/>
                        </a:rPr>
                        <a:t>5.9</a:t>
                      </a:r>
                      <a:r>
                        <a:rPr kumimoji="1" lang="ja-JP" altLang="en-US" sz="1050" dirty="0">
                          <a:latin typeface="Meiryo UI" panose="020B0604030504040204" pitchFamily="50" charset="-128"/>
                          <a:ea typeface="Meiryo UI" panose="020B0604030504040204" pitchFamily="50" charset="-128"/>
                        </a:rPr>
                        <a:t>％</a:t>
                      </a:r>
                    </a:p>
                    <a:p>
                      <a:pPr algn="l"/>
                      <a:r>
                        <a:rPr kumimoji="1" lang="ja-JP" altLang="en-US" sz="1050" dirty="0">
                          <a:latin typeface="Meiryo UI" panose="020B0604030504040204" pitchFamily="50" charset="-128"/>
                          <a:ea typeface="Meiryo UI" panose="020B0604030504040204" pitchFamily="50" charset="-128"/>
                        </a:rPr>
                        <a:t>その他      </a:t>
                      </a:r>
                      <a:r>
                        <a:rPr kumimoji="1" lang="en-US" altLang="ja-JP" sz="1050" dirty="0">
                          <a:latin typeface="Meiryo UI" panose="020B0604030504040204" pitchFamily="50" charset="-128"/>
                          <a:ea typeface="Meiryo UI" panose="020B0604030504040204" pitchFamily="50" charset="-128"/>
                        </a:rPr>
                        <a:t>64.4%※</a:t>
                      </a:r>
                      <a:r>
                        <a:rPr kumimoji="1" lang="ja-JP" altLang="en-US" sz="1050" dirty="0">
                          <a:latin typeface="Meiryo UI" panose="020B0604030504040204" pitchFamily="50" charset="-128"/>
                          <a:ea typeface="Meiryo UI" panose="020B0604030504040204" pitchFamily="50" charset="-128"/>
                        </a:rPr>
                        <a:t>森林等</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農地　　　  </a:t>
                      </a:r>
                      <a:r>
                        <a:rPr kumimoji="1" lang="en-US" altLang="ja-JP" sz="1050" dirty="0">
                          <a:latin typeface="Meiryo UI" panose="020B0604030504040204" pitchFamily="50" charset="-128"/>
                          <a:ea typeface="Meiryo UI" panose="020B0604030504040204" pitchFamily="50" charset="-128"/>
                        </a:rPr>
                        <a:t>8.8</a:t>
                      </a:r>
                      <a:r>
                        <a:rPr kumimoji="1" lang="ja-JP" altLang="en-US" sz="1050" dirty="0">
                          <a:latin typeface="Meiryo UI" panose="020B0604030504040204" pitchFamily="50" charset="-128"/>
                          <a:ea typeface="Meiryo UI" panose="020B0604030504040204" pitchFamily="50" charset="-128"/>
                        </a:rPr>
                        <a:t>％</a:t>
                      </a:r>
                    </a:p>
                    <a:p>
                      <a:pPr algn="l"/>
                      <a:r>
                        <a:rPr kumimoji="1" lang="ja-JP" altLang="en-US" sz="1050" dirty="0">
                          <a:latin typeface="Meiryo UI" panose="020B0604030504040204" pitchFamily="50" charset="-128"/>
                          <a:ea typeface="Meiryo UI" panose="020B0604030504040204" pitchFamily="50" charset="-128"/>
                        </a:rPr>
                        <a:t>住宅地　　</a:t>
                      </a:r>
                      <a:r>
                        <a:rPr kumimoji="1" lang="en-US" altLang="ja-JP" sz="1050" dirty="0">
                          <a:latin typeface="Meiryo UI" panose="020B0604030504040204" pitchFamily="50" charset="-128"/>
                          <a:ea typeface="Meiryo UI" panose="020B0604030504040204" pitchFamily="50" charset="-128"/>
                        </a:rPr>
                        <a:t>11.3</a:t>
                      </a:r>
                      <a:r>
                        <a:rPr kumimoji="1" lang="ja-JP" altLang="en-US" sz="1050" dirty="0">
                          <a:latin typeface="Meiryo UI" panose="020B0604030504040204" pitchFamily="50" charset="-128"/>
                          <a:ea typeface="Meiryo UI" panose="020B0604030504040204" pitchFamily="50" charset="-128"/>
                        </a:rPr>
                        <a:t>％</a:t>
                      </a:r>
                    </a:p>
                    <a:p>
                      <a:pPr algn="l"/>
                      <a:r>
                        <a:rPr kumimoji="1" lang="ja-JP" altLang="en-US" sz="1050" dirty="0">
                          <a:latin typeface="Meiryo UI" panose="020B0604030504040204" pitchFamily="50" charset="-128"/>
                          <a:ea typeface="Meiryo UI" panose="020B0604030504040204" pitchFamily="50" charset="-128"/>
                        </a:rPr>
                        <a:t>工業用地 　</a:t>
                      </a:r>
                      <a:r>
                        <a:rPr kumimoji="1" lang="en-US" altLang="ja-JP" sz="1050" dirty="0">
                          <a:latin typeface="Meiryo UI" panose="020B0604030504040204" pitchFamily="50" charset="-128"/>
                          <a:ea typeface="Meiryo UI" panose="020B0604030504040204" pitchFamily="50" charset="-128"/>
                        </a:rPr>
                        <a:t>1.3</a:t>
                      </a:r>
                      <a:r>
                        <a:rPr kumimoji="1" lang="ja-JP" altLang="en-US" sz="1050" dirty="0">
                          <a:latin typeface="Meiryo UI" panose="020B0604030504040204" pitchFamily="50" charset="-128"/>
                          <a:ea typeface="Meiryo UI" panose="020B0604030504040204" pitchFamily="50" charset="-128"/>
                        </a:rPr>
                        <a:t>％</a:t>
                      </a:r>
                    </a:p>
                    <a:p>
                      <a:pPr algn="l"/>
                      <a:r>
                        <a:rPr kumimoji="1" lang="ja-JP" altLang="en-US" sz="1050" dirty="0">
                          <a:latin typeface="Meiryo UI" panose="020B0604030504040204" pitchFamily="50" charset="-128"/>
                          <a:ea typeface="Meiryo UI" panose="020B0604030504040204" pitchFamily="50" charset="-128"/>
                        </a:rPr>
                        <a:t>その他      </a:t>
                      </a:r>
                      <a:r>
                        <a:rPr kumimoji="1" lang="en-US" altLang="ja-JP" sz="1050" dirty="0">
                          <a:latin typeface="Meiryo UI" panose="020B0604030504040204" pitchFamily="50" charset="-128"/>
                          <a:ea typeface="Meiryo UI" panose="020B0604030504040204" pitchFamily="50" charset="-128"/>
                        </a:rPr>
                        <a:t>78.6%※</a:t>
                      </a:r>
                      <a:r>
                        <a:rPr kumimoji="1" lang="ja-JP" altLang="en-US" sz="1050" dirty="0">
                          <a:latin typeface="Meiryo UI" panose="020B0604030504040204" pitchFamily="50" charset="-128"/>
                          <a:ea typeface="Meiryo UI" panose="020B0604030504040204" pitchFamily="50" charset="-128"/>
                        </a:rPr>
                        <a:t>森林等</a:t>
                      </a:r>
                    </a:p>
                  </a:txBody>
                  <a:tcPr/>
                </a:tc>
                <a:extLst>
                  <a:ext uri="{0D108BD9-81ED-4DB2-BD59-A6C34878D82A}">
                    <a16:rowId xmlns:a16="http://schemas.microsoft.com/office/drawing/2014/main" val="4231040902"/>
                  </a:ext>
                </a:extLst>
              </a:tr>
              <a:tr h="370840">
                <a:tc>
                  <a:txBody>
                    <a:bodyPr/>
                    <a:lstStyle/>
                    <a:p>
                      <a:r>
                        <a:rPr kumimoji="1" lang="ja-JP" altLang="en-US" sz="1200" b="1" dirty="0">
                          <a:latin typeface="Meiryo UI" panose="020B0604030504040204" pitchFamily="50" charset="-128"/>
                          <a:ea typeface="Meiryo UI" panose="020B0604030504040204" pitchFamily="50" charset="-128"/>
                        </a:rPr>
                        <a:t>産業構造</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第一次産業　  </a:t>
                      </a:r>
                      <a:r>
                        <a:rPr kumimoji="1" lang="en-US" altLang="ja-JP" sz="1050" dirty="0">
                          <a:latin typeface="Meiryo UI" panose="020B0604030504040204" pitchFamily="50" charset="-128"/>
                          <a:ea typeface="Meiryo UI" panose="020B0604030504040204" pitchFamily="50" charset="-128"/>
                        </a:rPr>
                        <a:t>0.5%</a:t>
                      </a:r>
                    </a:p>
                    <a:p>
                      <a:pPr algn="l"/>
                      <a:r>
                        <a:rPr kumimoji="1" lang="ja-JP" altLang="en-US" sz="1050" dirty="0">
                          <a:latin typeface="Meiryo UI" panose="020B0604030504040204" pitchFamily="50" charset="-128"/>
                          <a:ea typeface="Meiryo UI" panose="020B0604030504040204" pitchFamily="50" charset="-128"/>
                        </a:rPr>
                        <a:t>第二次産業　</a:t>
                      </a:r>
                      <a:r>
                        <a:rPr kumimoji="1" lang="en-US" altLang="ja-JP" sz="1050" dirty="0">
                          <a:latin typeface="Meiryo UI" panose="020B0604030504040204" pitchFamily="50" charset="-128"/>
                          <a:ea typeface="Meiryo UI" panose="020B0604030504040204" pitchFamily="50" charset="-128"/>
                        </a:rPr>
                        <a:t>28.0</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第三次産業　</a:t>
                      </a:r>
                      <a:r>
                        <a:rPr kumimoji="1" lang="en-US" altLang="ja-JP" sz="1050" dirty="0">
                          <a:latin typeface="Meiryo UI" panose="020B0604030504040204" pitchFamily="50" charset="-128"/>
                          <a:ea typeface="Meiryo UI" panose="020B0604030504040204" pitchFamily="50" charset="-128"/>
                        </a:rPr>
                        <a:t>62.8</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第一次産業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1.1%</a:t>
                      </a: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第二次産業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23.7</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第三次産業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68.8</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第一次産業　  </a:t>
                      </a:r>
                      <a:r>
                        <a:rPr kumimoji="1" lang="en-US" altLang="ja-JP" sz="1050" dirty="0">
                          <a:latin typeface="Meiryo UI" panose="020B0604030504040204" pitchFamily="50" charset="-128"/>
                          <a:ea typeface="Meiryo UI" panose="020B0604030504040204" pitchFamily="50" charset="-128"/>
                        </a:rPr>
                        <a:t>0.5%</a:t>
                      </a:r>
                    </a:p>
                    <a:p>
                      <a:pPr algn="l"/>
                      <a:r>
                        <a:rPr kumimoji="1" lang="ja-JP" altLang="en-US" sz="1050" dirty="0">
                          <a:latin typeface="Meiryo UI" panose="020B0604030504040204" pitchFamily="50" charset="-128"/>
                          <a:ea typeface="Meiryo UI" panose="020B0604030504040204" pitchFamily="50" charset="-128"/>
                        </a:rPr>
                        <a:t>第二次産業　</a:t>
                      </a:r>
                      <a:r>
                        <a:rPr kumimoji="1" lang="en-US" altLang="ja-JP" sz="1050" dirty="0">
                          <a:latin typeface="Meiryo UI" panose="020B0604030504040204" pitchFamily="50" charset="-128"/>
                          <a:ea typeface="Meiryo UI" panose="020B0604030504040204" pitchFamily="50" charset="-128"/>
                        </a:rPr>
                        <a:t>22.7</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第三次産業　</a:t>
                      </a:r>
                      <a:r>
                        <a:rPr kumimoji="1" lang="en-US" altLang="ja-JP" sz="1050" dirty="0">
                          <a:latin typeface="Meiryo UI" panose="020B0604030504040204" pitchFamily="50" charset="-128"/>
                          <a:ea typeface="Meiryo UI" panose="020B0604030504040204" pitchFamily="50" charset="-128"/>
                        </a:rPr>
                        <a:t>69.8</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第一次産業　  </a:t>
                      </a:r>
                      <a:r>
                        <a:rPr kumimoji="1" lang="en-US" altLang="ja-JP" sz="1050" dirty="0">
                          <a:latin typeface="Meiryo UI" panose="020B0604030504040204" pitchFamily="50" charset="-128"/>
                          <a:ea typeface="Meiryo UI" panose="020B0604030504040204" pitchFamily="50" charset="-128"/>
                        </a:rPr>
                        <a:t>1.7%</a:t>
                      </a:r>
                    </a:p>
                    <a:p>
                      <a:pPr algn="l"/>
                      <a:r>
                        <a:rPr kumimoji="1" lang="ja-JP" altLang="en-US" sz="1050" dirty="0">
                          <a:latin typeface="Meiryo UI" panose="020B0604030504040204" pitchFamily="50" charset="-128"/>
                          <a:ea typeface="Meiryo UI" panose="020B0604030504040204" pitchFamily="50" charset="-128"/>
                        </a:rPr>
                        <a:t>第二次産業　</a:t>
                      </a:r>
                      <a:r>
                        <a:rPr kumimoji="1" lang="en-US" altLang="ja-JP" sz="1050" dirty="0">
                          <a:latin typeface="Meiryo UI" panose="020B0604030504040204" pitchFamily="50" charset="-128"/>
                          <a:ea typeface="Meiryo UI" panose="020B0604030504040204" pitchFamily="50" charset="-128"/>
                        </a:rPr>
                        <a:t>23.2</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第三次産業　</a:t>
                      </a:r>
                      <a:r>
                        <a:rPr kumimoji="1" lang="en-US" altLang="ja-JP" sz="1050" dirty="0">
                          <a:latin typeface="Meiryo UI" panose="020B0604030504040204" pitchFamily="50" charset="-128"/>
                          <a:ea typeface="Meiryo UI" panose="020B0604030504040204" pitchFamily="50" charset="-128"/>
                        </a:rPr>
                        <a:t>69.3</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32060835"/>
                  </a:ext>
                </a:extLst>
              </a:tr>
              <a:tr h="370840">
                <a:tc>
                  <a:txBody>
                    <a:bodyPr/>
                    <a:lstStyle/>
                    <a:p>
                      <a:r>
                        <a:rPr kumimoji="1" lang="ja-JP" altLang="en-US" sz="1200" b="1" dirty="0">
                          <a:latin typeface="Meiryo UI" panose="020B0604030504040204" pitchFamily="50" charset="-128"/>
                          <a:ea typeface="Meiryo UI" panose="020B0604030504040204" pitchFamily="50" charset="-128"/>
                        </a:rPr>
                        <a:t>大学</a:t>
                      </a:r>
                    </a:p>
                  </a:txBody>
                  <a:tcPr/>
                </a:tc>
                <a:tc>
                  <a:txBody>
                    <a:bodyPr/>
                    <a:lstStyle/>
                    <a:p>
                      <a:pPr algn="l"/>
                      <a:r>
                        <a:rPr kumimoji="1" lang="zh-CN" altLang="en-US" sz="1050" dirty="0">
                          <a:latin typeface="Meiryo UI" panose="020B0604030504040204" pitchFamily="50" charset="-128"/>
                          <a:ea typeface="Meiryo UI" panose="020B0604030504040204" pitchFamily="50" charset="-128"/>
                        </a:rPr>
                        <a:t>大阪経済法科大学、関西福祉科学大学、大阪教育大学、大阪樟蔭女子大学、大阪商業大学、近畿大学、東大阪大学</a:t>
                      </a:r>
                    </a:p>
                  </a:txBody>
                  <a:tcPr/>
                </a:tc>
                <a:tc>
                  <a:txBody>
                    <a:bodyPr/>
                    <a:lstStyle/>
                    <a:p>
                      <a:pPr algn="l"/>
                      <a:r>
                        <a:rPr kumimoji="1" lang="ja-JP" altLang="en-US" sz="1050">
                          <a:latin typeface="Meiryo UI" panose="020B0604030504040204" pitchFamily="50" charset="-128"/>
                          <a:ea typeface="Meiryo UI" panose="020B0604030504040204" pitchFamily="50" charset="-128"/>
                        </a:rPr>
                        <a:t>大阪公立大学、</a:t>
                      </a:r>
                      <a:r>
                        <a:rPr kumimoji="1" lang="zh-CN" altLang="en-US" sz="1050">
                          <a:latin typeface="Meiryo UI" panose="020B0604030504040204" pitchFamily="50" charset="-128"/>
                          <a:ea typeface="Meiryo UI" panose="020B0604030504040204" pitchFamily="50" charset="-128"/>
                        </a:rPr>
                        <a:t>大阪</a:t>
                      </a:r>
                      <a:r>
                        <a:rPr kumimoji="1" lang="zh-CN" altLang="en-US" sz="1050" dirty="0">
                          <a:latin typeface="Meiryo UI" panose="020B0604030504040204" pitchFamily="50" charset="-128"/>
                          <a:ea typeface="Meiryo UI" panose="020B0604030504040204" pitchFamily="50" charset="-128"/>
                        </a:rPr>
                        <a:t>大谷大学、大阪芸術大学、帝塚山学院大学、阪南大学、四</a:t>
                      </a:r>
                      <a:r>
                        <a:rPr kumimoji="1" lang="zh-CN" altLang="en-US" sz="1050">
                          <a:latin typeface="Meiryo UI" panose="020B0604030504040204" pitchFamily="50" charset="-128"/>
                          <a:ea typeface="Meiryo UI" panose="020B0604030504040204" pitchFamily="50" charset="-128"/>
                        </a:rPr>
                        <a:t>天王寺大学</a:t>
                      </a:r>
                      <a:endParaRPr kumimoji="1" lang="zh-CN" altLang="en-US" sz="1050" dirty="0">
                        <a:latin typeface="Meiryo UI" panose="020B0604030504040204" pitchFamily="50" charset="-128"/>
                        <a:ea typeface="Meiryo UI" panose="020B0604030504040204" pitchFamily="50" charset="-128"/>
                      </a:endParaRPr>
                    </a:p>
                  </a:txBody>
                  <a:tcPr/>
                </a:tc>
                <a:tc>
                  <a:txBody>
                    <a:bodyPr/>
                    <a:lstStyle/>
                    <a:p>
                      <a:pPr algn="l"/>
                      <a:r>
                        <a:rPr kumimoji="1" lang="zh-CN" altLang="en-US" sz="1050" dirty="0">
                          <a:latin typeface="Meiryo UI" panose="020B0604030504040204" pitchFamily="50" charset="-128"/>
                          <a:ea typeface="Meiryo UI" panose="020B0604030504040204" pitchFamily="50" charset="-128"/>
                        </a:rPr>
                        <a:t>大阪</a:t>
                      </a:r>
                      <a:r>
                        <a:rPr kumimoji="1" lang="ja-JP" altLang="en-US" sz="1050" dirty="0">
                          <a:latin typeface="Meiryo UI" panose="020B0604030504040204" pitchFamily="50" charset="-128"/>
                          <a:ea typeface="Meiryo UI" panose="020B0604030504040204" pitchFamily="50" charset="-128"/>
                        </a:rPr>
                        <a:t>公立</a:t>
                      </a:r>
                      <a:r>
                        <a:rPr kumimoji="1" lang="zh-CN" altLang="en-US" sz="1050" dirty="0">
                          <a:latin typeface="Meiryo UI" panose="020B0604030504040204" pitchFamily="50" charset="-128"/>
                          <a:ea typeface="Meiryo UI" panose="020B0604030504040204" pitchFamily="50" charset="-128"/>
                        </a:rPr>
                        <a:t>大学、桃山学院大学、太成学院大学、羽衣国際大学、桃山学院教育大学、大阪物療大学</a:t>
                      </a:r>
                      <a:r>
                        <a:rPr kumimoji="1" lang="ja-JP" altLang="en-US" sz="1050" dirty="0" err="1">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関西大学</a:t>
                      </a:r>
                      <a:endParaRPr kumimoji="1" lang="zh-CN"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大阪体育大学、大阪観光大学、関西医療大学、大阪河﨑リハビリテーション大学</a:t>
                      </a:r>
                    </a:p>
                  </a:txBody>
                  <a:tcPr/>
                </a:tc>
                <a:extLst>
                  <a:ext uri="{0D108BD9-81ED-4DB2-BD59-A6C34878D82A}">
                    <a16:rowId xmlns:a16="http://schemas.microsoft.com/office/drawing/2014/main" val="1496207474"/>
                  </a:ext>
                </a:extLst>
              </a:tr>
            </a:tbl>
          </a:graphicData>
        </a:graphic>
      </p:graphicFrame>
      <p:pic>
        <p:nvPicPr>
          <p:cNvPr id="4" name="図 3"/>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290410" y="1334293"/>
            <a:ext cx="1376069" cy="1663372"/>
          </a:xfrm>
          <a:prstGeom prst="rect">
            <a:avLst/>
          </a:prstGeom>
          <a:ln>
            <a:solidFill>
              <a:sysClr val="windowText" lastClr="000000"/>
            </a:solidFill>
          </a:ln>
        </p:spPr>
      </p:pic>
      <p:pic>
        <p:nvPicPr>
          <p:cNvPr id="5" name="図 4">
            <a:extLst>
              <a:ext uri="{FF2B5EF4-FFF2-40B4-BE49-F238E27FC236}">
                <a16:creationId xmlns:a16="http://schemas.microsoft.com/office/drawing/2014/main" id="{EF92A05C-EC6F-4B4B-A0EC-289FBC93D1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437" t="9804" r="7380" b="9939"/>
          <a:stretch/>
        </p:blipFill>
        <p:spPr>
          <a:xfrm>
            <a:off x="3452286" y="1548915"/>
            <a:ext cx="1125695" cy="1448750"/>
          </a:xfrm>
          <a:prstGeom prst="rect">
            <a:avLst/>
          </a:prstGeom>
          <a:ln>
            <a:solidFill>
              <a:sysClr val="windowText" lastClr="000000"/>
            </a:solidFill>
          </a:ln>
        </p:spPr>
      </p:pic>
      <p:pic>
        <p:nvPicPr>
          <p:cNvPr id="6" name="図 5">
            <a:extLst>
              <a:ext uri="{FF2B5EF4-FFF2-40B4-BE49-F238E27FC236}">
                <a16:creationId xmlns:a16="http://schemas.microsoft.com/office/drawing/2014/main" id="{0C6F43A1-8C01-4E3B-86BB-69E034A20D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677" t="4539" r="24146" b="5604"/>
          <a:stretch/>
        </p:blipFill>
        <p:spPr>
          <a:xfrm>
            <a:off x="5329780" y="1548915"/>
            <a:ext cx="1408997" cy="1448750"/>
          </a:xfrm>
          <a:prstGeom prst="rect">
            <a:avLst/>
          </a:prstGeom>
          <a:ln>
            <a:solidFill>
              <a:sysClr val="windowText" lastClr="000000"/>
            </a:solidFill>
          </a:ln>
        </p:spPr>
      </p:pic>
      <p:pic>
        <p:nvPicPr>
          <p:cNvPr id="7" name="図 6"/>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7216140" y="1548915"/>
            <a:ext cx="1752927" cy="1112684"/>
          </a:xfrm>
          <a:prstGeom prst="rect">
            <a:avLst/>
          </a:prstGeom>
          <a:ln>
            <a:solidFill>
              <a:sysClr val="windowText" lastClr="000000"/>
            </a:solidFill>
          </a:ln>
        </p:spPr>
      </p:pic>
      <p:sp>
        <p:nvSpPr>
          <p:cNvPr id="10" name="正方形/長方形 9"/>
          <p:cNvSpPr/>
          <p:nvPr/>
        </p:nvSpPr>
        <p:spPr>
          <a:xfrm>
            <a:off x="4899547" y="230878"/>
            <a:ext cx="4448862" cy="215444"/>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「万博のインパクトを活かした大阪の将来に向けたビジョン（資料編）」を</a:t>
            </a:r>
            <a:r>
              <a:rPr lang="ja-JP" altLang="en-US" sz="800" dirty="0">
                <a:solidFill>
                  <a:srgbClr val="111111"/>
                </a:solidFill>
                <a:latin typeface="Meiryo UI" panose="020B0604030504040204" pitchFamily="50" charset="-128"/>
                <a:ea typeface="Meiryo UI" panose="020B0604030504040204" pitchFamily="50" charset="-128"/>
              </a:rPr>
              <a:t>参考に、</a:t>
            </a: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副首都推進局で作成</a:t>
            </a:r>
          </a:p>
        </p:txBody>
      </p:sp>
    </p:spTree>
    <p:extLst>
      <p:ext uri="{BB962C8B-B14F-4D97-AF65-F5344CB8AC3E}">
        <p14:creationId xmlns:p14="http://schemas.microsoft.com/office/powerpoint/2010/main" val="1840385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 y="255252"/>
          <a:ext cx="9144001" cy="6407794"/>
        </p:xfrm>
        <a:graphic>
          <a:graphicData uri="http://schemas.openxmlformats.org/drawingml/2006/table">
            <a:tbl>
              <a:tblPr firstRow="1" bandRow="1">
                <a:tableStyleId>{5C22544A-7EE6-4342-B048-85BDC9FD1C3A}</a:tableStyleId>
              </a:tblPr>
              <a:tblGrid>
                <a:gridCol w="984201">
                  <a:extLst>
                    <a:ext uri="{9D8B030D-6E8A-4147-A177-3AD203B41FA5}">
                      <a16:colId xmlns:a16="http://schemas.microsoft.com/office/drawing/2014/main" val="3164408231"/>
                    </a:ext>
                  </a:extLst>
                </a:gridCol>
                <a:gridCol w="2039950">
                  <a:extLst>
                    <a:ext uri="{9D8B030D-6E8A-4147-A177-3AD203B41FA5}">
                      <a16:colId xmlns:a16="http://schemas.microsoft.com/office/drawing/2014/main" val="1788653758"/>
                    </a:ext>
                  </a:extLst>
                </a:gridCol>
                <a:gridCol w="2039950">
                  <a:extLst>
                    <a:ext uri="{9D8B030D-6E8A-4147-A177-3AD203B41FA5}">
                      <a16:colId xmlns:a16="http://schemas.microsoft.com/office/drawing/2014/main" val="2811575869"/>
                    </a:ext>
                  </a:extLst>
                </a:gridCol>
                <a:gridCol w="2039950">
                  <a:extLst>
                    <a:ext uri="{9D8B030D-6E8A-4147-A177-3AD203B41FA5}">
                      <a16:colId xmlns:a16="http://schemas.microsoft.com/office/drawing/2014/main" val="2318557540"/>
                    </a:ext>
                  </a:extLst>
                </a:gridCol>
                <a:gridCol w="2039950">
                  <a:extLst>
                    <a:ext uri="{9D8B030D-6E8A-4147-A177-3AD203B41FA5}">
                      <a16:colId xmlns:a16="http://schemas.microsoft.com/office/drawing/2014/main" val="3147140178"/>
                    </a:ext>
                  </a:extLst>
                </a:gridCol>
              </a:tblGrid>
              <a:tr h="274309">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中河内地域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南河内地域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泉北地域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泉南地域</a:t>
                      </a:r>
                    </a:p>
                  </a:txBody>
                  <a:tcPr/>
                </a:tc>
                <a:extLst>
                  <a:ext uri="{0D108BD9-81ED-4DB2-BD59-A6C34878D82A}">
                    <a16:rowId xmlns:a16="http://schemas.microsoft.com/office/drawing/2014/main" val="3347022767"/>
                  </a:ext>
                </a:extLst>
              </a:tr>
              <a:tr h="1399368">
                <a:tc>
                  <a:txBody>
                    <a:bodyPr/>
                    <a:lstStyle/>
                    <a:p>
                      <a:r>
                        <a:rPr kumimoji="1" lang="ja-JP" altLang="en-US" sz="1200" b="1" dirty="0">
                          <a:latin typeface="Meiryo UI" panose="020B0604030504040204" pitchFamily="50" charset="-128"/>
                          <a:ea typeface="Meiryo UI" panose="020B0604030504040204" pitchFamily="50" charset="-128"/>
                        </a:rPr>
                        <a:t>文化・</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都市魅力</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恩智神社、松岳山古墳、枚岡神社、玉串川、三田家住宅、東大阪市花園ラグビー場、石切神社、司馬遼太郎記念館、河内ワイン館、久宝寺緑地、東大阪市役所展望ロビー　他</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古市古墳群、錦織神社、観心寺、柴籬神社、富田林寺内町、狭山池、竹内街道、史跡金山古墳公園、金剛山、農業公園サバ</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ファーム、岩湧山、大林寺、古市大溝、葛井寺、狭山藩陣屋跡、二上山万葉の森、道の駅かなん、下赤阪の棚田、叡福寺、スポーツパーク松原（スケートボード）　他</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百舌鳥古墳群、旧堺燈台、さかい利晶の杜、曽禰神社、和泉市いずみの国歴史館、専称寺、忠岡神社、堺市博物館、田中本陣、側川渓、浜寺公園、大泉緑地、大仙公園、正木美術館、堺市立ビッグバン　他</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岸和田城、慈眼院多宝塔、林昌寺庭園、波太神社、中家住宅、嘉祥神社、宇度墓古墳、岸和田</a:t>
                      </a:r>
                      <a:r>
                        <a:rPr kumimoji="1" lang="ja-JP" altLang="en-US" sz="1050" dirty="0" err="1">
                          <a:latin typeface="Meiryo UI" panose="020B0604030504040204" pitchFamily="50" charset="-128"/>
                          <a:ea typeface="Meiryo UI" panose="020B0604030504040204" pitchFamily="50" charset="-128"/>
                        </a:rPr>
                        <a:t>だんじり</a:t>
                      </a:r>
                      <a:r>
                        <a:rPr kumimoji="1" lang="ja-JP" altLang="en-US" sz="1050" dirty="0">
                          <a:latin typeface="Meiryo UI" panose="020B0604030504040204" pitchFamily="50" charset="-128"/>
                          <a:ea typeface="Meiryo UI" panose="020B0604030504040204" pitchFamily="50" charset="-128"/>
                        </a:rPr>
                        <a:t>会館、二色の浜公園、りんくうタウン、サザンビーチ、自然居子のいちょう、奥山雨山自然公園、田尻スカイブリッジ、ときめきビーチ、犬鳴山　他</a:t>
                      </a:r>
                    </a:p>
                  </a:txBody>
                  <a:tcPr/>
                </a:tc>
                <a:extLst>
                  <a:ext uri="{0D108BD9-81ED-4DB2-BD59-A6C34878D82A}">
                    <a16:rowId xmlns:a16="http://schemas.microsoft.com/office/drawing/2014/main" val="2780049628"/>
                  </a:ext>
                </a:extLst>
              </a:tr>
              <a:tr h="624527">
                <a:tc>
                  <a:txBody>
                    <a:bodyPr/>
                    <a:lstStyle/>
                    <a:p>
                      <a:r>
                        <a:rPr kumimoji="1" lang="ja-JP" altLang="en-US" sz="1200" b="1" dirty="0">
                          <a:latin typeface="Meiryo UI" panose="020B0604030504040204" pitchFamily="50" charset="-128"/>
                          <a:ea typeface="Meiryo UI" panose="020B0604030504040204" pitchFamily="50" charset="-128"/>
                        </a:rPr>
                        <a:t>交通主要駅</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近鉄八尾駅、久宝寺駅、布施駅、新石切駅、長田駅、河内国分駅</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富田林駅、河内長野駅、金剛駅、古市駅、道明寺駅、河内松原駅</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堺駅、堺市駅、堺東駅、三国ヶ丘駅、中百舌鳥駅、泉大津駅、和泉中央駅、和泉府中駅、羽衣駅</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日根野駅、りんくうタウン駅、関西空港駅、熊取駅、岸和田駅、泉佐野駅、貝塚駅</a:t>
                      </a:r>
                    </a:p>
                  </a:txBody>
                  <a:tcPr/>
                </a:tc>
                <a:extLst>
                  <a:ext uri="{0D108BD9-81ED-4DB2-BD59-A6C34878D82A}">
                    <a16:rowId xmlns:a16="http://schemas.microsoft.com/office/drawing/2014/main" val="3365271394"/>
                  </a:ext>
                </a:extLst>
              </a:tr>
              <a:tr h="1620000">
                <a:tc>
                  <a:txBody>
                    <a:bodyPr/>
                    <a:lstStyle/>
                    <a:p>
                      <a:r>
                        <a:rPr kumimoji="1" lang="ja-JP" altLang="en-US" sz="1200" b="1" dirty="0">
                          <a:latin typeface="Meiryo UI" panose="020B0604030504040204" pitchFamily="50" charset="-128"/>
                          <a:ea typeface="Meiryo UI" panose="020B0604030504040204" pitchFamily="50" charset="-128"/>
                        </a:rPr>
                        <a:t>域内の</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人の動き</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大阪市との人流は、通勤・休日とも強め</a:t>
                      </a:r>
                      <a:endParaRPr kumimoji="1" lang="en-US" altLang="ja-JP" sz="105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通勤では、柏原市から大阪市への人流の動きは比較的小さいが、東大阪市・八尾市は大きい。</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休日では、全体的に大阪市への人流の動きが大きい。</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5725" algn="l"/>
                        </a:tabLst>
                        <a:defRPr/>
                      </a:pPr>
                      <a:r>
                        <a:rPr kumimoji="1" lang="ja-JP" altLang="en-US" sz="1050" dirty="0">
                          <a:latin typeface="Meiryo UI" panose="020B0604030504040204" pitchFamily="50" charset="-128"/>
                          <a:ea typeface="Meiryo UI" panose="020B0604030504040204" pitchFamily="50" charset="-128"/>
                        </a:rPr>
                        <a:t>大阪市との人流は、通勤・休日とも強め</a:t>
                      </a:r>
                      <a:endParaRPr kumimoji="1" lang="en-US" altLang="ja-JP" sz="105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通勤では、町村部は相対的に大阪市への人流の動きが市に比べて小さい。</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休日では、大阪市への人流の動きとともに堺市への人流の動きも一定みられる。</a:t>
                      </a:r>
                    </a:p>
                  </a:txBody>
                  <a:tcPr/>
                </a:tc>
                <a:tc>
                  <a:txBody>
                    <a:bodyPr/>
                    <a:lstStyle/>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大阪市との人流は、通勤・休日とも強め</a:t>
                      </a:r>
                      <a:endParaRPr kumimoji="1" lang="en-US" altLang="ja-JP" sz="105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通勤では、堺市から大阪市への人流の動きは大きいが、高石市・泉大津市は中位程度。和泉市・忠岡町は相対的に小さい（地域内での比較）。</a:t>
                      </a:r>
                    </a:p>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休日では、高石市・泉大津市・和泉市では大阪市より堺市への人流が顕著にみられる市もある。</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大阪市との人流は、通勤・休日とも弱め</a:t>
                      </a:r>
                      <a:endParaRPr kumimoji="1" lang="en-US" altLang="ja-JP" sz="100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通勤では、全体的に他の地域に比べ大阪市への人流の動きは小さい。</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休日では、岸和田市で大阪市への人流の動きが一定高まるが、他は相対的に小さい。また、堺市への人流の動きも一定みられる。岬町では隣接の和歌山市への人流も一定みられる。</a:t>
                      </a:r>
                    </a:p>
                  </a:txBody>
                  <a:tcPr/>
                </a:tc>
                <a:extLst>
                  <a:ext uri="{0D108BD9-81ED-4DB2-BD59-A6C34878D82A}">
                    <a16:rowId xmlns:a16="http://schemas.microsoft.com/office/drawing/2014/main" val="3946999342"/>
                  </a:ext>
                </a:extLst>
              </a:tr>
              <a:tr h="624527">
                <a:tc>
                  <a:txBody>
                    <a:bodyPr/>
                    <a:lstStyle/>
                    <a:p>
                      <a:r>
                        <a:rPr kumimoji="1" lang="ja-JP" altLang="en-US" sz="1200" b="1" dirty="0">
                          <a:latin typeface="Meiryo UI" panose="020B0604030504040204" pitchFamily="50" charset="-128"/>
                          <a:ea typeface="Meiryo UI" panose="020B0604030504040204" pitchFamily="50" charset="-128"/>
                        </a:rPr>
                        <a:t>商業施設</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ARIO</a:t>
                      </a:r>
                      <a:r>
                        <a:rPr kumimoji="1" lang="ja-JP" altLang="en-US" sz="1050" dirty="0">
                          <a:latin typeface="Meiryo UI" panose="020B0604030504040204" pitchFamily="50" charset="-128"/>
                          <a:ea typeface="Meiryo UI" panose="020B0604030504040204" pitchFamily="50" charset="-128"/>
                        </a:rPr>
                        <a:t>八尾、ヴェル・ノール布施</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セブンパーク天美、イオン藤井寺ショッピングセンター</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堺高島屋、アリオ鳳、イオンモール堺北花田、イオンモール堺鉄砲町、泉北パンジョ、ららぽーと和泉</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岸和田カンカンベイサイドモール、りんくうプレミアムアウトレット、泉南ロングパーク、イオンモールりんくう泉南</a:t>
                      </a:r>
                    </a:p>
                  </a:txBody>
                  <a:tcPr/>
                </a:tc>
                <a:extLst>
                  <a:ext uri="{0D108BD9-81ED-4DB2-BD59-A6C34878D82A}">
                    <a16:rowId xmlns:a16="http://schemas.microsoft.com/office/drawing/2014/main" val="160300592"/>
                  </a:ext>
                </a:extLst>
              </a:tr>
              <a:tr h="562102">
                <a:tc>
                  <a:txBody>
                    <a:bodyPr/>
                    <a:lstStyle/>
                    <a:p>
                      <a:r>
                        <a:rPr kumimoji="1" lang="ja-JP" altLang="en-US" sz="1200" b="1" dirty="0">
                          <a:latin typeface="Meiryo UI" panose="020B0604030504040204" pitchFamily="50" charset="-128"/>
                          <a:ea typeface="Meiryo UI" panose="020B0604030504040204" pitchFamily="50" charset="-128"/>
                        </a:rPr>
                        <a:t>まちづくりの取組み</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大阪モノレール延伸、花園ラグビー場の市営化、</a:t>
                      </a:r>
                      <a:r>
                        <a:rPr kumimoji="1" lang="zh-TW" altLang="en-US" sz="1050" dirty="0">
                          <a:latin typeface="Meiryo UI" panose="020B0604030504040204" pitchFamily="50" charset="-128"/>
                          <a:ea typeface="Meiryo UI" panose="020B0604030504040204" pitchFamily="50" charset="-128"/>
                        </a:rPr>
                        <a:t>八尾空港西側跡地</a:t>
                      </a:r>
                      <a:r>
                        <a:rPr kumimoji="1" lang="ja-JP" altLang="en-US" sz="1050" dirty="0">
                          <a:latin typeface="Meiryo UI" panose="020B0604030504040204" pitchFamily="50" charset="-128"/>
                          <a:ea typeface="Meiryo UI" panose="020B0604030504040204" pitchFamily="50" charset="-128"/>
                        </a:rPr>
                        <a:t>利活用検討</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金剛地区再生、狭山ニュータウンの再生、河内長野市南花台でのスマートシティの取組み</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堺旧港周辺まちづくり、泉北ニュータウンの再生、泉ヶ丘駅前活性化計画、近畿大学病院移転</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ゆめみ</a:t>
                      </a:r>
                      <a:r>
                        <a:rPr kumimoji="1" lang="ja-JP" altLang="en-US" sz="1050" dirty="0" err="1">
                          <a:latin typeface="Meiryo UI" panose="020B0604030504040204" pitchFamily="50" charset="-128"/>
                          <a:ea typeface="Meiryo UI" panose="020B0604030504040204" pitchFamily="50" charset="-128"/>
                        </a:rPr>
                        <a:t>ヶ</a:t>
                      </a:r>
                      <a:r>
                        <a:rPr kumimoji="1" lang="ja-JP" altLang="en-US" sz="1050" dirty="0">
                          <a:latin typeface="Meiryo UI" panose="020B0604030504040204" pitchFamily="50" charset="-128"/>
                          <a:ea typeface="Meiryo UI" panose="020B0604030504040204" pitchFamily="50" charset="-128"/>
                        </a:rPr>
                        <a:t>丘岸和田、りんくうタウンでのスケートリンクを核としたまちづくり、新たなみさき公園整備</a:t>
                      </a:r>
                    </a:p>
                  </a:txBody>
                  <a:tcPr/>
                </a:tc>
                <a:extLst>
                  <a:ext uri="{0D108BD9-81ED-4DB2-BD59-A6C34878D82A}">
                    <a16:rowId xmlns:a16="http://schemas.microsoft.com/office/drawing/2014/main" val="1376853096"/>
                  </a:ext>
                </a:extLst>
              </a:tr>
              <a:tr h="1034372">
                <a:tc>
                  <a:txBody>
                    <a:bodyPr/>
                    <a:lstStyle/>
                    <a:p>
                      <a:r>
                        <a:rPr kumimoji="1" lang="ja-JP" altLang="en-US" sz="1200" b="1" dirty="0">
                          <a:latin typeface="Meiryo UI" panose="020B0604030504040204" pitchFamily="50" charset="-128"/>
                          <a:ea typeface="Meiryo UI" panose="020B0604030504040204" pitchFamily="50" charset="-128"/>
                        </a:rPr>
                        <a:t>特徴</a:t>
                      </a:r>
                    </a:p>
                  </a:txBody>
                  <a:tcPr/>
                </a:tc>
                <a:tc>
                  <a:txBody>
                    <a:bodyPr/>
                    <a:lstStyle/>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東大阪市、八尾市は府内でも中小町工場が数多く立地するものづくりの集積地であり、他の地域に比べて、第二次産業の従事者が多い。</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柏原市は古くからぶどうの一大産地であり、ワイン醸造も行われるなど地域ブランド化を進めている。</a:t>
                      </a:r>
                    </a:p>
                  </a:txBody>
                  <a:tcPr/>
                </a:tc>
                <a:tc>
                  <a:txBody>
                    <a:bodyPr/>
                    <a:lstStyle/>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世界遺産の古墳群をはじめとした歴史的な文化財が豊富</a:t>
                      </a:r>
                      <a:endParaRPr kumimoji="1" lang="en-US" altLang="ja-JP" sz="105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農業産出額が大阪府内の</a:t>
                      </a:r>
                      <a:r>
                        <a:rPr kumimoji="1" lang="en-US" altLang="ja-JP" sz="1050" dirty="0">
                          <a:latin typeface="Meiryo UI" panose="020B0604030504040204" pitchFamily="50" charset="-128"/>
                          <a:ea typeface="Meiryo UI" panose="020B0604030504040204" pitchFamily="50" charset="-128"/>
                        </a:rPr>
                        <a:t>1/4</a:t>
                      </a:r>
                      <a:r>
                        <a:rPr kumimoji="1" lang="ja-JP" altLang="en-US" sz="1050" dirty="0">
                          <a:latin typeface="Meiryo UI" panose="020B0604030504040204" pitchFamily="50" charset="-128"/>
                          <a:ea typeface="Meiryo UI" panose="020B0604030504040204" pitchFamily="50" charset="-128"/>
                        </a:rPr>
                        <a:t>を占めるなど、米、野菜、果樹栽培が盛んで、ワイン醸造も行われるなど、食の魅力にあふれる地域。</a:t>
                      </a:r>
                    </a:p>
                  </a:txBody>
                  <a:tcPr/>
                </a:tc>
                <a:tc>
                  <a:txBody>
                    <a:bodyPr/>
                    <a:lstStyle/>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政令市の堺市が一定の存在感（商業サービス、臨海部の製造業など）</a:t>
                      </a:r>
                      <a:endParaRPr kumimoji="1" lang="en-US" altLang="ja-JP" sz="105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世界遺産の古墳群の</a:t>
                      </a:r>
                      <a:r>
                        <a:rPr kumimoji="1" lang="ja-JP" altLang="en-US" sz="1050">
                          <a:latin typeface="Meiryo UI" panose="020B0604030504040204" pitchFamily="50" charset="-128"/>
                          <a:ea typeface="Meiryo UI" panose="020B0604030504040204" pitchFamily="50" charset="-128"/>
                        </a:rPr>
                        <a:t>ほか、古くから栄えた歴史・文化にあふれる地域</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府内の農業産出額の約３割を占め、野菜などの栽培が盛ん。</a:t>
                      </a:r>
                      <a:endParaRPr kumimoji="1" lang="en-US" altLang="ja-JP" sz="105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りんくうタウンなどの海沿いに大型商業施設が複数立地。</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31291720"/>
                  </a:ext>
                </a:extLst>
              </a:tr>
            </a:tbl>
          </a:graphicData>
        </a:graphic>
      </p:graphicFrame>
      <p:sp>
        <p:nvSpPr>
          <p:cNvPr id="6" name="正方形/長方形 5"/>
          <p:cNvSpPr/>
          <p:nvPr/>
        </p:nvSpPr>
        <p:spPr>
          <a:xfrm>
            <a:off x="4899547" y="39806"/>
            <a:ext cx="4448862" cy="215444"/>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「万博のインパクトを活かした大阪の将来に向けたビジョン（資料編）」を</a:t>
            </a:r>
            <a:r>
              <a:rPr lang="ja-JP" altLang="en-US" sz="800" dirty="0">
                <a:solidFill>
                  <a:srgbClr val="111111"/>
                </a:solidFill>
                <a:latin typeface="Meiryo UI" panose="020B0604030504040204" pitchFamily="50" charset="-128"/>
                <a:ea typeface="Meiryo UI" panose="020B0604030504040204" pitchFamily="50" charset="-128"/>
              </a:rPr>
              <a:t>参考に、</a:t>
            </a: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副首都推進局で作成</a:t>
            </a:r>
          </a:p>
        </p:txBody>
      </p:sp>
    </p:spTree>
    <p:extLst>
      <p:ext uri="{BB962C8B-B14F-4D97-AF65-F5344CB8AC3E}">
        <p14:creationId xmlns:p14="http://schemas.microsoft.com/office/powerpoint/2010/main" val="3705321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33431" y="6288643"/>
            <a:ext cx="5600698" cy="398827"/>
          </a:xfrm>
          <a:prstGeom prst="rect">
            <a:avLst/>
          </a:prstGeom>
          <a:noFill/>
        </p:spPr>
        <p:txBody>
          <a:bodyPr wrap="square" rtlCol="0">
            <a:spAutoFit/>
          </a:bodyPr>
          <a:lstStyle/>
          <a:p>
            <a:pPr marL="170243" indent="-170243" defTabSz="433892">
              <a:defRPr/>
            </a:pPr>
            <a:r>
              <a:rPr kumimoji="1" lang="ja-JP" altLang="en-US" sz="996" dirty="0">
                <a:solidFill>
                  <a:prstClr val="black"/>
                </a:solidFill>
                <a:latin typeface="Meiryo UI" panose="020B0604030504040204" pitchFamily="50" charset="-128"/>
                <a:ea typeface="Meiryo UI" panose="020B0604030504040204" pitchFamily="50" charset="-128"/>
              </a:rPr>
              <a:t>出典：総務省「自治体戦略</a:t>
            </a:r>
            <a:r>
              <a:rPr kumimoji="1" lang="en-US" altLang="ja-JP" sz="996" dirty="0">
                <a:solidFill>
                  <a:prstClr val="black"/>
                </a:solidFill>
                <a:latin typeface="Meiryo UI" panose="020B0604030504040204" pitchFamily="50" charset="-128"/>
                <a:ea typeface="Meiryo UI" panose="020B0604030504040204" pitchFamily="50" charset="-128"/>
              </a:rPr>
              <a:t>2040</a:t>
            </a:r>
            <a:r>
              <a:rPr kumimoji="1" lang="ja-JP" altLang="en-US" sz="996" dirty="0">
                <a:solidFill>
                  <a:prstClr val="black"/>
                </a:solidFill>
                <a:latin typeface="Meiryo UI" panose="020B0604030504040204" pitchFamily="50" charset="-128"/>
                <a:ea typeface="Meiryo UI" panose="020B0604030504040204" pitchFamily="50" charset="-128"/>
              </a:rPr>
              <a:t>構想研究会（第</a:t>
            </a:r>
            <a:r>
              <a:rPr kumimoji="1" lang="en-US" altLang="ja-JP" sz="996" dirty="0">
                <a:solidFill>
                  <a:prstClr val="black"/>
                </a:solidFill>
                <a:latin typeface="Meiryo UI" panose="020B0604030504040204" pitchFamily="50" charset="-128"/>
                <a:ea typeface="Meiryo UI" panose="020B0604030504040204" pitchFamily="50" charset="-128"/>
              </a:rPr>
              <a:t>12</a:t>
            </a:r>
            <a:r>
              <a:rPr kumimoji="1" lang="ja-JP" altLang="en-US" sz="996" dirty="0">
                <a:solidFill>
                  <a:prstClr val="black"/>
                </a:solidFill>
                <a:latin typeface="Meiryo UI" panose="020B0604030504040204" pitchFamily="50" charset="-128"/>
                <a:ea typeface="Meiryo UI" panose="020B0604030504040204" pitchFamily="50" charset="-128"/>
              </a:rPr>
              <a:t>回）」事務局提出資料</a:t>
            </a:r>
            <a:endParaRPr kumimoji="1" lang="en-US" altLang="ja-JP" sz="996" dirty="0">
              <a:solidFill>
                <a:prstClr val="black"/>
              </a:solidFill>
              <a:latin typeface="Meiryo UI" panose="020B0604030504040204" pitchFamily="50" charset="-128"/>
              <a:ea typeface="Meiryo UI" panose="020B0604030504040204" pitchFamily="50" charset="-128"/>
            </a:endParaRPr>
          </a:p>
          <a:p>
            <a:pPr marL="170243" indent="-170243" defTabSz="433892">
              <a:defRPr/>
            </a:pPr>
            <a:r>
              <a:rPr kumimoji="1" lang="ja-JP" altLang="en-US" sz="996" dirty="0">
                <a:solidFill>
                  <a:prstClr val="black"/>
                </a:solidFill>
                <a:latin typeface="Meiryo UI" panose="020B0604030504040204" pitchFamily="50" charset="-128"/>
                <a:ea typeface="Meiryo UI" panose="020B0604030504040204" pitchFamily="50" charset="-128"/>
              </a:rPr>
              <a:t>　　　　（総務省統計局「平成</a:t>
            </a:r>
            <a:r>
              <a:rPr kumimoji="1" lang="en-US" altLang="ja-JP" sz="996" dirty="0">
                <a:solidFill>
                  <a:prstClr val="black"/>
                </a:solidFill>
                <a:latin typeface="Meiryo UI" panose="020B0604030504040204" pitchFamily="50" charset="-128"/>
                <a:ea typeface="Meiryo UI" panose="020B0604030504040204" pitchFamily="50" charset="-128"/>
              </a:rPr>
              <a:t>27</a:t>
            </a:r>
            <a:r>
              <a:rPr kumimoji="1" lang="ja-JP" altLang="en-US" sz="996" dirty="0">
                <a:solidFill>
                  <a:prstClr val="black"/>
                </a:solidFill>
                <a:latin typeface="Meiryo UI" panose="020B0604030504040204" pitchFamily="50" charset="-128"/>
                <a:ea typeface="Meiryo UI" panose="020B0604030504040204" pitchFamily="50" charset="-128"/>
              </a:rPr>
              <a:t>年国勢調査」従業地・通学地による人口・就業状況等集計より作成）</a:t>
            </a: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34806" y="768146"/>
            <a:ext cx="5121553" cy="5377631"/>
          </a:xfrm>
          <a:prstGeom prst="rect">
            <a:avLst/>
          </a:prstGeom>
        </p:spPr>
      </p:pic>
      <p:grpSp>
        <p:nvGrpSpPr>
          <p:cNvPr id="7" name="グループ化 6"/>
          <p:cNvGrpSpPr/>
          <p:nvPr/>
        </p:nvGrpSpPr>
        <p:grpSpPr>
          <a:xfrm>
            <a:off x="6247865" y="4159912"/>
            <a:ext cx="2662704" cy="2011355"/>
            <a:chOff x="7373846" y="4068902"/>
            <a:chExt cx="2532154" cy="1944216"/>
          </a:xfrm>
        </p:grpSpPr>
        <p:sp>
          <p:nvSpPr>
            <p:cNvPr id="8" name="正方形/長方形 7"/>
            <p:cNvSpPr/>
            <p:nvPr/>
          </p:nvSpPr>
          <p:spPr>
            <a:xfrm>
              <a:off x="7373846" y="4068902"/>
              <a:ext cx="2475698" cy="194421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6413"/>
              <a:endParaRPr lang="ja-JP" altLang="en-US" sz="1627">
                <a:solidFill>
                  <a:prstClr val="white"/>
                </a:solidFill>
              </a:endParaRPr>
            </a:p>
          </p:txBody>
        </p:sp>
        <p:sp>
          <p:nvSpPr>
            <p:cNvPr id="11" name="テキスト ボックス 10"/>
            <p:cNvSpPr txBox="1"/>
            <p:nvPr/>
          </p:nvSpPr>
          <p:spPr>
            <a:xfrm>
              <a:off x="7373846" y="4068902"/>
              <a:ext cx="2532154" cy="358243"/>
            </a:xfrm>
            <a:prstGeom prst="rect">
              <a:avLst/>
            </a:prstGeom>
            <a:noFill/>
          </p:spPr>
          <p:txBody>
            <a:bodyPr wrap="square" rtlCol="0">
              <a:spAutoFit/>
            </a:bodyPr>
            <a:lstStyle/>
            <a:p>
              <a:pPr defTabSz="826413"/>
              <a:r>
                <a:rPr lang="ja-JP" altLang="en-US" sz="904" dirty="0">
                  <a:solidFill>
                    <a:prstClr val="black"/>
                  </a:solidFill>
                </a:rPr>
                <a:t>凡例：市町村単位の網掛けは以下の地域への　</a:t>
              </a:r>
              <a:endParaRPr lang="en-US" altLang="ja-JP" sz="904" dirty="0">
                <a:solidFill>
                  <a:prstClr val="black"/>
                </a:solidFill>
              </a:endParaRPr>
            </a:p>
            <a:p>
              <a:pPr defTabSz="826413"/>
              <a:r>
                <a:rPr lang="ja-JP" altLang="en-US" sz="904" dirty="0">
                  <a:solidFill>
                    <a:prstClr val="black"/>
                  </a:solidFill>
                </a:rPr>
                <a:t>　　　　通勤通学</a:t>
              </a:r>
              <a:r>
                <a:rPr lang="en-US" altLang="ja-JP" sz="904" dirty="0">
                  <a:solidFill>
                    <a:prstClr val="black"/>
                  </a:solidFill>
                </a:rPr>
                <a:t>10</a:t>
              </a:r>
              <a:r>
                <a:rPr lang="ja-JP" altLang="en-US" sz="904" dirty="0">
                  <a:solidFill>
                    <a:prstClr val="black"/>
                  </a:solidFill>
                </a:rPr>
                <a:t>％圏を示している。</a:t>
              </a:r>
            </a:p>
          </p:txBody>
        </p:sp>
        <p:sp>
          <p:nvSpPr>
            <p:cNvPr id="12" name="正方形/長方形 11"/>
            <p:cNvSpPr/>
            <p:nvPr/>
          </p:nvSpPr>
          <p:spPr>
            <a:xfrm>
              <a:off x="7545288" y="4509120"/>
              <a:ext cx="360040" cy="144016"/>
            </a:xfrm>
            <a:prstGeom prst="rect">
              <a:avLst/>
            </a:prstGeom>
            <a:solidFill>
              <a:srgbClr val="66FF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6413"/>
              <a:endParaRPr lang="ja-JP" altLang="en-US" sz="1627">
                <a:solidFill>
                  <a:prstClr val="white"/>
                </a:solidFill>
              </a:endParaRPr>
            </a:p>
          </p:txBody>
        </p:sp>
        <p:cxnSp>
          <p:nvCxnSpPr>
            <p:cNvPr id="13" name="直線矢印コネクタ 12"/>
            <p:cNvCxnSpPr/>
            <p:nvPr/>
          </p:nvCxnSpPr>
          <p:spPr>
            <a:xfrm>
              <a:off x="7977336" y="4581128"/>
              <a:ext cx="2160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8193360" y="4456110"/>
              <a:ext cx="1224136" cy="223747"/>
            </a:xfrm>
            <a:prstGeom prst="rect">
              <a:avLst/>
            </a:prstGeom>
            <a:noFill/>
          </p:spPr>
          <p:txBody>
            <a:bodyPr wrap="square" rtlCol="0">
              <a:spAutoFit/>
            </a:bodyPr>
            <a:lstStyle/>
            <a:p>
              <a:pPr defTabSz="826413"/>
              <a:r>
                <a:rPr lang="ja-JP" altLang="en-US" sz="904" dirty="0">
                  <a:solidFill>
                    <a:prstClr val="black"/>
                  </a:solidFill>
                </a:rPr>
                <a:t>大阪市</a:t>
              </a:r>
            </a:p>
          </p:txBody>
        </p:sp>
        <p:sp>
          <p:nvSpPr>
            <p:cNvPr id="15" name="正方形/長方形 14"/>
            <p:cNvSpPr/>
            <p:nvPr/>
          </p:nvSpPr>
          <p:spPr>
            <a:xfrm>
              <a:off x="7545288" y="4725144"/>
              <a:ext cx="360040" cy="144016"/>
            </a:xfrm>
            <a:prstGeom prst="rect">
              <a:avLst/>
            </a:prstGeom>
            <a:solidFill>
              <a:srgbClr val="FF66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6413"/>
              <a:endParaRPr lang="ja-JP" altLang="en-US" sz="1627">
                <a:solidFill>
                  <a:prstClr val="white"/>
                </a:solidFill>
              </a:endParaRPr>
            </a:p>
          </p:txBody>
        </p:sp>
        <p:cxnSp>
          <p:nvCxnSpPr>
            <p:cNvPr id="16" name="直線矢印コネクタ 15"/>
            <p:cNvCxnSpPr/>
            <p:nvPr/>
          </p:nvCxnSpPr>
          <p:spPr>
            <a:xfrm>
              <a:off x="7977336" y="4797152"/>
              <a:ext cx="2160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8193360" y="4674041"/>
              <a:ext cx="1224136" cy="223747"/>
            </a:xfrm>
            <a:prstGeom prst="rect">
              <a:avLst/>
            </a:prstGeom>
            <a:noFill/>
          </p:spPr>
          <p:txBody>
            <a:bodyPr wrap="square" rtlCol="0">
              <a:spAutoFit/>
            </a:bodyPr>
            <a:lstStyle/>
            <a:p>
              <a:pPr defTabSz="826413"/>
              <a:r>
                <a:rPr lang="ja-JP" altLang="en-US" sz="904" dirty="0">
                  <a:solidFill>
                    <a:prstClr val="black"/>
                  </a:solidFill>
                </a:rPr>
                <a:t>神戸市</a:t>
              </a:r>
            </a:p>
          </p:txBody>
        </p:sp>
        <p:sp>
          <p:nvSpPr>
            <p:cNvPr id="18" name="正方形/長方形 17"/>
            <p:cNvSpPr/>
            <p:nvPr/>
          </p:nvSpPr>
          <p:spPr>
            <a:xfrm>
              <a:off x="7545288" y="4971246"/>
              <a:ext cx="360040" cy="144016"/>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6413"/>
              <a:endParaRPr lang="ja-JP" altLang="en-US" sz="1627">
                <a:solidFill>
                  <a:prstClr val="white"/>
                </a:solidFill>
              </a:endParaRPr>
            </a:p>
          </p:txBody>
        </p:sp>
        <p:cxnSp>
          <p:nvCxnSpPr>
            <p:cNvPr id="19" name="直線矢印コネクタ 18"/>
            <p:cNvCxnSpPr/>
            <p:nvPr/>
          </p:nvCxnSpPr>
          <p:spPr>
            <a:xfrm>
              <a:off x="7977336" y="5043254"/>
              <a:ext cx="2160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8193360" y="4928275"/>
              <a:ext cx="1224136" cy="223747"/>
            </a:xfrm>
            <a:prstGeom prst="rect">
              <a:avLst/>
            </a:prstGeom>
            <a:noFill/>
          </p:spPr>
          <p:txBody>
            <a:bodyPr wrap="square" rtlCol="0">
              <a:spAutoFit/>
            </a:bodyPr>
            <a:lstStyle/>
            <a:p>
              <a:pPr defTabSz="826413"/>
              <a:r>
                <a:rPr lang="ja-JP" altLang="en-US" sz="904" dirty="0">
                  <a:solidFill>
                    <a:prstClr val="black"/>
                  </a:solidFill>
                </a:rPr>
                <a:t>京都市</a:t>
              </a:r>
            </a:p>
          </p:txBody>
        </p:sp>
        <p:sp>
          <p:nvSpPr>
            <p:cNvPr id="21" name="正方形/長方形 20"/>
            <p:cNvSpPr/>
            <p:nvPr/>
          </p:nvSpPr>
          <p:spPr>
            <a:xfrm>
              <a:off x="7545288" y="5215509"/>
              <a:ext cx="360040" cy="14401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6413"/>
              <a:endParaRPr lang="ja-JP" altLang="en-US" sz="1627">
                <a:solidFill>
                  <a:prstClr val="white"/>
                </a:solidFill>
              </a:endParaRPr>
            </a:p>
          </p:txBody>
        </p:sp>
        <p:cxnSp>
          <p:nvCxnSpPr>
            <p:cNvPr id="22" name="直線矢印コネクタ 21"/>
            <p:cNvCxnSpPr/>
            <p:nvPr/>
          </p:nvCxnSpPr>
          <p:spPr>
            <a:xfrm>
              <a:off x="7977336" y="5287517"/>
              <a:ext cx="2160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8172411" y="5165782"/>
              <a:ext cx="1224136" cy="223747"/>
            </a:xfrm>
            <a:prstGeom prst="rect">
              <a:avLst/>
            </a:prstGeom>
            <a:noFill/>
          </p:spPr>
          <p:txBody>
            <a:bodyPr wrap="square" rtlCol="0">
              <a:spAutoFit/>
            </a:bodyPr>
            <a:lstStyle/>
            <a:p>
              <a:pPr defTabSz="826413"/>
              <a:r>
                <a:rPr lang="ja-JP" altLang="en-US" sz="904" dirty="0">
                  <a:solidFill>
                    <a:prstClr val="black"/>
                  </a:solidFill>
                </a:rPr>
                <a:t>大阪市及び堺市</a:t>
              </a:r>
            </a:p>
          </p:txBody>
        </p:sp>
        <p:sp>
          <p:nvSpPr>
            <p:cNvPr id="24" name="正方形/長方形 23"/>
            <p:cNvSpPr/>
            <p:nvPr/>
          </p:nvSpPr>
          <p:spPr>
            <a:xfrm>
              <a:off x="7549752" y="5459772"/>
              <a:ext cx="360040" cy="144016"/>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6413"/>
              <a:endParaRPr lang="ja-JP" altLang="en-US" sz="1627">
                <a:solidFill>
                  <a:prstClr val="white"/>
                </a:solidFill>
              </a:endParaRPr>
            </a:p>
          </p:txBody>
        </p:sp>
        <p:cxnSp>
          <p:nvCxnSpPr>
            <p:cNvPr id="25" name="直線矢印コネクタ 24"/>
            <p:cNvCxnSpPr/>
            <p:nvPr/>
          </p:nvCxnSpPr>
          <p:spPr>
            <a:xfrm>
              <a:off x="7977336" y="5531780"/>
              <a:ext cx="2160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8174400" y="5400539"/>
              <a:ext cx="1381823" cy="223747"/>
            </a:xfrm>
            <a:prstGeom prst="rect">
              <a:avLst/>
            </a:prstGeom>
            <a:noFill/>
          </p:spPr>
          <p:txBody>
            <a:bodyPr wrap="square" rtlCol="0">
              <a:spAutoFit/>
            </a:bodyPr>
            <a:lstStyle/>
            <a:p>
              <a:pPr defTabSz="826413"/>
              <a:r>
                <a:rPr lang="ja-JP" altLang="en-US" sz="904" dirty="0">
                  <a:solidFill>
                    <a:prstClr val="black"/>
                  </a:solidFill>
                </a:rPr>
                <a:t>京都市及び大阪市</a:t>
              </a:r>
            </a:p>
          </p:txBody>
        </p:sp>
        <p:sp>
          <p:nvSpPr>
            <p:cNvPr id="27" name="正方形/長方形 26"/>
            <p:cNvSpPr/>
            <p:nvPr/>
          </p:nvSpPr>
          <p:spPr>
            <a:xfrm>
              <a:off x="7550199" y="5708304"/>
              <a:ext cx="360040" cy="144016"/>
            </a:xfrm>
            <a:prstGeom prst="rect">
              <a:avLst/>
            </a:prstGeom>
            <a:solidFill>
              <a:srgbClr val="3333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6413"/>
              <a:endParaRPr lang="ja-JP" altLang="en-US" sz="1627">
                <a:solidFill>
                  <a:prstClr val="white"/>
                </a:solidFill>
              </a:endParaRPr>
            </a:p>
          </p:txBody>
        </p:sp>
        <p:cxnSp>
          <p:nvCxnSpPr>
            <p:cNvPr id="28" name="直線矢印コネクタ 27"/>
            <p:cNvCxnSpPr/>
            <p:nvPr/>
          </p:nvCxnSpPr>
          <p:spPr>
            <a:xfrm>
              <a:off x="7977336" y="5780312"/>
              <a:ext cx="2160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8154944" y="5649237"/>
              <a:ext cx="1381823" cy="223747"/>
            </a:xfrm>
            <a:prstGeom prst="rect">
              <a:avLst/>
            </a:prstGeom>
            <a:noFill/>
          </p:spPr>
          <p:txBody>
            <a:bodyPr wrap="square" rtlCol="0">
              <a:spAutoFit/>
            </a:bodyPr>
            <a:lstStyle/>
            <a:p>
              <a:pPr defTabSz="826413"/>
              <a:r>
                <a:rPr lang="ja-JP" altLang="en-US" sz="904" dirty="0">
                  <a:solidFill>
                    <a:prstClr val="black"/>
                  </a:solidFill>
                </a:rPr>
                <a:t>神戸市及び大阪市</a:t>
              </a:r>
            </a:p>
          </p:txBody>
        </p:sp>
      </p:grpSp>
      <p:sp>
        <p:nvSpPr>
          <p:cNvPr id="30" name="正方形/長方形 29"/>
          <p:cNvSpPr/>
          <p:nvPr/>
        </p:nvSpPr>
        <p:spPr>
          <a:xfrm>
            <a:off x="0" y="342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01051" eaLnBrk="0" fontAlgn="base" hangingPunct="0">
              <a:spcBef>
                <a:spcPct val="0"/>
              </a:spcBef>
              <a:spcAft>
                <a:spcPct val="0"/>
              </a:spcAft>
              <a:defRPr/>
            </a:pP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６ー</a:t>
            </a:r>
            <a:r>
              <a:rPr lang="ja-JP" altLang="en-US" kern="0" dirty="0">
                <a:solidFill>
                  <a:srgbClr val="000000"/>
                </a:solidFill>
                <a:latin typeface="Meiryo UI"/>
                <a:ea typeface="Meiryo UI" pitchFamily="50" charset="-128"/>
                <a:cs typeface="Meiryo UI" pitchFamily="50" charset="-128"/>
              </a:rPr>
              <a:t>８</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1" lang="ja-JP" altLang="en-US" dirty="0" smtClean="0">
                <a:solidFill>
                  <a:prstClr val="black"/>
                </a:solidFill>
                <a:latin typeface="Meiryo UI" pitchFamily="50" charset="-128"/>
                <a:ea typeface="Meiryo UI" pitchFamily="50" charset="-128"/>
                <a:cs typeface="Meiryo UI" pitchFamily="50" charset="-128"/>
              </a:rPr>
              <a:t>大阪市</a:t>
            </a:r>
            <a:r>
              <a:rPr kumimoji="1" lang="ja-JP" altLang="en-US" dirty="0">
                <a:solidFill>
                  <a:prstClr val="black"/>
                </a:solidFill>
                <a:latin typeface="Meiryo UI" pitchFamily="50" charset="-128"/>
                <a:ea typeface="Meiryo UI" pitchFamily="50" charset="-128"/>
                <a:cs typeface="Meiryo UI" pitchFamily="50" charset="-128"/>
              </a:rPr>
              <a:t>・堺市・神戸市・京都市の通勤・通学</a:t>
            </a:r>
            <a:r>
              <a:rPr kumimoji="1" lang="en-US" altLang="ja-JP" dirty="0">
                <a:solidFill>
                  <a:prstClr val="black"/>
                </a:solidFill>
                <a:latin typeface="Meiryo UI" pitchFamily="50" charset="-128"/>
                <a:ea typeface="Meiryo UI" pitchFamily="50" charset="-128"/>
                <a:cs typeface="Meiryo UI" pitchFamily="50" charset="-128"/>
              </a:rPr>
              <a:t>10%</a:t>
            </a:r>
            <a:r>
              <a:rPr kumimoji="1" lang="ja-JP" altLang="en-US" dirty="0">
                <a:solidFill>
                  <a:prstClr val="black"/>
                </a:solidFill>
                <a:latin typeface="Meiryo UI" pitchFamily="50" charset="-128"/>
                <a:ea typeface="Meiryo UI" pitchFamily="50" charset="-128"/>
                <a:cs typeface="Meiryo UI" pitchFamily="50" charset="-128"/>
              </a:rPr>
              <a:t>圏</a:t>
            </a:r>
          </a:p>
        </p:txBody>
      </p:sp>
      <p:sp>
        <p:nvSpPr>
          <p:cNvPr id="31" name="正方形/長方形 30"/>
          <p:cNvSpPr/>
          <p:nvPr/>
        </p:nvSpPr>
        <p:spPr>
          <a:xfrm>
            <a:off x="7021651" y="8882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回意見交換会　資料１</a:t>
            </a:r>
          </a:p>
        </p:txBody>
      </p:sp>
    </p:spTree>
    <p:extLst>
      <p:ext uri="{BB962C8B-B14F-4D97-AF65-F5344CB8AC3E}">
        <p14:creationId xmlns:p14="http://schemas.microsoft.com/office/powerpoint/2010/main" val="1801443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975543" y="6537283"/>
            <a:ext cx="3895487"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a:t>
            </a:r>
            <a:r>
              <a:rPr kumimoji="0" lang="zh-TW"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平成</a:t>
            </a:r>
            <a:r>
              <a:rPr kumimoji="0" lang="en-US" altLang="ja-JP"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27</a:t>
            </a:r>
            <a:r>
              <a:rPr kumimoji="0" lang="zh-TW"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年度第１回大阪府都市計画審議会</a:t>
            </a:r>
            <a:r>
              <a:rPr kumimoji="0" lang="ja-JP"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「大阪府における都市計画のあり方」資料集</a:t>
            </a:r>
            <a:endPar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4" name="グループ化 13"/>
          <p:cNvGrpSpPr/>
          <p:nvPr/>
        </p:nvGrpSpPr>
        <p:grpSpPr>
          <a:xfrm>
            <a:off x="4572758" y="738190"/>
            <a:ext cx="4289108" cy="5822868"/>
            <a:chOff x="4457700" y="528640"/>
            <a:chExt cx="4514850" cy="6129335"/>
          </a:xfrm>
        </p:grpSpPr>
        <p:pic>
          <p:nvPicPr>
            <p:cNvPr id="5" name="図 4"/>
            <p:cNvPicPr>
              <a:picLocks noChangeAspect="1"/>
            </p:cNvPicPr>
            <p:nvPr/>
          </p:nvPicPr>
          <p:blipFill rotWithShape="1">
            <a:blip r:embed="rId3"/>
            <a:srcRect l="6412" t="3928" r="21990" b="7679"/>
            <a:stretch/>
          </p:blipFill>
          <p:spPr>
            <a:xfrm>
              <a:off x="4529137" y="528640"/>
              <a:ext cx="4443413" cy="6129335"/>
            </a:xfrm>
            <a:prstGeom prst="rect">
              <a:avLst/>
            </a:prstGeom>
          </p:spPr>
        </p:pic>
        <p:sp>
          <p:nvSpPr>
            <p:cNvPr id="6" name="正方形/長方形 5"/>
            <p:cNvSpPr/>
            <p:nvPr/>
          </p:nvSpPr>
          <p:spPr>
            <a:xfrm>
              <a:off x="4457700" y="2733675"/>
              <a:ext cx="971550" cy="22955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8" name="図 7"/>
          <p:cNvPicPr>
            <a:picLocks noChangeAspect="1"/>
          </p:cNvPicPr>
          <p:nvPr/>
        </p:nvPicPr>
        <p:blipFill>
          <a:blip r:embed="rId4"/>
          <a:stretch>
            <a:fillRect/>
          </a:stretch>
        </p:blipFill>
        <p:spPr>
          <a:xfrm>
            <a:off x="4650982" y="3094928"/>
            <a:ext cx="1035687" cy="1881388"/>
          </a:xfrm>
          <a:prstGeom prst="rect">
            <a:avLst/>
          </a:prstGeom>
        </p:spPr>
      </p:pic>
      <p:sp>
        <p:nvSpPr>
          <p:cNvPr id="16" name="テキスト ボックス 15"/>
          <p:cNvSpPr txBox="1"/>
          <p:nvPr/>
        </p:nvSpPr>
        <p:spPr>
          <a:xfrm>
            <a:off x="4572758" y="430413"/>
            <a:ext cx="3002745" cy="276999"/>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市町村間流動量の割合（休日・自由目的）</a:t>
            </a:r>
          </a:p>
        </p:txBody>
      </p:sp>
      <p:pic>
        <p:nvPicPr>
          <p:cNvPr id="15" name="図 14"/>
          <p:cNvPicPr>
            <a:picLocks noChangeAspect="1"/>
          </p:cNvPicPr>
          <p:nvPr/>
        </p:nvPicPr>
        <p:blipFill rotWithShape="1">
          <a:blip r:embed="rId5"/>
          <a:srcRect l="1900" r="18839" b="6079"/>
          <a:stretch/>
        </p:blipFill>
        <p:spPr>
          <a:xfrm>
            <a:off x="94214" y="595390"/>
            <a:ext cx="4329553" cy="5941893"/>
          </a:xfrm>
          <a:prstGeom prst="rect">
            <a:avLst/>
          </a:prstGeom>
        </p:spPr>
      </p:pic>
      <p:sp>
        <p:nvSpPr>
          <p:cNvPr id="12" name="テキスト ボックス 11"/>
          <p:cNvSpPr txBox="1"/>
          <p:nvPr/>
        </p:nvSpPr>
        <p:spPr>
          <a:xfrm>
            <a:off x="64120" y="430413"/>
            <a:ext cx="3329758" cy="276999"/>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市町村間流動量の大阪市への割合（出勤目的）</a:t>
            </a:r>
          </a:p>
        </p:txBody>
      </p:sp>
      <p:sp>
        <p:nvSpPr>
          <p:cNvPr id="17" name="正方形/長方形 16"/>
          <p:cNvSpPr/>
          <p:nvPr/>
        </p:nvSpPr>
        <p:spPr>
          <a:xfrm>
            <a:off x="4642967" y="3067049"/>
            <a:ext cx="1043702" cy="1909267"/>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95042" y="4823192"/>
            <a:ext cx="1104790" cy="18466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堺市へのトリップのデータなし</a:t>
            </a:r>
          </a:p>
        </p:txBody>
      </p:sp>
      <p:sp>
        <p:nvSpPr>
          <p:cNvPr id="21" name="正方形/長方形 20"/>
          <p:cNvSpPr/>
          <p:nvPr/>
        </p:nvSpPr>
        <p:spPr>
          <a:xfrm>
            <a:off x="-3515" y="-13192"/>
            <a:ext cx="9144000" cy="338286"/>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ea typeface="Meiryo UI" pitchFamily="50" charset="-128"/>
                <a:cs typeface="Meiryo UI" pitchFamily="50" charset="-128"/>
              </a:rPr>
              <a:t>６</a:t>
            </a:r>
            <a:r>
              <a:rPr lang="ja-JP" altLang="en-US" kern="0" dirty="0" smtClean="0">
                <a:solidFill>
                  <a:srgbClr val="000000"/>
                </a:solidFill>
                <a:ea typeface="Meiryo UI" pitchFamily="50" charset="-128"/>
                <a:cs typeface="Meiryo UI" pitchFamily="50" charset="-128"/>
              </a:rPr>
              <a:t>ー９</a:t>
            </a:r>
            <a:r>
              <a:rPr lang="en-US" altLang="ja-JP" kern="0" dirty="0" smtClean="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パーソントリップからみた生活実態の傾向</a:t>
            </a:r>
          </a:p>
        </p:txBody>
      </p:sp>
      <p:sp>
        <p:nvSpPr>
          <p:cNvPr id="20" name="テキスト ボックス 19"/>
          <p:cNvSpPr txBox="1"/>
          <p:nvPr/>
        </p:nvSpPr>
        <p:spPr>
          <a:xfrm>
            <a:off x="4950750" y="100023"/>
            <a:ext cx="1800494" cy="253916"/>
          </a:xfrm>
          <a:prstGeom prst="rect">
            <a:avLst/>
          </a:prstGeom>
          <a:noFill/>
        </p:spPr>
        <p:txBody>
          <a:bodyPr wrap="none" rtlCol="0">
            <a:spAutoFit/>
          </a:bodyPr>
          <a:lstStyle/>
          <a:p>
            <a:pPr algn="ctr"/>
            <a:r>
              <a:rPr kumimoji="1" lang="ja-JP" altLang="en-US" sz="1050" dirty="0">
                <a:solidFill>
                  <a:srgbClr val="002060"/>
                </a:solidFill>
                <a:latin typeface="Meiryo UI" panose="020B0604030504040204" pitchFamily="50" charset="-128"/>
                <a:ea typeface="Meiryo UI" panose="020B0604030504040204" pitchFamily="50" charset="-128"/>
              </a:rPr>
              <a:t>第２回意見交換会資料再掲</a:t>
            </a:r>
            <a:endParaRPr kumimoji="1" lang="en-US" altLang="ja-JP" sz="1050" dirty="0">
              <a:solidFill>
                <a:srgbClr val="002060"/>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6978661" y="5316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第９回意見交換会　</a:t>
            </a:r>
            <a:r>
              <a:rPr lang="ja-JP" altLang="en-US" sz="900" dirty="0">
                <a:solidFill>
                  <a:schemeClr val="tx1"/>
                </a:solidFill>
              </a:rPr>
              <a:t>資料２</a:t>
            </a:r>
            <a:endParaRPr kumimoji="1" lang="ja-JP" altLang="en-US" sz="900" dirty="0">
              <a:solidFill>
                <a:schemeClr val="tx1"/>
              </a:solidFill>
            </a:endParaRPr>
          </a:p>
        </p:txBody>
      </p:sp>
    </p:spTree>
    <p:extLst>
      <p:ext uri="{BB962C8B-B14F-4D97-AF65-F5344CB8AC3E}">
        <p14:creationId xmlns:p14="http://schemas.microsoft.com/office/powerpoint/2010/main" val="68172829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14171</Words>
  <Application>Microsoft Office PowerPoint</Application>
  <PresentationFormat>画面に合わせる (4:3)</PresentationFormat>
  <Paragraphs>1995</Paragraphs>
  <Slides>51</Slides>
  <Notes>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51</vt:i4>
      </vt:variant>
    </vt:vector>
  </HeadingPairs>
  <TitlesOfParts>
    <vt:vector size="63" baseType="lpstr">
      <vt:lpstr>BIZ UDPゴシック</vt:lpstr>
      <vt:lpstr>Meiryo UI</vt:lpstr>
      <vt:lpstr>ＭＳ Ｐゴシック</vt:lpstr>
      <vt:lpstr>ＭＳ ゴシック</vt:lpstr>
      <vt:lpstr>ＭＳ 明朝</vt:lpstr>
      <vt:lpstr>UD デジタル 教科書体 NK-R</vt:lpstr>
      <vt:lpstr>游ゴシック</vt:lpstr>
      <vt:lpstr>Arial</vt:lpstr>
      <vt:lpstr>Calibri</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2022-09-28T11:23:01Z</dcterms:modified>
</cp:coreProperties>
</file>